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1"/>
  </p:notesMasterIdLst>
  <p:sldIdLst>
    <p:sldId id="256" r:id="rId5"/>
    <p:sldId id="257" r:id="rId6"/>
    <p:sldId id="258" r:id="rId7"/>
    <p:sldId id="259" r:id="rId8"/>
    <p:sldId id="260" r:id="rId9"/>
    <p:sldId id="261" r:id="rId10"/>
    <p:sldId id="262" r:id="rId11"/>
    <p:sldId id="263" r:id="rId12"/>
    <p:sldId id="264" r:id="rId13"/>
    <p:sldId id="265" r:id="rId14"/>
    <p:sldId id="278" r:id="rId15"/>
    <p:sldId id="266" r:id="rId16"/>
    <p:sldId id="267" r:id="rId17"/>
    <p:sldId id="268" r:id="rId18"/>
    <p:sldId id="269" r:id="rId19"/>
    <p:sldId id="283" r:id="rId20"/>
    <p:sldId id="270" r:id="rId21"/>
    <p:sldId id="271" r:id="rId22"/>
    <p:sldId id="272" r:id="rId23"/>
    <p:sldId id="273" r:id="rId24"/>
    <p:sldId id="279" r:id="rId25"/>
    <p:sldId id="274" r:id="rId26"/>
    <p:sldId id="275" r:id="rId27"/>
    <p:sldId id="280" r:id="rId28"/>
    <p:sldId id="277" r:id="rId29"/>
    <p:sldId id="281" r:id="rId30"/>
  </p:sldIdLst>
  <p:sldSz cx="12192000" cy="6858000"/>
  <p:notesSz cx="6858000" cy="9144000"/>
  <p:embeddedFontLst>
    <p:embeddedFont>
      <p:font typeface="Cambria Math" panose="02040503050406030204" pitchFamily="18" charset="0"/>
      <p:regular r:id="rId32"/>
    </p:embeddedFont>
    <p:embeddedFont>
      <p:font typeface="Century Gothic" panose="020B0502020202020204"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id="{DFE32251-08E5-4B9B-86ED-FDF521F588B4}">
          <p14:sldIdLst>
            <p14:sldId id="256"/>
          </p14:sldIdLst>
        </p14:section>
        <p14:section name="Introduction" id="{9ECBD95B-08E9-407B-8031-F812371662F4}">
          <p14:sldIdLst>
            <p14:sldId id="257"/>
            <p14:sldId id="258"/>
            <p14:sldId id="259"/>
            <p14:sldId id="260"/>
          </p14:sldIdLst>
        </p14:section>
        <p14:section name="Mathematical modelling" id="{22EFE5F1-C573-4F0F-BCE6-56862E9F477C}">
          <p14:sldIdLst>
            <p14:sldId id="261"/>
            <p14:sldId id="262"/>
            <p14:sldId id="263"/>
            <p14:sldId id="264"/>
            <p14:sldId id="265"/>
            <p14:sldId id="278"/>
            <p14:sldId id="266"/>
            <p14:sldId id="267"/>
            <p14:sldId id="268"/>
            <p14:sldId id="269"/>
            <p14:sldId id="283"/>
            <p14:sldId id="270"/>
            <p14:sldId id="271"/>
            <p14:sldId id="272"/>
            <p14:sldId id="273"/>
            <p14:sldId id="279"/>
          </p14:sldIdLst>
        </p14:section>
        <p14:section name="Checking for understanding" id="{51534963-544F-455F-A2AB-464A24E8931B}">
          <p14:sldIdLst>
            <p14:sldId id="274"/>
            <p14:sldId id="275"/>
            <p14:sldId id="280"/>
            <p14:sldId id="277"/>
            <p14:sldId id="281"/>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7" roundtripDataSignature="AMtx7mh++0boGLKSlfRjCD1oZU3Qx4KZ1g=="/>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AAB86F-32E5-4DA6-B506-58B9BDD6BDBF}" v="820" dt="2026-09-15T12:23:34.102"/>
    <p1510:client id="{FAFCAF68-CDDB-47B0-9C63-340787442311}" v="1" dt="2026-09-15T15:06:57.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012" autoAdjust="0"/>
  </p:normalViewPr>
  <p:slideViewPr>
    <p:cSldViewPr snapToGrid="0">
      <p:cViewPr varScale="1">
        <p:scale>
          <a:sx n="72" d="100"/>
          <a:sy n="72" d="100"/>
        </p:scale>
        <p:origin x="203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font" Target="fonts/font3.fntdata"/><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customschemas.google.com/relationships/presentationmetadata" Target="meta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4"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9-15T15:07:03.700" v="0" actId="207"/>
      <pc:docMkLst>
        <pc:docMk/>
      </pc:docMkLst>
      <pc:sldChg chg="modSp mod">
        <pc:chgData name="Hannah Griffiths" userId="9135852f-5aac-4f3f-97b0-55e569f13680" providerId="ADAL" clId="{79D2581E-2C64-4D7D-948E-B5DB5B650164}" dt="2026-09-15T15:07:03.700" v="0" actId="207"/>
        <pc:sldMkLst>
          <pc:docMk/>
          <pc:sldMk cId="0" sldId="256"/>
        </pc:sldMkLst>
        <pc:spChg chg="mod">
          <ac:chgData name="Hannah Griffiths" userId="9135852f-5aac-4f3f-97b0-55e569f13680" providerId="ADAL" clId="{79D2581E-2C64-4D7D-948E-B5DB5B650164}" dt="2026-09-15T15:07:03.700" v="0" actId="207"/>
          <ac:spMkLst>
            <pc:docMk/>
            <pc:sldMk cId="0" sldId="256"/>
            <ac:spMk id="110" creationId="{00000000-0000-0000-0000-000000000000}"/>
          </ac:spMkLst>
        </pc:spChg>
      </pc:sldChg>
    </pc:docChg>
  </pc:docChgLst>
  <pc:docChgLst>
    <pc:chgData name="Juliet Kennard" userId="171ce03e-ecb9-44f8-bcbb-a85643c4c66a" providerId="ADAL" clId="{B465C642-4312-474E-AB32-4E0013FDAC90}"/>
    <pc:docChg chg="undo custSel modSld modSection">
      <pc:chgData name="Juliet Kennard" userId="171ce03e-ecb9-44f8-bcbb-a85643c4c66a" providerId="ADAL" clId="{B465C642-4312-474E-AB32-4E0013FDAC90}" dt="2026-09-15T12:25:01.999" v="1882" actId="20577"/>
      <pc:docMkLst>
        <pc:docMk/>
      </pc:docMkLst>
      <pc:sldChg chg="modSp mod">
        <pc:chgData name="Juliet Kennard" userId="171ce03e-ecb9-44f8-bcbb-a85643c4c66a" providerId="ADAL" clId="{B465C642-4312-474E-AB32-4E0013FDAC90}" dt="2026-09-15T06:48:04.220" v="1326" actId="20577"/>
        <pc:sldMkLst>
          <pc:docMk/>
          <pc:sldMk cId="0" sldId="258"/>
        </pc:sldMkLst>
        <pc:spChg chg="mod">
          <ac:chgData name="Juliet Kennard" userId="171ce03e-ecb9-44f8-bcbb-a85643c4c66a" providerId="ADAL" clId="{B465C642-4312-474E-AB32-4E0013FDAC90}" dt="2026-09-15T06:48:04.220" v="1326" actId="20577"/>
          <ac:spMkLst>
            <pc:docMk/>
            <pc:sldMk cId="0" sldId="258"/>
            <ac:spMk id="124" creationId="{00000000-0000-0000-0000-000000000000}"/>
          </ac:spMkLst>
        </pc:spChg>
      </pc:sldChg>
      <pc:sldChg chg="modSp mod">
        <pc:chgData name="Juliet Kennard" userId="171ce03e-ecb9-44f8-bcbb-a85643c4c66a" providerId="ADAL" clId="{B465C642-4312-474E-AB32-4E0013FDAC90}" dt="2026-09-14T16:10:04.285" v="60" actId="2711"/>
        <pc:sldMkLst>
          <pc:docMk/>
          <pc:sldMk cId="0" sldId="259"/>
        </pc:sldMkLst>
        <pc:spChg chg="mod">
          <ac:chgData name="Juliet Kennard" userId="171ce03e-ecb9-44f8-bcbb-a85643c4c66a" providerId="ADAL" clId="{B465C642-4312-474E-AB32-4E0013FDAC90}" dt="2026-09-14T16:10:04.285" v="60" actId="2711"/>
          <ac:spMkLst>
            <pc:docMk/>
            <pc:sldMk cId="0" sldId="259"/>
            <ac:spMk id="131" creationId="{00000000-0000-0000-0000-000000000000}"/>
          </ac:spMkLst>
        </pc:spChg>
      </pc:sldChg>
      <pc:sldChg chg="modSp mod">
        <pc:chgData name="Juliet Kennard" userId="171ce03e-ecb9-44f8-bcbb-a85643c4c66a" providerId="ADAL" clId="{B465C642-4312-474E-AB32-4E0013FDAC90}" dt="2026-09-14T16:10:19.702" v="61" actId="20577"/>
        <pc:sldMkLst>
          <pc:docMk/>
          <pc:sldMk cId="0" sldId="260"/>
        </pc:sldMkLst>
        <pc:spChg chg="mod">
          <ac:chgData name="Juliet Kennard" userId="171ce03e-ecb9-44f8-bcbb-a85643c4c66a" providerId="ADAL" clId="{B465C642-4312-474E-AB32-4E0013FDAC90}" dt="2026-09-14T16:10:19.702" v="61" actId="20577"/>
          <ac:spMkLst>
            <pc:docMk/>
            <pc:sldMk cId="0" sldId="260"/>
            <ac:spMk id="138" creationId="{00000000-0000-0000-0000-000000000000}"/>
          </ac:spMkLst>
        </pc:spChg>
      </pc:sldChg>
      <pc:sldChg chg="modSp mod modNotesTx">
        <pc:chgData name="Juliet Kennard" userId="171ce03e-ecb9-44f8-bcbb-a85643c4c66a" providerId="ADAL" clId="{B465C642-4312-474E-AB32-4E0013FDAC90}" dt="2026-09-15T11:45:14.429" v="1707" actId="20577"/>
        <pc:sldMkLst>
          <pc:docMk/>
          <pc:sldMk cId="0" sldId="262"/>
        </pc:sldMkLst>
        <pc:spChg chg="mod">
          <ac:chgData name="Juliet Kennard" userId="171ce03e-ecb9-44f8-bcbb-a85643c4c66a" providerId="ADAL" clId="{B465C642-4312-474E-AB32-4E0013FDAC90}" dt="2026-09-15T11:42:27.304" v="1705" actId="20577"/>
          <ac:spMkLst>
            <pc:docMk/>
            <pc:sldMk cId="0" sldId="262"/>
            <ac:spMk id="152" creationId="{00000000-0000-0000-0000-000000000000}"/>
          </ac:spMkLst>
        </pc:spChg>
      </pc:sldChg>
      <pc:sldChg chg="modSp mod">
        <pc:chgData name="Juliet Kennard" userId="171ce03e-ecb9-44f8-bcbb-a85643c4c66a" providerId="ADAL" clId="{B465C642-4312-474E-AB32-4E0013FDAC90}" dt="2026-09-15T11:45:56.733" v="1730" actId="20577"/>
        <pc:sldMkLst>
          <pc:docMk/>
          <pc:sldMk cId="0" sldId="263"/>
        </pc:sldMkLst>
        <pc:spChg chg="mod">
          <ac:chgData name="Juliet Kennard" userId="171ce03e-ecb9-44f8-bcbb-a85643c4c66a" providerId="ADAL" clId="{B465C642-4312-474E-AB32-4E0013FDAC90}" dt="2026-09-15T11:45:56.733" v="1730" actId="20577"/>
          <ac:spMkLst>
            <pc:docMk/>
            <pc:sldMk cId="0" sldId="263"/>
            <ac:spMk id="158" creationId="{00000000-0000-0000-0000-000000000000}"/>
          </ac:spMkLst>
        </pc:spChg>
      </pc:sldChg>
      <pc:sldChg chg="modSp mod">
        <pc:chgData name="Juliet Kennard" userId="171ce03e-ecb9-44f8-bcbb-a85643c4c66a" providerId="ADAL" clId="{B465C642-4312-474E-AB32-4E0013FDAC90}" dt="2026-09-15T11:46:04.276" v="1739" actId="20577"/>
        <pc:sldMkLst>
          <pc:docMk/>
          <pc:sldMk cId="0" sldId="264"/>
        </pc:sldMkLst>
        <pc:spChg chg="mod">
          <ac:chgData name="Juliet Kennard" userId="171ce03e-ecb9-44f8-bcbb-a85643c4c66a" providerId="ADAL" clId="{B465C642-4312-474E-AB32-4E0013FDAC90}" dt="2026-09-15T11:46:04.276" v="1739" actId="20577"/>
          <ac:spMkLst>
            <pc:docMk/>
            <pc:sldMk cId="0" sldId="264"/>
            <ac:spMk id="165" creationId="{00000000-0000-0000-0000-000000000000}"/>
          </ac:spMkLst>
        </pc:spChg>
      </pc:sldChg>
      <pc:sldChg chg="modSp mod">
        <pc:chgData name="Juliet Kennard" userId="171ce03e-ecb9-44f8-bcbb-a85643c4c66a" providerId="ADAL" clId="{B465C642-4312-474E-AB32-4E0013FDAC90}" dt="2026-09-14T16:17:13.253" v="177" actId="179"/>
        <pc:sldMkLst>
          <pc:docMk/>
          <pc:sldMk cId="0" sldId="267"/>
        </pc:sldMkLst>
        <pc:spChg chg="mod">
          <ac:chgData name="Juliet Kennard" userId="171ce03e-ecb9-44f8-bcbb-a85643c4c66a" providerId="ADAL" clId="{B465C642-4312-474E-AB32-4E0013FDAC90}" dt="2026-09-14T16:17:13.253" v="177" actId="179"/>
          <ac:spMkLst>
            <pc:docMk/>
            <pc:sldMk cId="0" sldId="267"/>
            <ac:spMk id="191" creationId="{00000000-0000-0000-0000-000000000000}"/>
          </ac:spMkLst>
        </pc:spChg>
      </pc:sldChg>
      <pc:sldChg chg="modSp modNotesTx">
        <pc:chgData name="Juliet Kennard" userId="171ce03e-ecb9-44f8-bcbb-a85643c4c66a" providerId="ADAL" clId="{B465C642-4312-474E-AB32-4E0013FDAC90}" dt="2026-09-15T11:58:23.278" v="1753" actId="20577"/>
        <pc:sldMkLst>
          <pc:docMk/>
          <pc:sldMk cId="0" sldId="268"/>
        </pc:sldMkLst>
        <pc:spChg chg="mod">
          <ac:chgData name="Juliet Kennard" userId="171ce03e-ecb9-44f8-bcbb-a85643c4c66a" providerId="ADAL" clId="{B465C642-4312-474E-AB32-4E0013FDAC90}" dt="2026-09-15T05:52:20.315" v="357" actId="113"/>
          <ac:spMkLst>
            <pc:docMk/>
            <pc:sldMk cId="0" sldId="268"/>
            <ac:spMk id="198" creationId="{00000000-0000-0000-0000-000000000000}"/>
          </ac:spMkLst>
        </pc:spChg>
      </pc:sldChg>
      <pc:sldChg chg="modSp mod">
        <pc:chgData name="Juliet Kennard" userId="171ce03e-ecb9-44f8-bcbb-a85643c4c66a" providerId="ADAL" clId="{B465C642-4312-474E-AB32-4E0013FDAC90}" dt="2026-09-15T11:51:15.293" v="1749" actId="20577"/>
        <pc:sldMkLst>
          <pc:docMk/>
          <pc:sldMk cId="0" sldId="269"/>
        </pc:sldMkLst>
        <pc:spChg chg="mod">
          <ac:chgData name="Juliet Kennard" userId="171ce03e-ecb9-44f8-bcbb-a85643c4c66a" providerId="ADAL" clId="{B465C642-4312-474E-AB32-4E0013FDAC90}" dt="2026-09-15T11:51:15.293" v="1749" actId="20577"/>
          <ac:spMkLst>
            <pc:docMk/>
            <pc:sldMk cId="0" sldId="269"/>
            <ac:spMk id="204" creationId="{00000000-0000-0000-0000-000000000000}"/>
          </ac:spMkLst>
        </pc:spChg>
        <pc:spChg chg="mod">
          <ac:chgData name="Juliet Kennard" userId="171ce03e-ecb9-44f8-bcbb-a85643c4c66a" providerId="ADAL" clId="{B465C642-4312-474E-AB32-4E0013FDAC90}" dt="2026-09-14T16:22:13.984" v="331" actId="6549"/>
          <ac:spMkLst>
            <pc:docMk/>
            <pc:sldMk cId="0" sldId="269"/>
            <ac:spMk id="205" creationId="{00000000-0000-0000-0000-000000000000}"/>
          </ac:spMkLst>
        </pc:spChg>
      </pc:sldChg>
      <pc:sldChg chg="modSp">
        <pc:chgData name="Juliet Kennard" userId="171ce03e-ecb9-44f8-bcbb-a85643c4c66a" providerId="ADAL" clId="{B465C642-4312-474E-AB32-4E0013FDAC90}" dt="2026-09-15T05:53:24.748" v="369" actId="20577"/>
        <pc:sldMkLst>
          <pc:docMk/>
          <pc:sldMk cId="0" sldId="270"/>
        </pc:sldMkLst>
        <pc:spChg chg="mod">
          <ac:chgData name="Juliet Kennard" userId="171ce03e-ecb9-44f8-bcbb-a85643c4c66a" providerId="ADAL" clId="{B465C642-4312-474E-AB32-4E0013FDAC90}" dt="2026-09-15T05:53:24.748" v="369" actId="20577"/>
          <ac:spMkLst>
            <pc:docMk/>
            <pc:sldMk cId="0" sldId="270"/>
            <ac:spMk id="212" creationId="{00000000-0000-0000-0000-000000000000}"/>
          </ac:spMkLst>
        </pc:spChg>
      </pc:sldChg>
      <pc:sldChg chg="modSp mod modNotesTx">
        <pc:chgData name="Juliet Kennard" userId="171ce03e-ecb9-44f8-bcbb-a85643c4c66a" providerId="ADAL" clId="{B465C642-4312-474E-AB32-4E0013FDAC90}" dt="2026-09-15T12:09:43.664" v="1838" actId="20577"/>
        <pc:sldMkLst>
          <pc:docMk/>
          <pc:sldMk cId="0" sldId="271"/>
        </pc:sldMkLst>
        <pc:spChg chg="mod">
          <ac:chgData name="Juliet Kennard" userId="171ce03e-ecb9-44f8-bcbb-a85643c4c66a" providerId="ADAL" clId="{B465C642-4312-474E-AB32-4E0013FDAC90}" dt="2026-09-15T12:04:42.491" v="1837" actId="20577"/>
          <ac:spMkLst>
            <pc:docMk/>
            <pc:sldMk cId="0" sldId="271"/>
            <ac:spMk id="218" creationId="{00000000-0000-0000-0000-000000000000}"/>
          </ac:spMkLst>
        </pc:spChg>
        <pc:spChg chg="mod">
          <ac:chgData name="Juliet Kennard" userId="171ce03e-ecb9-44f8-bcbb-a85643c4c66a" providerId="ADAL" clId="{B465C642-4312-474E-AB32-4E0013FDAC90}" dt="2026-09-15T05:54:17.587" v="385" actId="6549"/>
          <ac:spMkLst>
            <pc:docMk/>
            <pc:sldMk cId="0" sldId="271"/>
            <ac:spMk id="219" creationId="{00000000-0000-0000-0000-000000000000}"/>
          </ac:spMkLst>
        </pc:spChg>
        <pc:spChg chg="mod">
          <ac:chgData name="Juliet Kennard" userId="171ce03e-ecb9-44f8-bcbb-a85643c4c66a" providerId="ADAL" clId="{B465C642-4312-474E-AB32-4E0013FDAC90}" dt="2026-09-15T05:55:45.129" v="423" actId="14100"/>
          <ac:spMkLst>
            <pc:docMk/>
            <pc:sldMk cId="0" sldId="271"/>
            <ac:spMk id="220" creationId="{00000000-0000-0000-0000-000000000000}"/>
          </ac:spMkLst>
        </pc:spChg>
      </pc:sldChg>
      <pc:sldChg chg="modSp mod">
        <pc:chgData name="Juliet Kennard" userId="171ce03e-ecb9-44f8-bcbb-a85643c4c66a" providerId="ADAL" clId="{B465C642-4312-474E-AB32-4E0013FDAC90}" dt="2026-09-15T05:57:02.400" v="468" actId="113"/>
        <pc:sldMkLst>
          <pc:docMk/>
          <pc:sldMk cId="0" sldId="272"/>
        </pc:sldMkLst>
        <pc:spChg chg="mod">
          <ac:chgData name="Juliet Kennard" userId="171ce03e-ecb9-44f8-bcbb-a85643c4c66a" providerId="ADAL" clId="{B465C642-4312-474E-AB32-4E0013FDAC90}" dt="2026-09-15T05:57:02.400" v="468" actId="113"/>
          <ac:spMkLst>
            <pc:docMk/>
            <pc:sldMk cId="0" sldId="272"/>
            <ac:spMk id="227" creationId="{00000000-0000-0000-0000-000000000000}"/>
          </ac:spMkLst>
        </pc:spChg>
      </pc:sldChg>
      <pc:sldChg chg="modSp mod">
        <pc:chgData name="Juliet Kennard" userId="171ce03e-ecb9-44f8-bcbb-a85643c4c66a" providerId="ADAL" clId="{B465C642-4312-474E-AB32-4E0013FDAC90}" dt="2026-09-15T12:13:50.532" v="1847" actId="20577"/>
        <pc:sldMkLst>
          <pc:docMk/>
          <pc:sldMk cId="0" sldId="273"/>
        </pc:sldMkLst>
        <pc:spChg chg="mod">
          <ac:chgData name="Juliet Kennard" userId="171ce03e-ecb9-44f8-bcbb-a85643c4c66a" providerId="ADAL" clId="{B465C642-4312-474E-AB32-4E0013FDAC90}" dt="2026-09-15T12:13:50.532" v="1847" actId="20577"/>
          <ac:spMkLst>
            <pc:docMk/>
            <pc:sldMk cId="0" sldId="273"/>
            <ac:spMk id="233" creationId="{00000000-0000-0000-0000-000000000000}"/>
          </ac:spMkLst>
        </pc:spChg>
        <pc:spChg chg="mod">
          <ac:chgData name="Juliet Kennard" userId="171ce03e-ecb9-44f8-bcbb-a85643c4c66a" providerId="ADAL" clId="{B465C642-4312-474E-AB32-4E0013FDAC90}" dt="2026-09-15T05:59:10.806" v="582" actId="6549"/>
          <ac:spMkLst>
            <pc:docMk/>
            <pc:sldMk cId="0" sldId="273"/>
            <ac:spMk id="234" creationId="{00000000-0000-0000-0000-000000000000}"/>
          </ac:spMkLst>
        </pc:spChg>
      </pc:sldChg>
      <pc:sldChg chg="modSp mod modNotesTx">
        <pc:chgData name="Juliet Kennard" userId="171ce03e-ecb9-44f8-bcbb-a85643c4c66a" providerId="ADAL" clId="{B465C642-4312-474E-AB32-4E0013FDAC90}" dt="2026-09-15T12:18:41.748" v="1881" actId="20577"/>
        <pc:sldMkLst>
          <pc:docMk/>
          <pc:sldMk cId="0" sldId="274"/>
        </pc:sldMkLst>
        <pc:spChg chg="mod">
          <ac:chgData name="Juliet Kennard" userId="171ce03e-ecb9-44f8-bcbb-a85643c4c66a" providerId="ADAL" clId="{B465C642-4312-474E-AB32-4E0013FDAC90}" dt="2026-09-15T06:41:56.995" v="1143" actId="11"/>
          <ac:spMkLst>
            <pc:docMk/>
            <pc:sldMk cId="0" sldId="274"/>
            <ac:spMk id="241" creationId="{00000000-0000-0000-0000-000000000000}"/>
          </ac:spMkLst>
        </pc:spChg>
      </pc:sldChg>
      <pc:sldChg chg="modSp mod">
        <pc:chgData name="Juliet Kennard" userId="171ce03e-ecb9-44f8-bcbb-a85643c4c66a" providerId="ADAL" clId="{B465C642-4312-474E-AB32-4E0013FDAC90}" dt="2026-09-15T06:44:40.059" v="1206" actId="6549"/>
        <pc:sldMkLst>
          <pc:docMk/>
          <pc:sldMk cId="0" sldId="275"/>
        </pc:sldMkLst>
        <pc:spChg chg="mod">
          <ac:chgData name="Juliet Kennard" userId="171ce03e-ecb9-44f8-bcbb-a85643c4c66a" providerId="ADAL" clId="{B465C642-4312-474E-AB32-4E0013FDAC90}" dt="2026-09-15T06:44:40.059" v="1206" actId="6549"/>
          <ac:spMkLst>
            <pc:docMk/>
            <pc:sldMk cId="0" sldId="275"/>
            <ac:spMk id="248" creationId="{00000000-0000-0000-0000-000000000000}"/>
          </ac:spMkLst>
        </pc:spChg>
      </pc:sldChg>
      <pc:sldChg chg="modSp mod modCm">
        <pc:chgData name="Juliet Kennard" userId="171ce03e-ecb9-44f8-bcbb-a85643c4c66a" providerId="ADAL" clId="{B465C642-4312-474E-AB32-4E0013FDAC90}" dt="2026-09-15T06:47:55.149" v="1325" actId="20577"/>
        <pc:sldMkLst>
          <pc:docMk/>
          <pc:sldMk cId="3868254519" sldId="277"/>
        </pc:sldMkLst>
        <pc:spChg chg="mod">
          <ac:chgData name="Juliet Kennard" userId="171ce03e-ecb9-44f8-bcbb-a85643c4c66a" providerId="ADAL" clId="{B465C642-4312-474E-AB32-4E0013FDAC90}" dt="2026-09-15T06:47:55.149" v="1325" actId="20577"/>
          <ac:spMkLst>
            <pc:docMk/>
            <pc:sldMk cId="3868254519" sldId="277"/>
            <ac:spMk id="124" creationId="{C8A51EB0-B00E-C837-1B2F-751048E4CBED}"/>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5T06:46:32.542" v="1316" actId="20577"/>
              <pc2:cmMkLst xmlns:pc2="http://schemas.microsoft.com/office/powerpoint/2019/9/main/command">
                <pc:docMk/>
                <pc:sldMk cId="3868254519" sldId="277"/>
                <pc2:cmMk id="{E3E3D5F9-048F-4DB9-86D0-6D54D81B20A6}"/>
              </pc2:cmMkLst>
            </pc226:cmChg>
          </p:ext>
        </pc:extLst>
      </pc:sldChg>
      <pc:sldChg chg="modSp mod">
        <pc:chgData name="Juliet Kennard" userId="171ce03e-ecb9-44f8-bcbb-a85643c4c66a" providerId="ADAL" clId="{B465C642-4312-474E-AB32-4E0013FDAC90}" dt="2026-09-14T16:15:29.821" v="139" actId="5793"/>
        <pc:sldMkLst>
          <pc:docMk/>
          <pc:sldMk cId="3324686913" sldId="278"/>
        </pc:sldMkLst>
        <pc:spChg chg="mod">
          <ac:chgData name="Juliet Kennard" userId="171ce03e-ecb9-44f8-bcbb-a85643c4c66a" providerId="ADAL" clId="{B465C642-4312-474E-AB32-4E0013FDAC90}" dt="2026-09-14T16:15:29.821" v="139" actId="5793"/>
          <ac:spMkLst>
            <pc:docMk/>
            <pc:sldMk cId="3324686913" sldId="278"/>
            <ac:spMk id="172" creationId="{C965086F-3B2C-A453-8E67-1FC3902B136C}"/>
          </ac:spMkLst>
        </pc:spChg>
      </pc:sldChg>
      <pc:sldChg chg="modSp mod modNotesTx">
        <pc:chgData name="Juliet Kennard" userId="171ce03e-ecb9-44f8-bcbb-a85643c4c66a" providerId="ADAL" clId="{B465C642-4312-474E-AB32-4E0013FDAC90}" dt="2026-09-15T12:16:45.569" v="1869" actId="20577"/>
        <pc:sldMkLst>
          <pc:docMk/>
          <pc:sldMk cId="4081167672" sldId="279"/>
        </pc:sldMkLst>
        <pc:spChg chg="mod">
          <ac:chgData name="Juliet Kennard" userId="171ce03e-ecb9-44f8-bcbb-a85643c4c66a" providerId="ADAL" clId="{B465C642-4312-474E-AB32-4E0013FDAC90}" dt="2026-09-15T06:02:26.790" v="623" actId="6549"/>
          <ac:spMkLst>
            <pc:docMk/>
            <pc:sldMk cId="4081167672" sldId="279"/>
            <ac:spMk id="2" creationId="{314AD75A-5464-44CC-5D11-D370548CA053}"/>
          </ac:spMkLst>
        </pc:spChg>
        <pc:spChg chg="mod">
          <ac:chgData name="Juliet Kennard" userId="171ce03e-ecb9-44f8-bcbb-a85643c4c66a" providerId="ADAL" clId="{B465C642-4312-474E-AB32-4E0013FDAC90}" dt="2026-09-15T12:14:02.289" v="1868" actId="5793"/>
          <ac:spMkLst>
            <pc:docMk/>
            <pc:sldMk cId="4081167672" sldId="279"/>
            <ac:spMk id="233" creationId="{CD778F82-23E0-D22A-4FB4-F8CFA263759F}"/>
          </ac:spMkLst>
        </pc:spChg>
        <pc:spChg chg="mod">
          <ac:chgData name="Juliet Kennard" userId="171ce03e-ecb9-44f8-bcbb-a85643c4c66a" providerId="ADAL" clId="{B465C642-4312-474E-AB32-4E0013FDAC90}" dt="2026-09-15T06:01:17.990" v="609" actId="948"/>
          <ac:spMkLst>
            <pc:docMk/>
            <pc:sldMk cId="4081167672" sldId="279"/>
            <ac:spMk id="234" creationId="{1CC80ADA-846A-CB8E-517A-FDB052E3BBF1}"/>
          </ac:spMkLst>
        </pc:spChg>
      </pc:sldChg>
      <pc:sldChg chg="modSp mod modNotesTx">
        <pc:chgData name="Juliet Kennard" userId="171ce03e-ecb9-44f8-bcbb-a85643c4c66a" providerId="ADAL" clId="{B465C642-4312-474E-AB32-4E0013FDAC90}" dt="2026-09-15T12:25:01.999" v="1882" actId="20577"/>
        <pc:sldMkLst>
          <pc:docMk/>
          <pc:sldMk cId="2975621540" sldId="280"/>
        </pc:sldMkLst>
        <pc:spChg chg="mod">
          <ac:chgData name="Juliet Kennard" userId="171ce03e-ecb9-44f8-bcbb-a85643c4c66a" providerId="ADAL" clId="{B465C642-4312-474E-AB32-4E0013FDAC90}" dt="2026-09-15T06:46:05.493" v="1219" actId="5793"/>
          <ac:spMkLst>
            <pc:docMk/>
            <pc:sldMk cId="2975621540" sldId="280"/>
            <ac:spMk id="247" creationId="{312BF866-BBB2-B460-B008-5F1965594F7C}"/>
          </ac:spMkLst>
        </pc:spChg>
        <pc:spChg chg="mod">
          <ac:chgData name="Juliet Kennard" userId="171ce03e-ecb9-44f8-bcbb-a85643c4c66a" providerId="ADAL" clId="{B465C642-4312-474E-AB32-4E0013FDAC90}" dt="2026-09-15T06:45:38.989" v="1208" actId="255"/>
          <ac:spMkLst>
            <pc:docMk/>
            <pc:sldMk cId="2975621540" sldId="280"/>
            <ac:spMk id="248" creationId="{EAA4713C-D727-0802-1562-27692C369854}"/>
          </ac:spMkLst>
        </pc:spChg>
      </pc:sldChg>
      <pc:sldChg chg="modSp mod modCm modNotesTx">
        <pc:chgData name="Juliet Kennard" userId="171ce03e-ecb9-44f8-bcbb-a85643c4c66a" providerId="ADAL" clId="{B465C642-4312-474E-AB32-4E0013FDAC90}" dt="2026-09-15T07:01:31.238" v="1659" actId="948"/>
        <pc:sldMkLst>
          <pc:docMk/>
          <pc:sldMk cId="251961221" sldId="281"/>
        </pc:sldMkLst>
        <pc:spChg chg="mod">
          <ac:chgData name="Juliet Kennard" userId="171ce03e-ecb9-44f8-bcbb-a85643c4c66a" providerId="ADAL" clId="{B465C642-4312-474E-AB32-4E0013FDAC90}" dt="2026-09-15T06:48:41.965" v="1344" actId="5793"/>
          <ac:spMkLst>
            <pc:docMk/>
            <pc:sldMk cId="251961221" sldId="281"/>
            <ac:spMk id="123" creationId="{BB79C242-C071-51E9-78B8-BF03929764CF}"/>
          </ac:spMkLst>
        </pc:spChg>
        <pc:spChg chg="mod">
          <ac:chgData name="Juliet Kennard" userId="171ce03e-ecb9-44f8-bcbb-a85643c4c66a" providerId="ADAL" clId="{B465C642-4312-474E-AB32-4E0013FDAC90}" dt="2026-09-15T07:01:31.238" v="1659" actId="948"/>
          <ac:spMkLst>
            <pc:docMk/>
            <pc:sldMk cId="251961221" sldId="281"/>
            <ac:spMk id="124" creationId="{7E449451-FB08-8E9A-1ACB-630715443997}"/>
          </ac:spMkLst>
        </pc:sp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9-15T06:53:48.341" v="1496" actId="20577"/>
              <pc2:cmMkLst xmlns:pc2="http://schemas.microsoft.com/office/powerpoint/2019/9/main/command">
                <pc:docMk/>
                <pc:sldMk cId="251961221" sldId="281"/>
                <pc2:cmMk id="{01193275-24DA-402D-AB3A-A8B58AB1725D}"/>
              </pc2:cmMkLst>
            </pc226:cmChg>
          </p:ext>
        </pc:extLst>
      </pc:sldChg>
      <pc:sldChg chg="modSp mod modNotesTx">
        <pc:chgData name="Juliet Kennard" userId="171ce03e-ecb9-44f8-bcbb-a85643c4c66a" providerId="ADAL" clId="{B465C642-4312-474E-AB32-4E0013FDAC90}" dt="2026-09-15T12:02:07.301" v="1829" actId="20577"/>
        <pc:sldMkLst>
          <pc:docMk/>
          <pc:sldMk cId="1413328085" sldId="283"/>
        </pc:sldMkLst>
        <pc:spChg chg="mod">
          <ac:chgData name="Juliet Kennard" userId="171ce03e-ecb9-44f8-bcbb-a85643c4c66a" providerId="ADAL" clId="{B465C642-4312-474E-AB32-4E0013FDAC90}" dt="2026-09-15T05:52:40.596" v="361" actId="113"/>
          <ac:spMkLst>
            <pc:docMk/>
            <pc:sldMk cId="1413328085" sldId="283"/>
            <ac:spMk id="2" creationId="{C2F2DD8A-1626-DCFC-6E07-0A90F33A5A4A}"/>
          </ac:spMkLst>
        </pc:spChg>
        <pc:spChg chg="mod">
          <ac:chgData name="Juliet Kennard" userId="171ce03e-ecb9-44f8-bcbb-a85643c4c66a" providerId="ADAL" clId="{B465C642-4312-474E-AB32-4E0013FDAC90}" dt="2026-09-15T11:59:04.070" v="1774" actId="5793"/>
          <ac:spMkLst>
            <pc:docMk/>
            <pc:sldMk cId="1413328085" sldId="283"/>
            <ac:spMk id="204" creationId="{84106291-9E84-DCD2-7DAB-C8F75B3C7F9D}"/>
          </ac:spMkLst>
        </pc:spChg>
        <pc:spChg chg="mod">
          <ac:chgData name="Juliet Kennard" userId="171ce03e-ecb9-44f8-bcbb-a85643c4c66a" providerId="ADAL" clId="{B465C642-4312-474E-AB32-4E0013FDAC90}" dt="2026-09-15T05:52:37.235" v="360" actId="113"/>
          <ac:spMkLst>
            <pc:docMk/>
            <pc:sldMk cId="1413328085" sldId="283"/>
            <ac:spMk id="205" creationId="{6BA00116-00A8-644A-5548-D3A323139D3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rsc.li/4gbEt3p"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6" name="Google Shape;10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cd99b426b3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cd99b426b3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introduces the challenge question that learners will return to at the end of the lesson. Learners are not expected to attempt it at this point.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Briefly talk through the scenario. The question combines three skills from the lesson:</a:t>
            </a:r>
            <a:endParaRPr/>
          </a:p>
          <a:p>
            <a:pPr marL="171450" lvl="0" indent="-171450" algn="l" rtl="0">
              <a:lnSpc>
                <a:spcPct val="100000"/>
              </a:lnSpc>
              <a:spcBef>
                <a:spcPts val="0"/>
              </a:spcBef>
              <a:spcAft>
                <a:spcPts val="0"/>
              </a:spcAft>
              <a:buSzPts val="1400"/>
              <a:buFont typeface="Arial" panose="020B0604020202020204" pitchFamily="34" charset="0"/>
              <a:buChar char="•"/>
            </a:pPr>
            <a:r>
              <a:rPr lang="en-GB"/>
              <a:t>Part (a): balancing a chemical equation.</a:t>
            </a:r>
            <a:endParaRPr/>
          </a:p>
          <a:p>
            <a:pPr marL="171450" lvl="0" indent="-171450" algn="l" rtl="0">
              <a:lnSpc>
                <a:spcPct val="100000"/>
              </a:lnSpc>
              <a:spcBef>
                <a:spcPts val="0"/>
              </a:spcBef>
              <a:spcAft>
                <a:spcPts val="0"/>
              </a:spcAft>
              <a:buSzPts val="1400"/>
              <a:buFont typeface="Arial" panose="020B0604020202020204" pitchFamily="34" charset="0"/>
              <a:buChar char="•"/>
            </a:pPr>
            <a:r>
              <a:rPr lang="en-GB"/>
              <a:t>Part (b): substituting values into a formula.</a:t>
            </a:r>
            <a:endParaRPr/>
          </a:p>
          <a:p>
            <a:pPr marL="171450" lvl="0" indent="-171450" algn="l" rtl="0">
              <a:lnSpc>
                <a:spcPct val="100000"/>
              </a:lnSpc>
              <a:spcBef>
                <a:spcPts val="0"/>
              </a:spcBef>
              <a:spcAft>
                <a:spcPts val="0"/>
              </a:spcAft>
              <a:buSzPts val="1400"/>
              <a:buFont typeface="Arial" panose="020B0604020202020204" pitchFamily="34" charset="0"/>
              <a:buChar char="•"/>
            </a:pPr>
            <a:r>
              <a:rPr lang="en-GB"/>
              <a:t>Part (c): rearranging a formula to find the unknown (making volume the subject).</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Ask learners: what skills do you think you will need to answer this? This activates prior knowledge and helps learners identify what they already know and what they need to learn.</a:t>
            </a:r>
            <a:endParaRPr/>
          </a:p>
          <a:p>
            <a:pPr marL="0" lvl="0" indent="0" algn="l" rtl="0">
              <a:lnSpc>
                <a:spcPct val="100000"/>
              </a:lnSpc>
              <a:spcBef>
                <a:spcPts val="0"/>
              </a:spcBef>
              <a:spcAft>
                <a:spcPts val="0"/>
              </a:spcAft>
              <a:buSzPts val="1400"/>
              <a:buNone/>
            </a:pPr>
            <a:endParaRPr/>
          </a:p>
        </p:txBody>
      </p:sp>
      <p:sp>
        <p:nvSpPr>
          <p:cNvPr id="121" name="Google Shape;121;g3cd99b426b3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cd99b426b3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7" name="Google Shape;127;g3cd99b426b3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A brief </a:t>
                </a:r>
                <a:r>
                  <a:rPr lang="en-GB" b="0" dirty="0"/>
                  <a:t>recap of algebra and equations stage 1 </a:t>
                </a:r>
                <a:r>
                  <a:rPr lang="en-GB" dirty="0"/>
                  <a:t>content to activate prior knowledge. </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en-GB" dirty="0"/>
                  <a:t>Quick check answer: </a:t>
                </a:r>
                <a14:m>
                  <m:oMath xmlns:m="http://schemas.openxmlformats.org/officeDocument/2006/math">
                    <m:r>
                      <a:rPr lang="en-GB" i="1" dirty="0" smtClean="0">
                        <a:latin typeface="Cambria Math" panose="02040503050406030204" pitchFamily="18" charset="0"/>
                      </a:rPr>
                      <m:t>10 –5.6=4.4 </m:t>
                    </m:r>
                    <m:r>
                      <m:rPr>
                        <m:sty m:val="p"/>
                      </m:rPr>
                      <a:rPr lang="en-GB" i="0" dirty="0" smtClean="0">
                        <a:latin typeface="Cambria Math" panose="02040503050406030204" pitchFamily="18" charset="0"/>
                      </a:rPr>
                      <m:t>g</m:t>
                    </m:r>
                  </m:oMath>
                </a14:m>
                <a:r>
                  <a:rPr lang="en-GB" dirty="0"/>
                  <a:t>. This uses conservation of mass – the total mass of products must equal the total mass of reactants.</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en-GB" dirty="0"/>
                  <a:t>If learners struggle with this recap, then consider revisiting the stage 1 resource.</a:t>
                </a:r>
                <a:endParaRPr dirty="0"/>
              </a:p>
            </p:txBody>
          </p:sp>
        </mc:Choice>
        <mc:Fallback xmlns="">
          <p:sp>
            <p:nvSpPr>
              <p:cNvPr id="127" name="Google Shape;127;g3cd99b426b3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 brief </a:t>
                </a:r>
                <a:r>
                  <a:rPr lang="en-GB" b="0"/>
                  <a:t>recap of algebra and equations stage 1 </a:t>
                </a:r>
                <a:r>
                  <a:rPr lang="en-GB"/>
                  <a:t>content to activate prior knowledge. </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Quick check answer: </a:t>
                </a:r>
                <a:r>
                  <a:rPr lang="en-GB" i="0" dirty="0">
                    <a:latin typeface="Cambria Math" panose="02040503050406030204" pitchFamily="18" charset="0"/>
                  </a:rPr>
                  <a:t>10 –5.6=4.4 g</a:t>
                </a:r>
                <a:r>
                  <a:rPr lang="en-GB"/>
                  <a:t>. This uses conservation of mass – the total mass of products must equal the total mass of reactants.</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en-GB"/>
                  <a:t>If learners struggle with this recap, then consider revisiting the stage 1 resource.</a:t>
                </a:r>
                <a:endParaRPr/>
              </a:p>
            </p:txBody>
          </p:sp>
        </mc:Fallback>
      </mc:AlternateContent>
      <p:sp>
        <p:nvSpPr>
          <p:cNvPr id="128" name="Google Shape;128;g3cd99b426b3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3cd99b426b3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34" name="Google Shape;134;g3cd99b426b3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introduces the difference between an unbalanced and a balanced equation. It also introduces the key vocabulary: coefficients and subscripts.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an unbalanced equation tells us what reacts and what is produced, but a balanced equation also tells us how much. </a:t>
                </a:r>
                <a:r>
                  <a:rPr lang="en-GB" b="0" dirty="0"/>
                  <a:t>Discuss</a:t>
                </a:r>
                <a:r>
                  <a:rPr lang="en-GB" dirty="0"/>
                  <a:t> why this matters – without knowing how much, we cannot calculate quantities in chemistry.</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Remind learners that the subscript numbers written within the formulas tell us how many atoms of a particular element are in a single molecule. Use the example of </a:t>
                </a:r>
                <a14:m>
                  <m:oMath xmlns:m="http://schemas.openxmlformats.org/officeDocument/2006/math">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O</m:t>
                        </m:r>
                      </m:e>
                      <m:sub>
                        <m:r>
                          <a:rPr lang="ar-AE" b="0" i="0" smtClean="0">
                            <a:solidFill>
                              <a:schemeClr val="tx1"/>
                            </a:solidFill>
                            <a:latin typeface="Cambria Math" panose="02040503050406030204" pitchFamily="18" charset="0"/>
                          </a:rPr>
                          <m:t>2</m:t>
                        </m:r>
                      </m:sub>
                    </m:sSub>
                    <m:r>
                      <a:rPr lang="ar-AE" b="0" i="1" smtClean="0">
                        <a:solidFill>
                          <a:schemeClr val="tx1"/>
                        </a:solidFill>
                        <a:latin typeface="Cambria Math" panose="02040503050406030204" pitchFamily="18" charset="0"/>
                      </a:rPr>
                      <m:t> </m:t>
                    </m:r>
                  </m:oMath>
                </a14:m>
                <a:r>
                  <a:rPr lang="en-GB" dirty="0"/>
                  <a:t>to illustrate this – the subscript </a:t>
                </a:r>
                <a14:m>
                  <m:oMath xmlns:m="http://schemas.openxmlformats.org/officeDocument/2006/math">
                    <m:r>
                      <a:rPr lang="en-GB" i="1" dirty="0" smtClean="0">
                        <a:latin typeface="Cambria Math" panose="02040503050406030204" pitchFamily="18" charset="0"/>
                      </a:rPr>
                      <m:t>2</m:t>
                    </m:r>
                  </m:oMath>
                </a14:m>
                <a:r>
                  <a:rPr lang="en-GB" dirty="0"/>
                  <a:t> tells us there are </a:t>
                </a:r>
                <a14:m>
                  <m:oMath xmlns:m="http://schemas.openxmlformats.org/officeDocument/2006/math">
                    <m:r>
                      <a:rPr lang="en-GB" i="1" dirty="0" smtClean="0">
                        <a:latin typeface="Cambria Math" panose="02040503050406030204" pitchFamily="18" charset="0"/>
                      </a:rPr>
                      <m:t>2</m:t>
                    </m:r>
                  </m:oMath>
                </a14:m>
                <a:r>
                  <a:rPr lang="en-GB" dirty="0"/>
                  <a:t> atoms of oxygen in </a:t>
                </a:r>
                <a14:m>
                  <m:oMath xmlns:m="http://schemas.openxmlformats.org/officeDocument/2006/math">
                    <m:r>
                      <a:rPr lang="en-GB" i="1" dirty="0" smtClean="0">
                        <a:latin typeface="Cambria Math" panose="02040503050406030204" pitchFamily="18" charset="0"/>
                      </a:rPr>
                      <m:t>1</m:t>
                    </m:r>
                  </m:oMath>
                </a14:m>
                <a:r>
                  <a:rPr lang="en-GB" dirty="0"/>
                  <a:t> molecule of oxygen.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Describe</a:t>
                </a:r>
                <a:r>
                  <a:rPr lang="en-GB" dirty="0"/>
                  <a:t> the difference between the unbalanced and balanced equation. Ask learners to count the atoms on each side of the balanced equation and confirm that there are </a:t>
                </a:r>
                <a14:m>
                  <m:oMath xmlns:m="http://schemas.openxmlformats.org/officeDocument/2006/math">
                    <m:r>
                      <a:rPr lang="en-GB" i="1" dirty="0" smtClean="0">
                        <a:latin typeface="Cambria Math" panose="02040503050406030204" pitchFamily="18" charset="0"/>
                      </a:rPr>
                      <m:t>4</m:t>
                    </m:r>
                  </m:oMath>
                </a14:m>
                <a:r>
                  <a:rPr lang="en-GB" dirty="0"/>
                  <a:t> hydrogen atoms and </a:t>
                </a:r>
                <a14:m>
                  <m:oMath xmlns:m="http://schemas.openxmlformats.org/officeDocument/2006/math">
                    <m:r>
                      <a:rPr lang="en-GB" i="1" dirty="0" smtClean="0">
                        <a:latin typeface="Cambria Math" panose="02040503050406030204" pitchFamily="18" charset="0"/>
                      </a:rPr>
                      <m:t>2</m:t>
                    </m:r>
                  </m:oMath>
                </a14:m>
                <a:r>
                  <a:rPr lang="en-GB" dirty="0"/>
                  <a:t> oxygen atoms on both sides.</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0" dirty="0"/>
                  <a:t>Explain</a:t>
                </a:r>
                <a:r>
                  <a:rPr lang="en-GB" dirty="0"/>
                  <a:t> that the key rule is critical: we balance by adding coefficients, never by changing subscripts. Changing subscripts changes the substance itself (</a:t>
                </a:r>
                <a14:m>
                  <m:oMath xmlns:m="http://schemas.openxmlformats.org/officeDocument/2006/math">
                    <m:sSub>
                      <m:sSubPr>
                        <m:ctrlPr>
                          <a:rPr lang="en-GB" b="0" i="0" smtClean="0">
                            <a:solidFill>
                              <a:schemeClr val="tx1"/>
                            </a:solidFill>
                            <a:latin typeface="Cambria Math" panose="02040503050406030204" pitchFamily="18" charset="0"/>
                            <a:ea typeface="Cambria Math" panose="02040503050406030204" pitchFamily="18" charset="0"/>
                          </a:rPr>
                        </m:ctrlPr>
                      </m:sSubPr>
                      <m:e>
                        <m:r>
                          <m:rPr>
                            <m:sty m:val="p"/>
                          </m:rPr>
                          <a:rPr lang="en-GB" b="0" i="0" smtClean="0">
                            <a:solidFill>
                              <a:schemeClr val="tx1"/>
                            </a:solidFill>
                            <a:latin typeface="Cambria Math" panose="02040503050406030204" pitchFamily="18" charset="0"/>
                            <a:ea typeface="Cambria Math" panose="02040503050406030204" pitchFamily="18" charset="0"/>
                          </a:rPr>
                          <m:t>H</m:t>
                        </m:r>
                      </m:e>
                      <m:sub>
                        <m:r>
                          <a:rPr lang="en-GB" b="0" i="0" smtClean="0">
                            <a:solidFill>
                              <a:schemeClr val="tx1"/>
                            </a:solidFill>
                            <a:latin typeface="Cambria Math" panose="02040503050406030204" pitchFamily="18" charset="0"/>
                            <a:ea typeface="Cambria Math" panose="02040503050406030204" pitchFamily="18" charset="0"/>
                          </a:rPr>
                          <m:t>2</m:t>
                        </m:r>
                      </m:sub>
                    </m:sSub>
                    <m:r>
                      <m:rPr>
                        <m:sty m:val="p"/>
                      </m:rPr>
                      <a:rPr lang="en-GB" b="0" i="0" smtClean="0">
                        <a:solidFill>
                          <a:schemeClr val="tx1"/>
                        </a:solidFill>
                        <a:latin typeface="Cambria Math" panose="02040503050406030204" pitchFamily="18" charset="0"/>
                        <a:ea typeface="Cambria Math" panose="02040503050406030204" pitchFamily="18" charset="0"/>
                      </a:rPr>
                      <m:t>O</m:t>
                    </m:r>
                  </m:oMath>
                </a14:m>
                <a:r>
                  <a:rPr lang="en-GB" dirty="0"/>
                  <a:t> becomes </a:t>
                </a:r>
                <a14:m>
                  <m:oMath xmlns:m="http://schemas.openxmlformats.org/officeDocument/2006/math">
                    <m:sSub>
                      <m:sSubPr>
                        <m:ctrlPr>
                          <a:rPr lang="en-GB" b="0" i="0" smtClean="0">
                            <a:solidFill>
                              <a:schemeClr val="tx1"/>
                            </a:solidFill>
                            <a:latin typeface="Cambria Math" panose="02040503050406030204" pitchFamily="18" charset="0"/>
                            <a:ea typeface="Cambria Math" panose="02040503050406030204" pitchFamily="18" charset="0"/>
                          </a:rPr>
                        </m:ctrlPr>
                      </m:sSubPr>
                      <m:e>
                        <m:r>
                          <m:rPr>
                            <m:sty m:val="p"/>
                          </m:rPr>
                          <a:rPr lang="en-GB" b="0" i="0" smtClean="0">
                            <a:solidFill>
                              <a:schemeClr val="tx1"/>
                            </a:solidFill>
                            <a:latin typeface="Cambria Math" panose="02040503050406030204" pitchFamily="18" charset="0"/>
                            <a:ea typeface="Cambria Math" panose="02040503050406030204" pitchFamily="18" charset="0"/>
                          </a:rPr>
                          <m:t>H</m:t>
                        </m:r>
                      </m:e>
                      <m:sub>
                        <m:r>
                          <a:rPr lang="en-GB" b="0" i="0" smtClean="0">
                            <a:solidFill>
                              <a:schemeClr val="tx1"/>
                            </a:solidFill>
                            <a:latin typeface="Cambria Math" panose="02040503050406030204" pitchFamily="18" charset="0"/>
                            <a:ea typeface="Cambria Math" panose="02040503050406030204" pitchFamily="18" charset="0"/>
                          </a:rPr>
                          <m:t>2</m:t>
                        </m:r>
                      </m:sub>
                    </m:sSub>
                    <m:sSub>
                      <m:sSubPr>
                        <m:ctrlPr>
                          <a:rPr lang="en-GB" b="0" i="0" smtClean="0">
                            <a:solidFill>
                              <a:schemeClr val="tx1"/>
                            </a:solidFill>
                            <a:latin typeface="Cambria Math" panose="02040503050406030204" pitchFamily="18" charset="0"/>
                            <a:ea typeface="Cambria Math" panose="02040503050406030204" pitchFamily="18" charset="0"/>
                          </a:rPr>
                        </m:ctrlPr>
                      </m:sSubPr>
                      <m:e>
                        <m:r>
                          <m:rPr>
                            <m:sty m:val="p"/>
                          </m:rPr>
                          <a:rPr lang="en-GB" b="0" i="0" smtClean="0">
                            <a:solidFill>
                              <a:schemeClr val="tx1"/>
                            </a:solidFill>
                            <a:latin typeface="Cambria Math" panose="02040503050406030204" pitchFamily="18" charset="0"/>
                            <a:ea typeface="Cambria Math" panose="02040503050406030204" pitchFamily="18" charset="0"/>
                          </a:rPr>
                          <m:t>O</m:t>
                        </m:r>
                      </m:e>
                      <m:sub>
                        <m:r>
                          <a:rPr lang="en-GB" b="0" i="1" smtClean="0">
                            <a:solidFill>
                              <a:schemeClr val="tx1"/>
                            </a:solidFill>
                            <a:latin typeface="Cambria Math" panose="02040503050406030204" pitchFamily="18" charset="0"/>
                            <a:ea typeface="Cambria Math" panose="02040503050406030204" pitchFamily="18" charset="0"/>
                          </a:rPr>
                          <m:t>2</m:t>
                        </m:r>
                      </m:sub>
                    </m:sSub>
                  </m:oMath>
                </a14:m>
                <a:r>
                  <a:rPr lang="en-GB" dirty="0"/>
                  <a:t>, which is hydrogen peroxide, not water).</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what </a:t>
                </a:r>
                <a:r>
                  <a:rPr lang="en-GB" dirty="0"/>
                  <a:t>would happen if we wrote </a:t>
                </a:r>
                <a14:m>
                  <m:oMath xmlns:m="http://schemas.openxmlformats.org/officeDocument/2006/math">
                    <m:r>
                      <a:rPr lang="en-GB" i="0" dirty="0" smtClean="0">
                        <a:latin typeface="Cambria Math" panose="02040503050406030204" pitchFamily="18" charset="0"/>
                      </a:rPr>
                      <m:t>2</m:t>
                    </m:r>
                    <m:r>
                      <m:rPr>
                        <m:sty m:val="p"/>
                      </m:rPr>
                      <a:rPr lang="en-GB" b="0" i="0" dirty="0" smtClean="0">
                        <a:latin typeface="Cambria Math" panose="02040503050406030204" pitchFamily="18" charset="0"/>
                      </a:rPr>
                      <m:t>O</m:t>
                    </m:r>
                  </m:oMath>
                </a14:m>
                <a:r>
                  <a:rPr lang="en-GB" dirty="0"/>
                  <a:t> instead of </a:t>
                </a:r>
                <a14:m>
                  <m:oMath xmlns:m="http://schemas.openxmlformats.org/officeDocument/2006/math">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O</m:t>
                        </m:r>
                      </m:e>
                      <m:sub>
                        <m:r>
                          <a:rPr lang="ar-AE" b="0" i="0" smtClean="0">
                            <a:solidFill>
                              <a:schemeClr val="tx1"/>
                            </a:solidFill>
                            <a:latin typeface="Cambria Math" panose="02040503050406030204" pitchFamily="18" charset="0"/>
                          </a:rPr>
                          <m:t>2</m:t>
                        </m:r>
                      </m:sub>
                    </m:sSub>
                  </m:oMath>
                </a14:m>
                <a:r>
                  <a:rPr lang="en-GB" dirty="0"/>
                  <a:t>? Discuss – </a:t>
                </a:r>
                <a14:m>
                  <m:oMath xmlns:m="http://schemas.openxmlformats.org/officeDocument/2006/math">
                    <m:r>
                      <a:rPr lang="en-GB" i="0" dirty="0" smtClean="0">
                        <a:latin typeface="Cambria Math" panose="02040503050406030204" pitchFamily="18" charset="0"/>
                      </a:rPr>
                      <m:t>2</m:t>
                    </m:r>
                    <m:r>
                      <m:rPr>
                        <m:sty m:val="p"/>
                      </m:rPr>
                      <a:rPr lang="en-GB" i="0" dirty="0" smtClean="0">
                        <a:latin typeface="Cambria Math" panose="02040503050406030204" pitchFamily="18" charset="0"/>
                      </a:rPr>
                      <m:t>O</m:t>
                    </m:r>
                    <m:r>
                      <a:rPr lang="en-GB" i="0" dirty="0" smtClean="0">
                        <a:latin typeface="Cambria Math" panose="02040503050406030204" pitchFamily="18" charset="0"/>
                      </a:rPr>
                      <m:t> </m:t>
                    </m:r>
                  </m:oMath>
                </a14:m>
                <a:r>
                  <a:rPr lang="en-GB" dirty="0"/>
                  <a:t>means </a:t>
                </a:r>
                <a14:m>
                  <m:oMath xmlns:m="http://schemas.openxmlformats.org/officeDocument/2006/math">
                    <m:r>
                      <a:rPr lang="en-GB" i="1" dirty="0" smtClean="0">
                        <a:latin typeface="Cambria Math" panose="02040503050406030204" pitchFamily="18" charset="0"/>
                      </a:rPr>
                      <m:t>2</m:t>
                    </m:r>
                  </m:oMath>
                </a14:m>
                <a:r>
                  <a:rPr lang="en-GB" dirty="0"/>
                  <a:t> separate oxygen atoms, while </a:t>
                </a:r>
                <a14:m>
                  <m:oMath xmlns:m="http://schemas.openxmlformats.org/officeDocument/2006/math">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O</m:t>
                        </m:r>
                      </m:e>
                      <m:sub>
                        <m:r>
                          <a:rPr lang="ar-AE" b="0" i="0" smtClean="0">
                            <a:solidFill>
                              <a:schemeClr val="tx1"/>
                            </a:solidFill>
                            <a:latin typeface="Cambria Math" panose="02040503050406030204" pitchFamily="18" charset="0"/>
                          </a:rPr>
                          <m:t>2</m:t>
                        </m:r>
                      </m:sub>
                    </m:sSub>
                    <m:r>
                      <a:rPr lang="ar-AE" b="0" i="1" smtClean="0">
                        <a:solidFill>
                          <a:schemeClr val="tx1"/>
                        </a:solidFill>
                        <a:latin typeface="Cambria Math" panose="02040503050406030204" pitchFamily="18" charset="0"/>
                      </a:rPr>
                      <m:t> </m:t>
                    </m:r>
                  </m:oMath>
                </a14:m>
                <a:r>
                  <a:rPr lang="en-GB" dirty="0"/>
                  <a:t>means </a:t>
                </a:r>
                <a14:m>
                  <m:oMath xmlns:m="http://schemas.openxmlformats.org/officeDocument/2006/math">
                    <m:r>
                      <a:rPr lang="en-GB" i="1" dirty="0" smtClean="0">
                        <a:latin typeface="Cambria Math" panose="02040503050406030204" pitchFamily="18" charset="0"/>
                      </a:rPr>
                      <m:t>1</m:t>
                    </m:r>
                  </m:oMath>
                </a14:m>
                <a:r>
                  <a:rPr lang="en-GB" dirty="0"/>
                  <a:t> molecule containing </a:t>
                </a:r>
                <a14:m>
                  <m:oMath xmlns:m="http://schemas.openxmlformats.org/officeDocument/2006/math">
                    <m:r>
                      <a:rPr lang="en-GB" i="1" dirty="0" smtClean="0">
                        <a:latin typeface="Cambria Math" panose="02040503050406030204" pitchFamily="18" charset="0"/>
                      </a:rPr>
                      <m:t>2</m:t>
                    </m:r>
                  </m:oMath>
                </a14:m>
                <a:r>
                  <a:rPr lang="en-GB" dirty="0"/>
                  <a:t> oxygen atoms. This reinforces the difference between coefficients (how many molecules) and subscripts (how many atoms within a molecule).</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You can find more information on ratios in balanced chemical equations and how this relates to the coefficients in the stage 2 r</a:t>
                </a:r>
                <a:r>
                  <a:rPr lang="en-GB" b="0" dirty="0"/>
                  <a:t>atio and proportion </a:t>
                </a:r>
                <a:r>
                  <a:rPr lang="en-GB" dirty="0"/>
                  <a:t>teacher-led presentation: </a:t>
                </a:r>
                <a:r>
                  <a:rPr lang="en-GB" sz="1200" b="0" i="0" u="none" strike="noStrike" cap="none" dirty="0">
                    <a:solidFill>
                      <a:schemeClr val="dk1"/>
                    </a:solidFill>
                    <a:effectLst/>
                    <a:latin typeface="Arial"/>
                    <a:ea typeface="Arial"/>
                    <a:cs typeface="Arial"/>
                    <a:sym typeface="Arial"/>
                  </a:rPr>
                  <a:t>rsc.li/4zsNyho.</a:t>
                </a:r>
                <a:endParaRPr dirty="0"/>
              </a:p>
            </p:txBody>
          </p:sp>
        </mc:Choice>
        <mc:Fallback xmlns="">
          <p:sp>
            <p:nvSpPr>
              <p:cNvPr id="134" name="Google Shape;134;g3cd99b426b3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introduces the difference between an unbalanced and a balanced equation. It also introduces the key vocabulary: coefficients and subscripts.</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Explain</a:t>
                </a:r>
                <a:r>
                  <a:rPr lang="en-GB"/>
                  <a:t> that an unbalanced equation tells us what reacts and what is produced, but a balanced equation also tells us how much. </a:t>
                </a:r>
                <a:r>
                  <a:rPr lang="en-GB" b="0"/>
                  <a:t>Discuss</a:t>
                </a:r>
                <a:r>
                  <a:rPr lang="en-GB"/>
                  <a:t> why this matters – without knowing how much, we cannot calculate quantities in chemistry.</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Remind learners that the subscript numbers written within the formulas tell us how many atoms of a particular element are in a single molecule. Use the example of </a:t>
                </a:r>
                <a:r>
                  <a:rPr lang="en-GB" b="0" i="0">
                    <a:solidFill>
                      <a:schemeClr val="tx1"/>
                    </a:solidFill>
                    <a:latin typeface="Cambria Math" panose="02040503050406030204" pitchFamily="18" charset="0"/>
                  </a:rPr>
                  <a:t>O</a:t>
                </a:r>
                <a:r>
                  <a:rPr lang="ar-AE" b="0" i="0">
                    <a:solidFill>
                      <a:schemeClr val="tx1"/>
                    </a:solidFill>
                    <a:latin typeface="Cambria Math" panose="02040503050406030204" pitchFamily="18" charset="0"/>
                  </a:rPr>
                  <a:t>_2  </a:t>
                </a:r>
                <a:r>
                  <a:rPr lang="en-GB"/>
                  <a:t>to illustrate this – the subscript </a:t>
                </a:r>
                <a:r>
                  <a:rPr lang="en-GB" i="0" dirty="0">
                    <a:latin typeface="Cambria Math" panose="02040503050406030204" pitchFamily="18" charset="0"/>
                  </a:rPr>
                  <a:t>2</a:t>
                </a:r>
                <a:r>
                  <a:rPr lang="en-GB"/>
                  <a:t> tells us there are </a:t>
                </a:r>
                <a:r>
                  <a:rPr lang="en-GB" i="0" dirty="0">
                    <a:latin typeface="Cambria Math" panose="02040503050406030204" pitchFamily="18" charset="0"/>
                  </a:rPr>
                  <a:t>2</a:t>
                </a:r>
                <a:r>
                  <a:rPr lang="en-GB"/>
                  <a:t> atoms of oxygen in </a:t>
                </a:r>
                <a:r>
                  <a:rPr lang="en-GB" i="0" dirty="0">
                    <a:latin typeface="Cambria Math" panose="02040503050406030204" pitchFamily="18" charset="0"/>
                  </a:rPr>
                  <a:t>1</a:t>
                </a:r>
                <a:r>
                  <a:rPr lang="en-GB"/>
                  <a:t> molecule of oxygen.</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Describe</a:t>
                </a:r>
                <a:r>
                  <a:rPr lang="en-GB"/>
                  <a:t> the difference between the unbalanced and balanced equation. Ask learners to count the atoms on each side of the balanced equation and confirm that there are </a:t>
                </a:r>
                <a:r>
                  <a:rPr lang="en-GB" i="0" dirty="0">
                    <a:latin typeface="Cambria Math" panose="02040503050406030204" pitchFamily="18" charset="0"/>
                  </a:rPr>
                  <a:t>4</a:t>
                </a:r>
                <a:r>
                  <a:rPr lang="en-GB"/>
                  <a:t> hydrogen atoms and </a:t>
                </a:r>
                <a:r>
                  <a:rPr lang="en-GB" i="0" dirty="0">
                    <a:latin typeface="Cambria Math" panose="02040503050406030204" pitchFamily="18" charset="0"/>
                  </a:rPr>
                  <a:t>2</a:t>
                </a:r>
                <a:r>
                  <a:rPr lang="en-GB"/>
                  <a:t> oxygen atoms on both sides.</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0"/>
                  <a:t>Explain</a:t>
                </a:r>
                <a:r>
                  <a:rPr lang="en-GB"/>
                  <a:t> that the key rule is critical: we balance by adding coefficients, never by changing subscripts. Changing subscripts changes the substance itself (</a:t>
                </a:r>
                <a:r>
                  <a:rPr lang="en-GB" b="0" i="0">
                    <a:solidFill>
                      <a:schemeClr val="tx1"/>
                    </a:solidFill>
                    <a:latin typeface="Cambria Math" panose="02040503050406030204" pitchFamily="18" charset="0"/>
                    <a:ea typeface="Cambria Math" panose="02040503050406030204" pitchFamily="18" charset="0"/>
                  </a:rPr>
                  <a:t>H_2 O</a:t>
                </a:r>
                <a:r>
                  <a:rPr lang="en-GB"/>
                  <a:t> becomes </a:t>
                </a:r>
                <a:r>
                  <a:rPr lang="en-GB" b="0" i="0">
                    <a:solidFill>
                      <a:schemeClr val="tx1"/>
                    </a:solidFill>
                    <a:latin typeface="Cambria Math" panose="02040503050406030204" pitchFamily="18" charset="0"/>
                    <a:ea typeface="Cambria Math" panose="02040503050406030204" pitchFamily="18" charset="0"/>
                  </a:rPr>
                  <a:t>H_2 O_2</a:t>
                </a:r>
                <a:r>
                  <a:rPr lang="en-GB"/>
                  <a:t>, which is hydrogen peroxide, not water).</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 what </a:t>
                </a:r>
                <a:r>
                  <a:rPr lang="en-GB"/>
                  <a:t>would happen if we wrote </a:t>
                </a:r>
                <a:r>
                  <a:rPr lang="en-GB" i="0" dirty="0">
                    <a:latin typeface="Cambria Math" panose="02040503050406030204" pitchFamily="18" charset="0"/>
                  </a:rPr>
                  <a:t>2O</a:t>
                </a:r>
                <a:r>
                  <a:rPr lang="en-GB"/>
                  <a:t> instead of </a:t>
                </a:r>
                <a:r>
                  <a:rPr lang="en-GB" b="0" i="0">
                    <a:solidFill>
                      <a:schemeClr val="tx1"/>
                    </a:solidFill>
                    <a:latin typeface="Cambria Math" panose="02040503050406030204" pitchFamily="18" charset="0"/>
                  </a:rPr>
                  <a:t>O</a:t>
                </a:r>
                <a:r>
                  <a:rPr lang="ar-AE" b="0" i="0">
                    <a:solidFill>
                      <a:schemeClr val="tx1"/>
                    </a:solidFill>
                    <a:latin typeface="Cambria Math" panose="02040503050406030204" pitchFamily="18" charset="0"/>
                  </a:rPr>
                  <a:t>_2</a:t>
                </a:r>
                <a:r>
                  <a:rPr lang="en-GB"/>
                  <a:t>? Discuss – </a:t>
                </a:r>
                <a:r>
                  <a:rPr lang="en-GB" i="0" dirty="0">
                    <a:latin typeface="Cambria Math" panose="02040503050406030204" pitchFamily="18" charset="0"/>
                  </a:rPr>
                  <a:t>2O </a:t>
                </a:r>
                <a:r>
                  <a:rPr lang="en-GB"/>
                  <a:t>means </a:t>
                </a:r>
                <a:r>
                  <a:rPr lang="en-GB" i="0" dirty="0">
                    <a:latin typeface="Cambria Math" panose="02040503050406030204" pitchFamily="18" charset="0"/>
                  </a:rPr>
                  <a:t>2</a:t>
                </a:r>
                <a:r>
                  <a:rPr lang="en-GB"/>
                  <a:t> separate oxygen atoms, while </a:t>
                </a:r>
                <a:r>
                  <a:rPr lang="en-GB" b="0" i="0">
                    <a:solidFill>
                      <a:schemeClr val="tx1"/>
                    </a:solidFill>
                    <a:latin typeface="Cambria Math" panose="02040503050406030204" pitchFamily="18" charset="0"/>
                  </a:rPr>
                  <a:t>O</a:t>
                </a:r>
                <a:r>
                  <a:rPr lang="ar-AE" b="0" i="0">
                    <a:solidFill>
                      <a:schemeClr val="tx1"/>
                    </a:solidFill>
                    <a:latin typeface="Cambria Math" panose="02040503050406030204" pitchFamily="18" charset="0"/>
                  </a:rPr>
                  <a:t>_2  </a:t>
                </a:r>
                <a:r>
                  <a:rPr lang="en-GB"/>
                  <a:t>means </a:t>
                </a:r>
                <a:r>
                  <a:rPr lang="en-GB" i="0" dirty="0">
                    <a:latin typeface="Cambria Math" panose="02040503050406030204" pitchFamily="18" charset="0"/>
                  </a:rPr>
                  <a:t>1</a:t>
                </a:r>
                <a:r>
                  <a:rPr lang="en-GB"/>
                  <a:t> molecule containing </a:t>
                </a:r>
                <a:r>
                  <a:rPr lang="en-GB" i="0" dirty="0">
                    <a:latin typeface="Cambria Math" panose="02040503050406030204" pitchFamily="18" charset="0"/>
                  </a:rPr>
                  <a:t>2</a:t>
                </a:r>
                <a:r>
                  <a:rPr lang="en-GB"/>
                  <a:t> oxygen atoms. This reinforces the difference between coefficients (how many molecules) and subscripts (how many atoms within a molecule).</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You can find more information on ratios in balanced chemical equations and how this relates to the coefficients in the stage 2 r</a:t>
                </a:r>
                <a:r>
                  <a:rPr lang="en-GB" b="0"/>
                  <a:t>atio and proportion </a:t>
                </a:r>
                <a:r>
                  <a:rPr lang="en-GB"/>
                  <a:t>teacher-led presentation: </a:t>
                </a:r>
                <a:r>
                  <a:rPr lang="en-GB" sz="1200" b="0" i="0" u="none" strike="noStrike" cap="none">
                    <a:solidFill>
                      <a:schemeClr val="dk1"/>
                    </a:solidFill>
                    <a:effectLst/>
                    <a:latin typeface="Arial"/>
                    <a:ea typeface="Arial"/>
                    <a:cs typeface="Arial"/>
                    <a:sym typeface="Arial"/>
                  </a:rPr>
                  <a:t>rsc.li/4zsNyho.</a:t>
                </a:r>
                <a:endParaRPr/>
              </a:p>
            </p:txBody>
          </p:sp>
        </mc:Fallback>
      </mc:AlternateContent>
      <p:sp>
        <p:nvSpPr>
          <p:cNvPr id="135" name="Google Shape;135;g3cd99b426b3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3cd99b426b3_0_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1" name="Google Shape;141;g3cd99b426b3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dirty="0"/>
                  <a:t>Describe</a:t>
                </a:r>
                <a:r>
                  <a:rPr lang="en-GB" dirty="0"/>
                  <a:t> the systematic method for balancing equations. This gives learners a reliable process to follow rather than relying on trial and error.</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 each step:</a:t>
                </a:r>
              </a:p>
              <a:p>
                <a:pPr marL="0" lvl="0" indent="0" algn="l" rtl="0">
                  <a:lnSpc>
                    <a:spcPct val="100000"/>
                  </a:lnSpc>
                  <a:spcBef>
                    <a:spcPts val="0"/>
                  </a:spcBef>
                  <a:spcAft>
                    <a:spcPts val="0"/>
                  </a:spcAft>
                  <a:buSzPts val="1400"/>
                  <a:buNone/>
                </a:pPr>
                <a:r>
                  <a:rPr lang="en-GB" b="1" dirty="0"/>
                  <a:t>Step 1: </a:t>
                </a:r>
                <a:r>
                  <a:rPr lang="en-GB" b="0" dirty="0"/>
                  <a:t>list all the elements in the equation.</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dirty="0"/>
                  <a:t>Step 2: </a:t>
                </a:r>
                <a:r>
                  <a:rPr lang="en-GB" dirty="0"/>
                  <a:t>count the atoms of each element on both sides. Encourage learners to draw a table with columns for element, left side and right side. This makes it easier to see which elements need balancing.</a:t>
                </a:r>
                <a:endParaRPr lang="en-GB" b="1" dirty="0"/>
              </a:p>
              <a:p>
                <a:pPr marL="0" lvl="0" indent="0" algn="l" rtl="0">
                  <a:lnSpc>
                    <a:spcPct val="100000"/>
                  </a:lnSpc>
                  <a:spcBef>
                    <a:spcPts val="0"/>
                  </a:spcBef>
                  <a:spcAft>
                    <a:spcPts val="0"/>
                  </a:spcAft>
                  <a:buSzPts val="1400"/>
                  <a:buNone/>
                </a:pPr>
                <a:r>
                  <a:rPr lang="en-GB" b="1" dirty="0"/>
                  <a:t>Step 3: </a:t>
                </a:r>
                <a:r>
                  <a:rPr lang="en-GB" dirty="0"/>
                  <a:t>balance one element at a time, starting with the element that appears in the fewest formulas. Explain why – if an element only appears in one formula on each side, changing its coefficient won't affect other elements as much. Leave oxygen and hydrogen until last as they often appear in multiple formulas. Adjust the coefficients. Remind learners that they can only add numbers in front of formulas, not change the subscripts. After each adjustment, recount the atoms – changing one coefficient may unbalance another element.</a:t>
                </a:r>
              </a:p>
              <a:p>
                <a:pPr marL="0" lvl="0" indent="0" algn="l" rtl="0">
                  <a:lnSpc>
                    <a:spcPct val="100000"/>
                  </a:lnSpc>
                  <a:spcBef>
                    <a:spcPts val="0"/>
                  </a:spcBef>
                  <a:spcAft>
                    <a:spcPts val="0"/>
                  </a:spcAft>
                  <a:buSzPts val="1400"/>
                  <a:buNone/>
                </a:pPr>
                <a:r>
                  <a:rPr lang="en-GB" b="1" dirty="0"/>
                  <a:t>Step 4: </a:t>
                </a:r>
                <a:r>
                  <a:rPr lang="en-GB" dirty="0"/>
                  <a:t>check all elements balance. Every element must have the same count on both sides. Ask learners to go through each element systematically rather than assuming it looks right.</a:t>
                </a:r>
              </a:p>
              <a:p>
                <a:pPr marL="0" lvl="0" indent="0" algn="l" rtl="0">
                  <a:lnSpc>
                    <a:spcPct val="100000"/>
                  </a:lnSpc>
                  <a:spcBef>
                    <a:spcPts val="0"/>
                  </a:spcBef>
                  <a:spcAft>
                    <a:spcPts val="0"/>
                  </a:spcAft>
                  <a:buSzPts val="1400"/>
                  <a:buNone/>
                </a:pPr>
                <a:r>
                  <a:rPr lang="en-GB" b="1" dirty="0"/>
                  <a:t>Step 5: </a:t>
                </a:r>
                <a:r>
                  <a:rPr lang="en-GB" dirty="0"/>
                  <a:t>simplify. Make sure the coefficients are in the simplest whole number ratio. For example, if all coefficients are even, divide them all by </a:t>
                </a:r>
                <a14:m>
                  <m:oMath xmlns:m="http://schemas.openxmlformats.org/officeDocument/2006/math">
                    <m:r>
                      <a:rPr lang="en-GB" i="1" dirty="0" smtClean="0">
                        <a:latin typeface="Cambria Math" panose="02040503050406030204" pitchFamily="18" charset="0"/>
                      </a:rPr>
                      <m:t>2</m:t>
                    </m:r>
                  </m:oMath>
                </a14:m>
                <a:r>
                  <a:rPr lang="en-GB" dirty="0"/>
                  <a:t>. Discuss: </a:t>
                </a:r>
                <a14:m>
                  <m:oMath xmlns:m="http://schemas.openxmlformats.org/officeDocument/2006/math">
                    <m:r>
                      <a:rPr lang="en-GB" b="0" i="0" smtClean="0">
                        <a:latin typeface="Cambria Math" panose="02040503050406030204" pitchFamily="18" charset="0"/>
                      </a:rPr>
                      <m:t>4</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a:rPr lang="en-GB" b="0" i="0" smtClean="0">
                        <a:latin typeface="Cambria Math" panose="02040503050406030204" pitchFamily="18" charset="0"/>
                      </a:rPr>
                      <m:t>+2</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→4</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i="0" dirty="0"/>
                  <a:t> </a:t>
                </a:r>
                <a:r>
                  <a:rPr lang="en-GB" dirty="0"/>
                  <a:t>is balanced but not simplified – it should </a:t>
                </a:r>
                <a:r>
                  <a:rPr lang="en-GB" b="0" dirty="0"/>
                  <a:t>be </a:t>
                </a:r>
                <a14:m>
                  <m:oMath xmlns:m="http://schemas.openxmlformats.org/officeDocument/2006/math">
                    <m:r>
                      <a:rPr lang="en-GB" b="0" i="0" smtClean="0">
                        <a:solidFill>
                          <a:schemeClr val="tx1"/>
                        </a:solidFill>
                        <a:latin typeface="Cambria Math" panose="02040503050406030204" pitchFamily="18" charset="0"/>
                      </a:rPr>
                      <m:t>2</m:t>
                    </m:r>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H</m:t>
                        </m:r>
                      </m:e>
                      <m:sub>
                        <m:r>
                          <a:rPr lang="en-GB" b="0" i="0" smtClean="0">
                            <a:solidFill>
                              <a:schemeClr val="tx1"/>
                            </a:solidFill>
                            <a:latin typeface="Cambria Math" panose="02040503050406030204" pitchFamily="18" charset="0"/>
                          </a:rPr>
                          <m:t>2</m:t>
                        </m:r>
                      </m:sub>
                    </m:sSub>
                    <m:r>
                      <a:rPr lang="en-GB" b="0" i="0" smtClean="0">
                        <a:solidFill>
                          <a:schemeClr val="tx1"/>
                        </a:solidFill>
                        <a:latin typeface="Cambria Math" panose="02040503050406030204" pitchFamily="18" charset="0"/>
                      </a:rPr>
                      <m:t>+ </m:t>
                    </m:r>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O</m:t>
                        </m:r>
                      </m:e>
                      <m:sub>
                        <m:r>
                          <a:rPr lang="en-GB" b="0" i="0" smtClean="0">
                            <a:solidFill>
                              <a:schemeClr val="tx1"/>
                            </a:solidFill>
                            <a:latin typeface="Cambria Math" panose="02040503050406030204" pitchFamily="18" charset="0"/>
                          </a:rPr>
                          <m:t>2</m:t>
                        </m:r>
                      </m:sub>
                    </m:sSub>
                    <m:r>
                      <a:rPr lang="en-GB" b="0" i="0" smtClean="0">
                        <a:solidFill>
                          <a:schemeClr val="tx1"/>
                        </a:solidFill>
                        <a:latin typeface="Cambria Math" panose="02040503050406030204" pitchFamily="18" charset="0"/>
                        <a:ea typeface="Cambria Math" panose="02040503050406030204" pitchFamily="18" charset="0"/>
                      </a:rPr>
                      <m:t>→2</m:t>
                    </m:r>
                    <m:sSub>
                      <m:sSubPr>
                        <m:ctrlPr>
                          <a:rPr lang="en-GB" b="0" i="0" smtClean="0">
                            <a:solidFill>
                              <a:schemeClr val="tx1"/>
                            </a:solidFill>
                            <a:latin typeface="Cambria Math" panose="02040503050406030204" pitchFamily="18" charset="0"/>
                            <a:ea typeface="Cambria Math" panose="02040503050406030204" pitchFamily="18" charset="0"/>
                          </a:rPr>
                        </m:ctrlPr>
                      </m:sSubPr>
                      <m:e>
                        <m:r>
                          <m:rPr>
                            <m:sty m:val="p"/>
                          </m:rPr>
                          <a:rPr lang="en-GB" b="0" i="0" smtClean="0">
                            <a:solidFill>
                              <a:schemeClr val="tx1"/>
                            </a:solidFill>
                            <a:latin typeface="Cambria Math" panose="02040503050406030204" pitchFamily="18" charset="0"/>
                            <a:ea typeface="Cambria Math" panose="02040503050406030204" pitchFamily="18" charset="0"/>
                          </a:rPr>
                          <m:t>H</m:t>
                        </m:r>
                      </m:e>
                      <m:sub>
                        <m:r>
                          <a:rPr lang="en-GB" b="0" i="0" smtClean="0">
                            <a:solidFill>
                              <a:schemeClr val="tx1"/>
                            </a:solidFill>
                            <a:latin typeface="Cambria Math" panose="02040503050406030204" pitchFamily="18" charset="0"/>
                            <a:ea typeface="Cambria Math" panose="02040503050406030204" pitchFamily="18" charset="0"/>
                          </a:rPr>
                          <m:t>2</m:t>
                        </m:r>
                      </m:sub>
                    </m:sSub>
                    <m:r>
                      <m:rPr>
                        <m:sty m:val="p"/>
                      </m:rPr>
                      <a:rPr lang="en-GB" b="0" i="0" smtClean="0">
                        <a:solidFill>
                          <a:schemeClr val="tx1"/>
                        </a:solidFill>
                        <a:latin typeface="Cambria Math" panose="02040503050406030204" pitchFamily="18" charset="0"/>
                        <a:ea typeface="Cambria Math" panose="02040503050406030204" pitchFamily="18" charset="0"/>
                      </a:rPr>
                      <m:t>O</m:t>
                    </m:r>
                  </m:oMath>
                </a14:m>
                <a:r>
                  <a:rPr lang="en-GB" b="0"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Link to maths: describe how balancing is like solving a set of constraints – each element gives a condition that must be satisfied on both sides, just like simultaneous equations in maths.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Display these steps on the board for reference during the worked examples and practice questions (the next slides in this presentation). </a:t>
                </a:r>
                <a:endParaRPr dirty="0"/>
              </a:p>
            </p:txBody>
          </p:sp>
        </mc:Choice>
        <mc:Fallback xmlns="">
          <p:sp>
            <p:nvSpPr>
              <p:cNvPr id="141" name="Google Shape;141;g3cd99b426b3_0_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a:t>Describe</a:t>
                </a:r>
                <a:r>
                  <a:rPr lang="en-GB"/>
                  <a:t> the systematic method for balancing equations. This gives learners a reliable process to follow rather than relying on trial and error.</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Explain each step:</a:t>
                </a:r>
              </a:p>
              <a:p>
                <a:pPr marL="0" lvl="0" indent="0" algn="l" rtl="0">
                  <a:lnSpc>
                    <a:spcPct val="100000"/>
                  </a:lnSpc>
                  <a:spcBef>
                    <a:spcPts val="0"/>
                  </a:spcBef>
                  <a:spcAft>
                    <a:spcPts val="0"/>
                  </a:spcAft>
                  <a:buSzPts val="1400"/>
                  <a:buNone/>
                </a:pPr>
                <a:r>
                  <a:rPr lang="en-GB" b="1"/>
                  <a:t>Step 1: </a:t>
                </a:r>
                <a:r>
                  <a:rPr lang="en-GB" b="0"/>
                  <a:t>list all the elements in the equation.</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a:t>Step 2: </a:t>
                </a:r>
                <a:r>
                  <a:rPr lang="en-GB"/>
                  <a:t>count the atoms of each element on both sides. Encourage learners to draw a table with columns for element, left side and right side. This makes it easier to see which elements need balancing.</a:t>
                </a:r>
                <a:endParaRPr lang="en-GB" b="1"/>
              </a:p>
              <a:p>
                <a:pPr marL="0" lvl="0" indent="0" algn="l" rtl="0">
                  <a:lnSpc>
                    <a:spcPct val="100000"/>
                  </a:lnSpc>
                  <a:spcBef>
                    <a:spcPts val="0"/>
                  </a:spcBef>
                  <a:spcAft>
                    <a:spcPts val="0"/>
                  </a:spcAft>
                  <a:buSzPts val="1400"/>
                  <a:buNone/>
                </a:pPr>
                <a:r>
                  <a:rPr lang="en-GB" b="1"/>
                  <a:t>Step 3: </a:t>
                </a:r>
                <a:r>
                  <a:rPr lang="en-GB"/>
                  <a:t>balance one element at a time, starting with the element that appears in the fewest formulas. Explain why – if an element only appears in one formula on each side, changing its coefficient won't affect other elements as much. Leave oxygen and hydrogen until last as they often appear in multiple formulas. Adjust the coefficients. Remind learners that they can only add numbers in front of formulas, not change the subscripts. After each adjustment, recount the atoms – changing one coefficient may unbalance another element.</a:t>
                </a:r>
              </a:p>
              <a:p>
                <a:pPr marL="0" lvl="0" indent="0" algn="l" rtl="0">
                  <a:lnSpc>
                    <a:spcPct val="100000"/>
                  </a:lnSpc>
                  <a:spcBef>
                    <a:spcPts val="0"/>
                  </a:spcBef>
                  <a:spcAft>
                    <a:spcPts val="0"/>
                  </a:spcAft>
                  <a:buSzPts val="1400"/>
                  <a:buNone/>
                </a:pPr>
                <a:r>
                  <a:rPr lang="en-GB" b="1"/>
                  <a:t>Step 4: </a:t>
                </a:r>
                <a:r>
                  <a:rPr lang="en-GB"/>
                  <a:t>check all elements balance. Every element must have the same count on both sides. Ask learners to go through each element systematically rather than assuming it looks right.</a:t>
                </a:r>
              </a:p>
              <a:p>
                <a:pPr marL="0" lvl="0" indent="0" algn="l" rtl="0">
                  <a:lnSpc>
                    <a:spcPct val="100000"/>
                  </a:lnSpc>
                  <a:spcBef>
                    <a:spcPts val="0"/>
                  </a:spcBef>
                  <a:spcAft>
                    <a:spcPts val="0"/>
                  </a:spcAft>
                  <a:buSzPts val="1400"/>
                  <a:buNone/>
                </a:pPr>
                <a:r>
                  <a:rPr lang="en-GB" b="1"/>
                  <a:t>Step 5: </a:t>
                </a:r>
                <a:r>
                  <a:rPr lang="en-GB"/>
                  <a:t>simplify. Make sure the coefficients are in the simplest whole number ratio. For example, if all coefficients are even, divide them all by </a:t>
                </a:r>
                <a:r>
                  <a:rPr lang="en-GB" i="0" dirty="0">
                    <a:latin typeface="Cambria Math" panose="02040503050406030204" pitchFamily="18" charset="0"/>
                  </a:rPr>
                  <a:t>2</a:t>
                </a:r>
                <a:r>
                  <a:rPr lang="en-GB"/>
                  <a:t>. Discuss: </a:t>
                </a:r>
                <a:r>
                  <a:rPr lang="en-GB" b="0" i="0">
                    <a:latin typeface="Cambria Math" panose="02040503050406030204" pitchFamily="18" charset="0"/>
                  </a:rPr>
                  <a:t>4H_2+2O_2</a:t>
                </a:r>
                <a:r>
                  <a:rPr lang="en-GB" b="0" i="0">
                    <a:latin typeface="Cambria Math" panose="02040503050406030204" pitchFamily="18" charset="0"/>
                    <a:ea typeface="Cambria Math" panose="02040503050406030204" pitchFamily="18" charset="0"/>
                  </a:rPr>
                  <a:t>→4H_2 O</a:t>
                </a:r>
                <a:r>
                  <a:rPr lang="en-GB" i="0"/>
                  <a:t> </a:t>
                </a:r>
                <a:r>
                  <a:rPr lang="en-GB"/>
                  <a:t>is balanced but not simplified – it should </a:t>
                </a:r>
                <a:r>
                  <a:rPr lang="en-GB" b="0"/>
                  <a:t>be </a:t>
                </a:r>
                <a:r>
                  <a:rPr lang="en-GB" b="0" i="0">
                    <a:solidFill>
                      <a:schemeClr val="tx1"/>
                    </a:solidFill>
                    <a:latin typeface="Cambria Math" panose="02040503050406030204" pitchFamily="18" charset="0"/>
                  </a:rPr>
                  <a:t>2H_2+ O_2</a:t>
                </a:r>
                <a:r>
                  <a:rPr lang="en-GB" b="0" i="0">
                    <a:solidFill>
                      <a:schemeClr val="tx1"/>
                    </a:solidFill>
                    <a:latin typeface="Cambria Math" panose="02040503050406030204" pitchFamily="18" charset="0"/>
                    <a:ea typeface="Cambria Math" panose="02040503050406030204" pitchFamily="18" charset="0"/>
                  </a:rPr>
                  <a:t>→2H_2 O</a:t>
                </a:r>
                <a:r>
                  <a:rPr lang="en-GB" b="0"/>
                  <a: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Link to maths: describe how balancing is like solving a set of constraints – each element gives a condition that must be satisfied on both sides, just like simultaneous equations in maths.</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Display these steps on the board for reference during the worked examples and practice questions (the next slides in this presentation). </a:t>
                </a:r>
                <a:endParaRPr/>
              </a:p>
            </p:txBody>
          </p:sp>
        </mc:Fallback>
      </mc:AlternateContent>
      <p:sp>
        <p:nvSpPr>
          <p:cNvPr id="142" name="Google Shape;142;g3cd99b426b3_0_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3cd99b426b3_0_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48" name="Google Shape;148;g3cd99b426b3_0_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Walk through this worked example step by step with learners, following the systematic method from slide 6.</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 each step:</a:t>
                </a:r>
              </a:p>
              <a:p>
                <a:pPr marL="0" lvl="0" indent="0" algn="l" rtl="0">
                  <a:lnSpc>
                    <a:spcPct val="100000"/>
                  </a:lnSpc>
                  <a:spcBef>
                    <a:spcPts val="0"/>
                  </a:spcBef>
                  <a:spcAft>
                    <a:spcPts val="0"/>
                  </a:spcAft>
                  <a:buSzPts val="1400"/>
                  <a:buNone/>
                </a:pPr>
                <a:r>
                  <a:rPr lang="en-GB" b="1" dirty="0"/>
                  <a:t>Step 1: </a:t>
                </a:r>
                <a:r>
                  <a:rPr lang="en-GB" b="0" dirty="0"/>
                  <a:t>list the elements</a:t>
                </a:r>
              </a:p>
              <a:p>
                <a:pPr marL="0" lvl="0" indent="0" algn="l" rtl="0">
                  <a:lnSpc>
                    <a:spcPct val="100000"/>
                  </a:lnSpc>
                  <a:spcBef>
                    <a:spcPts val="0"/>
                  </a:spcBef>
                  <a:spcAft>
                    <a:spcPts val="0"/>
                  </a:spcAft>
                  <a:buSzPts val="1400"/>
                  <a:buNone/>
                </a:pPr>
                <a:r>
                  <a:rPr lang="en-GB" b="1" dirty="0"/>
                  <a:t>Step 2: </a:t>
                </a:r>
                <a:r>
                  <a:rPr lang="en-GB" dirty="0"/>
                  <a:t>count the atoms on each side. Magnesium has 1 on each side so it already balances. Oxygen has 2</a:t>
                </a:r>
                <a:r>
                  <a:rPr lang="en-GB" baseline="0" dirty="0"/>
                  <a:t> </a:t>
                </a:r>
                <a:r>
                  <a:rPr lang="en-GB" dirty="0"/>
                  <a:t>on the left (</a:t>
                </a:r>
                <a14:m>
                  <m:oMath xmlns:m="http://schemas.openxmlformats.org/officeDocument/2006/math">
                    <m:sSub>
                      <m:sSubPr>
                        <m:ctrlPr>
                          <a:rPr lang="en-GB" b="0" i="0"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ar-AE" b="0" i="0" dirty="0" smtClean="0">
                            <a:latin typeface="Cambria Math" panose="02040503050406030204" pitchFamily="18" charset="0"/>
                          </a:rPr>
                          <m:t>2</m:t>
                        </m:r>
                      </m:sub>
                    </m:sSub>
                  </m:oMath>
                </a14:m>
                <a:r>
                  <a:rPr lang="ar-AE" dirty="0"/>
                  <a:t>) </a:t>
                </a:r>
                <a:r>
                  <a:rPr lang="en-GB" dirty="0"/>
                  <a:t>but only 1 on the right (</a:t>
                </a:r>
                <a14:m>
                  <m:oMath xmlns:m="http://schemas.openxmlformats.org/officeDocument/2006/math">
                    <m:r>
                      <m:rPr>
                        <m:sty m:val="p"/>
                      </m:rPr>
                      <a:rPr lang="en-GB" i="0" dirty="0" smtClean="0">
                        <a:latin typeface="Cambria Math" panose="02040503050406030204" pitchFamily="18" charset="0"/>
                      </a:rPr>
                      <m:t>MgO</m:t>
                    </m:r>
                  </m:oMath>
                </a14:m>
                <a:r>
                  <a:rPr lang="en-GB" dirty="0"/>
                  <a:t>), so it doesn't balance. Ask learners: which element do we need to fix?</a:t>
                </a:r>
                <a:endParaRPr lang="en-GB" b="1" dirty="0"/>
              </a:p>
              <a:p>
                <a:pPr marL="0" lvl="0" indent="0" algn="l" rtl="0">
                  <a:lnSpc>
                    <a:spcPct val="100000"/>
                  </a:lnSpc>
                  <a:spcBef>
                    <a:spcPts val="0"/>
                  </a:spcBef>
                  <a:spcAft>
                    <a:spcPts val="0"/>
                  </a:spcAft>
                  <a:buSzPts val="1400"/>
                  <a:buNone/>
                </a:pPr>
                <a:r>
                  <a:rPr lang="en-GB" b="1" dirty="0"/>
                  <a:t>Step 3: </a:t>
                </a:r>
                <a:r>
                  <a:rPr lang="en-GB" dirty="0"/>
                  <a:t>fix oxygen by placing a 2</a:t>
                </a:r>
                <a:r>
                  <a:rPr lang="en-GB" baseline="0" dirty="0"/>
                  <a:t> </a:t>
                </a:r>
                <a:r>
                  <a:rPr lang="en-GB" dirty="0"/>
                  <a:t>in front of </a:t>
                </a:r>
                <a14:m>
                  <m:oMath xmlns:m="http://schemas.openxmlformats.org/officeDocument/2006/math">
                    <m:r>
                      <m:rPr>
                        <m:sty m:val="p"/>
                      </m:rPr>
                      <a:rPr lang="en-GB" i="0" dirty="0" smtClean="0">
                        <a:latin typeface="Cambria Math" panose="02040503050406030204" pitchFamily="18" charset="0"/>
                        <a:ea typeface="Cambria Math" panose="02040503050406030204" pitchFamily="18" charset="0"/>
                      </a:rPr>
                      <m:t>MgO</m:t>
                    </m:r>
                  </m:oMath>
                </a14:m>
                <a:r>
                  <a:rPr lang="en-GB" dirty="0"/>
                  <a:t>. This gives 2</a:t>
                </a:r>
                <a:r>
                  <a:rPr lang="en-GB" baseline="0" dirty="0"/>
                  <a:t> </a:t>
                </a:r>
                <a:r>
                  <a:rPr lang="en-GB" dirty="0"/>
                  <a:t>oxygen atoms on the right, matching the 2 on the left. Remind learners: we add a coefficient in front of </a:t>
                </a:r>
                <a14:m>
                  <m:oMath xmlns:m="http://schemas.openxmlformats.org/officeDocument/2006/math">
                    <m:r>
                      <m:rPr>
                        <m:sty m:val="p"/>
                      </m:rPr>
                      <a:rPr lang="en-GB" i="0" dirty="0" smtClean="0">
                        <a:latin typeface="Cambria Math" panose="02040503050406030204" pitchFamily="18" charset="0"/>
                      </a:rPr>
                      <m:t>MgO</m:t>
                    </m:r>
                  </m:oMath>
                </a14:m>
                <a:r>
                  <a:rPr lang="en-GB" dirty="0"/>
                  <a:t>, we do not change the subscript.</a:t>
                </a:r>
              </a:p>
              <a:p>
                <a:pPr marL="0" lvl="0" indent="0" algn="l" rtl="0">
                  <a:lnSpc>
                    <a:spcPct val="100000"/>
                  </a:lnSpc>
                  <a:spcBef>
                    <a:spcPts val="0"/>
                  </a:spcBef>
                  <a:spcAft>
                    <a:spcPts val="0"/>
                  </a:spcAft>
                  <a:buSzPts val="1400"/>
                  <a:buNone/>
                </a:pPr>
                <a:r>
                  <a:rPr lang="en-GB" b="0" dirty="0"/>
                  <a:t>Recount</a:t>
                </a:r>
                <a:r>
                  <a:rPr lang="en-GB" b="0" baseline="0" dirty="0"/>
                  <a:t> </a:t>
                </a:r>
                <a:r>
                  <a:rPr lang="en-GB" b="0" dirty="0"/>
                  <a:t>all </a:t>
                </a:r>
                <a:r>
                  <a:rPr lang="en-GB" dirty="0"/>
                  <a:t>atoms after the change. Oxygen now balances, but the coefficient 2 in front of </a:t>
                </a:r>
                <a14:m>
                  <m:oMath xmlns:m="http://schemas.openxmlformats.org/officeDocument/2006/math">
                    <m:r>
                      <m:rPr>
                        <m:sty m:val="p"/>
                      </m:rPr>
                      <a:rPr lang="en-GB" i="0" dirty="0" smtClean="0">
                        <a:latin typeface="Cambria Math" panose="02040503050406030204" pitchFamily="18" charset="0"/>
                      </a:rPr>
                      <m:t>MgO</m:t>
                    </m:r>
                  </m:oMath>
                </a14:m>
                <a:r>
                  <a:rPr lang="en-GB" dirty="0"/>
                  <a:t> means there are now 2 </a:t>
                </a:r>
                <a14:m>
                  <m:oMath xmlns:m="http://schemas.openxmlformats.org/officeDocument/2006/math">
                    <m:r>
                      <m:rPr>
                        <m:sty m:val="p"/>
                      </m:rPr>
                      <a:rPr lang="en-GB" i="0" dirty="0" smtClean="0">
                        <a:latin typeface="Cambria Math" panose="02040503050406030204" pitchFamily="18" charset="0"/>
                      </a:rPr>
                      <m:t>Mg</m:t>
                    </m:r>
                  </m:oMath>
                </a14:m>
                <a:r>
                  <a:rPr lang="en-GB" dirty="0"/>
                  <a:t> on the right and only 1 on the left. Ask learners: what do we do? Fix magnesium by placing a 2 in front of </a:t>
                </a:r>
                <a14:m>
                  <m:oMath xmlns:m="http://schemas.openxmlformats.org/officeDocument/2006/math">
                    <m:r>
                      <m:rPr>
                        <m:sty m:val="p"/>
                      </m:rPr>
                      <a:rPr lang="en-GB" i="0" dirty="0" smtClean="0">
                        <a:latin typeface="Cambria Math" panose="02040503050406030204" pitchFamily="18" charset="0"/>
                      </a:rPr>
                      <m:t>Mg</m:t>
                    </m:r>
                  </m:oMath>
                </a14:m>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this </a:t>
                </a:r>
                <a:r>
                  <a:rPr lang="en-GB" dirty="0"/>
                  <a:t>is a key teaching point – changing one coefficient can unbalance another element. Learners should always recount after every adjustment.</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dirty="0"/>
                  <a:t>Step 4:</a:t>
                </a:r>
                <a:r>
                  <a:rPr lang="en-GB" dirty="0"/>
                  <a:t> final check:</a:t>
                </a:r>
                <a:r>
                  <a:rPr lang="en-GB" baseline="0" dirty="0"/>
                  <a:t> </a:t>
                </a:r>
                <a14:m>
                  <m:oMath xmlns:m="http://schemas.openxmlformats.org/officeDocument/2006/math">
                    <m:r>
                      <a:rPr lang="en-GB" b="1" i="0" dirty="0" smtClean="0">
                        <a:latin typeface="Cambria Math" panose="02040503050406030204" pitchFamily="18" charset="0"/>
                      </a:rPr>
                      <m:t>𝟐</m:t>
                    </m:r>
                    <m:r>
                      <m:rPr>
                        <m:sty m:val="p"/>
                      </m:rPr>
                      <a:rPr lang="en-GB" dirty="0">
                        <a:latin typeface="Cambria Math" panose="02040503050406030204" pitchFamily="18" charset="0"/>
                      </a:rPr>
                      <m:t>Mg</m:t>
                    </m:r>
                    <m:r>
                      <a:rPr lang="en-GB" dirty="0">
                        <a:latin typeface="Cambria Math" panose="02040503050406030204" pitchFamily="18" charset="0"/>
                      </a:rPr>
                      <m:t> + </m:t>
                    </m:r>
                    <m:sSub>
                      <m:sSubPr>
                        <m:ctrlPr>
                          <a:rPr lang="en-GB" dirty="0">
                            <a:latin typeface="Cambria Math" panose="02040503050406030204" pitchFamily="18" charset="0"/>
                          </a:rPr>
                        </m:ctrlPr>
                      </m:sSubPr>
                      <m:e>
                        <m:r>
                          <m:rPr>
                            <m:sty m:val="p"/>
                          </m:rPr>
                          <a:rPr lang="en-GB" dirty="0">
                            <a:latin typeface="Cambria Math" panose="02040503050406030204" pitchFamily="18" charset="0"/>
                          </a:rPr>
                          <m:t>O</m:t>
                        </m:r>
                      </m:e>
                      <m:sub>
                        <m:r>
                          <a:rPr lang="ar-AE" dirty="0">
                            <a:latin typeface="Cambria Math" panose="02040503050406030204" pitchFamily="18" charset="0"/>
                          </a:rPr>
                          <m:t>2</m:t>
                        </m:r>
                      </m:sub>
                    </m:sSub>
                    <m:r>
                      <a:rPr lang="ar-AE" dirty="0">
                        <a:latin typeface="Cambria Math" panose="02040503050406030204" pitchFamily="18" charset="0"/>
                      </a:rPr>
                      <m:t> →</m:t>
                    </m:r>
                    <m:r>
                      <a:rPr lang="ar-AE" b="1" dirty="0">
                        <a:latin typeface="Cambria Math" panose="02040503050406030204" pitchFamily="18" charset="0"/>
                      </a:rPr>
                      <m:t>𝟐</m:t>
                    </m:r>
                    <m:r>
                      <m:rPr>
                        <m:sty m:val="p"/>
                      </m:rPr>
                      <a:rPr lang="en-GB" dirty="0">
                        <a:latin typeface="Cambria Math" panose="02040503050406030204" pitchFamily="18" charset="0"/>
                      </a:rPr>
                      <m:t>MgO</m:t>
                    </m:r>
                  </m:oMath>
                </a14:m>
                <a:r>
                  <a:rPr lang="en-GB" dirty="0"/>
                  <a:t>. </a:t>
                </a:r>
                <a14:m>
                  <m:oMath xmlns:m="http://schemas.openxmlformats.org/officeDocument/2006/math">
                    <m:r>
                      <m:rPr>
                        <m:sty m:val="p"/>
                      </m:rPr>
                      <a:rPr lang="en-GB" i="0" dirty="0" smtClean="0">
                        <a:latin typeface="Cambria Math" panose="02040503050406030204" pitchFamily="18" charset="0"/>
                      </a:rPr>
                      <m:t>Mg</m:t>
                    </m:r>
                    <m:r>
                      <a:rPr lang="en-GB" i="0" dirty="0" smtClean="0">
                        <a:latin typeface="Cambria Math" panose="02040503050406030204" pitchFamily="18" charset="0"/>
                      </a:rPr>
                      <m:t>: 2 = 2. </m:t>
                    </m:r>
                    <m:r>
                      <m:rPr>
                        <m:sty m:val="p"/>
                      </m:rPr>
                      <a:rPr lang="en-GB" i="0" dirty="0">
                        <a:latin typeface="Cambria Math" panose="02040503050406030204" pitchFamily="18" charset="0"/>
                      </a:rPr>
                      <m:t>O</m:t>
                    </m:r>
                    <m:r>
                      <a:rPr lang="en-GB" i="0" dirty="0">
                        <a:latin typeface="Cambria Math" panose="02040503050406030204" pitchFamily="18" charset="0"/>
                      </a:rPr>
                      <m:t>: 2 = 2</m:t>
                    </m:r>
                  </m:oMath>
                </a14:m>
                <a:r>
                  <a:rPr lang="en-GB" dirty="0"/>
                  <a:t>. All balanced.</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learners: could </a:t>
                </a:r>
                <a:r>
                  <a:rPr lang="en-GB" dirty="0"/>
                  <a:t>we have started by balancing oxygen a different way, for example by changing </a:t>
                </a:r>
                <a14:m>
                  <m:oMath xmlns:m="http://schemas.openxmlformats.org/officeDocument/2006/math">
                    <m:sSub>
                      <m:sSubPr>
                        <m:ctrlPr>
                          <a:rPr lang="en-GB" b="0" i="0"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ar-AE" b="0" i="0" dirty="0" smtClean="0">
                            <a:latin typeface="Cambria Math" panose="02040503050406030204" pitchFamily="18" charset="0"/>
                          </a:rPr>
                          <m:t>2</m:t>
                        </m:r>
                      </m:sub>
                    </m:sSub>
                    <m:r>
                      <a:rPr lang="ar-AE" i="0" dirty="0">
                        <a:latin typeface="Cambria Math" panose="02040503050406030204" pitchFamily="18" charset="0"/>
                      </a:rPr>
                      <m:t> </m:t>
                    </m:r>
                  </m:oMath>
                </a14:m>
                <a:r>
                  <a:rPr lang="en-GB" dirty="0"/>
                  <a:t>to </a:t>
                </a:r>
                <a14:m>
                  <m:oMath xmlns:m="http://schemas.openxmlformats.org/officeDocument/2006/math">
                    <m:r>
                      <m:rPr>
                        <m:sty m:val="p"/>
                      </m:rPr>
                      <a:rPr lang="en-GB" i="0" dirty="0" smtClean="0">
                        <a:latin typeface="Cambria Math" panose="02040503050406030204" pitchFamily="18" charset="0"/>
                      </a:rPr>
                      <m:t>O</m:t>
                    </m:r>
                  </m:oMath>
                </a14:m>
                <a:r>
                  <a:rPr lang="en-GB" dirty="0"/>
                  <a:t>? No – </a:t>
                </a:r>
                <a14:m>
                  <m:oMath xmlns:m="http://schemas.openxmlformats.org/officeDocument/2006/math">
                    <m:sSub>
                      <m:sSubPr>
                        <m:ctrlPr>
                          <a:rPr lang="en-GB" b="0" i="0" dirty="0" smtClean="0">
                            <a:latin typeface="Cambria Math" panose="02040503050406030204" pitchFamily="18" charset="0"/>
                          </a:rPr>
                        </m:ctrlPr>
                      </m:sSubPr>
                      <m:e>
                        <m:r>
                          <m:rPr>
                            <m:sty m:val="p"/>
                          </m:rPr>
                          <a:rPr lang="en-GB" b="0" i="0" dirty="0" smtClean="0">
                            <a:latin typeface="Cambria Math" panose="02040503050406030204" pitchFamily="18" charset="0"/>
                          </a:rPr>
                          <m:t>O</m:t>
                        </m:r>
                      </m:e>
                      <m:sub>
                        <m:r>
                          <a:rPr lang="ar-AE" b="0" i="0" dirty="0" smtClean="0">
                            <a:latin typeface="Cambria Math" panose="02040503050406030204" pitchFamily="18" charset="0"/>
                          </a:rPr>
                          <m:t>2</m:t>
                        </m:r>
                      </m:sub>
                    </m:sSub>
                    <m:r>
                      <a:rPr lang="ar-AE" i="0" dirty="0">
                        <a:latin typeface="Cambria Math" panose="02040503050406030204" pitchFamily="18" charset="0"/>
                      </a:rPr>
                      <m:t> </m:t>
                    </m:r>
                  </m:oMath>
                </a14:m>
                <a:r>
                  <a:rPr lang="en-GB" dirty="0"/>
                  <a:t>is the correct formula for oxygen gas and we cannot change it. This reinforces the key rule from slide 5.</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This is a relatively simple three-step example to build confidence. </a:t>
                </a:r>
                <a:r>
                  <a:rPr lang="en-GB" sz="1200" b="0" i="0" u="none" strike="noStrike" cap="none" dirty="0">
                    <a:solidFill>
                      <a:schemeClr val="dk1"/>
                    </a:solidFill>
                    <a:effectLst/>
                    <a:latin typeface="Arial"/>
                    <a:ea typeface="Arial"/>
                    <a:cs typeface="Arial"/>
                    <a:sym typeface="Arial"/>
                  </a:rPr>
                  <a:t>The final step – simplify is not required. </a:t>
                </a:r>
                <a:r>
                  <a:rPr lang="en-GB" dirty="0"/>
                  <a:t>The practice slide has progressively harder equations.</a:t>
                </a:r>
                <a:endParaRPr dirty="0"/>
              </a:p>
            </p:txBody>
          </p:sp>
        </mc:Choice>
        <mc:Fallback xmlns="">
          <p:sp>
            <p:nvSpPr>
              <p:cNvPr id="148" name="Google Shape;148;g3cd99b426b3_0_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Walk through this worked example step by step with learners, following the systematic method from slide 6.</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 each step:</a:t>
                </a:r>
              </a:p>
              <a:p>
                <a:pPr marL="0" lvl="0" indent="0" algn="l" rtl="0">
                  <a:lnSpc>
                    <a:spcPct val="100000"/>
                  </a:lnSpc>
                  <a:spcBef>
                    <a:spcPts val="0"/>
                  </a:spcBef>
                  <a:spcAft>
                    <a:spcPts val="0"/>
                  </a:spcAft>
                  <a:buSzPts val="1400"/>
                  <a:buNone/>
                </a:pPr>
                <a:r>
                  <a:rPr lang="en-GB" b="1" dirty="0"/>
                  <a:t>Step 1: </a:t>
                </a:r>
                <a:r>
                  <a:rPr lang="en-GB" b="0" dirty="0"/>
                  <a:t>list the elements</a:t>
                </a:r>
              </a:p>
              <a:p>
                <a:pPr marL="0" lvl="0" indent="0" algn="l" rtl="0">
                  <a:lnSpc>
                    <a:spcPct val="100000"/>
                  </a:lnSpc>
                  <a:spcBef>
                    <a:spcPts val="0"/>
                  </a:spcBef>
                  <a:spcAft>
                    <a:spcPts val="0"/>
                  </a:spcAft>
                  <a:buSzPts val="1400"/>
                  <a:buNone/>
                </a:pPr>
                <a:r>
                  <a:rPr lang="en-GB" b="1" dirty="0"/>
                  <a:t>Step 2: </a:t>
                </a:r>
                <a:r>
                  <a:rPr lang="en-GB" dirty="0"/>
                  <a:t>count the atoms on each side. Magnesium has 1 on each side so it already balances. Oxygen has 2</a:t>
                </a:r>
                <a:r>
                  <a:rPr lang="en-GB" baseline="0" dirty="0"/>
                  <a:t> </a:t>
                </a:r>
                <a:r>
                  <a:rPr lang="en-GB" dirty="0"/>
                  <a:t>on the left (</a:t>
                </a:r>
                <a:r>
                  <a:rPr lang="en-GB" b="0" i="0" dirty="0">
                    <a:latin typeface="Cambria Math" panose="02040503050406030204" pitchFamily="18" charset="0"/>
                  </a:rPr>
                  <a:t>O_</a:t>
                </a:r>
                <a:r>
                  <a:rPr lang="ar-AE" b="0" i="0" dirty="0">
                    <a:latin typeface="Cambria Math" panose="02040503050406030204" pitchFamily="18" charset="0"/>
                  </a:rPr>
                  <a:t>2</a:t>
                </a:r>
                <a:r>
                  <a:rPr lang="ar-AE" dirty="0"/>
                  <a:t>) </a:t>
                </a:r>
                <a:r>
                  <a:rPr lang="en-GB" dirty="0"/>
                  <a:t>but only 1 on the right (</a:t>
                </a:r>
                <a:r>
                  <a:rPr lang="en-GB" i="0" dirty="0">
                    <a:latin typeface="Cambria Math" panose="02040503050406030204" pitchFamily="18" charset="0"/>
                  </a:rPr>
                  <a:t>MgO</a:t>
                </a:r>
                <a:r>
                  <a:rPr lang="en-GB" dirty="0"/>
                  <a:t>), so it doesn't balance. Ask learners: which element do we need to fix?</a:t>
                </a:r>
                <a:endParaRPr lang="en-GB" b="1" dirty="0"/>
              </a:p>
              <a:p>
                <a:pPr marL="0" lvl="0" indent="0" algn="l" rtl="0">
                  <a:lnSpc>
                    <a:spcPct val="100000"/>
                  </a:lnSpc>
                  <a:spcBef>
                    <a:spcPts val="0"/>
                  </a:spcBef>
                  <a:spcAft>
                    <a:spcPts val="0"/>
                  </a:spcAft>
                  <a:buSzPts val="1400"/>
                  <a:buNone/>
                </a:pPr>
                <a:r>
                  <a:rPr lang="en-GB" b="1" dirty="0"/>
                  <a:t>Step 3: </a:t>
                </a:r>
                <a:r>
                  <a:rPr lang="en-GB" dirty="0"/>
                  <a:t>fix oxygen by placing a 2</a:t>
                </a:r>
                <a:r>
                  <a:rPr lang="en-GB" baseline="0" dirty="0"/>
                  <a:t> </a:t>
                </a:r>
                <a:r>
                  <a:rPr lang="en-GB" dirty="0"/>
                  <a:t>in front of </a:t>
                </a:r>
                <a:r>
                  <a:rPr lang="en-GB" i="0" dirty="0">
                    <a:latin typeface="Cambria Math" panose="02040503050406030204" pitchFamily="18" charset="0"/>
                    <a:ea typeface="Cambria Math" panose="02040503050406030204" pitchFamily="18" charset="0"/>
                  </a:rPr>
                  <a:t>MgO</a:t>
                </a:r>
                <a:r>
                  <a:rPr lang="en-GB" dirty="0"/>
                  <a:t>. This gives 2</a:t>
                </a:r>
                <a:r>
                  <a:rPr lang="en-GB" baseline="0" dirty="0"/>
                  <a:t> </a:t>
                </a:r>
                <a:r>
                  <a:rPr lang="en-GB" dirty="0"/>
                  <a:t>oxygen atoms on the right, matching the 2 on the left. Remind learners: we add a coefficient in front of </a:t>
                </a:r>
                <a:r>
                  <a:rPr lang="en-GB" i="0" dirty="0">
                    <a:latin typeface="Cambria Math" panose="02040503050406030204" pitchFamily="18" charset="0"/>
                  </a:rPr>
                  <a:t>MgO</a:t>
                </a:r>
                <a:r>
                  <a:rPr lang="en-GB" dirty="0"/>
                  <a:t>, we do not change the subscript.</a:t>
                </a:r>
              </a:p>
              <a:p>
                <a:pPr marL="0" lvl="0" indent="0" algn="l" rtl="0">
                  <a:lnSpc>
                    <a:spcPct val="100000"/>
                  </a:lnSpc>
                  <a:spcBef>
                    <a:spcPts val="0"/>
                  </a:spcBef>
                  <a:spcAft>
                    <a:spcPts val="0"/>
                  </a:spcAft>
                  <a:buSzPts val="1400"/>
                  <a:buNone/>
                </a:pPr>
                <a:r>
                  <a:rPr lang="en-GB" b="0" dirty="0"/>
                  <a:t>Recount</a:t>
                </a:r>
                <a:r>
                  <a:rPr lang="en-GB" b="0" baseline="0" dirty="0"/>
                  <a:t> </a:t>
                </a:r>
                <a:r>
                  <a:rPr lang="en-GB" b="0" dirty="0"/>
                  <a:t>all </a:t>
                </a:r>
                <a:r>
                  <a:rPr lang="en-GB" dirty="0"/>
                  <a:t>atoms after the change. Oxygen now balances, but the coefficient 2 in front of </a:t>
                </a:r>
                <a:r>
                  <a:rPr lang="en-GB" i="0" dirty="0">
                    <a:latin typeface="Cambria Math" panose="02040503050406030204" pitchFamily="18" charset="0"/>
                  </a:rPr>
                  <a:t>MgO</a:t>
                </a:r>
                <a:r>
                  <a:rPr lang="en-GB" dirty="0"/>
                  <a:t> means there are now 2 </a:t>
                </a:r>
                <a:r>
                  <a:rPr lang="en-GB" i="0" dirty="0">
                    <a:latin typeface="Cambria Math" panose="02040503050406030204" pitchFamily="18" charset="0"/>
                  </a:rPr>
                  <a:t>Mg</a:t>
                </a:r>
                <a:r>
                  <a:rPr lang="en-GB" dirty="0"/>
                  <a:t> on the right and only 1 on the left. Ask learners: what do we do? Fix magnesium by placing a 2 in front of </a:t>
                </a:r>
                <a:r>
                  <a:rPr lang="en-GB" i="0" dirty="0">
                    <a:latin typeface="Cambria Math" panose="02040503050406030204" pitchFamily="18" charset="0"/>
                  </a:rPr>
                  <a:t>Mg</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this </a:t>
                </a:r>
                <a:r>
                  <a:rPr lang="en-GB" dirty="0"/>
                  <a:t>is a key teaching point – changing one coefficient can unbalance another element. Learners should always recount after every adjustment.</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dirty="0"/>
                  <a:t>Step 4:</a:t>
                </a:r>
                <a:r>
                  <a:rPr lang="en-GB" dirty="0"/>
                  <a:t> final check:</a:t>
                </a:r>
                <a:r>
                  <a:rPr lang="en-GB" baseline="0" dirty="0"/>
                  <a:t> </a:t>
                </a:r>
                <a:r>
                  <a:rPr lang="en-GB" b="1" i="0" dirty="0">
                    <a:latin typeface="Cambria Math" panose="02040503050406030204" pitchFamily="18" charset="0"/>
                  </a:rPr>
                  <a:t>𝟐</a:t>
                </a:r>
                <a:r>
                  <a:rPr lang="en-GB" i="0" dirty="0">
                    <a:latin typeface="Cambria Math" panose="02040503050406030204" pitchFamily="18" charset="0"/>
                  </a:rPr>
                  <a:t>Mg + O_</a:t>
                </a:r>
                <a:r>
                  <a:rPr lang="ar-AE" i="0" dirty="0">
                    <a:latin typeface="Cambria Math" panose="02040503050406030204" pitchFamily="18" charset="0"/>
                  </a:rPr>
                  <a:t>2  →</a:t>
                </a:r>
                <a:r>
                  <a:rPr lang="ar-AE" b="1" i="0" dirty="0">
                    <a:latin typeface="Cambria Math" panose="02040503050406030204" pitchFamily="18" charset="0"/>
                  </a:rPr>
                  <a:t>𝟐</a:t>
                </a:r>
                <a:r>
                  <a:rPr lang="en-GB" i="0" dirty="0">
                    <a:latin typeface="Cambria Math" panose="02040503050406030204" pitchFamily="18" charset="0"/>
                  </a:rPr>
                  <a:t>MgO</a:t>
                </a:r>
                <a:r>
                  <a:rPr lang="en-GB" dirty="0"/>
                  <a:t>. </a:t>
                </a:r>
                <a:r>
                  <a:rPr lang="en-GB" i="0" dirty="0">
                    <a:latin typeface="Cambria Math" panose="02040503050406030204" pitchFamily="18" charset="0"/>
                  </a:rPr>
                  <a:t>Mg: 2 = 2. O: 2 = 2</a:t>
                </a:r>
                <a:r>
                  <a:rPr lang="en-GB" dirty="0"/>
                  <a:t>. All balanced.</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learners: could </a:t>
                </a:r>
                <a:r>
                  <a:rPr lang="en-GB" dirty="0"/>
                  <a:t>we have started by balancing oxygen a different way, for example by changing </a:t>
                </a:r>
                <a:r>
                  <a:rPr lang="en-GB" b="0" i="0" dirty="0">
                    <a:latin typeface="Cambria Math" panose="02040503050406030204" pitchFamily="18" charset="0"/>
                  </a:rPr>
                  <a:t>O_</a:t>
                </a:r>
                <a:r>
                  <a:rPr lang="ar-AE" b="0" i="0" dirty="0">
                    <a:latin typeface="Cambria Math" panose="02040503050406030204" pitchFamily="18" charset="0"/>
                  </a:rPr>
                  <a:t>2 </a:t>
                </a:r>
                <a:r>
                  <a:rPr lang="ar-AE" i="0" dirty="0">
                    <a:latin typeface="Cambria Math" panose="02040503050406030204" pitchFamily="18" charset="0"/>
                  </a:rPr>
                  <a:t> </a:t>
                </a:r>
                <a:r>
                  <a:rPr lang="en-GB" dirty="0"/>
                  <a:t>to </a:t>
                </a:r>
                <a:r>
                  <a:rPr lang="en-GB" i="0" dirty="0">
                    <a:latin typeface="Cambria Math" panose="02040503050406030204" pitchFamily="18" charset="0"/>
                  </a:rPr>
                  <a:t>O</a:t>
                </a:r>
                <a:r>
                  <a:rPr lang="en-GB" dirty="0"/>
                  <a:t>? No – </a:t>
                </a:r>
                <a:r>
                  <a:rPr lang="en-GB" b="0" i="0" dirty="0">
                    <a:latin typeface="Cambria Math" panose="02040503050406030204" pitchFamily="18" charset="0"/>
                  </a:rPr>
                  <a:t>O_</a:t>
                </a:r>
                <a:r>
                  <a:rPr lang="ar-AE" b="0" i="0" dirty="0">
                    <a:latin typeface="Cambria Math" panose="02040503050406030204" pitchFamily="18" charset="0"/>
                  </a:rPr>
                  <a:t>2 </a:t>
                </a:r>
                <a:r>
                  <a:rPr lang="ar-AE" i="0" dirty="0">
                    <a:latin typeface="Cambria Math" panose="02040503050406030204" pitchFamily="18" charset="0"/>
                  </a:rPr>
                  <a:t> </a:t>
                </a:r>
                <a:r>
                  <a:rPr lang="en-GB" dirty="0"/>
                  <a:t>is the correct formula for oxygen gas and we cannot change it. This reinforces the key rule from slide 5.</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This is a relatively simple three-step example to build confidence. </a:t>
                </a:r>
                <a:r>
                  <a:rPr lang="en-GB" sz="1200" b="0" i="0" u="none" strike="noStrike" cap="none" dirty="0">
                    <a:solidFill>
                      <a:schemeClr val="dk1"/>
                    </a:solidFill>
                    <a:effectLst/>
                    <a:latin typeface="Arial"/>
                    <a:ea typeface="Arial"/>
                    <a:cs typeface="Arial"/>
                    <a:sym typeface="Arial"/>
                  </a:rPr>
                  <a:t>The final step – simplify is not required. </a:t>
                </a:r>
                <a:r>
                  <a:rPr lang="en-GB" dirty="0"/>
                  <a:t>The practice slide has progressively harder equations.</a:t>
                </a:r>
                <a:endParaRPr dirty="0"/>
              </a:p>
            </p:txBody>
          </p:sp>
        </mc:Fallback>
      </mc:AlternateContent>
      <p:sp>
        <p:nvSpPr>
          <p:cNvPr id="149" name="Google Shape;149;g3cd99b426b3_0_3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cd99b426b3_0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3cd99b426b3_0_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Practice balancing equations. Allow learners time to attempt each one. Encourage them to use the systematic method from slide 6 and draw an atom count table for each one. The questions increase in difficulty.</a:t>
            </a:r>
          </a:p>
        </p:txBody>
      </p:sp>
      <p:sp>
        <p:nvSpPr>
          <p:cNvPr id="156" name="Google Shape;156;g3cd99b426b3_0_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d998325fd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62" name="Google Shape;162;g3d998325fd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228600" algn="l" rtl="0">
                  <a:lnSpc>
                    <a:spcPct val="100000"/>
                  </a:lnSpc>
                  <a:spcBef>
                    <a:spcPts val="0"/>
                  </a:spcBef>
                  <a:spcAft>
                    <a:spcPts val="0"/>
                  </a:spcAft>
                  <a:buSzPct val="100000"/>
                  <a:buFont typeface="+mj-lt"/>
                  <a:buAutoNum type="arabicPeriod"/>
                </a:pPr>
                <a14:m>
                  <m:oMath xmlns:m="http://schemas.openxmlformats.org/officeDocument/2006/math">
                    <m:r>
                      <a:rPr lang="en-GB" b="0" i="0" smtClean="0">
                        <a:latin typeface="Cambria Math" panose="02040503050406030204" pitchFamily="18" charset="0"/>
                      </a:rPr>
                      <m:t>2</m:t>
                    </m:r>
                    <m:r>
                      <m:rPr>
                        <m:sty m:val="p"/>
                      </m:rPr>
                      <a:rPr lang="en-GB" b="0" i="0" smtClean="0">
                        <a:latin typeface="Cambria Math" panose="02040503050406030204" pitchFamily="18" charset="0"/>
                      </a:rPr>
                      <m:t>Na</m:t>
                    </m:r>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Cl</m:t>
                        </m:r>
                      </m:e>
                      <m:sub>
                        <m:r>
                          <a:rPr lang="ar-AE" b="0" i="0" smtClean="0">
                            <a:latin typeface="Cambria Math" panose="02040503050406030204" pitchFamily="18" charset="0"/>
                          </a:rPr>
                          <m:t>2</m:t>
                        </m:r>
                      </m:sub>
                    </m:sSub>
                    <m:r>
                      <a:rPr lang="ar-AE" b="0" i="0" smtClean="0">
                        <a:latin typeface="Cambria Math" panose="02040503050406030204" pitchFamily="18" charset="0"/>
                        <a:ea typeface="Cambria Math" panose="02040503050406030204" pitchFamily="18" charset="0"/>
                      </a:rPr>
                      <m:t>→</m:t>
                    </m:r>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NaCl</m:t>
                    </m:r>
                  </m:oMath>
                </a14:m>
                <a:r>
                  <a:rPr lang="en-GB"/>
                  <a:t>. There are </a:t>
                </a:r>
                <a14:m>
                  <m:oMath xmlns:m="http://schemas.openxmlformats.org/officeDocument/2006/math">
                    <m:r>
                      <a:rPr lang="en-GB" i="1" dirty="0" smtClean="0">
                        <a:latin typeface="Cambria Math" panose="02040503050406030204" pitchFamily="18" charset="0"/>
                      </a:rPr>
                      <m:t>2</m:t>
                    </m:r>
                  </m:oMath>
                </a14:m>
                <a:r>
                  <a:rPr lang="en-GB"/>
                  <a:t> Cl on the left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Cl</m:t>
                        </m:r>
                      </m:e>
                      <m:sub>
                        <m:r>
                          <a:rPr lang="ar-AE" b="0" i="0" smtClean="0">
                            <a:latin typeface="Cambria Math" panose="02040503050406030204" pitchFamily="18" charset="0"/>
                          </a:rPr>
                          <m:t>2</m:t>
                        </m:r>
                      </m:sub>
                    </m:sSub>
                  </m:oMath>
                </a14:m>
                <a:r>
                  <a:rPr lang="en-GB"/>
                  <a:t>),</a:t>
                </a:r>
                <a:r>
                  <a:rPr lang="en-GB" baseline="0"/>
                  <a:t> therefore,</a:t>
                </a:r>
                <a:r>
                  <a:rPr lang="en-GB"/>
                  <a:t> we need </a:t>
                </a:r>
                <a14:m>
                  <m:oMath xmlns:m="http://schemas.openxmlformats.org/officeDocument/2006/math">
                    <m:r>
                      <a:rPr lang="en-GB" b="0" i="0" smtClean="0">
                        <a:latin typeface="Cambria Math" panose="02040503050406030204" pitchFamily="18" charset="0"/>
                        <a:ea typeface="Cambria Math" panose="02040503050406030204" pitchFamily="18" charset="0"/>
                      </a:rPr>
                      <m:t>2 </m:t>
                    </m:r>
                    <m:r>
                      <m:rPr>
                        <m:sty m:val="p"/>
                      </m:rPr>
                      <a:rPr lang="en-GB" b="0" i="0" smtClean="0">
                        <a:latin typeface="Cambria Math" panose="02040503050406030204" pitchFamily="18" charset="0"/>
                        <a:ea typeface="Cambria Math" panose="02040503050406030204" pitchFamily="18" charset="0"/>
                      </a:rPr>
                      <m:t>NaCl</m:t>
                    </m:r>
                  </m:oMath>
                </a14:m>
                <a:r>
                  <a:rPr lang="en-GB"/>
                  <a:t>. Then we need </a:t>
                </a:r>
                <a14:m>
                  <m:oMath xmlns:m="http://schemas.openxmlformats.org/officeDocument/2006/math">
                    <m:r>
                      <a:rPr lang="en-GB" i="1" dirty="0" smtClean="0">
                        <a:latin typeface="Cambria Math" panose="02040503050406030204" pitchFamily="18" charset="0"/>
                      </a:rPr>
                      <m:t>2</m:t>
                    </m:r>
                  </m:oMath>
                </a14:m>
                <a:r>
                  <a:rPr lang="en-GB"/>
                  <a:t> </a:t>
                </a:r>
                <a14:m>
                  <m:oMath xmlns:m="http://schemas.openxmlformats.org/officeDocument/2006/math">
                    <m:r>
                      <m:rPr>
                        <m:sty m:val="p"/>
                      </m:rPr>
                      <a:rPr lang="en-GB" i="0" dirty="0" smtClean="0">
                        <a:latin typeface="Cambria Math" panose="02040503050406030204" pitchFamily="18" charset="0"/>
                      </a:rPr>
                      <m:t>Na</m:t>
                    </m:r>
                  </m:oMath>
                </a14:m>
                <a:r>
                  <a:rPr lang="en-GB"/>
                  <a:t>.</a:t>
                </a:r>
              </a:p>
              <a:p>
                <a:pPr marL="0" lvl="0" indent="0" algn="l" rtl="0">
                  <a:lnSpc>
                    <a:spcPct val="100000"/>
                  </a:lnSpc>
                  <a:spcBef>
                    <a:spcPts val="0"/>
                  </a:spcBef>
                  <a:spcAft>
                    <a:spcPts val="0"/>
                  </a:spcAft>
                  <a:buSzPts val="1400"/>
                  <a:buNone/>
                </a:pPr>
                <a:endParaRPr lang="en-GB"/>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2"/>
                  <a:tabLst/>
                  <a:defRPr/>
                </a:pP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Cl</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HCl</m:t>
                    </m:r>
                    <m:r>
                      <a:rPr lang="en-GB" b="0" i="0" smtClean="0">
                        <a:latin typeface="Cambria Math" panose="02040503050406030204" pitchFamily="18" charset="0"/>
                        <a:ea typeface="Cambria Math" panose="02040503050406030204" pitchFamily="18" charset="0"/>
                      </a:rPr>
                      <m:t>. </m:t>
                    </m:r>
                  </m:oMath>
                </a14:m>
                <a:r>
                  <a:rPr lang="en-GB"/>
                  <a:t>There is </a:t>
                </a:r>
                <a14:m>
                  <m:oMath xmlns:m="http://schemas.openxmlformats.org/officeDocument/2006/math">
                    <m:r>
                      <a:rPr lang="en-GB" i="1" dirty="0" smtClean="0">
                        <a:latin typeface="Cambria Math" panose="02040503050406030204" pitchFamily="18" charset="0"/>
                      </a:rPr>
                      <m:t>1</m:t>
                    </m:r>
                  </m:oMath>
                </a14:m>
                <a:r>
                  <a:rPr lang="en-GB"/>
                  <a:t> </a:t>
                </a:r>
                <a14:m>
                  <m:oMath xmlns:m="http://schemas.openxmlformats.org/officeDocument/2006/math">
                    <m:r>
                      <m:rPr>
                        <m:sty m:val="p"/>
                      </m:rPr>
                      <a:rPr lang="en-GB" i="0" dirty="0" smtClean="0">
                        <a:latin typeface="Cambria Math" panose="02040503050406030204" pitchFamily="18" charset="0"/>
                      </a:rPr>
                      <m:t>H</m:t>
                    </m:r>
                  </m:oMath>
                </a14:m>
                <a:r>
                  <a:rPr lang="en-GB"/>
                  <a:t> and </a:t>
                </a:r>
                <a14:m>
                  <m:oMath xmlns:m="http://schemas.openxmlformats.org/officeDocument/2006/math">
                    <m:r>
                      <a:rPr lang="en-GB" i="1" dirty="0" smtClean="0">
                        <a:latin typeface="Cambria Math" panose="02040503050406030204" pitchFamily="18" charset="0"/>
                      </a:rPr>
                      <m:t>1 </m:t>
                    </m:r>
                    <m:r>
                      <m:rPr>
                        <m:sty m:val="p"/>
                      </m:rPr>
                      <a:rPr lang="en-GB" i="0" dirty="0" smtClean="0">
                        <a:latin typeface="Cambria Math" panose="02040503050406030204" pitchFamily="18" charset="0"/>
                      </a:rPr>
                      <m:t>Cl</m:t>
                    </m:r>
                  </m:oMath>
                </a14:m>
                <a:r>
                  <a:rPr lang="en-GB"/>
                  <a:t> on the right (</a:t>
                </a:r>
                <a14:m>
                  <m:oMath xmlns:m="http://schemas.openxmlformats.org/officeDocument/2006/math">
                    <m:r>
                      <m:rPr>
                        <m:sty m:val="p"/>
                      </m:rPr>
                      <a:rPr lang="en-GB" i="0" dirty="0" smtClean="0">
                        <a:latin typeface="Cambria Math" panose="02040503050406030204" pitchFamily="18" charset="0"/>
                      </a:rPr>
                      <m:t>HCl</m:t>
                    </m:r>
                  </m:oMath>
                </a14:m>
                <a:r>
                  <a:rPr lang="en-GB"/>
                  <a:t>), but </a:t>
                </a:r>
                <a14:m>
                  <m:oMath xmlns:m="http://schemas.openxmlformats.org/officeDocument/2006/math">
                    <m:r>
                      <a:rPr lang="en-GB" i="1" dirty="0" smtClean="0">
                        <a:latin typeface="Cambria Math" panose="02040503050406030204" pitchFamily="18" charset="0"/>
                      </a:rPr>
                      <m:t>2 </m:t>
                    </m:r>
                  </m:oMath>
                </a14:m>
                <a:r>
                  <a:rPr lang="en-GB"/>
                  <a:t>of each on the left. Put a </a:t>
                </a:r>
                <a14:m>
                  <m:oMath xmlns:m="http://schemas.openxmlformats.org/officeDocument/2006/math">
                    <m:r>
                      <a:rPr lang="en-GB" i="1" dirty="0" smtClean="0">
                        <a:latin typeface="Cambria Math" panose="02040503050406030204" pitchFamily="18" charset="0"/>
                      </a:rPr>
                      <m:t>2</m:t>
                    </m:r>
                  </m:oMath>
                </a14:m>
                <a:r>
                  <a:rPr lang="en-GB"/>
                  <a:t> in front of </a:t>
                </a:r>
                <a14:m>
                  <m:oMath xmlns:m="http://schemas.openxmlformats.org/officeDocument/2006/math">
                    <m:r>
                      <m:rPr>
                        <m:sty m:val="p"/>
                      </m:rPr>
                      <a:rPr lang="en-GB" i="0" dirty="0" smtClean="0">
                        <a:latin typeface="Cambria Math" panose="02040503050406030204" pitchFamily="18" charset="0"/>
                      </a:rPr>
                      <m:t>HCl</m:t>
                    </m:r>
                  </m:oMath>
                </a14:m>
                <a:r>
                  <a:rPr lang="en-GB"/>
                  <a:t> to balance both elements at once. This is a straightforward example to build confidence.</a:t>
                </a:r>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3"/>
                </a:pPr>
                <a:r>
                  <a:rPr lang="en-GB"/>
                  <a:t> </a:t>
                </a:r>
                <a14:m>
                  <m:oMath xmlns:m="http://schemas.openxmlformats.org/officeDocument/2006/math">
                    <m:r>
                      <a:rPr lang="en-GB" b="0" i="0" smtClean="0">
                        <a:latin typeface="Cambria Math" panose="02040503050406030204" pitchFamily="18" charset="0"/>
                      </a:rPr>
                      <m:t>4</m:t>
                    </m:r>
                    <m:r>
                      <m:rPr>
                        <m:sty m:val="p"/>
                      </m:rPr>
                      <a:rPr lang="en-GB" b="0" i="0" smtClean="0">
                        <a:latin typeface="Cambria Math" panose="02040503050406030204" pitchFamily="18" charset="0"/>
                      </a:rPr>
                      <m:t>Fe</m:t>
                    </m:r>
                    <m:r>
                      <a:rPr lang="en-GB" b="0" i="0"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3</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Fe</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a14:m>
                <a:r>
                  <a:rPr lang="en-GB"/>
                  <a:t>. This is harder.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Fe</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a14:m>
                <a:r>
                  <a:rPr lang="en-GB"/>
                  <a:t>has </a:t>
                </a:r>
                <a14:m>
                  <m:oMath xmlns:m="http://schemas.openxmlformats.org/officeDocument/2006/math">
                    <m:r>
                      <a:rPr lang="en-GB" i="1" dirty="0" smtClean="0">
                        <a:latin typeface="Cambria Math" panose="02040503050406030204" pitchFamily="18" charset="0"/>
                      </a:rPr>
                      <m:t>2</m:t>
                    </m:r>
                  </m:oMath>
                </a14:m>
                <a:r>
                  <a:rPr lang="en-GB"/>
                  <a:t> </a:t>
                </a:r>
                <a14:m>
                  <m:oMath xmlns:m="http://schemas.openxmlformats.org/officeDocument/2006/math">
                    <m:r>
                      <m:rPr>
                        <m:sty m:val="p"/>
                      </m:rPr>
                      <a:rPr lang="en-GB" i="0" dirty="0" smtClean="0">
                        <a:latin typeface="Cambria Math" panose="02040503050406030204" pitchFamily="18" charset="0"/>
                      </a:rPr>
                      <m:t>Fe</m:t>
                    </m:r>
                  </m:oMath>
                </a14:m>
                <a:r>
                  <a:rPr lang="en-GB"/>
                  <a:t> and </a:t>
                </a:r>
                <a14:m>
                  <m:oMath xmlns:m="http://schemas.openxmlformats.org/officeDocument/2006/math">
                    <m:r>
                      <a:rPr lang="en-GB" i="1" dirty="0" smtClean="0">
                        <a:latin typeface="Cambria Math" panose="02040503050406030204" pitchFamily="18" charset="0"/>
                      </a:rPr>
                      <m:t>3</m:t>
                    </m:r>
                  </m:oMath>
                </a14:m>
                <a:r>
                  <a:rPr lang="en-GB"/>
                  <a:t> </a:t>
                </a:r>
                <a14:m>
                  <m:oMath xmlns:m="http://schemas.openxmlformats.org/officeDocument/2006/math">
                    <m:r>
                      <m:rPr>
                        <m:sty m:val="p"/>
                      </m:rPr>
                      <a:rPr lang="en-GB" i="0" dirty="0" smtClean="0">
                        <a:latin typeface="Cambria Math" panose="02040503050406030204" pitchFamily="18" charset="0"/>
                      </a:rPr>
                      <m:t>O</m:t>
                    </m:r>
                  </m:oMath>
                </a14:m>
                <a:r>
                  <a:rPr lang="en-GB"/>
                  <a:t>. Start with oxygen: </a:t>
                </a:r>
                <a14:m>
                  <m:oMath xmlns:m="http://schemas.openxmlformats.org/officeDocument/2006/math">
                    <m:r>
                      <a:rPr lang="en-GB" i="1" dirty="0" smtClean="0">
                        <a:latin typeface="Cambria Math" panose="02040503050406030204" pitchFamily="18" charset="0"/>
                      </a:rPr>
                      <m:t>3 </m:t>
                    </m:r>
                    <m:r>
                      <m:rPr>
                        <m:sty m:val="p"/>
                      </m:rPr>
                      <a:rPr lang="en-GB" i="0" dirty="0" smtClean="0">
                        <a:latin typeface="Cambria Math" panose="02040503050406030204" pitchFamily="18" charset="0"/>
                      </a:rPr>
                      <m:t>O</m:t>
                    </m:r>
                  </m:oMath>
                </a14:m>
                <a:r>
                  <a:rPr lang="en-GB"/>
                  <a:t> on the right means we need </a:t>
                </a:r>
                <a14:m>
                  <m:oMath xmlns:m="http://schemas.openxmlformats.org/officeDocument/2006/math">
                    <m:r>
                      <a:rPr lang="en-GB" i="1" dirty="0" smtClean="0">
                        <a:latin typeface="Cambria Math" panose="02040503050406030204" pitchFamily="18" charset="0"/>
                      </a:rPr>
                      <m:t>3</m:t>
                    </m:r>
                  </m:oMath>
                </a14:m>
                <a:r>
                  <a:rPr lang="en-GB"/>
                  <a:t> </a:t>
                </a:r>
                <a14:m>
                  <m:oMath xmlns:m="http://schemas.openxmlformats.org/officeDocument/2006/math">
                    <m:r>
                      <m:rPr>
                        <m:sty m:val="p"/>
                      </m:rPr>
                      <a:rPr lang="en-GB" i="0" dirty="0" smtClean="0">
                        <a:latin typeface="Cambria Math" panose="02040503050406030204" pitchFamily="18" charset="0"/>
                      </a:rPr>
                      <m:t>O</m:t>
                    </m:r>
                  </m:oMath>
                </a14:m>
                <a:r>
                  <a:rPr lang="en-GB"/>
                  <a:t> on the left, but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oMath>
                </a14:m>
                <a:r>
                  <a:rPr lang="en-GB"/>
                  <a:t> gives us </a:t>
                </a:r>
                <a14:m>
                  <m:oMath xmlns:m="http://schemas.openxmlformats.org/officeDocument/2006/math">
                    <m:r>
                      <a:rPr lang="en-GB" i="1" dirty="0" smtClean="0">
                        <a:latin typeface="Cambria Math" panose="02040503050406030204" pitchFamily="18" charset="0"/>
                      </a:rPr>
                      <m:t>2</m:t>
                    </m:r>
                  </m:oMath>
                </a14:m>
                <a:r>
                  <a:rPr lang="en-GB"/>
                  <a:t> at a time. We need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3</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oMath>
                </a14:m>
                <a:r>
                  <a:rPr lang="en-GB"/>
                  <a:t> (</a:t>
                </a:r>
                <a14:m>
                  <m:oMath xmlns:m="http://schemas.openxmlformats.org/officeDocument/2006/math">
                    <m:r>
                      <a:rPr lang="en-GB" i="1" dirty="0" smtClean="0">
                        <a:latin typeface="Cambria Math" panose="02040503050406030204" pitchFamily="18" charset="0"/>
                      </a:rPr>
                      <m:t>6</m:t>
                    </m:r>
                  </m:oMath>
                </a14:m>
                <a:r>
                  <a:rPr lang="en-GB"/>
                  <a:t> oxygens) and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Fe</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a14:m>
                <a:r>
                  <a:rPr lang="en-GB"/>
                  <a:t> (</a:t>
                </a:r>
                <a14:m>
                  <m:oMath xmlns:m="http://schemas.openxmlformats.org/officeDocument/2006/math">
                    <m:r>
                      <a:rPr lang="en-GB" i="1" dirty="0" smtClean="0">
                        <a:latin typeface="Cambria Math" panose="02040503050406030204" pitchFamily="18" charset="0"/>
                      </a:rPr>
                      <m:t>6 </m:t>
                    </m:r>
                  </m:oMath>
                </a14:m>
                <a:r>
                  <a:rPr lang="en-GB"/>
                  <a:t>oxygens). Then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Fe</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a14:m>
                <a:r>
                  <a:rPr lang="en-GB"/>
                  <a:t> needs </a:t>
                </a:r>
                <a14:m>
                  <m:oMath xmlns:m="http://schemas.openxmlformats.org/officeDocument/2006/math">
                    <m:r>
                      <a:rPr lang="en-GB" i="1" dirty="0" smtClean="0">
                        <a:latin typeface="Cambria Math" panose="02040503050406030204" pitchFamily="18" charset="0"/>
                      </a:rPr>
                      <m:t>4 </m:t>
                    </m:r>
                    <m:r>
                      <m:rPr>
                        <m:sty m:val="p"/>
                      </m:rPr>
                      <a:rPr lang="en-GB" i="0" dirty="0" smtClean="0">
                        <a:latin typeface="Cambria Math" panose="02040503050406030204" pitchFamily="18" charset="0"/>
                      </a:rPr>
                      <m:t>Fe</m:t>
                    </m:r>
                  </m:oMath>
                </a14:m>
                <a:r>
                  <a:rPr lang="en-GB"/>
                  <a:t>.</a:t>
                </a:r>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4"/>
                </a:pPr>
                <a:r>
                  <a:rPr lang="en-GB"/>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N</m:t>
                        </m:r>
                      </m:e>
                      <m:sub>
                        <m:r>
                          <a:rPr lang="en-GB" b="0" i="0" smtClean="0">
                            <a:latin typeface="Cambria Math" panose="02040503050406030204" pitchFamily="18" charset="0"/>
                          </a:rPr>
                          <m:t>2</m:t>
                        </m:r>
                      </m:sub>
                    </m:sSub>
                    <m:r>
                      <a:rPr lang="en-GB" b="0" i="0"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3</m:t>
                        </m:r>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NH</m:t>
                        </m:r>
                      </m:e>
                      <m:sub>
                        <m:r>
                          <a:rPr lang="en-GB" b="0" i="0" smtClean="0">
                            <a:latin typeface="Cambria Math" panose="02040503050406030204" pitchFamily="18" charset="0"/>
                            <a:ea typeface="Cambria Math" panose="02040503050406030204" pitchFamily="18" charset="0"/>
                          </a:rPr>
                          <m:t>3</m:t>
                        </m:r>
                      </m:sub>
                    </m:sSub>
                  </m:oMath>
                </a14:m>
                <a:r>
                  <a:rPr lang="en-GB"/>
                  <a:t>. Start with nitrogen: </a:t>
                </a:r>
                <a14:m>
                  <m:oMath xmlns:m="http://schemas.openxmlformats.org/officeDocument/2006/math">
                    <m:r>
                      <a:rPr lang="en-GB" i="1" dirty="0" smtClean="0">
                        <a:latin typeface="Cambria Math" panose="02040503050406030204" pitchFamily="18" charset="0"/>
                        <a:ea typeface="Cambria Math" panose="02040503050406030204" pitchFamily="18" charset="0"/>
                      </a:rPr>
                      <m:t>2</m:t>
                    </m:r>
                  </m:oMath>
                </a14:m>
                <a:r>
                  <a:rPr lang="en-GB"/>
                  <a:t> </a:t>
                </a:r>
                <a14:m>
                  <m:oMath xmlns:m="http://schemas.openxmlformats.org/officeDocument/2006/math">
                    <m:r>
                      <m:rPr>
                        <m:sty m:val="p"/>
                      </m:rPr>
                      <a:rPr lang="en-GB" i="0" dirty="0" smtClean="0">
                        <a:latin typeface="Cambria Math" panose="02040503050406030204" pitchFamily="18" charset="0"/>
                      </a:rPr>
                      <m:t>N</m:t>
                    </m:r>
                  </m:oMath>
                </a14:m>
                <a:r>
                  <a:rPr lang="en-GB"/>
                  <a:t> on the left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N</m:t>
                        </m:r>
                      </m:e>
                      <m:sub>
                        <m:r>
                          <a:rPr lang="en-GB" b="0" i="0" smtClean="0">
                            <a:latin typeface="Cambria Math" panose="02040503050406030204" pitchFamily="18" charset="0"/>
                          </a:rPr>
                          <m:t>2</m:t>
                        </m:r>
                      </m:sub>
                    </m:sSub>
                  </m:oMath>
                </a14:m>
                <a:r>
                  <a:rPr lang="en-GB"/>
                  <a:t>) so we need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NH</m:t>
                        </m:r>
                      </m:e>
                      <m:sub>
                        <m:r>
                          <a:rPr lang="en-GB" b="0" i="0" smtClean="0">
                            <a:latin typeface="Cambria Math" panose="02040503050406030204" pitchFamily="18" charset="0"/>
                            <a:ea typeface="Cambria Math" panose="02040503050406030204" pitchFamily="18" charset="0"/>
                          </a:rPr>
                          <m:t>3</m:t>
                        </m:r>
                      </m:sub>
                    </m:sSub>
                  </m:oMath>
                </a14:m>
                <a:r>
                  <a:rPr lang="en-GB"/>
                  <a:t> on the right. Now hydrogen: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NH</m:t>
                        </m:r>
                      </m:e>
                      <m:sub>
                        <m:r>
                          <a:rPr lang="en-GB" b="0" i="0" smtClean="0">
                            <a:latin typeface="Cambria Math" panose="02040503050406030204" pitchFamily="18" charset="0"/>
                            <a:ea typeface="Cambria Math" panose="02040503050406030204" pitchFamily="18" charset="0"/>
                          </a:rPr>
                          <m:t>3</m:t>
                        </m:r>
                      </m:sub>
                    </m:sSub>
                  </m:oMath>
                </a14:m>
                <a:r>
                  <a:rPr lang="en-GB"/>
                  <a:t> has </a:t>
                </a:r>
                <a14:m>
                  <m:oMath xmlns:m="http://schemas.openxmlformats.org/officeDocument/2006/math">
                    <m:r>
                      <a:rPr lang="en-GB" i="1" dirty="0" smtClean="0">
                        <a:latin typeface="Cambria Math" panose="02040503050406030204" pitchFamily="18" charset="0"/>
                      </a:rPr>
                      <m:t>6</m:t>
                    </m:r>
                  </m:oMath>
                </a14:m>
                <a:r>
                  <a:rPr lang="en-GB"/>
                  <a:t> </a:t>
                </a:r>
                <a14:m>
                  <m:oMath xmlns:m="http://schemas.openxmlformats.org/officeDocument/2006/math">
                    <m:r>
                      <m:rPr>
                        <m:sty m:val="p"/>
                      </m:rPr>
                      <a:rPr lang="en-GB" i="0" dirty="0" smtClean="0">
                        <a:latin typeface="Cambria Math" panose="02040503050406030204" pitchFamily="18" charset="0"/>
                      </a:rPr>
                      <m:t>H</m:t>
                    </m:r>
                  </m:oMath>
                </a14:m>
                <a:r>
                  <a:rPr lang="en-GB"/>
                  <a:t>, so we need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3</m:t>
                        </m:r>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oMath>
                </a14:m>
                <a:r>
                  <a:rPr lang="en-GB"/>
                  <a:t> on the left. Check: </a:t>
                </a:r>
                <a14:m>
                  <m:oMath xmlns:m="http://schemas.openxmlformats.org/officeDocument/2006/math">
                    <m:r>
                      <m:rPr>
                        <m:sty m:val="p"/>
                      </m:rPr>
                      <a:rPr lang="en-GB" i="0" dirty="0" smtClean="0">
                        <a:latin typeface="Cambria Math" panose="02040503050406030204" pitchFamily="18" charset="0"/>
                      </a:rPr>
                      <m:t>N</m:t>
                    </m:r>
                    <m:r>
                      <a:rPr lang="en-GB" i="0" dirty="0" smtClean="0">
                        <a:latin typeface="Cambria Math" panose="02040503050406030204" pitchFamily="18" charset="0"/>
                      </a:rPr>
                      <m:t>: 2 = 2</m:t>
                    </m:r>
                  </m:oMath>
                </a14:m>
                <a:r>
                  <a:rPr lang="en-GB"/>
                  <a:t>, </a:t>
                </a:r>
                <a14:m>
                  <m:oMath xmlns:m="http://schemas.openxmlformats.org/officeDocument/2006/math">
                    <m:r>
                      <m:rPr>
                        <m:sty m:val="p"/>
                      </m:rPr>
                      <a:rPr lang="en-GB" i="0" dirty="0" smtClean="0">
                        <a:latin typeface="Cambria Math" panose="02040503050406030204" pitchFamily="18" charset="0"/>
                      </a:rPr>
                      <m:t>H</m:t>
                    </m:r>
                    <m:r>
                      <a:rPr lang="en-GB" i="0" dirty="0" smtClean="0">
                        <a:latin typeface="Cambria Math" panose="02040503050406030204" pitchFamily="18" charset="0"/>
                      </a:rPr>
                      <m:t>: 6 = 6.</m:t>
                    </m:r>
                  </m:oMath>
                </a14:m>
                <a:endParaRPr lang="en-GB"/>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5"/>
                </a:pPr>
                <a:r>
                  <a:rPr lang="en-GB"/>
                  <a:t>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r>
                      <a:rPr lang="en-GB" b="0" i="0"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7</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→4</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6</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endParaRPr lang="en-GB"/>
              </a:p>
              <a:p>
                <a:pPr marL="0" lvl="0" indent="0" algn="l" rtl="0">
                  <a:lnSpc>
                    <a:spcPct val="100000"/>
                  </a:lnSpc>
                  <a:spcBef>
                    <a:spcPts val="0"/>
                  </a:spcBef>
                  <a:spcAft>
                    <a:spcPts val="0"/>
                  </a:spcAft>
                  <a:buSzPts val="1400"/>
                  <a:buNone/>
                </a:pPr>
                <a:r>
                  <a:rPr lang="en-GB"/>
                  <a:t>Balance carbon: </a:t>
                </a:r>
                <a14:m>
                  <m:oMath xmlns:m="http://schemas.openxmlformats.org/officeDocument/2006/math">
                    <m:r>
                      <a:rPr lang="en-GB" i="1" dirty="0" smtClean="0">
                        <a:latin typeface="Cambria Math" panose="02040503050406030204" pitchFamily="18" charset="0"/>
                      </a:rPr>
                      <m:t>2</m:t>
                    </m:r>
                    <m:r>
                      <a:rPr lang="en-GB" i="0" dirty="0" smtClean="0">
                        <a:latin typeface="Cambria Math" panose="02040503050406030204" pitchFamily="18" charset="0"/>
                      </a:rPr>
                      <m:t> </m:t>
                    </m:r>
                    <m:r>
                      <m:rPr>
                        <m:sty m:val="p"/>
                      </m:rPr>
                      <a:rPr lang="en-GB" i="0" dirty="0" smtClean="0">
                        <a:latin typeface="Cambria Math" panose="02040503050406030204" pitchFamily="18" charset="0"/>
                      </a:rPr>
                      <m:t>C</m:t>
                    </m:r>
                    <m:r>
                      <a:rPr lang="en-GB" i="0" dirty="0" smtClean="0">
                        <a:latin typeface="Cambria Math" panose="02040503050406030204" pitchFamily="18" charset="0"/>
                      </a:rPr>
                      <m:t> </m:t>
                    </m:r>
                  </m:oMath>
                </a14:m>
                <a:r>
                  <a:rPr lang="en-GB"/>
                  <a:t>in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oMath>
                </a14:m>
                <a:r>
                  <a:rPr lang="en-GB"/>
                  <a:t>, </a:t>
                </a:r>
                <a14:m>
                  <m:oMath xmlns:m="http://schemas.openxmlformats.org/officeDocument/2006/math">
                    <m:r>
                      <a:rPr lang="en-GB" i="1" dirty="0" smtClean="0">
                        <a:latin typeface="Cambria Math" panose="02040503050406030204" pitchFamily="18" charset="0"/>
                      </a:rPr>
                      <m:t>1 </m:t>
                    </m:r>
                  </m:oMath>
                </a14:m>
                <a:r>
                  <a:rPr lang="en-GB"/>
                  <a:t>in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a:t>, so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a:t>. But try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oMath>
                </a14:m>
                <a:r>
                  <a:rPr lang="en-GB"/>
                  <a:t> giving </a:t>
                </a:r>
                <a14:m>
                  <m:oMath xmlns:m="http://schemas.openxmlformats.org/officeDocument/2006/math">
                    <m:r>
                      <a:rPr lang="en-GB" i="0" dirty="0" smtClean="0">
                        <a:latin typeface="Cambria Math" panose="02040503050406030204" pitchFamily="18" charset="0"/>
                      </a:rPr>
                      <m:t>4</m:t>
                    </m:r>
                    <m:r>
                      <m:rPr>
                        <m:sty m:val="p"/>
                      </m:rPr>
                      <a:rPr lang="en-GB" i="0" dirty="0" smtClean="0">
                        <a:latin typeface="Cambria Math" panose="02040503050406030204" pitchFamily="18" charset="0"/>
                      </a:rPr>
                      <m:t>C</m:t>
                    </m:r>
                  </m:oMath>
                </a14:m>
                <a:r>
                  <a:rPr lang="en-GB"/>
                  <a:t>, so </a:t>
                </a:r>
                <a14:m>
                  <m:oMath xmlns:m="http://schemas.openxmlformats.org/officeDocument/2006/math">
                    <m:r>
                      <a:rPr lang="en-GB" b="0" i="0" smtClean="0">
                        <a:latin typeface="Cambria Math" panose="02040503050406030204" pitchFamily="18" charset="0"/>
                        <a:ea typeface="Cambria Math" panose="02040503050406030204" pitchFamily="18" charset="0"/>
                      </a:rPr>
                      <m:t>4</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oMath>
                </a14:m>
                <a:r>
                  <a:rPr lang="en-GB"/>
                  <a:t>.</a:t>
                </a:r>
              </a:p>
              <a:p>
                <a:pPr marL="0" lvl="0" indent="0" algn="l" rtl="0">
                  <a:lnSpc>
                    <a:spcPct val="100000"/>
                  </a:lnSpc>
                  <a:spcBef>
                    <a:spcPts val="0"/>
                  </a:spcBef>
                  <a:spcAft>
                    <a:spcPts val="0"/>
                  </a:spcAft>
                  <a:buSzPct val="100000"/>
                  <a:buFont typeface="+mj-lt"/>
                  <a:buNone/>
                </a:pPr>
                <a:r>
                  <a:rPr lang="en-GB"/>
                  <a:t>Balance hydrogen: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oMath>
                </a14:m>
                <a:r>
                  <a:rPr lang="en-GB"/>
                  <a:t> has </a:t>
                </a:r>
                <a14:m>
                  <m:oMath xmlns:m="http://schemas.openxmlformats.org/officeDocument/2006/math">
                    <m:r>
                      <a:rPr lang="en-GB" i="1" dirty="0" smtClean="0">
                        <a:latin typeface="Cambria Math" panose="02040503050406030204" pitchFamily="18" charset="0"/>
                      </a:rPr>
                      <m:t>12 </m:t>
                    </m:r>
                    <m:r>
                      <m:rPr>
                        <m:sty m:val="p"/>
                      </m:rPr>
                      <a:rPr lang="en-GB" i="0" dirty="0" smtClean="0">
                        <a:latin typeface="Cambria Math" panose="02040503050406030204" pitchFamily="18" charset="0"/>
                      </a:rPr>
                      <m:t>H</m:t>
                    </m:r>
                  </m:oMath>
                </a14:m>
                <a:r>
                  <a:rPr lang="en-GB"/>
                  <a:t>, so </a:t>
                </a:r>
                <a14:m>
                  <m:oMath xmlns:m="http://schemas.openxmlformats.org/officeDocument/2006/math">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6</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a:t>.</a:t>
                </a:r>
              </a:p>
              <a:p>
                <a:pPr marL="0" lvl="0" indent="0" algn="l" rtl="0">
                  <a:lnSpc>
                    <a:spcPct val="100000"/>
                  </a:lnSpc>
                  <a:spcBef>
                    <a:spcPts val="0"/>
                  </a:spcBef>
                  <a:spcAft>
                    <a:spcPts val="0"/>
                  </a:spcAft>
                  <a:buSzPts val="1400"/>
                  <a:buNone/>
                </a:pPr>
                <a:r>
                  <a:rPr lang="en-GB"/>
                  <a:t>Balance oxygen: right side </a:t>
                </a:r>
                <a14:m>
                  <m:oMath xmlns:m="http://schemas.openxmlformats.org/officeDocument/2006/math">
                    <m:r>
                      <a:rPr lang="en-GB" i="0" dirty="0" smtClean="0">
                        <a:latin typeface="Cambria Math" panose="02040503050406030204" pitchFamily="18" charset="0"/>
                      </a:rPr>
                      <m:t>=</m:t>
                    </m:r>
                    <m:r>
                      <a:rPr lang="en-GB" b="0" i="0" dirty="0" smtClean="0">
                        <a:latin typeface="Cambria Math" panose="02040503050406030204" pitchFamily="18" charset="0"/>
                      </a:rPr>
                      <m:t>(</m:t>
                    </m:r>
                    <m:r>
                      <a:rPr lang="en-GB" i="0" dirty="0" smtClean="0">
                        <a:latin typeface="Cambria Math" panose="02040503050406030204" pitchFamily="18" charset="0"/>
                      </a:rPr>
                      <m:t>4×2</m:t>
                    </m:r>
                    <m:r>
                      <a:rPr lang="en-GB" b="0" i="0" dirty="0" smtClean="0">
                        <a:latin typeface="Cambria Math" panose="02040503050406030204" pitchFamily="18" charset="0"/>
                      </a:rPr>
                      <m:t>)</m:t>
                    </m:r>
                    <m:r>
                      <a:rPr lang="en-GB" i="0" dirty="0" smtClean="0">
                        <a:latin typeface="Cambria Math" panose="02040503050406030204" pitchFamily="18" charset="0"/>
                      </a:rPr>
                      <m:t> +</m:t>
                    </m:r>
                    <m:r>
                      <a:rPr lang="en-GB" b="0" i="0" dirty="0" smtClean="0">
                        <a:latin typeface="Cambria Math" panose="02040503050406030204" pitchFamily="18" charset="0"/>
                      </a:rPr>
                      <m:t>(</m:t>
                    </m:r>
                    <m:r>
                      <a:rPr lang="en-GB" i="0" dirty="0" smtClean="0">
                        <a:latin typeface="Cambria Math" panose="02040503050406030204" pitchFamily="18" charset="0"/>
                      </a:rPr>
                      <m:t>6×1</m:t>
                    </m:r>
                    <m:r>
                      <a:rPr lang="en-GB" b="0" i="0" dirty="0" smtClean="0">
                        <a:latin typeface="Cambria Math" panose="02040503050406030204" pitchFamily="18" charset="0"/>
                      </a:rPr>
                      <m:t>)</m:t>
                    </m:r>
                    <m:r>
                      <a:rPr lang="en-GB" i="0" dirty="0" smtClean="0">
                        <a:latin typeface="Cambria Math" panose="02040503050406030204" pitchFamily="18" charset="0"/>
                      </a:rPr>
                      <m:t> = 14 </m:t>
                    </m:r>
                    <m:r>
                      <m:rPr>
                        <m:sty m:val="p"/>
                      </m:rPr>
                      <a:rPr lang="en-GB" i="0" dirty="0" smtClean="0">
                        <a:latin typeface="Cambria Math" panose="02040503050406030204" pitchFamily="18" charset="0"/>
                      </a:rPr>
                      <m:t>O</m:t>
                    </m:r>
                  </m:oMath>
                </a14:m>
                <a:r>
                  <a:rPr lang="en-GB"/>
                  <a:t>. So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7</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oMath>
                </a14:m>
                <a:r>
                  <a:rPr lang="en-GB"/>
                  <a:t> on the left.</a:t>
                </a:r>
              </a:p>
              <a:p>
                <a:pPr marL="0" lvl="0" indent="0" algn="l" rtl="0">
                  <a:lnSpc>
                    <a:spcPct val="100000"/>
                  </a:lnSpc>
                  <a:spcBef>
                    <a:spcPts val="0"/>
                  </a:spcBef>
                  <a:spcAft>
                    <a:spcPts val="0"/>
                  </a:spcAft>
                  <a:buSzPts val="1400"/>
                  <a:buNone/>
                </a:pPr>
                <a:r>
                  <a:rPr lang="en-GB"/>
                  <a:t>Check: </a:t>
                </a:r>
                <a14:m>
                  <m:oMath xmlns:m="http://schemas.openxmlformats.org/officeDocument/2006/math">
                    <m:r>
                      <m:rPr>
                        <m:sty m:val="p"/>
                      </m:rPr>
                      <a:rPr lang="en-GB" i="0" dirty="0" smtClean="0">
                        <a:latin typeface="Cambria Math" panose="02040503050406030204" pitchFamily="18" charset="0"/>
                      </a:rPr>
                      <m:t>C</m:t>
                    </m:r>
                    <m:r>
                      <a:rPr lang="en-GB" i="0" dirty="0" smtClean="0">
                        <a:latin typeface="Cambria Math" panose="02040503050406030204" pitchFamily="18" charset="0"/>
                      </a:rPr>
                      <m:t>: 4=4</m:t>
                    </m:r>
                  </m:oMath>
                </a14:m>
                <a:r>
                  <a:rPr lang="en-GB"/>
                  <a:t>, </a:t>
                </a:r>
                <a14:m>
                  <m:oMath xmlns:m="http://schemas.openxmlformats.org/officeDocument/2006/math">
                    <m:r>
                      <m:rPr>
                        <m:sty m:val="p"/>
                      </m:rPr>
                      <a:rPr lang="en-GB" i="0" dirty="0" smtClean="0">
                        <a:latin typeface="Cambria Math" panose="02040503050406030204" pitchFamily="18" charset="0"/>
                      </a:rPr>
                      <m:t>H</m:t>
                    </m:r>
                    <m:r>
                      <a:rPr lang="en-GB" i="0" dirty="0" smtClean="0">
                        <a:latin typeface="Cambria Math" panose="02040503050406030204" pitchFamily="18" charset="0"/>
                      </a:rPr>
                      <m:t>: 12=12</m:t>
                    </m:r>
                  </m:oMath>
                </a14:m>
                <a:r>
                  <a:rPr lang="en-GB"/>
                  <a:t>, </a:t>
                </a:r>
                <a14:m>
                  <m:oMath xmlns:m="http://schemas.openxmlformats.org/officeDocument/2006/math">
                    <m:r>
                      <m:rPr>
                        <m:sty m:val="p"/>
                      </m:rPr>
                      <a:rPr lang="en-GB" i="0" dirty="0" smtClean="0">
                        <a:latin typeface="Cambria Math" panose="02040503050406030204" pitchFamily="18" charset="0"/>
                      </a:rPr>
                      <m:t>O</m:t>
                    </m:r>
                    <m:r>
                      <a:rPr lang="en-GB" i="0" dirty="0" smtClean="0">
                        <a:latin typeface="Cambria Math" panose="02040503050406030204" pitchFamily="18" charset="0"/>
                      </a:rPr>
                      <m:t>: 14=14 </m:t>
                    </m:r>
                  </m:oMath>
                </a14:m>
                <a:endParaRPr lang="en-GB" i="0"/>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t>Equation 5 is the most challenging. Some learners may find </a:t>
                </a:r>
                <a14:m>
                  <m:oMath xmlns:m="http://schemas.openxmlformats.org/officeDocument/2006/math">
                    <m:sSub>
                      <m:sSubPr>
                        <m:ctrlPr>
                          <a:rPr lang="en-GB" b="0" i="0" smtClean="0">
                            <a:latin typeface="Cambria Math" panose="02040503050406030204" pitchFamily="18" charset="0"/>
                          </a:rPr>
                        </m:ctrlPr>
                      </m:sSubPr>
                      <m:e>
                        <m:r>
                          <a:rPr lang="en-GB" b="0" i="0" smtClean="0">
                            <a:latin typeface="Cambria Math" panose="02040503050406030204" pitchFamily="18" charset="0"/>
                          </a:rPr>
                          <m:t>2</m:t>
                        </m:r>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r>
                      <a:rPr lang="en-GB" b="0" i="0" smtClean="0">
                        <a:latin typeface="Cambria Math" panose="02040503050406030204" pitchFamily="18" charset="0"/>
                      </a:rPr>
                      <m:t>+ </m:t>
                    </m:r>
                    <m:sSub>
                      <m:sSubPr>
                        <m:ctrlPr>
                          <a:rPr lang="en-GB" b="0" i="1" smtClean="0">
                            <a:latin typeface="Cambria Math" panose="02040503050406030204" pitchFamily="18" charset="0"/>
                          </a:rPr>
                        </m:ctrlPr>
                      </m:sSubPr>
                      <m:e>
                        <m:r>
                          <a:rPr lang="en-GB" b="0" i="1" smtClean="0">
                            <a:latin typeface="Cambria Math" panose="02040503050406030204" pitchFamily="18" charset="0"/>
                          </a:rPr>
                          <m:t>7</m:t>
                        </m:r>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→4</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1" smtClean="0">
                            <a:latin typeface="Cambria Math" panose="02040503050406030204" pitchFamily="18" charset="0"/>
                            <a:ea typeface="Cambria Math" panose="02040503050406030204" pitchFamily="18" charset="0"/>
                          </a:rPr>
                        </m:ctrlPr>
                      </m:sSubPr>
                      <m:e>
                        <m:r>
                          <a:rPr lang="en-GB" b="0" i="1" smtClean="0">
                            <a:latin typeface="Cambria Math" panose="02040503050406030204" pitchFamily="18" charset="0"/>
                            <a:ea typeface="Cambria Math" panose="02040503050406030204" pitchFamily="18" charset="0"/>
                          </a:rPr>
                          <m:t>6</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a:t>. Others may start with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r>
                      <a:rPr lang="en-GB" b="0" i="1" smtClean="0">
                        <a:latin typeface="Cambria Math" panose="02040503050406030204" pitchFamily="18" charset="0"/>
                      </a:rPr>
                      <m:t>+ </m:t>
                    </m:r>
                    <m:f>
                      <m:fPr>
                        <m:ctrlPr>
                          <a:rPr lang="en-GB" b="0" i="0" smtClean="0">
                            <a:latin typeface="Cambria Math" panose="02040503050406030204" pitchFamily="18" charset="0"/>
                          </a:rPr>
                        </m:ctrlPr>
                      </m:fPr>
                      <m:num>
                        <m:r>
                          <a:rPr lang="en-GB" b="0" i="0" smtClean="0">
                            <a:latin typeface="Cambria Math" panose="02040503050406030204" pitchFamily="18" charset="0"/>
                          </a:rPr>
                          <m:t>7</m:t>
                        </m:r>
                      </m:num>
                      <m:den>
                        <m:r>
                          <a:rPr lang="en-GB" b="0" i="0" smtClean="0">
                            <a:latin typeface="Cambria Math" panose="02040503050406030204" pitchFamily="18" charset="0"/>
                          </a:rPr>
                          <m:t>2</m:t>
                        </m:r>
                      </m:den>
                    </m:f>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rPr>
                      <m:t> </m:t>
                    </m:r>
                    <m:r>
                      <a:rPr lang="en-GB" b="0" i="0" smtClean="0">
                        <a:latin typeface="Cambria Math" panose="02040503050406030204" pitchFamily="18" charset="0"/>
                        <a:ea typeface="Cambria Math" panose="02040503050406030204" pitchFamily="18" charset="0"/>
                      </a:rPr>
                      <m:t>→2</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3</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i="0"/>
                  <a:t> </a:t>
                </a:r>
                <a:r>
                  <a:rPr lang="en-GB"/>
                  <a:t>and then multiply through by 2. Both approaches are valid.</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Discuss: ask </a:t>
                </a:r>
                <a:r>
                  <a:rPr lang="en-GB"/>
                  <a:t>learners which equations they found easiest and hardest. Equations 1 and 2 only involve two elements. Equations 3 and 4 require larger coefficients. Equation 5 has three elements and multiple products, making it the most complex.</a:t>
                </a:r>
              </a:p>
              <a:p>
                <a:pPr marL="0" lvl="0" indent="0" algn="l" rtl="0">
                  <a:lnSpc>
                    <a:spcPct val="100000"/>
                  </a:lnSpc>
                  <a:spcBef>
                    <a:spcPts val="0"/>
                  </a:spcBef>
                  <a:spcAft>
                    <a:spcPts val="0"/>
                  </a:spcAft>
                  <a:buSzPts val="1400"/>
                  <a:buNone/>
                </a:pPr>
                <a:endParaRPr/>
              </a:p>
            </p:txBody>
          </p:sp>
        </mc:Choice>
        <mc:Fallback xmlns="">
          <p:sp>
            <p:nvSpPr>
              <p:cNvPr id="162" name="Google Shape;162;g3d998325fd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228600" algn="l" rtl="0">
                  <a:lnSpc>
                    <a:spcPct val="100000"/>
                  </a:lnSpc>
                  <a:spcBef>
                    <a:spcPts val="0"/>
                  </a:spcBef>
                  <a:spcAft>
                    <a:spcPts val="0"/>
                  </a:spcAft>
                  <a:buSzPct val="100000"/>
                  <a:buFont typeface="+mj-lt"/>
                  <a:buAutoNum type="arabicPeriod"/>
                </a:pPr>
                <a:r>
                  <a:rPr lang="en-GB" b="0" i="0">
                    <a:latin typeface="Cambria Math" panose="02040503050406030204" pitchFamily="18" charset="0"/>
                  </a:rPr>
                  <a:t>2Na+ Cl</a:t>
                </a:r>
                <a:r>
                  <a:rPr lang="ar-AE" b="0" i="0">
                    <a:latin typeface="Cambria Math" panose="02040503050406030204" pitchFamily="18" charset="0"/>
                  </a:rPr>
                  <a:t>_2</a:t>
                </a:r>
                <a:r>
                  <a:rPr lang="ar-AE" b="0" i="0">
                    <a:latin typeface="Cambria Math" panose="02040503050406030204" pitchFamily="18" charset="0"/>
                    <a:ea typeface="Cambria Math" panose="02040503050406030204" pitchFamily="18" charset="0"/>
                  </a:rPr>
                  <a:t>→</a:t>
                </a:r>
                <a:r>
                  <a:rPr lang="en-GB" b="0" i="0">
                    <a:latin typeface="Cambria Math" panose="02040503050406030204" pitchFamily="18" charset="0"/>
                    <a:ea typeface="Cambria Math" panose="02040503050406030204" pitchFamily="18" charset="0"/>
                  </a:rPr>
                  <a:t>2NaCl</a:t>
                </a:r>
                <a:r>
                  <a:rPr lang="en-GB"/>
                  <a:t>. There are </a:t>
                </a:r>
                <a:r>
                  <a:rPr lang="en-GB" i="0" dirty="0">
                    <a:latin typeface="Cambria Math" panose="02040503050406030204" pitchFamily="18" charset="0"/>
                  </a:rPr>
                  <a:t>2</a:t>
                </a:r>
                <a:r>
                  <a:rPr lang="en-GB"/>
                  <a:t> Cl on the left (</a:t>
                </a:r>
                <a:r>
                  <a:rPr lang="en-GB" b="0" i="0">
                    <a:latin typeface="Cambria Math" panose="02040503050406030204" pitchFamily="18" charset="0"/>
                  </a:rPr>
                  <a:t>Cl</a:t>
                </a:r>
                <a:r>
                  <a:rPr lang="ar-AE" b="0" i="0">
                    <a:latin typeface="Cambria Math" panose="02040503050406030204" pitchFamily="18" charset="0"/>
                  </a:rPr>
                  <a:t>_2</a:t>
                </a:r>
                <a:r>
                  <a:rPr lang="en-GB"/>
                  <a:t>),</a:t>
                </a:r>
                <a:r>
                  <a:rPr lang="en-GB" baseline="0"/>
                  <a:t> therefore,</a:t>
                </a:r>
                <a:r>
                  <a:rPr lang="en-GB"/>
                  <a:t> we need </a:t>
                </a:r>
                <a:r>
                  <a:rPr lang="en-GB" b="0" i="0">
                    <a:latin typeface="Cambria Math" panose="02040503050406030204" pitchFamily="18" charset="0"/>
                    <a:ea typeface="Cambria Math" panose="02040503050406030204" pitchFamily="18" charset="0"/>
                  </a:rPr>
                  <a:t>2 NaCl</a:t>
                </a:r>
                <a:r>
                  <a:rPr lang="en-GB"/>
                  <a:t>. Then we need </a:t>
                </a:r>
                <a:r>
                  <a:rPr lang="en-GB" i="0" dirty="0">
                    <a:latin typeface="Cambria Math" panose="02040503050406030204" pitchFamily="18" charset="0"/>
                  </a:rPr>
                  <a:t>2</a:t>
                </a:r>
                <a:r>
                  <a:rPr lang="en-GB"/>
                  <a:t> </a:t>
                </a:r>
                <a:r>
                  <a:rPr lang="en-GB" i="0" dirty="0">
                    <a:latin typeface="Cambria Math" panose="02040503050406030204" pitchFamily="18" charset="0"/>
                  </a:rPr>
                  <a:t>Na</a:t>
                </a:r>
                <a:r>
                  <a:rPr lang="en-GB"/>
                  <a:t>.</a:t>
                </a:r>
              </a:p>
              <a:p>
                <a:pPr marL="0" lvl="0" indent="0" algn="l" rtl="0">
                  <a:lnSpc>
                    <a:spcPct val="100000"/>
                  </a:lnSpc>
                  <a:spcBef>
                    <a:spcPts val="0"/>
                  </a:spcBef>
                  <a:spcAft>
                    <a:spcPts val="0"/>
                  </a:spcAft>
                  <a:buSzPts val="1400"/>
                  <a:buNone/>
                </a:pPr>
                <a:endParaRPr lang="en-GB"/>
              </a:p>
              <a:p>
                <a:pPr marL="228600" marR="0" lvl="0" indent="-228600" algn="l" defTabSz="914400" rtl="0" eaLnBrk="1" fontAlgn="auto" latinLnBrk="0" hangingPunct="1">
                  <a:lnSpc>
                    <a:spcPct val="100000"/>
                  </a:lnSpc>
                  <a:spcBef>
                    <a:spcPts val="0"/>
                  </a:spcBef>
                  <a:spcAft>
                    <a:spcPts val="0"/>
                  </a:spcAft>
                  <a:buClr>
                    <a:srgbClr val="000000"/>
                  </a:buClr>
                  <a:buSzPct val="100000"/>
                  <a:buFont typeface="+mj-lt"/>
                  <a:buAutoNum type="arabicPeriod" startAt="2"/>
                  <a:tabLst/>
                  <a:defRPr/>
                </a:pPr>
                <a:r>
                  <a:rPr lang="en-GB" b="0" i="0">
                    <a:latin typeface="Cambria Math" panose="02040503050406030204" pitchFamily="18" charset="0"/>
                  </a:rPr>
                  <a:t>H_2+ Cl_2</a:t>
                </a:r>
                <a:r>
                  <a:rPr lang="en-GB" b="0" i="0">
                    <a:latin typeface="Cambria Math" panose="02040503050406030204" pitchFamily="18" charset="0"/>
                    <a:ea typeface="Cambria Math" panose="02040503050406030204" pitchFamily="18" charset="0"/>
                  </a:rPr>
                  <a:t>→2HCl. </a:t>
                </a:r>
                <a:r>
                  <a:rPr lang="en-GB"/>
                  <a:t>There is </a:t>
                </a:r>
                <a:r>
                  <a:rPr lang="en-GB" i="0" dirty="0">
                    <a:latin typeface="Cambria Math" panose="02040503050406030204" pitchFamily="18" charset="0"/>
                  </a:rPr>
                  <a:t>1</a:t>
                </a:r>
                <a:r>
                  <a:rPr lang="en-GB"/>
                  <a:t> </a:t>
                </a:r>
                <a:r>
                  <a:rPr lang="en-GB" i="0" dirty="0">
                    <a:latin typeface="Cambria Math" panose="02040503050406030204" pitchFamily="18" charset="0"/>
                  </a:rPr>
                  <a:t>H</a:t>
                </a:r>
                <a:r>
                  <a:rPr lang="en-GB"/>
                  <a:t> and </a:t>
                </a:r>
                <a:r>
                  <a:rPr lang="en-GB" i="0" dirty="0">
                    <a:latin typeface="Cambria Math" panose="02040503050406030204" pitchFamily="18" charset="0"/>
                  </a:rPr>
                  <a:t>1 Cl</a:t>
                </a:r>
                <a:r>
                  <a:rPr lang="en-GB"/>
                  <a:t> on the right (</a:t>
                </a:r>
                <a:r>
                  <a:rPr lang="en-GB" i="0" dirty="0">
                    <a:latin typeface="Cambria Math" panose="02040503050406030204" pitchFamily="18" charset="0"/>
                  </a:rPr>
                  <a:t>HCl</a:t>
                </a:r>
                <a:r>
                  <a:rPr lang="en-GB"/>
                  <a:t>), but </a:t>
                </a:r>
                <a:r>
                  <a:rPr lang="en-GB" i="0" dirty="0">
                    <a:latin typeface="Cambria Math" panose="02040503050406030204" pitchFamily="18" charset="0"/>
                  </a:rPr>
                  <a:t>2 </a:t>
                </a:r>
                <a:r>
                  <a:rPr lang="en-GB"/>
                  <a:t>of each on the left. Put a </a:t>
                </a:r>
                <a:r>
                  <a:rPr lang="en-GB" i="0" dirty="0">
                    <a:latin typeface="Cambria Math" panose="02040503050406030204" pitchFamily="18" charset="0"/>
                  </a:rPr>
                  <a:t>2</a:t>
                </a:r>
                <a:r>
                  <a:rPr lang="en-GB"/>
                  <a:t> in front of </a:t>
                </a:r>
                <a:r>
                  <a:rPr lang="en-GB" i="0" dirty="0">
                    <a:latin typeface="Cambria Math" panose="02040503050406030204" pitchFamily="18" charset="0"/>
                  </a:rPr>
                  <a:t>HCl</a:t>
                </a:r>
                <a:r>
                  <a:rPr lang="en-GB"/>
                  <a:t> to balance both elements at once. This is a straightforward example to build confidence.</a:t>
                </a:r>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3"/>
                </a:pPr>
                <a:r>
                  <a:rPr lang="en-GB"/>
                  <a:t> </a:t>
                </a:r>
                <a:r>
                  <a:rPr lang="en-GB" b="0" i="0">
                    <a:latin typeface="Cambria Math" panose="02040503050406030204" pitchFamily="18" charset="0"/>
                  </a:rPr>
                  <a:t>4Fe+ 〖3O〗_2</a:t>
                </a:r>
                <a:r>
                  <a:rPr lang="en-GB" b="0" i="0">
                    <a:latin typeface="Cambria Math" panose="02040503050406030204" pitchFamily="18" charset="0"/>
                    <a:ea typeface="Cambria Math" panose="02040503050406030204" pitchFamily="18" charset="0"/>
                  </a:rPr>
                  <a:t>→ 〖2Fe〗_2 O_3</a:t>
                </a:r>
                <a:r>
                  <a:rPr lang="en-GB"/>
                  <a:t>. This is harder. </a:t>
                </a:r>
                <a:r>
                  <a:rPr lang="en-GB" b="0" i="0">
                    <a:latin typeface="Cambria Math" panose="02040503050406030204" pitchFamily="18" charset="0"/>
                    <a:ea typeface="Cambria Math" panose="02040503050406030204" pitchFamily="18" charset="0"/>
                  </a:rPr>
                  <a:t>Fe_2 O_3</a:t>
                </a:r>
                <a:r>
                  <a:rPr lang="en-GB"/>
                  <a:t>has </a:t>
                </a:r>
                <a:r>
                  <a:rPr lang="en-GB" i="0" dirty="0">
                    <a:latin typeface="Cambria Math" panose="02040503050406030204" pitchFamily="18" charset="0"/>
                  </a:rPr>
                  <a:t>2</a:t>
                </a:r>
                <a:r>
                  <a:rPr lang="en-GB"/>
                  <a:t> </a:t>
                </a:r>
                <a:r>
                  <a:rPr lang="en-GB" i="0" dirty="0">
                    <a:latin typeface="Cambria Math" panose="02040503050406030204" pitchFamily="18" charset="0"/>
                  </a:rPr>
                  <a:t>Fe</a:t>
                </a:r>
                <a:r>
                  <a:rPr lang="en-GB"/>
                  <a:t> and </a:t>
                </a:r>
                <a:r>
                  <a:rPr lang="en-GB" i="0" dirty="0">
                    <a:latin typeface="Cambria Math" panose="02040503050406030204" pitchFamily="18" charset="0"/>
                  </a:rPr>
                  <a:t>3</a:t>
                </a:r>
                <a:r>
                  <a:rPr lang="en-GB"/>
                  <a:t> </a:t>
                </a:r>
                <a:r>
                  <a:rPr lang="en-GB" i="0" dirty="0">
                    <a:latin typeface="Cambria Math" panose="02040503050406030204" pitchFamily="18" charset="0"/>
                  </a:rPr>
                  <a:t>O</a:t>
                </a:r>
                <a:r>
                  <a:rPr lang="en-GB"/>
                  <a:t>. Start with oxygen: </a:t>
                </a:r>
                <a:r>
                  <a:rPr lang="en-GB" i="0" dirty="0">
                    <a:latin typeface="Cambria Math" panose="02040503050406030204" pitchFamily="18" charset="0"/>
                  </a:rPr>
                  <a:t>3 O</a:t>
                </a:r>
                <a:r>
                  <a:rPr lang="en-GB"/>
                  <a:t> on the right means we need </a:t>
                </a:r>
                <a:r>
                  <a:rPr lang="en-GB" i="0" dirty="0">
                    <a:latin typeface="Cambria Math" panose="02040503050406030204" pitchFamily="18" charset="0"/>
                  </a:rPr>
                  <a:t>3</a:t>
                </a:r>
                <a:r>
                  <a:rPr lang="en-GB"/>
                  <a:t> </a:t>
                </a:r>
                <a:r>
                  <a:rPr lang="en-GB" i="0" dirty="0">
                    <a:latin typeface="Cambria Math" panose="02040503050406030204" pitchFamily="18" charset="0"/>
                  </a:rPr>
                  <a:t>O</a:t>
                </a:r>
                <a:r>
                  <a:rPr lang="en-GB"/>
                  <a:t> on the left, but </a:t>
                </a:r>
                <a:r>
                  <a:rPr lang="en-GB" b="0" i="0">
                    <a:latin typeface="Cambria Math" panose="02040503050406030204" pitchFamily="18" charset="0"/>
                  </a:rPr>
                  <a:t>O_2</a:t>
                </a:r>
                <a:r>
                  <a:rPr lang="en-GB"/>
                  <a:t> gives us </a:t>
                </a:r>
                <a:r>
                  <a:rPr lang="en-GB" i="0" dirty="0">
                    <a:latin typeface="Cambria Math" panose="02040503050406030204" pitchFamily="18" charset="0"/>
                  </a:rPr>
                  <a:t>2</a:t>
                </a:r>
                <a:r>
                  <a:rPr lang="en-GB"/>
                  <a:t> at a time. We need </a:t>
                </a:r>
                <a:r>
                  <a:rPr lang="en-GB" b="0" i="0">
                    <a:latin typeface="Cambria Math" panose="02040503050406030204" pitchFamily="18" charset="0"/>
                  </a:rPr>
                  <a:t>〖3O〗_2</a:t>
                </a:r>
                <a:r>
                  <a:rPr lang="en-GB"/>
                  <a:t> (</a:t>
                </a:r>
                <a:r>
                  <a:rPr lang="en-GB" i="0" dirty="0">
                    <a:latin typeface="Cambria Math" panose="02040503050406030204" pitchFamily="18" charset="0"/>
                  </a:rPr>
                  <a:t>6</a:t>
                </a:r>
                <a:r>
                  <a:rPr lang="en-GB"/>
                  <a:t> oxygens) and </a:t>
                </a:r>
                <a:r>
                  <a:rPr lang="en-GB" b="0" i="0">
                    <a:latin typeface="Cambria Math" panose="02040503050406030204" pitchFamily="18" charset="0"/>
                    <a:ea typeface="Cambria Math" panose="02040503050406030204" pitchFamily="18" charset="0"/>
                  </a:rPr>
                  <a:t>〖2Fe〗_2 O_3</a:t>
                </a:r>
                <a:r>
                  <a:rPr lang="en-GB"/>
                  <a:t> (</a:t>
                </a:r>
                <a:r>
                  <a:rPr lang="en-GB" i="0" dirty="0">
                    <a:latin typeface="Cambria Math" panose="02040503050406030204" pitchFamily="18" charset="0"/>
                  </a:rPr>
                  <a:t>6 </a:t>
                </a:r>
                <a:r>
                  <a:rPr lang="en-GB"/>
                  <a:t>oxygens). Then </a:t>
                </a:r>
                <a:r>
                  <a:rPr lang="en-GB" b="0" i="0">
                    <a:latin typeface="Cambria Math" panose="02040503050406030204" pitchFamily="18" charset="0"/>
                    <a:ea typeface="Cambria Math" panose="02040503050406030204" pitchFamily="18" charset="0"/>
                  </a:rPr>
                  <a:t>〖2Fe〗_2 O_3</a:t>
                </a:r>
                <a:r>
                  <a:rPr lang="en-GB"/>
                  <a:t> needs </a:t>
                </a:r>
                <a:r>
                  <a:rPr lang="en-GB" i="0" dirty="0">
                    <a:latin typeface="Cambria Math" panose="02040503050406030204" pitchFamily="18" charset="0"/>
                  </a:rPr>
                  <a:t>4 Fe</a:t>
                </a:r>
                <a:r>
                  <a:rPr lang="en-GB"/>
                  <a:t>.</a:t>
                </a:r>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4"/>
                </a:pPr>
                <a:r>
                  <a:rPr lang="en-GB"/>
                  <a:t> </a:t>
                </a:r>
                <a:r>
                  <a:rPr lang="en-GB" b="0" i="0">
                    <a:latin typeface="Cambria Math" panose="02040503050406030204" pitchFamily="18" charset="0"/>
                  </a:rPr>
                  <a:t>N_2+ 〖3H〗_2</a:t>
                </a:r>
                <a:r>
                  <a:rPr lang="en-GB" b="0" i="0">
                    <a:latin typeface="Cambria Math" panose="02040503050406030204" pitchFamily="18" charset="0"/>
                    <a:ea typeface="Cambria Math" panose="02040503050406030204" pitchFamily="18" charset="0"/>
                  </a:rPr>
                  <a:t>→ 〖2NH〗_3</a:t>
                </a:r>
                <a:r>
                  <a:rPr lang="en-GB"/>
                  <a:t>. Start with nitrogen: </a:t>
                </a:r>
                <a:r>
                  <a:rPr lang="en-GB" i="0" dirty="0">
                    <a:latin typeface="Cambria Math" panose="02040503050406030204" pitchFamily="18" charset="0"/>
                    <a:ea typeface="Cambria Math" panose="02040503050406030204" pitchFamily="18" charset="0"/>
                  </a:rPr>
                  <a:t>2</a:t>
                </a:r>
                <a:r>
                  <a:rPr lang="en-GB"/>
                  <a:t> </a:t>
                </a:r>
                <a:r>
                  <a:rPr lang="en-GB" i="0" dirty="0">
                    <a:latin typeface="Cambria Math" panose="02040503050406030204" pitchFamily="18" charset="0"/>
                  </a:rPr>
                  <a:t>N</a:t>
                </a:r>
                <a:r>
                  <a:rPr lang="en-GB"/>
                  <a:t> on the left (</a:t>
                </a:r>
                <a:r>
                  <a:rPr lang="en-GB" b="0" i="0">
                    <a:latin typeface="Cambria Math" panose="02040503050406030204" pitchFamily="18" charset="0"/>
                  </a:rPr>
                  <a:t>N_2</a:t>
                </a:r>
                <a:r>
                  <a:rPr lang="en-GB"/>
                  <a:t>) so we need </a:t>
                </a:r>
                <a:r>
                  <a:rPr lang="en-GB" b="0" i="0">
                    <a:latin typeface="Cambria Math" panose="02040503050406030204" pitchFamily="18" charset="0"/>
                    <a:ea typeface="Cambria Math" panose="02040503050406030204" pitchFamily="18" charset="0"/>
                  </a:rPr>
                  <a:t>〖2NH〗_3</a:t>
                </a:r>
                <a:r>
                  <a:rPr lang="en-GB"/>
                  <a:t> on the right. Now hydrogen: </a:t>
                </a:r>
                <a:r>
                  <a:rPr lang="en-GB" b="0" i="0">
                    <a:latin typeface="Cambria Math" panose="02040503050406030204" pitchFamily="18" charset="0"/>
                    <a:ea typeface="Cambria Math" panose="02040503050406030204" pitchFamily="18" charset="0"/>
                  </a:rPr>
                  <a:t>〖2NH〗_3</a:t>
                </a:r>
                <a:r>
                  <a:rPr lang="en-GB"/>
                  <a:t> has </a:t>
                </a:r>
                <a:r>
                  <a:rPr lang="en-GB" i="0" dirty="0">
                    <a:latin typeface="Cambria Math" panose="02040503050406030204" pitchFamily="18" charset="0"/>
                  </a:rPr>
                  <a:t>6</a:t>
                </a:r>
                <a:r>
                  <a:rPr lang="en-GB"/>
                  <a:t> </a:t>
                </a:r>
                <a:r>
                  <a:rPr lang="en-GB" i="0" dirty="0">
                    <a:latin typeface="Cambria Math" panose="02040503050406030204" pitchFamily="18" charset="0"/>
                  </a:rPr>
                  <a:t>H</a:t>
                </a:r>
                <a:r>
                  <a:rPr lang="en-GB"/>
                  <a:t>, so we need </a:t>
                </a:r>
                <a:r>
                  <a:rPr lang="en-GB" b="0" i="0">
                    <a:latin typeface="Cambria Math" panose="02040503050406030204" pitchFamily="18" charset="0"/>
                  </a:rPr>
                  <a:t>〖3H〗_2</a:t>
                </a:r>
                <a:r>
                  <a:rPr lang="en-GB"/>
                  <a:t> on the left. Check: </a:t>
                </a:r>
                <a:r>
                  <a:rPr lang="en-GB" i="0" dirty="0">
                    <a:latin typeface="Cambria Math" panose="02040503050406030204" pitchFamily="18" charset="0"/>
                  </a:rPr>
                  <a:t>N: 2 = 2</a:t>
                </a:r>
                <a:r>
                  <a:rPr lang="en-GB"/>
                  <a:t>, </a:t>
                </a:r>
                <a:r>
                  <a:rPr lang="en-GB" i="0" dirty="0">
                    <a:latin typeface="Cambria Math" panose="02040503050406030204" pitchFamily="18" charset="0"/>
                  </a:rPr>
                  <a:t>H: 6 = 6</a:t>
                </a:r>
                <a:r>
                  <a:rPr lang="en-GB" b="0" i="0" dirty="0">
                    <a:latin typeface="Cambria Math" panose="02040503050406030204" pitchFamily="18" charset="0"/>
                  </a:rPr>
                  <a:t>.</a:t>
                </a:r>
                <a:endParaRPr lang="en-GB"/>
              </a:p>
              <a:p>
                <a:pPr marL="0" lvl="0" indent="0" algn="l" rtl="0">
                  <a:lnSpc>
                    <a:spcPct val="100000"/>
                  </a:lnSpc>
                  <a:spcBef>
                    <a:spcPts val="0"/>
                  </a:spcBef>
                  <a:spcAft>
                    <a:spcPts val="0"/>
                  </a:spcAft>
                  <a:buSzPts val="1400"/>
                  <a:buNone/>
                </a:pPr>
                <a:endParaRPr lang="en-GB"/>
              </a:p>
              <a:p>
                <a:pPr marL="228600" lvl="0" indent="-228600" algn="l" rtl="0">
                  <a:lnSpc>
                    <a:spcPct val="100000"/>
                  </a:lnSpc>
                  <a:spcBef>
                    <a:spcPts val="0"/>
                  </a:spcBef>
                  <a:spcAft>
                    <a:spcPts val="0"/>
                  </a:spcAft>
                  <a:buSzPct val="100000"/>
                  <a:buFont typeface="+mj-lt"/>
                  <a:buAutoNum type="arabicPeriod" startAt="5"/>
                </a:pPr>
                <a:r>
                  <a:rPr lang="en-GB"/>
                  <a:t> </a:t>
                </a:r>
                <a:r>
                  <a:rPr lang="en-GB" i="0">
                    <a:latin typeface="Cambria Math" panose="02040503050406030204" pitchFamily="18" charset="0"/>
                  </a:rPr>
                  <a:t>〖</a:t>
                </a:r>
                <a:r>
                  <a:rPr lang="en-GB" b="0" i="0">
                    <a:latin typeface="Cambria Math" panose="02040503050406030204" pitchFamily="18" charset="0"/>
                  </a:rPr>
                  <a:t>2C〗_2 H_6+ 〖7O〗_2</a:t>
                </a:r>
                <a:r>
                  <a:rPr lang="en-GB" b="0" i="0">
                    <a:latin typeface="Cambria Math" panose="02040503050406030204" pitchFamily="18" charset="0"/>
                    <a:ea typeface="Cambria Math" panose="02040503050406030204" pitchFamily="18" charset="0"/>
                  </a:rPr>
                  <a:t>→4CO_2+ 〖6H〗_2 O</a:t>
                </a:r>
                <a:endParaRPr lang="en-GB"/>
              </a:p>
              <a:p>
                <a:pPr marL="0" lvl="0" indent="0" algn="l" rtl="0">
                  <a:lnSpc>
                    <a:spcPct val="100000"/>
                  </a:lnSpc>
                  <a:spcBef>
                    <a:spcPts val="0"/>
                  </a:spcBef>
                  <a:spcAft>
                    <a:spcPts val="0"/>
                  </a:spcAft>
                  <a:buSzPts val="1400"/>
                  <a:buNone/>
                </a:pPr>
                <a:r>
                  <a:rPr lang="en-GB"/>
                  <a:t>Balance carbon: </a:t>
                </a:r>
                <a:r>
                  <a:rPr lang="en-GB" i="0" dirty="0">
                    <a:latin typeface="Cambria Math" panose="02040503050406030204" pitchFamily="18" charset="0"/>
                  </a:rPr>
                  <a:t>2 C </a:t>
                </a:r>
                <a:r>
                  <a:rPr lang="en-GB"/>
                  <a:t>in </a:t>
                </a:r>
                <a:r>
                  <a:rPr lang="en-GB" b="0" i="0">
                    <a:latin typeface="Cambria Math" panose="02040503050406030204" pitchFamily="18" charset="0"/>
                  </a:rPr>
                  <a:t>C_2 H_6</a:t>
                </a:r>
                <a:r>
                  <a:rPr lang="en-GB"/>
                  <a:t>, </a:t>
                </a:r>
                <a:r>
                  <a:rPr lang="en-GB" i="0" dirty="0">
                    <a:latin typeface="Cambria Math" panose="02040503050406030204" pitchFamily="18" charset="0"/>
                  </a:rPr>
                  <a:t>1 </a:t>
                </a:r>
                <a:r>
                  <a:rPr lang="en-GB"/>
                  <a:t>in </a:t>
                </a:r>
                <a:r>
                  <a:rPr lang="en-GB" b="0" i="0">
                    <a:latin typeface="Cambria Math" panose="02040503050406030204" pitchFamily="18" charset="0"/>
                    <a:ea typeface="Cambria Math" panose="02040503050406030204" pitchFamily="18" charset="0"/>
                  </a:rPr>
                  <a:t>CO_2</a:t>
                </a:r>
                <a:r>
                  <a:rPr lang="en-GB"/>
                  <a:t>, so </a:t>
                </a:r>
                <a:r>
                  <a:rPr lang="en-GB" b="0" i="0">
                    <a:latin typeface="Cambria Math" panose="02040503050406030204" pitchFamily="18" charset="0"/>
                    <a:ea typeface="Cambria Math" panose="02040503050406030204" pitchFamily="18" charset="0"/>
                  </a:rPr>
                  <a:t>〖2CO〗_2</a:t>
                </a:r>
                <a:r>
                  <a:rPr lang="en-GB"/>
                  <a:t>. But try </a:t>
                </a:r>
                <a:r>
                  <a:rPr lang="en-GB" i="0">
                    <a:latin typeface="Cambria Math" panose="02040503050406030204" pitchFamily="18" charset="0"/>
                  </a:rPr>
                  <a:t>〖</a:t>
                </a:r>
                <a:r>
                  <a:rPr lang="en-GB" b="0" i="0">
                    <a:latin typeface="Cambria Math" panose="02040503050406030204" pitchFamily="18" charset="0"/>
                  </a:rPr>
                  <a:t>2C〗_2 H_6</a:t>
                </a:r>
                <a:r>
                  <a:rPr lang="en-GB"/>
                  <a:t> giving </a:t>
                </a:r>
                <a:r>
                  <a:rPr lang="en-GB" i="0" dirty="0">
                    <a:latin typeface="Cambria Math" panose="02040503050406030204" pitchFamily="18" charset="0"/>
                  </a:rPr>
                  <a:t>4C</a:t>
                </a:r>
                <a:r>
                  <a:rPr lang="en-GB"/>
                  <a:t>, so </a:t>
                </a:r>
                <a:r>
                  <a:rPr lang="en-GB" b="0" i="0">
                    <a:latin typeface="Cambria Math" panose="02040503050406030204" pitchFamily="18" charset="0"/>
                    <a:ea typeface="Cambria Math" panose="02040503050406030204" pitchFamily="18" charset="0"/>
                  </a:rPr>
                  <a:t>4CO_2</a:t>
                </a:r>
                <a:r>
                  <a:rPr lang="en-GB"/>
                  <a:t>.</a:t>
                </a:r>
              </a:p>
              <a:p>
                <a:pPr marL="0" lvl="0" indent="0" algn="l" rtl="0">
                  <a:lnSpc>
                    <a:spcPct val="100000"/>
                  </a:lnSpc>
                  <a:spcBef>
                    <a:spcPts val="0"/>
                  </a:spcBef>
                  <a:spcAft>
                    <a:spcPts val="0"/>
                  </a:spcAft>
                  <a:buSzPct val="100000"/>
                  <a:buFont typeface="+mj-lt"/>
                  <a:buNone/>
                </a:pPr>
                <a:r>
                  <a:rPr lang="en-GB"/>
                  <a:t>Balance hydrogen: </a:t>
                </a:r>
                <a:r>
                  <a:rPr lang="en-GB" i="0">
                    <a:latin typeface="Cambria Math" panose="02040503050406030204" pitchFamily="18" charset="0"/>
                  </a:rPr>
                  <a:t>〖</a:t>
                </a:r>
                <a:r>
                  <a:rPr lang="en-GB" b="0" i="0">
                    <a:latin typeface="Cambria Math" panose="02040503050406030204" pitchFamily="18" charset="0"/>
                  </a:rPr>
                  <a:t>2C〗_2 H_6</a:t>
                </a:r>
                <a:r>
                  <a:rPr lang="en-GB"/>
                  <a:t> has </a:t>
                </a:r>
                <a:r>
                  <a:rPr lang="en-GB" i="0" dirty="0">
                    <a:latin typeface="Cambria Math" panose="02040503050406030204" pitchFamily="18" charset="0"/>
                  </a:rPr>
                  <a:t>12 H</a:t>
                </a:r>
                <a:r>
                  <a:rPr lang="en-GB"/>
                  <a:t>, so </a:t>
                </a:r>
                <a:r>
                  <a:rPr lang="en-GB" b="0" i="0">
                    <a:latin typeface="Cambria Math" panose="02040503050406030204" pitchFamily="18" charset="0"/>
                    <a:ea typeface="Cambria Math" panose="02040503050406030204" pitchFamily="18" charset="0"/>
                  </a:rPr>
                  <a:t>〖6H〗_2 O</a:t>
                </a:r>
                <a:r>
                  <a:rPr lang="en-GB"/>
                  <a:t>.</a:t>
                </a:r>
              </a:p>
              <a:p>
                <a:pPr marL="0" lvl="0" indent="0" algn="l" rtl="0">
                  <a:lnSpc>
                    <a:spcPct val="100000"/>
                  </a:lnSpc>
                  <a:spcBef>
                    <a:spcPts val="0"/>
                  </a:spcBef>
                  <a:spcAft>
                    <a:spcPts val="0"/>
                  </a:spcAft>
                  <a:buSzPts val="1400"/>
                  <a:buNone/>
                </a:pPr>
                <a:r>
                  <a:rPr lang="en-GB"/>
                  <a:t>Balance oxygen: right side </a:t>
                </a:r>
                <a:r>
                  <a:rPr lang="en-GB" i="0" dirty="0">
                    <a:latin typeface="Cambria Math" panose="02040503050406030204" pitchFamily="18" charset="0"/>
                  </a:rPr>
                  <a:t>=</a:t>
                </a:r>
                <a:r>
                  <a:rPr lang="en-GB" b="0" i="0" dirty="0">
                    <a:latin typeface="Cambria Math" panose="02040503050406030204" pitchFamily="18" charset="0"/>
                  </a:rPr>
                  <a:t>(</a:t>
                </a:r>
                <a:r>
                  <a:rPr lang="en-GB" i="0" dirty="0">
                    <a:latin typeface="Cambria Math" panose="02040503050406030204" pitchFamily="18" charset="0"/>
                  </a:rPr>
                  <a:t>4×2</a:t>
                </a:r>
                <a:r>
                  <a:rPr lang="en-GB" b="0" i="0" dirty="0">
                    <a:latin typeface="Cambria Math" panose="02040503050406030204" pitchFamily="18" charset="0"/>
                  </a:rPr>
                  <a:t>)</a:t>
                </a:r>
                <a:r>
                  <a:rPr lang="en-GB" i="0" dirty="0">
                    <a:latin typeface="Cambria Math" panose="02040503050406030204" pitchFamily="18" charset="0"/>
                  </a:rPr>
                  <a:t> +</a:t>
                </a:r>
                <a:r>
                  <a:rPr lang="en-GB" b="0" i="0" dirty="0">
                    <a:latin typeface="Cambria Math" panose="02040503050406030204" pitchFamily="18" charset="0"/>
                  </a:rPr>
                  <a:t>(</a:t>
                </a:r>
                <a:r>
                  <a:rPr lang="en-GB" i="0" dirty="0">
                    <a:latin typeface="Cambria Math" panose="02040503050406030204" pitchFamily="18" charset="0"/>
                  </a:rPr>
                  <a:t>6×1</a:t>
                </a:r>
                <a:r>
                  <a:rPr lang="en-GB" b="0" i="0" dirty="0">
                    <a:latin typeface="Cambria Math" panose="02040503050406030204" pitchFamily="18" charset="0"/>
                  </a:rPr>
                  <a:t>)</a:t>
                </a:r>
                <a:r>
                  <a:rPr lang="en-GB" i="0" dirty="0">
                    <a:latin typeface="Cambria Math" panose="02040503050406030204" pitchFamily="18" charset="0"/>
                  </a:rPr>
                  <a:t> = 14 O</a:t>
                </a:r>
                <a:r>
                  <a:rPr lang="en-GB"/>
                  <a:t>. So </a:t>
                </a:r>
                <a:r>
                  <a:rPr lang="en-GB" b="0" i="0">
                    <a:latin typeface="Cambria Math" panose="02040503050406030204" pitchFamily="18" charset="0"/>
                  </a:rPr>
                  <a:t>〖7O〗_2</a:t>
                </a:r>
                <a:r>
                  <a:rPr lang="en-GB"/>
                  <a:t> on the left.</a:t>
                </a:r>
              </a:p>
              <a:p>
                <a:pPr marL="0" lvl="0" indent="0" algn="l" rtl="0">
                  <a:lnSpc>
                    <a:spcPct val="100000"/>
                  </a:lnSpc>
                  <a:spcBef>
                    <a:spcPts val="0"/>
                  </a:spcBef>
                  <a:spcAft>
                    <a:spcPts val="0"/>
                  </a:spcAft>
                  <a:buSzPts val="1400"/>
                  <a:buNone/>
                </a:pPr>
                <a:r>
                  <a:rPr lang="en-GB"/>
                  <a:t>Check: </a:t>
                </a:r>
                <a:r>
                  <a:rPr lang="en-GB" i="0" dirty="0">
                    <a:latin typeface="Cambria Math" panose="02040503050406030204" pitchFamily="18" charset="0"/>
                  </a:rPr>
                  <a:t>C: 4=4</a:t>
                </a:r>
                <a:r>
                  <a:rPr lang="en-GB"/>
                  <a:t>, </a:t>
                </a:r>
                <a:r>
                  <a:rPr lang="en-GB" i="0" dirty="0">
                    <a:latin typeface="Cambria Math" panose="02040503050406030204" pitchFamily="18" charset="0"/>
                  </a:rPr>
                  <a:t>H: 12=12</a:t>
                </a:r>
                <a:r>
                  <a:rPr lang="en-GB"/>
                  <a:t>, </a:t>
                </a:r>
                <a:r>
                  <a:rPr lang="en-GB" i="0" dirty="0">
                    <a:latin typeface="Cambria Math" panose="02040503050406030204" pitchFamily="18" charset="0"/>
                  </a:rPr>
                  <a:t>O: 14=14 </a:t>
                </a:r>
                <a:endParaRPr lang="en-GB" i="0"/>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t>Equation 5 is the most challenging. Some learners may find </a:t>
                </a:r>
                <a:r>
                  <a:rPr lang="en-GB" i="0">
                    <a:latin typeface="Cambria Math" panose="02040503050406030204" pitchFamily="18" charset="0"/>
                  </a:rPr>
                  <a:t>〖</a:t>
                </a:r>
                <a:r>
                  <a:rPr lang="en-GB" b="0" i="0">
                    <a:latin typeface="Cambria Math" panose="02040503050406030204" pitchFamily="18" charset="0"/>
                  </a:rPr>
                  <a:t>2C〗_2 H_6+ 〖7O〗_2</a:t>
                </a:r>
                <a:r>
                  <a:rPr lang="en-GB" b="0" i="0">
                    <a:latin typeface="Cambria Math" panose="02040503050406030204" pitchFamily="18" charset="0"/>
                    <a:ea typeface="Cambria Math" panose="02040503050406030204" pitchFamily="18" charset="0"/>
                  </a:rPr>
                  <a:t>→4CO_2+ 〖6H〗_2 O</a:t>
                </a:r>
                <a:r>
                  <a:rPr lang="en-GB"/>
                  <a:t>. Others may start with </a:t>
                </a:r>
                <a:r>
                  <a:rPr lang="en-GB" b="0" i="0">
                    <a:latin typeface="Cambria Math" panose="02040503050406030204" pitchFamily="18" charset="0"/>
                  </a:rPr>
                  <a:t>C_2 H_6+  7/2 O_2  </a:t>
                </a:r>
                <a:r>
                  <a:rPr lang="en-GB" b="0" i="0">
                    <a:latin typeface="Cambria Math" panose="02040503050406030204" pitchFamily="18" charset="0"/>
                    <a:ea typeface="Cambria Math" panose="02040503050406030204" pitchFamily="18" charset="0"/>
                  </a:rPr>
                  <a:t>→2CO_2+ 〖3H〗_2 O</a:t>
                </a:r>
                <a:r>
                  <a:rPr lang="en-GB" i="0"/>
                  <a:t> </a:t>
                </a:r>
                <a:r>
                  <a:rPr lang="en-GB"/>
                  <a:t>and then multiply through by 2. Both approaches are valid.</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Discuss: ask </a:t>
                </a:r>
                <a:r>
                  <a:rPr lang="en-GB"/>
                  <a:t>learners which equations they found easiest and hardest. Equations 1 and 2 only involve two elements. Equations 3 and 4 require larger coefficients. Equation 5 has three elements and multiple products, making it the most complex.</a:t>
                </a:r>
              </a:p>
              <a:p>
                <a:pPr marL="0" lvl="0" indent="0" algn="l" rtl="0">
                  <a:lnSpc>
                    <a:spcPct val="100000"/>
                  </a:lnSpc>
                  <a:spcBef>
                    <a:spcPts val="0"/>
                  </a:spcBef>
                  <a:spcAft>
                    <a:spcPts val="0"/>
                  </a:spcAft>
                  <a:buSzPts val="1400"/>
                  <a:buNone/>
                </a:pPr>
                <a:endParaRPr/>
              </a:p>
            </p:txBody>
          </p:sp>
        </mc:Fallback>
      </mc:AlternateContent>
      <p:sp>
        <p:nvSpPr>
          <p:cNvPr id="163" name="Google Shape;163;g3d998325fdf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3cd99b426b3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g3cd99b426b3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Ask learners to count the atoms on each side for all three attempts, in pairs or on mini-whiteboards, before revealing which is correct.</a:t>
            </a:r>
          </a:p>
        </p:txBody>
      </p:sp>
      <p:sp>
        <p:nvSpPr>
          <p:cNvPr id="170" name="Google Shape;170;g3cd99b426b3_0_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a:extLst>
            <a:ext uri="{FF2B5EF4-FFF2-40B4-BE49-F238E27FC236}">
              <a16:creationId xmlns:a16="http://schemas.microsoft.com/office/drawing/2014/main" id="{A89EECC6-904C-FF56-E0D7-E439376FB148}"/>
            </a:ext>
          </a:extLst>
        </p:cNvPr>
        <p:cNvGrpSpPr/>
        <p:nvPr/>
      </p:nvGrpSpPr>
      <p:grpSpPr>
        <a:xfrm>
          <a:off x="0" y="0"/>
          <a:ext cx="0" cy="0"/>
          <a:chOff x="0" y="0"/>
          <a:chExt cx="0" cy="0"/>
        </a:xfrm>
      </p:grpSpPr>
      <p:sp>
        <p:nvSpPr>
          <p:cNvPr id="168" name="Google Shape;168;g3cd99b426b3_0_38:notes">
            <a:extLst>
              <a:ext uri="{FF2B5EF4-FFF2-40B4-BE49-F238E27FC236}">
                <a16:creationId xmlns:a16="http://schemas.microsoft.com/office/drawing/2014/main" id="{ED084E82-824F-66E0-090B-6F2FBF0C59B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69" name="Google Shape;169;g3cd99b426b3_0_38:notes">
                <a:extLst>
                  <a:ext uri="{FF2B5EF4-FFF2-40B4-BE49-F238E27FC236}">
                    <a16:creationId xmlns:a16="http://schemas.microsoft.com/office/drawing/2014/main" id="{42C3429A-D16C-AC49-54D9-927ED0B5C1E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algn="l">
                  <a:buSzPts val="2400"/>
                </a:pPr>
                <a:r>
                  <a:rPr lang="en-GB" b="1"/>
                  <a:t>Learner C is correct</a:t>
                </a:r>
                <a:r>
                  <a:rPr lang="en-GB"/>
                  <a:t>: </a:t>
                </a:r>
                <a14:m>
                  <m:oMath xmlns:m="http://schemas.openxmlformats.org/officeDocument/2006/math">
                    <m:r>
                      <a:rPr lang="en-GB" sz="1200" b="0" i="0" smtClean="0">
                        <a:latin typeface="Cambria Math" panose="02040503050406030204" pitchFamily="18" charset="0"/>
                      </a:rPr>
                      <m:t>4</m:t>
                    </m:r>
                    <m:r>
                      <m:rPr>
                        <m:sty m:val="p"/>
                      </m:rPr>
                      <a:rPr lang="en-GB" sz="1200">
                        <a:latin typeface="Cambria Math" panose="02040503050406030204" pitchFamily="18" charset="0"/>
                      </a:rPr>
                      <m:t>Al</m:t>
                    </m:r>
                    <m:r>
                      <a:rPr lang="en-GB" sz="1200">
                        <a:latin typeface="Cambria Math" panose="02040503050406030204" pitchFamily="18" charset="0"/>
                      </a:rPr>
                      <m:t>+ </m:t>
                    </m:r>
                    <m:sSub>
                      <m:sSubPr>
                        <m:ctrlPr>
                          <a:rPr lang="ar-AE" sz="1200" b="0" i="1" smtClean="0">
                            <a:latin typeface="Cambria Math" panose="02040503050406030204" pitchFamily="18" charset="0"/>
                          </a:rPr>
                        </m:ctrlPr>
                      </m:sSubPr>
                      <m:e>
                        <m:r>
                          <a:rPr lang="ar-AE" sz="1200" b="0" i="1" smtClean="0">
                            <a:latin typeface="Cambria Math" panose="02040503050406030204" pitchFamily="18" charset="0"/>
                          </a:rPr>
                          <m:t>3</m:t>
                        </m:r>
                        <m:r>
                          <m:rPr>
                            <m:sty m:val="p"/>
                          </m:rPr>
                          <a:rPr lang="en-GB" sz="1200">
                            <a:latin typeface="Cambria Math" panose="02040503050406030204" pitchFamily="18" charset="0"/>
                          </a:rPr>
                          <m:t>O</m:t>
                        </m:r>
                      </m:e>
                      <m:sub>
                        <m:r>
                          <a:rPr lang="ar-AE" sz="1200">
                            <a:latin typeface="Cambria Math" panose="02040503050406030204" pitchFamily="18" charset="0"/>
                          </a:rPr>
                          <m:t>2</m:t>
                        </m:r>
                      </m:sub>
                    </m:sSub>
                    <m:r>
                      <a:rPr lang="ar-AE" sz="1200">
                        <a:latin typeface="Cambria Math" panose="02040503050406030204" pitchFamily="18" charset="0"/>
                        <a:ea typeface="Cambria Math" panose="02040503050406030204" pitchFamily="18" charset="0"/>
                      </a:rPr>
                      <m:t>→ </m:t>
                    </m:r>
                    <m:sSub>
                      <m:sSubPr>
                        <m:ctrlPr>
                          <a:rPr lang="ar-AE" sz="1200" b="0" i="0" smtClean="0">
                            <a:latin typeface="Cambria Math" panose="02040503050406030204" pitchFamily="18" charset="0"/>
                            <a:ea typeface="Cambria Math" panose="02040503050406030204" pitchFamily="18" charset="0"/>
                          </a:rPr>
                        </m:ctrlPr>
                      </m:sSubPr>
                      <m:e>
                        <m:r>
                          <a:rPr lang="ar-AE" sz="1200" b="0" i="0" smtClean="0">
                            <a:latin typeface="Cambria Math" panose="02040503050406030204" pitchFamily="18" charset="0"/>
                            <a:ea typeface="Cambria Math" panose="02040503050406030204" pitchFamily="18" charset="0"/>
                          </a:rPr>
                          <m:t>2</m:t>
                        </m:r>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ar-AE" sz="1050" b="0" i="0" u="none" strike="noStrike" cap="none">
                    <a:solidFill>
                      <a:srgbClr val="000000"/>
                    </a:solidFill>
                    <a:latin typeface="Calibri"/>
                    <a:ea typeface="Calibri"/>
                    <a:cs typeface="Calibri"/>
                    <a:sym typeface="Calibri"/>
                  </a:rPr>
                  <a:t> </a:t>
                </a:r>
              </a:p>
              <a:p>
                <a:pPr marL="0" lvl="0" indent="0" algn="l" rtl="0">
                  <a:lnSpc>
                    <a:spcPct val="100000"/>
                  </a:lnSpc>
                  <a:spcBef>
                    <a:spcPts val="0"/>
                  </a:spcBef>
                  <a:spcAft>
                    <a:spcPts val="0"/>
                  </a:spcAft>
                  <a:buSzPts val="1400"/>
                  <a:buNone/>
                </a:pPr>
                <a14:m>
                  <m:oMath xmlns:m="http://schemas.openxmlformats.org/officeDocument/2006/math">
                    <m:r>
                      <m:rPr>
                        <m:sty m:val="p"/>
                      </m:rPr>
                      <a:rPr lang="en-GB" i="0" dirty="0" smtClean="0">
                        <a:latin typeface="Cambria Math" panose="02040503050406030204" pitchFamily="18" charset="0"/>
                      </a:rPr>
                      <m:t>Al</m:t>
                    </m:r>
                    <m:r>
                      <a:rPr lang="en-GB" i="0" dirty="0" smtClean="0">
                        <a:latin typeface="Cambria Math" panose="02040503050406030204" pitchFamily="18" charset="0"/>
                      </a:rPr>
                      <m:t>: 4 = 4</m:t>
                    </m:r>
                  </m:oMath>
                </a14:m>
                <a:r>
                  <a:rPr lang="en-GB"/>
                  <a:t>. </a:t>
                </a:r>
                <a14:m>
                  <m:oMath xmlns:m="http://schemas.openxmlformats.org/officeDocument/2006/math">
                    <m:r>
                      <m:rPr>
                        <m:sty m:val="p"/>
                      </m:rPr>
                      <a:rPr lang="en-GB" i="0" dirty="0" smtClean="0">
                        <a:latin typeface="Cambria Math" panose="02040503050406030204" pitchFamily="18" charset="0"/>
                      </a:rPr>
                      <m:t>O</m:t>
                    </m:r>
                    <m:r>
                      <a:rPr lang="en-GB" i="0" dirty="0" smtClean="0">
                        <a:latin typeface="Cambria Math" panose="02040503050406030204" pitchFamily="18" charset="0"/>
                      </a:rPr>
                      <m:t>: 6 = 6</m:t>
                    </m:r>
                  </m:oMath>
                </a14:m>
                <a:r>
                  <a:rPr lang="en-GB"/>
                  <a:t>.</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a:t>Learner A is incorrect</a:t>
                </a:r>
                <a:r>
                  <a:rPr lang="en-GB"/>
                  <a:t> because the equation is not fully balanced. Count the atoms</a:t>
                </a:r>
                <a14:m>
                  <m:oMath xmlns:m="http://schemas.openxmlformats.org/officeDocument/2006/math">
                    <m:r>
                      <a:rPr lang="en-GB" i="0" dirty="0" smtClean="0">
                        <a:latin typeface="Cambria Math" panose="02040503050406030204" pitchFamily="18" charset="0"/>
                      </a:rPr>
                      <m:t>: </m:t>
                    </m:r>
                    <m:r>
                      <m:rPr>
                        <m:sty m:val="p"/>
                      </m:rPr>
                      <a:rPr lang="en-GB" i="0" dirty="0" smtClean="0">
                        <a:latin typeface="Cambria Math" panose="02040503050406030204" pitchFamily="18" charset="0"/>
                      </a:rPr>
                      <m:t>Al</m:t>
                    </m:r>
                    <m:r>
                      <a:rPr lang="en-GB" i="0" dirty="0" smtClean="0">
                        <a:latin typeface="Cambria Math" panose="02040503050406030204" pitchFamily="18" charset="0"/>
                      </a:rPr>
                      <m:t>: 2 = 2</m:t>
                    </m:r>
                  </m:oMath>
                </a14:m>
                <a:r>
                  <a:rPr lang="en-GB"/>
                  <a:t>, but </a:t>
                </a:r>
                <a14:m>
                  <m:oMath xmlns:m="http://schemas.openxmlformats.org/officeDocument/2006/math">
                    <m:r>
                      <m:rPr>
                        <m:sty m:val="p"/>
                      </m:rPr>
                      <a:rPr lang="en-GB" i="0" dirty="0" smtClean="0">
                        <a:latin typeface="Cambria Math" panose="02040503050406030204" pitchFamily="18" charset="0"/>
                      </a:rPr>
                      <m:t>O</m:t>
                    </m:r>
                    <m:r>
                      <a:rPr lang="en-GB" i="0" dirty="0" smtClean="0">
                        <a:latin typeface="Cambria Math" panose="02040503050406030204" pitchFamily="18" charset="0"/>
                      </a:rPr>
                      <m:t>: 2 ≠ 3</m:t>
                    </m:r>
                  </m:oMath>
                </a14:m>
                <a:r>
                  <a:rPr lang="en-GB"/>
                  <a:t>. Learner A balanced aluminium but gave up when oxygen didn't work out neatly. </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t>Discuss: what should they have done? They needed to find a number of </a:t>
                </a:r>
                <a14:m>
                  <m:oMath xmlns:m="http://schemas.openxmlformats.org/officeDocument/2006/math">
                    <m:sSub>
                      <m:sSubPr>
                        <m:ctrlPr>
                          <a:rPr lang="en-GB" sz="1200">
                            <a:latin typeface="Cambria Math" panose="02040503050406030204" pitchFamily="18" charset="0"/>
                          </a:rPr>
                        </m:ctrlPr>
                      </m:sSubPr>
                      <m:e>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and </a:t>
                </a:r>
                <a14:m>
                  <m:oMath xmlns:m="http://schemas.openxmlformats.org/officeDocument/2006/math">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ar-AE"/>
                  <a:t> </a:t>
                </a:r>
                <a:r>
                  <a:rPr lang="en-GB"/>
                  <a:t>that gives the same number of oxygen atoms on both sides. Since </a:t>
                </a:r>
                <a14:m>
                  <m:oMath xmlns:m="http://schemas.openxmlformats.org/officeDocument/2006/math">
                    <m:sSub>
                      <m:sSubPr>
                        <m:ctrlPr>
                          <a:rPr lang="en-GB" sz="1200">
                            <a:latin typeface="Cambria Math" panose="02040503050406030204" pitchFamily="18" charset="0"/>
                          </a:rPr>
                        </m:ctrlPr>
                      </m:sSubPr>
                      <m:e>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gives oxygens in 2s and </a:t>
                </a:r>
                <a14:m>
                  <m:oMath xmlns:m="http://schemas.openxmlformats.org/officeDocument/2006/math">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ar-AE"/>
                  <a:t> </a:t>
                </a:r>
                <a:r>
                  <a:rPr lang="en-GB"/>
                  <a:t>needs them in 3s, the lowest common multiple is </a:t>
                </a:r>
                <a14:m>
                  <m:oMath xmlns:m="http://schemas.openxmlformats.org/officeDocument/2006/math">
                    <m:r>
                      <a:rPr lang="en-GB" i="1" dirty="0" smtClean="0">
                        <a:latin typeface="Cambria Math" panose="02040503050406030204" pitchFamily="18" charset="0"/>
                      </a:rPr>
                      <m:t>6</m:t>
                    </m:r>
                  </m:oMath>
                </a14:m>
                <a:r>
                  <a:rPr lang="en-GB"/>
                  <a:t>, so </a:t>
                </a:r>
                <a14:m>
                  <m:oMath xmlns:m="http://schemas.openxmlformats.org/officeDocument/2006/math">
                    <m:sSub>
                      <m:sSubPr>
                        <m:ctrlPr>
                          <a:rPr lang="ar-AE" sz="1200" b="0" i="1" smtClean="0">
                            <a:latin typeface="Cambria Math" panose="02040503050406030204" pitchFamily="18" charset="0"/>
                          </a:rPr>
                        </m:ctrlPr>
                      </m:sSubPr>
                      <m:e>
                        <m:r>
                          <a:rPr lang="ar-AE" sz="1200" b="0" i="1" smtClean="0">
                            <a:latin typeface="Cambria Math" panose="02040503050406030204" pitchFamily="18" charset="0"/>
                          </a:rPr>
                          <m:t>3</m:t>
                        </m:r>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and </a:t>
                </a:r>
                <a14:m>
                  <m:oMath xmlns:m="http://schemas.openxmlformats.org/officeDocument/2006/math">
                    <m:sSub>
                      <m:sSubPr>
                        <m:ctrlPr>
                          <a:rPr lang="ar-AE" sz="1200" b="0" i="0" smtClean="0">
                            <a:latin typeface="Cambria Math" panose="02040503050406030204" pitchFamily="18" charset="0"/>
                            <a:ea typeface="Cambria Math" panose="02040503050406030204" pitchFamily="18" charset="0"/>
                          </a:rPr>
                        </m:ctrlPr>
                      </m:sSubPr>
                      <m:e>
                        <m:r>
                          <a:rPr lang="ar-AE" sz="1200" b="0" i="0" smtClean="0">
                            <a:latin typeface="Cambria Math" panose="02040503050406030204" pitchFamily="18" charset="0"/>
                            <a:ea typeface="Cambria Math" panose="02040503050406030204" pitchFamily="18" charset="0"/>
                          </a:rPr>
                          <m:t>2</m:t>
                        </m:r>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en-GB"/>
                  <a:t>. Then recount aluminium: </a:t>
                </a:r>
                <a14:m>
                  <m:oMath xmlns:m="http://schemas.openxmlformats.org/officeDocument/2006/math">
                    <m:sSub>
                      <m:sSubPr>
                        <m:ctrlPr>
                          <a:rPr lang="ar-AE" sz="1200" b="0" i="0" smtClean="0">
                            <a:latin typeface="Cambria Math" panose="02040503050406030204" pitchFamily="18" charset="0"/>
                            <a:ea typeface="Cambria Math" panose="02040503050406030204" pitchFamily="18" charset="0"/>
                          </a:rPr>
                        </m:ctrlPr>
                      </m:sSubPr>
                      <m:e>
                        <m:r>
                          <a:rPr lang="ar-AE" sz="1200" b="0" i="0" smtClean="0">
                            <a:latin typeface="Cambria Math" panose="02040503050406030204" pitchFamily="18" charset="0"/>
                            <a:ea typeface="Cambria Math" panose="02040503050406030204" pitchFamily="18" charset="0"/>
                          </a:rPr>
                          <m:t>2</m:t>
                        </m:r>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ar-AE" sz="1050" b="0" i="0" u="none" strike="noStrike" cap="none">
                    <a:solidFill>
                      <a:srgbClr val="000000"/>
                    </a:solidFill>
                    <a:latin typeface="Calibri"/>
                    <a:ea typeface="Calibri"/>
                    <a:cs typeface="Calibri"/>
                    <a:sym typeface="Calibri"/>
                  </a:rPr>
                  <a:t> </a:t>
                </a:r>
                <a:r>
                  <a:rPr lang="en-GB"/>
                  <a:t>has </a:t>
                </a:r>
                <a14:m>
                  <m:oMath xmlns:m="http://schemas.openxmlformats.org/officeDocument/2006/math">
                    <m:r>
                      <a:rPr lang="en-GB" i="1" dirty="0" smtClean="0">
                        <a:latin typeface="Cambria Math" panose="02040503050406030204" pitchFamily="18" charset="0"/>
                      </a:rPr>
                      <m:t>4</m:t>
                    </m:r>
                  </m:oMath>
                </a14:m>
                <a:r>
                  <a:rPr lang="en-GB"/>
                  <a:t> </a:t>
                </a:r>
                <a14:m>
                  <m:oMath xmlns:m="http://schemas.openxmlformats.org/officeDocument/2006/math">
                    <m:r>
                      <m:rPr>
                        <m:sty m:val="p"/>
                      </m:rPr>
                      <a:rPr lang="en-GB" i="0" dirty="0" smtClean="0">
                        <a:latin typeface="Cambria Math" panose="02040503050406030204" pitchFamily="18" charset="0"/>
                      </a:rPr>
                      <m:t>Al</m:t>
                    </m:r>
                  </m:oMath>
                </a14:m>
                <a:r>
                  <a:rPr lang="en-GB"/>
                  <a:t>, so we need </a:t>
                </a:r>
                <a14:m>
                  <m:oMath xmlns:m="http://schemas.openxmlformats.org/officeDocument/2006/math">
                    <m:r>
                      <a:rPr lang="en-GB" i="0" dirty="0" smtClean="0">
                        <a:latin typeface="Cambria Math" panose="02040503050406030204" pitchFamily="18" charset="0"/>
                      </a:rPr>
                      <m:t>4</m:t>
                    </m:r>
                    <m:r>
                      <m:rPr>
                        <m:sty m:val="p"/>
                      </m:rPr>
                      <a:rPr lang="en-GB" i="0" dirty="0" smtClean="0">
                        <a:latin typeface="Cambria Math" panose="02040503050406030204" pitchFamily="18" charset="0"/>
                      </a:rPr>
                      <m:t>Al</m:t>
                    </m:r>
                    <m:r>
                      <a:rPr lang="en-GB" i="0" dirty="0" smtClean="0">
                        <a:latin typeface="Cambria Math" panose="02040503050406030204" pitchFamily="18" charset="0"/>
                      </a:rPr>
                      <m:t> </m:t>
                    </m:r>
                  </m:oMath>
                </a14:m>
                <a:r>
                  <a:rPr lang="en-GB"/>
                  <a:t>on the left.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Learner B is incorrect </a:t>
                </a:r>
                <a:r>
                  <a:rPr lang="en-GB"/>
                  <a:t>because they changed the formula of oxygen from </a:t>
                </a:r>
                <a14:m>
                  <m:oMath xmlns:m="http://schemas.openxmlformats.org/officeDocument/2006/math">
                    <m:sSub>
                      <m:sSubPr>
                        <m:ctrlPr>
                          <a:rPr lang="en-GB" sz="1200">
                            <a:latin typeface="Cambria Math" panose="02040503050406030204" pitchFamily="18" charset="0"/>
                          </a:rPr>
                        </m:ctrlPr>
                      </m:sSubPr>
                      <m:e>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to </a:t>
                </a:r>
                <a14:m>
                  <m:oMath xmlns:m="http://schemas.openxmlformats.org/officeDocument/2006/math">
                    <m:sSub>
                      <m:sSubPr>
                        <m:ctrlPr>
                          <a:rPr lang="ar-AE" sz="1200">
                            <a:latin typeface="Cambria Math" panose="02040503050406030204" pitchFamily="18" charset="0"/>
                          </a:rPr>
                        </m:ctrlPr>
                      </m:sSubPr>
                      <m:e>
                        <m:r>
                          <m:rPr>
                            <m:sty m:val="p"/>
                          </m:rPr>
                          <a:rPr lang="ar-AE" sz="1200">
                            <a:latin typeface="Cambria Math" panose="02040503050406030204" pitchFamily="18" charset="0"/>
                          </a:rPr>
                          <m:t>O</m:t>
                        </m:r>
                      </m:e>
                      <m:sub>
                        <m:r>
                          <a:rPr lang="ar-AE" sz="1200" b="0" i="0" smtClean="0">
                            <a:latin typeface="Cambria Math" panose="02040503050406030204" pitchFamily="18" charset="0"/>
                          </a:rPr>
                          <m:t>3</m:t>
                        </m:r>
                      </m:sub>
                    </m:sSub>
                  </m:oMath>
                </a14:m>
                <a:r>
                  <a:rPr lang="en-GB"/>
                  <a:t>. </a:t>
                </a:r>
                <a14:m>
                  <m:oMath xmlns:m="http://schemas.openxmlformats.org/officeDocument/2006/math">
                    <m:sSub>
                      <m:sSubPr>
                        <m:ctrlPr>
                          <a:rPr lang="ar-AE" sz="1200">
                            <a:latin typeface="Cambria Math" panose="02040503050406030204" pitchFamily="18" charset="0"/>
                          </a:rPr>
                        </m:ctrlPr>
                      </m:sSubPr>
                      <m:e>
                        <m:r>
                          <m:rPr>
                            <m:sty m:val="p"/>
                          </m:rPr>
                          <a:rPr lang="ar-AE" sz="1200">
                            <a:latin typeface="Cambria Math" panose="02040503050406030204" pitchFamily="18" charset="0"/>
                          </a:rPr>
                          <m:t>O</m:t>
                        </m:r>
                      </m:e>
                      <m:sub>
                        <m:r>
                          <a:rPr lang="ar-AE" sz="1200" b="0" i="0" smtClean="0">
                            <a:latin typeface="Cambria Math" panose="02040503050406030204" pitchFamily="18" charset="0"/>
                          </a:rPr>
                          <m:t>3</m:t>
                        </m:r>
                      </m:sub>
                    </m:sSub>
                  </m:oMath>
                </a14:m>
                <a:r>
                  <a:rPr lang="en-GB"/>
                  <a:t> is ozone, a completely different substance to oxygen gas (</a:t>
                </a:r>
                <a14:m>
                  <m:oMath xmlns:m="http://schemas.openxmlformats.org/officeDocument/2006/math">
                    <m:sSub>
                      <m:sSubPr>
                        <m:ctrlPr>
                          <a:rPr lang="en-GB" sz="1200">
                            <a:latin typeface="Cambria Math" panose="02040503050406030204" pitchFamily="18" charset="0"/>
                          </a:rPr>
                        </m:ctrlPr>
                      </m:sSubPr>
                      <m:e>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Remind learners of the key rule: we never change the formulas, only the coefficients. The formulas are fixed by the chemistry; the coefficients are what we adjust.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 learners: h</a:t>
                </a:r>
                <a:r>
                  <a:rPr lang="en-GB"/>
                  <a:t>ow could you check your own answers? By counting every type of atom on both sides. If any element doesn't balance, the equation is not balanced, even if some elements do.</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Discuss: this </a:t>
                </a:r>
                <a:r>
                  <a:rPr lang="en-GB"/>
                  <a:t>equation is harder than the earlier examples because it requires larger coefficients. Ask learners: what made it difficult? The fact that oxygen atoms come in 2s (</a:t>
                </a:r>
                <a14:m>
                  <m:oMath xmlns:m="http://schemas.openxmlformats.org/officeDocument/2006/math">
                    <m:sSub>
                      <m:sSubPr>
                        <m:ctrlPr>
                          <a:rPr lang="en-GB" sz="1200">
                            <a:latin typeface="Cambria Math" panose="02040503050406030204" pitchFamily="18" charset="0"/>
                          </a:rPr>
                        </m:ctrlPr>
                      </m:sSubPr>
                      <m:e>
                        <m:r>
                          <m:rPr>
                            <m:sty m:val="p"/>
                          </m:rPr>
                          <a:rPr lang="en-GB" sz="1200">
                            <a:latin typeface="Cambria Math" panose="02040503050406030204" pitchFamily="18" charset="0"/>
                          </a:rPr>
                          <m:t>O</m:t>
                        </m:r>
                      </m:e>
                      <m:sub>
                        <m:r>
                          <a:rPr lang="ar-AE" sz="1200">
                            <a:latin typeface="Cambria Math" panose="02040503050406030204" pitchFamily="18" charset="0"/>
                          </a:rPr>
                          <m:t>2</m:t>
                        </m:r>
                      </m:sub>
                    </m:sSub>
                  </m:oMath>
                </a14:m>
                <a:r>
                  <a:rPr lang="en-GB"/>
                  <a:t>) but are needed in 3s (</a:t>
                </a:r>
                <a14:m>
                  <m:oMath xmlns:m="http://schemas.openxmlformats.org/officeDocument/2006/math">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Al</m:t>
                        </m:r>
                      </m:e>
                      <m:sub>
                        <m:r>
                          <a:rPr lang="ar-AE" sz="1200">
                            <a:latin typeface="Cambria Math" panose="02040503050406030204" pitchFamily="18" charset="0"/>
                            <a:ea typeface="Cambria Math" panose="02040503050406030204" pitchFamily="18" charset="0"/>
                          </a:rPr>
                          <m:t>2</m:t>
                        </m:r>
                      </m:sub>
                    </m:sSub>
                    <m:sSub>
                      <m:sSubPr>
                        <m:ctrlPr>
                          <a:rPr lang="en-GB" sz="1200">
                            <a:latin typeface="Cambria Math" panose="02040503050406030204" pitchFamily="18" charset="0"/>
                            <a:ea typeface="Cambria Math" panose="02040503050406030204" pitchFamily="18" charset="0"/>
                          </a:rPr>
                        </m:ctrlPr>
                      </m:sSubPr>
                      <m:e>
                        <m:r>
                          <m:rPr>
                            <m:sty m:val="p"/>
                          </m:rPr>
                          <a:rPr lang="en-GB" sz="1200">
                            <a:latin typeface="Cambria Math" panose="02040503050406030204" pitchFamily="18" charset="0"/>
                            <a:ea typeface="Cambria Math" panose="02040503050406030204" pitchFamily="18" charset="0"/>
                          </a:rPr>
                          <m:t>O</m:t>
                        </m:r>
                      </m:e>
                      <m:sub>
                        <m:r>
                          <a:rPr lang="ar-AE" sz="1200">
                            <a:latin typeface="Cambria Math" panose="02040503050406030204" pitchFamily="18" charset="0"/>
                            <a:ea typeface="Cambria Math" panose="02040503050406030204" pitchFamily="18" charset="0"/>
                          </a:rPr>
                          <m:t>3</m:t>
                        </m:r>
                      </m:sub>
                    </m:sSub>
                  </m:oMath>
                </a14:m>
                <a:r>
                  <a:rPr lang="en-GB"/>
                  <a:t>). Finding the lowest common multiple is a useful strategy when this happens. This links directly to maths.</a:t>
                </a:r>
                <a:endParaRPr/>
              </a:p>
            </p:txBody>
          </p:sp>
        </mc:Choice>
        <mc:Fallback xmlns="">
          <p:sp>
            <p:nvSpPr>
              <p:cNvPr id="169" name="Google Shape;169;g3cd99b426b3_0_38:notes">
                <a:extLst>
                  <a:ext uri="{FF2B5EF4-FFF2-40B4-BE49-F238E27FC236}">
                    <a16:creationId xmlns:a16="http://schemas.microsoft.com/office/drawing/2014/main" id="{42C3429A-D16C-AC49-54D9-927ED0B5C1E4}"/>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algn="l">
                  <a:buSzPts val="2400"/>
                </a:pPr>
                <a:r>
                  <a:rPr lang="en-GB" b="1"/>
                  <a:t>Learner C is correct</a:t>
                </a:r>
                <a:r>
                  <a:rPr lang="en-GB"/>
                  <a:t>: </a:t>
                </a:r>
                <a:r>
                  <a:rPr lang="en-GB" sz="1200" b="0" i="0">
                    <a:latin typeface="Cambria Math" panose="02040503050406030204" pitchFamily="18" charset="0"/>
                  </a:rPr>
                  <a:t>4</a:t>
                </a:r>
                <a:r>
                  <a:rPr lang="en-GB" sz="1200" i="0">
                    <a:latin typeface="Cambria Math" panose="02040503050406030204" pitchFamily="18" charset="0"/>
                  </a:rPr>
                  <a:t>Al+ </a:t>
                </a:r>
                <a:r>
                  <a:rPr lang="ar-AE" sz="1200" i="0">
                    <a:latin typeface="Cambria Math" panose="02040503050406030204" pitchFamily="18" charset="0"/>
                  </a:rPr>
                  <a:t>〖</a:t>
                </a:r>
                <a:r>
                  <a:rPr lang="ar-AE" sz="1200" b="0" i="0">
                    <a:latin typeface="Cambria Math" panose="02040503050406030204" pitchFamily="18" charset="0"/>
                  </a:rPr>
                  <a:t>3</a:t>
                </a:r>
                <a:r>
                  <a:rPr lang="en-GB" sz="1200" i="0">
                    <a:latin typeface="Cambria Math" panose="02040503050406030204" pitchFamily="18" charset="0"/>
                  </a:rPr>
                  <a:t>O</a:t>
                </a:r>
                <a:r>
                  <a:rPr lang="ar-AE" sz="1200" i="0">
                    <a:latin typeface="Cambria Math" panose="02040503050406030204" pitchFamily="18" charset="0"/>
                  </a:rPr>
                  <a:t>〗_2</a:t>
                </a:r>
                <a:r>
                  <a:rPr lang="ar-AE" sz="1200" i="0">
                    <a:latin typeface="Cambria Math" panose="02040503050406030204" pitchFamily="18" charset="0"/>
                    <a:ea typeface="Cambria Math" panose="02040503050406030204" pitchFamily="18" charset="0"/>
                  </a:rPr>
                  <a:t>→ 〖</a:t>
                </a:r>
                <a:r>
                  <a:rPr lang="ar-AE" sz="1200" b="0" i="0">
                    <a:latin typeface="Cambria Math" panose="02040503050406030204" pitchFamily="18" charset="0"/>
                    <a:ea typeface="Cambria Math" panose="02040503050406030204" pitchFamily="18" charset="0"/>
                  </a:rPr>
                  <a:t>2</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ar-AE" sz="1050" b="0" i="0" u="none" strike="noStrike" cap="none">
                    <a:solidFill>
                      <a:srgbClr val="000000"/>
                    </a:solidFill>
                    <a:latin typeface="Calibri"/>
                    <a:ea typeface="Calibri"/>
                    <a:cs typeface="Calibri"/>
                    <a:sym typeface="Calibri"/>
                  </a:rPr>
                  <a:t> </a:t>
                </a:r>
              </a:p>
              <a:p>
                <a:pPr marL="0" lvl="0" indent="0" algn="l" rtl="0">
                  <a:lnSpc>
                    <a:spcPct val="100000"/>
                  </a:lnSpc>
                  <a:spcBef>
                    <a:spcPts val="0"/>
                  </a:spcBef>
                  <a:spcAft>
                    <a:spcPts val="0"/>
                  </a:spcAft>
                  <a:buSzPts val="1400"/>
                  <a:buNone/>
                </a:pPr>
                <a:r>
                  <a:rPr lang="en-GB" i="0" dirty="0">
                    <a:latin typeface="Cambria Math" panose="02040503050406030204" pitchFamily="18" charset="0"/>
                  </a:rPr>
                  <a:t>Al: 4 = 4</a:t>
                </a:r>
                <a:r>
                  <a:rPr lang="en-GB"/>
                  <a:t>. </a:t>
                </a:r>
                <a:r>
                  <a:rPr lang="en-GB" i="0" dirty="0">
                    <a:latin typeface="Cambria Math" panose="02040503050406030204" pitchFamily="18" charset="0"/>
                  </a:rPr>
                  <a:t>O: 6 = 6</a:t>
                </a:r>
                <a:r>
                  <a:rPr lang="en-GB"/>
                  <a:t>.</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a:t>Learner A is incorrect</a:t>
                </a:r>
                <a:r>
                  <a:rPr lang="en-GB"/>
                  <a:t> because the equation is not fully balanced. Count the atoms</a:t>
                </a:r>
                <a:r>
                  <a:rPr lang="en-GB" i="0" dirty="0">
                    <a:latin typeface="Cambria Math" panose="02040503050406030204" pitchFamily="18" charset="0"/>
                  </a:rPr>
                  <a:t>: Al: 2 = 2</a:t>
                </a:r>
                <a:r>
                  <a:rPr lang="en-GB"/>
                  <a:t>, but </a:t>
                </a:r>
                <a:r>
                  <a:rPr lang="en-GB" i="0" dirty="0">
                    <a:latin typeface="Cambria Math" panose="02040503050406030204" pitchFamily="18" charset="0"/>
                  </a:rPr>
                  <a:t>O: 2 ≠ 3</a:t>
                </a:r>
                <a:r>
                  <a:rPr lang="en-GB"/>
                  <a:t>. Learner A balanced aluminium but gave up when oxygen didn't work out neatly. </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t>Discuss: what should they have done? They needed to find a number of </a:t>
                </a:r>
                <a:r>
                  <a:rPr lang="en-GB" sz="1200" i="0">
                    <a:latin typeface="Cambria Math" panose="02040503050406030204" pitchFamily="18" charset="0"/>
                  </a:rPr>
                  <a:t>O</a:t>
                </a:r>
                <a:r>
                  <a:rPr lang="ar-AE" sz="1200" i="0">
                    <a:latin typeface="Cambria Math" panose="02040503050406030204" pitchFamily="18" charset="0"/>
                  </a:rPr>
                  <a:t>_2</a:t>
                </a:r>
                <a:r>
                  <a:rPr lang="en-GB"/>
                  <a:t> and </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ar-AE"/>
                  <a:t> </a:t>
                </a:r>
                <a:r>
                  <a:rPr lang="en-GB"/>
                  <a:t>that gives the same number of oxygen atoms on both sides. Since </a:t>
                </a:r>
                <a:r>
                  <a:rPr lang="en-GB" sz="1200" i="0">
                    <a:latin typeface="Cambria Math" panose="02040503050406030204" pitchFamily="18" charset="0"/>
                  </a:rPr>
                  <a:t>O</a:t>
                </a:r>
                <a:r>
                  <a:rPr lang="ar-AE" sz="1200" i="0">
                    <a:latin typeface="Cambria Math" panose="02040503050406030204" pitchFamily="18" charset="0"/>
                  </a:rPr>
                  <a:t>_2</a:t>
                </a:r>
                <a:r>
                  <a:rPr lang="en-GB"/>
                  <a:t> gives oxygens in 2s and </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ar-AE"/>
                  <a:t> </a:t>
                </a:r>
                <a:r>
                  <a:rPr lang="en-GB"/>
                  <a:t>needs them in 3s, the lowest common multiple is </a:t>
                </a:r>
                <a:r>
                  <a:rPr lang="en-GB" i="0" dirty="0">
                    <a:latin typeface="Cambria Math" panose="02040503050406030204" pitchFamily="18" charset="0"/>
                  </a:rPr>
                  <a:t>6</a:t>
                </a:r>
                <a:r>
                  <a:rPr lang="en-GB"/>
                  <a:t>, so </a:t>
                </a:r>
                <a:r>
                  <a:rPr lang="ar-AE" sz="1200" i="0">
                    <a:latin typeface="Cambria Math" panose="02040503050406030204" pitchFamily="18" charset="0"/>
                  </a:rPr>
                  <a:t>〖</a:t>
                </a:r>
                <a:r>
                  <a:rPr lang="ar-AE" sz="1200" b="0" i="0">
                    <a:latin typeface="Cambria Math" panose="02040503050406030204" pitchFamily="18" charset="0"/>
                  </a:rPr>
                  <a:t>3</a:t>
                </a:r>
                <a:r>
                  <a:rPr lang="en-GB" sz="1200" i="0">
                    <a:latin typeface="Cambria Math" panose="02040503050406030204" pitchFamily="18" charset="0"/>
                  </a:rPr>
                  <a:t>O</a:t>
                </a:r>
                <a:r>
                  <a:rPr lang="ar-AE" sz="1200" i="0">
                    <a:latin typeface="Cambria Math" panose="02040503050406030204" pitchFamily="18" charset="0"/>
                  </a:rPr>
                  <a:t>〗_2</a:t>
                </a:r>
                <a:r>
                  <a:rPr lang="en-GB"/>
                  <a:t> and </a:t>
                </a:r>
                <a:r>
                  <a:rPr lang="ar-AE" sz="1200" i="0">
                    <a:latin typeface="Cambria Math" panose="02040503050406030204" pitchFamily="18" charset="0"/>
                    <a:ea typeface="Cambria Math" panose="02040503050406030204" pitchFamily="18" charset="0"/>
                  </a:rPr>
                  <a:t>〖</a:t>
                </a:r>
                <a:r>
                  <a:rPr lang="ar-AE" sz="1200" b="0" i="0">
                    <a:latin typeface="Cambria Math" panose="02040503050406030204" pitchFamily="18" charset="0"/>
                    <a:ea typeface="Cambria Math" panose="02040503050406030204" pitchFamily="18" charset="0"/>
                  </a:rPr>
                  <a:t>2</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en-GB"/>
                  <a:t>. Then recount aluminium: </a:t>
                </a:r>
                <a:r>
                  <a:rPr lang="ar-AE" sz="1200" i="0">
                    <a:latin typeface="Cambria Math" panose="02040503050406030204" pitchFamily="18" charset="0"/>
                    <a:ea typeface="Cambria Math" panose="02040503050406030204" pitchFamily="18" charset="0"/>
                  </a:rPr>
                  <a:t>〖</a:t>
                </a:r>
                <a:r>
                  <a:rPr lang="ar-AE" sz="1200" b="0" i="0">
                    <a:latin typeface="Cambria Math" panose="02040503050406030204" pitchFamily="18" charset="0"/>
                    <a:ea typeface="Cambria Math" panose="02040503050406030204" pitchFamily="18" charset="0"/>
                  </a:rPr>
                  <a:t>2</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ar-AE" sz="1050" b="0" i="0" u="none" strike="noStrike" cap="none">
                    <a:solidFill>
                      <a:srgbClr val="000000"/>
                    </a:solidFill>
                    <a:latin typeface="Calibri"/>
                    <a:ea typeface="Calibri"/>
                    <a:cs typeface="Calibri"/>
                    <a:sym typeface="Calibri"/>
                  </a:rPr>
                  <a:t> </a:t>
                </a:r>
                <a:r>
                  <a:rPr lang="en-GB"/>
                  <a:t>has </a:t>
                </a:r>
                <a:r>
                  <a:rPr lang="en-GB" i="0" dirty="0">
                    <a:latin typeface="Cambria Math" panose="02040503050406030204" pitchFamily="18" charset="0"/>
                  </a:rPr>
                  <a:t>4</a:t>
                </a:r>
                <a:r>
                  <a:rPr lang="en-GB"/>
                  <a:t> </a:t>
                </a:r>
                <a:r>
                  <a:rPr lang="en-GB" i="0" dirty="0">
                    <a:latin typeface="Cambria Math" panose="02040503050406030204" pitchFamily="18" charset="0"/>
                  </a:rPr>
                  <a:t>Al</a:t>
                </a:r>
                <a:r>
                  <a:rPr lang="en-GB"/>
                  <a:t>, so we need </a:t>
                </a:r>
                <a:r>
                  <a:rPr lang="en-GB" i="0" dirty="0">
                    <a:latin typeface="Cambria Math" panose="02040503050406030204" pitchFamily="18" charset="0"/>
                  </a:rPr>
                  <a:t>4Al </a:t>
                </a:r>
                <a:r>
                  <a:rPr lang="en-GB"/>
                  <a:t>on the left.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Learner B is incorrect </a:t>
                </a:r>
                <a:r>
                  <a:rPr lang="en-GB"/>
                  <a:t>because they changed the formula of oxygen from </a:t>
                </a:r>
                <a:r>
                  <a:rPr lang="en-GB" sz="1200" i="0">
                    <a:latin typeface="Cambria Math" panose="02040503050406030204" pitchFamily="18" charset="0"/>
                  </a:rPr>
                  <a:t>O</a:t>
                </a:r>
                <a:r>
                  <a:rPr lang="ar-AE" sz="1200" i="0">
                    <a:latin typeface="Cambria Math" panose="02040503050406030204" pitchFamily="18" charset="0"/>
                  </a:rPr>
                  <a:t>_2</a:t>
                </a:r>
                <a:r>
                  <a:rPr lang="en-GB"/>
                  <a:t> to </a:t>
                </a:r>
                <a:r>
                  <a:rPr lang="ar-AE" sz="1200" i="0">
                    <a:latin typeface="Cambria Math" panose="02040503050406030204" pitchFamily="18" charset="0"/>
                  </a:rPr>
                  <a:t>O_</a:t>
                </a:r>
                <a:r>
                  <a:rPr lang="ar-AE" sz="1200" b="0" i="0">
                    <a:latin typeface="Cambria Math" panose="02040503050406030204" pitchFamily="18" charset="0"/>
                  </a:rPr>
                  <a:t>3</a:t>
                </a:r>
                <a:r>
                  <a:rPr lang="en-GB"/>
                  <a:t>. </a:t>
                </a:r>
                <a:r>
                  <a:rPr lang="ar-AE" sz="1200" i="0">
                    <a:latin typeface="Cambria Math" panose="02040503050406030204" pitchFamily="18" charset="0"/>
                  </a:rPr>
                  <a:t>O_</a:t>
                </a:r>
                <a:r>
                  <a:rPr lang="ar-AE" sz="1200" b="0" i="0">
                    <a:latin typeface="Cambria Math" panose="02040503050406030204" pitchFamily="18" charset="0"/>
                  </a:rPr>
                  <a:t>3</a:t>
                </a:r>
                <a:r>
                  <a:rPr lang="en-GB"/>
                  <a:t> is ozone, a completely different substance to oxygen gas (</a:t>
                </a:r>
                <a:r>
                  <a:rPr lang="en-GB" sz="1200" i="0">
                    <a:latin typeface="Cambria Math" panose="02040503050406030204" pitchFamily="18" charset="0"/>
                  </a:rPr>
                  <a:t>O</a:t>
                </a:r>
                <a:r>
                  <a:rPr lang="ar-AE" sz="1200" i="0">
                    <a:latin typeface="Cambria Math" panose="02040503050406030204" pitchFamily="18" charset="0"/>
                  </a:rPr>
                  <a:t>_2</a:t>
                </a:r>
                <a:r>
                  <a:rPr lang="en-GB"/>
                  <a:t>). Remind learners of the key rule: we never change the formulas, only the coefficients. The formulas are fixed by the chemistry; the coefficients are what we adjust.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 learners: h</a:t>
                </a:r>
                <a:r>
                  <a:rPr lang="en-GB"/>
                  <a:t>ow could you check your own answers? By counting every type of atom on both sides. If any element doesn't balance, the equation is not balanced, even if some elements do.</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Discuss: this </a:t>
                </a:r>
                <a:r>
                  <a:rPr lang="en-GB"/>
                  <a:t>equation is harder than the earlier examples because it requires larger coefficients. Ask learners: what made it difficult? The fact that oxygen atoms come in 2s (</a:t>
                </a:r>
                <a:r>
                  <a:rPr lang="en-GB" sz="1200" i="0">
                    <a:latin typeface="Cambria Math" panose="02040503050406030204" pitchFamily="18" charset="0"/>
                  </a:rPr>
                  <a:t>O</a:t>
                </a:r>
                <a:r>
                  <a:rPr lang="ar-AE" sz="1200" i="0">
                    <a:latin typeface="Cambria Math" panose="02040503050406030204" pitchFamily="18" charset="0"/>
                  </a:rPr>
                  <a:t>_2</a:t>
                </a:r>
                <a:r>
                  <a:rPr lang="en-GB"/>
                  <a:t>) but are needed in 3s (</a:t>
                </a:r>
                <a:r>
                  <a:rPr lang="en-GB" sz="1200" i="0">
                    <a:latin typeface="Cambria Math" panose="02040503050406030204" pitchFamily="18" charset="0"/>
                    <a:ea typeface="Cambria Math" panose="02040503050406030204" pitchFamily="18" charset="0"/>
                  </a:rPr>
                  <a:t>Al</a:t>
                </a:r>
                <a:r>
                  <a:rPr lang="ar-AE" sz="1200" i="0">
                    <a:latin typeface="Cambria Math" panose="02040503050406030204" pitchFamily="18" charset="0"/>
                    <a:ea typeface="Cambria Math" panose="02040503050406030204" pitchFamily="18" charset="0"/>
                  </a:rPr>
                  <a:t>_2 </a:t>
                </a:r>
                <a:r>
                  <a:rPr lang="en-GB" sz="1200" i="0">
                    <a:latin typeface="Cambria Math" panose="02040503050406030204" pitchFamily="18" charset="0"/>
                    <a:ea typeface="Cambria Math" panose="02040503050406030204" pitchFamily="18" charset="0"/>
                  </a:rPr>
                  <a:t>O</a:t>
                </a:r>
                <a:r>
                  <a:rPr lang="ar-AE" sz="1200" i="0">
                    <a:latin typeface="Cambria Math" panose="02040503050406030204" pitchFamily="18" charset="0"/>
                    <a:ea typeface="Cambria Math" panose="02040503050406030204" pitchFamily="18" charset="0"/>
                  </a:rPr>
                  <a:t>_3</a:t>
                </a:r>
                <a:r>
                  <a:rPr lang="en-GB"/>
                  <a:t>). Finding the lowest common multiple is a useful strategy when this happens. This links directly to maths.</a:t>
                </a:r>
                <a:endParaRPr/>
              </a:p>
            </p:txBody>
          </p:sp>
        </mc:Fallback>
      </mc:AlternateContent>
      <p:sp>
        <p:nvSpPr>
          <p:cNvPr id="170" name="Google Shape;170;g3cd99b426b3_0_38:notes">
            <a:extLst>
              <a:ext uri="{FF2B5EF4-FFF2-40B4-BE49-F238E27FC236}">
                <a16:creationId xmlns:a16="http://schemas.microsoft.com/office/drawing/2014/main" id="{2AC6017A-A15F-A14A-4988-F95F7EF4B1B2}"/>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11</a:t>
            </a:fld>
            <a:endParaRPr/>
          </a:p>
        </p:txBody>
      </p:sp>
    </p:spTree>
    <p:extLst>
      <p:ext uri="{BB962C8B-B14F-4D97-AF65-F5344CB8AC3E}">
        <p14:creationId xmlns:p14="http://schemas.microsoft.com/office/powerpoint/2010/main" val="1872774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cd99b426b3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79" name="Google Shape;179;g3cd99b426b3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is the bridge slide between the balancing section and the algebra section.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every science formula is just an algebraic equation. The letters represent real physical quantities that can be measured.</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learners: </a:t>
                </a:r>
                <a:r>
                  <a:rPr lang="en-GB" dirty="0"/>
                  <a:t>what is the difference between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 </m:t>
                    </m:r>
                    <m:r>
                      <a:rPr lang="en-GB" i="1" dirty="0" smtClean="0">
                        <a:latin typeface="Cambria Math" panose="02040503050406030204" pitchFamily="18" charset="0"/>
                      </a:rPr>
                      <m:t>𝑏</m:t>
                    </m:r>
                    <m:r>
                      <a:rPr lang="en-GB" i="1" dirty="0" smtClean="0">
                        <a:latin typeface="Cambria Math" panose="02040503050406030204" pitchFamily="18" charset="0"/>
                      </a:rPr>
                      <m:t> ÷ </m:t>
                    </m:r>
                    <m:r>
                      <a:rPr lang="en-GB" i="1" dirty="0" smtClean="0">
                        <a:latin typeface="Cambria Math" panose="02040503050406030204" pitchFamily="18" charset="0"/>
                      </a:rPr>
                      <m:t>𝑐</m:t>
                    </m:r>
                    <m:r>
                      <a:rPr lang="en-GB" i="0" dirty="0" smtClean="0">
                        <a:latin typeface="Cambria Math" panose="02040503050406030204" pitchFamily="18" charset="0"/>
                      </a:rPr>
                      <m:t> </m:t>
                    </m:r>
                  </m:oMath>
                </a14:m>
                <a:r>
                  <a:rPr lang="en-GB" dirty="0"/>
                  <a:t>and </a:t>
                </a:r>
                <a14:m>
                  <m:oMath xmlns:m="http://schemas.openxmlformats.org/officeDocument/2006/math">
                    <m:r>
                      <a:rPr lang="en-GB" i="1" dirty="0" smtClean="0">
                        <a:latin typeface="Cambria Math" panose="02040503050406030204" pitchFamily="18" charset="0"/>
                      </a:rPr>
                      <m:t>𝑐</m:t>
                    </m:r>
                    <m:r>
                      <a:rPr lang="en-GB" i="1" dirty="0" smtClean="0">
                        <a:latin typeface="Cambria Math" panose="02040503050406030204" pitchFamily="18" charset="0"/>
                      </a:rPr>
                      <m:t> = </m:t>
                    </m:r>
                    <m:r>
                      <a:rPr lang="en-GB" i="1" dirty="0" smtClean="0">
                        <a:latin typeface="Cambria Math" panose="02040503050406030204" pitchFamily="18" charset="0"/>
                      </a:rPr>
                      <m:t>𝑚</m:t>
                    </m:r>
                    <m:r>
                      <a:rPr lang="en-GB" i="1" dirty="0" smtClean="0">
                        <a:latin typeface="Cambria Math" panose="02040503050406030204" pitchFamily="18" charset="0"/>
                      </a:rPr>
                      <m:t> ÷</m:t>
                    </m:r>
                    <m:r>
                      <a:rPr lang="en-GB" b="0" i="1" dirty="0" smtClean="0">
                        <a:latin typeface="Cambria Math" panose="02040503050406030204" pitchFamily="18" charset="0"/>
                      </a:rPr>
                      <m:t>𝑉</m:t>
                    </m:r>
                  </m:oMath>
                </a14:m>
                <a:r>
                  <a:rPr lang="en-GB" dirty="0"/>
                  <a:t>? </a:t>
                </a:r>
                <a:r>
                  <a:rPr lang="en-GB" b="0" dirty="0"/>
                  <a:t>Discuss: </a:t>
                </a:r>
                <a:r>
                  <a:rPr lang="en-GB" dirty="0"/>
                  <a:t>mathematically there is no difference. The structure is identical. The only differences are that the science letters have specific meanings (concentration, mass, volume) and the answer needs units.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if learners can solve equations in maths, they can solve science formulas. The process is identical: substitute the values you know, then solve for the unknown.</a:t>
                </a:r>
              </a:p>
              <a:p>
                <a:pPr marL="0" lvl="0" indent="0" algn="l" rtl="0">
                  <a:lnSpc>
                    <a:spcPct val="100000"/>
                  </a:lnSpc>
                  <a:spcBef>
                    <a:spcPts val="0"/>
                  </a:spcBef>
                  <a:spcAft>
                    <a:spcPts val="0"/>
                  </a:spcAft>
                  <a:buSzPts val="1400"/>
                  <a:buNone/>
                </a:pPr>
                <a:r>
                  <a:rPr lang="en-GB" dirty="0"/>
                  <a:t>You can show other formulas that follow the same pattern:</a:t>
                </a:r>
              </a:p>
              <a:p>
                <a:pPr marL="0" lvl="0" indent="0" algn="l" rtl="0">
                  <a:lnSpc>
                    <a:spcPct val="100000"/>
                  </a:lnSpc>
                  <a:spcBef>
                    <a:spcPts val="0"/>
                  </a:spcBef>
                  <a:spcAft>
                    <a:spcPts val="0"/>
                  </a:spcAft>
                  <a:buSzPts val="1400"/>
                  <a:buNone/>
                </a:pPr>
                <a:endParaRPr lang="en-GB" dirty="0"/>
              </a:p>
              <a:p>
                <a:pPr marL="171450" lvl="0" indent="-171450" algn="l" rtl="0">
                  <a:lnSpc>
                    <a:spcPct val="100000"/>
                  </a:lnSpc>
                  <a:spcBef>
                    <a:spcPts val="0"/>
                  </a:spcBef>
                  <a:spcAft>
                    <a:spcPts val="0"/>
                  </a:spcAft>
                  <a:buSzPts val="1400"/>
                  <a:buFont typeface="Arial" panose="020B0604020202020204" pitchFamily="34" charset="0"/>
                  <a:buChar char="•"/>
                </a:pPr>
                <a14:m>
                  <m:oMath xmlns:m="http://schemas.openxmlformats.org/officeDocument/2006/math">
                    <m:r>
                      <m:rPr>
                        <m:sty m:val="p"/>
                      </m:rPr>
                      <a:rPr lang="en-GB" i="0" dirty="0" smtClean="0">
                        <a:latin typeface="Cambria Math" panose="02040503050406030204" pitchFamily="18" charset="0"/>
                      </a:rPr>
                      <m:t>density</m:t>
                    </m:r>
                    <m:r>
                      <a:rPr lang="en-GB" i="0" dirty="0" smtClean="0">
                        <a:latin typeface="Cambria Math" panose="02040503050406030204" pitchFamily="18" charset="0"/>
                      </a:rPr>
                      <m:t> = </m:t>
                    </m:r>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r>
                      <a:rPr lang="en-GB" i="0" dirty="0" smtClean="0">
                        <a:latin typeface="Cambria Math" panose="02040503050406030204" pitchFamily="18" charset="0"/>
                      </a:rPr>
                      <m:t> </m:t>
                    </m:r>
                  </m:oMath>
                </a14:m>
                <a:r>
                  <a:rPr lang="en-GB" dirty="0"/>
                  <a:t>(</a:t>
                </a:r>
                <a14:m>
                  <m:oMath xmlns:m="http://schemas.openxmlformats.org/officeDocument/2006/math">
                    <m:r>
                      <a:rPr lang="en-GB" i="1" dirty="0" smtClean="0">
                        <a:latin typeface="Cambria Math" panose="02040503050406030204" pitchFamily="18" charset="0"/>
                      </a:rPr>
                      <m:t>𝑑</m:t>
                    </m:r>
                    <m:r>
                      <a:rPr lang="en-GB"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𝑚</m:t>
                        </m:r>
                      </m:num>
                      <m:den>
                        <m:r>
                          <a:rPr lang="en-GB" b="0" i="1" dirty="0" smtClean="0">
                            <a:latin typeface="Cambria Math" panose="02040503050406030204" pitchFamily="18" charset="0"/>
                          </a:rPr>
                          <m:t>𝑉</m:t>
                        </m:r>
                      </m:den>
                    </m:f>
                  </m:oMath>
                </a14:m>
                <a:r>
                  <a:rPr lang="en-GB" dirty="0"/>
                  <a:t>)</a:t>
                </a:r>
              </a:p>
              <a:p>
                <a:pPr marL="171450" lvl="0" indent="-171450" algn="l" rtl="0">
                  <a:lnSpc>
                    <a:spcPct val="100000"/>
                  </a:lnSpc>
                  <a:spcBef>
                    <a:spcPts val="0"/>
                  </a:spcBef>
                  <a:spcAft>
                    <a:spcPts val="0"/>
                  </a:spcAft>
                  <a:buSzPts val="1400"/>
                  <a:buFont typeface="Arial" panose="020B0604020202020204" pitchFamily="34" charset="0"/>
                  <a:buChar char="•"/>
                </a:pPr>
                <a14:m>
                  <m:oMath xmlns:m="http://schemas.openxmlformats.org/officeDocument/2006/math">
                    <m:r>
                      <m:rPr>
                        <m:sty m:val="p"/>
                      </m:rPr>
                      <a:rPr lang="en-GB" i="0" dirty="0" smtClean="0">
                        <a:latin typeface="Cambria Math" panose="02040503050406030204" pitchFamily="18" charset="0"/>
                      </a:rPr>
                      <m:t>speed</m:t>
                    </m:r>
                    <m:r>
                      <a:rPr lang="en-GB" i="0" dirty="0" smtClean="0">
                        <a:latin typeface="Cambria Math" panose="02040503050406030204" pitchFamily="18" charset="0"/>
                      </a:rPr>
                      <m:t> = </m:t>
                    </m:r>
                    <m:r>
                      <m:rPr>
                        <m:sty m:val="p"/>
                      </m:rPr>
                      <a:rPr lang="en-GB" i="0" dirty="0" smtClean="0">
                        <a:latin typeface="Cambria Math" panose="02040503050406030204" pitchFamily="18" charset="0"/>
                      </a:rPr>
                      <m:t>distance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time</m:t>
                    </m:r>
                    <m:r>
                      <a:rPr lang="en-GB" i="0" dirty="0" smtClean="0">
                        <a:latin typeface="Cambria Math" panose="02040503050406030204" pitchFamily="18" charset="0"/>
                      </a:rPr>
                      <m:t> </m:t>
                    </m:r>
                  </m:oMath>
                </a14:m>
                <a:r>
                  <a:rPr lang="en-GB" dirty="0"/>
                  <a:t>(</a:t>
                </a:r>
                <a14:m>
                  <m:oMath xmlns:m="http://schemas.openxmlformats.org/officeDocument/2006/math">
                    <m:r>
                      <a:rPr lang="en-GB" i="1" dirty="0" smtClean="0">
                        <a:latin typeface="Cambria Math" panose="02040503050406030204" pitchFamily="18" charset="0"/>
                      </a:rPr>
                      <m:t>𝑠</m:t>
                    </m:r>
                    <m:r>
                      <a:rPr lang="en-GB"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𝑑</m:t>
                        </m:r>
                      </m:num>
                      <m:den>
                        <m:r>
                          <a:rPr lang="en-GB" b="0" i="1" dirty="0" smtClean="0">
                            <a:latin typeface="Cambria Math" panose="02040503050406030204" pitchFamily="18" charset="0"/>
                          </a:rPr>
                          <m:t>𝑡</m:t>
                        </m:r>
                      </m:den>
                    </m:f>
                  </m:oMath>
                </a14:m>
                <a:r>
                  <a:rPr lang="en-GB" dirty="0"/>
                  <a:t>)</a:t>
                </a:r>
              </a:p>
              <a:p>
                <a:pPr marL="171450" lvl="0" indent="-171450" algn="l" rtl="0">
                  <a:lnSpc>
                    <a:spcPct val="100000"/>
                  </a:lnSpc>
                  <a:spcBef>
                    <a:spcPts val="0"/>
                  </a:spcBef>
                  <a:spcAft>
                    <a:spcPts val="0"/>
                  </a:spcAft>
                  <a:buSzPts val="1400"/>
                  <a:buFont typeface="Arial" panose="020B0604020202020204" pitchFamily="34" charset="0"/>
                  <a:buChar char="•"/>
                </a:pPr>
                <a14:m>
                  <m:oMath xmlns:m="http://schemas.openxmlformats.org/officeDocument/2006/math">
                    <m:r>
                      <m:rPr>
                        <m:sty m:val="p"/>
                      </m:rPr>
                      <a:rPr lang="en-GB" i="0" dirty="0" smtClean="0">
                        <a:latin typeface="Cambria Math" panose="02040503050406030204" pitchFamily="18" charset="0"/>
                      </a:rPr>
                      <m:t>pressure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force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area</m:t>
                    </m:r>
                    <m:r>
                      <a:rPr lang="en-GB" i="0" dirty="0" smtClean="0">
                        <a:latin typeface="Cambria Math" panose="02040503050406030204" pitchFamily="18" charset="0"/>
                      </a:rPr>
                      <m:t> </m:t>
                    </m:r>
                  </m:oMath>
                </a14:m>
                <a:r>
                  <a:rPr lang="en-GB" dirty="0"/>
                  <a:t>(</a:t>
                </a:r>
                <a14:m>
                  <m:oMath xmlns:m="http://schemas.openxmlformats.org/officeDocument/2006/math">
                    <m:r>
                      <a:rPr lang="en-GB" i="1" dirty="0" smtClean="0">
                        <a:latin typeface="Cambria Math" panose="02040503050406030204" pitchFamily="18" charset="0"/>
                      </a:rPr>
                      <m:t>𝑃</m:t>
                    </m:r>
                    <m:r>
                      <a:rPr lang="en-GB"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𝐹</m:t>
                        </m:r>
                      </m:num>
                      <m:den>
                        <m:r>
                          <a:rPr lang="en-GB" b="0" i="1" dirty="0" smtClean="0">
                            <a:latin typeface="Cambria Math" panose="02040503050406030204" pitchFamily="18" charset="0"/>
                          </a:rPr>
                          <m:t>𝐴</m:t>
                        </m:r>
                      </m:den>
                    </m:f>
                  </m:oMath>
                </a14:m>
                <a:r>
                  <a:rPr lang="en-GB" i="0"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These include physics formulas, but they use the same algebra. Recognising this helps learners see that the mathematical skill transfers across all sciences, not just chemistry. If learners are also studying physics, they can apply the same substitute-then-solve approach to those equations too.</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learners: what </a:t>
                </a:r>
                <a:r>
                  <a:rPr lang="en-GB" dirty="0"/>
                  <a:t>do all these formulas have in common? They are all in the form ‘something = something ÷ something’, just like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 </m:t>
                    </m:r>
                    <m:r>
                      <a:rPr lang="en-GB" i="1" dirty="0" smtClean="0">
                        <a:latin typeface="Cambria Math" panose="02040503050406030204" pitchFamily="18" charset="0"/>
                      </a:rPr>
                      <m:t>𝑏</m:t>
                    </m:r>
                    <m:r>
                      <a:rPr lang="en-GB" i="1" dirty="0" smtClean="0">
                        <a:latin typeface="Cambria Math" panose="02040503050406030204" pitchFamily="18" charset="0"/>
                      </a:rPr>
                      <m:t> ÷ </m:t>
                    </m:r>
                    <m:r>
                      <a:rPr lang="en-GB" i="1" dirty="0" smtClean="0">
                        <a:latin typeface="Cambria Math" panose="02040503050406030204" pitchFamily="18" charset="0"/>
                      </a:rPr>
                      <m:t>𝑐</m:t>
                    </m:r>
                  </m:oMath>
                </a14:m>
                <a:r>
                  <a:rPr lang="en-GB" dirty="0"/>
                  <a:t>. Recognising this pattern means learners don't need to learn a different method for each formula.</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Emphasise</a:t>
                </a:r>
                <a:r>
                  <a:rPr lang="en-GB" b="1" dirty="0"/>
                  <a:t> </a:t>
                </a:r>
                <a:r>
                  <a:rPr lang="en-GB" dirty="0"/>
                  <a:t>the approach that will be used throughout the rest of the lesson: substitute first, then rearrange. This mirrors what learners do in maths when they solve equations by replacing letters with numbers and then working out the unknown.</a:t>
                </a:r>
                <a:endParaRPr dirty="0"/>
              </a:p>
            </p:txBody>
          </p:sp>
        </mc:Choice>
        <mc:Fallback xmlns="">
          <p:sp>
            <p:nvSpPr>
              <p:cNvPr id="179" name="Google Shape;179;g3cd99b426b3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is the bridge slide between the balancing section and the algebra section.</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Explain</a:t>
                </a:r>
                <a:r>
                  <a:rPr lang="en-GB"/>
                  <a:t> that every science formula is just an algebraic equation. The letters represent real physical quantities that can be measured.</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 learners: </a:t>
                </a:r>
                <a:r>
                  <a:rPr lang="en-GB"/>
                  <a:t>what is the difference between </a:t>
                </a:r>
                <a:r>
                  <a:rPr lang="en-GB" i="0" dirty="0">
                    <a:latin typeface="Cambria Math" panose="02040503050406030204" pitchFamily="18" charset="0"/>
                  </a:rPr>
                  <a:t>𝑎 = 𝑏 ÷ 𝑐 </a:t>
                </a:r>
                <a:r>
                  <a:rPr lang="en-GB"/>
                  <a:t>and </a:t>
                </a:r>
                <a:r>
                  <a:rPr lang="en-GB" i="0" dirty="0">
                    <a:latin typeface="Cambria Math" panose="02040503050406030204" pitchFamily="18" charset="0"/>
                  </a:rPr>
                  <a:t>𝑐 = 𝑚 ÷</a:t>
                </a:r>
                <a:r>
                  <a:rPr lang="en-GB" b="0" i="0" dirty="0">
                    <a:latin typeface="Cambria Math" panose="02040503050406030204" pitchFamily="18" charset="0"/>
                  </a:rPr>
                  <a:t>𝑉</a:t>
                </a:r>
                <a:r>
                  <a:rPr lang="en-GB"/>
                  <a:t>? </a:t>
                </a:r>
                <a:r>
                  <a:rPr lang="en-GB" b="0"/>
                  <a:t>Discuss: </a:t>
                </a:r>
                <a:r>
                  <a:rPr lang="en-GB"/>
                  <a:t>mathematically there is no difference. The structure is identical. The only differences are that the science letters have specific meanings (concentration, mass, volume) and the answer needs units.</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Explain</a:t>
                </a:r>
                <a:r>
                  <a:rPr lang="en-GB"/>
                  <a:t> that if learners can solve equations in maths, they can solve science formulas. The process is identical: substitute the values you know, then solve for the unknown.</a:t>
                </a:r>
              </a:p>
              <a:p>
                <a:pPr marL="0" lvl="0" indent="0" algn="l" rtl="0">
                  <a:lnSpc>
                    <a:spcPct val="100000"/>
                  </a:lnSpc>
                  <a:spcBef>
                    <a:spcPts val="0"/>
                  </a:spcBef>
                  <a:spcAft>
                    <a:spcPts val="0"/>
                  </a:spcAft>
                  <a:buSzPts val="1400"/>
                  <a:buNone/>
                </a:pPr>
                <a:r>
                  <a:rPr lang="en-GB"/>
                  <a:t>You can show other formulas that follow the same pattern:</a:t>
                </a:r>
              </a:p>
              <a:p>
                <a:pPr marL="0" lvl="0" indent="0" algn="l" rtl="0">
                  <a:lnSpc>
                    <a:spcPct val="100000"/>
                  </a:lnSpc>
                  <a:spcBef>
                    <a:spcPts val="0"/>
                  </a:spcBef>
                  <a:spcAft>
                    <a:spcPts val="0"/>
                  </a:spcAft>
                  <a:buSzPts val="1400"/>
                  <a:buNone/>
                </a:pP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i="0" dirty="0">
                    <a:latin typeface="Cambria Math" panose="02040503050406030204" pitchFamily="18" charset="0"/>
                  </a:rPr>
                  <a:t>density = mass ÷ volume </a:t>
                </a:r>
                <a:r>
                  <a:rPr lang="en-GB"/>
                  <a:t>(</a:t>
                </a:r>
                <a:r>
                  <a:rPr lang="en-GB" i="0" dirty="0">
                    <a:latin typeface="Cambria Math" panose="02040503050406030204" pitchFamily="18" charset="0"/>
                  </a:rPr>
                  <a:t>𝑑 = </a:t>
                </a:r>
                <a:r>
                  <a:rPr lang="ar-AE" b="0" i="0" dirty="0">
                    <a:latin typeface="Cambria Math" panose="02040503050406030204" pitchFamily="18" charset="0"/>
                  </a:rPr>
                  <a:t> 𝑚/</a:t>
                </a:r>
                <a:r>
                  <a:rPr lang="en-GB" b="0" i="0" dirty="0">
                    <a:latin typeface="Cambria Math" panose="02040503050406030204" pitchFamily="18" charset="0"/>
                  </a:rPr>
                  <a:t>𝑉</a:t>
                </a:r>
                <a:r>
                  <a:rPr lang="en-GB"/>
                  <a:t>)</a:t>
                </a:r>
              </a:p>
              <a:p>
                <a:pPr marL="171450" lvl="0" indent="-171450" algn="l" rtl="0">
                  <a:lnSpc>
                    <a:spcPct val="100000"/>
                  </a:lnSpc>
                  <a:spcBef>
                    <a:spcPts val="0"/>
                  </a:spcBef>
                  <a:spcAft>
                    <a:spcPts val="0"/>
                  </a:spcAft>
                  <a:buSzPts val="1400"/>
                  <a:buFont typeface="Arial" panose="020B0604020202020204" pitchFamily="34" charset="0"/>
                  <a:buChar char="•"/>
                </a:pPr>
                <a:r>
                  <a:rPr lang="en-GB" i="0" dirty="0">
                    <a:latin typeface="Cambria Math" panose="02040503050406030204" pitchFamily="18" charset="0"/>
                  </a:rPr>
                  <a:t>speed = distance ÷ time </a:t>
                </a:r>
                <a:r>
                  <a:rPr lang="en-GB"/>
                  <a:t>(</a:t>
                </a:r>
                <a:r>
                  <a:rPr lang="en-GB" i="0" dirty="0">
                    <a:latin typeface="Cambria Math" panose="02040503050406030204" pitchFamily="18" charset="0"/>
                  </a:rPr>
                  <a:t>𝑠 = </a:t>
                </a:r>
                <a:r>
                  <a:rPr lang="en-GB" b="0" i="0" dirty="0">
                    <a:latin typeface="Cambria Math" panose="02040503050406030204" pitchFamily="18" charset="0"/>
                  </a:rPr>
                  <a:t> 𝑑/𝑡</a:t>
                </a:r>
                <a:r>
                  <a:rPr lang="en-GB"/>
                  <a:t>)</a:t>
                </a:r>
              </a:p>
              <a:p>
                <a:pPr marL="171450" lvl="0" indent="-171450" algn="l" rtl="0">
                  <a:lnSpc>
                    <a:spcPct val="100000"/>
                  </a:lnSpc>
                  <a:spcBef>
                    <a:spcPts val="0"/>
                  </a:spcBef>
                  <a:spcAft>
                    <a:spcPts val="0"/>
                  </a:spcAft>
                  <a:buSzPts val="1400"/>
                  <a:buFont typeface="Arial" panose="020B0604020202020204" pitchFamily="34" charset="0"/>
                  <a:buChar char="•"/>
                </a:pPr>
                <a:r>
                  <a:rPr lang="en-GB" i="0" dirty="0">
                    <a:latin typeface="Cambria Math" panose="02040503050406030204" pitchFamily="18" charset="0"/>
                  </a:rPr>
                  <a:t>pressure = force ÷ area </a:t>
                </a:r>
                <a:r>
                  <a:rPr lang="en-GB"/>
                  <a:t>(</a:t>
                </a:r>
                <a:r>
                  <a:rPr lang="en-GB" i="0" dirty="0">
                    <a:latin typeface="Cambria Math" panose="02040503050406030204" pitchFamily="18" charset="0"/>
                  </a:rPr>
                  <a:t>𝑃 = </a:t>
                </a:r>
                <a:r>
                  <a:rPr lang="en-GB" b="0" i="0" dirty="0">
                    <a:latin typeface="Cambria Math" panose="02040503050406030204" pitchFamily="18" charset="0"/>
                  </a:rPr>
                  <a:t> 𝐹/𝐴</a:t>
                </a:r>
                <a:r>
                  <a:rPr lang="en-GB" i="0"/>
                  <a: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These include physics formulas, but they use the same algebra. Recognising this helps learners see that the mathematical skill transfers across all sciences, not just chemistry. If learners are also studying physics, they can apply the same substitute-then-solve approach to those equations too.</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 learners: what </a:t>
                </a:r>
                <a:r>
                  <a:rPr lang="en-GB"/>
                  <a:t>do all these formulas have in common? They are all in the form ‘something = something ÷ something’, just like </a:t>
                </a:r>
                <a:r>
                  <a:rPr lang="en-GB" i="0" dirty="0">
                    <a:latin typeface="Cambria Math" panose="02040503050406030204" pitchFamily="18" charset="0"/>
                  </a:rPr>
                  <a:t>𝑎 = 𝑏 ÷ 𝑐</a:t>
                </a:r>
                <a:r>
                  <a:rPr lang="en-GB"/>
                  <a:t>. Recognising this pattern means learners don't need to learn a different method for each formula.</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Emphasise</a:t>
                </a:r>
                <a:r>
                  <a:rPr lang="en-GB" b="1"/>
                  <a:t> </a:t>
                </a:r>
                <a:r>
                  <a:rPr lang="en-GB"/>
                  <a:t>the approach that will be used throughout the rest of the lesson: substitute first, then rearrange. This mirrors what learners do in maths when they solve equations by replacing letters with numbers and then working out the unknown.</a:t>
                </a:r>
                <a:endParaRPr/>
              </a:p>
            </p:txBody>
          </p:sp>
        </mc:Fallback>
      </mc:AlternateContent>
      <p:sp>
        <p:nvSpPr>
          <p:cNvPr id="180" name="Google Shape;180;g3cd99b426b3_0_4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3cd99b426b3_0_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86" name="Google Shape;186;g3cd99b426b3_0_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makes the connection between maths and science substitution explicit through a side-by-side comparison.</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a:t>What is the same and what is different?</a:t>
                </a:r>
              </a:p>
              <a:p>
                <a:pPr marL="0" lvl="0" indent="0" algn="l" rtl="0">
                  <a:lnSpc>
                    <a:spcPct val="100000"/>
                  </a:lnSpc>
                  <a:spcBef>
                    <a:spcPts val="0"/>
                  </a:spcBef>
                  <a:spcAft>
                    <a:spcPts val="0"/>
                  </a:spcAft>
                  <a:buSzPts val="1400"/>
                  <a:buNone/>
                </a:pPr>
                <a:r>
                  <a:rPr lang="en-GB" b="0"/>
                  <a:t>Ask </a:t>
                </a:r>
                <a:r>
                  <a:rPr lang="en-GB"/>
                  <a:t>learners to look at both examples. Discuss: what is the same and what is different?</a:t>
                </a:r>
              </a:p>
              <a:p>
                <a:pPr marL="0" lvl="0" indent="0" algn="l" rtl="0">
                  <a:lnSpc>
                    <a:spcPct val="100000"/>
                  </a:lnSpc>
                  <a:spcBef>
                    <a:spcPts val="0"/>
                  </a:spcBef>
                  <a:spcAft>
                    <a:spcPts val="0"/>
                  </a:spcAft>
                  <a:buSzPts val="1400"/>
                  <a:buNone/>
                </a:pPr>
                <a:endParaRPr lang="en-GB" b="1"/>
              </a:p>
              <a:p>
                <a:pPr marL="0" lvl="0" indent="0" algn="l" rtl="0">
                  <a:lnSpc>
                    <a:spcPct val="100000"/>
                  </a:lnSpc>
                  <a:spcBef>
                    <a:spcPts val="0"/>
                  </a:spcBef>
                  <a:spcAft>
                    <a:spcPts val="0"/>
                  </a:spcAft>
                  <a:buSzPts val="1400"/>
                  <a:buNone/>
                </a:pPr>
                <a:r>
                  <a:rPr lang="en-GB" b="1"/>
                  <a:t>Same</a:t>
                </a:r>
              </a:p>
              <a:p>
                <a:pPr marL="171450" lvl="0" indent="-171450" algn="l" rtl="0">
                  <a:lnSpc>
                    <a:spcPct val="100000"/>
                  </a:lnSpc>
                  <a:spcBef>
                    <a:spcPts val="0"/>
                  </a:spcBef>
                  <a:spcAft>
                    <a:spcPts val="0"/>
                  </a:spcAft>
                  <a:buSzPts val="1400"/>
                  <a:buFont typeface="Arial" panose="020B0604020202020204" pitchFamily="34" charset="0"/>
                  <a:buChar char="•"/>
                </a:pPr>
                <a:r>
                  <a:rPr lang="en-GB"/>
                  <a:t>Both start by writing the formula</a:t>
                </a:r>
              </a:p>
              <a:p>
                <a:pPr marL="171450" lvl="0" indent="-171450" algn="l" rtl="0">
                  <a:lnSpc>
                    <a:spcPct val="100000"/>
                  </a:lnSpc>
                  <a:spcBef>
                    <a:spcPts val="0"/>
                  </a:spcBef>
                  <a:spcAft>
                    <a:spcPts val="0"/>
                  </a:spcAft>
                  <a:buSzPts val="1400"/>
                  <a:buFont typeface="Arial" panose="020B0604020202020204" pitchFamily="34" charset="0"/>
                  <a:buChar char="•"/>
                </a:pPr>
                <a:r>
                  <a:rPr lang="en-GB"/>
                  <a:t>Both substitute numbers in place of letters</a:t>
                </a:r>
              </a:p>
              <a:p>
                <a:pPr marL="171450" lvl="0" indent="-171450" algn="l" rtl="0">
                  <a:lnSpc>
                    <a:spcPct val="100000"/>
                  </a:lnSpc>
                  <a:spcBef>
                    <a:spcPts val="0"/>
                  </a:spcBef>
                  <a:spcAft>
                    <a:spcPts val="0"/>
                  </a:spcAft>
                  <a:buSzPts val="1400"/>
                  <a:buFont typeface="Arial" panose="020B0604020202020204" pitchFamily="34" charset="0"/>
                  <a:buChar char="•"/>
                </a:pPr>
                <a:r>
                  <a:rPr lang="en-GB"/>
                  <a:t>Both calculate </a:t>
                </a:r>
                <a14:m>
                  <m:oMath xmlns:m="http://schemas.openxmlformats.org/officeDocument/2006/math">
                    <m:r>
                      <a:rPr lang="en-GB" i="1" dirty="0" smtClean="0">
                        <a:latin typeface="Cambria Math" panose="02040503050406030204" pitchFamily="18" charset="0"/>
                      </a:rPr>
                      <m:t>12 ÷ 4 = 3</m:t>
                    </m:r>
                  </m:oMath>
                </a14:m>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t>The arithmetic is identical</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Different</a:t>
                </a:r>
              </a:p>
              <a:p>
                <a:pPr marL="0" lvl="0" indent="0" algn="l" rtl="0">
                  <a:lnSpc>
                    <a:spcPct val="100000"/>
                  </a:lnSpc>
                  <a:spcBef>
                    <a:spcPts val="0"/>
                  </a:spcBef>
                  <a:spcAft>
                    <a:spcPts val="0"/>
                  </a:spcAft>
                  <a:buSzPts val="1400"/>
                  <a:buNone/>
                </a:pPr>
                <a:r>
                  <a:rPr lang="en-GB"/>
                  <a:t>In maths, the letters are abstract (</a:t>
                </a:r>
                <a14:m>
                  <m:oMath xmlns:m="http://schemas.openxmlformats.org/officeDocument/2006/math">
                    <m:r>
                      <a:rPr lang="en-GB" i="1" dirty="0" smtClean="0">
                        <a:latin typeface="Cambria Math" panose="02040503050406030204" pitchFamily="18" charset="0"/>
                      </a:rPr>
                      <m:t>𝑥</m:t>
                    </m:r>
                    <m:r>
                      <a:rPr lang="en-GB" i="1" dirty="0" smtClean="0">
                        <a:latin typeface="Cambria Math" panose="02040503050406030204" pitchFamily="18" charset="0"/>
                      </a:rPr>
                      <m:t>, </m:t>
                    </m:r>
                    <m:r>
                      <a:rPr lang="en-GB" i="1" dirty="0" smtClean="0">
                        <a:latin typeface="Cambria Math" panose="02040503050406030204" pitchFamily="18" charset="0"/>
                      </a:rPr>
                      <m:t>𝑦</m:t>
                    </m:r>
                    <m:r>
                      <a:rPr lang="en-GB" i="1" dirty="0" smtClean="0">
                        <a:latin typeface="Cambria Math" panose="02040503050406030204" pitchFamily="18" charset="0"/>
                      </a:rPr>
                      <m:t>, </m:t>
                    </m:r>
                    <m:r>
                      <a:rPr lang="en-GB" i="1" dirty="0" smtClean="0">
                        <a:latin typeface="Cambria Math" panose="02040503050406030204" pitchFamily="18" charset="0"/>
                      </a:rPr>
                      <m:t>𝑧</m:t>
                    </m:r>
                  </m:oMath>
                </a14:m>
                <a:r>
                  <a:rPr lang="en-GB"/>
                  <a:t>). In science, they represent real quantities (density, mass, volume).</a:t>
                </a:r>
              </a:p>
              <a:p>
                <a:pPr marL="0" lvl="0" indent="0" algn="l" rtl="0">
                  <a:lnSpc>
                    <a:spcPct val="100000"/>
                  </a:lnSpc>
                  <a:spcBef>
                    <a:spcPts val="0"/>
                  </a:spcBef>
                  <a:spcAft>
                    <a:spcPts val="0"/>
                  </a:spcAft>
                  <a:buSzPts val="1400"/>
                  <a:buNone/>
                </a:pPr>
                <a:r>
                  <a:rPr lang="en-GB"/>
                  <a:t>The science answer has units (</a:t>
                </a:r>
                <a14:m>
                  <m:oMath xmlns:m="http://schemas.openxmlformats.org/officeDocument/2006/math">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ar-AE" b="0" i="0" dirty="0" smtClean="0">
                            <a:latin typeface="Cambria Math" panose="02040503050406030204" pitchFamily="18" charset="0"/>
                          </a:rPr>
                        </m:ctrlPr>
                      </m:sSupPr>
                      <m:e>
                        <m:r>
                          <m:rPr>
                            <m:sty m:val="p"/>
                          </m:rPr>
                          <a:rPr lang="ar-AE" b="0" i="0" dirty="0" smtClean="0">
                            <a:latin typeface="Cambria Math" panose="02040503050406030204" pitchFamily="18" charset="0"/>
                          </a:rPr>
                          <m:t>c</m:t>
                        </m:r>
                        <m:r>
                          <m:rPr>
                            <m:sty m:val="p"/>
                          </m:rPr>
                          <a:rPr lang="en-GB" b="0" i="0" dirty="0" smtClean="0">
                            <a:latin typeface="Cambria Math" panose="02040503050406030204" pitchFamily="18" charset="0"/>
                          </a:rPr>
                          <m:t>m</m:t>
                        </m:r>
                      </m:e>
                      <m:sup>
                        <m:r>
                          <a:rPr lang="en-GB" b="0" i="0" dirty="0" smtClean="0">
                            <a:latin typeface="Cambria Math" panose="02040503050406030204" pitchFamily="18" charset="0"/>
                          </a:rPr>
                          <m:t>3</m:t>
                        </m:r>
                      </m:sup>
                    </m:sSup>
                  </m:oMath>
                </a14:m>
                <a:r>
                  <a:rPr lang="en-GB"/>
                  <a:t>). The maths answer does not.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Why do the units matter? </a:t>
                </a:r>
              </a:p>
              <a:p>
                <a:pPr marL="0" lvl="0" indent="0" algn="l" rtl="0">
                  <a:lnSpc>
                    <a:spcPct val="100000"/>
                  </a:lnSpc>
                  <a:spcBef>
                    <a:spcPts val="0"/>
                  </a:spcBef>
                  <a:spcAft>
                    <a:spcPts val="0"/>
                  </a:spcAft>
                  <a:buSzPts val="1400"/>
                  <a:buNone/>
                </a:pPr>
                <a:r>
                  <a:rPr lang="en-GB" b="0"/>
                  <a:t>Ask: </a:t>
                </a:r>
                <a:r>
                  <a:rPr lang="en-GB"/>
                  <a:t>why do units matter? 3 on its own is meaningless in science. </a:t>
                </a:r>
                <a14:m>
                  <m:oMath xmlns:m="http://schemas.openxmlformats.org/officeDocument/2006/math">
                    <m:r>
                      <a:rPr lang="en-GB" b="0" i="0" dirty="0" smtClean="0">
                        <a:latin typeface="Cambria Math" panose="02040503050406030204" pitchFamily="18" charset="0"/>
                      </a:rPr>
                      <m:t>3 </m:t>
                    </m:r>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ar-AE" b="0" i="0" dirty="0" smtClean="0">
                            <a:latin typeface="Cambria Math" panose="02040503050406030204" pitchFamily="18" charset="0"/>
                          </a:rPr>
                        </m:ctrlPr>
                      </m:sSupPr>
                      <m:e>
                        <m:r>
                          <m:rPr>
                            <m:sty m:val="p"/>
                          </m:rPr>
                          <a:rPr lang="ar-AE" b="0" i="0" dirty="0" smtClean="0">
                            <a:latin typeface="Cambria Math" panose="02040503050406030204" pitchFamily="18" charset="0"/>
                          </a:rPr>
                          <m:t>c</m:t>
                        </m:r>
                        <m:r>
                          <m:rPr>
                            <m:sty m:val="p"/>
                          </m:rPr>
                          <a:rPr lang="en-GB" b="0" i="0" dirty="0" smtClean="0">
                            <a:latin typeface="Cambria Math" panose="02040503050406030204" pitchFamily="18" charset="0"/>
                          </a:rPr>
                          <m:t>m</m:t>
                        </m:r>
                      </m:e>
                      <m:sup>
                        <m:r>
                          <a:rPr lang="en-GB" b="0" i="0" dirty="0" smtClean="0">
                            <a:latin typeface="Cambria Math" panose="02040503050406030204" pitchFamily="18" charset="0"/>
                          </a:rPr>
                          <m:t>3</m:t>
                        </m:r>
                      </m:sup>
                    </m:sSup>
                  </m:oMath>
                </a14:m>
                <a:r>
                  <a:rPr lang="en-GB"/>
                  <a:t> tells us it is a density. </a:t>
                </a:r>
                <a14:m>
                  <m:oMath xmlns:m="http://schemas.openxmlformats.org/officeDocument/2006/math">
                    <m:r>
                      <a:rPr lang="en-GB" i="0" dirty="0" smtClean="0">
                        <a:latin typeface="Cambria Math" panose="02040503050406030204" pitchFamily="18" charset="0"/>
                      </a:rPr>
                      <m:t>3 </m:t>
                    </m:r>
                    <m:r>
                      <m:rPr>
                        <m:sty m:val="p"/>
                      </m:rPr>
                      <a:rPr lang="en-GB" i="0" dirty="0" smtClean="0">
                        <a:latin typeface="Cambria Math" panose="02040503050406030204" pitchFamily="18" charset="0"/>
                      </a:rPr>
                      <m:t>g</m:t>
                    </m:r>
                    <m:r>
                      <a:rPr lang="en-GB" i="0" dirty="0" smtClean="0">
                        <a:latin typeface="Cambria Math" panose="02040503050406030204" pitchFamily="18" charset="0"/>
                      </a:rPr>
                      <m:t> </m:t>
                    </m:r>
                  </m:oMath>
                </a14:m>
                <a:r>
                  <a:rPr lang="en-GB"/>
                  <a:t>would be a mass. </a:t>
                </a:r>
                <a14:m>
                  <m:oMath xmlns:m="http://schemas.openxmlformats.org/officeDocument/2006/math">
                    <m:r>
                      <a:rPr lang="en-GB" i="1" dirty="0" smtClean="0">
                        <a:latin typeface="Cambria Math" panose="02040503050406030204" pitchFamily="18" charset="0"/>
                      </a:rPr>
                      <m:t>3 </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cm</m:t>
                        </m:r>
                      </m:e>
                      <m:sup>
                        <m:r>
                          <a:rPr lang="en-GB" b="0" i="1" dirty="0" smtClean="0">
                            <a:latin typeface="Cambria Math" panose="02040503050406030204" pitchFamily="18" charset="0"/>
                          </a:rPr>
                          <m:t>3</m:t>
                        </m:r>
                      </m:sup>
                    </m:sSup>
                    <m:r>
                      <a:rPr lang="en-GB" i="1" dirty="0" smtClean="0">
                        <a:latin typeface="Cambria Math" panose="02040503050406030204" pitchFamily="18" charset="0"/>
                      </a:rPr>
                      <m:t> </m:t>
                    </m:r>
                  </m:oMath>
                </a14:m>
                <a:r>
                  <a:rPr lang="en-GB"/>
                  <a:t>would be a volume. The units tell the reader what the number represents.</a:t>
                </a:r>
              </a:p>
              <a:p>
                <a:pPr marL="0" lvl="0" indent="0" algn="l" rtl="0">
                  <a:lnSpc>
                    <a:spcPct val="100000"/>
                  </a:lnSpc>
                  <a:spcBef>
                    <a:spcPts val="0"/>
                  </a:spcBef>
                  <a:spcAft>
                    <a:spcPts val="0"/>
                  </a:spcAft>
                  <a:buSzPts val="1400"/>
                  <a:buNone/>
                </a:pPr>
                <a:r>
                  <a:rPr lang="en-GB"/>
                  <a:t>Describe the four steps learners should follow when substituting into a science formula.</a:t>
                </a:r>
              </a:p>
              <a:p>
                <a:pPr marL="0" lvl="0" indent="0" algn="l" rtl="0">
                  <a:lnSpc>
                    <a:spcPct val="100000"/>
                  </a:lnSpc>
                  <a:spcBef>
                    <a:spcPts val="0"/>
                  </a:spcBef>
                  <a:spcAft>
                    <a:spcPts val="0"/>
                  </a:spcAft>
                  <a:buSzPts val="1400"/>
                  <a:buFont typeface="Arial" panose="020B0604020202020204" pitchFamily="34" charset="0"/>
                  <a:buNone/>
                </a:pPr>
                <a:r>
                  <a:rPr lang="en-GB" b="1"/>
                  <a:t>Step 1: </a:t>
                </a:r>
                <a:r>
                  <a:rPr lang="en-GB"/>
                  <a:t>write the formula</a:t>
                </a:r>
              </a:p>
              <a:p>
                <a:pPr marL="0" lvl="0" indent="0" algn="l" rtl="0">
                  <a:lnSpc>
                    <a:spcPct val="100000"/>
                  </a:lnSpc>
                  <a:spcBef>
                    <a:spcPts val="0"/>
                  </a:spcBef>
                  <a:spcAft>
                    <a:spcPts val="0"/>
                  </a:spcAft>
                  <a:buSzPts val="1400"/>
                  <a:buFont typeface="Arial" panose="020B0604020202020204" pitchFamily="34" charset="0"/>
                  <a:buNone/>
                </a:pPr>
                <a:r>
                  <a:rPr lang="en-GB" b="1"/>
                  <a:t>Step 2: </a:t>
                </a:r>
                <a:r>
                  <a:rPr lang="en-GB"/>
                  <a:t>substitute the values you know (with units)</a:t>
                </a:r>
              </a:p>
              <a:p>
                <a:pPr marL="0" lvl="0" indent="0" algn="l" rtl="0">
                  <a:lnSpc>
                    <a:spcPct val="100000"/>
                  </a:lnSpc>
                  <a:spcBef>
                    <a:spcPts val="0"/>
                  </a:spcBef>
                  <a:spcAft>
                    <a:spcPts val="0"/>
                  </a:spcAft>
                  <a:buSzPts val="1400"/>
                  <a:buFont typeface="Arial" panose="020B0604020202020204" pitchFamily="34" charset="0"/>
                  <a:buNone/>
                </a:pPr>
                <a:r>
                  <a:rPr lang="en-GB" b="1"/>
                  <a:t>Step 3: </a:t>
                </a:r>
                <a:r>
                  <a:rPr lang="en-GB"/>
                  <a:t>calculate</a:t>
                </a:r>
              </a:p>
              <a:p>
                <a:pPr marL="0" lvl="0" indent="0" algn="l" rtl="0">
                  <a:lnSpc>
                    <a:spcPct val="100000"/>
                  </a:lnSpc>
                  <a:spcBef>
                    <a:spcPts val="0"/>
                  </a:spcBef>
                  <a:spcAft>
                    <a:spcPts val="0"/>
                  </a:spcAft>
                  <a:buSzPts val="1400"/>
                  <a:buFont typeface="Arial" panose="020B0604020202020204" pitchFamily="34" charset="0"/>
                  <a:buNone/>
                </a:pPr>
                <a:r>
                  <a:rPr lang="en-GB" b="1"/>
                  <a:t>Step 4: </a:t>
                </a:r>
                <a:r>
                  <a:rPr lang="en-GB"/>
                  <a:t>write the answer with units</a:t>
                </a:r>
              </a:p>
              <a:p>
                <a:pPr marL="0" lvl="0" indent="0" algn="l" rtl="0">
                  <a:lnSpc>
                    <a:spcPct val="100000"/>
                  </a:lnSpc>
                  <a:spcBef>
                    <a:spcPts val="0"/>
                  </a:spcBef>
                  <a:spcAft>
                    <a:spcPts val="0"/>
                  </a:spcAft>
                  <a:buSzPts val="1400"/>
                  <a:buFont typeface="Arial" panose="020B0604020202020204" pitchFamily="34" charset="0"/>
                  <a:buNone/>
                </a:pPr>
                <a:endParaRPr lang="en-GB"/>
              </a:p>
              <a:p>
                <a:pPr marL="0" lvl="0" indent="0" algn="l" rtl="0">
                  <a:lnSpc>
                    <a:spcPct val="100000"/>
                  </a:lnSpc>
                  <a:spcBef>
                    <a:spcPts val="0"/>
                  </a:spcBef>
                  <a:spcAft>
                    <a:spcPts val="0"/>
                  </a:spcAft>
                  <a:buSzPts val="1400"/>
                  <a:buNone/>
                </a:pPr>
                <a:r>
                  <a:rPr lang="en-GB" b="0"/>
                  <a:t>Explain</a:t>
                </a:r>
                <a:r>
                  <a:rPr lang="en-GB"/>
                  <a:t> that this is the method learners will use for every substitution question in this session and in their exams. Step 1 is important because it shows the examiner which equation is being used. Step 4 is where learners most commonly lose marks, by forgetting units.</a:t>
                </a:r>
                <a:endParaRPr/>
              </a:p>
            </p:txBody>
          </p:sp>
        </mc:Choice>
        <mc:Fallback xmlns="">
          <p:sp>
            <p:nvSpPr>
              <p:cNvPr id="186" name="Google Shape;186;g3cd99b426b3_0_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makes the connection between maths and science substitution explicit through a side-by-side comparison.</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1"/>
                  <a:t>What is the same and what is different?</a:t>
                </a:r>
              </a:p>
              <a:p>
                <a:pPr marL="0" lvl="0" indent="0" algn="l" rtl="0">
                  <a:lnSpc>
                    <a:spcPct val="100000"/>
                  </a:lnSpc>
                  <a:spcBef>
                    <a:spcPts val="0"/>
                  </a:spcBef>
                  <a:spcAft>
                    <a:spcPts val="0"/>
                  </a:spcAft>
                  <a:buSzPts val="1400"/>
                  <a:buNone/>
                </a:pPr>
                <a:r>
                  <a:rPr lang="en-GB" b="0"/>
                  <a:t>Ask </a:t>
                </a:r>
                <a:r>
                  <a:rPr lang="en-GB"/>
                  <a:t>learners to look at both examples. Discuss: what is the same and what is different?</a:t>
                </a:r>
              </a:p>
              <a:p>
                <a:pPr marL="0" lvl="0" indent="0" algn="l" rtl="0">
                  <a:lnSpc>
                    <a:spcPct val="100000"/>
                  </a:lnSpc>
                  <a:spcBef>
                    <a:spcPts val="0"/>
                  </a:spcBef>
                  <a:spcAft>
                    <a:spcPts val="0"/>
                  </a:spcAft>
                  <a:buSzPts val="1400"/>
                  <a:buNone/>
                </a:pPr>
                <a:endParaRPr lang="en-GB" b="1"/>
              </a:p>
              <a:p>
                <a:pPr marL="0" lvl="0" indent="0" algn="l" rtl="0">
                  <a:lnSpc>
                    <a:spcPct val="100000"/>
                  </a:lnSpc>
                  <a:spcBef>
                    <a:spcPts val="0"/>
                  </a:spcBef>
                  <a:spcAft>
                    <a:spcPts val="0"/>
                  </a:spcAft>
                  <a:buSzPts val="1400"/>
                  <a:buNone/>
                </a:pPr>
                <a:r>
                  <a:rPr lang="en-GB" b="1"/>
                  <a:t>Same</a:t>
                </a:r>
              </a:p>
              <a:p>
                <a:pPr marL="171450" lvl="0" indent="-171450" algn="l" rtl="0">
                  <a:lnSpc>
                    <a:spcPct val="100000"/>
                  </a:lnSpc>
                  <a:spcBef>
                    <a:spcPts val="0"/>
                  </a:spcBef>
                  <a:spcAft>
                    <a:spcPts val="0"/>
                  </a:spcAft>
                  <a:buSzPts val="1400"/>
                  <a:buFont typeface="Arial" panose="020B0604020202020204" pitchFamily="34" charset="0"/>
                  <a:buChar char="•"/>
                </a:pPr>
                <a:r>
                  <a:rPr lang="en-GB"/>
                  <a:t>Both start by writing the formula</a:t>
                </a:r>
              </a:p>
              <a:p>
                <a:pPr marL="171450" lvl="0" indent="-171450" algn="l" rtl="0">
                  <a:lnSpc>
                    <a:spcPct val="100000"/>
                  </a:lnSpc>
                  <a:spcBef>
                    <a:spcPts val="0"/>
                  </a:spcBef>
                  <a:spcAft>
                    <a:spcPts val="0"/>
                  </a:spcAft>
                  <a:buSzPts val="1400"/>
                  <a:buFont typeface="Arial" panose="020B0604020202020204" pitchFamily="34" charset="0"/>
                  <a:buChar char="•"/>
                </a:pPr>
                <a:r>
                  <a:rPr lang="en-GB"/>
                  <a:t>Both substitute numbers in place of letters</a:t>
                </a:r>
              </a:p>
              <a:p>
                <a:pPr marL="171450" lvl="0" indent="-171450" algn="l" rtl="0">
                  <a:lnSpc>
                    <a:spcPct val="100000"/>
                  </a:lnSpc>
                  <a:spcBef>
                    <a:spcPts val="0"/>
                  </a:spcBef>
                  <a:spcAft>
                    <a:spcPts val="0"/>
                  </a:spcAft>
                  <a:buSzPts val="1400"/>
                  <a:buFont typeface="Arial" panose="020B0604020202020204" pitchFamily="34" charset="0"/>
                  <a:buChar char="•"/>
                </a:pPr>
                <a:r>
                  <a:rPr lang="en-GB"/>
                  <a:t>Both calculate </a:t>
                </a:r>
                <a:r>
                  <a:rPr lang="en-GB" i="0" dirty="0">
                    <a:latin typeface="Cambria Math" panose="02040503050406030204" pitchFamily="18" charset="0"/>
                  </a:rPr>
                  <a:t>12 ÷ 4 = 3</a:t>
                </a: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t>The arithmetic is identical</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Different</a:t>
                </a:r>
              </a:p>
              <a:p>
                <a:pPr marL="0" lvl="0" indent="0" algn="l" rtl="0">
                  <a:lnSpc>
                    <a:spcPct val="100000"/>
                  </a:lnSpc>
                  <a:spcBef>
                    <a:spcPts val="0"/>
                  </a:spcBef>
                  <a:spcAft>
                    <a:spcPts val="0"/>
                  </a:spcAft>
                  <a:buSzPts val="1400"/>
                  <a:buNone/>
                </a:pPr>
                <a:r>
                  <a:rPr lang="en-GB"/>
                  <a:t>In maths, the letters are abstract (</a:t>
                </a:r>
                <a:r>
                  <a:rPr lang="en-GB" i="0" dirty="0">
                    <a:latin typeface="Cambria Math" panose="02040503050406030204" pitchFamily="18" charset="0"/>
                  </a:rPr>
                  <a:t>𝑥, 𝑦, 𝑧</a:t>
                </a:r>
                <a:r>
                  <a:rPr lang="en-GB"/>
                  <a:t>). In science, they represent real quantities (density, mass, volume).</a:t>
                </a:r>
              </a:p>
              <a:p>
                <a:pPr marL="0" lvl="0" indent="0" algn="l" rtl="0">
                  <a:lnSpc>
                    <a:spcPct val="100000"/>
                  </a:lnSpc>
                  <a:spcBef>
                    <a:spcPts val="0"/>
                  </a:spcBef>
                  <a:spcAft>
                    <a:spcPts val="0"/>
                  </a:spcAft>
                  <a:buSzPts val="1400"/>
                  <a:buNone/>
                </a:pPr>
                <a:r>
                  <a:rPr lang="en-GB"/>
                  <a:t>The science answer has units (</a:t>
                </a:r>
                <a:r>
                  <a:rPr lang="en-GB" i="0" dirty="0">
                    <a:latin typeface="Cambria Math" panose="02040503050406030204" pitchFamily="18" charset="0"/>
                  </a:rPr>
                  <a:t>g/</a:t>
                </a:r>
                <a:r>
                  <a:rPr lang="ar-AE" b="0" i="0" dirty="0">
                    <a:latin typeface="Cambria Math" panose="02040503050406030204" pitchFamily="18" charset="0"/>
                  </a:rPr>
                  <a:t>c</a:t>
                </a:r>
                <a:r>
                  <a:rPr lang="en-GB" b="0" i="0" dirty="0">
                    <a:latin typeface="Cambria Math" panose="02040503050406030204" pitchFamily="18" charset="0"/>
                  </a:rPr>
                  <a:t>m</a:t>
                </a:r>
                <a:r>
                  <a:rPr lang="ar-AE" b="0" i="0" dirty="0">
                    <a:latin typeface="Cambria Math" panose="02040503050406030204" pitchFamily="18" charset="0"/>
                  </a:rPr>
                  <a:t>^</a:t>
                </a:r>
                <a:r>
                  <a:rPr lang="en-GB" b="0" i="0" dirty="0">
                    <a:latin typeface="Cambria Math" panose="02040503050406030204" pitchFamily="18" charset="0"/>
                  </a:rPr>
                  <a:t>3</a:t>
                </a:r>
                <a:r>
                  <a:rPr lang="en-GB"/>
                  <a:t>). The maths answer does not.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Why do the units matter? </a:t>
                </a:r>
              </a:p>
              <a:p>
                <a:pPr marL="0" lvl="0" indent="0" algn="l" rtl="0">
                  <a:lnSpc>
                    <a:spcPct val="100000"/>
                  </a:lnSpc>
                  <a:spcBef>
                    <a:spcPts val="0"/>
                  </a:spcBef>
                  <a:spcAft>
                    <a:spcPts val="0"/>
                  </a:spcAft>
                  <a:buSzPts val="1400"/>
                  <a:buNone/>
                </a:pPr>
                <a:r>
                  <a:rPr lang="en-GB" b="0"/>
                  <a:t>Ask: </a:t>
                </a:r>
                <a:r>
                  <a:rPr lang="en-GB"/>
                  <a:t>why do units matter? 3 on its own is meaningless in science. </a:t>
                </a:r>
                <a:r>
                  <a:rPr lang="en-GB" b="0" i="0" dirty="0">
                    <a:latin typeface="Cambria Math" panose="02040503050406030204" pitchFamily="18" charset="0"/>
                  </a:rPr>
                  <a:t>3 </a:t>
                </a:r>
                <a:r>
                  <a:rPr lang="en-GB" i="0" dirty="0">
                    <a:latin typeface="Cambria Math" panose="02040503050406030204" pitchFamily="18" charset="0"/>
                  </a:rPr>
                  <a:t>g/</a:t>
                </a:r>
                <a:r>
                  <a:rPr lang="ar-AE" b="0" i="0" dirty="0">
                    <a:latin typeface="Cambria Math" panose="02040503050406030204" pitchFamily="18" charset="0"/>
                  </a:rPr>
                  <a:t>c</a:t>
                </a:r>
                <a:r>
                  <a:rPr lang="en-GB" b="0" i="0" dirty="0">
                    <a:latin typeface="Cambria Math" panose="02040503050406030204" pitchFamily="18" charset="0"/>
                  </a:rPr>
                  <a:t>m</a:t>
                </a:r>
                <a:r>
                  <a:rPr lang="ar-AE" b="0" i="0" dirty="0">
                    <a:latin typeface="Cambria Math" panose="02040503050406030204" pitchFamily="18" charset="0"/>
                  </a:rPr>
                  <a:t>^</a:t>
                </a:r>
                <a:r>
                  <a:rPr lang="en-GB" b="0" i="0" dirty="0">
                    <a:latin typeface="Cambria Math" panose="02040503050406030204" pitchFamily="18" charset="0"/>
                  </a:rPr>
                  <a:t>3</a:t>
                </a:r>
                <a:r>
                  <a:rPr lang="en-GB"/>
                  <a:t> tells us it is a density. </a:t>
                </a:r>
                <a:r>
                  <a:rPr lang="en-GB" i="0" dirty="0">
                    <a:latin typeface="Cambria Math" panose="02040503050406030204" pitchFamily="18" charset="0"/>
                  </a:rPr>
                  <a:t>3 g </a:t>
                </a:r>
                <a:r>
                  <a:rPr lang="en-GB"/>
                  <a:t>would be a mass. </a:t>
                </a:r>
                <a:r>
                  <a:rPr lang="en-GB" i="0" dirty="0">
                    <a:latin typeface="Cambria Math" panose="02040503050406030204" pitchFamily="18" charset="0"/>
                  </a:rPr>
                  <a:t>3 </a:t>
                </a:r>
                <a:r>
                  <a:rPr lang="en-GB" b="0" i="0" dirty="0">
                    <a:latin typeface="Cambria Math" panose="02040503050406030204" pitchFamily="18" charset="0"/>
                  </a:rPr>
                  <a:t>cm^3 </a:t>
                </a:r>
                <a:r>
                  <a:rPr lang="en-GB" i="0" dirty="0">
                    <a:latin typeface="Cambria Math" panose="02040503050406030204" pitchFamily="18" charset="0"/>
                  </a:rPr>
                  <a:t> </a:t>
                </a:r>
                <a:r>
                  <a:rPr lang="en-GB"/>
                  <a:t>would be a volume. The units tell the reader what the number represents.</a:t>
                </a:r>
              </a:p>
              <a:p>
                <a:pPr marL="0" lvl="0" indent="0" algn="l" rtl="0">
                  <a:lnSpc>
                    <a:spcPct val="100000"/>
                  </a:lnSpc>
                  <a:spcBef>
                    <a:spcPts val="0"/>
                  </a:spcBef>
                  <a:spcAft>
                    <a:spcPts val="0"/>
                  </a:spcAft>
                  <a:buSzPts val="1400"/>
                  <a:buNone/>
                </a:pPr>
                <a:r>
                  <a:rPr lang="en-GB"/>
                  <a:t>Describe the four steps learners should follow when substituting into a science formula.</a:t>
                </a:r>
              </a:p>
              <a:p>
                <a:pPr marL="0" lvl="0" indent="0" algn="l" rtl="0">
                  <a:lnSpc>
                    <a:spcPct val="100000"/>
                  </a:lnSpc>
                  <a:spcBef>
                    <a:spcPts val="0"/>
                  </a:spcBef>
                  <a:spcAft>
                    <a:spcPts val="0"/>
                  </a:spcAft>
                  <a:buSzPts val="1400"/>
                  <a:buFont typeface="Arial" panose="020B0604020202020204" pitchFamily="34" charset="0"/>
                  <a:buNone/>
                </a:pPr>
                <a:r>
                  <a:rPr lang="en-GB" b="1"/>
                  <a:t>Step 1: </a:t>
                </a:r>
                <a:r>
                  <a:rPr lang="en-GB"/>
                  <a:t>write the formula</a:t>
                </a:r>
              </a:p>
              <a:p>
                <a:pPr marL="0" lvl="0" indent="0" algn="l" rtl="0">
                  <a:lnSpc>
                    <a:spcPct val="100000"/>
                  </a:lnSpc>
                  <a:spcBef>
                    <a:spcPts val="0"/>
                  </a:spcBef>
                  <a:spcAft>
                    <a:spcPts val="0"/>
                  </a:spcAft>
                  <a:buSzPts val="1400"/>
                  <a:buFont typeface="Arial" panose="020B0604020202020204" pitchFamily="34" charset="0"/>
                  <a:buNone/>
                </a:pPr>
                <a:r>
                  <a:rPr lang="en-GB" b="1"/>
                  <a:t>Step 2: </a:t>
                </a:r>
                <a:r>
                  <a:rPr lang="en-GB"/>
                  <a:t>substitute the values you know (with units)</a:t>
                </a:r>
              </a:p>
              <a:p>
                <a:pPr marL="0" lvl="0" indent="0" algn="l" rtl="0">
                  <a:lnSpc>
                    <a:spcPct val="100000"/>
                  </a:lnSpc>
                  <a:spcBef>
                    <a:spcPts val="0"/>
                  </a:spcBef>
                  <a:spcAft>
                    <a:spcPts val="0"/>
                  </a:spcAft>
                  <a:buSzPts val="1400"/>
                  <a:buFont typeface="Arial" panose="020B0604020202020204" pitchFamily="34" charset="0"/>
                  <a:buNone/>
                </a:pPr>
                <a:r>
                  <a:rPr lang="en-GB" b="1"/>
                  <a:t>Step 3: </a:t>
                </a:r>
                <a:r>
                  <a:rPr lang="en-GB"/>
                  <a:t>calculate</a:t>
                </a:r>
              </a:p>
              <a:p>
                <a:pPr marL="0" lvl="0" indent="0" algn="l" rtl="0">
                  <a:lnSpc>
                    <a:spcPct val="100000"/>
                  </a:lnSpc>
                  <a:spcBef>
                    <a:spcPts val="0"/>
                  </a:spcBef>
                  <a:spcAft>
                    <a:spcPts val="0"/>
                  </a:spcAft>
                  <a:buSzPts val="1400"/>
                  <a:buFont typeface="Arial" panose="020B0604020202020204" pitchFamily="34" charset="0"/>
                  <a:buNone/>
                </a:pPr>
                <a:r>
                  <a:rPr lang="en-GB" b="1"/>
                  <a:t>Step 4: </a:t>
                </a:r>
                <a:r>
                  <a:rPr lang="en-GB"/>
                  <a:t>write the answer with units</a:t>
                </a:r>
              </a:p>
              <a:p>
                <a:pPr marL="0" lvl="0" indent="0" algn="l" rtl="0">
                  <a:lnSpc>
                    <a:spcPct val="100000"/>
                  </a:lnSpc>
                  <a:spcBef>
                    <a:spcPts val="0"/>
                  </a:spcBef>
                  <a:spcAft>
                    <a:spcPts val="0"/>
                  </a:spcAft>
                  <a:buSzPts val="1400"/>
                  <a:buFont typeface="Arial" panose="020B0604020202020204" pitchFamily="34" charset="0"/>
                  <a:buNone/>
                </a:pPr>
                <a:endParaRPr lang="en-GB"/>
              </a:p>
              <a:p>
                <a:pPr marL="0" lvl="0" indent="0" algn="l" rtl="0">
                  <a:lnSpc>
                    <a:spcPct val="100000"/>
                  </a:lnSpc>
                  <a:spcBef>
                    <a:spcPts val="0"/>
                  </a:spcBef>
                  <a:spcAft>
                    <a:spcPts val="0"/>
                  </a:spcAft>
                  <a:buSzPts val="1400"/>
                  <a:buNone/>
                </a:pPr>
                <a:r>
                  <a:rPr lang="en-GB" b="0"/>
                  <a:t>Explain</a:t>
                </a:r>
                <a:r>
                  <a:rPr lang="en-GB"/>
                  <a:t> that this is the method learners will use for every substitution question in this session and in their exams. Step 1 is important because it shows the examiner which equation is being used. Step 4 is where learners most commonly lose marks, by forgetting units.</a:t>
                </a:r>
                <a:endParaRPr/>
              </a:p>
            </p:txBody>
          </p:sp>
        </mc:Fallback>
      </mc:AlternateContent>
      <p:sp>
        <p:nvSpPr>
          <p:cNvPr id="187" name="Google Shape;187;g3cd99b426b3_0_5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3cfcaffb8d2_0_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94" name="Google Shape;194;g3cfcaffb8d2_0_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Walk through the four steps with learners. This is the first worked example using a chemistry context.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Step 1: </a:t>
                </a:r>
                <a:r>
                  <a:rPr lang="en-GB" b="0" dirty="0"/>
                  <a:t>e</a:t>
                </a:r>
                <a:r>
                  <a:rPr lang="en-GB" dirty="0"/>
                  <a:t>xplain that we always write the formula first, both in words and in letters. This shows the examiner which equation is being used and helps learners organise their working.</a:t>
                </a:r>
              </a:p>
              <a:p>
                <a:pPr marL="0" lvl="0" indent="0" algn="l" rtl="0">
                  <a:lnSpc>
                    <a:spcPct val="100000"/>
                  </a:lnSpc>
                  <a:spcBef>
                    <a:spcPts val="0"/>
                  </a:spcBef>
                  <a:spcAft>
                    <a:spcPts val="0"/>
                  </a:spcAft>
                  <a:buSzPts val="1400"/>
                  <a:buNone/>
                </a:pPr>
                <a:r>
                  <a:rPr lang="en-GB" b="1" dirty="0"/>
                  <a:t>Step 2: </a:t>
                </a:r>
                <a:r>
                  <a:rPr lang="en-GB" b="0" dirty="0"/>
                  <a:t>s</a:t>
                </a:r>
                <a:r>
                  <a:rPr lang="en-GB" dirty="0"/>
                  <a:t>ubstitute the values from the question. Ask learners: which number goes where? </a:t>
                </a:r>
                <a:r>
                  <a:rPr lang="en-GB" sz="1200" b="0" i="0" u="none" strike="noStrike" cap="none" dirty="0">
                    <a:solidFill>
                      <a:schemeClr val="dk1"/>
                    </a:solidFill>
                    <a:effectLst/>
                    <a:latin typeface="Arial"/>
                    <a:ea typeface="Arial"/>
                    <a:cs typeface="Arial"/>
                    <a:sym typeface="Arial"/>
                  </a:rPr>
                  <a:t>Mass = 14.6 g, volume = 2.0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Remind learners to check they are putting the right values in the right places. A common error is dividing the wrong way round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2.0 ÷ 14.6 </m:t>
                    </m:r>
                  </m:oMath>
                </a14:m>
                <a:r>
                  <a:rPr lang="en-GB" sz="1200" b="0" i="0" u="none" strike="noStrike" cap="none" dirty="0">
                    <a:solidFill>
                      <a:schemeClr val="dk1"/>
                    </a:solidFill>
                    <a:effectLst/>
                    <a:latin typeface="Arial"/>
                    <a:ea typeface="Arial"/>
                    <a:cs typeface="Arial"/>
                    <a:sym typeface="Arial"/>
                  </a:rPr>
                  <a:t>instead of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14.6 ÷ 2.0</m:t>
                    </m:r>
                  </m:oMath>
                </a14:m>
                <a:r>
                  <a:rPr lang="en-GB" sz="1200" b="0" i="0" u="none" strike="noStrike" cap="none" dirty="0">
                    <a:solidFill>
                      <a:schemeClr val="dk1"/>
                    </a:solidFill>
                    <a:effectLst/>
                    <a:latin typeface="Arial"/>
                    <a:ea typeface="Arial"/>
                    <a:cs typeface="Arial"/>
                    <a:sym typeface="Arial"/>
                  </a:rPr>
                  <a:t>).</a:t>
                </a:r>
              </a:p>
              <a:p>
                <a:pPr marL="0" lvl="0" indent="0" algn="l" rtl="0">
                  <a:lnSpc>
                    <a:spcPct val="100000"/>
                  </a:lnSpc>
                  <a:spcBef>
                    <a:spcPts val="0"/>
                  </a:spcBef>
                  <a:spcAft>
                    <a:spcPts val="0"/>
                  </a:spcAft>
                  <a:buSzPts val="1400"/>
                  <a:buNone/>
                </a:pPr>
                <a:r>
                  <a:rPr lang="en-GB" sz="1200" b="1" i="0" u="none" strike="noStrike" cap="none" dirty="0">
                    <a:solidFill>
                      <a:schemeClr val="dk1"/>
                    </a:solidFill>
                    <a:effectLst/>
                    <a:latin typeface="Arial"/>
                    <a:ea typeface="Arial"/>
                    <a:cs typeface="Arial"/>
                    <a:sym typeface="Arial"/>
                  </a:rPr>
                  <a:t>Step 3: </a:t>
                </a:r>
                <a:r>
                  <a:rPr lang="en-GB" sz="1200" b="0" i="0" u="none" strike="noStrike" cap="none" dirty="0">
                    <a:solidFill>
                      <a:schemeClr val="dk1"/>
                    </a:solidFill>
                    <a:effectLst/>
                    <a:latin typeface="Arial"/>
                    <a:ea typeface="Arial"/>
                    <a:cs typeface="Arial"/>
                    <a:sym typeface="Arial"/>
                  </a:rPr>
                  <a:t>calculate. This is just arithmetic: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14.6÷2.0=7.3</m:t>
                    </m:r>
                  </m:oMath>
                </a14:m>
                <a:r>
                  <a:rPr lang="en-GB" sz="1200" b="0" i="0" u="none" strike="noStrike" cap="none" dirty="0">
                    <a:solidFill>
                      <a:schemeClr val="dk1"/>
                    </a:solidFill>
                    <a:effectLst/>
                    <a:latin typeface="Arial"/>
                    <a:ea typeface="Arial"/>
                    <a:cs typeface="Arial"/>
                    <a:sym typeface="Arial"/>
                  </a:rPr>
                  <a:t>.</a:t>
                </a:r>
              </a:p>
              <a:p>
                <a:pPr marL="0" lvl="0" indent="0" algn="l" rtl="0">
                  <a:lnSpc>
                    <a:spcPct val="100000"/>
                  </a:lnSpc>
                  <a:spcBef>
                    <a:spcPts val="0"/>
                  </a:spcBef>
                  <a:spcAft>
                    <a:spcPts val="0"/>
                  </a:spcAft>
                  <a:buSzPts val="1400"/>
                  <a:buNone/>
                </a:pPr>
                <a:r>
                  <a:rPr lang="en-GB" sz="1200" b="1" i="0" u="none" strike="noStrike" cap="none" dirty="0">
                    <a:solidFill>
                      <a:schemeClr val="dk1"/>
                    </a:solidFill>
                    <a:effectLst/>
                    <a:latin typeface="Arial"/>
                    <a:ea typeface="Arial"/>
                    <a:cs typeface="Arial"/>
                    <a:sym typeface="Arial"/>
                  </a:rPr>
                  <a:t>Step 4: </a:t>
                </a:r>
                <a:r>
                  <a:rPr lang="en-GB" sz="1200" b="0" i="0" u="none" strike="noStrike" cap="none" dirty="0">
                    <a:solidFill>
                      <a:schemeClr val="dk1"/>
                    </a:solidFill>
                    <a:effectLst/>
                    <a:latin typeface="Arial"/>
                    <a:ea typeface="Arial"/>
                    <a:cs typeface="Arial"/>
                    <a:sym typeface="Arial"/>
                  </a:rPr>
                  <a:t>add units. Ask learners: where do the units come from? Mass is in grams and volume is in dm</a:t>
                </a:r>
                <a:r>
                  <a:rPr lang="en-GB" sz="1200" b="0" i="0" u="none" strike="noStrike" cap="none" baseline="30000" dirty="0">
                    <a:solidFill>
                      <a:schemeClr val="dk1"/>
                    </a:solidFill>
                    <a:effectLst/>
                    <a:latin typeface="Arial"/>
                    <a:ea typeface="Arial"/>
                    <a:cs typeface="Arial"/>
                    <a:sym typeface="Arial"/>
                  </a:rPr>
                  <a:t>3</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So, concentration is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The units follow from the formula, grams divided by dm</a:t>
                </a:r>
                <a:r>
                  <a:rPr lang="en-GB" sz="1200" b="0" i="0" u="none" strike="noStrike" cap="none" baseline="30000" dirty="0">
                    <a:solidFill>
                      <a:schemeClr val="dk1"/>
                    </a:solidFill>
                    <a:effectLst/>
                    <a:latin typeface="Arial"/>
                    <a:ea typeface="Arial"/>
                    <a:cs typeface="Arial"/>
                    <a:sym typeface="Arial"/>
                  </a:rPr>
                  <a:t>3</a:t>
                </a:r>
                <a14:m>
                  <m:oMath xmlns:m="http://schemas.openxmlformats.org/officeDocument/2006/math">
                    <m:r>
                      <a:rPr lang="en-GB" sz="1200" b="0" i="0" u="none" strike="noStrike" cap="none">
                        <a:solidFill>
                          <a:schemeClr val="dk1"/>
                        </a:solidFill>
                        <a:effectLst/>
                        <a:latin typeface="Cambria Math" panose="02040503050406030204" pitchFamily="18" charset="0"/>
                        <a:ea typeface="Arial"/>
                        <a:cs typeface="Arial"/>
                        <a:sym typeface="Arial"/>
                      </a:rPr>
                      <m:t> </m:t>
                    </m:r>
                  </m:oMath>
                </a14:m>
                <a:r>
                  <a:rPr lang="en-GB" sz="1200" b="0" i="0" u="none" strike="noStrike" cap="none" dirty="0">
                    <a:solidFill>
                      <a:schemeClr val="dk1"/>
                    </a:solidFill>
                    <a:effectLst/>
                    <a:latin typeface="Arial"/>
                    <a:ea typeface="Arial"/>
                    <a:cs typeface="Arial"/>
                    <a:sym typeface="Arial"/>
                  </a:rPr>
                  <a:t>gives g/dm</a:t>
                </a:r>
                <a:r>
                  <a:rPr lang="en-GB" sz="1200" b="0" i="0" u="none" strike="noStrike" cap="none" baseline="30000" dirty="0">
                    <a:solidFill>
                      <a:schemeClr val="dk1"/>
                    </a:solidFill>
                    <a:effectLst/>
                    <a:latin typeface="Arial"/>
                    <a:ea typeface="Arial"/>
                    <a:cs typeface="Arial"/>
                    <a:sym typeface="Arial"/>
                  </a:rPr>
                  <a:t>3</a:t>
                </a:r>
                <a:r>
                  <a:rPr lang="ar-AE"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r>
                  <a:rPr lang="en-GB" sz="1200" b="0" i="0" u="none" strike="noStrike" cap="none" dirty="0">
                    <a:solidFill>
                      <a:schemeClr val="dk1"/>
                    </a:solidFill>
                    <a:effectLst/>
                    <a:latin typeface="Arial"/>
                    <a:ea typeface="Arial"/>
                    <a:cs typeface="Arial"/>
                    <a:sym typeface="Arial"/>
                  </a:rPr>
                  <a:t>Ask: what would happen if the volume was given in cm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instead of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The units of the answer would be g/cm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instead. Discuss why it is important to check the units of the values before substituting.</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This example is deliberately straightforward as it requires substitution only, no rearranging. </a:t>
                </a:r>
                <a:r>
                  <a:rPr lang="en-GB" b="0" dirty="0"/>
                  <a:t>Ask</a:t>
                </a:r>
                <a:r>
                  <a:rPr lang="en-GB" dirty="0"/>
                  <a:t> learners: what if the question asked you to find the mass instead of the concentration? We would need to rearrange, which is covered next.</a:t>
                </a:r>
                <a:endParaRPr dirty="0"/>
              </a:p>
            </p:txBody>
          </p:sp>
        </mc:Choice>
        <mc:Fallback xmlns="">
          <p:sp>
            <p:nvSpPr>
              <p:cNvPr id="194" name="Google Shape;194;g3cfcaffb8d2_0_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Walk through the four steps with learners. This is the first worked example using a chemistry context.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Step 1: </a:t>
                </a:r>
                <a:r>
                  <a:rPr lang="en-GB" b="0" dirty="0"/>
                  <a:t>e</a:t>
                </a:r>
                <a:r>
                  <a:rPr lang="en-GB" dirty="0"/>
                  <a:t>xplain that we always write the formula first, both in words and in letters. This shows the examiner which equation is being used and helps learners organise their working.</a:t>
                </a:r>
              </a:p>
              <a:p>
                <a:pPr marL="0" lvl="0" indent="0" algn="l" rtl="0">
                  <a:lnSpc>
                    <a:spcPct val="100000"/>
                  </a:lnSpc>
                  <a:spcBef>
                    <a:spcPts val="0"/>
                  </a:spcBef>
                  <a:spcAft>
                    <a:spcPts val="0"/>
                  </a:spcAft>
                  <a:buSzPts val="1400"/>
                  <a:buNone/>
                </a:pPr>
                <a:r>
                  <a:rPr lang="en-GB" b="1" dirty="0"/>
                  <a:t>Step 2: </a:t>
                </a:r>
                <a:r>
                  <a:rPr lang="en-GB" b="0" dirty="0"/>
                  <a:t>s</a:t>
                </a:r>
                <a:r>
                  <a:rPr lang="en-GB" dirty="0"/>
                  <a:t>ubstitute the values from the question. Ask learners: which number goes where? </a:t>
                </a:r>
                <a:r>
                  <a:rPr lang="en-GB" sz="1200" b="0" i="0" u="none" strike="noStrike" cap="none" dirty="0">
                    <a:solidFill>
                      <a:schemeClr val="dk1"/>
                    </a:solidFill>
                    <a:effectLst/>
                    <a:latin typeface="Arial"/>
                    <a:ea typeface="Arial"/>
                    <a:cs typeface="Arial"/>
                    <a:sym typeface="Arial"/>
                  </a:rPr>
                  <a:t>Mass = 14.6 g, volume = 2.0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Remind learners to check they are putting the right values in the right places. A common error is dividing the wrong way round (</a:t>
                </a:r>
                <a:r>
                  <a:rPr lang="en-GB" sz="1200" b="0" i="0" u="none" strike="noStrike" cap="none">
                    <a:solidFill>
                      <a:schemeClr val="dk1"/>
                    </a:solidFill>
                    <a:effectLst/>
                    <a:latin typeface="Arial"/>
                    <a:ea typeface="Arial"/>
                    <a:cs typeface="Arial"/>
                    <a:sym typeface="Arial"/>
                  </a:rPr>
                  <a:t>2.0 ÷ 14.6 </a:t>
                </a:r>
                <a:r>
                  <a:rPr lang="en-GB" sz="1200" b="0" i="0" u="none" strike="noStrike" cap="none" dirty="0">
                    <a:solidFill>
                      <a:schemeClr val="dk1"/>
                    </a:solidFill>
                    <a:effectLst/>
                    <a:latin typeface="Arial"/>
                    <a:ea typeface="Arial"/>
                    <a:cs typeface="Arial"/>
                    <a:sym typeface="Arial"/>
                  </a:rPr>
                  <a:t>instead of </a:t>
                </a:r>
                <a:r>
                  <a:rPr lang="en-GB" sz="1200" b="0" i="0" u="none" strike="noStrike" cap="none">
                    <a:solidFill>
                      <a:schemeClr val="dk1"/>
                    </a:solidFill>
                    <a:effectLst/>
                    <a:latin typeface="Arial"/>
                    <a:ea typeface="Arial"/>
                    <a:cs typeface="Arial"/>
                    <a:sym typeface="Arial"/>
                  </a:rPr>
                  <a:t>14.6 ÷ 2.0</a:t>
                </a:r>
                <a:r>
                  <a:rPr lang="en-GB" sz="1200" b="0" i="0" u="none" strike="noStrike" cap="none" dirty="0">
                    <a:solidFill>
                      <a:schemeClr val="dk1"/>
                    </a:solidFill>
                    <a:effectLst/>
                    <a:latin typeface="Arial"/>
                    <a:ea typeface="Arial"/>
                    <a:cs typeface="Arial"/>
                    <a:sym typeface="Arial"/>
                  </a:rPr>
                  <a:t>).</a:t>
                </a:r>
              </a:p>
              <a:p>
                <a:pPr marL="0" lvl="0" indent="0" algn="l" rtl="0">
                  <a:lnSpc>
                    <a:spcPct val="100000"/>
                  </a:lnSpc>
                  <a:spcBef>
                    <a:spcPts val="0"/>
                  </a:spcBef>
                  <a:spcAft>
                    <a:spcPts val="0"/>
                  </a:spcAft>
                  <a:buSzPts val="1400"/>
                  <a:buNone/>
                </a:pPr>
                <a:r>
                  <a:rPr lang="en-GB" sz="1200" b="1" i="0" u="none" strike="noStrike" cap="none" dirty="0">
                    <a:solidFill>
                      <a:schemeClr val="dk1"/>
                    </a:solidFill>
                    <a:effectLst/>
                    <a:latin typeface="Arial"/>
                    <a:ea typeface="Arial"/>
                    <a:cs typeface="Arial"/>
                    <a:sym typeface="Arial"/>
                  </a:rPr>
                  <a:t>Step 3: </a:t>
                </a:r>
                <a:r>
                  <a:rPr lang="en-GB" sz="1200" b="0" i="0" u="none" strike="noStrike" cap="none" dirty="0">
                    <a:solidFill>
                      <a:schemeClr val="dk1"/>
                    </a:solidFill>
                    <a:effectLst/>
                    <a:latin typeface="Arial"/>
                    <a:ea typeface="Arial"/>
                    <a:cs typeface="Arial"/>
                    <a:sym typeface="Arial"/>
                  </a:rPr>
                  <a:t>calculate. This is just arithmetic: </a:t>
                </a:r>
                <a:r>
                  <a:rPr lang="en-GB" sz="1200" b="0" i="0" u="none" strike="noStrike" cap="none">
                    <a:solidFill>
                      <a:schemeClr val="dk1"/>
                    </a:solidFill>
                    <a:effectLst/>
                    <a:latin typeface="Arial"/>
                    <a:ea typeface="Arial"/>
                    <a:cs typeface="Arial"/>
                    <a:sym typeface="Arial"/>
                  </a:rPr>
                  <a:t>14.6÷2.0=7.3</a:t>
                </a:r>
                <a:r>
                  <a:rPr lang="en-GB" sz="1200" b="0" i="0" u="none" strike="noStrike" cap="none" dirty="0">
                    <a:solidFill>
                      <a:schemeClr val="dk1"/>
                    </a:solidFill>
                    <a:effectLst/>
                    <a:latin typeface="Arial"/>
                    <a:ea typeface="Arial"/>
                    <a:cs typeface="Arial"/>
                    <a:sym typeface="Arial"/>
                  </a:rPr>
                  <a:t>.</a:t>
                </a:r>
              </a:p>
              <a:p>
                <a:pPr marL="0" lvl="0" indent="0" algn="l" rtl="0">
                  <a:lnSpc>
                    <a:spcPct val="100000"/>
                  </a:lnSpc>
                  <a:spcBef>
                    <a:spcPts val="0"/>
                  </a:spcBef>
                  <a:spcAft>
                    <a:spcPts val="0"/>
                  </a:spcAft>
                  <a:buSzPts val="1400"/>
                  <a:buNone/>
                </a:pPr>
                <a:r>
                  <a:rPr lang="en-GB" sz="1200" b="1" i="0" u="none" strike="noStrike" cap="none" dirty="0">
                    <a:solidFill>
                      <a:schemeClr val="dk1"/>
                    </a:solidFill>
                    <a:effectLst/>
                    <a:latin typeface="Arial"/>
                    <a:ea typeface="Arial"/>
                    <a:cs typeface="Arial"/>
                    <a:sym typeface="Arial"/>
                  </a:rPr>
                  <a:t>Step 4: </a:t>
                </a:r>
                <a:r>
                  <a:rPr lang="en-GB" sz="1200" b="0" i="0" u="none" strike="noStrike" cap="none" dirty="0">
                    <a:solidFill>
                      <a:schemeClr val="dk1"/>
                    </a:solidFill>
                    <a:effectLst/>
                    <a:latin typeface="Arial"/>
                    <a:ea typeface="Arial"/>
                    <a:cs typeface="Arial"/>
                    <a:sym typeface="Arial"/>
                  </a:rPr>
                  <a:t>add units. Ask learners: where do the units come from? Mass is in grams and volume is in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a:solidFill>
                      <a:schemeClr val="dk1"/>
                    </a:solidFill>
                    <a:effectLst/>
                    <a:latin typeface="Arial"/>
                    <a:ea typeface="Arial"/>
                    <a:cs typeface="Arial"/>
                    <a:sym typeface="Arial"/>
                  </a:rPr>
                  <a:t>.</a:t>
                </a:r>
                <a:r>
                  <a:rPr lang="en-GB" sz="1200" b="0" i="0" u="none" strike="noStrike" cap="none" dirty="0">
                    <a:solidFill>
                      <a:schemeClr val="dk1"/>
                    </a:solidFill>
                    <a:effectLst/>
                    <a:latin typeface="Arial"/>
                    <a:ea typeface="Arial"/>
                    <a:cs typeface="Arial"/>
                    <a:sym typeface="Arial"/>
                  </a:rPr>
                  <a:t> So, concentration is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The units follow from the formula, grams divided by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a:solidFill>
                      <a:schemeClr val="dk1"/>
                    </a:solidFill>
                    <a:effectLst/>
                    <a:latin typeface="Arial"/>
                    <a:ea typeface="Arial"/>
                    <a:cs typeface="Arial"/>
                    <a:sym typeface="Arial"/>
                  </a:rPr>
                  <a:t> </a:t>
                </a:r>
                <a:r>
                  <a:rPr lang="en-GB" sz="1200" b="0" i="0" u="none" strike="noStrike" cap="none" dirty="0">
                    <a:solidFill>
                      <a:schemeClr val="dk1"/>
                    </a:solidFill>
                    <a:effectLst/>
                    <a:latin typeface="Arial"/>
                    <a:ea typeface="Arial"/>
                    <a:cs typeface="Arial"/>
                    <a:sym typeface="Arial"/>
                  </a:rPr>
                  <a:t>gives g/dm</a:t>
                </a:r>
                <a:r>
                  <a:rPr lang="en-GB" sz="1200" b="0" i="0" u="none" strike="noStrike" cap="none" baseline="30000" dirty="0">
                    <a:solidFill>
                      <a:schemeClr val="dk1"/>
                    </a:solidFill>
                    <a:effectLst/>
                    <a:latin typeface="Arial"/>
                    <a:ea typeface="Arial"/>
                    <a:cs typeface="Arial"/>
                    <a:sym typeface="Arial"/>
                  </a:rPr>
                  <a:t>3</a:t>
                </a:r>
                <a:r>
                  <a:rPr lang="ar-AE" sz="1200" b="0" i="0" u="none" strike="noStrike" cap="none" dirty="0">
                    <a:solidFill>
                      <a:schemeClr val="dk1"/>
                    </a:solidFill>
                    <a:effectLst/>
                    <a:latin typeface="Arial"/>
                    <a:ea typeface="Arial"/>
                    <a:cs typeface="Arial"/>
                    <a:sym typeface="Arial"/>
                  </a:rPr>
                  <a:t>.</a:t>
                </a:r>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r>
                  <a:rPr lang="en-GB" sz="1200" b="0" i="0" u="none" strike="noStrike" cap="none" dirty="0">
                    <a:solidFill>
                      <a:schemeClr val="dk1"/>
                    </a:solidFill>
                    <a:effectLst/>
                    <a:latin typeface="Arial"/>
                    <a:ea typeface="Arial"/>
                    <a:cs typeface="Arial"/>
                    <a:sym typeface="Arial"/>
                  </a:rPr>
                  <a:t>Ask: what would happen if the volume was given in cm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instead of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The units of the answer would be g/cm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instead. Discuss why it is important to check the units of the values before substituting.</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This example is deliberately straightforward as it requires substitution only, no rearranging. </a:t>
                </a:r>
                <a:r>
                  <a:rPr lang="en-GB" b="0" dirty="0"/>
                  <a:t>Ask</a:t>
                </a:r>
                <a:r>
                  <a:rPr lang="en-GB" dirty="0"/>
                  <a:t> learners: what if the question asked you to find the mass instead of the concentration? We would need to rearrange, which is covered next.</a:t>
                </a:r>
                <a:endParaRPr dirty="0"/>
              </a:p>
            </p:txBody>
          </p:sp>
        </mc:Fallback>
      </mc:AlternateContent>
      <p:sp>
        <p:nvSpPr>
          <p:cNvPr id="195" name="Google Shape;195;g3cfcaffb8d2_0_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3cfcaffb8d2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g3cfcaffb8d2_0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Allow learners time to attempt each question using the four-step method from slide 14. Encourage learners to show all four steps in their working.</a:t>
            </a:r>
          </a:p>
        </p:txBody>
      </p:sp>
      <p:sp>
        <p:nvSpPr>
          <p:cNvPr id="202" name="Google Shape;202;g3cfcaffb8d2_0_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a:extLst>
            <a:ext uri="{FF2B5EF4-FFF2-40B4-BE49-F238E27FC236}">
              <a16:creationId xmlns:a16="http://schemas.microsoft.com/office/drawing/2014/main" id="{48A6EC49-A654-630A-42C4-367317934593}"/>
            </a:ext>
          </a:extLst>
        </p:cNvPr>
        <p:cNvGrpSpPr/>
        <p:nvPr/>
      </p:nvGrpSpPr>
      <p:grpSpPr>
        <a:xfrm>
          <a:off x="0" y="0"/>
          <a:ext cx="0" cy="0"/>
          <a:chOff x="0" y="0"/>
          <a:chExt cx="0" cy="0"/>
        </a:xfrm>
      </p:grpSpPr>
      <p:sp>
        <p:nvSpPr>
          <p:cNvPr id="200" name="Google Shape;200;g3cfcaffb8d2_0_21:notes">
            <a:extLst>
              <a:ext uri="{FF2B5EF4-FFF2-40B4-BE49-F238E27FC236}">
                <a16:creationId xmlns:a16="http://schemas.microsoft.com/office/drawing/2014/main" id="{FE169B0B-1881-F268-5467-25CF33F5800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01" name="Google Shape;201;g3cfcaffb8d2_0_21:notes">
                <a:extLst>
                  <a:ext uri="{FF2B5EF4-FFF2-40B4-BE49-F238E27FC236}">
                    <a16:creationId xmlns:a16="http://schemas.microsoft.com/office/drawing/2014/main" id="{C5FCFEE2-996D-5EB5-41FD-8291E23C360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ct val="100000"/>
                  <a:buFont typeface="+mj-lt"/>
                  <a:buAutoNum type="arabicPeriod" startAt="2"/>
                </a:pPr>
                <a:r>
                  <a:rPr lang="en-GB" dirty="0"/>
                  <a:t>S</a:t>
                </a:r>
                <a:r>
                  <a:rPr lang="en-GB" sz="1200" b="0" i="0" u="none" strike="noStrike" cap="none" dirty="0">
                    <a:solidFill>
                      <a:schemeClr val="dk1"/>
                    </a:solidFill>
                    <a:effectLst/>
                    <a:latin typeface="Arial"/>
                    <a:ea typeface="Arial"/>
                    <a:cs typeface="Arial"/>
                    <a:sym typeface="Arial"/>
                  </a:rPr>
                  <a:t>ome learners may be unsure about dividing by 0.5. Ask: what is 8 divided by 0.5? Remind them that dividing by 0.5 is the same as multiplying by 2. If the answer seems surprisingly large, encourage learners to check whether it makes sense: if there are 8.0 g in half a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this means there would be 16.0 in a full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a:t>
                </a:r>
              </a:p>
              <a:p>
                <a:pPr marL="228600" lvl="0" indent="-228600" algn="l" rtl="0">
                  <a:lnSpc>
                    <a:spcPct val="100000"/>
                  </a:lnSpc>
                  <a:spcBef>
                    <a:spcPts val="0"/>
                  </a:spcBef>
                  <a:spcAft>
                    <a:spcPts val="0"/>
                  </a:spcAft>
                  <a:buSzPct val="100000"/>
                  <a:buFont typeface="+mj-lt"/>
                  <a:buAutoNum type="arabicPeriod" startAt="2"/>
                </a:pPr>
                <a:endParaRPr lang="en-GB" dirty="0"/>
              </a:p>
              <a:p>
                <a:pPr marL="228600" lvl="0" indent="-228600" algn="l" rtl="0">
                  <a:lnSpc>
                    <a:spcPct val="100000"/>
                  </a:lnSpc>
                  <a:spcBef>
                    <a:spcPts val="0"/>
                  </a:spcBef>
                  <a:spcAft>
                    <a:spcPts val="0"/>
                  </a:spcAft>
                  <a:buSzPct val="100000"/>
                  <a:buFont typeface="+mj-lt"/>
                  <a:buAutoNum type="arabicPeriod" startAt="3"/>
                </a:pPr>
                <a:r>
                  <a:rPr lang="en-GB" dirty="0"/>
                  <a:t>This last question uses multiplication rather than division. </a:t>
                </a:r>
              </a:p>
              <a:p>
                <a:pPr marL="228600" lvl="0" indent="-228600" algn="l" rtl="0">
                  <a:lnSpc>
                    <a:spcPct val="100000"/>
                  </a:lnSpc>
                  <a:spcBef>
                    <a:spcPts val="0"/>
                  </a:spcBef>
                  <a:spcAft>
                    <a:spcPts val="0"/>
                  </a:spcAft>
                  <a:buSzPct val="100000"/>
                  <a:buFont typeface="+mj-lt"/>
                  <a:buAutoNum type="arabicPeriod" startAt="3"/>
                </a:pPr>
                <a:endParaRPr lang="en-GB" dirty="0"/>
              </a:p>
              <a:p>
                <a:pPr marL="0" lvl="0" indent="0" algn="l" rtl="0">
                  <a:lnSpc>
                    <a:spcPct val="100000"/>
                  </a:lnSpc>
                  <a:spcBef>
                    <a:spcPts val="0"/>
                  </a:spcBef>
                  <a:spcAft>
                    <a:spcPts val="0"/>
                  </a:spcAft>
                  <a:buSzPts val="1400"/>
                  <a:buNone/>
                </a:pPr>
                <a:r>
                  <a:rPr lang="en-GB" b="0" dirty="0"/>
                  <a:t>Ask learners: </a:t>
                </a:r>
                <a:r>
                  <a:rPr lang="en-GB" dirty="0"/>
                  <a:t>does the four-step method still work? Yes, the process is identical regardless of whether the formula involves multiplying or dividing.</a:t>
                </a:r>
              </a:p>
              <a:p>
                <a:pPr marL="0" lvl="0" indent="0" algn="l" rtl="0">
                  <a:lnSpc>
                    <a:spcPct val="100000"/>
                  </a:lnSpc>
                  <a:spcBef>
                    <a:spcPts val="0"/>
                  </a:spcBef>
                  <a:spcAft>
                    <a:spcPts val="0"/>
                  </a:spcAft>
                  <a:buSzPts val="1400"/>
                  <a:buNone/>
                </a:pPr>
                <a:r>
                  <a:rPr lang="en-GB" dirty="0"/>
                  <a:t>Some learners may recognise that </a:t>
                </a:r>
                <a14:m>
                  <m:oMath xmlns:m="http://schemas.openxmlformats.org/officeDocument/2006/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concentration</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r>
                      <a:rPr lang="en-GB" i="0" dirty="0" smtClean="0">
                        <a:latin typeface="Cambria Math" panose="02040503050406030204" pitchFamily="18" charset="0"/>
                      </a:rPr>
                      <m:t> </m:t>
                    </m:r>
                  </m:oMath>
                </a14:m>
                <a:r>
                  <a:rPr lang="en-GB" dirty="0"/>
                  <a:t>is just a rearranged version of </a:t>
                </a:r>
                <a14:m>
                  <m:oMath xmlns:m="http://schemas.openxmlformats.org/officeDocument/2006/math">
                    <m:r>
                      <m:rPr>
                        <m:sty m:val="p"/>
                      </m:rPr>
                      <a:rPr lang="en-GB" b="0" i="0" smtClean="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en-GB" dirty="0"/>
                  <a:t> from question 2. </a:t>
                </a:r>
              </a:p>
              <a:p>
                <a:pPr marL="0" lvl="0" indent="0" algn="l" rtl="0">
                  <a:lnSpc>
                    <a:spcPct val="100000"/>
                  </a:lnSpc>
                  <a:spcBef>
                    <a:spcPts val="0"/>
                  </a:spcBef>
                  <a:spcAft>
                    <a:spcPts val="0"/>
                  </a:spcAft>
                  <a:buSzPts val="1400"/>
                  <a:buNone/>
                </a:pPr>
                <a:r>
                  <a:rPr lang="en-GB" b="0" dirty="0"/>
                  <a:t>Discuss: these </a:t>
                </a:r>
                <a:r>
                  <a:rPr lang="en-GB" dirty="0"/>
                  <a:t>are not two different formulas; they are the same relationship written differently. This links to the next section on rearranging.</a:t>
                </a:r>
                <a:endParaRPr dirty="0"/>
              </a:p>
            </p:txBody>
          </p:sp>
        </mc:Choice>
        <mc:Fallback xmlns="">
          <p:sp>
            <p:nvSpPr>
              <p:cNvPr id="201" name="Google Shape;201;g3cfcaffb8d2_0_21:notes">
                <a:extLst>
                  <a:ext uri="{FF2B5EF4-FFF2-40B4-BE49-F238E27FC236}">
                    <a16:creationId xmlns:a16="http://schemas.microsoft.com/office/drawing/2014/main" id="{C5FCFEE2-996D-5EB5-41FD-8291E23C360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SzPct val="100000"/>
                  <a:buFont typeface="+mj-lt"/>
                  <a:buAutoNum type="arabicPeriod" startAt="2"/>
                </a:pPr>
                <a:r>
                  <a:rPr lang="en-GB" dirty="0"/>
                  <a:t>S</a:t>
                </a:r>
                <a:r>
                  <a:rPr lang="en-GB" sz="1200" b="0" i="0" u="none" strike="noStrike" cap="none" dirty="0">
                    <a:solidFill>
                      <a:schemeClr val="dk1"/>
                    </a:solidFill>
                    <a:effectLst/>
                    <a:latin typeface="Arial"/>
                    <a:ea typeface="Arial"/>
                    <a:cs typeface="Arial"/>
                    <a:sym typeface="Arial"/>
                  </a:rPr>
                  <a:t>ome learners may be unsure about dividing by 0.5. Ask: what is 8 divided by 0.5? Remind them that dividing by 0.5 is the same as multiplying by 2. If the answer seems surprisingly large, encourage learners to check whether it makes sense: if there are 8.0 g in half a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this means there would be 16.0 in a full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a:t>
                </a:r>
              </a:p>
              <a:p>
                <a:pPr marL="228600" lvl="0" indent="-228600" algn="l" rtl="0">
                  <a:lnSpc>
                    <a:spcPct val="100000"/>
                  </a:lnSpc>
                  <a:spcBef>
                    <a:spcPts val="0"/>
                  </a:spcBef>
                  <a:spcAft>
                    <a:spcPts val="0"/>
                  </a:spcAft>
                  <a:buSzPct val="100000"/>
                  <a:buFont typeface="+mj-lt"/>
                  <a:buAutoNum type="arabicPeriod" startAt="2"/>
                </a:pPr>
                <a:endParaRPr lang="en-GB" dirty="0"/>
              </a:p>
              <a:p>
                <a:pPr marL="228600" lvl="0" indent="-228600" algn="l" rtl="0">
                  <a:lnSpc>
                    <a:spcPct val="100000"/>
                  </a:lnSpc>
                  <a:spcBef>
                    <a:spcPts val="0"/>
                  </a:spcBef>
                  <a:spcAft>
                    <a:spcPts val="0"/>
                  </a:spcAft>
                  <a:buSzPct val="100000"/>
                  <a:buFont typeface="+mj-lt"/>
                  <a:buAutoNum type="arabicPeriod" startAt="3"/>
                </a:pPr>
                <a:r>
                  <a:rPr lang="en-GB" dirty="0"/>
                  <a:t>This last question uses multiplication rather than division. </a:t>
                </a:r>
              </a:p>
              <a:p>
                <a:pPr marL="228600" lvl="0" indent="-228600" algn="l" rtl="0">
                  <a:lnSpc>
                    <a:spcPct val="100000"/>
                  </a:lnSpc>
                  <a:spcBef>
                    <a:spcPts val="0"/>
                  </a:spcBef>
                  <a:spcAft>
                    <a:spcPts val="0"/>
                  </a:spcAft>
                  <a:buSzPct val="100000"/>
                  <a:buFont typeface="+mj-lt"/>
                  <a:buAutoNum type="arabicPeriod" startAt="3"/>
                </a:pPr>
                <a:endParaRPr lang="en-GB" dirty="0"/>
              </a:p>
              <a:p>
                <a:pPr marL="0" lvl="0" indent="0" algn="l" rtl="0">
                  <a:lnSpc>
                    <a:spcPct val="100000"/>
                  </a:lnSpc>
                  <a:spcBef>
                    <a:spcPts val="0"/>
                  </a:spcBef>
                  <a:spcAft>
                    <a:spcPts val="0"/>
                  </a:spcAft>
                  <a:buSzPts val="1400"/>
                  <a:buNone/>
                </a:pPr>
                <a:r>
                  <a:rPr lang="en-GB" b="0" dirty="0"/>
                  <a:t>Ask learners: </a:t>
                </a:r>
                <a:r>
                  <a:rPr lang="en-GB" dirty="0"/>
                  <a:t>does the four-step method still work? Yes, the process is identical regardless of whether the formula involves multiplying or dividing.</a:t>
                </a:r>
              </a:p>
              <a:p>
                <a:pPr marL="0" lvl="0" indent="0" algn="l" rtl="0">
                  <a:lnSpc>
                    <a:spcPct val="100000"/>
                  </a:lnSpc>
                  <a:spcBef>
                    <a:spcPts val="0"/>
                  </a:spcBef>
                  <a:spcAft>
                    <a:spcPts val="0"/>
                  </a:spcAft>
                  <a:buSzPts val="1400"/>
                  <a:buNone/>
                </a:pPr>
                <a:r>
                  <a:rPr lang="en-GB" dirty="0"/>
                  <a:t>Some learners may recognise that </a:t>
                </a:r>
                <a:r>
                  <a:rPr lang="en-GB" i="0" dirty="0">
                    <a:latin typeface="Cambria Math" panose="02040503050406030204" pitchFamily="18" charset="0"/>
                  </a:rPr>
                  <a:t>mass = concentration × volume </a:t>
                </a:r>
                <a:r>
                  <a:rPr lang="en-GB" dirty="0"/>
                  <a:t>is just a rearranged version of </a:t>
                </a:r>
                <a:r>
                  <a:rPr lang="en-GB" b="0" i="0">
                    <a:latin typeface="Cambria Math" panose="02040503050406030204" pitchFamily="18" charset="0"/>
                  </a:rPr>
                  <a:t>concentration</a:t>
                </a:r>
                <a:r>
                  <a:rPr lang="en-GB" i="0">
                    <a:latin typeface="Cambria Math" panose="02040503050406030204" pitchFamily="18" charset="0"/>
                  </a:rPr>
                  <a:t>=  mass/volume</a:t>
                </a:r>
                <a:r>
                  <a:rPr lang="en-GB" dirty="0"/>
                  <a:t> from question 2. </a:t>
                </a:r>
              </a:p>
              <a:p>
                <a:pPr marL="0" lvl="0" indent="0" algn="l" rtl="0">
                  <a:lnSpc>
                    <a:spcPct val="100000"/>
                  </a:lnSpc>
                  <a:spcBef>
                    <a:spcPts val="0"/>
                  </a:spcBef>
                  <a:spcAft>
                    <a:spcPts val="0"/>
                  </a:spcAft>
                  <a:buSzPts val="1400"/>
                  <a:buNone/>
                </a:pPr>
                <a:r>
                  <a:rPr lang="en-GB" b="0" dirty="0"/>
                  <a:t>Discuss: these </a:t>
                </a:r>
                <a:r>
                  <a:rPr lang="en-GB" dirty="0"/>
                  <a:t>are not two different formulas; they are the same relationship written differently. This links to the next section on rearranging.</a:t>
                </a:r>
                <a:endParaRPr dirty="0"/>
              </a:p>
            </p:txBody>
          </p:sp>
        </mc:Fallback>
      </mc:AlternateContent>
      <p:sp>
        <p:nvSpPr>
          <p:cNvPr id="202" name="Google Shape;202;g3cfcaffb8d2_0_21:notes">
            <a:extLst>
              <a:ext uri="{FF2B5EF4-FFF2-40B4-BE49-F238E27FC236}">
                <a16:creationId xmlns:a16="http://schemas.microsoft.com/office/drawing/2014/main" id="{DF8CD912-1FC8-97EE-4F32-662AED9C43B3}"/>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16</a:t>
            </a:fld>
            <a:endParaRPr/>
          </a:p>
        </p:txBody>
      </p:sp>
    </p:spTree>
    <p:extLst>
      <p:ext uri="{BB962C8B-B14F-4D97-AF65-F5344CB8AC3E}">
        <p14:creationId xmlns:p14="http://schemas.microsoft.com/office/powerpoint/2010/main" val="564971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3cfcaffb8d2_0_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08" name="Google Shape;208;g3cfcaffb8d2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is purely maths. The purpose is to establish the method and language before applying it to science on the next slide.</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‘changing the subject’ means getting a different letter on its own on one side of the equation. In maths this is sometimes phrased as ‘make </a:t>
                </a:r>
                <a:r>
                  <a:rPr lang="en-GB" i="1" dirty="0"/>
                  <a:t>b</a:t>
                </a:r>
                <a:r>
                  <a:rPr lang="en-GB" dirty="0"/>
                  <a:t> the subject’ or ‘find </a:t>
                </a:r>
                <a:r>
                  <a:rPr lang="en-GB" i="1" dirty="0"/>
                  <a:t>b</a:t>
                </a:r>
                <a:r>
                  <a:rPr lang="en-GB" dirty="0"/>
                  <a:t>’. Learners will have encountered this language in maths lessons.</a:t>
                </a:r>
              </a:p>
              <a:p>
                <a:pPr marL="0" lvl="0" indent="0" algn="l" rtl="0">
                  <a:lnSpc>
                    <a:spcPct val="100000"/>
                  </a:lnSpc>
                  <a:spcBef>
                    <a:spcPts val="0"/>
                  </a:spcBef>
                  <a:spcAft>
                    <a:spcPts val="0"/>
                  </a:spcAft>
                  <a:buSzPts val="1400"/>
                  <a:buNone/>
                </a:pPr>
                <a:r>
                  <a:rPr lang="en-GB" dirty="0"/>
                  <a:t>Walk through the example step by step. </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First:</a:t>
                </a:r>
                <a:r>
                  <a:rPr lang="en-GB" dirty="0"/>
                  <a:t> substitute. Explain that once the known values are in, learners are left with a simple equation with one unknown, just like they solve in maths lessons. Ask learners: what do we know? </a:t>
                </a:r>
                <a14:m>
                  <m:oMath xmlns:m="http://schemas.openxmlformats.org/officeDocument/2006/math">
                    <m:r>
                      <a:rPr lang="en-GB" i="1" dirty="0" smtClean="0">
                        <a:latin typeface="Cambria Math" panose="02040503050406030204" pitchFamily="18" charset="0"/>
                      </a:rPr>
                      <m:t>𝑎</m:t>
                    </m:r>
                    <m:r>
                      <a:rPr lang="en-GB" i="0" dirty="0" smtClean="0">
                        <a:latin typeface="Cambria Math" panose="02040503050406030204" pitchFamily="18" charset="0"/>
                      </a:rPr>
                      <m:t> = 5</m:t>
                    </m:r>
                    <m:r>
                      <a:rPr lang="en-GB" i="1" dirty="0" smtClean="0">
                        <a:latin typeface="Cambria Math" panose="02040503050406030204" pitchFamily="18" charset="0"/>
                      </a:rPr>
                      <m:t>, </m:t>
                    </m:r>
                    <m:r>
                      <a:rPr lang="en-GB" i="1" dirty="0" smtClean="0">
                        <a:latin typeface="Cambria Math" panose="02040503050406030204" pitchFamily="18" charset="0"/>
                      </a:rPr>
                      <m:t>𝑐</m:t>
                    </m:r>
                    <m:r>
                      <a:rPr lang="en-GB" i="0" dirty="0" smtClean="0">
                        <a:latin typeface="Cambria Math" panose="02040503050406030204" pitchFamily="18" charset="0"/>
                      </a:rPr>
                      <m:t> = 4</m:t>
                    </m:r>
                    <m:r>
                      <a:rPr lang="en-GB" i="1" dirty="0" smtClean="0">
                        <a:latin typeface="Cambria Math" panose="02040503050406030204" pitchFamily="18" charset="0"/>
                      </a:rPr>
                      <m:t>. </m:t>
                    </m:r>
                  </m:oMath>
                </a14:m>
                <a:r>
                  <a:rPr lang="en-GB" dirty="0"/>
                  <a:t>What don't we know? </a:t>
                </a:r>
                <a14:m>
                  <m:oMath xmlns:m="http://schemas.openxmlformats.org/officeDocument/2006/math">
                    <m:r>
                      <a:rPr lang="en-GB" i="1" dirty="0" smtClean="0">
                        <a:latin typeface="Cambria Math" panose="02040503050406030204" pitchFamily="18" charset="0"/>
                      </a:rPr>
                      <m:t>𝑏</m:t>
                    </m:r>
                  </m:oMath>
                </a14:m>
                <a:r>
                  <a:rPr lang="en-GB" dirty="0"/>
                  <a:t>. So, we substitute and get </a:t>
                </a:r>
                <a14:m>
                  <m:oMath xmlns:m="http://schemas.openxmlformats.org/officeDocument/2006/math">
                    <m:r>
                      <a:rPr lang="en-GB" i="0" dirty="0" smtClean="0">
                        <a:latin typeface="Cambria Math" panose="02040503050406030204" pitchFamily="18" charset="0"/>
                      </a:rPr>
                      <m:t>5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𝑏</m:t>
                        </m:r>
                      </m:num>
                      <m:den>
                        <m:r>
                          <a:rPr lang="en-GB" b="0" i="0" dirty="0" smtClean="0">
                            <a:latin typeface="Cambria Math" panose="02040503050406030204" pitchFamily="18" charset="0"/>
                          </a:rPr>
                          <m:t>4</m:t>
                        </m:r>
                      </m:den>
                    </m:f>
                    <m:r>
                      <a:rPr lang="ar-AE" i="0" dirty="0" smtClean="0">
                        <a:latin typeface="Cambria Math" panose="02040503050406030204" pitchFamily="18" charset="0"/>
                      </a:rPr>
                      <m:t> </m:t>
                    </m:r>
                  </m:oMath>
                </a14:m>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Then: </a:t>
                </a:r>
                <a:r>
                  <a:rPr lang="en-GB" b="0" dirty="0"/>
                  <a:t>a</a:t>
                </a:r>
                <a:r>
                  <a:rPr lang="en-GB" dirty="0"/>
                  <a:t>sk learners: where is </a:t>
                </a:r>
                <a14:m>
                  <m:oMath xmlns:m="http://schemas.openxmlformats.org/officeDocument/2006/math">
                    <m:r>
                      <a:rPr lang="en-GB" i="1" dirty="0" smtClean="0">
                        <a:latin typeface="Cambria Math" panose="02040503050406030204" pitchFamily="18" charset="0"/>
                      </a:rPr>
                      <m:t>𝑏</m:t>
                    </m:r>
                  </m:oMath>
                </a14:m>
                <a:r>
                  <a:rPr lang="en-GB" dirty="0"/>
                  <a:t>? It is being divided by 4. Ask: what is the inverse of dividing by 4? Multiplying by 4. So, we multiply both sides by 4. Explain that we do the same thing to both sides to keep the equation balanced. This gives us </a:t>
                </a:r>
                <a14:m>
                  <m:oMath xmlns:m="http://schemas.openxmlformats.org/officeDocument/2006/math">
                    <m:r>
                      <a:rPr lang="en-GB" i="0" dirty="0" smtClean="0">
                        <a:latin typeface="Cambria Math" panose="02040503050406030204" pitchFamily="18" charset="0"/>
                      </a:rPr>
                      <m:t>5 × 4 = </m:t>
                    </m:r>
                    <m:r>
                      <a:rPr lang="en-GB" i="1" dirty="0" smtClean="0">
                        <a:latin typeface="Cambria Math" panose="02040503050406030204" pitchFamily="18" charset="0"/>
                      </a:rPr>
                      <m:t>𝑏</m:t>
                    </m:r>
                  </m:oMath>
                </a14:m>
                <a:r>
                  <a:rPr lang="en-GB" dirty="0"/>
                  <a:t>, so </a:t>
                </a:r>
                <a14:m>
                  <m:oMath xmlns:m="http://schemas.openxmlformats.org/officeDocument/2006/math">
                    <m:r>
                      <a:rPr lang="en-GB" i="1" dirty="0" smtClean="0">
                        <a:latin typeface="Cambria Math" panose="02040503050406030204" pitchFamily="18" charset="0"/>
                      </a:rPr>
                      <m:t>𝑏</m:t>
                    </m:r>
                    <m:r>
                      <a:rPr lang="en-GB" i="0" dirty="0" smtClean="0">
                        <a:latin typeface="Cambria Math" panose="02040503050406030204" pitchFamily="18" charset="0"/>
                      </a:rPr>
                      <m:t> = 20</m:t>
                    </m:r>
                  </m:oMath>
                </a14:m>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this is </a:t>
                </a:r>
                <a:r>
                  <a:rPr lang="en-GB" dirty="0"/>
                  <a:t>a one-step rearrangement because the unknown (</a:t>
                </a:r>
                <a14:m>
                  <m:oMath xmlns:m="http://schemas.openxmlformats.org/officeDocument/2006/math">
                    <m:r>
                      <a:rPr lang="en-GB" i="1" dirty="0" smtClean="0">
                        <a:latin typeface="Cambria Math" panose="02040503050406030204" pitchFamily="18" charset="0"/>
                      </a:rPr>
                      <m:t>𝑏</m:t>
                    </m:r>
                  </m:oMath>
                </a14:m>
                <a:r>
                  <a:rPr lang="en-GB" dirty="0"/>
                  <a:t>) is on the top of the division. It only takes one inverse operation to get </a:t>
                </a:r>
                <a14:m>
                  <m:oMath xmlns:m="http://schemas.openxmlformats.org/officeDocument/2006/math">
                    <m:r>
                      <a:rPr lang="en-GB" i="1" dirty="0" smtClean="0">
                        <a:latin typeface="Cambria Math" panose="02040503050406030204" pitchFamily="18" charset="0"/>
                      </a:rPr>
                      <m:t>𝑏</m:t>
                    </m:r>
                  </m:oMath>
                </a14:m>
                <a:r>
                  <a:rPr lang="en-GB" dirty="0"/>
                  <a:t> on its own. Later in the session we will look at examples where the unknown is on the bottom of the division, which requires an extra step.</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0" dirty="0"/>
                  <a:t>Discuss: </a:t>
                </a:r>
                <a:r>
                  <a:rPr lang="en-GB" dirty="0"/>
                  <a:t>why do we substitute first rather than rearranging the letters? Because once the numbers are in, learners can see what they are working with. </a:t>
                </a:r>
                <a14:m>
                  <m:oMath xmlns:m="http://schemas.openxmlformats.org/officeDocument/2006/math">
                    <m:r>
                      <a:rPr lang="en-GB" dirty="0" smtClean="0">
                        <a:latin typeface="Cambria Math" panose="02040503050406030204" pitchFamily="18" charset="0"/>
                      </a:rPr>
                      <m:t>5 =</m:t>
                    </m:r>
                    <m:f>
                      <m:fPr>
                        <m:ctrlPr>
                          <a:rPr lang="ar-AE" i="1" dirty="0">
                            <a:latin typeface="Cambria Math" panose="02040503050406030204" pitchFamily="18" charset="0"/>
                          </a:rPr>
                        </m:ctrlPr>
                      </m:fPr>
                      <m:num>
                        <m:r>
                          <a:rPr lang="ar-AE" i="1" dirty="0">
                            <a:latin typeface="Cambria Math" panose="02040503050406030204" pitchFamily="18" charset="0"/>
                          </a:rPr>
                          <m:t>𝑏</m:t>
                        </m:r>
                      </m:num>
                      <m:den>
                        <m:r>
                          <a:rPr lang="en-GB" i="1" dirty="0">
                            <a:latin typeface="Cambria Math" panose="02040503050406030204" pitchFamily="18" charset="0"/>
                          </a:rPr>
                          <m:t>4</m:t>
                        </m:r>
                      </m:den>
                    </m:f>
                    <m:r>
                      <a:rPr lang="en-GB" i="1" dirty="0">
                        <a:latin typeface="Cambria Math" panose="02040503050406030204" pitchFamily="18" charset="0"/>
                      </a:rPr>
                      <m:t> </m:t>
                    </m:r>
                  </m:oMath>
                </a14:m>
                <a:r>
                  <a:rPr lang="en-GB" i="1" dirty="0"/>
                  <a:t> </a:t>
                </a:r>
                <a:r>
                  <a:rPr lang="en-GB" dirty="0"/>
                  <a:t>is easier to solve than rearranging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𝑏</m:t>
                        </m:r>
                      </m:num>
                      <m:den>
                        <m:r>
                          <a:rPr lang="en-GB" b="0" i="1" dirty="0" smtClean="0">
                            <a:latin typeface="Cambria Math" panose="02040503050406030204" pitchFamily="18" charset="0"/>
                          </a:rPr>
                          <m:t>𝑐</m:t>
                        </m:r>
                      </m:den>
                    </m:f>
                    <m:r>
                      <a:rPr lang="en-GB" b="0" i="1" dirty="0" smtClean="0">
                        <a:latin typeface="Cambria Math" panose="02040503050406030204" pitchFamily="18" charset="0"/>
                      </a:rPr>
                      <m:t> </m:t>
                    </m:r>
                  </m:oMath>
                </a14:m>
                <a:r>
                  <a:rPr lang="en-GB" dirty="0"/>
                  <a:t>to </a:t>
                </a:r>
                <a14:m>
                  <m:oMath xmlns:m="http://schemas.openxmlformats.org/officeDocument/2006/math">
                    <m:r>
                      <a:rPr lang="en-GB" i="1" dirty="0" smtClean="0">
                        <a:latin typeface="Cambria Math" panose="02040503050406030204" pitchFamily="18" charset="0"/>
                      </a:rPr>
                      <m:t>𝑏</m:t>
                    </m:r>
                    <m:r>
                      <a:rPr lang="en-GB" i="1" dirty="0" smtClean="0">
                        <a:latin typeface="Cambria Math" panose="02040503050406030204" pitchFamily="18" charset="0"/>
                      </a:rPr>
                      <m:t> = </m:t>
                    </m:r>
                    <m:r>
                      <a:rPr lang="en-GB" i="1" dirty="0" smtClean="0">
                        <a:latin typeface="Cambria Math" panose="02040503050406030204" pitchFamily="18" charset="0"/>
                      </a:rPr>
                      <m:t>𝑎</m:t>
                    </m:r>
                    <m:r>
                      <a:rPr lang="en-GB" i="1" dirty="0" smtClean="0">
                        <a:latin typeface="Cambria Math" panose="02040503050406030204" pitchFamily="18" charset="0"/>
                      </a:rPr>
                      <m:t> × </m:t>
                    </m:r>
                    <m:r>
                      <a:rPr lang="en-GB" i="1" dirty="0" smtClean="0">
                        <a:latin typeface="Cambria Math" panose="02040503050406030204" pitchFamily="18" charset="0"/>
                      </a:rPr>
                      <m:t>𝑐</m:t>
                    </m:r>
                    <m:r>
                      <a:rPr lang="en-GB" i="1" dirty="0" smtClean="0">
                        <a:latin typeface="Cambria Math" panose="02040503050406030204" pitchFamily="18" charset="0"/>
                      </a:rPr>
                      <m:t> </m:t>
                    </m:r>
                  </m:oMath>
                </a14:m>
                <a:r>
                  <a:rPr lang="en-GB" i="1" dirty="0"/>
                  <a:t> </a:t>
                </a:r>
                <a:r>
                  <a:rPr lang="en-GB" dirty="0"/>
                  <a:t>with letters only.</a:t>
                </a:r>
              </a:p>
              <a:p>
                <a:pPr marL="0" lvl="0" indent="0" algn="l" rtl="0">
                  <a:lnSpc>
                    <a:spcPct val="100000"/>
                  </a:lnSpc>
                  <a:spcBef>
                    <a:spcPts val="0"/>
                  </a:spcBef>
                  <a:spcAft>
                    <a:spcPts val="0"/>
                  </a:spcAft>
                  <a:buSzPts val="1400"/>
                  <a:buNone/>
                </a:pPr>
                <a:endParaRPr lang="en-GB" dirty="0"/>
              </a:p>
              <a:p>
                <a:pPr marL="0"/>
                <a:r>
                  <a:rPr lang="en-GB" sz="1200" b="0" i="0" u="none" strike="noStrike" cap="none" dirty="0">
                    <a:solidFill>
                      <a:schemeClr val="dk1"/>
                    </a:solidFill>
                    <a:effectLst/>
                    <a:latin typeface="Arial"/>
                    <a:ea typeface="Arial"/>
                    <a:cs typeface="Arial"/>
                    <a:sym typeface="Arial"/>
                  </a:rPr>
                  <a:t>Remind learners of the inverse operations: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undoes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undoes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undoes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undoes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m:t>
                    </m:r>
                  </m:oMath>
                </a14:m>
                <a:r>
                  <a:rPr lang="en-GB" sz="1200" b="0" i="0" u="none" strike="noStrike" cap="none" dirty="0">
                    <a:solidFill>
                      <a:schemeClr val="dk1"/>
                    </a:solidFill>
                    <a:effectLst/>
                    <a:latin typeface="Arial"/>
                    <a:ea typeface="Arial"/>
                    <a:cs typeface="Arial"/>
                    <a:sym typeface="Arial"/>
                  </a:rPr>
                  <a:t>. These are the same inverse operations learners use in maths.</a:t>
                </a:r>
              </a:p>
            </p:txBody>
          </p:sp>
        </mc:Choice>
        <mc:Fallback xmlns="">
          <p:sp>
            <p:nvSpPr>
              <p:cNvPr id="208" name="Google Shape;208;g3cfcaffb8d2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slide is purely maths. The purpose is to establish the method and language before applying it to science on the next slide.</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Explain</a:t>
                </a:r>
                <a:r>
                  <a:rPr lang="en-GB"/>
                  <a:t> that ‘changing the subject’ means getting a different letter on its own on one side of the equation. In maths this is sometimes phrased as ‘make </a:t>
                </a:r>
                <a:r>
                  <a:rPr lang="en-GB" i="1"/>
                  <a:t>b</a:t>
                </a:r>
                <a:r>
                  <a:rPr lang="en-GB"/>
                  <a:t> the subject’ or ‘find </a:t>
                </a:r>
                <a:r>
                  <a:rPr lang="en-GB" i="1"/>
                  <a:t>b</a:t>
                </a:r>
                <a:r>
                  <a:rPr lang="en-GB"/>
                  <a:t>’. Learners will have encountered this language in maths lessons.</a:t>
                </a:r>
              </a:p>
              <a:p>
                <a:pPr marL="0" lvl="0" indent="0" algn="l" rtl="0">
                  <a:lnSpc>
                    <a:spcPct val="100000"/>
                  </a:lnSpc>
                  <a:spcBef>
                    <a:spcPts val="0"/>
                  </a:spcBef>
                  <a:spcAft>
                    <a:spcPts val="0"/>
                  </a:spcAft>
                  <a:buSzPts val="1400"/>
                  <a:buNone/>
                </a:pPr>
                <a:r>
                  <a:rPr lang="en-GB"/>
                  <a:t>Walk through the example step by step. </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Step 1:</a:t>
                </a:r>
                <a:r>
                  <a:rPr lang="en-GB"/>
                  <a:t> substitute first. Explain that once the known values are in, learners are left with a simple equation with one unknown, just like they solve in maths lessons. Ask learners: what do we know? </a:t>
                </a:r>
                <a:r>
                  <a:rPr lang="en-GB" i="0" dirty="0">
                    <a:latin typeface="Cambria Math" panose="02040503050406030204" pitchFamily="18" charset="0"/>
                  </a:rPr>
                  <a:t>𝑎 = 5, 𝑐 = 4. </a:t>
                </a:r>
                <a:r>
                  <a:rPr lang="en-GB"/>
                  <a:t>What don't we know? </a:t>
                </a:r>
                <a:r>
                  <a:rPr lang="en-GB" i="0" dirty="0">
                    <a:latin typeface="Cambria Math" panose="02040503050406030204" pitchFamily="18" charset="0"/>
                  </a:rPr>
                  <a:t>𝑏</a:t>
                </a:r>
                <a:r>
                  <a:rPr lang="en-GB"/>
                  <a:t>. So, we substitute and get </a:t>
                </a:r>
                <a:r>
                  <a:rPr lang="en-GB" i="0" dirty="0">
                    <a:latin typeface="Cambria Math" panose="02040503050406030204" pitchFamily="18" charset="0"/>
                  </a:rPr>
                  <a:t>5 =</a:t>
                </a:r>
                <a:r>
                  <a:rPr lang="ar-AE" b="0" i="0" dirty="0">
                    <a:latin typeface="Cambria Math" panose="02040503050406030204" pitchFamily="18" charset="0"/>
                  </a:rPr>
                  <a:t>𝑏/</a:t>
                </a:r>
                <a:r>
                  <a:rPr lang="en-GB" b="0" i="0" dirty="0">
                    <a:latin typeface="Cambria Math" panose="02040503050406030204" pitchFamily="18" charset="0"/>
                  </a:rPr>
                  <a:t>4</a:t>
                </a:r>
                <a:r>
                  <a:rPr lang="ar-AE" b="0" i="0" dirty="0">
                    <a:latin typeface="Cambria Math" panose="02040503050406030204" pitchFamily="18" charset="0"/>
                  </a:rPr>
                  <a:t> </a:t>
                </a:r>
                <a:r>
                  <a:rPr lang="ar-AE" i="0" dirty="0">
                    <a:latin typeface="Cambria Math" panose="02040503050406030204" pitchFamily="18" charset="0"/>
                  </a:rPr>
                  <a:t> </a:t>
                </a:r>
                <a:r>
                  <a:rPr lang="en-GB"/>
                  <a: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Step 2: </a:t>
                </a:r>
                <a:r>
                  <a:rPr lang="en-GB" b="0"/>
                  <a:t>a</a:t>
                </a:r>
                <a:r>
                  <a:rPr lang="en-GB"/>
                  <a:t>sk learners: where is </a:t>
                </a:r>
                <a:r>
                  <a:rPr lang="en-GB" i="0" dirty="0">
                    <a:latin typeface="Cambria Math" panose="02040503050406030204" pitchFamily="18" charset="0"/>
                  </a:rPr>
                  <a:t>𝑏</a:t>
                </a:r>
                <a:r>
                  <a:rPr lang="en-GB"/>
                  <a:t>? It is being divided by 4. Ask: what is the inverse of dividing by 4? Multiplying by 4. So, we multiply both sides by 4. Explain that we do the same thing to both sides to keep the equation balanced. This gives us </a:t>
                </a:r>
                <a:r>
                  <a:rPr lang="en-GB" i="0" dirty="0">
                    <a:latin typeface="Cambria Math" panose="02040503050406030204" pitchFamily="18" charset="0"/>
                  </a:rPr>
                  <a:t>5 × 4 = 𝑏</a:t>
                </a:r>
                <a:r>
                  <a:rPr lang="en-GB"/>
                  <a:t>, so </a:t>
                </a:r>
                <a:r>
                  <a:rPr lang="en-GB" i="0" dirty="0">
                    <a:latin typeface="Cambria Math" panose="02040503050406030204" pitchFamily="18" charset="0"/>
                  </a:rPr>
                  <a:t>𝑏 = 20</a:t>
                </a:r>
                <a:r>
                  <a:rPr lang="en-GB"/>
                  <a: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Discuss: this is </a:t>
                </a:r>
                <a:r>
                  <a:rPr lang="en-GB"/>
                  <a:t>a one-step rearrangement because the unknown (</a:t>
                </a:r>
                <a:r>
                  <a:rPr lang="en-GB" i="0" dirty="0">
                    <a:latin typeface="Cambria Math" panose="02040503050406030204" pitchFamily="18" charset="0"/>
                  </a:rPr>
                  <a:t>𝑏</a:t>
                </a:r>
                <a:r>
                  <a:rPr lang="en-GB"/>
                  <a:t>) is on the top of the division. It only takes one inverse operation to get </a:t>
                </a:r>
                <a:r>
                  <a:rPr lang="en-GB" i="0" dirty="0">
                    <a:latin typeface="Cambria Math" panose="02040503050406030204" pitchFamily="18" charset="0"/>
                  </a:rPr>
                  <a:t>𝑏</a:t>
                </a:r>
                <a:r>
                  <a:rPr lang="en-GB"/>
                  <a:t> on its own. Later in the session we will look at examples where the unknown is on the bottom of the division, which requires an extra step.</a:t>
                </a:r>
              </a:p>
              <a:p>
                <a:pPr marL="0" lvl="0" indent="0" algn="l" rtl="0">
                  <a:lnSpc>
                    <a:spcPct val="100000"/>
                  </a:lnSpc>
                  <a:spcBef>
                    <a:spcPts val="0"/>
                  </a:spcBef>
                  <a:spcAft>
                    <a:spcPts val="0"/>
                  </a:spcAft>
                  <a:buSzPts val="1400"/>
                  <a:buNone/>
                </a:pPr>
                <a:endParaRPr lang="en-GB"/>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0"/>
                  <a:t>Discuss: </a:t>
                </a:r>
                <a:r>
                  <a:rPr lang="en-GB"/>
                  <a:t>why do we substitute first rather than rearranging the letters? Because once the numbers are in, learners can see what they are working with. </a:t>
                </a:r>
                <a:r>
                  <a:rPr lang="en-GB" i="0" dirty="0">
                    <a:latin typeface="Cambria Math" panose="02040503050406030204" pitchFamily="18" charset="0"/>
                  </a:rPr>
                  <a:t>5 =</a:t>
                </a:r>
                <a:r>
                  <a:rPr lang="ar-AE" i="0" dirty="0">
                    <a:latin typeface="Cambria Math" panose="02040503050406030204" pitchFamily="18" charset="0"/>
                  </a:rPr>
                  <a:t>𝑏/</a:t>
                </a:r>
                <a:r>
                  <a:rPr lang="en-GB" i="0" dirty="0">
                    <a:latin typeface="Cambria Math" panose="02040503050406030204" pitchFamily="18" charset="0"/>
                  </a:rPr>
                  <a:t>4  </a:t>
                </a:r>
                <a:r>
                  <a:rPr lang="en-GB" i="1"/>
                  <a:t> </a:t>
                </a:r>
                <a:r>
                  <a:rPr lang="en-GB"/>
                  <a:t>is easier to solve than rearranging </a:t>
                </a:r>
                <a:r>
                  <a:rPr lang="en-GB" i="0" dirty="0">
                    <a:latin typeface="Cambria Math" panose="02040503050406030204" pitchFamily="18" charset="0"/>
                  </a:rPr>
                  <a:t>𝑎 = </a:t>
                </a:r>
                <a:r>
                  <a:rPr lang="ar-AE" b="0" i="0" dirty="0">
                    <a:latin typeface="Cambria Math" panose="02040503050406030204" pitchFamily="18" charset="0"/>
                  </a:rPr>
                  <a:t> 𝑏/</a:t>
                </a:r>
                <a:r>
                  <a:rPr lang="en-GB" b="0" i="0" dirty="0">
                    <a:latin typeface="Cambria Math" panose="02040503050406030204" pitchFamily="18" charset="0"/>
                  </a:rPr>
                  <a:t>𝑐  </a:t>
                </a:r>
                <a:r>
                  <a:rPr lang="en-GB"/>
                  <a:t>to </a:t>
                </a:r>
                <a:r>
                  <a:rPr lang="en-GB" i="0" dirty="0">
                    <a:latin typeface="Cambria Math" panose="02040503050406030204" pitchFamily="18" charset="0"/>
                  </a:rPr>
                  <a:t>𝑏 = 𝑎 × 𝑐 </a:t>
                </a:r>
                <a:r>
                  <a:rPr lang="en-GB" i="1"/>
                  <a:t> </a:t>
                </a:r>
                <a:r>
                  <a:rPr lang="en-GB"/>
                  <a:t>with letters only.</a:t>
                </a:r>
              </a:p>
              <a:p>
                <a:pPr marL="0" lvl="0" indent="0" algn="l" rtl="0">
                  <a:lnSpc>
                    <a:spcPct val="100000"/>
                  </a:lnSpc>
                  <a:spcBef>
                    <a:spcPts val="0"/>
                  </a:spcBef>
                  <a:spcAft>
                    <a:spcPts val="0"/>
                  </a:spcAft>
                  <a:buSzPts val="1400"/>
                  <a:buNone/>
                </a:pPr>
                <a:endParaRPr lang="en-GB"/>
              </a:p>
              <a:p>
                <a:pPr marL="0"/>
                <a:r>
                  <a:rPr lang="en-GB" sz="1200" b="0" i="0" u="none" strike="noStrike" cap="none">
                    <a:solidFill>
                      <a:schemeClr val="dk1"/>
                    </a:solidFill>
                    <a:effectLst/>
                    <a:latin typeface="Arial"/>
                    <a:ea typeface="Arial"/>
                    <a:cs typeface="Arial"/>
                    <a:sym typeface="Arial"/>
                  </a:rPr>
                  <a:t>Remind learners of the inverse operations: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undoes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undoes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undoes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undoes </a:t>
                </a:r>
                <a:r>
                  <a:rPr lang="en-GB" sz="1200" b="0" i="0" u="none" strike="noStrike" cap="none">
                    <a:solidFill>
                      <a:schemeClr val="dk1"/>
                    </a:solidFill>
                    <a:effectLst/>
                    <a:latin typeface="Cambria Math" panose="02040503050406030204" pitchFamily="18" charset="0"/>
                    <a:ea typeface="Arial"/>
                    <a:cs typeface="Arial"/>
                    <a:sym typeface="Arial"/>
                  </a:rPr>
                  <a:t>+</a:t>
                </a:r>
                <a:r>
                  <a:rPr lang="en-GB" sz="1200" b="0" i="0" u="none" strike="noStrike" cap="none">
                    <a:solidFill>
                      <a:schemeClr val="dk1"/>
                    </a:solidFill>
                    <a:effectLst/>
                    <a:latin typeface="Arial"/>
                    <a:ea typeface="Arial"/>
                    <a:cs typeface="Arial"/>
                    <a:sym typeface="Arial"/>
                  </a:rPr>
                  <a:t>. These are the same inverse operations learners use in maths.</a:t>
                </a:r>
              </a:p>
            </p:txBody>
          </p:sp>
        </mc:Fallback>
      </mc:AlternateContent>
      <p:sp>
        <p:nvSpPr>
          <p:cNvPr id="209" name="Google Shape;209;g3cfcaffb8d2_0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3cfcaffb8d2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15" name="Google Shape;215;g3cfcaffb8d2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shows the maths and science side by side. The numbers are deliberately the same so learners can see that the working is identical.</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this example is harder than slide 14 because the unknown is on the bottom of the division. This means it takes two steps to isolate it instead of one. </a:t>
                </a:r>
                <a:r>
                  <a:rPr lang="en-GB" b="0" dirty="0"/>
                  <a:t>Ask</a:t>
                </a:r>
                <a:r>
                  <a:rPr lang="en-GB" dirty="0"/>
                  <a:t> learners: why can't we just do it in one step like before? Because when the unknown is on the bottom, we first need to get it out of the bottom (multiply by the unknown) and then get it on its own (divide by the number).</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b="1" dirty="0"/>
                  <a:t> </a:t>
                </a:r>
                <a:r>
                  <a:rPr lang="en-GB" dirty="0"/>
                  <a:t>learners to compare the two columns line by line. Discuss: what is the same? The steps, the operations and the arithmetic are all identical. What is different? Only the letters and the units.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the phrase ‘change the subject to </a:t>
                </a:r>
                <a14:m>
                  <m:oMath xmlns:m="http://schemas.openxmlformats.org/officeDocument/2006/math">
                    <m:r>
                      <a:rPr lang="en-GB" i="1" dirty="0" smtClean="0">
                        <a:latin typeface="Cambria Math" panose="02040503050406030204" pitchFamily="18" charset="0"/>
                      </a:rPr>
                      <m:t>𝑐</m:t>
                    </m:r>
                  </m:oMath>
                </a14:m>
                <a:r>
                  <a:rPr lang="en-GB" dirty="0"/>
                  <a:t>’ in maths means the same thing as ‘find </a:t>
                </a:r>
                <a14:m>
                  <m:oMath xmlns:m="http://schemas.openxmlformats.org/officeDocument/2006/math">
                    <m:r>
                      <a:rPr lang="en-GB" i="1" dirty="0" smtClean="0">
                        <a:latin typeface="Cambria Math" panose="02040503050406030204" pitchFamily="18" charset="0"/>
                      </a:rPr>
                      <m:t>𝑉</m:t>
                    </m:r>
                    <m:r>
                      <a:rPr lang="en-GB" b="0" i="0" dirty="0" smtClean="0">
                        <a:latin typeface="Cambria Math" panose="02040503050406030204" pitchFamily="18" charset="0"/>
                      </a:rPr>
                      <m:t>′</m:t>
                    </m:r>
                  </m:oMath>
                </a14:m>
                <a:r>
                  <a:rPr lang="en-GB" dirty="0"/>
                  <a:t> or ‘solve for </a:t>
                </a:r>
                <a14:m>
                  <m:oMath xmlns:m="http://schemas.openxmlformats.org/officeDocument/2006/math">
                    <m:r>
                      <a:rPr lang="en-GB" i="1" dirty="0" smtClean="0">
                        <a:latin typeface="Cambria Math" panose="02040503050406030204" pitchFamily="18" charset="0"/>
                      </a:rPr>
                      <m:t>𝑉</m:t>
                    </m:r>
                    <m:r>
                      <a:rPr lang="en-GB" b="0" i="0" dirty="0" smtClean="0">
                        <a:latin typeface="Cambria Math" panose="02040503050406030204" pitchFamily="18" charset="0"/>
                      </a:rPr>
                      <m:t>′</m:t>
                    </m:r>
                  </m:oMath>
                </a14:m>
                <a:r>
                  <a:rPr lang="en-GB" dirty="0"/>
                  <a:t> in science. Using the maths language reinforces that this is the same skill.</a:t>
                </a:r>
              </a:p>
              <a:p>
                <a:pPr marL="0" lvl="0" indent="0" algn="l" rtl="0">
                  <a:lnSpc>
                    <a:spcPct val="100000"/>
                  </a:lnSpc>
                  <a:spcBef>
                    <a:spcPts val="0"/>
                  </a:spcBef>
                  <a:spcAft>
                    <a:spcPts val="0"/>
                  </a:spcAft>
                  <a:buSzPts val="1400"/>
                  <a:buNone/>
                </a:pPr>
                <a:r>
                  <a:rPr lang="en-GB" dirty="0"/>
                  <a:t>Walk through both examples, emphasising the parallel at each step:</a:t>
                </a:r>
              </a:p>
              <a:p>
                <a:pPr marL="0" lvl="0" indent="0" algn="l" rtl="0">
                  <a:lnSpc>
                    <a:spcPct val="100000"/>
                  </a:lnSpc>
                  <a:spcBef>
                    <a:spcPts val="0"/>
                  </a:spcBef>
                  <a:spcAft>
                    <a:spcPts val="0"/>
                  </a:spcAft>
                  <a:buSzPts val="1400"/>
                  <a:buNone/>
                </a:pPr>
                <a:endParaRPr lang="en-GB" dirty="0"/>
              </a:p>
              <a:p>
                <a:pPr marL="171450" lvl="0" indent="-171450" algn="l" rtl="0">
                  <a:lnSpc>
                    <a:spcPct val="100000"/>
                  </a:lnSpc>
                  <a:spcBef>
                    <a:spcPts val="0"/>
                  </a:spcBef>
                  <a:spcAft>
                    <a:spcPts val="0"/>
                  </a:spcAft>
                  <a:buSzPts val="1400"/>
                  <a:buFont typeface="Arial" panose="020B0604020202020204" pitchFamily="34" charset="0"/>
                  <a:buChar char="•"/>
                </a:pPr>
                <a:r>
                  <a:rPr lang="en-GB" dirty="0"/>
                  <a:t>Substitute: both give a number </a:t>
                </a:r>
                <a14:m>
                  <m:oMath xmlns:m="http://schemas.openxmlformats.org/officeDocument/2006/math">
                    <m:r>
                      <a:rPr lang="en-GB" i="1" dirty="0" smtClean="0">
                        <a:latin typeface="Cambria Math" panose="02040503050406030204" pitchFamily="18" charset="0"/>
                      </a:rPr>
                      <m:t>=</m:t>
                    </m:r>
                  </m:oMath>
                </a14:m>
                <a:r>
                  <a:rPr lang="en-GB" dirty="0"/>
                  <a:t> a number </a:t>
                </a:r>
                <a14:m>
                  <m:oMath xmlns:m="http://schemas.openxmlformats.org/officeDocument/2006/math">
                    <m:r>
                      <a:rPr lang="en-GB" i="1" dirty="0" smtClean="0">
                        <a:latin typeface="Cambria Math" panose="02040503050406030204" pitchFamily="18" charset="0"/>
                      </a:rPr>
                      <m:t>÷</m:t>
                    </m:r>
                  </m:oMath>
                </a14:m>
                <a:r>
                  <a:rPr lang="en-GB" dirty="0"/>
                  <a:t> an unknown</a:t>
                </a:r>
              </a:p>
              <a:p>
                <a:pPr marL="171450" lvl="0" indent="-171450" algn="l" rtl="0">
                  <a:lnSpc>
                    <a:spcPct val="100000"/>
                  </a:lnSpc>
                  <a:spcBef>
                    <a:spcPts val="0"/>
                  </a:spcBef>
                  <a:spcAft>
                    <a:spcPts val="0"/>
                  </a:spcAft>
                  <a:buSzPts val="1400"/>
                  <a:buFont typeface="Arial" panose="020B0604020202020204" pitchFamily="34" charset="0"/>
                  <a:buChar char="•"/>
                </a:pPr>
                <a:r>
                  <a:rPr lang="en-GB" dirty="0"/>
                  <a:t>Multiply both sides by the unknown: both give a number </a:t>
                </a:r>
                <a14:m>
                  <m:oMath xmlns:m="http://schemas.openxmlformats.org/officeDocument/2006/math">
                    <m:r>
                      <a:rPr lang="en-GB" i="1" dirty="0" smtClean="0">
                        <a:latin typeface="Cambria Math" panose="02040503050406030204" pitchFamily="18" charset="0"/>
                      </a:rPr>
                      <m:t>×</m:t>
                    </m:r>
                  </m:oMath>
                </a14:m>
                <a:r>
                  <a:rPr lang="en-GB" dirty="0"/>
                  <a:t> unknown </a:t>
                </a:r>
                <a14:m>
                  <m:oMath xmlns:m="http://schemas.openxmlformats.org/officeDocument/2006/math">
                    <m:r>
                      <a:rPr lang="en-GB" i="1" dirty="0" smtClean="0">
                        <a:latin typeface="Cambria Math" panose="02040503050406030204" pitchFamily="18" charset="0"/>
                      </a:rPr>
                      <m:t>=</m:t>
                    </m:r>
                  </m:oMath>
                </a14:m>
                <a:r>
                  <a:rPr lang="en-GB" dirty="0"/>
                  <a:t> a number</a:t>
                </a:r>
              </a:p>
              <a:p>
                <a:pPr marL="171450" lvl="0" indent="-171450" algn="l" rtl="0">
                  <a:lnSpc>
                    <a:spcPct val="100000"/>
                  </a:lnSpc>
                  <a:spcBef>
                    <a:spcPts val="0"/>
                  </a:spcBef>
                  <a:spcAft>
                    <a:spcPts val="0"/>
                  </a:spcAft>
                  <a:buSzPts val="1400"/>
                  <a:buFont typeface="Arial" panose="020B0604020202020204" pitchFamily="34" charset="0"/>
                  <a:buChar char="•"/>
                </a:pPr>
                <a:r>
                  <a:rPr lang="en-GB" dirty="0"/>
                  <a:t>Divide both sides: both isolate the unknown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what </a:t>
                </a:r>
                <a:r>
                  <a:rPr lang="en-GB" dirty="0"/>
                  <a:t>is the only extra thing we need in science? </a:t>
                </a:r>
                <a:r>
                  <a:rPr lang="en-GB" sz="1200" b="0" i="0" u="none" strike="noStrike" cap="none" dirty="0">
                    <a:solidFill>
                      <a:schemeClr val="dk1"/>
                    </a:solidFill>
                    <a:effectLst/>
                    <a:latin typeface="Arial"/>
                    <a:ea typeface="Arial"/>
                    <a:cs typeface="Arial"/>
                    <a:sym typeface="Arial"/>
                  </a:rPr>
                  <a:t>Units. The maths answer is 4. The science answer is 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Remind learners that units come from the formula: mass in grams divided by concentration in g/dm</a:t>
                </a:r>
                <a:r>
                  <a:rPr lang="en-GB" sz="1200" b="0" i="0" u="none" strike="noStrike" cap="none" baseline="30000" dirty="0">
                    <a:solidFill>
                      <a:schemeClr val="dk1"/>
                    </a:solidFill>
                    <a:effectLst/>
                    <a:latin typeface="Arial"/>
                    <a:ea typeface="Arial"/>
                    <a:cs typeface="Arial"/>
                    <a:sym typeface="Arial"/>
                  </a:rPr>
                  <a:t>3 </a:t>
                </a:r>
                <a:r>
                  <a:rPr lang="en-GB" sz="1200" b="0" i="0" u="none" strike="noStrike" cap="none" dirty="0">
                    <a:solidFill>
                      <a:schemeClr val="dk1"/>
                    </a:solidFill>
                    <a:effectLst/>
                    <a:latin typeface="Arial"/>
                    <a:ea typeface="Arial"/>
                    <a:cs typeface="Arial"/>
                    <a:sym typeface="Arial"/>
                  </a:rPr>
                  <a:t>gives volume in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a:t>
                </a:r>
              </a:p>
              <a:p>
                <a:pPr marL="0" lvl="0" indent="0" algn="l" rtl="0">
                  <a:lnSpc>
                    <a:spcPct val="100000"/>
                  </a:lnSpc>
                  <a:spcBef>
                    <a:spcPts val="0"/>
                  </a:spcBef>
                  <a:spcAft>
                    <a:spcPts val="0"/>
                  </a:spcAft>
                  <a:buSzPts val="1400"/>
                  <a:buNone/>
                </a:pPr>
                <a:endParaRPr lang="ar-AE" dirty="0"/>
              </a:p>
              <a:p>
                <a:pPr marL="0" lvl="0" indent="0" algn="l" rtl="0">
                  <a:lnSpc>
                    <a:spcPct val="100000"/>
                  </a:lnSpc>
                  <a:spcBef>
                    <a:spcPts val="0"/>
                  </a:spcBef>
                  <a:spcAft>
                    <a:spcPts val="0"/>
                  </a:spcAft>
                  <a:buSzPts val="1400"/>
                  <a:buNone/>
                </a:pPr>
                <a:r>
                  <a:rPr lang="en-GB" b="0" dirty="0"/>
                  <a:t>Ask: does </a:t>
                </a:r>
                <a:r>
                  <a:rPr lang="en-GB" dirty="0"/>
                  <a:t>it matter that the science formula uses </a:t>
                </a:r>
                <a14:m>
                  <m:oMath xmlns:m="http://schemas.openxmlformats.org/officeDocument/2006/math">
                    <m:r>
                      <a:rPr lang="en-GB" i="1" dirty="0" smtClean="0">
                        <a:latin typeface="Cambria Math" panose="02040503050406030204" pitchFamily="18" charset="0"/>
                      </a:rPr>
                      <m:t>𝑐</m:t>
                    </m:r>
                    <m:r>
                      <a:rPr lang="en-GB" i="1" dirty="0" smtClean="0">
                        <a:latin typeface="Cambria Math" panose="02040503050406030204" pitchFamily="18" charset="0"/>
                      </a:rPr>
                      <m:t>, </m:t>
                    </m:r>
                    <m:r>
                      <a:rPr lang="en-GB" i="1" dirty="0" smtClean="0">
                        <a:latin typeface="Cambria Math" panose="02040503050406030204" pitchFamily="18" charset="0"/>
                      </a:rPr>
                      <m:t>𝑚</m:t>
                    </m:r>
                    <m:r>
                      <a:rPr lang="en-GB" i="1" dirty="0" smtClean="0">
                        <a:latin typeface="Cambria Math" panose="02040503050406030204" pitchFamily="18" charset="0"/>
                      </a:rPr>
                      <m:t> </m:t>
                    </m:r>
                  </m:oMath>
                </a14:m>
                <a:r>
                  <a:rPr lang="en-GB" dirty="0"/>
                  <a:t>and </a:t>
                </a:r>
                <a14:m>
                  <m:oMath xmlns:m="http://schemas.openxmlformats.org/officeDocument/2006/math">
                    <m:r>
                      <a:rPr lang="en-GB" i="1" dirty="0" smtClean="0">
                        <a:latin typeface="Cambria Math" panose="02040503050406030204" pitchFamily="18" charset="0"/>
                      </a:rPr>
                      <m:t>𝑉</m:t>
                    </m:r>
                  </m:oMath>
                </a14:m>
                <a:r>
                  <a:rPr lang="en-GB" dirty="0"/>
                  <a:t> instead of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m:t>
                    </m:r>
                    <m:r>
                      <a:rPr lang="en-GB" i="1" dirty="0" smtClean="0">
                        <a:latin typeface="Cambria Math" panose="02040503050406030204" pitchFamily="18" charset="0"/>
                      </a:rPr>
                      <m:t>𝑏</m:t>
                    </m:r>
                    <m:r>
                      <a:rPr lang="en-GB" i="1" dirty="0" smtClean="0">
                        <a:latin typeface="Cambria Math" panose="02040503050406030204" pitchFamily="18" charset="0"/>
                      </a:rPr>
                      <m:t> </m:t>
                    </m:r>
                  </m:oMath>
                </a14:m>
                <a:r>
                  <a:rPr lang="en-GB" dirty="0"/>
                  <a:t>and </a:t>
                </a:r>
                <a14:m>
                  <m:oMath xmlns:m="http://schemas.openxmlformats.org/officeDocument/2006/math">
                    <m:r>
                      <a:rPr lang="en-GB" i="1" dirty="0" smtClean="0">
                        <a:latin typeface="Cambria Math" panose="02040503050406030204" pitchFamily="18" charset="0"/>
                      </a:rPr>
                      <m:t>𝑐</m:t>
                    </m:r>
                  </m:oMath>
                </a14:m>
                <a:r>
                  <a:rPr lang="en-GB" dirty="0"/>
                  <a:t>? No. The letters are different, but the algebra is the same. Once learners substitute the numbers, the letters disappear and they are left with a straightforward equation to solve.</a:t>
                </a:r>
                <a:endParaRPr dirty="0"/>
              </a:p>
            </p:txBody>
          </p:sp>
        </mc:Choice>
        <mc:Fallback xmlns="">
          <p:sp>
            <p:nvSpPr>
              <p:cNvPr id="215" name="Google Shape;215;g3cfcaffb8d2_0_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shows the maths and science side by side. The numbers are deliberately the same so learners can see that the working is identical.</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this example is harder than slide 14 because the unknown is on the bottom of the division. This means it takes two steps to isolate it instead of one. </a:t>
                </a:r>
                <a:r>
                  <a:rPr lang="en-GB" b="0" dirty="0"/>
                  <a:t>Ask</a:t>
                </a:r>
                <a:r>
                  <a:rPr lang="en-GB" dirty="0"/>
                  <a:t> learners: why can't we just do it in one step like before? Because when the unknown is on the bottom, we first need to get it out of the bottom (multiply by the unknown) and then get it on its own (divide by the number).</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b="1" dirty="0"/>
                  <a:t> </a:t>
                </a:r>
                <a:r>
                  <a:rPr lang="en-GB" dirty="0"/>
                  <a:t>learners to compare the two columns line by line. Discuss: what is the same? The steps, the operations and the arithmetic are all identical. What is different? Only the letters and the units.</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Explain</a:t>
                </a:r>
                <a:r>
                  <a:rPr lang="en-GB" dirty="0"/>
                  <a:t> that the phrase ‘change the subject to </a:t>
                </a:r>
                <a:r>
                  <a:rPr lang="en-GB" i="0" dirty="0">
                    <a:latin typeface="Cambria Math" panose="02040503050406030204" pitchFamily="18" charset="0"/>
                  </a:rPr>
                  <a:t>𝑐</a:t>
                </a:r>
                <a:r>
                  <a:rPr lang="en-GB" dirty="0"/>
                  <a:t>’ in maths means the same thing as ‘find </a:t>
                </a:r>
                <a:r>
                  <a:rPr lang="en-GB" i="0" dirty="0">
                    <a:latin typeface="Cambria Math" panose="02040503050406030204" pitchFamily="18" charset="0"/>
                  </a:rPr>
                  <a:t>𝑉</a:t>
                </a:r>
                <a:r>
                  <a:rPr lang="en-GB" b="0" i="0" dirty="0">
                    <a:latin typeface="Cambria Math" panose="02040503050406030204" pitchFamily="18" charset="0"/>
                  </a:rPr>
                  <a:t>′</a:t>
                </a:r>
                <a:r>
                  <a:rPr lang="en-GB" dirty="0"/>
                  <a:t> or ‘solve for </a:t>
                </a:r>
                <a:r>
                  <a:rPr lang="en-GB" i="0" dirty="0">
                    <a:latin typeface="Cambria Math" panose="02040503050406030204" pitchFamily="18" charset="0"/>
                  </a:rPr>
                  <a:t>𝑉</a:t>
                </a:r>
                <a:r>
                  <a:rPr lang="en-GB" b="0" i="0" dirty="0">
                    <a:latin typeface="Cambria Math" panose="02040503050406030204" pitchFamily="18" charset="0"/>
                  </a:rPr>
                  <a:t>′</a:t>
                </a:r>
                <a:r>
                  <a:rPr lang="en-GB" dirty="0"/>
                  <a:t> in science. Using the maths language reinforces that this is the same skill.</a:t>
                </a:r>
              </a:p>
              <a:p>
                <a:pPr marL="0" lvl="0" indent="0" algn="l" rtl="0">
                  <a:lnSpc>
                    <a:spcPct val="100000"/>
                  </a:lnSpc>
                  <a:spcBef>
                    <a:spcPts val="0"/>
                  </a:spcBef>
                  <a:spcAft>
                    <a:spcPts val="0"/>
                  </a:spcAft>
                  <a:buSzPts val="1400"/>
                  <a:buNone/>
                </a:pPr>
                <a:r>
                  <a:rPr lang="en-GB" dirty="0"/>
                  <a:t>Walk through both examples, emphasising the parallel at each step:</a:t>
                </a:r>
              </a:p>
              <a:p>
                <a:pPr marL="0" lvl="0" indent="0" algn="l" rtl="0">
                  <a:lnSpc>
                    <a:spcPct val="100000"/>
                  </a:lnSpc>
                  <a:spcBef>
                    <a:spcPts val="0"/>
                  </a:spcBef>
                  <a:spcAft>
                    <a:spcPts val="0"/>
                  </a:spcAft>
                  <a:buSzPts val="1400"/>
                  <a:buNone/>
                </a:pPr>
                <a:endParaRPr lang="en-GB" dirty="0"/>
              </a:p>
              <a:p>
                <a:pPr marL="171450" lvl="0" indent="-171450" algn="l" rtl="0">
                  <a:lnSpc>
                    <a:spcPct val="100000"/>
                  </a:lnSpc>
                  <a:spcBef>
                    <a:spcPts val="0"/>
                  </a:spcBef>
                  <a:spcAft>
                    <a:spcPts val="0"/>
                  </a:spcAft>
                  <a:buSzPts val="1400"/>
                  <a:buFont typeface="Arial" panose="020B0604020202020204" pitchFamily="34" charset="0"/>
                  <a:buChar char="•"/>
                </a:pPr>
                <a:r>
                  <a:rPr lang="en-GB" dirty="0"/>
                  <a:t>Substitute: both give a number </a:t>
                </a:r>
                <a:r>
                  <a:rPr lang="en-GB" i="0" dirty="0">
                    <a:latin typeface="Cambria Math" panose="02040503050406030204" pitchFamily="18" charset="0"/>
                  </a:rPr>
                  <a:t>=</a:t>
                </a:r>
                <a:r>
                  <a:rPr lang="en-GB" dirty="0"/>
                  <a:t> a number </a:t>
                </a:r>
                <a:r>
                  <a:rPr lang="en-GB" i="0" dirty="0">
                    <a:latin typeface="Cambria Math" panose="02040503050406030204" pitchFamily="18" charset="0"/>
                  </a:rPr>
                  <a:t>÷</a:t>
                </a:r>
                <a:r>
                  <a:rPr lang="en-GB" dirty="0"/>
                  <a:t> an unknown</a:t>
                </a:r>
              </a:p>
              <a:p>
                <a:pPr marL="171450" lvl="0" indent="-171450" algn="l" rtl="0">
                  <a:lnSpc>
                    <a:spcPct val="100000"/>
                  </a:lnSpc>
                  <a:spcBef>
                    <a:spcPts val="0"/>
                  </a:spcBef>
                  <a:spcAft>
                    <a:spcPts val="0"/>
                  </a:spcAft>
                  <a:buSzPts val="1400"/>
                  <a:buFont typeface="Arial" panose="020B0604020202020204" pitchFamily="34" charset="0"/>
                  <a:buChar char="•"/>
                </a:pPr>
                <a:r>
                  <a:rPr lang="en-GB" dirty="0"/>
                  <a:t>Multiply both sides by the unknown: both give a number </a:t>
                </a:r>
                <a:r>
                  <a:rPr lang="en-GB" i="0" dirty="0">
                    <a:latin typeface="Cambria Math" panose="02040503050406030204" pitchFamily="18" charset="0"/>
                  </a:rPr>
                  <a:t>×</a:t>
                </a:r>
                <a:r>
                  <a:rPr lang="en-GB" dirty="0"/>
                  <a:t> unknown </a:t>
                </a:r>
                <a:r>
                  <a:rPr lang="en-GB" i="0" dirty="0">
                    <a:latin typeface="Cambria Math" panose="02040503050406030204" pitchFamily="18" charset="0"/>
                  </a:rPr>
                  <a:t>=</a:t>
                </a:r>
                <a:r>
                  <a:rPr lang="en-GB" dirty="0"/>
                  <a:t> a number</a:t>
                </a:r>
              </a:p>
              <a:p>
                <a:pPr marL="171450" lvl="0" indent="-171450" algn="l" rtl="0">
                  <a:lnSpc>
                    <a:spcPct val="100000"/>
                  </a:lnSpc>
                  <a:spcBef>
                    <a:spcPts val="0"/>
                  </a:spcBef>
                  <a:spcAft>
                    <a:spcPts val="0"/>
                  </a:spcAft>
                  <a:buSzPts val="1400"/>
                  <a:buFont typeface="Arial" panose="020B0604020202020204" pitchFamily="34" charset="0"/>
                  <a:buChar char="•"/>
                </a:pPr>
                <a:r>
                  <a:rPr lang="en-GB" dirty="0"/>
                  <a:t>Divide both sides: both isolate the unknown</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what </a:t>
                </a:r>
                <a:r>
                  <a:rPr lang="en-GB" dirty="0"/>
                  <a:t>is the only extra thing we need in science? </a:t>
                </a:r>
                <a:r>
                  <a:rPr lang="en-GB" sz="1200" b="0" i="0" u="none" strike="noStrike" cap="none" dirty="0">
                    <a:solidFill>
                      <a:schemeClr val="dk1"/>
                    </a:solidFill>
                    <a:effectLst/>
                    <a:latin typeface="Arial"/>
                    <a:ea typeface="Arial"/>
                    <a:cs typeface="Arial"/>
                    <a:sym typeface="Arial"/>
                  </a:rPr>
                  <a:t>Units. The maths answer is 4. The science answer is 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Remind learners that units come from the formula: mass in grams divided by concentration in g/dm</a:t>
                </a:r>
                <a:r>
                  <a:rPr lang="en-GB" sz="1200" b="0" i="0" u="none" strike="noStrike" cap="none" baseline="30000" dirty="0">
                    <a:solidFill>
                      <a:schemeClr val="dk1"/>
                    </a:solidFill>
                    <a:effectLst/>
                    <a:latin typeface="Arial"/>
                    <a:ea typeface="Arial"/>
                    <a:cs typeface="Arial"/>
                    <a:sym typeface="Arial"/>
                  </a:rPr>
                  <a:t>3 </a:t>
                </a:r>
                <a:r>
                  <a:rPr lang="en-GB" sz="1200" b="0" i="0" u="none" strike="noStrike" cap="none" dirty="0">
                    <a:solidFill>
                      <a:schemeClr val="dk1"/>
                    </a:solidFill>
                    <a:effectLst/>
                    <a:latin typeface="Arial"/>
                    <a:ea typeface="Arial"/>
                    <a:cs typeface="Arial"/>
                    <a:sym typeface="Arial"/>
                  </a:rPr>
                  <a:t>gives volume in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a:t>
                </a:r>
              </a:p>
              <a:p>
                <a:pPr marL="0" lvl="0" indent="0" algn="l" rtl="0">
                  <a:lnSpc>
                    <a:spcPct val="100000"/>
                  </a:lnSpc>
                  <a:spcBef>
                    <a:spcPts val="0"/>
                  </a:spcBef>
                  <a:spcAft>
                    <a:spcPts val="0"/>
                  </a:spcAft>
                  <a:buSzPts val="1400"/>
                  <a:buNone/>
                </a:pPr>
                <a:endParaRPr lang="ar-AE" dirty="0"/>
              </a:p>
              <a:p>
                <a:pPr marL="0" lvl="0" indent="0" algn="l" rtl="0">
                  <a:lnSpc>
                    <a:spcPct val="100000"/>
                  </a:lnSpc>
                  <a:spcBef>
                    <a:spcPts val="0"/>
                  </a:spcBef>
                  <a:spcAft>
                    <a:spcPts val="0"/>
                  </a:spcAft>
                  <a:buSzPts val="1400"/>
                  <a:buNone/>
                </a:pPr>
                <a:r>
                  <a:rPr lang="en-GB" b="0" dirty="0"/>
                  <a:t>Ask: does </a:t>
                </a:r>
                <a:r>
                  <a:rPr lang="en-GB" dirty="0"/>
                  <a:t>it matter that the science formula uses </a:t>
                </a:r>
                <a:r>
                  <a:rPr lang="en-GB" i="0" dirty="0">
                    <a:latin typeface="Cambria Math" panose="02040503050406030204" pitchFamily="18" charset="0"/>
                  </a:rPr>
                  <a:t>𝑐, 𝑚 </a:t>
                </a:r>
                <a:r>
                  <a:rPr lang="en-GB" dirty="0"/>
                  <a:t>and </a:t>
                </a:r>
                <a:r>
                  <a:rPr lang="en-GB" i="0" dirty="0">
                    <a:latin typeface="Cambria Math" panose="02040503050406030204" pitchFamily="18" charset="0"/>
                  </a:rPr>
                  <a:t>𝑉</a:t>
                </a:r>
                <a:r>
                  <a:rPr lang="en-GB" dirty="0"/>
                  <a:t> instead of </a:t>
                </a:r>
                <a:r>
                  <a:rPr lang="en-GB" i="0" dirty="0">
                    <a:latin typeface="Cambria Math" panose="02040503050406030204" pitchFamily="18" charset="0"/>
                  </a:rPr>
                  <a:t>𝑎, 𝑏 </a:t>
                </a:r>
                <a:r>
                  <a:rPr lang="en-GB" dirty="0"/>
                  <a:t>and </a:t>
                </a:r>
                <a:r>
                  <a:rPr lang="en-GB" i="0" dirty="0">
                    <a:latin typeface="Cambria Math" panose="02040503050406030204" pitchFamily="18" charset="0"/>
                  </a:rPr>
                  <a:t>𝑐</a:t>
                </a:r>
                <a:r>
                  <a:rPr lang="en-GB" dirty="0"/>
                  <a:t>? No. The letters are different, but the algebra is the same. Once learners substitute the numbers, the letters disappear and they are left with a straightforward equation to solve.</a:t>
                </a:r>
                <a:endParaRPr dirty="0"/>
              </a:p>
            </p:txBody>
          </p:sp>
        </mc:Fallback>
      </mc:AlternateContent>
      <p:sp>
        <p:nvSpPr>
          <p:cNvPr id="216" name="Google Shape;216;g3cfcaffb8d2_0_3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cfcaffb8d2_0_7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23" name="Google Shape;223;g3cfcaffb8d2_0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Walk through this worked example step by step. This is the first full example where the unknown is on the bottom of the division, so learners need the two-step rearrangement from the previous slide.</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Step 1: </a:t>
                </a:r>
                <a:r>
                  <a:rPr lang="en-GB" b="0" dirty="0"/>
                  <a:t>w</a:t>
                </a:r>
                <a:r>
                  <a:rPr lang="en-GB" dirty="0"/>
                  <a:t>rite the formula. Ask learners: which formula links concentration, mass and volume? </a:t>
                </a:r>
                <a14:m>
                  <m:oMath xmlns:m="http://schemas.openxmlformats.org/officeDocument/2006/math">
                    <m:r>
                      <m:rPr>
                        <m:sty m:val="p"/>
                      </m:rPr>
                      <a:rPr lang="en-GB" smtClean="0">
                        <a:latin typeface="Cambria Math" panose="02040503050406030204" pitchFamily="18" charset="0"/>
                      </a:rPr>
                      <m:t>concentration</m:t>
                    </m:r>
                    <m:r>
                      <a:rPr lang="en-GB" smtClean="0">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0" lvl="0" indent="0" algn="l" rtl="0">
                  <a:lnSpc>
                    <a:spcPct val="100000"/>
                  </a:lnSpc>
                  <a:spcBef>
                    <a:spcPts val="0"/>
                  </a:spcBef>
                  <a:spcAft>
                    <a:spcPts val="0"/>
                  </a:spcAft>
                  <a:buSzPts val="1400"/>
                  <a:buNone/>
                </a:pPr>
                <a:r>
                  <a:rPr lang="en-GB" b="1" dirty="0"/>
                  <a:t>Step 2: </a:t>
                </a:r>
                <a:r>
                  <a:rPr lang="en-GB" dirty="0"/>
                  <a:t>substitute the values we know. Ask: what do we know? </a:t>
                </a:r>
                <a14:m>
                  <m:oMath xmlns:m="http://schemas.openxmlformats.org/officeDocument/2006/math">
                    <m:r>
                      <m:rPr>
                        <m:sty m:val="p"/>
                      </m:rPr>
                      <a:rPr lang="en-GB" i="0" dirty="0" smtClean="0">
                        <a:latin typeface="Cambria Math" panose="02040503050406030204" pitchFamily="18" charset="0"/>
                      </a:rPr>
                      <m:t>concentration</m:t>
                    </m:r>
                    <m:r>
                      <a:rPr lang="en-GB" i="0" dirty="0" smtClean="0">
                        <a:latin typeface="Cambria Math" panose="02040503050406030204" pitchFamily="18" charset="0"/>
                      </a:rPr>
                      <m:t> = 4.9 </m:t>
                    </m:r>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dm</m:t>
                        </m:r>
                      </m:e>
                      <m:sup>
                        <m:r>
                          <a:rPr lang="en-GB" b="0" i="1" dirty="0" smtClean="0">
                            <a:latin typeface="Cambria Math" panose="02040503050406030204" pitchFamily="18" charset="0"/>
                          </a:rPr>
                          <m:t>3</m:t>
                        </m:r>
                      </m:sup>
                    </m:sSup>
                  </m:oMath>
                </a14:m>
                <a:r>
                  <a:rPr lang="en-GB" dirty="0"/>
                  <a:t>, </a:t>
                </a:r>
                <a14:m>
                  <m:oMath xmlns:m="http://schemas.openxmlformats.org/officeDocument/2006/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 9.8 </m:t>
                    </m:r>
                    <m:r>
                      <m:rPr>
                        <m:sty m:val="p"/>
                      </m:rPr>
                      <a:rPr lang="en-GB" i="0" dirty="0" smtClean="0">
                        <a:latin typeface="Cambria Math" panose="02040503050406030204" pitchFamily="18" charset="0"/>
                      </a:rPr>
                      <m:t>g</m:t>
                    </m:r>
                  </m:oMath>
                </a14:m>
                <a:r>
                  <a:rPr lang="en-GB" dirty="0"/>
                  <a:t>. What don't we know? Volume. So, we get </a:t>
                </a:r>
                <a14:m>
                  <m:oMath xmlns:m="http://schemas.openxmlformats.org/officeDocument/2006/math">
                    <m:r>
                      <a:rPr lang="en-GB" i="0" dirty="0" smtClean="0">
                        <a:latin typeface="Cambria Math" panose="02040503050406030204" pitchFamily="18" charset="0"/>
                      </a:rPr>
                      <m:t>4.9 = </m:t>
                    </m:r>
                    <m:f>
                      <m:fPr>
                        <m:ctrlPr>
                          <a:rPr lang="en-GB" b="0" i="0" dirty="0" smtClean="0">
                            <a:latin typeface="Cambria Math" panose="02040503050406030204" pitchFamily="18" charset="0"/>
                          </a:rPr>
                        </m:ctrlPr>
                      </m:fPr>
                      <m:num>
                        <m:r>
                          <a:rPr lang="en-GB" b="0" i="0" dirty="0" smtClean="0">
                            <a:latin typeface="Cambria Math" panose="02040503050406030204" pitchFamily="18" charset="0"/>
                          </a:rPr>
                          <m:t>9.8</m:t>
                        </m:r>
                      </m:num>
                      <m:den>
                        <m:r>
                          <a:rPr lang="en-GB" b="0" i="1" dirty="0" smtClean="0">
                            <a:latin typeface="Cambria Math" panose="02040503050406030204" pitchFamily="18" charset="0"/>
                          </a:rPr>
                          <m:t>𝑉</m:t>
                        </m:r>
                      </m:den>
                    </m:f>
                  </m:oMath>
                </a14:m>
                <a:r>
                  <a:rPr lang="en-GB" i="0" dirty="0"/>
                  <a:t>.</a:t>
                </a:r>
              </a:p>
              <a:p>
                <a:pPr marL="0" lvl="0" indent="0" algn="l" rtl="0">
                  <a:lnSpc>
                    <a:spcPct val="100000"/>
                  </a:lnSpc>
                  <a:spcBef>
                    <a:spcPts val="0"/>
                  </a:spcBef>
                  <a:spcAft>
                    <a:spcPts val="0"/>
                  </a:spcAft>
                  <a:buSzPts val="1400"/>
                  <a:buNone/>
                </a:pPr>
                <a:r>
                  <a:rPr lang="en-GB" b="1" dirty="0"/>
                  <a:t>Step 3: </a:t>
                </a:r>
                <a:r>
                  <a:rPr lang="en-GB" dirty="0"/>
                  <a:t>change the subject. Ask learners: where is </a:t>
                </a:r>
                <a14:m>
                  <m:oMath xmlns:m="http://schemas.openxmlformats.org/officeDocument/2006/math">
                    <m:r>
                      <a:rPr lang="en-GB" i="1" dirty="0" smtClean="0">
                        <a:latin typeface="Cambria Math" panose="02040503050406030204" pitchFamily="18" charset="0"/>
                      </a:rPr>
                      <m:t>𝑉</m:t>
                    </m:r>
                  </m:oMath>
                </a14:m>
                <a:r>
                  <a:rPr lang="en-GB" dirty="0"/>
                  <a:t>? It is on the bottom of a division, so this is the harder type from slide 16. We need two steps.</a:t>
                </a:r>
              </a:p>
              <a:p>
                <a:pPr marL="0" lvl="0" indent="0" algn="l" rtl="0">
                  <a:lnSpc>
                    <a:spcPct val="100000"/>
                  </a:lnSpc>
                  <a:spcBef>
                    <a:spcPts val="0"/>
                  </a:spcBef>
                  <a:spcAft>
                    <a:spcPts val="0"/>
                  </a:spcAft>
                  <a:buSzPts val="1400"/>
                  <a:buNone/>
                </a:pPr>
                <a:r>
                  <a:rPr lang="en-GB" dirty="0"/>
                  <a:t>First, multiply both sides by </a:t>
                </a:r>
                <a14:m>
                  <m:oMath xmlns:m="http://schemas.openxmlformats.org/officeDocument/2006/math">
                    <m:r>
                      <a:rPr lang="en-GB" i="1" dirty="0" smtClean="0">
                        <a:latin typeface="Cambria Math" panose="02040503050406030204" pitchFamily="18" charset="0"/>
                      </a:rPr>
                      <m:t>𝑉</m:t>
                    </m:r>
                  </m:oMath>
                </a14:m>
                <a:r>
                  <a:rPr lang="en-GB" dirty="0"/>
                  <a:t> to get it out of the bottom: </a:t>
                </a:r>
                <a14:m>
                  <m:oMath xmlns:m="http://schemas.openxmlformats.org/officeDocument/2006/math">
                    <m:r>
                      <a:rPr lang="en-GB" i="0" dirty="0" smtClean="0">
                        <a:latin typeface="Cambria Math" panose="02040503050406030204" pitchFamily="18" charset="0"/>
                      </a:rPr>
                      <m:t>4.9 × </m:t>
                    </m:r>
                    <m:r>
                      <a:rPr lang="en-GB" i="1" dirty="0" smtClean="0">
                        <a:latin typeface="Cambria Math" panose="02040503050406030204" pitchFamily="18" charset="0"/>
                      </a:rPr>
                      <m:t>𝑉</m:t>
                    </m:r>
                    <m:r>
                      <a:rPr lang="en-GB" i="0" dirty="0" smtClean="0">
                        <a:latin typeface="Cambria Math" panose="02040503050406030204" pitchFamily="18" charset="0"/>
                      </a:rPr>
                      <m:t> = 9.8</m:t>
                    </m:r>
                  </m:oMath>
                </a14:m>
                <a:r>
                  <a:rPr lang="en-GB" dirty="0"/>
                  <a:t>. Ask: what kind of equation does this look like now? It looks like </a:t>
                </a:r>
                <a14:m>
                  <m:oMath xmlns:m="http://schemas.openxmlformats.org/officeDocument/2006/math">
                    <m:r>
                      <a:rPr lang="en-GB" i="0" dirty="0" smtClean="0">
                        <a:latin typeface="Cambria Math" panose="02040503050406030204" pitchFamily="18" charset="0"/>
                      </a:rPr>
                      <m:t>4.9 × </m:t>
                    </m:r>
                    <m:r>
                      <a:rPr lang="en-GB" i="1" dirty="0" smtClean="0">
                        <a:latin typeface="Cambria Math" panose="02040503050406030204" pitchFamily="18" charset="0"/>
                      </a:rPr>
                      <m:t>𝑉</m:t>
                    </m:r>
                    <m:r>
                      <a:rPr lang="en-GB" i="0" dirty="0" smtClean="0">
                        <a:latin typeface="Cambria Math" panose="02040503050406030204" pitchFamily="18" charset="0"/>
                      </a:rPr>
                      <m:t> = 9.8</m:t>
                    </m:r>
                  </m:oMath>
                </a14:m>
                <a:r>
                  <a:rPr lang="en-GB" dirty="0"/>
                  <a:t>, which is the same as the simple maths equation </a:t>
                </a:r>
                <a14:m>
                  <m:oMath xmlns:m="http://schemas.openxmlformats.org/officeDocument/2006/math">
                    <m:r>
                      <a:rPr lang="en-GB" i="0" dirty="0" smtClean="0">
                        <a:latin typeface="Cambria Math" panose="02040503050406030204" pitchFamily="18" charset="0"/>
                      </a:rPr>
                      <m:t>4.9</m:t>
                    </m:r>
                    <m:r>
                      <a:rPr lang="en-GB" i="1" dirty="0" smtClean="0">
                        <a:latin typeface="Cambria Math" panose="02040503050406030204" pitchFamily="18" charset="0"/>
                      </a:rPr>
                      <m:t>𝑐</m:t>
                    </m:r>
                    <m:r>
                      <a:rPr lang="en-GB" i="0" dirty="0" smtClean="0">
                        <a:latin typeface="Cambria Math" panose="02040503050406030204" pitchFamily="18" charset="0"/>
                      </a:rPr>
                      <m:t> = 9.8</m:t>
                    </m:r>
                  </m:oMath>
                </a14:m>
                <a:r>
                  <a:rPr lang="en-GB" dirty="0"/>
                  <a:t>.</a:t>
                </a:r>
              </a:p>
              <a:p>
                <a:pPr marL="0" lvl="0" indent="0" algn="l" rtl="0">
                  <a:lnSpc>
                    <a:spcPct val="100000"/>
                  </a:lnSpc>
                  <a:spcBef>
                    <a:spcPts val="0"/>
                  </a:spcBef>
                  <a:spcAft>
                    <a:spcPts val="0"/>
                  </a:spcAft>
                  <a:buSzPts val="1400"/>
                  <a:buNone/>
                </a:pPr>
                <a:r>
                  <a:rPr lang="en-GB" dirty="0"/>
                  <a:t>Then divide both sides by 4.9 to get </a:t>
                </a:r>
                <a14:m>
                  <m:oMath xmlns:m="http://schemas.openxmlformats.org/officeDocument/2006/math">
                    <m:r>
                      <a:rPr lang="en-GB" i="1" dirty="0" smtClean="0">
                        <a:latin typeface="Cambria Math" panose="02040503050406030204" pitchFamily="18" charset="0"/>
                      </a:rPr>
                      <m:t>𝑉</m:t>
                    </m:r>
                  </m:oMath>
                </a14:m>
                <a:r>
                  <a:rPr lang="en-GB" dirty="0"/>
                  <a:t> on its own: </a:t>
                </a:r>
                <a14:m>
                  <m:oMath xmlns:m="http://schemas.openxmlformats.org/officeDocument/2006/math">
                    <m:r>
                      <a:rPr lang="en-GB" i="1" dirty="0" smtClean="0">
                        <a:latin typeface="Cambria Math" panose="02040503050406030204" pitchFamily="18" charset="0"/>
                      </a:rPr>
                      <m:t>𝑉</m:t>
                    </m:r>
                    <m:r>
                      <a:rPr lang="en-GB" i="0" dirty="0" smtClean="0">
                        <a:latin typeface="Cambria Math" panose="02040503050406030204" pitchFamily="18" charset="0"/>
                      </a:rPr>
                      <m:t>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9.8</m:t>
                        </m:r>
                      </m:num>
                      <m:den>
                        <m:r>
                          <a:rPr lang="en-GB" b="0" i="1" dirty="0" smtClean="0">
                            <a:latin typeface="Cambria Math" panose="02040503050406030204" pitchFamily="18" charset="0"/>
                          </a:rPr>
                          <m:t>4.9</m:t>
                        </m:r>
                      </m:den>
                    </m:f>
                    <m:r>
                      <a:rPr lang="en-GB" i="0" dirty="0" smtClean="0">
                        <a:latin typeface="Cambria Math" panose="02040503050406030204" pitchFamily="18" charset="0"/>
                      </a:rPr>
                      <m:t> </m:t>
                    </m:r>
                  </m:oMath>
                </a14:m>
                <a:r>
                  <a:rPr lang="en-GB" dirty="0"/>
                  <a:t>.</a:t>
                </a:r>
              </a:p>
              <a:p>
                <a:pPr marL="0" lvl="0" indent="0" algn="l" rtl="0">
                  <a:lnSpc>
                    <a:spcPct val="100000"/>
                  </a:lnSpc>
                  <a:spcBef>
                    <a:spcPts val="0"/>
                  </a:spcBef>
                  <a:spcAft>
                    <a:spcPts val="0"/>
                  </a:spcAft>
                  <a:buSzPts val="1400"/>
                  <a:buNone/>
                </a:pPr>
                <a:r>
                  <a:rPr lang="en-GB" b="1" dirty="0"/>
                  <a:t>Step 4: </a:t>
                </a:r>
                <a:r>
                  <a:rPr lang="en-GB" b="0" dirty="0"/>
                  <a:t>calculate</a:t>
                </a:r>
                <a:r>
                  <a:rPr lang="en-GB" b="0" baseline="0" dirty="0"/>
                  <a:t> </a:t>
                </a:r>
                <a14:m>
                  <m:oMath xmlns:m="http://schemas.openxmlformats.org/officeDocument/2006/math">
                    <m:r>
                      <a:rPr lang="en-GB" i="1" dirty="0" smtClean="0">
                        <a:latin typeface="Cambria Math" panose="02040503050406030204" pitchFamily="18" charset="0"/>
                      </a:rPr>
                      <m:t>𝑉</m:t>
                    </m:r>
                    <m:r>
                      <a:rPr lang="en-GB" i="0" dirty="0" smtClean="0">
                        <a:latin typeface="Cambria Math" panose="02040503050406030204" pitchFamily="18" charset="0"/>
                      </a:rPr>
                      <m:t> = 2.0 .</m:t>
                    </m:r>
                  </m:oMath>
                </a14:m>
                <a:endParaRPr lang="en-GB" b="0" baseline="0" dirty="0"/>
              </a:p>
              <a:p>
                <a:pPr marL="0" lvl="0" indent="0" algn="l" rtl="0">
                  <a:lnSpc>
                    <a:spcPct val="100000"/>
                  </a:lnSpc>
                  <a:spcBef>
                    <a:spcPts val="0"/>
                  </a:spcBef>
                  <a:spcAft>
                    <a:spcPts val="0"/>
                  </a:spcAft>
                  <a:buSzPts val="1400"/>
                  <a:buNone/>
                </a:pPr>
                <a:r>
                  <a:rPr lang="en-GB" b="1" baseline="0" dirty="0"/>
                  <a:t>Step 5: </a:t>
                </a:r>
                <a:r>
                  <a:rPr lang="en-GB" dirty="0"/>
                  <a:t>add units. </a:t>
                </a:r>
                <a14:m>
                  <m:oMath xmlns:m="http://schemas.openxmlformats.org/officeDocument/2006/math">
                    <m:r>
                      <a:rPr lang="en-GB" i="1" dirty="0" smtClean="0">
                        <a:latin typeface="Cambria Math" panose="02040503050406030204" pitchFamily="18" charset="0"/>
                      </a:rPr>
                      <m:t>𝑉</m:t>
                    </m:r>
                    <m:r>
                      <a:rPr lang="en-GB" i="0" dirty="0" smtClean="0">
                        <a:latin typeface="Cambria Math" panose="02040503050406030204" pitchFamily="18" charset="0"/>
                      </a:rPr>
                      <m:t> = 2.0 </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dm</m:t>
                        </m:r>
                      </m:e>
                      <m:sup>
                        <m:r>
                          <a:rPr lang="en-GB" b="0" i="1" dirty="0" smtClean="0">
                            <a:latin typeface="Cambria Math" panose="02040503050406030204" pitchFamily="18" charset="0"/>
                          </a:rPr>
                          <m:t>3</m:t>
                        </m:r>
                      </m:sup>
                    </m:sSup>
                  </m:oMath>
                </a14:m>
                <a:r>
                  <a:rPr lang="en-GB" dirty="0"/>
                  <a:t>. Ask: where do the units come from? The mass was in grams</a:t>
                </a:r>
                <a:r>
                  <a:rPr lang="en-GB" baseline="0" dirty="0"/>
                  <a:t> </a:t>
                </a:r>
                <a:r>
                  <a:rPr lang="en-GB" sz="1200" b="0" i="0" u="none" strike="noStrike" cap="none" dirty="0">
                    <a:solidFill>
                      <a:schemeClr val="dk1"/>
                    </a:solidFill>
                    <a:effectLst/>
                    <a:latin typeface="Arial"/>
                    <a:ea typeface="Arial"/>
                    <a:cs typeface="Arial"/>
                    <a:sym typeface="Arial"/>
                  </a:rPr>
                  <a:t>and the concentration was in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so the volume is in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dirty="0"/>
                  <a:t> learners: </a:t>
                </a:r>
                <a:r>
                  <a:rPr lang="en-GB" sz="1200" b="0" i="0" u="none" strike="noStrike" cap="none" dirty="0">
                    <a:solidFill>
                      <a:schemeClr val="dk1"/>
                    </a:solidFill>
                    <a:effectLst/>
                    <a:latin typeface="Arial"/>
                    <a:ea typeface="Arial"/>
                    <a:cs typeface="Arial"/>
                    <a:sym typeface="Arial"/>
                  </a:rPr>
                  <a:t>does the answer make sense? The concentration is 4.9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meaning there are 4.9 g in every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We have 9.8 g, which is double 4.9, so we need 2.0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This is a useful check.</a:t>
                </a:r>
              </a:p>
              <a:p>
                <a:pPr marL="0" lvl="0" indent="0" algn="l" rtl="0">
                  <a:lnSpc>
                    <a:spcPct val="100000"/>
                  </a:lnSpc>
                  <a:spcBef>
                    <a:spcPts val="0"/>
                  </a:spcBef>
                  <a:spcAft>
                    <a:spcPts val="0"/>
                  </a:spcAft>
                  <a:buSzPts val="1400"/>
                  <a:buNone/>
                </a:pPr>
                <a:r>
                  <a:rPr lang="en-GB" dirty="0"/>
                  <a:t>Discuss: this question uses the same formula as the substitution example on slide 12 (</a:t>
                </a:r>
                <a14:m>
                  <m:oMath xmlns:m="http://schemas.openxmlformats.org/officeDocument/2006/math">
                    <m:r>
                      <a:rPr lang="en-GB" i="1" dirty="0" smtClean="0">
                        <a:latin typeface="Cambria Math" panose="02040503050406030204" pitchFamily="18" charset="0"/>
                      </a:rPr>
                      <m:t>𝑐</m:t>
                    </m:r>
                    <m:r>
                      <a:rPr lang="en-GB" i="1" dirty="0" smtClean="0">
                        <a:latin typeface="Cambria Math" panose="02040503050406030204" pitchFamily="18" charset="0"/>
                      </a:rPr>
                      <m:t> = </m:t>
                    </m:r>
                    <m:f>
                      <m:fPr>
                        <m:ctrlPr>
                          <a:rPr lang="en-GB" i="1" dirty="0">
                            <a:latin typeface="Cambria Math" panose="02040503050406030204" pitchFamily="18" charset="0"/>
                          </a:rPr>
                        </m:ctrlPr>
                      </m:fPr>
                      <m:num>
                        <m:r>
                          <a:rPr lang="en-GB" i="1" dirty="0">
                            <a:latin typeface="Cambria Math" panose="02040503050406030204" pitchFamily="18" charset="0"/>
                          </a:rPr>
                          <m:t>𝑚</m:t>
                        </m:r>
                      </m:num>
                      <m:den>
                        <m:r>
                          <a:rPr lang="en-GB" i="1" dirty="0">
                            <a:latin typeface="Cambria Math" panose="02040503050406030204" pitchFamily="18" charset="0"/>
                          </a:rPr>
                          <m:t>𝑉</m:t>
                        </m:r>
                      </m:den>
                    </m:f>
                  </m:oMath>
                </a14:m>
                <a:r>
                  <a:rPr lang="en-GB" dirty="0"/>
                  <a:t>), but here we are finding a different unknown. The formula is the same, only the subject has changed.</a:t>
                </a:r>
                <a:endParaRPr dirty="0"/>
              </a:p>
            </p:txBody>
          </p:sp>
        </mc:Choice>
        <mc:Fallback xmlns="">
          <p:sp>
            <p:nvSpPr>
              <p:cNvPr id="223" name="Google Shape;223;g3cfcaffb8d2_0_7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Walk through this worked example step by step. This is the first full example where the unknown is on the bottom of the division, so learners need the two-step rearrangement from the previous slide.</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1"/>
                  <a:t>Step 1: </a:t>
                </a:r>
                <a:r>
                  <a:rPr lang="en-GB" b="0"/>
                  <a:t>w</a:t>
                </a:r>
                <a:r>
                  <a:rPr lang="en-GB"/>
                  <a:t>rite the formula. Ask learners: which formula links concentration, mass and volume? </a:t>
                </a:r>
                <a:r>
                  <a:rPr lang="en-GB" i="0">
                    <a:latin typeface="Cambria Math" panose="02040503050406030204" pitchFamily="18" charset="0"/>
                  </a:rPr>
                  <a:t>concentration=  mass</a:t>
                </a:r>
                <a:r>
                  <a:rPr lang="ar-AE" i="0">
                    <a:latin typeface="Cambria Math" panose="02040503050406030204" pitchFamily="18" charset="0"/>
                  </a:rPr>
                  <a:t>/</a:t>
                </a:r>
                <a:r>
                  <a:rPr lang="en-GB" i="0">
                    <a:latin typeface="Cambria Math" panose="02040503050406030204" pitchFamily="18" charset="0"/>
                  </a:rPr>
                  <a:t>volume</a:t>
                </a:r>
                <a:endParaRPr lang="ar-AE"/>
              </a:p>
              <a:p>
                <a:pPr marL="0" lvl="0" indent="0" algn="l" rtl="0">
                  <a:lnSpc>
                    <a:spcPct val="100000"/>
                  </a:lnSpc>
                  <a:spcBef>
                    <a:spcPts val="0"/>
                  </a:spcBef>
                  <a:spcAft>
                    <a:spcPts val="0"/>
                  </a:spcAft>
                  <a:buSzPts val="1400"/>
                  <a:buNone/>
                </a:pPr>
                <a:r>
                  <a:rPr lang="en-GB" b="1"/>
                  <a:t>Step 2: </a:t>
                </a:r>
                <a:r>
                  <a:rPr lang="en-GB"/>
                  <a:t>substitute the values we know. Ask: what do we know? </a:t>
                </a:r>
                <a:r>
                  <a:rPr lang="en-GB" i="0" dirty="0">
                    <a:latin typeface="Cambria Math" panose="02040503050406030204" pitchFamily="18" charset="0"/>
                  </a:rPr>
                  <a:t>concentration = 4.9 g/</a:t>
                </a:r>
                <a:r>
                  <a:rPr lang="en-GB" b="0" i="0" dirty="0">
                    <a:latin typeface="Cambria Math" panose="02040503050406030204" pitchFamily="18" charset="0"/>
                  </a:rPr>
                  <a:t>dm^3</a:t>
                </a:r>
                <a:r>
                  <a:rPr lang="en-GB"/>
                  <a:t>, </a:t>
                </a:r>
                <a:r>
                  <a:rPr lang="en-GB" i="0" dirty="0">
                    <a:latin typeface="Cambria Math" panose="02040503050406030204" pitchFamily="18" charset="0"/>
                  </a:rPr>
                  <a:t>mass = 9.8 g</a:t>
                </a:r>
                <a:r>
                  <a:rPr lang="en-GB"/>
                  <a:t>. What don't we know? Volume. So, we get </a:t>
                </a:r>
                <a:r>
                  <a:rPr lang="en-GB" i="0" dirty="0">
                    <a:latin typeface="Cambria Math" panose="02040503050406030204" pitchFamily="18" charset="0"/>
                  </a:rPr>
                  <a:t>4.9 = </a:t>
                </a:r>
                <a:r>
                  <a:rPr lang="en-GB" b="0" i="0" dirty="0">
                    <a:latin typeface="Cambria Math" panose="02040503050406030204" pitchFamily="18" charset="0"/>
                  </a:rPr>
                  <a:t> 9.8/𝑉</a:t>
                </a:r>
                <a:r>
                  <a:rPr lang="en-GB" i="0"/>
                  <a:t>.</a:t>
                </a:r>
              </a:p>
              <a:p>
                <a:pPr marL="0" lvl="0" indent="0" algn="l" rtl="0">
                  <a:lnSpc>
                    <a:spcPct val="100000"/>
                  </a:lnSpc>
                  <a:spcBef>
                    <a:spcPts val="0"/>
                  </a:spcBef>
                  <a:spcAft>
                    <a:spcPts val="0"/>
                  </a:spcAft>
                  <a:buSzPts val="1400"/>
                  <a:buNone/>
                </a:pPr>
                <a:r>
                  <a:rPr lang="en-GB" b="1"/>
                  <a:t>Step 3: </a:t>
                </a:r>
                <a:r>
                  <a:rPr lang="en-GB"/>
                  <a:t>change the subject. Ask learners: where is </a:t>
                </a:r>
                <a:r>
                  <a:rPr lang="en-GB" i="0" dirty="0">
                    <a:latin typeface="Cambria Math" panose="02040503050406030204" pitchFamily="18" charset="0"/>
                  </a:rPr>
                  <a:t>𝑉</a:t>
                </a:r>
                <a:r>
                  <a:rPr lang="en-GB"/>
                  <a:t>? It is on the bottom of a division, so this is the harder type from slide 16. We need two steps.</a:t>
                </a:r>
              </a:p>
              <a:p>
                <a:pPr marL="0" lvl="0" indent="0" algn="l" rtl="0">
                  <a:lnSpc>
                    <a:spcPct val="100000"/>
                  </a:lnSpc>
                  <a:spcBef>
                    <a:spcPts val="0"/>
                  </a:spcBef>
                  <a:spcAft>
                    <a:spcPts val="0"/>
                  </a:spcAft>
                  <a:buSzPts val="1400"/>
                  <a:buNone/>
                </a:pPr>
                <a:r>
                  <a:rPr lang="en-GB"/>
                  <a:t>First, multiply both sides by </a:t>
                </a:r>
                <a:r>
                  <a:rPr lang="en-GB" i="0" dirty="0">
                    <a:latin typeface="Cambria Math" panose="02040503050406030204" pitchFamily="18" charset="0"/>
                  </a:rPr>
                  <a:t>𝑉</a:t>
                </a:r>
                <a:r>
                  <a:rPr lang="en-GB"/>
                  <a:t> to get it out of the bottom: </a:t>
                </a:r>
                <a:r>
                  <a:rPr lang="en-GB" i="0" dirty="0">
                    <a:latin typeface="Cambria Math" panose="02040503050406030204" pitchFamily="18" charset="0"/>
                  </a:rPr>
                  <a:t>4.9 × 𝑉 = 9.8</a:t>
                </a:r>
                <a:r>
                  <a:rPr lang="en-GB"/>
                  <a:t>. Ask: what kind of equation does this look like now? It looks like </a:t>
                </a:r>
                <a:r>
                  <a:rPr lang="en-GB" i="0" dirty="0">
                    <a:latin typeface="Cambria Math" panose="02040503050406030204" pitchFamily="18" charset="0"/>
                  </a:rPr>
                  <a:t>4.9 × 𝑉 = 9.8</a:t>
                </a:r>
                <a:r>
                  <a:rPr lang="en-GB"/>
                  <a:t>, which is the same as the simple maths equation </a:t>
                </a:r>
                <a:r>
                  <a:rPr lang="en-GB" i="0" dirty="0">
                    <a:latin typeface="Cambria Math" panose="02040503050406030204" pitchFamily="18" charset="0"/>
                  </a:rPr>
                  <a:t>4.9𝑐 = 9.8</a:t>
                </a:r>
                <a:r>
                  <a:rPr lang="en-GB"/>
                  <a:t>.</a:t>
                </a:r>
              </a:p>
              <a:p>
                <a:pPr marL="0" lvl="0" indent="0" algn="l" rtl="0">
                  <a:lnSpc>
                    <a:spcPct val="100000"/>
                  </a:lnSpc>
                  <a:spcBef>
                    <a:spcPts val="0"/>
                  </a:spcBef>
                  <a:spcAft>
                    <a:spcPts val="0"/>
                  </a:spcAft>
                  <a:buSzPts val="1400"/>
                  <a:buNone/>
                </a:pPr>
                <a:r>
                  <a:rPr lang="en-GB"/>
                  <a:t>Then divide both sides by 4.9 to get </a:t>
                </a:r>
                <a:r>
                  <a:rPr lang="en-GB" i="0" dirty="0">
                    <a:latin typeface="Cambria Math" panose="02040503050406030204" pitchFamily="18" charset="0"/>
                  </a:rPr>
                  <a:t>𝑉</a:t>
                </a:r>
                <a:r>
                  <a:rPr lang="en-GB"/>
                  <a:t> on its own: </a:t>
                </a:r>
                <a:r>
                  <a:rPr lang="en-GB" i="0" dirty="0">
                    <a:latin typeface="Cambria Math" panose="02040503050406030204" pitchFamily="18" charset="0"/>
                  </a:rPr>
                  <a:t>𝑉 =</a:t>
                </a:r>
                <a:r>
                  <a:rPr lang="en-GB" b="0" i="0" dirty="0">
                    <a:latin typeface="Cambria Math" panose="02040503050406030204" pitchFamily="18" charset="0"/>
                  </a:rPr>
                  <a:t>9.8/4.9 </a:t>
                </a:r>
                <a:r>
                  <a:rPr lang="en-GB" i="0" dirty="0">
                    <a:latin typeface="Cambria Math" panose="02040503050406030204" pitchFamily="18" charset="0"/>
                  </a:rPr>
                  <a:t> </a:t>
                </a:r>
                <a:r>
                  <a:rPr lang="en-GB"/>
                  <a:t>.</a:t>
                </a:r>
              </a:p>
              <a:p>
                <a:pPr marL="0" lvl="0" indent="0" algn="l" rtl="0">
                  <a:lnSpc>
                    <a:spcPct val="100000"/>
                  </a:lnSpc>
                  <a:spcBef>
                    <a:spcPts val="0"/>
                  </a:spcBef>
                  <a:spcAft>
                    <a:spcPts val="0"/>
                  </a:spcAft>
                  <a:buSzPts val="1400"/>
                  <a:buNone/>
                </a:pPr>
                <a:r>
                  <a:rPr lang="en-GB" b="1"/>
                  <a:t>Step 4: </a:t>
                </a:r>
                <a:r>
                  <a:rPr lang="en-GB"/>
                  <a:t>solve and add units. </a:t>
                </a:r>
                <a:r>
                  <a:rPr lang="en-GB" i="0" dirty="0">
                    <a:latin typeface="Cambria Math" panose="02040503050406030204" pitchFamily="18" charset="0"/>
                  </a:rPr>
                  <a:t>𝑉 = 2.0 </a:t>
                </a:r>
                <a:r>
                  <a:rPr lang="en-GB" b="0" i="0" dirty="0">
                    <a:latin typeface="Cambria Math" panose="02040503050406030204" pitchFamily="18" charset="0"/>
                  </a:rPr>
                  <a:t>dm^3</a:t>
                </a:r>
                <a:r>
                  <a:rPr lang="en-GB"/>
                  <a:t>. Ask: where do the units come from? The mass was in grams, and the concentration was in </a:t>
                </a:r>
                <a:r>
                  <a:rPr lang="en-GB" i="0" dirty="0">
                    <a:latin typeface="Cambria Math" panose="02040503050406030204" pitchFamily="18" charset="0"/>
                  </a:rPr>
                  <a:t>〖</a:t>
                </a:r>
                <a:r>
                  <a:rPr lang="en-GB" b="0" i="0" dirty="0">
                    <a:latin typeface="Cambria Math" panose="02040503050406030204" pitchFamily="18" charset="0"/>
                  </a:rPr>
                  <a:t>g/dm〗^3</a:t>
                </a:r>
                <a:r>
                  <a:rPr lang="en-GB"/>
                  <a:t>, so the volume is in </a:t>
                </a:r>
                <a:r>
                  <a:rPr lang="en-GB" b="0" i="0" dirty="0">
                    <a:latin typeface="Cambria Math" panose="02040503050406030204" pitchFamily="18" charset="0"/>
                  </a:rPr>
                  <a:t>dm^3</a:t>
                </a:r>
                <a:r>
                  <a:rPr lang="en-GB"/>
                  <a:t>.</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b="0"/>
                  <a:t>Ask</a:t>
                </a:r>
                <a:r>
                  <a:rPr lang="en-GB"/>
                  <a:t> learners: does the answer make sense? The concentration is </a:t>
                </a:r>
                <a:r>
                  <a:rPr lang="en-GB" i="0" dirty="0">
                    <a:latin typeface="Cambria Math" panose="02040503050406030204" pitchFamily="18" charset="0"/>
                  </a:rPr>
                  <a:t>〖</a:t>
                </a:r>
                <a:r>
                  <a:rPr lang="en-GB" b="0" i="0" dirty="0">
                    <a:latin typeface="Cambria Math" panose="02040503050406030204" pitchFamily="18" charset="0"/>
                  </a:rPr>
                  <a:t>4.9 g/dm〗^3</a:t>
                </a:r>
                <a:r>
                  <a:rPr lang="en-GB"/>
                  <a:t>, meaning there are </a:t>
                </a:r>
                <a:r>
                  <a:rPr lang="en-GB" i="0" dirty="0">
                    <a:latin typeface="Cambria Math" panose="02040503050406030204" pitchFamily="18" charset="0"/>
                  </a:rPr>
                  <a:t>4.9 g</a:t>
                </a:r>
                <a:r>
                  <a:rPr lang="en-GB"/>
                  <a:t> in every </a:t>
                </a:r>
                <a:r>
                  <a:rPr lang="en-GB" b="0" i="0" dirty="0">
                    <a:latin typeface="Cambria Math" panose="02040503050406030204" pitchFamily="18" charset="0"/>
                  </a:rPr>
                  <a:t>dm^3</a:t>
                </a:r>
                <a:r>
                  <a:rPr lang="en-GB"/>
                  <a:t>. We have </a:t>
                </a:r>
                <a:r>
                  <a:rPr lang="en-GB" i="0" dirty="0">
                    <a:latin typeface="Cambria Math" panose="02040503050406030204" pitchFamily="18" charset="0"/>
                  </a:rPr>
                  <a:t>9.8 g</a:t>
                </a:r>
                <a:r>
                  <a:rPr lang="en-GB"/>
                  <a:t>, which is double </a:t>
                </a:r>
                <a:r>
                  <a:rPr lang="en-GB" i="0" dirty="0">
                    <a:latin typeface="Cambria Math" panose="02040503050406030204" pitchFamily="18" charset="0"/>
                  </a:rPr>
                  <a:t>4.9</a:t>
                </a:r>
                <a:r>
                  <a:rPr lang="en-GB"/>
                  <a:t>, so we need </a:t>
                </a:r>
                <a:r>
                  <a:rPr lang="en-GB" i="0" dirty="0">
                    <a:latin typeface="Cambria Math" panose="02040503050406030204" pitchFamily="18" charset="0"/>
                  </a:rPr>
                  <a:t>2.0 </a:t>
                </a:r>
                <a:r>
                  <a:rPr lang="en-GB" b="0" i="0" dirty="0">
                    <a:latin typeface="Cambria Math" panose="02040503050406030204" pitchFamily="18" charset="0"/>
                  </a:rPr>
                  <a:t>dm^3</a:t>
                </a:r>
                <a:r>
                  <a:rPr lang="en-GB"/>
                  <a:t>. This is a useful check.</a:t>
                </a:r>
              </a:p>
              <a:p>
                <a:pPr marL="0" lvl="0" indent="0" algn="l" rtl="0">
                  <a:lnSpc>
                    <a:spcPct val="100000"/>
                  </a:lnSpc>
                  <a:spcBef>
                    <a:spcPts val="0"/>
                  </a:spcBef>
                  <a:spcAft>
                    <a:spcPts val="0"/>
                  </a:spcAft>
                  <a:buSzPts val="1400"/>
                  <a:buNone/>
                </a:pPr>
                <a:r>
                  <a:rPr lang="en-GB"/>
                  <a:t>Discuss: this question uses the same formula as the substitution example on slide 12 (</a:t>
                </a:r>
                <a:r>
                  <a:rPr lang="en-GB" i="0" dirty="0">
                    <a:latin typeface="Cambria Math" panose="02040503050406030204" pitchFamily="18" charset="0"/>
                  </a:rPr>
                  <a:t>𝑐 =  𝑚</a:t>
                </a:r>
                <a:r>
                  <a:rPr lang="ar-AE" i="0" dirty="0">
                    <a:latin typeface="Cambria Math" panose="02040503050406030204" pitchFamily="18" charset="0"/>
                  </a:rPr>
                  <a:t>/</a:t>
                </a:r>
                <a:r>
                  <a:rPr lang="en-GB" i="0" dirty="0">
                    <a:latin typeface="Cambria Math" panose="02040503050406030204" pitchFamily="18" charset="0"/>
                  </a:rPr>
                  <a:t>𝑉</a:t>
                </a:r>
                <a:r>
                  <a:rPr lang="en-GB"/>
                  <a:t>), but here we are finding a different unknown. The formula is the same, only the subject has changed.</a:t>
                </a:r>
                <a:endParaRPr/>
              </a:p>
            </p:txBody>
          </p:sp>
        </mc:Fallback>
      </mc:AlternateContent>
      <p:sp>
        <p:nvSpPr>
          <p:cNvPr id="224" name="Google Shape;224;g3cfcaffb8d2_0_7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cfcaffb8d2_0_9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g3cfcaffb8d2_0_9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Allow learners time to attempt each question. Remind them to substitute first, then change the subject.</a:t>
            </a:r>
          </a:p>
        </p:txBody>
      </p:sp>
      <p:sp>
        <p:nvSpPr>
          <p:cNvPr id="231" name="Google Shape;231;g3cfcaffb8d2_0_9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a:extLst>
            <a:ext uri="{FF2B5EF4-FFF2-40B4-BE49-F238E27FC236}">
              <a16:creationId xmlns:a16="http://schemas.microsoft.com/office/drawing/2014/main" id="{4304D76B-541C-D978-1C72-7D8E4C409E62}"/>
            </a:ext>
          </a:extLst>
        </p:cNvPr>
        <p:cNvGrpSpPr/>
        <p:nvPr/>
      </p:nvGrpSpPr>
      <p:grpSpPr>
        <a:xfrm>
          <a:off x="0" y="0"/>
          <a:ext cx="0" cy="0"/>
          <a:chOff x="0" y="0"/>
          <a:chExt cx="0" cy="0"/>
        </a:xfrm>
      </p:grpSpPr>
      <p:sp>
        <p:nvSpPr>
          <p:cNvPr id="229" name="Google Shape;229;g3cfcaffb8d2_0_92:notes">
            <a:extLst>
              <a:ext uri="{FF2B5EF4-FFF2-40B4-BE49-F238E27FC236}">
                <a16:creationId xmlns:a16="http://schemas.microsoft.com/office/drawing/2014/main" id="{A8BB6B94-6F69-A992-EA93-5818AEA983D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30" name="Google Shape;230;g3cfcaffb8d2_0_92:notes">
                <a:extLst>
                  <a:ext uri="{FF2B5EF4-FFF2-40B4-BE49-F238E27FC236}">
                    <a16:creationId xmlns:a16="http://schemas.microsoft.com/office/drawing/2014/main" id="{C17B3FD3-6F58-44FA-3C73-AF74ECA731B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2. Some learners may be unsure about multiplying by </a:t>
                </a:r>
                <a:r>
                  <a:rPr lang="en-GB" sz="1200" b="0" i="0" u="none" strike="noStrike" cap="none" dirty="0">
                    <a:solidFill>
                      <a:schemeClr val="dk1"/>
                    </a:solidFill>
                    <a:effectLst/>
                    <a:latin typeface="Arial"/>
                    <a:ea typeface="Arial"/>
                    <a:cs typeface="Arial"/>
                    <a:sym typeface="Arial"/>
                  </a:rPr>
                  <a:t> 0.4. Ask: does the answer make sense? The concentration is 5.0 in every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but we only have 0.4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which is less than one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So, the mass must be less than 5.0 g. 2.0 g makes sense</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dirty="0"/>
                  <a:t> learners: how can you tell whether the question needs one calculation or two? Look at where the unknown is after substituting. If it is on the top of the equation (being multiplied or divided by a number), one step is enough. If it is on the bottom of a division, two steps are needed.</a:t>
                </a:r>
              </a:p>
              <a:p>
                <a:pPr marL="0" lvl="0" indent="0" algn="l" rtl="0">
                  <a:lnSpc>
                    <a:spcPct val="100000"/>
                  </a:lnSpc>
                  <a:spcBef>
                    <a:spcPts val="0"/>
                  </a:spcBef>
                  <a:spcAft>
                    <a:spcPts val="0"/>
                  </a:spcAft>
                  <a:buSzPts val="1400"/>
                  <a:buNone/>
                </a:pPr>
                <a:r>
                  <a:rPr lang="en-GB" b="0" dirty="0"/>
                  <a:t>Discuss: all three </a:t>
                </a:r>
                <a:r>
                  <a:rPr lang="en-GB" dirty="0"/>
                  <a:t>questions use the same type of formula (something </a:t>
                </a:r>
                <a14:m>
                  <m:oMath xmlns:m="http://schemas.openxmlformats.org/officeDocument/2006/math">
                    <m:r>
                      <a:rPr lang="en-GB" i="1" dirty="0" smtClean="0">
                        <a:latin typeface="Cambria Math" panose="02040503050406030204" pitchFamily="18" charset="0"/>
                      </a:rPr>
                      <m:t>= </m:t>
                    </m:r>
                  </m:oMath>
                </a14:m>
                <a:r>
                  <a:rPr lang="en-GB" dirty="0"/>
                  <a:t>something </a:t>
                </a:r>
                <a14:m>
                  <m:oMath xmlns:m="http://schemas.openxmlformats.org/officeDocument/2006/math">
                    <m:r>
                      <a:rPr lang="en-GB" i="1" dirty="0" smtClean="0">
                        <a:latin typeface="Cambria Math" panose="02040503050406030204" pitchFamily="18" charset="0"/>
                      </a:rPr>
                      <m:t>÷</m:t>
                    </m:r>
                  </m:oMath>
                </a14:m>
                <a:r>
                  <a:rPr lang="en-GB" dirty="0"/>
                  <a:t> something) but the unknown is in a different position each time. The four-step method works regardless of which quantity is unknown.</a:t>
                </a:r>
                <a:endParaRPr dirty="0"/>
              </a:p>
            </p:txBody>
          </p:sp>
        </mc:Choice>
        <mc:Fallback xmlns="">
          <p:sp>
            <p:nvSpPr>
              <p:cNvPr id="230" name="Google Shape;230;g3cfcaffb8d2_0_92:notes">
                <a:extLst>
                  <a:ext uri="{FF2B5EF4-FFF2-40B4-BE49-F238E27FC236}">
                    <a16:creationId xmlns:a16="http://schemas.microsoft.com/office/drawing/2014/main" id="{C17B3FD3-6F58-44FA-3C73-AF74ECA731BD}"/>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2. Some learners may be unsure about multiplying by </a:t>
                </a:r>
                <a:r>
                  <a:rPr lang="en-GB" sz="1200" b="0" i="0" u="none" strike="noStrike" cap="none" dirty="0">
                    <a:solidFill>
                      <a:schemeClr val="dk1"/>
                    </a:solidFill>
                    <a:effectLst/>
                    <a:latin typeface="Arial"/>
                    <a:ea typeface="Arial"/>
                    <a:cs typeface="Arial"/>
                    <a:sym typeface="Arial"/>
                  </a:rPr>
                  <a:t> 0.4. Ask: does the answer make sense? The concentration is 5.0 in every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but we only have 0.4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which is less than one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So, the mass must be less than 5.0 g. 2.0 g makes sense</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a:t>
                </a:r>
                <a:r>
                  <a:rPr lang="en-GB" dirty="0"/>
                  <a:t> learners: how can you tell whether the question needs one calculation or two? Look at where the unknown is after substituting. If it is on the top of the equation (being multiplied or divided by a number), one step is enough. If it is on the bottom of a division, two steps are needed.</a:t>
                </a:r>
              </a:p>
              <a:p>
                <a:pPr marL="0" lvl="0" indent="0" algn="l" rtl="0">
                  <a:lnSpc>
                    <a:spcPct val="100000"/>
                  </a:lnSpc>
                  <a:spcBef>
                    <a:spcPts val="0"/>
                  </a:spcBef>
                  <a:spcAft>
                    <a:spcPts val="0"/>
                  </a:spcAft>
                  <a:buSzPts val="1400"/>
                  <a:buNone/>
                </a:pPr>
                <a:r>
                  <a:rPr lang="en-GB" b="0" dirty="0"/>
                  <a:t>Discuss: all three </a:t>
                </a:r>
                <a:r>
                  <a:rPr lang="en-GB" dirty="0"/>
                  <a:t>questions use the same type of formula (something </a:t>
                </a:r>
                <a:r>
                  <a:rPr lang="en-GB" i="0" dirty="0">
                    <a:latin typeface="Cambria Math" panose="02040503050406030204" pitchFamily="18" charset="0"/>
                  </a:rPr>
                  <a:t>= </a:t>
                </a:r>
                <a:r>
                  <a:rPr lang="en-GB" dirty="0"/>
                  <a:t>something </a:t>
                </a:r>
                <a:r>
                  <a:rPr lang="en-GB" i="0" dirty="0">
                    <a:latin typeface="Cambria Math" panose="02040503050406030204" pitchFamily="18" charset="0"/>
                  </a:rPr>
                  <a:t>÷</a:t>
                </a:r>
                <a:r>
                  <a:rPr lang="en-GB" dirty="0"/>
                  <a:t> something) but the unknown is in a different position each time. The four-step method works regardless of which quantity is unknown.</a:t>
                </a:r>
                <a:endParaRPr dirty="0"/>
              </a:p>
            </p:txBody>
          </p:sp>
        </mc:Fallback>
      </mc:AlternateContent>
      <p:sp>
        <p:nvSpPr>
          <p:cNvPr id="231" name="Google Shape;231;g3cfcaffb8d2_0_92:notes">
            <a:extLst>
              <a:ext uri="{FF2B5EF4-FFF2-40B4-BE49-F238E27FC236}">
                <a16:creationId xmlns:a16="http://schemas.microsoft.com/office/drawing/2014/main" id="{BD44A028-3BF9-66CA-2AD1-D09E9B67FA90}"/>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21</a:t>
            </a:fld>
            <a:endParaRPr/>
          </a:p>
        </p:txBody>
      </p:sp>
    </p:spTree>
    <p:extLst>
      <p:ext uri="{BB962C8B-B14F-4D97-AF65-F5344CB8AC3E}">
        <p14:creationId xmlns:p14="http://schemas.microsoft.com/office/powerpoint/2010/main" val="26125091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3cfcaffb8d2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g3cfcaffb8d2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This slide brings everything together before the final worked example and lesson challenge question. This approach is a general problem-solving framework that works for any chemistry calculation.</a:t>
            </a:r>
          </a:p>
          <a:p>
            <a:pPr marL="0" lvl="0" indent="0" algn="l" rtl="0">
              <a:lnSpc>
                <a:spcPct val="100000"/>
              </a:lnSpc>
              <a:spcBef>
                <a:spcPts val="0"/>
              </a:spcBef>
              <a:spcAft>
                <a:spcPts val="0"/>
              </a:spcAft>
              <a:buSzPts val="1400"/>
              <a:buNone/>
            </a:pPr>
            <a:endParaRPr lang="en-GB" b="1" dirty="0"/>
          </a:p>
          <a:p>
            <a:pPr marL="0" lvl="0" indent="0" algn="l" rtl="0">
              <a:lnSpc>
                <a:spcPct val="100000"/>
              </a:lnSpc>
              <a:spcBef>
                <a:spcPts val="0"/>
              </a:spcBef>
              <a:spcAft>
                <a:spcPts val="0"/>
              </a:spcAft>
              <a:buSzPts val="1400"/>
              <a:buNone/>
            </a:pPr>
            <a:r>
              <a:rPr lang="en-GB" b="0" dirty="0"/>
              <a:t>Explain</a:t>
            </a:r>
            <a:r>
              <a:rPr lang="en-GB" b="1" dirty="0"/>
              <a:t> </a:t>
            </a:r>
            <a:r>
              <a:rPr lang="en-GB" dirty="0"/>
              <a:t>the approach briefly.</a:t>
            </a:r>
          </a:p>
          <a:p>
            <a:pPr marL="0" lvl="0" indent="0" algn="l" rtl="0">
              <a:lnSpc>
                <a:spcPct val="100000"/>
              </a:lnSpc>
              <a:spcBef>
                <a:spcPts val="0"/>
              </a:spcBef>
              <a:spcAft>
                <a:spcPts val="0"/>
              </a:spcAft>
              <a:buSzPts val="1400"/>
              <a:buNone/>
            </a:pPr>
            <a:r>
              <a:rPr lang="en-GB" b="1" dirty="0"/>
              <a:t>Balance the equation </a:t>
            </a:r>
            <a:r>
              <a:rPr lang="en-GB" dirty="0"/>
              <a:t>– not every question will require this, but learners should always check. If the equation is already balanced, they can move on. On examination papers this is often a separate part of the question. (This is the first stage – three step process on slide 7.)</a:t>
            </a:r>
          </a:p>
          <a:p>
            <a:pPr marL="0" lvl="0" indent="0" algn="l" rtl="0">
              <a:lnSpc>
                <a:spcPct val="100000"/>
              </a:lnSpc>
              <a:spcBef>
                <a:spcPts val="0"/>
              </a:spcBef>
              <a:spcAft>
                <a:spcPts val="0"/>
              </a:spcAft>
              <a:buSzPts val="1400"/>
              <a:buNone/>
            </a:pPr>
            <a:r>
              <a:rPr lang="en-GB" b="1" dirty="0"/>
              <a:t>Choose the right formula </a:t>
            </a:r>
            <a:r>
              <a:rPr lang="en-GB" dirty="0"/>
              <a:t>– ask learners: how do you know which formula to use? Look at what quantities the question gives you and what it asks you to find. The formula must link those quantities.</a:t>
            </a:r>
          </a:p>
          <a:p>
            <a:pPr marL="0" lvl="0" indent="0" algn="l" rtl="0">
              <a:lnSpc>
                <a:spcPct val="100000"/>
              </a:lnSpc>
              <a:spcBef>
                <a:spcPts val="0"/>
              </a:spcBef>
              <a:spcAft>
                <a:spcPts val="0"/>
              </a:spcAft>
              <a:buSzPts val="1400"/>
              <a:buNone/>
            </a:pPr>
            <a:r>
              <a:rPr lang="en-GB" dirty="0"/>
              <a:t>The rest of the process is this is the same four-step method from the substitution section (slide 14) – or with the additional step to rearrange (slide 19). </a:t>
            </a:r>
          </a:p>
          <a:p>
            <a:pPr marL="0" lvl="0" indent="0" algn="l" rtl="0">
              <a:lnSpc>
                <a:spcPct val="100000"/>
              </a:lnSpc>
              <a:spcBef>
                <a:spcPts val="0"/>
              </a:spcBef>
              <a:spcAft>
                <a:spcPts val="0"/>
              </a:spcAft>
              <a:buSzPts val="1400"/>
              <a:buNone/>
            </a:pPr>
            <a:r>
              <a:rPr lang="en-GB" b="1" dirty="0"/>
              <a:t>Substitute the known values </a:t>
            </a:r>
            <a:r>
              <a:rPr lang="en-GB" dirty="0"/>
              <a:t>– replace the letters with numbers. </a:t>
            </a:r>
          </a:p>
          <a:p>
            <a:pPr marL="0" lvl="0" indent="0" algn="l" rtl="0">
              <a:lnSpc>
                <a:spcPct val="100000"/>
              </a:lnSpc>
              <a:spcBef>
                <a:spcPts val="0"/>
              </a:spcBef>
              <a:spcAft>
                <a:spcPts val="0"/>
              </a:spcAft>
              <a:buSzPts val="1400"/>
              <a:buNone/>
            </a:pPr>
            <a:r>
              <a:rPr lang="en-GB" b="1" dirty="0"/>
              <a:t>Rearrange and calculate </a:t>
            </a:r>
            <a:r>
              <a:rPr lang="en-GB" dirty="0"/>
              <a:t>– use inverse operations to make the unknown the subject, just like in maths. Remind learners: if the unknown is on the top, one calculation. If it is on the bottom, two calculations.</a:t>
            </a:r>
          </a:p>
          <a:p>
            <a:pPr marL="0" lvl="0" indent="0" algn="l" rtl="0">
              <a:lnSpc>
                <a:spcPct val="100000"/>
              </a:lnSpc>
              <a:spcBef>
                <a:spcPts val="0"/>
              </a:spcBef>
              <a:spcAft>
                <a:spcPts val="0"/>
              </a:spcAft>
              <a:buSzPts val="1400"/>
              <a:buNone/>
            </a:pPr>
            <a:r>
              <a:rPr lang="en-GB" b="1" dirty="0"/>
              <a:t>Add units </a:t>
            </a:r>
            <a:r>
              <a:rPr lang="en-GB" dirty="0"/>
              <a:t>– remind learners that this is where marks are commonly lost in exams. The units follow from the formula and the values substituted.</a:t>
            </a:r>
          </a:p>
          <a:p>
            <a:pPr marL="0" lvl="0" indent="0" algn="l" rtl="0">
              <a:lnSpc>
                <a:spcPct val="100000"/>
              </a:lnSpc>
              <a:spcBef>
                <a:spcPts val="0"/>
              </a:spcBef>
              <a:spcAft>
                <a:spcPts val="0"/>
              </a:spcAft>
              <a:buSzPts val="1400"/>
              <a:buNone/>
            </a:pPr>
            <a:endParaRPr lang="en-GB"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b="0" dirty="0"/>
              <a:t>Discuss</a:t>
            </a:r>
            <a:r>
              <a:rPr lang="en-GB" dirty="0"/>
              <a:t> the note about unit conversions. </a:t>
            </a:r>
            <a:r>
              <a:rPr lang="en-GB" b="0" dirty="0"/>
              <a:t>Ask: when </a:t>
            </a:r>
            <a:r>
              <a:rPr lang="en-GB" dirty="0"/>
              <a:t>might you need to convert units? Common examples include cm</a:t>
            </a:r>
            <a:r>
              <a:rPr lang="en-GB" baseline="30000" dirty="0"/>
              <a:t>3</a:t>
            </a:r>
            <a:r>
              <a:rPr lang="en-GB" dirty="0"/>
              <a:t> to dm</a:t>
            </a:r>
            <a:r>
              <a:rPr lang="en-GB" baseline="30000" dirty="0"/>
              <a:t>3</a:t>
            </a:r>
            <a:r>
              <a:rPr lang="en-GB" dirty="0"/>
              <a:t> (divide by 1000) when using concentration in g/dm</a:t>
            </a:r>
            <a:r>
              <a:rPr lang="en-GB" baseline="30000" dirty="0"/>
              <a:t>3</a:t>
            </a:r>
            <a:r>
              <a:rPr lang="en-GB" dirty="0"/>
              <a:t>. Explain that it is easier to convert units before substituting because once the numbers are in the equation, it is harder to keep track of which values need converting. For</a:t>
            </a:r>
            <a:r>
              <a:rPr lang="en-GB" baseline="0" dirty="0"/>
              <a:t> learners needing further support, use the understanding number unit conversion resources: </a:t>
            </a:r>
            <a:r>
              <a:rPr lang="en-GB" sz="1200" b="0" i="0" u="sng" strike="noStrike" cap="none" dirty="0">
                <a:solidFill>
                  <a:schemeClr val="dk1"/>
                </a:solidFill>
                <a:effectLst/>
                <a:latin typeface="Arial"/>
                <a:ea typeface="Arial"/>
                <a:cs typeface="Arial"/>
                <a:sym typeface="Arial"/>
                <a:hlinkClick r:id="rId3"/>
              </a:rPr>
              <a:t>rsc.li/4gbEt3p</a:t>
            </a:r>
            <a:endParaRPr lang="en-GB" dirty="0">
              <a:effectLst/>
            </a:endParaRP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dirty="0"/>
              <a:t>Not every question will require all stages. Some may not need balancing (stage 1), some may not need rearranging (stage 4), and some may not need unit conversions. But the framework gives learners a reliable starting point for any question.</a:t>
            </a:r>
            <a:endParaRPr dirty="0"/>
          </a:p>
        </p:txBody>
      </p:sp>
      <p:sp>
        <p:nvSpPr>
          <p:cNvPr id="238" name="Google Shape;238;g3cfcaffb8d2_0_8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3cfcaffb8d2_0_1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4" name="Google Shape;244;g3cfcaffb8d2_0_1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b="0"/>
              <a:t>Ask</a:t>
            </a:r>
            <a:r>
              <a:rPr lang="en-GB"/>
              <a:t> learners to work through each learner's answer, in pairs or on mini whiteboards, before revealing which is correct. </a:t>
            </a:r>
          </a:p>
        </p:txBody>
      </p:sp>
      <p:sp>
        <p:nvSpPr>
          <p:cNvPr id="245" name="Google Shape;245;g3cfcaffb8d2_0_1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a:extLst>
            <a:ext uri="{FF2B5EF4-FFF2-40B4-BE49-F238E27FC236}">
              <a16:creationId xmlns:a16="http://schemas.microsoft.com/office/drawing/2014/main" id="{02D119F1-BB20-521B-389E-919017BBB1E9}"/>
            </a:ext>
          </a:extLst>
        </p:cNvPr>
        <p:cNvGrpSpPr/>
        <p:nvPr/>
      </p:nvGrpSpPr>
      <p:grpSpPr>
        <a:xfrm>
          <a:off x="0" y="0"/>
          <a:ext cx="0" cy="0"/>
          <a:chOff x="0" y="0"/>
          <a:chExt cx="0" cy="0"/>
        </a:xfrm>
      </p:grpSpPr>
      <p:sp>
        <p:nvSpPr>
          <p:cNvPr id="243" name="Google Shape;243;g3cfcaffb8d2_0_118:notes">
            <a:extLst>
              <a:ext uri="{FF2B5EF4-FFF2-40B4-BE49-F238E27FC236}">
                <a16:creationId xmlns:a16="http://schemas.microsoft.com/office/drawing/2014/main" id="{F7619BEA-6FCA-0B46-38A1-75856FB8823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244" name="Google Shape;244;g3cfcaffb8d2_0_118:notes">
                <a:extLst>
                  <a:ext uri="{FF2B5EF4-FFF2-40B4-BE49-F238E27FC236}">
                    <a16:creationId xmlns:a16="http://schemas.microsoft.com/office/drawing/2014/main" id="{87BA75EC-8097-A1E7-9E51-15916489A72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dirty="0">
                    <a:solidFill>
                      <a:schemeClr val="dk1"/>
                    </a:solidFill>
                    <a:effectLst/>
                    <a:latin typeface="Arial"/>
                    <a:ea typeface="Arial"/>
                    <a:cs typeface="Arial"/>
                    <a:sym typeface="Arial"/>
                  </a:rPr>
                  <a:t>Learner C is correct: </a:t>
                </a:r>
                <a14:m>
                  <m:oMath xmlns:m="http://schemas.openxmlformats.org/officeDocument/2006/math">
                    <m:r>
                      <a:rPr lang="en-GB" sz="1200" b="0" i="1" u="none" strike="noStrike" cap="none">
                        <a:solidFill>
                          <a:schemeClr val="dk1"/>
                        </a:solidFill>
                        <a:effectLst/>
                        <a:latin typeface="Cambria Math" panose="02040503050406030204" pitchFamily="18" charset="0"/>
                        <a:ea typeface="Arial"/>
                        <a:cs typeface="Arial"/>
                        <a:sym typeface="Arial"/>
                      </a:rPr>
                      <m:t>𝑐</m:t>
                    </m:r>
                    <m:r>
                      <a:rPr lang="en-GB" sz="1200" b="0" i="1" u="none" strike="noStrike" cap="none">
                        <a:solidFill>
                          <a:schemeClr val="dk1"/>
                        </a:solidFill>
                        <a:effectLst/>
                        <a:latin typeface="Cambria Math" panose="02040503050406030204" pitchFamily="18" charset="0"/>
                        <a:ea typeface="Arial"/>
                        <a:cs typeface="Arial"/>
                        <a:sym typeface="Arial"/>
                      </a:rPr>
                      <m:t>= </m:t>
                    </m:r>
                    <m:f>
                      <m:fPr>
                        <m:ctrlPr>
                          <a:rPr lang="en-GB" sz="1200" b="0" i="0" u="none" strike="noStrike" cap="none">
                            <a:solidFill>
                              <a:schemeClr val="dk1"/>
                            </a:solidFill>
                            <a:effectLst/>
                            <a:latin typeface="Cambria Math" panose="02040503050406030204" pitchFamily="18" charset="0"/>
                            <a:ea typeface="Arial"/>
                            <a:cs typeface="Arial"/>
                            <a:sym typeface="Arial"/>
                          </a:rPr>
                        </m:ctrlPr>
                      </m:fPr>
                      <m:num>
                        <m:r>
                          <a:rPr lang="en-GB" sz="1200" b="0" i="0" u="none" strike="noStrike" cap="none">
                            <a:solidFill>
                              <a:schemeClr val="dk1"/>
                            </a:solidFill>
                            <a:effectLst/>
                            <a:latin typeface="Cambria Math" panose="02040503050406030204" pitchFamily="18" charset="0"/>
                            <a:ea typeface="Arial"/>
                            <a:cs typeface="Arial"/>
                            <a:sym typeface="Arial"/>
                          </a:rPr>
                          <m:t>6.0</m:t>
                        </m:r>
                      </m:num>
                      <m:den>
                        <m:r>
                          <a:rPr lang="en-GB" sz="1200" b="0" i="0" u="none" strike="noStrike" cap="none">
                            <a:solidFill>
                              <a:schemeClr val="dk1"/>
                            </a:solidFill>
                            <a:effectLst/>
                            <a:latin typeface="Cambria Math" panose="02040503050406030204" pitchFamily="18" charset="0"/>
                            <a:ea typeface="Arial"/>
                            <a:cs typeface="Arial"/>
                            <a:sym typeface="Arial"/>
                          </a:rPr>
                          <m:t>1.5</m:t>
                        </m:r>
                      </m:den>
                    </m:f>
                  </m:oMath>
                </a14:m>
                <a:r>
                  <a:rPr lang="en-GB" sz="1200" b="0" i="0" u="none" strike="noStrike" cap="none" dirty="0">
                    <a:solidFill>
                      <a:schemeClr val="dk1"/>
                    </a:solidFill>
                    <a:effectLst/>
                    <a:latin typeface="Arial"/>
                    <a:ea typeface="Arial"/>
                    <a:cs typeface="Arial"/>
                    <a:sym typeface="Arial"/>
                  </a:rPr>
                  <a:t> </a:t>
                </a:r>
                <a14:m>
                  <m:oMath xmlns:m="http://schemas.openxmlformats.org/officeDocument/2006/math">
                    <m:r>
                      <a:rPr lang="en-GB" sz="1200" b="0" i="0" u="none" strike="noStrike" cap="none">
                        <a:solidFill>
                          <a:schemeClr val="dk1"/>
                        </a:solidFill>
                        <a:effectLst/>
                        <a:latin typeface="Cambria Math" panose="02040503050406030204" pitchFamily="18" charset="0"/>
                        <a:ea typeface="Arial"/>
                        <a:cs typeface="Arial"/>
                        <a:sym typeface="Arial"/>
                      </a:rPr>
                      <m:t>=4.0 </m:t>
                    </m:r>
                    <m:r>
                      <m:rPr>
                        <m:sty m:val="p"/>
                      </m:rPr>
                      <a:rPr lang="en-GB" sz="1200" b="0" i="0" u="none" strike="noStrike" cap="none">
                        <a:solidFill>
                          <a:schemeClr val="dk1"/>
                        </a:solidFill>
                        <a:effectLst/>
                        <a:latin typeface="Cambria Math" panose="02040503050406030204" pitchFamily="18" charset="0"/>
                        <a:ea typeface="Arial"/>
                        <a:cs typeface="Arial"/>
                        <a:sym typeface="Arial"/>
                      </a:rPr>
                      <m:t>g</m:t>
                    </m:r>
                    <m:r>
                      <a:rPr lang="en-GB" sz="1200" b="0" i="0" u="none" strike="noStrike" cap="none">
                        <a:solidFill>
                          <a:schemeClr val="dk1"/>
                        </a:solidFill>
                        <a:effectLst/>
                        <a:latin typeface="Cambria Math" panose="02040503050406030204" pitchFamily="18" charset="0"/>
                        <a:ea typeface="Arial"/>
                        <a:cs typeface="Arial"/>
                        <a:sym typeface="Arial"/>
                      </a:rPr>
                      <m:t>/</m:t>
                    </m:r>
                    <m:sSup>
                      <m:sSupPr>
                        <m:ctrlPr>
                          <a:rPr lang="en-GB" sz="1200" b="0" i="0" u="none" strike="noStrike" cap="none">
                            <a:solidFill>
                              <a:schemeClr val="dk1"/>
                            </a:solidFill>
                            <a:effectLst/>
                            <a:latin typeface="Cambria Math" panose="02040503050406030204" pitchFamily="18" charset="0"/>
                            <a:ea typeface="Arial"/>
                            <a:cs typeface="Arial"/>
                            <a:sym typeface="Arial"/>
                          </a:rPr>
                        </m:ctrlPr>
                      </m:sSupPr>
                      <m:e>
                        <m:r>
                          <m:rPr>
                            <m:sty m:val="p"/>
                          </m:rPr>
                          <a:rPr lang="en-GB" sz="1200" b="0" i="0" u="none" strike="noStrike" cap="none">
                            <a:solidFill>
                              <a:schemeClr val="dk1"/>
                            </a:solidFill>
                            <a:effectLst/>
                            <a:latin typeface="Cambria Math" panose="02040503050406030204" pitchFamily="18" charset="0"/>
                            <a:ea typeface="Arial"/>
                            <a:cs typeface="Arial"/>
                            <a:sym typeface="Arial"/>
                          </a:rPr>
                          <m:t>dm</m:t>
                        </m:r>
                      </m:e>
                      <m:sup>
                        <m:r>
                          <a:rPr lang="en-GB" sz="1200" b="0" i="0" u="none" strike="noStrike" cap="none">
                            <a:solidFill>
                              <a:schemeClr val="dk1"/>
                            </a:solidFill>
                            <a:effectLst/>
                            <a:latin typeface="Cambria Math" panose="02040503050406030204" pitchFamily="18" charset="0"/>
                            <a:ea typeface="Arial"/>
                            <a:cs typeface="Arial"/>
                            <a:sym typeface="Arial"/>
                          </a:rPr>
                          <m:t>3</m:t>
                        </m:r>
                      </m:sup>
                    </m:sSup>
                  </m:oMath>
                </a14:m>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lang="en-GB" b="0" dirty="0"/>
              </a:p>
              <a:p>
                <a:pPr marL="0" lvl="0" indent="0" algn="l" rtl="0">
                  <a:lnSpc>
                    <a:spcPct val="100000"/>
                  </a:lnSpc>
                  <a:spcBef>
                    <a:spcPts val="0"/>
                  </a:spcBef>
                  <a:spcAft>
                    <a:spcPts val="0"/>
                  </a:spcAft>
                  <a:buSzPts val="1400"/>
                  <a:buNone/>
                </a:pPr>
                <a:r>
                  <a:rPr lang="en-GB" b="0" dirty="0"/>
                  <a:t>Learner A is incorrect because they forgot the units. The calculation is correct (</a:t>
                </a:r>
                <a14:m>
                  <m:oMath xmlns:m="http://schemas.openxmlformats.org/officeDocument/2006/math">
                    <m:r>
                      <a:rPr lang="en-GB" b="0" i="1" dirty="0" smtClean="0">
                        <a:latin typeface="Cambria Math" panose="02040503050406030204" pitchFamily="18" charset="0"/>
                      </a:rPr>
                      <m:t>6.0 ÷ 1.5 = 4</m:t>
                    </m:r>
                  </m:oMath>
                </a14:m>
                <a:r>
                  <a:rPr lang="en-GB" b="0" dirty="0"/>
                  <a:t>) but without units the answer is incomplete. Ask learners: what does ‘4’ mean on its own? It could be </a:t>
                </a:r>
                <a:r>
                  <a:rPr lang="en-GB" sz="1200" b="0" i="0" u="none" strike="noStrike" cap="none" dirty="0">
                    <a:solidFill>
                      <a:schemeClr val="dk1"/>
                    </a:solidFill>
                    <a:effectLst/>
                    <a:latin typeface="Arial"/>
                    <a:ea typeface="Arial"/>
                    <a:cs typeface="Arial"/>
                    <a:sym typeface="Arial"/>
                  </a:rPr>
                  <a:t>4 g, 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4 mol. </a:t>
                </a:r>
                <a:r>
                  <a:rPr lang="en-GB" b="0" dirty="0"/>
                  <a:t>Units tell the reader what the number represents. In exams, forgetting units will lose marks.</a:t>
                </a:r>
              </a:p>
              <a:p>
                <a:pPr marL="0" lvl="0" indent="0" algn="l" rtl="0">
                  <a:lnSpc>
                    <a:spcPct val="100000"/>
                  </a:lnSpc>
                  <a:spcBef>
                    <a:spcPts val="0"/>
                  </a:spcBef>
                  <a:spcAft>
                    <a:spcPts val="0"/>
                  </a:spcAft>
                  <a:buSzPts val="1400"/>
                  <a:buNone/>
                </a:pPr>
                <a:endParaRPr lang="en-GB" b="0" dirty="0"/>
              </a:p>
              <a:p>
                <a:pPr marL="0" lvl="0" indent="0" algn="l" rtl="0">
                  <a:lnSpc>
                    <a:spcPct val="100000"/>
                  </a:lnSpc>
                  <a:spcBef>
                    <a:spcPts val="0"/>
                  </a:spcBef>
                  <a:spcAft>
                    <a:spcPts val="0"/>
                  </a:spcAft>
                  <a:buSzPts val="1400"/>
                  <a:buNone/>
                </a:pPr>
                <a:r>
                  <a:rPr lang="en-GB" b="0" dirty="0"/>
                  <a:t>Learner B is incorrect </a:t>
                </a:r>
                <a:r>
                  <a:rPr lang="en-GB" dirty="0"/>
                  <a:t>because they divided the wrong way round. They calculated </a:t>
                </a:r>
                <a14:m>
                  <m:oMath xmlns:m="http://schemas.openxmlformats.org/officeDocument/2006/math">
                    <m:r>
                      <m:rPr>
                        <m:sty m:val="p"/>
                      </m:rPr>
                      <a:rPr lang="en-GB" i="0" dirty="0" smtClean="0">
                        <a:latin typeface="Cambria Math" panose="02040503050406030204" pitchFamily="18" charset="0"/>
                      </a:rPr>
                      <m:t>volume</m:t>
                    </m:r>
                    <m:r>
                      <a:rPr lang="en-GB" i="0" dirty="0" smtClean="0">
                        <a:latin typeface="Cambria Math" panose="02040503050406030204" pitchFamily="18" charset="0"/>
                      </a:rPr>
                      <m:t> ÷ </m:t>
                    </m:r>
                    <m:r>
                      <m:rPr>
                        <m:sty m:val="p"/>
                      </m:rPr>
                      <a:rPr lang="en-GB" i="0" dirty="0" smtClean="0">
                        <a:latin typeface="Cambria Math" panose="02040503050406030204" pitchFamily="18" charset="0"/>
                      </a:rPr>
                      <m:t>mass</m:t>
                    </m:r>
                    <m:r>
                      <a:rPr lang="en-GB" i="0" dirty="0" smtClean="0">
                        <a:latin typeface="Cambria Math" panose="02040503050406030204" pitchFamily="18" charset="0"/>
                      </a:rPr>
                      <m:t> </m:t>
                    </m:r>
                  </m:oMath>
                </a14:m>
                <a:r>
                  <a:rPr lang="en-GB" dirty="0"/>
                  <a:t>(</a:t>
                </a:r>
                <a14:m>
                  <m:oMath xmlns:m="http://schemas.openxmlformats.org/officeDocument/2006/math">
                    <m:r>
                      <a:rPr lang="en-GB" i="1" dirty="0" smtClean="0">
                        <a:latin typeface="Cambria Math" panose="02040503050406030204" pitchFamily="18" charset="0"/>
                      </a:rPr>
                      <m:t>1.5 ÷ 6.0 = 0.25</m:t>
                    </m:r>
                  </m:oMath>
                </a14:m>
                <a:r>
                  <a:rPr lang="en-GB" dirty="0"/>
                  <a:t>) instead of </a:t>
                </a:r>
                <a14:m>
                  <m:oMath xmlns:m="http://schemas.openxmlformats.org/officeDocument/2006/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r>
                      <a:rPr lang="en-GB" i="0" dirty="0" smtClean="0">
                        <a:latin typeface="Cambria Math" panose="02040503050406030204" pitchFamily="18" charset="0"/>
                      </a:rPr>
                      <m:t> </m:t>
                    </m:r>
                  </m:oMath>
                </a14:m>
                <a:r>
                  <a:rPr lang="en-GB" dirty="0"/>
                  <a:t>(</a:t>
                </a:r>
                <a14:m>
                  <m:oMath xmlns:m="http://schemas.openxmlformats.org/officeDocument/2006/math">
                    <m:r>
                      <a:rPr lang="en-GB" i="1" dirty="0" smtClean="0">
                        <a:latin typeface="Cambria Math" panose="02040503050406030204" pitchFamily="18" charset="0"/>
                      </a:rPr>
                      <m:t>6.0 ÷ 1.5 = 4.0</m:t>
                    </m:r>
                  </m:oMath>
                </a14:m>
                <a:r>
                  <a:rPr lang="en-GB" dirty="0"/>
                  <a:t>). This is a very common error. Remind learners to look at the formula carefully: </a:t>
                </a:r>
                <a14:m>
                  <m:oMath xmlns:m="http://schemas.openxmlformats.org/officeDocument/2006/math">
                    <m:r>
                      <m:rPr>
                        <m:sty m:val="p"/>
                      </m:rPr>
                      <a:rPr lang="en-GB" dirty="0" smtClean="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en-GB" dirty="0"/>
                  <a:t> means mass is on the top and volume is on the bottom.</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how </a:t>
                </a:r>
                <a:r>
                  <a:rPr lang="en-GB" dirty="0"/>
                  <a:t>could learner B have spotted their error? Encourage learners to check whether the answer makes sense. </a:t>
                </a:r>
                <a:r>
                  <a:rPr lang="en-GB" sz="1200" b="0" i="0" u="none" strike="noStrike" cap="none" dirty="0">
                    <a:solidFill>
                      <a:schemeClr val="dk1"/>
                    </a:solidFill>
                    <a:effectLst/>
                    <a:latin typeface="Arial"/>
                    <a:ea typeface="Arial"/>
                    <a:cs typeface="Arial"/>
                    <a:sym typeface="Arial"/>
                  </a:rPr>
                  <a:t>A concentration of 0.25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means there is only 0.25 g in every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But they started with 6.0 g in 1.5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which is clearly more than 0.25 per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Checking whether an answer is reasonable is a valuable habit</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these </a:t>
                </a:r>
                <a:r>
                  <a:rPr lang="en-GB" dirty="0"/>
                  <a:t>two errors (forgetting units and substituting values the wrong way round) are the most common mistakes learners make in calculation questions. Ask learners: how can you avoid them? Writing the formula first helps with both, because it shows which value goes where and what units the answer should have.</a:t>
                </a:r>
              </a:p>
              <a:p>
                <a:pPr marL="0" lvl="0" indent="0" algn="l" rtl="0">
                  <a:lnSpc>
                    <a:spcPct val="100000"/>
                  </a:lnSpc>
                  <a:spcBef>
                    <a:spcPts val="0"/>
                  </a:spcBef>
                  <a:spcAft>
                    <a:spcPts val="0"/>
                  </a:spcAft>
                  <a:buSzPts val="1400"/>
                  <a:buNone/>
                </a:pPr>
                <a:endParaRPr dirty="0"/>
              </a:p>
            </p:txBody>
          </p:sp>
        </mc:Choice>
        <mc:Fallback xmlns="">
          <p:sp>
            <p:nvSpPr>
              <p:cNvPr id="244" name="Google Shape;244;g3cfcaffb8d2_0_118:notes">
                <a:extLst>
                  <a:ext uri="{FF2B5EF4-FFF2-40B4-BE49-F238E27FC236}">
                    <a16:creationId xmlns:a16="http://schemas.microsoft.com/office/drawing/2014/main" id="{87BA75EC-8097-A1E7-9E51-15916489A72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200" b="0" i="0" u="none" strike="noStrike" cap="none" dirty="0">
                    <a:solidFill>
                      <a:schemeClr val="dk1"/>
                    </a:solidFill>
                    <a:effectLst/>
                    <a:latin typeface="Arial"/>
                    <a:ea typeface="Arial"/>
                    <a:cs typeface="Arial"/>
                    <a:sym typeface="Arial"/>
                  </a:rPr>
                  <a:t>Learner C is correct: </a:t>
                </a:r>
                <a:r>
                  <a:rPr lang="en-GB" sz="1200" b="0" i="0" u="none" strike="noStrike" cap="none">
                    <a:solidFill>
                      <a:schemeClr val="dk1"/>
                    </a:solidFill>
                    <a:effectLst/>
                    <a:latin typeface="Cambria Math" panose="02040503050406030204" pitchFamily="18" charset="0"/>
                    <a:ea typeface="Arial"/>
                    <a:cs typeface="Arial"/>
                    <a:sym typeface="Arial"/>
                  </a:rPr>
                  <a:t>𝑐= </a:t>
                </a:r>
                <a:r>
                  <a:rPr lang="en-GB" sz="1200" b="0" i="0" u="none" strike="noStrike" cap="none">
                    <a:solidFill>
                      <a:schemeClr val="dk1"/>
                    </a:solidFill>
                    <a:effectLst/>
                    <a:latin typeface="Cambria Math" panose="02040503050406030204" pitchFamily="18" charset="0"/>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6.0/1.5</a:t>
                </a:r>
                <a:r>
                  <a:rPr lang="en-GB" sz="1200" b="0" i="0" u="none" strike="noStrike" cap="none" dirty="0">
                    <a:solidFill>
                      <a:schemeClr val="dk1"/>
                    </a:solidFill>
                    <a:effectLst/>
                    <a:latin typeface="Arial"/>
                    <a:ea typeface="Arial"/>
                    <a:cs typeface="Arial"/>
                    <a:sym typeface="Arial"/>
                  </a:rPr>
                  <a:t> </a:t>
                </a:r>
                <a:r>
                  <a:rPr lang="en-GB" sz="1200" b="0" i="0" u="none" strike="noStrike" cap="none">
                    <a:solidFill>
                      <a:schemeClr val="dk1"/>
                    </a:solidFill>
                    <a:effectLst/>
                    <a:latin typeface="Cambria Math" panose="02040503050406030204" pitchFamily="18" charset="0"/>
                    <a:ea typeface="Arial"/>
                    <a:cs typeface="Arial"/>
                    <a:sym typeface="Arial"/>
                  </a:rPr>
                  <a:t>=4.0 g/dm^3</a:t>
                </a:r>
                <a:endParaRPr lang="en-GB" sz="1200" b="0" i="0" u="none" strike="noStrike" cap="none" dirty="0">
                  <a:solidFill>
                    <a:schemeClr val="dk1"/>
                  </a:solidFill>
                  <a:effectLst/>
                  <a:latin typeface="Arial"/>
                  <a:ea typeface="Arial"/>
                  <a:cs typeface="Arial"/>
                  <a:sym typeface="Arial"/>
                </a:endParaRPr>
              </a:p>
              <a:p>
                <a:pPr marL="0" lvl="0" indent="0" algn="l" rtl="0">
                  <a:lnSpc>
                    <a:spcPct val="100000"/>
                  </a:lnSpc>
                  <a:spcBef>
                    <a:spcPts val="0"/>
                  </a:spcBef>
                  <a:spcAft>
                    <a:spcPts val="0"/>
                  </a:spcAft>
                  <a:buSzPts val="1400"/>
                  <a:buNone/>
                </a:pPr>
                <a:endParaRPr lang="en-GB" b="0" dirty="0"/>
              </a:p>
              <a:p>
                <a:pPr marL="0" lvl="0" indent="0" algn="l" rtl="0">
                  <a:lnSpc>
                    <a:spcPct val="100000"/>
                  </a:lnSpc>
                  <a:spcBef>
                    <a:spcPts val="0"/>
                  </a:spcBef>
                  <a:spcAft>
                    <a:spcPts val="0"/>
                  </a:spcAft>
                  <a:buSzPts val="1400"/>
                  <a:buNone/>
                </a:pPr>
                <a:r>
                  <a:rPr lang="en-GB" b="0" dirty="0"/>
                  <a:t>Learner A is incorrect because they forgot the units. The calculation is correct (</a:t>
                </a:r>
                <a:r>
                  <a:rPr lang="en-GB" b="0" i="0" dirty="0">
                    <a:latin typeface="Cambria Math" panose="02040503050406030204" pitchFamily="18" charset="0"/>
                  </a:rPr>
                  <a:t>6.0 ÷ 1.5 = 4</a:t>
                </a:r>
                <a:r>
                  <a:rPr lang="en-GB" b="0" dirty="0"/>
                  <a:t>) but without units the answer is incomplete. Ask learners: what does ‘4’ mean on its own? It could be </a:t>
                </a:r>
                <a:r>
                  <a:rPr lang="en-GB" sz="1200" b="0" i="0" u="none" strike="noStrike" cap="none" dirty="0">
                    <a:solidFill>
                      <a:schemeClr val="dk1"/>
                    </a:solidFill>
                    <a:effectLst/>
                    <a:latin typeface="Arial"/>
                    <a:ea typeface="Arial"/>
                    <a:cs typeface="Arial"/>
                    <a:sym typeface="Arial"/>
                  </a:rPr>
                  <a:t>4 g, 4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4 mol. </a:t>
                </a:r>
                <a:r>
                  <a:rPr lang="en-GB" b="0" dirty="0"/>
                  <a:t>Units tell the reader what the number represents. In exams, forgetting units will lose marks.</a:t>
                </a:r>
              </a:p>
              <a:p>
                <a:pPr marL="0" lvl="0" indent="0" algn="l" rtl="0">
                  <a:lnSpc>
                    <a:spcPct val="100000"/>
                  </a:lnSpc>
                  <a:spcBef>
                    <a:spcPts val="0"/>
                  </a:spcBef>
                  <a:spcAft>
                    <a:spcPts val="0"/>
                  </a:spcAft>
                  <a:buSzPts val="1400"/>
                  <a:buNone/>
                </a:pPr>
                <a:endParaRPr lang="en-GB" b="0" dirty="0"/>
              </a:p>
              <a:p>
                <a:pPr marL="0" lvl="0" indent="0" algn="l" rtl="0">
                  <a:lnSpc>
                    <a:spcPct val="100000"/>
                  </a:lnSpc>
                  <a:spcBef>
                    <a:spcPts val="0"/>
                  </a:spcBef>
                  <a:spcAft>
                    <a:spcPts val="0"/>
                  </a:spcAft>
                  <a:buSzPts val="1400"/>
                  <a:buNone/>
                </a:pPr>
                <a:r>
                  <a:rPr lang="en-GB" b="0" dirty="0"/>
                  <a:t>Learner B is incorrect </a:t>
                </a:r>
                <a:r>
                  <a:rPr lang="en-GB" dirty="0"/>
                  <a:t>because they divided the wrong way round. They calculated </a:t>
                </a:r>
                <a:r>
                  <a:rPr lang="en-GB" i="0" dirty="0">
                    <a:latin typeface="Cambria Math" panose="02040503050406030204" pitchFamily="18" charset="0"/>
                  </a:rPr>
                  <a:t>volume ÷ mass </a:t>
                </a:r>
                <a:r>
                  <a:rPr lang="en-GB" dirty="0"/>
                  <a:t>(</a:t>
                </a:r>
                <a:r>
                  <a:rPr lang="en-GB" i="0" dirty="0">
                    <a:latin typeface="Cambria Math" panose="02040503050406030204" pitchFamily="18" charset="0"/>
                  </a:rPr>
                  <a:t>1.5 ÷ 6.0 = 0.25</a:t>
                </a:r>
                <a:r>
                  <a:rPr lang="en-GB" dirty="0"/>
                  <a:t>) instead of </a:t>
                </a:r>
                <a:r>
                  <a:rPr lang="en-GB" i="0" dirty="0">
                    <a:latin typeface="Cambria Math" panose="02040503050406030204" pitchFamily="18" charset="0"/>
                  </a:rPr>
                  <a:t>mass ÷ volume </a:t>
                </a:r>
                <a:r>
                  <a:rPr lang="en-GB" dirty="0"/>
                  <a:t>(</a:t>
                </a:r>
                <a:r>
                  <a:rPr lang="en-GB" i="0" dirty="0">
                    <a:latin typeface="Cambria Math" panose="02040503050406030204" pitchFamily="18" charset="0"/>
                  </a:rPr>
                  <a:t>6.0 ÷ 1.5 = 4.0</a:t>
                </a:r>
                <a:r>
                  <a:rPr lang="en-GB" dirty="0"/>
                  <a:t>). This is a very common error. Remind learners to look at the formula carefully: </a:t>
                </a:r>
                <a:r>
                  <a:rPr lang="en-GB" i="0" dirty="0">
                    <a:latin typeface="Cambria Math" panose="02040503050406030204" pitchFamily="18" charset="0"/>
                  </a:rPr>
                  <a:t>concentration</a:t>
                </a:r>
                <a:r>
                  <a:rPr lang="en-GB" i="0">
                    <a:latin typeface="Cambria Math" panose="02040503050406030204" pitchFamily="18" charset="0"/>
                  </a:rPr>
                  <a:t>=  mass/volume</a:t>
                </a:r>
                <a:r>
                  <a:rPr lang="en-GB" dirty="0"/>
                  <a:t> means mass is on the top and volume is on the bottom.</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Ask: how </a:t>
                </a:r>
                <a:r>
                  <a:rPr lang="en-GB" dirty="0"/>
                  <a:t>could learner B have spotted their error? Encourage learners to check whether the answer makes sense. </a:t>
                </a:r>
                <a:r>
                  <a:rPr lang="en-GB" sz="1200" b="0" i="0" u="none" strike="noStrike" cap="none" dirty="0">
                    <a:solidFill>
                      <a:schemeClr val="dk1"/>
                    </a:solidFill>
                    <a:effectLst/>
                    <a:latin typeface="Arial"/>
                    <a:ea typeface="Arial"/>
                    <a:cs typeface="Arial"/>
                    <a:sym typeface="Arial"/>
                  </a:rPr>
                  <a:t>A concentration of 0.25 g/dm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means there is only 0.25 g in every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But they started with 6.0 g in 1.5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which is clearly more than 0.25 per dm</a:t>
                </a:r>
                <a:r>
                  <a:rPr lang="en-GB" sz="1200" b="0" i="0" u="none" strike="noStrike" cap="none" baseline="30000" dirty="0">
                    <a:solidFill>
                      <a:schemeClr val="dk1"/>
                    </a:solidFill>
                    <a:effectLst/>
                    <a:latin typeface="Arial"/>
                    <a:ea typeface="Arial"/>
                    <a:cs typeface="Arial"/>
                    <a:sym typeface="Arial"/>
                  </a:rPr>
                  <a:t>3</a:t>
                </a:r>
                <a:r>
                  <a:rPr lang="en-GB" sz="1200" b="0" i="0" u="none" strike="noStrike" cap="none" dirty="0">
                    <a:solidFill>
                      <a:schemeClr val="dk1"/>
                    </a:solidFill>
                    <a:effectLst/>
                    <a:latin typeface="Arial"/>
                    <a:ea typeface="Arial"/>
                    <a:cs typeface="Arial"/>
                    <a:sym typeface="Arial"/>
                  </a:rPr>
                  <a:t>. Checking whether an answer is reasonable is a valuable habit</a:t>
                </a:r>
                <a:r>
                  <a:rPr lang="en-GB" dirty="0"/>
                  <a:t>.</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dirty="0"/>
                  <a:t>Discuss: these </a:t>
                </a:r>
                <a:r>
                  <a:rPr lang="en-GB" dirty="0"/>
                  <a:t>two errors (forgetting units and substituting values the wrong way round) are the most common mistakes learners make in calculation questions. Ask learners: how can you avoid them? Writing the formula first helps with both, because it shows which value goes where and what units the answer should have.</a:t>
                </a:r>
              </a:p>
              <a:p>
                <a:pPr marL="0" lvl="0" indent="0" algn="l" rtl="0">
                  <a:lnSpc>
                    <a:spcPct val="100000"/>
                  </a:lnSpc>
                  <a:spcBef>
                    <a:spcPts val="0"/>
                  </a:spcBef>
                  <a:spcAft>
                    <a:spcPts val="0"/>
                  </a:spcAft>
                  <a:buSzPts val="1400"/>
                  <a:buNone/>
                </a:pPr>
                <a:endParaRPr dirty="0"/>
              </a:p>
            </p:txBody>
          </p:sp>
        </mc:Fallback>
      </mc:AlternateContent>
      <p:sp>
        <p:nvSpPr>
          <p:cNvPr id="245" name="Google Shape;245;g3cfcaffb8d2_0_118:notes">
            <a:extLst>
              <a:ext uri="{FF2B5EF4-FFF2-40B4-BE49-F238E27FC236}">
                <a16:creationId xmlns:a16="http://schemas.microsoft.com/office/drawing/2014/main" id="{BE66756C-4254-9911-3C0B-20CD91674EE6}"/>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24</a:t>
            </a:fld>
            <a:endParaRPr/>
          </a:p>
        </p:txBody>
      </p:sp>
    </p:spTree>
    <p:extLst>
      <p:ext uri="{BB962C8B-B14F-4D97-AF65-F5344CB8AC3E}">
        <p14:creationId xmlns:p14="http://schemas.microsoft.com/office/powerpoint/2010/main" val="6954277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a:extLst>
            <a:ext uri="{FF2B5EF4-FFF2-40B4-BE49-F238E27FC236}">
              <a16:creationId xmlns:a16="http://schemas.microsoft.com/office/drawing/2014/main" id="{94E4F981-0C51-19B0-7A00-1BB4173984B2}"/>
            </a:ext>
          </a:extLst>
        </p:cNvPr>
        <p:cNvGrpSpPr/>
        <p:nvPr/>
      </p:nvGrpSpPr>
      <p:grpSpPr>
        <a:xfrm>
          <a:off x="0" y="0"/>
          <a:ext cx="0" cy="0"/>
          <a:chOff x="0" y="0"/>
          <a:chExt cx="0" cy="0"/>
        </a:xfrm>
      </p:grpSpPr>
      <p:sp>
        <p:nvSpPr>
          <p:cNvPr id="119" name="Google Shape;119;g3cd99b426b3_0_0:notes">
            <a:extLst>
              <a:ext uri="{FF2B5EF4-FFF2-40B4-BE49-F238E27FC236}">
                <a16:creationId xmlns:a16="http://schemas.microsoft.com/office/drawing/2014/main" id="{9FD6A120-7F63-73E8-6E24-364BAD8F6CF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g3cd99b426b3_0_0:notes">
            <a:extLst>
              <a:ext uri="{FF2B5EF4-FFF2-40B4-BE49-F238E27FC236}">
                <a16:creationId xmlns:a16="http://schemas.microsoft.com/office/drawing/2014/main" id="{4DE65FD7-D426-923C-EE2D-647BCAAE254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We return to the challenge question from the start of the lesson. Allow learners time to attempt it independently before discussing as a class.</a:t>
            </a:r>
          </a:p>
        </p:txBody>
      </p:sp>
      <p:sp>
        <p:nvSpPr>
          <p:cNvPr id="121" name="Google Shape;121;g3cd99b426b3_0_0:notes">
            <a:extLst>
              <a:ext uri="{FF2B5EF4-FFF2-40B4-BE49-F238E27FC236}">
                <a16:creationId xmlns:a16="http://schemas.microsoft.com/office/drawing/2014/main" id="{8DFA8FF9-0A76-1A3F-5F97-0D5D30DC9B8F}"/>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25</a:t>
            </a:fld>
            <a:endParaRPr/>
          </a:p>
        </p:txBody>
      </p:sp>
    </p:spTree>
    <p:extLst>
      <p:ext uri="{BB962C8B-B14F-4D97-AF65-F5344CB8AC3E}">
        <p14:creationId xmlns:p14="http://schemas.microsoft.com/office/powerpoint/2010/main" val="21441651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a:extLst>
            <a:ext uri="{FF2B5EF4-FFF2-40B4-BE49-F238E27FC236}">
              <a16:creationId xmlns:a16="http://schemas.microsoft.com/office/drawing/2014/main" id="{CEC375F4-828B-4947-0480-632710989AEC}"/>
            </a:ext>
          </a:extLst>
        </p:cNvPr>
        <p:cNvGrpSpPr/>
        <p:nvPr/>
      </p:nvGrpSpPr>
      <p:grpSpPr>
        <a:xfrm>
          <a:off x="0" y="0"/>
          <a:ext cx="0" cy="0"/>
          <a:chOff x="0" y="0"/>
          <a:chExt cx="0" cy="0"/>
        </a:xfrm>
      </p:grpSpPr>
      <p:sp>
        <p:nvSpPr>
          <p:cNvPr id="119" name="Google Shape;119;g3cd99b426b3_0_0:notes">
            <a:extLst>
              <a:ext uri="{FF2B5EF4-FFF2-40B4-BE49-F238E27FC236}">
                <a16:creationId xmlns:a16="http://schemas.microsoft.com/office/drawing/2014/main" id="{0E6FA4F3-D230-4558-7F4E-2EF324EC9F9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mc:AlternateContent xmlns:mc="http://schemas.openxmlformats.org/markup-compatibility/2006" xmlns:a14="http://schemas.microsoft.com/office/drawing/2010/main">
        <mc:Choice Requires="a14">
          <p:sp>
            <p:nvSpPr>
              <p:cNvPr id="120" name="Google Shape;120;g3cd99b426b3_0_0:notes">
                <a:extLst>
                  <a:ext uri="{FF2B5EF4-FFF2-40B4-BE49-F238E27FC236}">
                    <a16:creationId xmlns:a16="http://schemas.microsoft.com/office/drawing/2014/main" id="{1D16E77D-1829-44C3-9A78-574BC97DA92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ct val="100000"/>
                  <a:buFont typeface="+mj-lt"/>
                  <a:buNone/>
                </a:pPr>
                <a:r>
                  <a:rPr lang="en-GB" dirty="0"/>
                  <a:t>Note that the numbers on this answer relate to slide 22, i.e. putting all of the steps together.</a:t>
                </a:r>
              </a:p>
              <a:p>
                <a:pPr marL="0" lvl="0" indent="0" algn="l" rtl="0">
                  <a:lnSpc>
                    <a:spcPct val="100000"/>
                  </a:lnSpc>
                  <a:spcBef>
                    <a:spcPts val="0"/>
                  </a:spcBef>
                  <a:spcAft>
                    <a:spcPts val="0"/>
                  </a:spcAft>
                  <a:buSzPct val="100000"/>
                  <a:buFont typeface="+mj-lt"/>
                  <a:buNone/>
                </a:pPr>
                <a:endParaRPr lang="en-GB" dirty="0"/>
              </a:p>
              <a:p>
                <a:pPr marL="228600" lvl="0" indent="-228600" algn="l" rtl="0">
                  <a:lnSpc>
                    <a:spcPct val="100000"/>
                  </a:lnSpc>
                  <a:spcBef>
                    <a:spcPts val="0"/>
                  </a:spcBef>
                  <a:spcAft>
                    <a:spcPts val="0"/>
                  </a:spcAft>
                  <a:buSzPct val="100000"/>
                  <a:buFont typeface="+mj-lt"/>
                  <a:buAutoNum type="alphaLcParenR"/>
                </a:pPr>
                <a:r>
                  <a:rPr lang="en-GB" dirty="0"/>
                  <a:t>There are </a:t>
                </a:r>
                <a14:m>
                  <m:oMath xmlns:m="http://schemas.openxmlformats.org/officeDocument/2006/math">
                    <m:r>
                      <a:rPr lang="en-GB" i="1" dirty="0" smtClean="0">
                        <a:latin typeface="Cambria Math" panose="02040503050406030204" pitchFamily="18" charset="0"/>
                      </a:rPr>
                      <m:t>2</m:t>
                    </m:r>
                  </m:oMath>
                </a14:m>
                <a:r>
                  <a:rPr lang="en-GB" dirty="0"/>
                  <a:t> </a:t>
                </a:r>
                <a14:m>
                  <m:oMath xmlns:m="http://schemas.openxmlformats.org/officeDocument/2006/math">
                    <m:r>
                      <m:rPr>
                        <m:sty m:val="p"/>
                      </m:rPr>
                      <a:rPr lang="en-GB" i="0" dirty="0" smtClean="0">
                        <a:latin typeface="Cambria Math" panose="02040503050406030204" pitchFamily="18" charset="0"/>
                      </a:rPr>
                      <m:t>Na</m:t>
                    </m:r>
                  </m:oMath>
                </a14:m>
                <a:r>
                  <a:rPr lang="en-GB" dirty="0"/>
                  <a:t> on the right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Na</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SO</m:t>
                        </m:r>
                      </m:e>
                      <m:sub>
                        <m:r>
                          <a:rPr lang="en-GB" b="0" i="0" smtClean="0">
                            <a:latin typeface="Cambria Math" panose="02040503050406030204" pitchFamily="18" charset="0"/>
                            <a:ea typeface="Cambria Math" panose="02040503050406030204" pitchFamily="18" charset="0"/>
                          </a:rPr>
                          <m:t>4</m:t>
                        </m:r>
                      </m:sub>
                    </m:sSub>
                  </m:oMath>
                </a14:m>
                <a:r>
                  <a:rPr lang="en-GB" dirty="0"/>
                  <a:t>), so we need </a:t>
                </a:r>
                <a14:m>
                  <m:oMath xmlns:m="http://schemas.openxmlformats.org/officeDocument/2006/math">
                    <m:r>
                      <a:rPr lang="en-GB" i="0" dirty="0" smtClean="0">
                        <a:latin typeface="Cambria Math" panose="02040503050406030204" pitchFamily="18" charset="0"/>
                      </a:rPr>
                      <m:t>2</m:t>
                    </m:r>
                    <m:r>
                      <m:rPr>
                        <m:sty m:val="p"/>
                      </m:rPr>
                      <a:rPr lang="en-GB" i="0" dirty="0" smtClean="0">
                        <a:latin typeface="Cambria Math" panose="02040503050406030204" pitchFamily="18" charset="0"/>
                      </a:rPr>
                      <m:t>NaOH</m:t>
                    </m:r>
                    <m:r>
                      <a:rPr lang="en-GB" i="0" dirty="0" smtClean="0">
                        <a:latin typeface="Cambria Math" panose="02040503050406030204" pitchFamily="18" charset="0"/>
                      </a:rPr>
                      <m:t> </m:t>
                    </m:r>
                  </m:oMath>
                </a14:m>
                <a:r>
                  <a:rPr lang="en-GB" dirty="0"/>
                  <a:t>on the left. This gives </a:t>
                </a:r>
                <a14:m>
                  <m:oMath xmlns:m="http://schemas.openxmlformats.org/officeDocument/2006/math">
                    <m:r>
                      <a:rPr lang="en-GB" i="1" dirty="0" smtClean="0">
                        <a:latin typeface="Cambria Math" panose="02040503050406030204" pitchFamily="18" charset="0"/>
                      </a:rPr>
                      <m:t>4</m:t>
                    </m:r>
                  </m:oMath>
                </a14:m>
                <a:r>
                  <a:rPr lang="en-GB" dirty="0"/>
                  <a:t> </a:t>
                </a:r>
                <a14:m>
                  <m:oMath xmlns:m="http://schemas.openxmlformats.org/officeDocument/2006/math">
                    <m:r>
                      <m:rPr>
                        <m:sty m:val="p"/>
                      </m:rPr>
                      <a:rPr lang="en-GB" i="0" dirty="0" smtClean="0">
                        <a:latin typeface="Cambria Math" panose="02040503050406030204" pitchFamily="18" charset="0"/>
                      </a:rPr>
                      <m:t>H</m:t>
                    </m:r>
                    <m:r>
                      <a:rPr lang="en-GB" i="0" dirty="0" smtClean="0">
                        <a:latin typeface="Cambria Math" panose="02040503050406030204" pitchFamily="18" charset="0"/>
                      </a:rPr>
                      <m:t> </m:t>
                    </m:r>
                  </m:oMath>
                </a14:m>
                <a:r>
                  <a:rPr lang="en-GB" dirty="0"/>
                  <a:t>on the left (</a:t>
                </a:r>
                <a14:m>
                  <m:oMath xmlns:m="http://schemas.openxmlformats.org/officeDocument/2006/math">
                    <m:r>
                      <a:rPr lang="en-GB" i="1" dirty="0" smtClean="0">
                        <a:latin typeface="Cambria Math" panose="02040503050406030204" pitchFamily="18" charset="0"/>
                      </a:rPr>
                      <m:t>2</m:t>
                    </m:r>
                  </m:oMath>
                </a14:m>
                <a:r>
                  <a:rPr lang="en-GB" dirty="0"/>
                  <a:t> from </a:t>
                </a:r>
                <a14:m>
                  <m:oMath xmlns:m="http://schemas.openxmlformats.org/officeDocument/2006/math">
                    <m:sSub>
                      <m:sSubPr>
                        <m:ctrlPr>
                          <a:rPr lang="ar-AE" b="0" i="0" smtClean="0">
                            <a:latin typeface="Cambria Math" panose="02040503050406030204" pitchFamily="18" charset="0"/>
                          </a:rPr>
                        </m:ctrlPr>
                      </m:sSubPr>
                      <m:e>
                        <m:r>
                          <m:rPr>
                            <m:sty m:val="p"/>
                          </m:rPr>
                          <a:rPr lang="ar-AE" b="0" i="0" smtClean="0">
                            <a:latin typeface="Cambria Math" panose="02040503050406030204" pitchFamily="18" charset="0"/>
                          </a:rPr>
                          <m:t>H</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SO</m:t>
                        </m:r>
                      </m:e>
                      <m:sub>
                        <m:r>
                          <a:rPr lang="en-GB" b="0" i="0" smtClean="0">
                            <a:latin typeface="Cambria Math" panose="02040503050406030204" pitchFamily="18" charset="0"/>
                          </a:rPr>
                          <m:t>4</m:t>
                        </m:r>
                      </m:sub>
                    </m:sSub>
                  </m:oMath>
                </a14:m>
                <a:r>
                  <a:rPr lang="en-GB" dirty="0"/>
                  <a:t>, </a:t>
                </a:r>
                <a14:m>
                  <m:oMath xmlns:m="http://schemas.openxmlformats.org/officeDocument/2006/math">
                    <m:r>
                      <a:rPr lang="en-GB" i="1" dirty="0" smtClean="0">
                        <a:latin typeface="Cambria Math" panose="02040503050406030204" pitchFamily="18" charset="0"/>
                      </a:rPr>
                      <m:t>2</m:t>
                    </m:r>
                  </m:oMath>
                </a14:m>
                <a:r>
                  <a:rPr lang="en-GB" dirty="0"/>
                  <a:t> from </a:t>
                </a:r>
                <a14:m>
                  <m:oMath xmlns:m="http://schemas.openxmlformats.org/officeDocument/2006/math">
                    <m:r>
                      <a:rPr lang="en-GB" i="0" dirty="0" smtClean="0">
                        <a:latin typeface="Cambria Math" panose="02040503050406030204" pitchFamily="18" charset="0"/>
                      </a:rPr>
                      <m:t>2</m:t>
                    </m:r>
                    <m:r>
                      <m:rPr>
                        <m:sty m:val="p"/>
                      </m:rPr>
                      <a:rPr lang="en-GB" i="0" dirty="0" smtClean="0">
                        <a:latin typeface="Cambria Math" panose="02040503050406030204" pitchFamily="18" charset="0"/>
                      </a:rPr>
                      <m:t>NaOH</m:t>
                    </m:r>
                  </m:oMath>
                </a14:m>
                <a:r>
                  <a:rPr lang="en-GB" dirty="0"/>
                  <a:t>) matching </a:t>
                </a:r>
                <a14:m>
                  <m:oMath xmlns:m="http://schemas.openxmlformats.org/officeDocument/2006/math">
                    <m:r>
                      <a:rPr lang="en-GB" i="1" dirty="0" smtClean="0">
                        <a:latin typeface="Cambria Math" panose="02040503050406030204" pitchFamily="18" charset="0"/>
                      </a:rPr>
                      <m:t>4</m:t>
                    </m:r>
                  </m:oMath>
                </a14:m>
                <a:r>
                  <a:rPr lang="en-GB" dirty="0"/>
                  <a:t> </a:t>
                </a:r>
                <a14:m>
                  <m:oMath xmlns:m="http://schemas.openxmlformats.org/officeDocument/2006/math">
                    <m:r>
                      <m:rPr>
                        <m:sty m:val="p"/>
                      </m:rPr>
                      <a:rPr lang="en-GB" i="0" dirty="0" smtClean="0">
                        <a:latin typeface="Cambria Math" panose="02040503050406030204" pitchFamily="18" charset="0"/>
                      </a:rPr>
                      <m:t>H</m:t>
                    </m:r>
                  </m:oMath>
                </a14:m>
                <a:r>
                  <a:rPr lang="en-GB" dirty="0"/>
                  <a:t> on the right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a:rPr lang="en-GB" b="0" i="0" smtClean="0">
                            <a:latin typeface="Cambria Math" panose="02040503050406030204" pitchFamily="18" charset="0"/>
                            <a:ea typeface="Cambria Math" panose="02040503050406030204" pitchFamily="18" charset="0"/>
                          </a:rPr>
                          <m:t>2</m:t>
                        </m:r>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Check all elements: </a:t>
                </a:r>
                <a14:m>
                  <m:oMath xmlns:m="http://schemas.openxmlformats.org/officeDocument/2006/math">
                    <m:r>
                      <m:rPr>
                        <m:sty m:val="p"/>
                      </m:rPr>
                      <a:rPr lang="en-GB" i="0" dirty="0" smtClean="0">
                        <a:latin typeface="Cambria Math" panose="02040503050406030204" pitchFamily="18" charset="0"/>
                      </a:rPr>
                      <m:t>H</m:t>
                    </m:r>
                    <m:r>
                      <a:rPr lang="en-GB" i="0" dirty="0" smtClean="0">
                        <a:latin typeface="Cambria Math" panose="02040503050406030204" pitchFamily="18" charset="0"/>
                      </a:rPr>
                      <m:t>: 4 = 4</m:t>
                    </m:r>
                  </m:oMath>
                </a14:m>
                <a:r>
                  <a:rPr lang="en-GB" dirty="0"/>
                  <a:t>, </a:t>
                </a:r>
                <a14:m>
                  <m:oMath xmlns:m="http://schemas.openxmlformats.org/officeDocument/2006/math">
                    <m:r>
                      <m:rPr>
                        <m:sty m:val="p"/>
                      </m:rPr>
                      <a:rPr lang="en-GB" i="0" dirty="0" smtClean="0">
                        <a:latin typeface="Cambria Math" panose="02040503050406030204" pitchFamily="18" charset="0"/>
                      </a:rPr>
                      <m:t>S</m:t>
                    </m:r>
                    <m:r>
                      <a:rPr lang="en-GB" i="0" dirty="0" smtClean="0">
                        <a:latin typeface="Cambria Math" panose="02040503050406030204" pitchFamily="18" charset="0"/>
                      </a:rPr>
                      <m:t>: 1 = 1</m:t>
                    </m:r>
                  </m:oMath>
                </a14:m>
                <a:r>
                  <a:rPr lang="en-GB" dirty="0"/>
                  <a:t>, </a:t>
                </a:r>
                <a14:m>
                  <m:oMath xmlns:m="http://schemas.openxmlformats.org/officeDocument/2006/math">
                    <m:r>
                      <m:rPr>
                        <m:sty m:val="p"/>
                      </m:rPr>
                      <a:rPr lang="en-GB" i="0" dirty="0" smtClean="0">
                        <a:latin typeface="Cambria Math" panose="02040503050406030204" pitchFamily="18" charset="0"/>
                      </a:rPr>
                      <m:t>O</m:t>
                    </m:r>
                    <m:r>
                      <a:rPr lang="en-GB" i="0" dirty="0" smtClean="0">
                        <a:latin typeface="Cambria Math" panose="02040503050406030204" pitchFamily="18" charset="0"/>
                      </a:rPr>
                      <m:t>: 6 = 6</m:t>
                    </m:r>
                  </m:oMath>
                </a14:m>
                <a:r>
                  <a:rPr lang="en-GB" dirty="0"/>
                  <a:t>, </a:t>
                </a:r>
                <a14:m>
                  <m:oMath xmlns:m="http://schemas.openxmlformats.org/officeDocument/2006/math">
                    <m:r>
                      <m:rPr>
                        <m:sty m:val="p"/>
                      </m:rPr>
                      <a:rPr lang="en-GB" i="0" dirty="0" smtClean="0">
                        <a:latin typeface="Cambria Math" panose="02040503050406030204" pitchFamily="18" charset="0"/>
                      </a:rPr>
                      <m:t>Na</m:t>
                    </m:r>
                    <m:r>
                      <a:rPr lang="en-GB" i="0" dirty="0" smtClean="0">
                        <a:latin typeface="Cambria Math" panose="02040503050406030204" pitchFamily="18" charset="0"/>
                      </a:rPr>
                      <m:t>: 2 = 2</m:t>
                    </m:r>
                  </m:oMath>
                </a14:m>
                <a:endParaRPr lang="en-GB" dirty="0"/>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Common errors:</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t>Part a): forgetting to put </a:t>
                </a:r>
                <a14:m>
                  <m:oMath xmlns:m="http://schemas.openxmlformats.org/officeDocument/2006/math">
                    <m:r>
                      <a:rPr lang="en-GB" i="1" dirty="0" smtClean="0">
                        <a:latin typeface="Cambria Math" panose="02040503050406030204" pitchFamily="18" charset="0"/>
                      </a:rPr>
                      <m:t>2</m:t>
                    </m:r>
                  </m:oMath>
                </a14:m>
                <a:r>
                  <a:rPr lang="en-GB" dirty="0"/>
                  <a:t> in front of </a:t>
                </a:r>
                <a14:m>
                  <m:oMath xmlns:m="http://schemas.openxmlformats.org/officeDocument/2006/math">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r>
                  <a:rPr lang="en-GB" dirty="0"/>
                  <a:t> as well as</a:t>
                </a:r>
                <a:r>
                  <a:rPr lang="en-GB" baseline="0" dirty="0"/>
                  <a:t> </a:t>
                </a:r>
                <a14:m>
                  <m:oMath xmlns:m="http://schemas.openxmlformats.org/officeDocument/2006/math">
                    <m:r>
                      <m:rPr>
                        <m:sty m:val="p"/>
                      </m:rPr>
                      <a:rPr lang="en-GB" b="0" i="0" smtClean="0">
                        <a:latin typeface="Cambria Math" panose="02040503050406030204" pitchFamily="18" charset="0"/>
                      </a:rPr>
                      <m:t>NaOH</m:t>
                    </m:r>
                  </m:oMath>
                </a14:m>
                <a:r>
                  <a:rPr lang="en-GB" dirty="0"/>
                  <a:t>. Remind learners to check every element after balancing.</a:t>
                </a:r>
              </a:p>
              <a:p>
                <a:pPr marL="0" lvl="0" indent="0" algn="l" rtl="0">
                  <a:lnSpc>
                    <a:spcPct val="100000"/>
                  </a:lnSpc>
                  <a:spcBef>
                    <a:spcPts val="0"/>
                  </a:spcBef>
                  <a:spcAft>
                    <a:spcPts val="0"/>
                  </a:spcAft>
                  <a:buSzPts val="1400"/>
                  <a:buNone/>
                </a:pPr>
                <a:r>
                  <a:rPr lang="en-GB" dirty="0"/>
                  <a:t>Part b): dividing the wrong way round (</a:t>
                </a:r>
                <a14:m>
                  <m:oMath xmlns:m="http://schemas.openxmlformats.org/officeDocument/2006/math">
                    <m:r>
                      <a:rPr lang="en-GB" i="1" dirty="0" smtClean="0">
                        <a:latin typeface="Cambria Math" panose="02040503050406030204" pitchFamily="18" charset="0"/>
                      </a:rPr>
                      <m:t>2.0 ÷ 9.8 </m:t>
                    </m:r>
                  </m:oMath>
                </a14:m>
                <a:r>
                  <a:rPr lang="en-GB" dirty="0"/>
                  <a:t>instead of </a:t>
                </a:r>
                <a14:m>
                  <m:oMath xmlns:m="http://schemas.openxmlformats.org/officeDocument/2006/math">
                    <m:r>
                      <a:rPr lang="en-GB" i="1" dirty="0" smtClean="0">
                        <a:latin typeface="Cambria Math" panose="02040503050406030204" pitchFamily="18" charset="0"/>
                      </a:rPr>
                      <m:t>9.8 ÷ 2.0</m:t>
                    </m:r>
                  </m:oMath>
                </a14:m>
                <a:r>
                  <a:rPr lang="en-GB" dirty="0"/>
                  <a:t>). Remind learners to write the formula first and substitute carefully.</a:t>
                </a:r>
              </a:p>
              <a:p>
                <a:pPr marL="0" lvl="0" indent="0" algn="l" rtl="0">
                  <a:lnSpc>
                    <a:spcPct val="100000"/>
                  </a:lnSpc>
                  <a:spcBef>
                    <a:spcPts val="0"/>
                  </a:spcBef>
                  <a:spcAft>
                    <a:spcPts val="0"/>
                  </a:spcAft>
                  <a:buSzPts val="1400"/>
                  <a:buNone/>
                </a:pPr>
                <a:r>
                  <a:rPr lang="en-GB" dirty="0"/>
                  <a:t>Part c): not realising the mass stays the same when diluting. Discuss: when you add water to a solution, you are not adding or removing any solute. The same </a:t>
                </a:r>
                <a14:m>
                  <m:oMath xmlns:m="http://schemas.openxmlformats.org/officeDocument/2006/math">
                    <m:r>
                      <a:rPr lang="en-GB" i="0" dirty="0" smtClean="0">
                        <a:latin typeface="Cambria Math" panose="02040503050406030204" pitchFamily="18" charset="0"/>
                      </a:rPr>
                      <m:t>9.8 </m:t>
                    </m:r>
                    <m:r>
                      <m:rPr>
                        <m:sty m:val="p"/>
                      </m:rPr>
                      <a:rPr lang="en-GB" i="0" dirty="0" smtClean="0">
                        <a:latin typeface="Cambria Math" panose="02040503050406030204" pitchFamily="18" charset="0"/>
                      </a:rPr>
                      <m:t>g</m:t>
                    </m:r>
                  </m:oMath>
                </a14:m>
                <a:r>
                  <a:rPr lang="en-GB" dirty="0"/>
                  <a:t> of sulfuric acid is now spread through a larger volume, which is why the concentration decreases.</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t>Part c): substituting incorrectly, for example calculating </a:t>
                </a:r>
                <a14:m>
                  <m:oMath xmlns:m="http://schemas.openxmlformats.org/officeDocument/2006/math">
                    <m:r>
                      <a:rPr lang="en-GB" i="1" dirty="0" smtClean="0">
                        <a:latin typeface="Cambria Math" panose="02040503050406030204" pitchFamily="18" charset="0"/>
                      </a:rPr>
                      <m:t>2.45 × 9.8</m:t>
                    </m:r>
                  </m:oMath>
                </a14:m>
                <a:r>
                  <a:rPr lang="en-GB" dirty="0"/>
                  <a:t>. Remind learners to look at the formula: </a:t>
                </a:r>
                <a14:m>
                  <m:oMath xmlns:m="http://schemas.openxmlformats.org/officeDocument/2006/math">
                    <m:r>
                      <m:rPr>
                        <m:sty m:val="p"/>
                      </m:rPr>
                      <a:rPr lang="en-GB" b="0" i="0" smtClean="0">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en-GB" dirty="0"/>
                  <a:t>. After substituting, </a:t>
                </a:r>
                <a14:m>
                  <m:oMath xmlns:m="http://schemas.openxmlformats.org/officeDocument/2006/math">
                    <m:r>
                      <a:rPr lang="en-GB" b="0" i="1" smtClean="0">
                        <a:latin typeface="Cambria Math" panose="02040503050406030204" pitchFamily="18" charset="0"/>
                      </a:rPr>
                      <m:t>2.45= </m:t>
                    </m:r>
                    <m:f>
                      <m:fPr>
                        <m:ctrlPr>
                          <a:rPr lang="en-GB" b="0" i="0" smtClean="0">
                            <a:latin typeface="Cambria Math" panose="02040503050406030204" pitchFamily="18" charset="0"/>
                          </a:rPr>
                        </m:ctrlPr>
                      </m:fPr>
                      <m:num>
                        <m:r>
                          <a:rPr lang="en-GB" b="0" i="0" smtClean="0">
                            <a:latin typeface="Cambria Math" panose="02040503050406030204" pitchFamily="18" charset="0"/>
                          </a:rPr>
                          <m:t>9.8</m:t>
                        </m:r>
                      </m:num>
                      <m:den>
                        <m:r>
                          <a:rPr lang="en-GB" b="0" i="1" smtClean="0">
                            <a:latin typeface="Cambria Math" panose="02040503050406030204" pitchFamily="18" charset="0"/>
                          </a:rPr>
                          <m:t>𝑉</m:t>
                        </m:r>
                      </m:den>
                    </m:f>
                  </m:oMath>
                </a14:m>
                <a:r>
                  <a:rPr lang="en-GB" dirty="0"/>
                  <a:t>. The unknown is on the bottom, so this is the two-step rearrangement from slide 17.</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i="0" dirty="0"/>
                  <a:t>Discuss: this </a:t>
                </a:r>
                <a:r>
                  <a:rPr lang="en-GB" b="0" dirty="0"/>
                  <a:t>question combines all three skills from the session: balancing (part a), substitution (part b), and changing the subject (part c). Ask learners: which part did you find most difficult?</a:t>
                </a:r>
              </a:p>
              <a:p>
                <a:pPr marL="0" lvl="0" indent="0" algn="l" rtl="0">
                  <a:lnSpc>
                    <a:spcPct val="100000"/>
                  </a:lnSpc>
                  <a:spcBef>
                    <a:spcPts val="0"/>
                  </a:spcBef>
                  <a:spcAft>
                    <a:spcPts val="0"/>
                  </a:spcAft>
                  <a:buSzPts val="1400"/>
                  <a:buNone/>
                </a:pPr>
                <a:endParaRPr dirty="0"/>
              </a:p>
            </p:txBody>
          </p:sp>
        </mc:Choice>
        <mc:Fallback xmlns="">
          <p:sp>
            <p:nvSpPr>
              <p:cNvPr id="120" name="Google Shape;120;g3cd99b426b3_0_0:notes">
                <a:extLst>
                  <a:ext uri="{FF2B5EF4-FFF2-40B4-BE49-F238E27FC236}">
                    <a16:creationId xmlns:a16="http://schemas.microsoft.com/office/drawing/2014/main" id="{1D16E77D-1829-44C3-9A78-574BC97DA92B}"/>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ct val="100000"/>
                  <a:buFont typeface="+mj-lt"/>
                  <a:buNone/>
                </a:pPr>
                <a:r>
                  <a:rPr lang="en-GB" dirty="0"/>
                  <a:t>Note that the numbers on this answer relate to slide 22, i.e. putting all of the steps together.</a:t>
                </a:r>
              </a:p>
              <a:p>
                <a:pPr marL="0" lvl="0" indent="0" algn="l" rtl="0">
                  <a:lnSpc>
                    <a:spcPct val="100000"/>
                  </a:lnSpc>
                  <a:spcBef>
                    <a:spcPts val="0"/>
                  </a:spcBef>
                  <a:spcAft>
                    <a:spcPts val="0"/>
                  </a:spcAft>
                  <a:buSzPct val="100000"/>
                  <a:buFont typeface="+mj-lt"/>
                  <a:buNone/>
                </a:pPr>
                <a:endParaRPr lang="en-GB" dirty="0"/>
              </a:p>
              <a:p>
                <a:pPr marL="228600" lvl="0" indent="-228600" algn="l" rtl="0">
                  <a:lnSpc>
                    <a:spcPct val="100000"/>
                  </a:lnSpc>
                  <a:spcBef>
                    <a:spcPts val="0"/>
                  </a:spcBef>
                  <a:spcAft>
                    <a:spcPts val="0"/>
                  </a:spcAft>
                  <a:buSzPct val="100000"/>
                  <a:buFont typeface="+mj-lt"/>
                  <a:buAutoNum type="alphaLcParenR"/>
                </a:pPr>
                <a:r>
                  <a:rPr lang="en-GB" dirty="0"/>
                  <a:t>There are </a:t>
                </a:r>
                <a:r>
                  <a:rPr lang="en-GB" i="0" dirty="0">
                    <a:latin typeface="Cambria Math" panose="02040503050406030204" pitchFamily="18" charset="0"/>
                  </a:rPr>
                  <a:t>2</a:t>
                </a:r>
                <a:r>
                  <a:rPr lang="en-GB" dirty="0"/>
                  <a:t> </a:t>
                </a:r>
                <a:r>
                  <a:rPr lang="en-GB" i="0" dirty="0">
                    <a:latin typeface="Cambria Math" panose="02040503050406030204" pitchFamily="18" charset="0"/>
                  </a:rPr>
                  <a:t>Na</a:t>
                </a:r>
                <a:r>
                  <a:rPr lang="en-GB" dirty="0"/>
                  <a:t> on the right (</a:t>
                </a:r>
                <a:r>
                  <a:rPr lang="en-GB" b="0" i="0">
                    <a:latin typeface="Cambria Math" panose="02040503050406030204" pitchFamily="18" charset="0"/>
                    <a:ea typeface="Cambria Math" panose="02040503050406030204" pitchFamily="18" charset="0"/>
                  </a:rPr>
                  <a:t>Na_2 SO_4</a:t>
                </a:r>
                <a:r>
                  <a:rPr lang="en-GB" dirty="0"/>
                  <a:t>), so we need </a:t>
                </a:r>
                <a:r>
                  <a:rPr lang="en-GB" i="0" dirty="0">
                    <a:latin typeface="Cambria Math" panose="02040503050406030204" pitchFamily="18" charset="0"/>
                  </a:rPr>
                  <a:t>2NaOH </a:t>
                </a:r>
                <a:r>
                  <a:rPr lang="en-GB" dirty="0"/>
                  <a:t>on the left. This gives </a:t>
                </a:r>
                <a:r>
                  <a:rPr lang="en-GB" i="0" dirty="0">
                    <a:latin typeface="Cambria Math" panose="02040503050406030204" pitchFamily="18" charset="0"/>
                  </a:rPr>
                  <a:t>4</a:t>
                </a:r>
                <a:r>
                  <a:rPr lang="en-GB" dirty="0"/>
                  <a:t> </a:t>
                </a:r>
                <a:r>
                  <a:rPr lang="en-GB" i="0" dirty="0">
                    <a:latin typeface="Cambria Math" panose="02040503050406030204" pitchFamily="18" charset="0"/>
                  </a:rPr>
                  <a:t>H </a:t>
                </a:r>
                <a:r>
                  <a:rPr lang="en-GB" dirty="0"/>
                  <a:t>on the left (</a:t>
                </a:r>
                <a:r>
                  <a:rPr lang="en-GB" i="0" dirty="0">
                    <a:latin typeface="Cambria Math" panose="02040503050406030204" pitchFamily="18" charset="0"/>
                  </a:rPr>
                  <a:t>2</a:t>
                </a:r>
                <a:r>
                  <a:rPr lang="en-GB" dirty="0"/>
                  <a:t> from </a:t>
                </a:r>
                <a:r>
                  <a:rPr lang="ar-AE" b="0" i="0">
                    <a:latin typeface="Cambria Math" panose="02040503050406030204" pitchFamily="18" charset="0"/>
                  </a:rPr>
                  <a:t>H_</a:t>
                </a:r>
                <a:r>
                  <a:rPr lang="en-GB" b="0" i="0">
                    <a:latin typeface="Cambria Math" panose="02040503050406030204" pitchFamily="18" charset="0"/>
                  </a:rPr>
                  <a:t>2 SO_4</a:t>
                </a:r>
                <a:r>
                  <a:rPr lang="en-GB" dirty="0"/>
                  <a:t>, </a:t>
                </a:r>
                <a:r>
                  <a:rPr lang="en-GB" i="0" dirty="0">
                    <a:latin typeface="Cambria Math" panose="02040503050406030204" pitchFamily="18" charset="0"/>
                  </a:rPr>
                  <a:t>2</a:t>
                </a:r>
                <a:r>
                  <a:rPr lang="en-GB" dirty="0"/>
                  <a:t> from </a:t>
                </a:r>
                <a:r>
                  <a:rPr lang="en-GB" i="0" dirty="0">
                    <a:latin typeface="Cambria Math" panose="02040503050406030204" pitchFamily="18" charset="0"/>
                  </a:rPr>
                  <a:t>2NaOH</a:t>
                </a:r>
                <a:r>
                  <a:rPr lang="en-GB" dirty="0"/>
                  <a:t>) matching </a:t>
                </a:r>
                <a:r>
                  <a:rPr lang="en-GB" i="0" dirty="0">
                    <a:latin typeface="Cambria Math" panose="02040503050406030204" pitchFamily="18" charset="0"/>
                  </a:rPr>
                  <a:t>4</a:t>
                </a:r>
                <a:r>
                  <a:rPr lang="en-GB" dirty="0"/>
                  <a:t> </a:t>
                </a:r>
                <a:r>
                  <a:rPr lang="en-GB" i="0" dirty="0">
                    <a:latin typeface="Cambria Math" panose="02040503050406030204" pitchFamily="18" charset="0"/>
                  </a:rPr>
                  <a:t>H</a:t>
                </a:r>
                <a:r>
                  <a:rPr lang="en-GB" dirty="0"/>
                  <a:t> on the right (</a:t>
                </a:r>
                <a:r>
                  <a:rPr lang="en-GB" b="0" i="0">
                    <a:latin typeface="Cambria Math" panose="02040503050406030204" pitchFamily="18" charset="0"/>
                    <a:ea typeface="Cambria Math" panose="02040503050406030204" pitchFamily="18" charset="0"/>
                  </a:rPr>
                  <a:t>〖2H〗_2 O</a:t>
                </a:r>
                <a:r>
                  <a:rPr lang="en-GB" dirty="0"/>
                  <a:t>). Check all elements: </a:t>
                </a:r>
                <a:r>
                  <a:rPr lang="en-GB" i="0" dirty="0">
                    <a:latin typeface="Cambria Math" panose="02040503050406030204" pitchFamily="18" charset="0"/>
                  </a:rPr>
                  <a:t>H: 4 = 4</a:t>
                </a:r>
                <a:r>
                  <a:rPr lang="en-GB" dirty="0"/>
                  <a:t>, </a:t>
                </a:r>
                <a:r>
                  <a:rPr lang="en-GB" i="0" dirty="0">
                    <a:latin typeface="Cambria Math" panose="02040503050406030204" pitchFamily="18" charset="0"/>
                  </a:rPr>
                  <a:t>S: 1 = 1</a:t>
                </a:r>
                <a:r>
                  <a:rPr lang="en-GB" dirty="0"/>
                  <a:t>, </a:t>
                </a:r>
                <a:r>
                  <a:rPr lang="en-GB" i="0" dirty="0">
                    <a:latin typeface="Cambria Math" panose="02040503050406030204" pitchFamily="18" charset="0"/>
                  </a:rPr>
                  <a:t>O: 6 = 6</a:t>
                </a:r>
                <a:r>
                  <a:rPr lang="en-GB" dirty="0"/>
                  <a:t>, </a:t>
                </a:r>
                <a:r>
                  <a:rPr lang="en-GB" i="0" dirty="0">
                    <a:latin typeface="Cambria Math" panose="02040503050406030204" pitchFamily="18" charset="0"/>
                  </a:rPr>
                  <a:t>Na: 2 = 2</a:t>
                </a:r>
                <a:endParaRPr lang="en-GB" dirty="0"/>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1" dirty="0"/>
                  <a:t>Common errors:</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t>Part a): forgetting to put </a:t>
                </a:r>
                <a:r>
                  <a:rPr lang="en-GB" i="0" dirty="0">
                    <a:latin typeface="Cambria Math" panose="02040503050406030204" pitchFamily="18" charset="0"/>
                  </a:rPr>
                  <a:t>2</a:t>
                </a:r>
                <a:r>
                  <a:rPr lang="en-GB" dirty="0"/>
                  <a:t> in front of </a:t>
                </a:r>
                <a:r>
                  <a:rPr lang="en-GB" b="0" i="0">
                    <a:latin typeface="Cambria Math" panose="02040503050406030204" pitchFamily="18" charset="0"/>
                    <a:ea typeface="Cambria Math" panose="02040503050406030204" pitchFamily="18" charset="0"/>
                  </a:rPr>
                  <a:t>H_2 O</a:t>
                </a:r>
                <a:r>
                  <a:rPr lang="en-GB" dirty="0"/>
                  <a:t> as well as</a:t>
                </a:r>
                <a:r>
                  <a:rPr lang="en-GB" baseline="0" dirty="0"/>
                  <a:t> </a:t>
                </a:r>
                <a:r>
                  <a:rPr lang="en-GB" b="0" i="0">
                    <a:latin typeface="Cambria Math" panose="02040503050406030204" pitchFamily="18" charset="0"/>
                  </a:rPr>
                  <a:t>NaOH</a:t>
                </a:r>
                <a:r>
                  <a:rPr lang="en-GB" dirty="0"/>
                  <a:t>. Remind learners to check every element after balancing.</a:t>
                </a:r>
              </a:p>
              <a:p>
                <a:pPr marL="0" lvl="0" indent="0" algn="l" rtl="0">
                  <a:lnSpc>
                    <a:spcPct val="100000"/>
                  </a:lnSpc>
                  <a:spcBef>
                    <a:spcPts val="0"/>
                  </a:spcBef>
                  <a:spcAft>
                    <a:spcPts val="0"/>
                  </a:spcAft>
                  <a:buSzPts val="1400"/>
                  <a:buNone/>
                </a:pPr>
                <a:r>
                  <a:rPr lang="en-GB" dirty="0"/>
                  <a:t>Part b): dividing the wrong way round (</a:t>
                </a:r>
                <a:r>
                  <a:rPr lang="en-GB" i="0" dirty="0">
                    <a:latin typeface="Cambria Math" panose="02040503050406030204" pitchFamily="18" charset="0"/>
                  </a:rPr>
                  <a:t>2.0 ÷ 9.8 </a:t>
                </a:r>
                <a:r>
                  <a:rPr lang="en-GB" dirty="0"/>
                  <a:t>instead of </a:t>
                </a:r>
                <a:r>
                  <a:rPr lang="en-GB" i="0" dirty="0">
                    <a:latin typeface="Cambria Math" panose="02040503050406030204" pitchFamily="18" charset="0"/>
                  </a:rPr>
                  <a:t>9.8 ÷ 2.0</a:t>
                </a:r>
                <a:r>
                  <a:rPr lang="en-GB" dirty="0"/>
                  <a:t>). Remind learners to write the formula first and substitute carefully.</a:t>
                </a:r>
              </a:p>
              <a:p>
                <a:pPr marL="0" lvl="0" indent="0" algn="l" rtl="0">
                  <a:lnSpc>
                    <a:spcPct val="100000"/>
                  </a:lnSpc>
                  <a:spcBef>
                    <a:spcPts val="0"/>
                  </a:spcBef>
                  <a:spcAft>
                    <a:spcPts val="0"/>
                  </a:spcAft>
                  <a:buSzPts val="1400"/>
                  <a:buNone/>
                </a:pPr>
                <a:r>
                  <a:rPr lang="en-GB" dirty="0"/>
                  <a:t>Part c): not realising the mass stays the same when diluting. Discuss: when you add water to a solution, you are not adding or removing any solute. The same </a:t>
                </a:r>
                <a:r>
                  <a:rPr lang="en-GB" i="0" dirty="0">
                    <a:latin typeface="Cambria Math" panose="02040503050406030204" pitchFamily="18" charset="0"/>
                  </a:rPr>
                  <a:t>9.8 g</a:t>
                </a:r>
                <a:r>
                  <a:rPr lang="en-GB" dirty="0"/>
                  <a:t> of sulfuric acid is now spread through a larger volume, which is why the concentration decreases.</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t>Part c): substituting incorrectly, for example calculating </a:t>
                </a:r>
                <a:r>
                  <a:rPr lang="en-GB" i="0" dirty="0">
                    <a:latin typeface="Cambria Math" panose="02040503050406030204" pitchFamily="18" charset="0"/>
                  </a:rPr>
                  <a:t>2.45 × 9.8</a:t>
                </a:r>
                <a:r>
                  <a:rPr lang="en-GB" dirty="0"/>
                  <a:t>. Remind learners to look at the formula: </a:t>
                </a:r>
                <a:r>
                  <a:rPr lang="en-GB" b="0" i="0">
                    <a:latin typeface="Cambria Math" panose="02040503050406030204" pitchFamily="18" charset="0"/>
                  </a:rPr>
                  <a:t>concentration</a:t>
                </a:r>
                <a:r>
                  <a:rPr lang="en-GB" i="0">
                    <a:latin typeface="Cambria Math" panose="02040503050406030204" pitchFamily="18" charset="0"/>
                  </a:rPr>
                  <a:t>=mass/volume</a:t>
                </a:r>
                <a:r>
                  <a:rPr lang="en-GB" dirty="0"/>
                  <a:t>. After substituting, </a:t>
                </a:r>
                <a:r>
                  <a:rPr lang="en-GB" b="0" i="0">
                    <a:latin typeface="Cambria Math" panose="02040503050406030204" pitchFamily="18" charset="0"/>
                  </a:rPr>
                  <a:t>2.45=  9.8/𝑉</a:t>
                </a:r>
                <a:r>
                  <a:rPr lang="en-GB" dirty="0"/>
                  <a:t>. The unknown is on the bottom, so this is the two-step rearrangement from slide 17.</a:t>
                </a:r>
              </a:p>
              <a:p>
                <a:pPr marL="0" lvl="0" indent="0" algn="l" rtl="0">
                  <a:lnSpc>
                    <a:spcPct val="100000"/>
                  </a:lnSpc>
                  <a:spcBef>
                    <a:spcPts val="0"/>
                  </a:spcBef>
                  <a:spcAft>
                    <a:spcPts val="0"/>
                  </a:spcAft>
                  <a:buSzPts val="1400"/>
                  <a:buNone/>
                </a:pPr>
                <a:endParaRPr lang="en-GB" dirty="0"/>
              </a:p>
              <a:p>
                <a:pPr marL="0" lvl="0" indent="0" algn="l" rtl="0">
                  <a:lnSpc>
                    <a:spcPct val="100000"/>
                  </a:lnSpc>
                  <a:spcBef>
                    <a:spcPts val="0"/>
                  </a:spcBef>
                  <a:spcAft>
                    <a:spcPts val="0"/>
                  </a:spcAft>
                  <a:buSzPts val="1400"/>
                  <a:buNone/>
                </a:pPr>
                <a:r>
                  <a:rPr lang="en-GB" b="0" i="0" dirty="0"/>
                  <a:t>Discuss: this </a:t>
                </a:r>
                <a:r>
                  <a:rPr lang="en-GB" b="0" dirty="0"/>
                  <a:t>question combines all three skills from the session: balancing (part a), substitution (part b), and changing the subject (part c). Ask learners: which part did you find most difficult?</a:t>
                </a:r>
              </a:p>
              <a:p>
                <a:pPr marL="0" lvl="0" indent="0" algn="l" rtl="0">
                  <a:lnSpc>
                    <a:spcPct val="100000"/>
                  </a:lnSpc>
                  <a:spcBef>
                    <a:spcPts val="0"/>
                  </a:spcBef>
                  <a:spcAft>
                    <a:spcPts val="0"/>
                  </a:spcAft>
                  <a:buSzPts val="1400"/>
                  <a:buNone/>
                </a:pPr>
                <a:endParaRPr dirty="0"/>
              </a:p>
            </p:txBody>
          </p:sp>
        </mc:Fallback>
      </mc:AlternateContent>
      <p:sp>
        <p:nvSpPr>
          <p:cNvPr id="121" name="Google Shape;121;g3cd99b426b3_0_0:notes">
            <a:extLst>
              <a:ext uri="{FF2B5EF4-FFF2-40B4-BE49-F238E27FC236}">
                <a16:creationId xmlns:a16="http://schemas.microsoft.com/office/drawing/2014/main" id="{DB4DBC30-18A7-1039-AE93-2F9637D7D5B9}"/>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26</a:t>
            </a:fld>
            <a:endParaRPr/>
          </a:p>
        </p:txBody>
      </p:sp>
    </p:spTree>
    <p:extLst>
      <p:ext uri="{BB962C8B-B14F-4D97-AF65-F5344CB8AC3E}">
        <p14:creationId xmlns:p14="http://schemas.microsoft.com/office/powerpoint/2010/main" val="23630703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16"/>
        <p:cNvGrpSpPr/>
        <p:nvPr/>
      </p:nvGrpSpPr>
      <p:grpSpPr>
        <a:xfrm>
          <a:off x="0" y="0"/>
          <a:ext cx="0" cy="0"/>
          <a:chOff x="0" y="0"/>
          <a:chExt cx="0" cy="0"/>
        </a:xfrm>
      </p:grpSpPr>
      <p:pic>
        <p:nvPicPr>
          <p:cNvPr id="17" name="Google Shape;1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18" name="Google Shape;18;p17"/>
          <p:cNvGrpSpPr/>
          <p:nvPr/>
        </p:nvGrpSpPr>
        <p:grpSpPr>
          <a:xfrm>
            <a:off x="0" y="-1670"/>
            <a:ext cx="7622497" cy="6859670"/>
            <a:chOff x="0" y="-1670"/>
            <a:chExt cx="7622497" cy="6859670"/>
          </a:xfrm>
        </p:grpSpPr>
        <p:pic>
          <p:nvPicPr>
            <p:cNvPr id="19" name="Google Shape;1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20" name="Google Shape;2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21" name="Google Shape;2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22" name="Google Shape;2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24" name="Google Shape;2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25" name="Google Shape;2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26"/>
        <p:cNvGrpSpPr/>
        <p:nvPr/>
      </p:nvGrpSpPr>
      <p:grpSpPr>
        <a:xfrm>
          <a:off x="0" y="0"/>
          <a:ext cx="0" cy="0"/>
          <a:chOff x="0" y="0"/>
          <a:chExt cx="0" cy="0"/>
        </a:xfrm>
      </p:grpSpPr>
      <p:pic>
        <p:nvPicPr>
          <p:cNvPr id="27" name="Google Shape;27;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28" name="Google Shape;28;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31" name="Google Shape;31;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32" name="Google Shape;32;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33"/>
        <p:cNvGrpSpPr/>
        <p:nvPr/>
      </p:nvGrpSpPr>
      <p:grpSpPr>
        <a:xfrm>
          <a:off x="0" y="0"/>
          <a:ext cx="0" cy="0"/>
          <a:chOff x="0" y="0"/>
          <a:chExt cx="0" cy="0"/>
        </a:xfrm>
      </p:grpSpPr>
      <p:pic>
        <p:nvPicPr>
          <p:cNvPr id="34" name="Google Shape;34;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35" name="Google Shape;35;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7" name="Google Shape;37;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39" name="Google Shape;39;p23"/>
          <p:cNvGrpSpPr/>
          <p:nvPr/>
        </p:nvGrpSpPr>
        <p:grpSpPr>
          <a:xfrm>
            <a:off x="10734280" y="4546600"/>
            <a:ext cx="1574800" cy="2311400"/>
            <a:chOff x="10734280" y="4546600"/>
            <a:chExt cx="1574800" cy="2311400"/>
          </a:xfrm>
        </p:grpSpPr>
        <p:pic>
          <p:nvPicPr>
            <p:cNvPr id="40" name="Google Shape;40;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41" name="Google Shape;41;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Title, single line, generic photo">
  <p:cSld name="11-14 years Title, single line, generic photo">
    <p:spTree>
      <p:nvGrpSpPr>
        <p:cNvPr id="1" name="Shape 42"/>
        <p:cNvGrpSpPr/>
        <p:nvPr/>
      </p:nvGrpSpPr>
      <p:grpSpPr>
        <a:xfrm>
          <a:off x="0" y="0"/>
          <a:ext cx="0" cy="0"/>
          <a:chOff x="0" y="0"/>
          <a:chExt cx="0" cy="0"/>
        </a:xfrm>
      </p:grpSpPr>
      <p:pic>
        <p:nvPicPr>
          <p:cNvPr id="43" name="Google Shape;43;p16" descr="A purple and pink gradient with circles and squares"/>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44" name="Google Shape;44;p16"/>
          <p:cNvGrpSpPr/>
          <p:nvPr/>
        </p:nvGrpSpPr>
        <p:grpSpPr>
          <a:xfrm>
            <a:off x="0" y="-1670"/>
            <a:ext cx="7622497" cy="6859670"/>
            <a:chOff x="0" y="-1670"/>
            <a:chExt cx="7622497" cy="6859670"/>
          </a:xfrm>
        </p:grpSpPr>
        <p:pic>
          <p:nvPicPr>
            <p:cNvPr id="45" name="Google Shape;45;p16"/>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6" name="Google Shape;46;p16"/>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7" name="Google Shape;47;p16"/>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8" name="Google Shape;48;p16"/>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6"/>
          <p:cNvSpPr txBox="1">
            <a:spLocks noGrp="1"/>
          </p:cNvSpPr>
          <p:nvPr>
            <p:ph type="subTitle" idx="1"/>
          </p:nvPr>
        </p:nvSpPr>
        <p:spPr>
          <a:xfrm>
            <a:off x="540000" y="1980000"/>
            <a:ext cx="5220000" cy="713843"/>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50" name="Google Shape;50;p16"/>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51" name="Google Shape;51;p16"/>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52"/>
        <p:cNvGrpSpPr/>
        <p:nvPr/>
      </p:nvGrpSpPr>
      <p:grpSpPr>
        <a:xfrm>
          <a:off x="0" y="0"/>
          <a:ext cx="0" cy="0"/>
          <a:chOff x="0" y="0"/>
          <a:chExt cx="0" cy="0"/>
        </a:xfrm>
      </p:grpSpPr>
      <p:pic>
        <p:nvPicPr>
          <p:cNvPr id="53" name="Google Shape;53;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54" name="Google Shape;54;p18"/>
          <p:cNvGrpSpPr/>
          <p:nvPr/>
        </p:nvGrpSpPr>
        <p:grpSpPr>
          <a:xfrm>
            <a:off x="0" y="-1670"/>
            <a:ext cx="7622497" cy="6859670"/>
            <a:chOff x="0" y="-1670"/>
            <a:chExt cx="7622497" cy="6859670"/>
          </a:xfrm>
        </p:grpSpPr>
        <p:pic>
          <p:nvPicPr>
            <p:cNvPr id="55" name="Google Shape;55;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56" name="Google Shape;56;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57" name="Google Shape;57;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58" name="Google Shape;58;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60" name="Google Shape;60;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61" name="Google Shape;61;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62"/>
        <p:cNvGrpSpPr/>
        <p:nvPr/>
      </p:nvGrpSpPr>
      <p:grpSpPr>
        <a:xfrm>
          <a:off x="0" y="0"/>
          <a:ext cx="0" cy="0"/>
          <a:chOff x="0" y="0"/>
          <a:chExt cx="0" cy="0"/>
        </a:xfrm>
      </p:grpSpPr>
      <p:pic>
        <p:nvPicPr>
          <p:cNvPr id="63" name="Google Shape;63;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accent4"/>
              </a:solidFill>
              <a:latin typeface="Calibri"/>
              <a:ea typeface="Calibri"/>
              <a:cs typeface="Calibri"/>
              <a:sym typeface="Calibri"/>
            </a:endParaRPr>
          </a:p>
        </p:txBody>
      </p:sp>
      <p:grpSp>
        <p:nvGrpSpPr>
          <p:cNvPr id="67" name="Google Shape;67;p19"/>
          <p:cNvGrpSpPr/>
          <p:nvPr/>
        </p:nvGrpSpPr>
        <p:grpSpPr>
          <a:xfrm>
            <a:off x="10734280" y="4546600"/>
            <a:ext cx="1574800" cy="2311400"/>
            <a:chOff x="10734280" y="4546600"/>
            <a:chExt cx="1574800" cy="2311400"/>
          </a:xfrm>
        </p:grpSpPr>
        <p:pic>
          <p:nvPicPr>
            <p:cNvPr id="68" name="Google Shape;68;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70" name="Google Shape;70;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71"/>
        <p:cNvGrpSpPr/>
        <p:nvPr/>
      </p:nvGrpSpPr>
      <p:grpSpPr>
        <a:xfrm>
          <a:off x="0" y="0"/>
          <a:ext cx="0" cy="0"/>
          <a:chOff x="0" y="0"/>
          <a:chExt cx="0" cy="0"/>
        </a:xfrm>
      </p:grpSpPr>
      <p:pic>
        <p:nvPicPr>
          <p:cNvPr id="72" name="Google Shape;72;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3" name="Google Shape;73;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grpSp>
        <p:nvGrpSpPr>
          <p:cNvPr id="76" name="Google Shape;76;p21"/>
          <p:cNvGrpSpPr/>
          <p:nvPr/>
        </p:nvGrpSpPr>
        <p:grpSpPr>
          <a:xfrm>
            <a:off x="10734280" y="4546600"/>
            <a:ext cx="1574800" cy="2311400"/>
            <a:chOff x="10734280" y="4546600"/>
            <a:chExt cx="1574800" cy="2311400"/>
          </a:xfrm>
        </p:grpSpPr>
        <p:pic>
          <p:nvPicPr>
            <p:cNvPr id="77" name="Google Shape;77;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8" name="Google Shape;78;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9"/>
        <p:cNvGrpSpPr/>
        <p:nvPr/>
      </p:nvGrpSpPr>
      <p:grpSpPr>
        <a:xfrm>
          <a:off x="0" y="0"/>
          <a:ext cx="0" cy="0"/>
          <a:chOff x="0" y="0"/>
          <a:chExt cx="0" cy="0"/>
        </a:xfrm>
      </p:grpSpPr>
      <p:pic>
        <p:nvPicPr>
          <p:cNvPr id="80" name="Google Shape;80;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1" name="Google Shape;81;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2"/>
          <p:cNvGrpSpPr/>
          <p:nvPr/>
        </p:nvGrpSpPr>
        <p:grpSpPr>
          <a:xfrm>
            <a:off x="10734280" y="4546600"/>
            <a:ext cx="1574800" cy="2311400"/>
            <a:chOff x="10734280" y="4546600"/>
            <a:chExt cx="1574800" cy="2311400"/>
          </a:xfrm>
        </p:grpSpPr>
        <p:pic>
          <p:nvPicPr>
            <p:cNvPr id="85" name="Google Shape;85;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wqEoi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 </a:t>
            </a:r>
            <a:r>
              <a:rPr lang="en-GB">
                <a:latin typeface="Century Gothic"/>
                <a:ea typeface="Century Gothic"/>
                <a:cs typeface="Century Gothic"/>
                <a:sym typeface="Century Gothic"/>
              </a:rPr>
              <a:t>2</a:t>
            </a:r>
            <a:endParaRPr/>
          </a:p>
        </p:txBody>
      </p:sp>
      <p:sp>
        <p:nvSpPr>
          <p:cNvPr id="109" name="Google Shape;109;p2"/>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a:t>Algebra and equations</a:t>
            </a:r>
            <a:endParaRPr/>
          </a:p>
        </p:txBody>
      </p:sp>
      <p:sp>
        <p:nvSpPr>
          <p:cNvPr id="110" name="Google Shape;110;p2"/>
          <p:cNvSpPr txBox="1"/>
          <p:nvPr/>
        </p:nvSpPr>
        <p:spPr>
          <a:xfrm>
            <a:off x="7349407" y="6014592"/>
            <a:ext cx="4320000" cy="336777"/>
          </a:xfrm>
          <a:prstGeom prst="rect">
            <a:avLst/>
          </a:prstGeom>
          <a:noFill/>
          <a:ln>
            <a:noFill/>
          </a:ln>
        </p:spPr>
        <p:txBody>
          <a:bodyPr spcFirstLastPara="1" wrap="square" lIns="0" tIns="0" rIns="0" bIns="0" anchor="b" anchorCtr="0">
            <a:normAutofit/>
          </a:bodyPr>
          <a:lstStyle/>
          <a:p>
            <a:pPr lvl="0" algn="r">
              <a:lnSpc>
                <a:spcPct val="90000"/>
              </a:lnSpc>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from</a:t>
            </a:r>
            <a:r>
              <a:rPr lang="en-GB" sz="1600" b="1" i="0" u="none" strike="noStrike" cap="none" dirty="0">
                <a:solidFill>
                  <a:schemeClr val="bg1"/>
                </a:solidFill>
                <a:latin typeface="Century Gothic" panose="020B0502020202020204" pitchFamily="34" charset="0"/>
                <a:ea typeface="Century Gothic"/>
                <a:cs typeface="Century Gothic"/>
                <a:sym typeface="Century Gothic"/>
              </a:rPr>
              <a:t>: </a:t>
            </a:r>
            <a:r>
              <a:rPr lang="en-GB" sz="1600" b="1"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rsc.li/4wqEoip</a:t>
            </a:r>
            <a:endParaRPr sz="1600" b="1" i="0" u="sng" strike="noStrike" cap="none" dirty="0">
              <a:solidFill>
                <a:schemeClr val="bg1"/>
              </a:solidFill>
              <a:latin typeface="Century Gothic" panose="020B0502020202020204" pitchFamily="34" charset="0"/>
              <a:ea typeface="Century Gothic"/>
              <a:cs typeface="Century Gothic"/>
              <a:sym typeface="Century Gothic"/>
            </a:endParaRPr>
          </a:p>
        </p:txBody>
      </p:sp>
      <p:pic>
        <p:nvPicPr>
          <p:cNvPr id="3" name="Picture 2">
            <a:extLst>
              <a:ext uri="{FF2B5EF4-FFF2-40B4-BE49-F238E27FC236}">
                <a16:creationId xmlns:a16="http://schemas.microsoft.com/office/drawing/2014/main" id="{9ABA4976-7D40-ACA7-0CB8-24142ECB847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761792" y="1201149"/>
            <a:ext cx="411277" cy="411277"/>
          </a:xfrm>
          <a:prstGeom prst="rect">
            <a:avLst/>
          </a:prstGeom>
        </p:spPr>
      </p:pic>
      <p:pic>
        <p:nvPicPr>
          <p:cNvPr id="5" name="Picture 4">
            <a:extLst>
              <a:ext uri="{FF2B5EF4-FFF2-40B4-BE49-F238E27FC236}">
                <a16:creationId xmlns:a16="http://schemas.microsoft.com/office/drawing/2014/main" id="{747CBDE9-1636-65CE-94DA-A76207AC875C}"/>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2202097" y="1201149"/>
            <a:ext cx="411277" cy="41127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116" name="Google Shape;116;p5"/>
          <p:cNvSpPr txBox="1">
            <a:spLocks noGrp="1"/>
          </p:cNvSpPr>
          <p:nvPr>
            <p:ph type="body" idx="1"/>
          </p:nvPr>
        </p:nvSpPr>
        <p:spPr>
          <a:xfrm>
            <a:off x="593500" y="1399325"/>
            <a:ext cx="10080000" cy="52362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In maths, you have learned how to substitute values into equations and solve for unknowns. In chemistry, we use the same algebra – with formulas for quantities like concentration, density and moles. This session builds on those maths skills and applies them to chemical calculations.</a:t>
            </a:r>
            <a:endParaRPr dirty="0"/>
          </a:p>
          <a:p>
            <a:pPr marL="0" lvl="0" indent="0" algn="l" rtl="0">
              <a:lnSpc>
                <a:spcPct val="100000"/>
              </a:lnSpc>
              <a:spcBef>
                <a:spcPts val="0"/>
              </a:spcBef>
              <a:spcAft>
                <a:spcPts val="0"/>
              </a:spcAft>
              <a:buSzPts val="2750"/>
              <a:buNone/>
            </a:pPr>
            <a:r>
              <a:rPr lang="en-GB" dirty="0"/>
              <a:t> </a:t>
            </a:r>
            <a:endParaRPr dirty="0"/>
          </a:p>
          <a:p>
            <a:pPr marL="0" lvl="0" indent="0" algn="l" rtl="0">
              <a:spcBef>
                <a:spcPts val="0"/>
              </a:spcBef>
              <a:spcAft>
                <a:spcPts val="0"/>
              </a:spcAft>
              <a:buNone/>
            </a:pPr>
            <a:r>
              <a:rPr lang="en-GB" sz="3400" b="1" dirty="0">
                <a:solidFill>
                  <a:schemeClr val="accent4"/>
                </a:solidFill>
              </a:rPr>
              <a:t>Learning objectives</a:t>
            </a:r>
            <a:endParaRPr sz="3400" b="1" dirty="0">
              <a:solidFill>
                <a:schemeClr val="accent4"/>
              </a:solidFill>
            </a:endParaRPr>
          </a:p>
          <a:p>
            <a:pPr lvl="0" indent="-457200">
              <a:spcBef>
                <a:spcPts val="1200"/>
              </a:spcBef>
              <a:buSzPct val="100000"/>
              <a:buFont typeface="+mj-lt"/>
              <a:buAutoNum type="arabicPeriod"/>
            </a:pPr>
            <a:r>
              <a:rPr lang="en-GB" dirty="0"/>
              <a:t>Understand the algebra needed for balancing chemical equations.</a:t>
            </a:r>
            <a:endParaRPr dirty="0"/>
          </a:p>
          <a:p>
            <a:pPr lvl="0" indent="-457200" algn="l" rtl="0">
              <a:lnSpc>
                <a:spcPct val="100000"/>
              </a:lnSpc>
              <a:spcBef>
                <a:spcPts val="1200"/>
              </a:spcBef>
              <a:spcAft>
                <a:spcPts val="0"/>
              </a:spcAft>
              <a:buSzPct val="100000"/>
              <a:buFont typeface="+mj-lt"/>
              <a:buAutoNum type="arabicPeriod"/>
            </a:pPr>
            <a:r>
              <a:rPr lang="en-GB" dirty="0"/>
              <a:t>Substitute numerical values into formulas and expressions using appropriate units.</a:t>
            </a:r>
            <a:endParaRPr dirty="0"/>
          </a:p>
          <a:p>
            <a:pPr lvl="0" indent="-457200" algn="l" rtl="0">
              <a:lnSpc>
                <a:spcPct val="100000"/>
              </a:lnSpc>
              <a:spcBef>
                <a:spcPts val="1200"/>
              </a:spcBef>
              <a:spcAft>
                <a:spcPts val="0"/>
              </a:spcAft>
              <a:buSzPct val="100000"/>
              <a:buFont typeface="+mj-lt"/>
              <a:buAutoNum type="arabicPeriod"/>
            </a:pPr>
            <a:r>
              <a:rPr lang="en-GB" dirty="0"/>
              <a:t>Change the subject of an equation.</a:t>
            </a:r>
            <a:endParaRPr dirty="0"/>
          </a:p>
          <a:p>
            <a:pPr lvl="0" indent="-457200" algn="l" rtl="0">
              <a:lnSpc>
                <a:spcPct val="100000"/>
              </a:lnSpc>
              <a:spcBef>
                <a:spcPts val="1200"/>
              </a:spcBef>
              <a:spcAft>
                <a:spcPts val="0"/>
              </a:spcAft>
              <a:buSzPct val="100000"/>
              <a:buFont typeface="+mj-lt"/>
              <a:buAutoNum type="arabicPeriod"/>
            </a:pPr>
            <a:r>
              <a:rPr lang="en-GB" dirty="0"/>
              <a:t>Solve for unknowns in chemical equations and stoichiometry problems.</a:t>
            </a:r>
            <a:endParaRPr dirty="0"/>
          </a:p>
        </p:txBody>
      </p:sp>
      <p:sp>
        <p:nvSpPr>
          <p:cNvPr id="117" name="Google Shape;117;p5"/>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cd99b426b3_0_0"/>
          <p:cNvSpPr txBox="1">
            <a:spLocks noGrp="1"/>
          </p:cNvSpPr>
          <p:nvPr>
            <p:ph type="title"/>
          </p:nvPr>
        </p:nvSpPr>
        <p:spPr>
          <a:xfrm>
            <a:off x="593500" y="418625"/>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Lesson question</a:t>
            </a:r>
            <a:endParaRPr/>
          </a:p>
        </p:txBody>
      </p:sp>
      <mc:AlternateContent xmlns:mc="http://schemas.openxmlformats.org/markup-compatibility/2006" xmlns:a14="http://schemas.microsoft.com/office/drawing/2010/main">
        <mc:Choice Requires="a14">
          <p:sp>
            <p:nvSpPr>
              <p:cNvPr id="124" name="Google Shape;124;g3cd99b426b3_0_0"/>
              <p:cNvSpPr txBox="1">
                <a:spLocks noGrp="1"/>
              </p:cNvSpPr>
              <p:nvPr>
                <p:ph type="body" idx="1"/>
              </p:nvPr>
            </p:nvSpPr>
            <p:spPr>
              <a:xfrm>
                <a:off x="593500" y="980700"/>
                <a:ext cx="10361100" cy="5458675"/>
              </a:xfrm>
              <a:prstGeom prst="rect">
                <a:avLst/>
              </a:prstGeom>
              <a:noFill/>
              <a:ln>
                <a:noFill/>
              </a:ln>
            </p:spPr>
            <p:txBody>
              <a:bodyPr spcFirstLastPara="1" wrap="square" lIns="0" tIns="0" rIns="0" bIns="0" anchor="t" anchorCtr="0">
                <a:noAutofit/>
              </a:bodyPr>
              <a:lstStyle/>
              <a:p>
                <a:pPr marL="0" indent="0">
                  <a:buNone/>
                </a:pPr>
                <a:r>
                  <a:rPr lang="en-GB" dirty="0"/>
                  <a:t>During this session we will cover the mathematics skills needed to answer the following question:</a:t>
                </a:r>
              </a:p>
              <a:p>
                <a:pPr marL="0" indent="0">
                  <a:buNone/>
                </a:pPr>
                <a:endParaRPr lang="en-GB" dirty="0"/>
              </a:p>
              <a:p>
                <a:pPr marL="0" lvl="0" indent="0" algn="l" rtl="0">
                  <a:lnSpc>
                    <a:spcPct val="100000"/>
                  </a:lnSpc>
                  <a:spcBef>
                    <a:spcPts val="0"/>
                  </a:spcBef>
                  <a:spcAft>
                    <a:spcPts val="0"/>
                  </a:spcAft>
                  <a:buSzPts val="2750"/>
                  <a:buNone/>
                </a:pPr>
                <a:r>
                  <a:rPr lang="en-GB" dirty="0"/>
                  <a:t>Sulfuric acid reacts with sodium hydroxide to form sodium </a:t>
                </a:r>
                <a:r>
                  <a:rPr lang="en-GB" dirty="0" err="1"/>
                  <a:t>sulfate</a:t>
                </a:r>
                <a:r>
                  <a:rPr lang="en-GB" dirty="0"/>
                  <a:t> and water:</a:t>
                </a:r>
              </a:p>
              <a:p>
                <a:pPr marL="0" lvl="0" indent="0" algn="ctr" rtl="0">
                  <a:lnSpc>
                    <a:spcPct val="100000"/>
                  </a:lnSpc>
                  <a:spcBef>
                    <a:spcPts val="1200"/>
                  </a:spcBef>
                  <a:spcAft>
                    <a:spcPts val="0"/>
                  </a:spcAft>
                  <a:buSzPts val="2750"/>
                  <a:buNone/>
                </a:pPr>
                <a14:m>
                  <m:oMathPara xmlns:m="http://schemas.openxmlformats.org/officeDocument/2006/math">
                    <m:oMath>
                      <m:sSub>
                        <m:sSubPr>
                          <m:ctrlPr>
                            <a:rPr lang="ar-AE" b="0" i="0" smtClean="0">
                              <a:latin typeface="Cambria Math" panose="02040503050406030204" pitchFamily="18" charset="0"/>
                            </a:rPr>
                          </m:ctrlPr>
                        </m:sSubPr>
                        <m:e>
                          <m:r>
                            <m:rPr>
                              <m:sty m:val="p"/>
                            </m:rPr>
                            <a:rPr lang="ar-AE" b="0" i="0" smtClean="0">
                              <a:latin typeface="Cambria Math" panose="02040503050406030204" pitchFamily="18" charset="0"/>
                            </a:rPr>
                            <m:t>H</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SO</m:t>
                          </m:r>
                        </m:e>
                        <m:sub>
                          <m:r>
                            <a:rPr lang="en-GB" b="0" i="0" smtClean="0">
                              <a:latin typeface="Cambria Math" panose="02040503050406030204" pitchFamily="18" charset="0"/>
                            </a:rPr>
                            <m:t>4</m:t>
                          </m:r>
                        </m:sub>
                      </m:sSub>
                      <m:r>
                        <a:rPr lang="en-GB" b="0" i="0" smtClean="0">
                          <a:latin typeface="Cambria Math" panose="02040503050406030204" pitchFamily="18" charset="0"/>
                        </a:rPr>
                        <m:t>+</m:t>
                      </m:r>
                      <m:r>
                        <m:rPr>
                          <m:sty m:val="p"/>
                        </m:rPr>
                        <a:rPr lang="en-GB" b="0" i="0" smtClean="0">
                          <a:latin typeface="Cambria Math" panose="02040503050406030204" pitchFamily="18" charset="0"/>
                        </a:rPr>
                        <m:t>NaOH</m:t>
                      </m:r>
                      <m:r>
                        <a:rPr lang="en-GB" b="0" i="0" smtClean="0">
                          <a:latin typeface="Cambria Math" panose="02040503050406030204" pitchFamily="18" charset="0"/>
                        </a:rPr>
                        <m:t> →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Na</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SO</m:t>
                          </m:r>
                        </m:e>
                        <m:sub>
                          <m:r>
                            <a:rPr lang="en-GB" b="0" i="0" smtClean="0">
                              <a:latin typeface="Cambria Math" panose="02040503050406030204" pitchFamily="18" charset="0"/>
                              <a:ea typeface="Cambria Math" panose="02040503050406030204" pitchFamily="18" charset="0"/>
                            </a:rPr>
                            <m:t>4</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m:oMathPara>
                </a14:m>
                <a:endParaRPr lang="en-GB" b="0" dirty="0">
                  <a:ea typeface="Cambria Math" panose="02040503050406030204" pitchFamily="18" charset="0"/>
                </a:endParaRPr>
              </a:p>
              <a:p>
                <a:pPr lvl="0" indent="-457200" rtl="0">
                  <a:lnSpc>
                    <a:spcPct val="100000"/>
                  </a:lnSpc>
                  <a:spcBef>
                    <a:spcPts val="1200"/>
                  </a:spcBef>
                  <a:spcAft>
                    <a:spcPts val="0"/>
                  </a:spcAft>
                  <a:buSzPct val="100000"/>
                  <a:buFont typeface="+mj-lt"/>
                  <a:buAutoNum type="alphaLcParenR"/>
                </a:pPr>
                <a:r>
                  <a:rPr lang="en-GB" dirty="0"/>
                  <a:t>Balance the chemical equation.</a:t>
                </a:r>
              </a:p>
              <a:p>
                <a:pPr marL="511175" indent="-511175">
                  <a:spcBef>
                    <a:spcPts val="1200"/>
                  </a:spcBef>
                  <a:buSzPct val="100000"/>
                  <a:buFont typeface="+mj-lt"/>
                  <a:buAutoNum type="alphaLcParenR" startAt="2"/>
                </a:pPr>
                <a:r>
                  <a:rPr lang="en-GB" dirty="0"/>
                  <a:t>A learner has 2.0 dm</a:t>
                </a:r>
                <a:r>
                  <a:rPr lang="en-GB" baseline="30000" dirty="0"/>
                  <a:t>3</a:t>
                </a:r>
                <a:r>
                  <a:rPr lang="en-GB" dirty="0"/>
                  <a:t> of sulfuric acid solution containing 9.8 g of sulfuric acid. Calculate the concentration of the sulfuric acid in g/dm</a:t>
                </a:r>
                <a:r>
                  <a:rPr lang="en-GB" baseline="30000" dirty="0"/>
                  <a:t>3</a:t>
                </a:r>
                <a:r>
                  <a:rPr lang="en-GB" dirty="0"/>
                  <a:t> using the equation:</a:t>
                </a:r>
              </a:p>
              <a:p>
                <a:pPr marL="53975" lvl="0" indent="0">
                  <a:spcBef>
                    <a:spcPts val="1200"/>
                  </a:spcBef>
                  <a:buSzPct val="100000"/>
                  <a:buNone/>
                </a:pPr>
                <a14:m>
                  <m:oMathPara xmlns:m="http://schemas.openxmlformats.org/officeDocument/2006/math">
                    <m:oMath>
                      <m:r>
                        <m:rPr>
                          <m:sty m:val="p"/>
                        </m:rPr>
                        <a:rPr lang="en-GB" b="0" i="0" smtClean="0">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en-GB" dirty="0"/>
              </a:p>
              <a:p>
                <a:pPr marL="511175" lvl="0" indent="-511175">
                  <a:spcBef>
                    <a:spcPts val="1200"/>
                  </a:spcBef>
                  <a:buSzPct val="100000"/>
                  <a:buFont typeface="+mj-lt"/>
                  <a:buAutoNum type="alphaLcParenR" startAt="3"/>
                </a:pPr>
                <a:r>
                  <a:rPr lang="en-GB" dirty="0"/>
                  <a:t>The learner adds water to dilute the solution to a concentration of 2.45 g/dm</a:t>
                </a:r>
                <a:r>
                  <a:rPr lang="en-GB" baseline="30000" dirty="0"/>
                  <a:t>3</a:t>
                </a:r>
                <a:r>
                  <a:rPr lang="en-GB" dirty="0"/>
                  <a:t>. The mass of sulfuric acid stays the same.</a:t>
                </a:r>
              </a:p>
              <a:p>
                <a:pPr marL="457200" lvl="0" indent="0" algn="l" rtl="0">
                  <a:lnSpc>
                    <a:spcPct val="100000"/>
                  </a:lnSpc>
                  <a:spcBef>
                    <a:spcPts val="1200"/>
                  </a:spcBef>
                  <a:spcAft>
                    <a:spcPts val="1200"/>
                  </a:spcAft>
                  <a:buSzPts val="2750"/>
                  <a:buNone/>
                </a:pPr>
                <a:r>
                  <a:rPr lang="en-GB" dirty="0"/>
                  <a:t>Calculate the total volume of the diluted solution.</a:t>
                </a:r>
                <a:endParaRPr dirty="0"/>
              </a:p>
            </p:txBody>
          </p:sp>
        </mc:Choice>
        <mc:Fallback xmlns="">
          <p:sp>
            <p:nvSpPr>
              <p:cNvPr id="124" name="Google Shape;124;g3cd99b426b3_0_0"/>
              <p:cNvSpPr txBox="1">
                <a:spLocks noGrp="1" noRot="1" noChangeAspect="1" noMove="1" noResize="1" noEditPoints="1" noAdjustHandles="1" noChangeArrowheads="1" noChangeShapeType="1" noTextEdit="1"/>
              </p:cNvSpPr>
              <p:nvPr>
                <p:ph type="body" idx="1"/>
              </p:nvPr>
            </p:nvSpPr>
            <p:spPr>
              <a:xfrm>
                <a:off x="593500" y="980700"/>
                <a:ext cx="10361100" cy="5458675"/>
              </a:xfrm>
              <a:prstGeom prst="rect">
                <a:avLst/>
              </a:prstGeom>
              <a:blipFill>
                <a:blip r:embed="rId3"/>
                <a:stretch>
                  <a:fillRect l="-1647" t="-1564" r="-1706"/>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D9B4A5A2-AD06-BFFD-EED2-CEEBF5AE6F9C}"/>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Lesson question</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cd99b426b3_0_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Learning from stage 1 </a:t>
            </a:r>
            <a:endParaRPr/>
          </a:p>
        </p:txBody>
      </p:sp>
      <p:sp>
        <p:nvSpPr>
          <p:cNvPr id="131" name="Google Shape;131;g3cd99b426b3_0_6"/>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b="1" dirty="0"/>
              <a:t>Conservation of mass</a:t>
            </a:r>
            <a:endParaRPr b="1" dirty="0"/>
          </a:p>
          <a:p>
            <a:pPr marL="0" lvl="0" indent="0" algn="l" rtl="0">
              <a:lnSpc>
                <a:spcPct val="100000"/>
              </a:lnSpc>
              <a:spcBef>
                <a:spcPts val="1200"/>
              </a:spcBef>
              <a:spcAft>
                <a:spcPts val="0"/>
              </a:spcAft>
              <a:buSzPts val="2750"/>
              <a:buNone/>
            </a:pPr>
            <a:r>
              <a:rPr lang="en-GB" dirty="0"/>
              <a:t>In a chemical reaction, atoms are not created or destroyed − they are rearranged to form new substances. The total mass of the reactants equals the total mass of the products.</a:t>
            </a:r>
            <a:endParaRPr dirty="0"/>
          </a:p>
          <a:p>
            <a:pPr marL="0" lvl="0" indent="0" algn="l" rtl="0">
              <a:lnSpc>
                <a:spcPct val="100000"/>
              </a:lnSpc>
              <a:spcBef>
                <a:spcPts val="1200"/>
              </a:spcBef>
              <a:spcAft>
                <a:spcPts val="0"/>
              </a:spcAft>
              <a:buSzPts val="2750"/>
              <a:buNone/>
            </a:pPr>
            <a:r>
              <a:rPr lang="en-GB" b="1" dirty="0"/>
              <a:t>Balanced chemical equations</a:t>
            </a:r>
            <a:endParaRPr b="1" dirty="0"/>
          </a:p>
          <a:p>
            <a:pPr marL="0" lvl="0" indent="0" algn="l" rtl="0">
              <a:lnSpc>
                <a:spcPct val="100000"/>
              </a:lnSpc>
              <a:spcBef>
                <a:spcPts val="1200"/>
              </a:spcBef>
              <a:spcAft>
                <a:spcPts val="0"/>
              </a:spcAft>
              <a:buSzPts val="2750"/>
              <a:buNone/>
            </a:pPr>
            <a:r>
              <a:rPr lang="en-GB" dirty="0"/>
              <a:t>The number of atoms of each element must be the same on both sides of a chemical equation. </a:t>
            </a:r>
            <a:endParaRPr dirty="0"/>
          </a:p>
          <a:p>
            <a:pPr marL="0" lvl="0" indent="0" algn="l" rtl="0">
              <a:lnSpc>
                <a:spcPct val="100000"/>
              </a:lnSpc>
              <a:spcBef>
                <a:spcPts val="1200"/>
              </a:spcBef>
              <a:spcAft>
                <a:spcPts val="0"/>
              </a:spcAft>
              <a:buSzPts val="2750"/>
              <a:buNone/>
            </a:pPr>
            <a:r>
              <a:rPr lang="en-GB" b="1" dirty="0"/>
              <a:t>Quick check</a:t>
            </a:r>
            <a:endParaRPr b="1" dirty="0"/>
          </a:p>
          <a:p>
            <a:pPr marL="0" lvl="0" indent="0" algn="l" rtl="0">
              <a:lnSpc>
                <a:spcPct val="100000"/>
              </a:lnSpc>
              <a:spcBef>
                <a:spcPts val="1200"/>
              </a:spcBef>
              <a:spcAft>
                <a:spcPts val="1200"/>
              </a:spcAft>
              <a:buSzPts val="2750"/>
              <a:buNone/>
            </a:pPr>
            <a:r>
              <a:rPr lang="en-GB" dirty="0"/>
              <a:t>10 g of calcium carbonate fully decomposes into calcium oxide and carbon dioxide. If the final mass of calcium oxide </a:t>
            </a:r>
            <a:r>
              <a:rPr lang="en-GB" dirty="0">
                <a:latin typeface="Century Gothic" panose="020B0502020202020204" pitchFamily="34" charset="0"/>
              </a:rPr>
              <a:t>produced is </a:t>
            </a:r>
            <a:r>
              <a:rPr lang="en-GB" dirty="0">
                <a:latin typeface="Century Gothic" panose="020B0502020202020204" pitchFamily="34" charset="0"/>
                <a:ea typeface="Cambria Math" panose="02040503050406030204" pitchFamily="18" charset="0"/>
              </a:rPr>
              <a:t>5.6 g</a:t>
            </a:r>
            <a:r>
              <a:rPr lang="en-GB" dirty="0">
                <a:latin typeface="Century Gothic" panose="020B0502020202020204" pitchFamily="34" charset="0"/>
              </a:rPr>
              <a:t>, what </a:t>
            </a:r>
            <a:r>
              <a:rPr lang="en-GB" dirty="0"/>
              <a:t>is the mass of carbon dioxide?</a:t>
            </a:r>
            <a:endParaRPr dirty="0"/>
          </a:p>
        </p:txBody>
      </p:sp>
      <p:pic>
        <p:nvPicPr>
          <p:cNvPr id="3" name="Picture 2">
            <a:extLst>
              <a:ext uri="{FF2B5EF4-FFF2-40B4-BE49-F238E27FC236}">
                <a16:creationId xmlns:a16="http://schemas.microsoft.com/office/drawing/2014/main" id="{9567B137-BF39-F00C-F3D0-883D5BE18FB0}"/>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5222221" y="554711"/>
            <a:ext cx="411277" cy="41127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3cd99b426b3_0_1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What does balancing mean?</a:t>
            </a:r>
            <a:endParaRPr/>
          </a:p>
        </p:txBody>
      </p:sp>
      <mc:AlternateContent xmlns:mc="http://schemas.openxmlformats.org/markup-compatibility/2006" xmlns:a14="http://schemas.microsoft.com/office/drawing/2010/main">
        <mc:Choice Requires="a14">
          <p:sp>
            <p:nvSpPr>
              <p:cNvPr id="138" name="Google Shape;138;g3cd99b426b3_0_1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An unbalanced chemical equation shows us what reacts and what is produced. A balanced equation also tells us how much of each substance there is.</a:t>
                </a:r>
              </a:p>
              <a:p>
                <a:pPr marL="0" lvl="0" indent="0" algn="ctr" rtl="0">
                  <a:lnSpc>
                    <a:spcPct val="100000"/>
                  </a:lnSpc>
                  <a:spcBef>
                    <a:spcPts val="1200"/>
                  </a:spcBef>
                  <a:spcAft>
                    <a:spcPts val="0"/>
                  </a:spcAft>
                  <a:buSzPts val="2750"/>
                  <a:buNone/>
                </a:pPr>
                <a14:m>
                  <m:oMathPara xmlns:m="http://schemas.openxmlformats.org/officeDocument/2006/math">
                    <m:oMath>
                      <m:r>
                        <a:rPr lang="en-GB" b="1" i="0" smtClean="0">
                          <a:solidFill>
                            <a:schemeClr val="tx1"/>
                          </a:solidFill>
                          <a:latin typeface="Cambria Math" panose="02040503050406030204" pitchFamily="18" charset="0"/>
                        </a:rPr>
                        <m:t>𝟐</m:t>
                      </m:r>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H</m:t>
                          </m:r>
                        </m:e>
                        <m:sub>
                          <m:r>
                            <a:rPr lang="en-GB" b="0" i="0" smtClean="0">
                              <a:solidFill>
                                <a:schemeClr val="tx1"/>
                              </a:solidFill>
                              <a:latin typeface="Cambria Math" panose="02040503050406030204" pitchFamily="18" charset="0"/>
                            </a:rPr>
                            <m:t>2</m:t>
                          </m:r>
                        </m:sub>
                      </m:sSub>
                      <m:r>
                        <a:rPr lang="en-GB" b="0" i="0" smtClean="0">
                          <a:solidFill>
                            <a:schemeClr val="tx1"/>
                          </a:solidFill>
                          <a:latin typeface="Cambria Math" panose="02040503050406030204" pitchFamily="18" charset="0"/>
                        </a:rPr>
                        <m:t>+ </m:t>
                      </m:r>
                      <m:sSub>
                        <m:sSubPr>
                          <m:ctrlPr>
                            <a:rPr lang="en-GB" b="0" i="0" smtClean="0">
                              <a:solidFill>
                                <a:schemeClr val="tx1"/>
                              </a:solidFill>
                              <a:latin typeface="Cambria Math" panose="02040503050406030204" pitchFamily="18" charset="0"/>
                            </a:rPr>
                          </m:ctrlPr>
                        </m:sSubPr>
                        <m:e>
                          <m:r>
                            <m:rPr>
                              <m:sty m:val="p"/>
                            </m:rPr>
                            <a:rPr lang="en-GB" b="0" i="0" smtClean="0">
                              <a:solidFill>
                                <a:schemeClr val="tx1"/>
                              </a:solidFill>
                              <a:latin typeface="Cambria Math" panose="02040503050406030204" pitchFamily="18" charset="0"/>
                            </a:rPr>
                            <m:t>O</m:t>
                          </m:r>
                        </m:e>
                        <m:sub>
                          <m:r>
                            <a:rPr lang="en-GB" b="0" i="0" smtClean="0">
                              <a:solidFill>
                                <a:schemeClr val="tx1"/>
                              </a:solidFill>
                              <a:latin typeface="Cambria Math" panose="02040503050406030204" pitchFamily="18" charset="0"/>
                            </a:rPr>
                            <m:t>2</m:t>
                          </m:r>
                        </m:sub>
                      </m:sSub>
                      <m:r>
                        <a:rPr lang="en-GB" b="0" i="0" smtClean="0">
                          <a:solidFill>
                            <a:schemeClr val="tx1"/>
                          </a:solidFill>
                          <a:latin typeface="Cambria Math" panose="02040503050406030204" pitchFamily="18" charset="0"/>
                          <a:ea typeface="Cambria Math" panose="02040503050406030204" pitchFamily="18" charset="0"/>
                        </a:rPr>
                        <m:t>→</m:t>
                      </m:r>
                      <m:r>
                        <a:rPr lang="en-GB" b="1" i="0" smtClean="0">
                          <a:solidFill>
                            <a:schemeClr val="tx1"/>
                          </a:solidFill>
                          <a:latin typeface="Cambria Math" panose="02040503050406030204" pitchFamily="18" charset="0"/>
                          <a:ea typeface="Cambria Math" panose="02040503050406030204" pitchFamily="18" charset="0"/>
                        </a:rPr>
                        <m:t>𝟐</m:t>
                      </m:r>
                      <m:sSub>
                        <m:sSubPr>
                          <m:ctrlPr>
                            <a:rPr lang="en-GB" b="0" i="0" smtClean="0">
                              <a:solidFill>
                                <a:schemeClr val="tx1"/>
                              </a:solidFill>
                              <a:latin typeface="Cambria Math" panose="02040503050406030204" pitchFamily="18" charset="0"/>
                              <a:ea typeface="Cambria Math" panose="02040503050406030204" pitchFamily="18" charset="0"/>
                            </a:rPr>
                          </m:ctrlPr>
                        </m:sSubPr>
                        <m:e>
                          <m:r>
                            <m:rPr>
                              <m:sty m:val="p"/>
                            </m:rPr>
                            <a:rPr lang="en-GB" b="0" i="0" smtClean="0">
                              <a:solidFill>
                                <a:schemeClr val="tx1"/>
                              </a:solidFill>
                              <a:latin typeface="Cambria Math" panose="02040503050406030204" pitchFamily="18" charset="0"/>
                              <a:ea typeface="Cambria Math" panose="02040503050406030204" pitchFamily="18" charset="0"/>
                            </a:rPr>
                            <m:t>H</m:t>
                          </m:r>
                        </m:e>
                        <m:sub>
                          <m:r>
                            <a:rPr lang="en-GB" b="0" i="0" smtClean="0">
                              <a:solidFill>
                                <a:schemeClr val="tx1"/>
                              </a:solidFill>
                              <a:latin typeface="Cambria Math" panose="02040503050406030204" pitchFamily="18" charset="0"/>
                              <a:ea typeface="Cambria Math" panose="02040503050406030204" pitchFamily="18" charset="0"/>
                            </a:rPr>
                            <m:t>2</m:t>
                          </m:r>
                        </m:sub>
                      </m:sSub>
                      <m:r>
                        <m:rPr>
                          <m:sty m:val="p"/>
                        </m:rPr>
                        <a:rPr lang="en-GB" b="0" i="0" smtClean="0">
                          <a:solidFill>
                            <a:schemeClr val="tx1"/>
                          </a:solidFill>
                          <a:latin typeface="Cambria Math" panose="02040503050406030204" pitchFamily="18" charset="0"/>
                          <a:ea typeface="Cambria Math" panose="02040503050406030204" pitchFamily="18" charset="0"/>
                        </a:rPr>
                        <m:t>O</m:t>
                      </m:r>
                    </m:oMath>
                  </m:oMathPara>
                </a14:m>
                <a:endParaRPr lang="en-GB" dirty="0"/>
              </a:p>
              <a:p>
                <a:pPr marL="0" lvl="0" indent="0" algn="l" rtl="0">
                  <a:lnSpc>
                    <a:spcPct val="100000"/>
                  </a:lnSpc>
                  <a:spcBef>
                    <a:spcPts val="1200"/>
                  </a:spcBef>
                  <a:spcAft>
                    <a:spcPts val="0"/>
                  </a:spcAft>
                  <a:buSzPts val="2750"/>
                  <a:buNone/>
                </a:pPr>
                <a:endParaRPr lang="en-GB" dirty="0"/>
              </a:p>
              <a:p>
                <a:pPr marL="0" lvl="0" indent="0" algn="l" rtl="0">
                  <a:lnSpc>
                    <a:spcPct val="100000"/>
                  </a:lnSpc>
                  <a:spcBef>
                    <a:spcPts val="1200"/>
                  </a:spcBef>
                  <a:spcAft>
                    <a:spcPts val="0"/>
                  </a:spcAft>
                  <a:buSzPts val="2750"/>
                  <a:buNone/>
                </a:pPr>
                <a:r>
                  <a:rPr lang="en-GB" dirty="0">
                    <a:solidFill>
                      <a:schemeClr val="tx1"/>
                    </a:solidFill>
                  </a:rPr>
                  <a:t>To balance an equation, we add </a:t>
                </a:r>
                <a:r>
                  <a:rPr lang="en-GB" b="1" dirty="0">
                    <a:solidFill>
                      <a:schemeClr val="tx1"/>
                    </a:solidFill>
                  </a:rPr>
                  <a:t>numbers</a:t>
                </a:r>
                <a:r>
                  <a:rPr lang="en-GB" dirty="0">
                    <a:solidFill>
                      <a:schemeClr val="tx1"/>
                    </a:solidFill>
                  </a:rPr>
                  <a:t> written before the formulas, these are called </a:t>
                </a:r>
                <a:r>
                  <a:rPr lang="en-GB" b="1" dirty="0">
                    <a:solidFill>
                      <a:schemeClr val="tx1"/>
                    </a:solidFill>
                  </a:rPr>
                  <a:t>coefficients</a:t>
                </a:r>
                <a:r>
                  <a:rPr lang="en-GB" dirty="0">
                    <a:solidFill>
                      <a:schemeClr val="tx1"/>
                    </a:solidFill>
                  </a:rPr>
                  <a:t>. We never change the </a:t>
                </a:r>
                <a:r>
                  <a:rPr lang="en-GB" b="1" dirty="0">
                    <a:solidFill>
                      <a:schemeClr val="tx1"/>
                    </a:solidFill>
                  </a:rPr>
                  <a:t>subscripts</a:t>
                </a:r>
                <a:r>
                  <a:rPr lang="en-GB" dirty="0">
                    <a:solidFill>
                      <a:schemeClr val="tx1"/>
                    </a:solidFill>
                  </a:rPr>
                  <a:t>, the small numbers written inside the formulas.</a:t>
                </a:r>
              </a:p>
              <a:p>
                <a:pPr marL="0" lvl="0" indent="0" algn="l" rtl="0">
                  <a:lnSpc>
                    <a:spcPct val="100000"/>
                  </a:lnSpc>
                  <a:spcBef>
                    <a:spcPts val="1200"/>
                  </a:spcBef>
                  <a:spcAft>
                    <a:spcPts val="1200"/>
                  </a:spcAft>
                  <a:buSzPts val="2750"/>
                  <a:buNone/>
                </a:pPr>
                <a:r>
                  <a:rPr lang="en-GB" dirty="0"/>
                  <a:t>In the balanced symbol equation above we can see that the number of each type of atom is the same on both sides of the equation. Four hydrogen atoms and two oxygen atoms.</a:t>
                </a:r>
                <a:endParaRPr dirty="0"/>
              </a:p>
            </p:txBody>
          </p:sp>
        </mc:Choice>
        <mc:Fallback xmlns="">
          <p:sp>
            <p:nvSpPr>
              <p:cNvPr id="138" name="Google Shape;138;g3cd99b426b3_0_12"/>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g3cd99b426b3_0_1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How do we balance equations?</a:t>
            </a:r>
            <a:endParaRPr/>
          </a:p>
        </p:txBody>
      </p:sp>
      <p:sp>
        <p:nvSpPr>
          <p:cNvPr id="145" name="Google Shape;145;g3cd99b426b3_0_18"/>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53975" lvl="0" indent="0" algn="l" rtl="0">
              <a:lnSpc>
                <a:spcPct val="100000"/>
              </a:lnSpc>
              <a:spcBef>
                <a:spcPts val="0"/>
              </a:spcBef>
              <a:spcAft>
                <a:spcPts val="0"/>
              </a:spcAft>
              <a:buSzPct val="100000"/>
              <a:buNone/>
            </a:pPr>
            <a:r>
              <a:rPr lang="en-GB" b="1" dirty="0">
                <a:solidFill>
                  <a:schemeClr val="accent4"/>
                </a:solidFill>
              </a:rPr>
              <a:t>Step 1: </a:t>
            </a:r>
            <a:r>
              <a:rPr lang="en-GB" b="1" dirty="0">
                <a:solidFill>
                  <a:schemeClr val="tx1"/>
                </a:solidFill>
              </a:rPr>
              <a:t>li</a:t>
            </a:r>
            <a:r>
              <a:rPr lang="en-GB" b="1" dirty="0"/>
              <a:t>st </a:t>
            </a:r>
            <a:r>
              <a:rPr lang="en-GB" dirty="0"/>
              <a:t>all the elements in the equation.</a:t>
            </a:r>
          </a:p>
          <a:p>
            <a:pPr marL="53975" lvl="0" indent="0" algn="l" rtl="0">
              <a:lnSpc>
                <a:spcPct val="100000"/>
              </a:lnSpc>
              <a:spcBef>
                <a:spcPts val="0"/>
              </a:spcBef>
              <a:spcAft>
                <a:spcPts val="0"/>
              </a:spcAft>
              <a:buSzPct val="100000"/>
              <a:buNone/>
            </a:pPr>
            <a:endParaRPr lang="en-GB" dirty="0"/>
          </a:p>
          <a:p>
            <a:pPr marL="53975" lvl="0" indent="0" algn="l" rtl="0">
              <a:lnSpc>
                <a:spcPct val="100000"/>
              </a:lnSpc>
              <a:spcBef>
                <a:spcPts val="0"/>
              </a:spcBef>
              <a:spcAft>
                <a:spcPts val="0"/>
              </a:spcAft>
              <a:buSzPct val="100000"/>
              <a:buNone/>
            </a:pPr>
            <a:r>
              <a:rPr lang="en-GB" b="1" dirty="0">
                <a:solidFill>
                  <a:schemeClr val="accent4"/>
                </a:solidFill>
              </a:rPr>
              <a:t>Step 2: </a:t>
            </a:r>
            <a:r>
              <a:rPr lang="en-GB" b="1" dirty="0">
                <a:solidFill>
                  <a:schemeClr val="tx1"/>
                </a:solidFill>
              </a:rPr>
              <a:t>c</a:t>
            </a:r>
            <a:r>
              <a:rPr lang="en-GB" b="1" dirty="0"/>
              <a:t>ount</a:t>
            </a:r>
            <a:r>
              <a:rPr lang="en-GB" dirty="0"/>
              <a:t> the number of atoms of each element on each side. </a:t>
            </a:r>
          </a:p>
          <a:p>
            <a:pPr marL="53975" lvl="0" indent="0">
              <a:buSzPct val="100000"/>
              <a:buNone/>
            </a:pPr>
            <a:endParaRPr lang="en-GB" dirty="0"/>
          </a:p>
          <a:p>
            <a:pPr marL="53975" lvl="0" indent="0">
              <a:buSzPct val="100000"/>
              <a:buNone/>
            </a:pPr>
            <a:r>
              <a:rPr lang="en-GB" b="1" dirty="0">
                <a:solidFill>
                  <a:schemeClr val="accent4"/>
                </a:solidFill>
              </a:rPr>
              <a:t>Step 3: </a:t>
            </a:r>
            <a:r>
              <a:rPr lang="en-GB" b="1" dirty="0">
                <a:solidFill>
                  <a:schemeClr val="tx1"/>
                </a:solidFill>
              </a:rPr>
              <a:t>b</a:t>
            </a:r>
            <a:r>
              <a:rPr lang="en-GB" b="1" dirty="0"/>
              <a:t>alance</a:t>
            </a:r>
            <a:r>
              <a:rPr lang="en-GB" dirty="0"/>
              <a:t> one element at a time – start with the one that appears in the fewest formulas. Adjust the coefficients.</a:t>
            </a:r>
          </a:p>
          <a:p>
            <a:pPr marL="53975" lvl="0" indent="0" algn="l" rtl="0">
              <a:lnSpc>
                <a:spcPct val="100000"/>
              </a:lnSpc>
              <a:spcBef>
                <a:spcPts val="0"/>
              </a:spcBef>
              <a:spcAft>
                <a:spcPts val="0"/>
              </a:spcAft>
              <a:buSzPct val="100000"/>
              <a:buNone/>
            </a:pPr>
            <a:endParaRPr lang="en-GB" dirty="0"/>
          </a:p>
          <a:p>
            <a:pPr marL="53975" lvl="0" indent="0" algn="l" rtl="0">
              <a:lnSpc>
                <a:spcPct val="100000"/>
              </a:lnSpc>
              <a:spcBef>
                <a:spcPts val="0"/>
              </a:spcBef>
              <a:spcAft>
                <a:spcPts val="0"/>
              </a:spcAft>
              <a:buSzPct val="100000"/>
              <a:buNone/>
            </a:pPr>
            <a:r>
              <a:rPr lang="en-GB" b="1" dirty="0">
                <a:solidFill>
                  <a:schemeClr val="accent4"/>
                </a:solidFill>
              </a:rPr>
              <a:t>Step 4: </a:t>
            </a:r>
            <a:r>
              <a:rPr lang="en-GB" b="1" dirty="0">
                <a:solidFill>
                  <a:schemeClr val="tx1"/>
                </a:solidFill>
              </a:rPr>
              <a:t>c</a:t>
            </a:r>
            <a:r>
              <a:rPr lang="en-GB" b="1" dirty="0"/>
              <a:t>heck </a:t>
            </a:r>
            <a:r>
              <a:rPr lang="en-GB" dirty="0"/>
              <a:t>all elements balance.</a:t>
            </a:r>
          </a:p>
          <a:p>
            <a:pPr marL="457200" lvl="0" indent="-403225" algn="l" rtl="0">
              <a:lnSpc>
                <a:spcPct val="100000"/>
              </a:lnSpc>
              <a:spcBef>
                <a:spcPts val="0"/>
              </a:spcBef>
              <a:spcAft>
                <a:spcPts val="0"/>
              </a:spcAft>
              <a:buSzPct val="100000"/>
              <a:buAutoNum type="arabicPeriod"/>
            </a:pPr>
            <a:endParaRPr dirty="0"/>
          </a:p>
          <a:p>
            <a:pPr marL="53975" lvl="0" indent="0" algn="l" rtl="0">
              <a:lnSpc>
                <a:spcPct val="100000"/>
              </a:lnSpc>
              <a:spcBef>
                <a:spcPts val="0"/>
              </a:spcBef>
              <a:spcAft>
                <a:spcPts val="0"/>
              </a:spcAft>
              <a:buSzPct val="100000"/>
              <a:buNone/>
            </a:pPr>
            <a:r>
              <a:rPr lang="en-GB" b="1" dirty="0">
                <a:solidFill>
                  <a:schemeClr val="accent4"/>
                </a:solidFill>
              </a:rPr>
              <a:t>Step 5: </a:t>
            </a:r>
            <a:r>
              <a:rPr lang="en-GB" b="1" dirty="0">
                <a:solidFill>
                  <a:schemeClr val="tx1"/>
                </a:solidFill>
              </a:rPr>
              <a:t>s</a:t>
            </a:r>
            <a:r>
              <a:rPr lang="en-GB" b="1" dirty="0"/>
              <a:t>implify</a:t>
            </a:r>
            <a:r>
              <a:rPr lang="en-GB" dirty="0"/>
              <a:t>. Make sure the coefficients are the simplest whole number ratio.</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g3cd99b426b3_0_3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Balancing equations</a:t>
            </a:r>
            <a:endParaRPr/>
          </a:p>
        </p:txBody>
      </p:sp>
      <mc:AlternateContent xmlns:mc="http://schemas.openxmlformats.org/markup-compatibility/2006" xmlns:a14="http://schemas.microsoft.com/office/drawing/2010/main">
        <mc:Choice Requires="a14">
          <p:sp>
            <p:nvSpPr>
              <p:cNvPr id="152" name="Google Shape;152;g3cd99b426b3_0_3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Balance the following chemical equation:</a:t>
                </a:r>
              </a:p>
              <a:p>
                <a:pPr marL="0" lvl="0" indent="0" algn="ctr" rtl="0">
                  <a:lnSpc>
                    <a:spcPct val="100000"/>
                  </a:lnSpc>
                  <a:spcBef>
                    <a:spcPts val="1200"/>
                  </a:spcBef>
                  <a:spcAft>
                    <a:spcPts val="0"/>
                  </a:spcAft>
                  <a:buSzPts val="2750"/>
                  <a:buNone/>
                </a:pPr>
                <a14:m>
                  <m:oMathPara xmlns:m="http://schemas.openxmlformats.org/officeDocument/2006/math">
                    <m:oMath>
                      <m:r>
                        <m:rPr>
                          <m:sty m:val="p"/>
                        </m:rPr>
                        <a:rPr lang="en-GB" i="0" dirty="0" smtClean="0">
                          <a:latin typeface="Cambria Math" panose="02040503050406030204" pitchFamily="18" charset="0"/>
                        </a:rPr>
                        <m:t>Mg</m:t>
                      </m:r>
                      <m:r>
                        <a:rPr lang="en-GB" i="0" dirty="0" smtClean="0">
                          <a:latin typeface="Cambria Math" panose="02040503050406030204" pitchFamily="18" charset="0"/>
                        </a:rPr>
                        <m:t> + </m:t>
                      </m:r>
                      <m:sSub>
                        <m:sSubPr>
                          <m:ctrlPr>
                            <a:rPr lang="ar-AE" b="0" i="0" dirty="0" smtClean="0">
                              <a:latin typeface="Cambria Math" panose="02040503050406030204" pitchFamily="18" charset="0"/>
                            </a:rPr>
                          </m:ctrlPr>
                        </m:sSubPr>
                        <m:e>
                          <m:r>
                            <m:rPr>
                              <m:sty m:val="p"/>
                            </m:rPr>
                            <a:rPr lang="ar-AE" b="0" i="0" dirty="0" smtClean="0">
                              <a:latin typeface="Cambria Math" panose="02040503050406030204" pitchFamily="18" charset="0"/>
                            </a:rPr>
                            <m:t>O</m:t>
                          </m:r>
                        </m:e>
                        <m:sub>
                          <m:r>
                            <a:rPr lang="en-GB" b="0" i="0" dirty="0" smtClean="0">
                              <a:latin typeface="Cambria Math" panose="02040503050406030204" pitchFamily="18" charset="0"/>
                            </a:rPr>
                            <m:t>2</m:t>
                          </m:r>
                        </m:sub>
                      </m:sSub>
                      <m:r>
                        <a:rPr lang="en-GB" i="0" dirty="0">
                          <a:latin typeface="Cambria Math" panose="02040503050406030204" pitchFamily="18" charset="0"/>
                        </a:rPr>
                        <m:t> → </m:t>
                      </m:r>
                      <m:r>
                        <m:rPr>
                          <m:sty m:val="p"/>
                        </m:rPr>
                        <a:rPr lang="en-GB" i="0" dirty="0">
                          <a:latin typeface="Cambria Math" panose="02040503050406030204" pitchFamily="18" charset="0"/>
                        </a:rPr>
                        <m:t>MgO</m:t>
                      </m:r>
                    </m:oMath>
                  </m:oMathPara>
                </a14:m>
                <a:endParaRPr lang="en-GB" dirty="0"/>
              </a:p>
              <a:p>
                <a:pPr marL="53975" lvl="0" indent="0" algn="l" rtl="0">
                  <a:lnSpc>
                    <a:spcPct val="100000"/>
                  </a:lnSpc>
                  <a:spcBef>
                    <a:spcPts val="1200"/>
                  </a:spcBef>
                  <a:spcAft>
                    <a:spcPts val="0"/>
                  </a:spcAft>
                  <a:buSzPct val="100000"/>
                  <a:buNone/>
                </a:pPr>
                <a:r>
                  <a:rPr lang="en-GB" b="1" dirty="0">
                    <a:solidFill>
                      <a:schemeClr val="accent4"/>
                    </a:solidFill>
                  </a:rPr>
                  <a:t>Step 1: </a:t>
                </a:r>
                <a:r>
                  <a:rPr lang="en-GB" dirty="0">
                    <a:solidFill>
                      <a:schemeClr val="tx1"/>
                    </a:solidFill>
                  </a:rPr>
                  <a:t>t</a:t>
                </a:r>
                <a:r>
                  <a:rPr lang="en-GB" dirty="0"/>
                  <a:t>he elements are magnesium, </a:t>
                </a:r>
                <a:r>
                  <a:rPr lang="en-GB" dirty="0">
                    <a:latin typeface="Cambria Math" panose="02040503050406030204" pitchFamily="18" charset="0"/>
                    <a:ea typeface="Cambria Math" panose="02040503050406030204" pitchFamily="18" charset="0"/>
                  </a:rPr>
                  <a:t>Mg </a:t>
                </a:r>
                <a:r>
                  <a:rPr lang="en-GB" dirty="0"/>
                  <a:t>and oxygen,</a:t>
                </a:r>
                <a:r>
                  <a:rPr lang="en-GB" dirty="0">
                    <a:latin typeface="Cambria Math" panose="02040503050406030204" pitchFamily="18" charset="0"/>
                    <a:ea typeface="Cambria Math" panose="02040503050406030204" pitchFamily="18" charset="0"/>
                  </a:rPr>
                  <a:t> O.</a:t>
                </a:r>
              </a:p>
              <a:p>
                <a:pPr marL="53975" lvl="0" indent="0">
                  <a:spcBef>
                    <a:spcPts val="1200"/>
                  </a:spcBef>
                  <a:buNone/>
                </a:pPr>
                <a:r>
                  <a:rPr lang="en-GB" b="1" dirty="0">
                    <a:solidFill>
                      <a:schemeClr val="accent4"/>
                    </a:solidFill>
                  </a:rPr>
                  <a:t>Step 2: </a:t>
                </a:r>
                <a:r>
                  <a:rPr lang="en-GB" dirty="0">
                    <a:latin typeface="Cambria Math" panose="02040503050406030204" pitchFamily="18" charset="0"/>
                    <a:ea typeface="Cambria Math" panose="02040503050406030204" pitchFamily="18" charset="0"/>
                  </a:rPr>
                  <a:t>Mg</a:t>
                </a:r>
                <a:r>
                  <a:rPr lang="en-GB" dirty="0"/>
                  <a:t> is balanced: 1</a:t>
                </a:r>
                <a14:m>
                  <m:oMath xmlns:m="http://schemas.openxmlformats.org/officeDocument/2006/math">
                    <m:r>
                      <a:rPr lang="en-GB" b="0" i="0" dirty="0" smtClean="0">
                        <a:latin typeface="Cambria Math" panose="02040503050406030204" pitchFamily="18" charset="0"/>
                      </a:rPr>
                      <m:t> </m:t>
                    </m:r>
                    <m:r>
                      <a:rPr lang="en-GB" b="0" i="1" dirty="0" smtClean="0">
                        <a:latin typeface="Cambria Math" panose="02040503050406030204" pitchFamily="18" charset="0"/>
                        <a:ea typeface="Cambria Math" panose="02040503050406030204" pitchFamily="18" charset="0"/>
                      </a:rPr>
                      <m:t>× </m:t>
                    </m:r>
                    <m:r>
                      <m:rPr>
                        <m:sty m:val="p"/>
                      </m:rPr>
                      <a:rPr lang="en-GB" i="0" dirty="0" smtClean="0">
                        <a:latin typeface="Cambria Math" panose="02040503050406030204" pitchFamily="18" charset="0"/>
                      </a:rPr>
                      <m:t>Mg</m:t>
                    </m:r>
                    <m:r>
                      <a:rPr lang="en-GB" i="0" dirty="0" smtClean="0">
                        <a:latin typeface="Cambria Math" panose="02040503050406030204" pitchFamily="18" charset="0"/>
                      </a:rPr>
                      <m:t> </m:t>
                    </m:r>
                  </m:oMath>
                </a14:m>
                <a:r>
                  <a:rPr lang="en-GB" dirty="0"/>
                  <a:t>on each side of the equation.</a:t>
                </a:r>
              </a:p>
              <a:p>
                <a:pPr marL="53975" lvl="0" indent="0" algn="l" rtl="0">
                  <a:lnSpc>
                    <a:spcPct val="100000"/>
                  </a:lnSpc>
                  <a:spcBef>
                    <a:spcPts val="1200"/>
                  </a:spcBef>
                  <a:spcAft>
                    <a:spcPts val="0"/>
                  </a:spcAft>
                  <a:buSzPts val="2750"/>
                  <a:buNone/>
                </a:pPr>
                <a:r>
                  <a:rPr lang="en-GB" dirty="0">
                    <a:latin typeface="Cambria Math" panose="02040503050406030204" pitchFamily="18" charset="0"/>
                    <a:ea typeface="Cambria Math" panose="02040503050406030204" pitchFamily="18" charset="0"/>
                  </a:rPr>
                  <a:t>O</a:t>
                </a:r>
                <a:r>
                  <a:rPr lang="en-GB" dirty="0"/>
                  <a:t> is not balanced: 2</a:t>
                </a:r>
                <a14:m>
                  <m:oMath xmlns:m="http://schemas.openxmlformats.org/officeDocument/2006/math">
                    <m:r>
                      <a:rPr lang="en-GB" i="0" dirty="0" smtClean="0">
                        <a:latin typeface="Cambria Math" panose="02040503050406030204" pitchFamily="18" charset="0"/>
                      </a:rPr>
                      <m:t> </m:t>
                    </m:r>
                    <m:r>
                      <a:rPr lang="en-GB" i="1" dirty="0" smtClean="0">
                        <a:latin typeface="Cambria Math" panose="02040503050406030204" pitchFamily="18" charset="0"/>
                        <a:ea typeface="Cambria Math" panose="02040503050406030204" pitchFamily="18" charset="0"/>
                      </a:rPr>
                      <m:t>×</m:t>
                    </m:r>
                    <m:r>
                      <a:rPr lang="en-GB" b="0" i="1" dirty="0" smtClean="0">
                        <a:latin typeface="Cambria Math" panose="02040503050406030204" pitchFamily="18" charset="0"/>
                        <a:ea typeface="Cambria Math" panose="02040503050406030204" pitchFamily="18" charset="0"/>
                      </a:rPr>
                      <m:t> </m:t>
                    </m:r>
                    <m:r>
                      <m:rPr>
                        <m:sty m:val="p"/>
                      </m:rPr>
                      <a:rPr lang="en-GB" i="0" dirty="0" smtClean="0">
                        <a:latin typeface="Cambria Math" panose="02040503050406030204" pitchFamily="18" charset="0"/>
                      </a:rPr>
                      <m:t>O</m:t>
                    </m:r>
                    <m:r>
                      <a:rPr lang="en-GB" i="0" dirty="0" smtClean="0">
                        <a:latin typeface="Cambria Math" panose="02040503050406030204" pitchFamily="18" charset="0"/>
                      </a:rPr>
                      <m:t> </m:t>
                    </m:r>
                  </m:oMath>
                </a14:m>
                <a:r>
                  <a:rPr lang="en-GB" dirty="0"/>
                  <a:t>on the left-hand side, 1</a:t>
                </a:r>
                <a14:m>
                  <m:oMath xmlns:m="http://schemas.openxmlformats.org/officeDocument/2006/math">
                    <m:r>
                      <a:rPr lang="en-GB" i="0" dirty="0" smtClean="0">
                        <a:latin typeface="Cambria Math" panose="02040503050406030204" pitchFamily="18" charset="0"/>
                      </a:rPr>
                      <m:t> </m:t>
                    </m:r>
                    <m:r>
                      <a:rPr lang="en-GB" i="1" dirty="0" smtClean="0">
                        <a:latin typeface="Cambria Math" panose="02040503050406030204" pitchFamily="18" charset="0"/>
                        <a:ea typeface="Cambria Math" panose="02040503050406030204" pitchFamily="18" charset="0"/>
                      </a:rPr>
                      <m:t>×</m:t>
                    </m:r>
                    <m:r>
                      <m:rPr>
                        <m:sty m:val="p"/>
                      </m:rPr>
                      <a:rPr lang="en-GB" i="0" dirty="0" smtClean="0">
                        <a:latin typeface="Cambria Math" panose="02040503050406030204" pitchFamily="18" charset="0"/>
                      </a:rPr>
                      <m:t>O</m:t>
                    </m:r>
                    <m:r>
                      <a:rPr lang="en-GB" i="0" dirty="0" smtClean="0">
                        <a:latin typeface="Cambria Math" panose="02040503050406030204" pitchFamily="18" charset="0"/>
                      </a:rPr>
                      <m:t> </m:t>
                    </m:r>
                  </m:oMath>
                </a14:m>
                <a:r>
                  <a:rPr lang="en-GB" dirty="0"/>
                  <a:t>on the right.</a:t>
                </a:r>
              </a:p>
              <a:p>
                <a:pPr marL="53975" lvl="0" indent="0">
                  <a:spcBef>
                    <a:spcPts val="1200"/>
                  </a:spcBef>
                  <a:buSzPct val="100000"/>
                  <a:buNone/>
                </a:pPr>
                <a:r>
                  <a:rPr lang="en-GB" b="1" dirty="0">
                    <a:solidFill>
                      <a:schemeClr val="accent4"/>
                    </a:solidFill>
                  </a:rPr>
                  <a:t>Step 3: </a:t>
                </a:r>
                <a:r>
                  <a:rPr lang="en-GB" dirty="0">
                    <a:solidFill>
                      <a:schemeClr val="tx1"/>
                    </a:solidFill>
                  </a:rPr>
                  <a:t>fi</a:t>
                </a:r>
                <a:r>
                  <a:rPr lang="en-GB" dirty="0"/>
                  <a:t>x the oxygen by placing a 2 in front of </a:t>
                </a:r>
                <a:r>
                  <a:rPr lang="en-GB" dirty="0">
                    <a:latin typeface="Cambria Math" panose="02040503050406030204" pitchFamily="18" charset="0"/>
                    <a:ea typeface="Cambria Math" panose="02040503050406030204" pitchFamily="18" charset="0"/>
                  </a:rPr>
                  <a:t>MgO</a:t>
                </a:r>
                <a:r>
                  <a:rPr lang="en-GB" dirty="0"/>
                  <a:t>:</a:t>
                </a:r>
              </a:p>
              <a:p>
                <a:pPr marL="0" lvl="0" indent="0" algn="ctr">
                  <a:spcBef>
                    <a:spcPts val="1200"/>
                  </a:spcBef>
                  <a:buNone/>
                </a:pPr>
                <a14:m>
                  <m:oMathPara xmlns:m="http://schemas.openxmlformats.org/officeDocument/2006/math">
                    <m:oMath>
                      <m:r>
                        <m:rPr>
                          <m:sty m:val="p"/>
                        </m:rPr>
                        <a:rPr lang="en-GB" dirty="0">
                          <a:latin typeface="Cambria Math" panose="02040503050406030204" pitchFamily="18" charset="0"/>
                        </a:rPr>
                        <m:t>Mg</m:t>
                      </m:r>
                      <m:r>
                        <a:rPr lang="en-GB" dirty="0">
                          <a:latin typeface="Cambria Math" panose="02040503050406030204" pitchFamily="18" charset="0"/>
                        </a:rPr>
                        <m:t> + </m:t>
                      </m:r>
                      <m:sSub>
                        <m:sSubPr>
                          <m:ctrlPr>
                            <a:rPr lang="ar-AE" dirty="0">
                              <a:latin typeface="Cambria Math" panose="02040503050406030204" pitchFamily="18" charset="0"/>
                            </a:rPr>
                          </m:ctrlPr>
                        </m:sSubPr>
                        <m:e>
                          <m:r>
                            <m:rPr>
                              <m:sty m:val="p"/>
                            </m:rPr>
                            <a:rPr lang="ar-AE" dirty="0">
                              <a:latin typeface="Cambria Math" panose="02040503050406030204" pitchFamily="18" charset="0"/>
                            </a:rPr>
                            <m:t>O</m:t>
                          </m:r>
                        </m:e>
                        <m:sub>
                          <m:r>
                            <a:rPr lang="en-GB" dirty="0">
                              <a:latin typeface="Cambria Math" panose="02040503050406030204" pitchFamily="18" charset="0"/>
                            </a:rPr>
                            <m:t>2</m:t>
                          </m:r>
                        </m:sub>
                      </m:sSub>
                      <m:r>
                        <a:rPr lang="en-GB" dirty="0">
                          <a:latin typeface="Cambria Math" panose="02040503050406030204" pitchFamily="18" charset="0"/>
                        </a:rPr>
                        <m:t> →</m:t>
                      </m:r>
                      <m:r>
                        <a:rPr lang="en-GB" b="1" i="0" dirty="0" smtClean="0">
                          <a:latin typeface="Cambria Math" panose="02040503050406030204" pitchFamily="18" charset="0"/>
                        </a:rPr>
                        <m:t>𝟐</m:t>
                      </m:r>
                      <m:r>
                        <m:rPr>
                          <m:sty m:val="p"/>
                        </m:rPr>
                        <a:rPr lang="en-GB" dirty="0">
                          <a:latin typeface="Cambria Math" panose="02040503050406030204" pitchFamily="18" charset="0"/>
                        </a:rPr>
                        <m:t>MgO</m:t>
                      </m:r>
                    </m:oMath>
                  </m:oMathPara>
                </a14:m>
                <a:endParaRPr lang="en-GB" dirty="0"/>
              </a:p>
              <a:p>
                <a:pPr marL="53975" lvl="0" indent="0">
                  <a:spcBef>
                    <a:spcPts val="1200"/>
                  </a:spcBef>
                  <a:buSzPct val="100000"/>
                  <a:buNone/>
                </a:pPr>
                <a:r>
                  <a:rPr lang="en-GB" dirty="0">
                    <a:latin typeface="Cambria Math" panose="02040503050406030204" pitchFamily="18" charset="0"/>
                    <a:ea typeface="Cambria Math" panose="02040503050406030204" pitchFamily="18" charset="0"/>
                  </a:rPr>
                  <a:t>O</a:t>
                </a:r>
                <a:r>
                  <a:rPr lang="en-GB" dirty="0"/>
                  <a:t> is now balanced: 2</a:t>
                </a:r>
                <a14:m>
                  <m:oMath xmlns:m="http://schemas.openxmlformats.org/officeDocument/2006/math">
                    <m:r>
                      <a:rPr lang="en-GB" dirty="0">
                        <a:latin typeface="Cambria Math" panose="02040503050406030204" pitchFamily="18" charset="0"/>
                      </a:rPr>
                      <m:t> </m:t>
                    </m:r>
                    <m:r>
                      <a:rPr lang="en-GB" b="0" i="1" dirty="0" smtClean="0">
                        <a:latin typeface="Cambria Math" panose="02040503050406030204" pitchFamily="18" charset="0"/>
                      </a:rPr>
                      <m:t> </m:t>
                    </m:r>
                    <m:r>
                      <a:rPr lang="en-GB" i="1" dirty="0">
                        <a:latin typeface="Cambria Math" panose="02040503050406030204" pitchFamily="18" charset="0"/>
                        <a:ea typeface="Cambria Math" panose="02040503050406030204" pitchFamily="18" charset="0"/>
                      </a:rPr>
                      <m:t>×</m:t>
                    </m:r>
                    <m:r>
                      <a:rPr lang="en-GB" b="0" i="1" dirty="0" smtClean="0">
                        <a:latin typeface="Cambria Math" panose="02040503050406030204" pitchFamily="18" charset="0"/>
                        <a:ea typeface="Cambria Math" panose="02040503050406030204" pitchFamily="18" charset="0"/>
                      </a:rPr>
                      <m:t> </m:t>
                    </m:r>
                    <m:r>
                      <m:rPr>
                        <m:sty m:val="p"/>
                      </m:rPr>
                      <a:rPr lang="en-GB" dirty="0">
                        <a:latin typeface="Cambria Math" panose="02040503050406030204" pitchFamily="18" charset="0"/>
                      </a:rPr>
                      <m:t>O</m:t>
                    </m:r>
                    <m:r>
                      <a:rPr lang="en-GB" dirty="0">
                        <a:latin typeface="Cambria Math" panose="02040503050406030204" pitchFamily="18" charset="0"/>
                      </a:rPr>
                      <m:t> </m:t>
                    </m:r>
                  </m:oMath>
                </a14:m>
                <a:r>
                  <a:rPr lang="en-GB" dirty="0"/>
                  <a:t>on each side of the equation.</a:t>
                </a:r>
              </a:p>
              <a:p>
                <a:pPr marL="53975" lvl="0" indent="0">
                  <a:spcBef>
                    <a:spcPts val="1200"/>
                  </a:spcBef>
                  <a:buSzPct val="100000"/>
                  <a:buNone/>
                </a:pPr>
                <a:r>
                  <a:rPr lang="en-GB" dirty="0">
                    <a:latin typeface="Cambria Math" panose="02040503050406030204" pitchFamily="18" charset="0"/>
                    <a:ea typeface="Cambria Math" panose="02040503050406030204" pitchFamily="18" charset="0"/>
                  </a:rPr>
                  <a:t>Mg</a:t>
                </a:r>
                <a:r>
                  <a:rPr lang="en-GB" dirty="0"/>
                  <a:t> is not balanced. Fix by placing a 2 in front of </a:t>
                </a:r>
                <a:r>
                  <a:rPr lang="en-GB" dirty="0">
                    <a:latin typeface="Cambria Math" panose="02040503050406030204" pitchFamily="18" charset="0"/>
                    <a:ea typeface="Cambria Math" panose="02040503050406030204" pitchFamily="18" charset="0"/>
                  </a:rPr>
                  <a:t>Mg</a:t>
                </a:r>
                <a:r>
                  <a:rPr lang="en-GB" dirty="0"/>
                  <a:t>:</a:t>
                </a:r>
              </a:p>
              <a:p>
                <a:pPr marL="0" lvl="0" indent="0" algn="ctr">
                  <a:spcBef>
                    <a:spcPts val="1200"/>
                  </a:spcBef>
                  <a:buNone/>
                </a:pPr>
                <a14:m>
                  <m:oMathPara xmlns:m="http://schemas.openxmlformats.org/officeDocument/2006/math">
                    <m:oMath>
                      <m:r>
                        <a:rPr lang="en-GB" b="1" i="0" dirty="0" smtClean="0">
                          <a:latin typeface="Cambria Math" panose="02040503050406030204" pitchFamily="18" charset="0"/>
                        </a:rPr>
                        <m:t>𝟐</m:t>
                      </m:r>
                      <m:r>
                        <m:rPr>
                          <m:sty m:val="p"/>
                        </m:rPr>
                        <a:rPr lang="en-GB" dirty="0">
                          <a:latin typeface="Cambria Math" panose="02040503050406030204" pitchFamily="18" charset="0"/>
                        </a:rPr>
                        <m:t>Mg</m:t>
                      </m:r>
                      <m:r>
                        <a:rPr lang="en-GB" dirty="0">
                          <a:latin typeface="Cambria Math" panose="02040503050406030204" pitchFamily="18" charset="0"/>
                        </a:rPr>
                        <m:t> + </m:t>
                      </m:r>
                      <m:sSub>
                        <m:sSubPr>
                          <m:ctrlPr>
                            <a:rPr lang="ar-AE" dirty="0">
                              <a:latin typeface="Cambria Math" panose="02040503050406030204" pitchFamily="18" charset="0"/>
                            </a:rPr>
                          </m:ctrlPr>
                        </m:sSubPr>
                        <m:e>
                          <m:r>
                            <m:rPr>
                              <m:sty m:val="p"/>
                            </m:rPr>
                            <a:rPr lang="ar-AE" dirty="0">
                              <a:latin typeface="Cambria Math" panose="02040503050406030204" pitchFamily="18" charset="0"/>
                            </a:rPr>
                            <m:t>O</m:t>
                          </m:r>
                        </m:e>
                        <m:sub>
                          <m:r>
                            <a:rPr lang="en-GB" dirty="0">
                              <a:latin typeface="Cambria Math" panose="02040503050406030204" pitchFamily="18" charset="0"/>
                            </a:rPr>
                            <m:t>2</m:t>
                          </m:r>
                        </m:sub>
                      </m:sSub>
                      <m:r>
                        <a:rPr lang="en-GB" dirty="0">
                          <a:latin typeface="Cambria Math" panose="02040503050406030204" pitchFamily="18" charset="0"/>
                        </a:rPr>
                        <m:t> →</m:t>
                      </m:r>
                      <m:r>
                        <a:rPr lang="en-GB" b="1" dirty="0">
                          <a:latin typeface="Cambria Math" panose="02040503050406030204" pitchFamily="18" charset="0"/>
                        </a:rPr>
                        <m:t>𝟐</m:t>
                      </m:r>
                      <m:r>
                        <m:rPr>
                          <m:sty m:val="p"/>
                        </m:rPr>
                        <a:rPr lang="en-GB" dirty="0">
                          <a:latin typeface="Cambria Math" panose="02040503050406030204" pitchFamily="18" charset="0"/>
                        </a:rPr>
                        <m:t>MgO</m:t>
                      </m:r>
                    </m:oMath>
                  </m:oMathPara>
                </a14:m>
                <a:endParaRPr lang="en-GB" dirty="0"/>
              </a:p>
              <a:p>
                <a:pPr marL="0" lvl="0" indent="0">
                  <a:spcBef>
                    <a:spcPts val="1200"/>
                  </a:spcBef>
                  <a:buNone/>
                </a:pPr>
                <a:r>
                  <a:rPr lang="en-GB" b="1" dirty="0">
                    <a:solidFill>
                      <a:schemeClr val="accent4"/>
                    </a:solidFill>
                  </a:rPr>
                  <a:t>Step 4: </a:t>
                </a:r>
                <a:r>
                  <a:rPr lang="en-GB" dirty="0"/>
                  <a:t>The equation is now balanced: 2</a:t>
                </a:r>
                <a14:m>
                  <m:oMath xmlns:m="http://schemas.openxmlformats.org/officeDocument/2006/math">
                    <m:r>
                      <a:rPr lang="en-GB" dirty="0">
                        <a:latin typeface="Cambria Math" panose="02040503050406030204" pitchFamily="18" charset="0"/>
                      </a:rPr>
                      <m:t> </m:t>
                    </m:r>
                    <m:r>
                      <a:rPr lang="en-GB" b="0" i="0" dirty="0" smtClean="0">
                        <a:latin typeface="Cambria Math" panose="02040503050406030204" pitchFamily="18" charset="0"/>
                      </a:rPr>
                      <m:t> </m:t>
                    </m:r>
                    <m:r>
                      <a:rPr lang="en-GB" i="1" dirty="0">
                        <a:latin typeface="Cambria Math" panose="02040503050406030204" pitchFamily="18" charset="0"/>
                        <a:ea typeface="Cambria Math" panose="02040503050406030204" pitchFamily="18" charset="0"/>
                      </a:rPr>
                      <m:t>×</m:t>
                    </m:r>
                    <m:r>
                      <a:rPr lang="en-GB" dirty="0">
                        <a:latin typeface="Cambria Math" panose="02040503050406030204" pitchFamily="18" charset="0"/>
                      </a:rPr>
                      <m:t> </m:t>
                    </m:r>
                    <m:r>
                      <m:rPr>
                        <m:sty m:val="p"/>
                      </m:rPr>
                      <a:rPr lang="en-GB" dirty="0">
                        <a:latin typeface="Cambria Math" panose="02040503050406030204" pitchFamily="18" charset="0"/>
                      </a:rPr>
                      <m:t>Mg</m:t>
                    </m:r>
                    <m:r>
                      <a:rPr lang="en-GB" dirty="0">
                        <a:latin typeface="Cambria Math" panose="02040503050406030204" pitchFamily="18" charset="0"/>
                      </a:rPr>
                      <m:t> </m:t>
                    </m:r>
                  </m:oMath>
                </a14:m>
                <a:r>
                  <a:rPr lang="en-GB" dirty="0"/>
                  <a:t>and 2 </a:t>
                </a:r>
                <a14:m>
                  <m:oMath xmlns:m="http://schemas.openxmlformats.org/officeDocument/2006/math">
                    <m:r>
                      <a:rPr lang="en-GB" i="1" dirty="0">
                        <a:latin typeface="Cambria Math" panose="02040503050406030204" pitchFamily="18" charset="0"/>
                        <a:ea typeface="Cambria Math" panose="02040503050406030204" pitchFamily="18" charset="0"/>
                      </a:rPr>
                      <m:t>×</m:t>
                    </m:r>
                    <m:r>
                      <a:rPr lang="en-GB" dirty="0">
                        <a:latin typeface="Cambria Math" panose="02040503050406030204" pitchFamily="18" charset="0"/>
                      </a:rPr>
                      <m:t> </m:t>
                    </m:r>
                    <m:r>
                      <m:rPr>
                        <m:sty m:val="p"/>
                      </m:rPr>
                      <a:rPr lang="en-GB" dirty="0">
                        <a:latin typeface="Cambria Math" panose="02040503050406030204" pitchFamily="18" charset="0"/>
                      </a:rPr>
                      <m:t>O</m:t>
                    </m:r>
                  </m:oMath>
                </a14:m>
                <a:r>
                  <a:rPr lang="en-GB" dirty="0"/>
                  <a:t> on each side.</a:t>
                </a:r>
                <a:endParaRPr dirty="0"/>
              </a:p>
            </p:txBody>
          </p:sp>
        </mc:Choice>
        <mc:Fallback xmlns="">
          <p:sp>
            <p:nvSpPr>
              <p:cNvPr id="152" name="Google Shape;152;g3cd99b426b3_0_32"/>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E8D3EFBC-2509-9F27-FE33-7BCC9E34C399}"/>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3cd99b426b3_0_2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Balancing equations practice</a:t>
            </a:r>
            <a:endParaRPr dirty="0"/>
          </a:p>
        </p:txBody>
      </p:sp>
      <mc:AlternateContent xmlns:mc="http://schemas.openxmlformats.org/markup-compatibility/2006" xmlns:a14="http://schemas.microsoft.com/office/drawing/2010/main">
        <mc:Choice Requires="a14">
          <p:sp>
            <p:nvSpPr>
              <p:cNvPr id="159" name="Google Shape;159;g3cd99b426b3_0_24"/>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511175" lvl="0" indent="-457200" algn="l" rtl="0">
                  <a:lnSpc>
                    <a:spcPct val="100000"/>
                  </a:lnSpc>
                  <a:spcBef>
                    <a:spcPts val="0"/>
                  </a:spcBef>
                  <a:spcAft>
                    <a:spcPts val="0"/>
                  </a:spcAft>
                  <a:buSzPct val="100000"/>
                  <a:buFont typeface="+mj-lt"/>
                  <a:buAutoNum type="arabicPeriod"/>
                </a:pPr>
                <a:r>
                  <a:rPr lang="en-GB"/>
                  <a:t> </a:t>
                </a:r>
                <a14:m>
                  <m:oMath xmlns:m="http://schemas.openxmlformats.org/officeDocument/2006/math">
                    <m:r>
                      <m:rPr>
                        <m:sty m:val="p"/>
                      </m:rPr>
                      <a:rPr lang="en-GB" b="0" i="0" smtClean="0">
                        <a:latin typeface="Cambria Math" panose="02040503050406030204" pitchFamily="18" charset="0"/>
                      </a:rPr>
                      <m:t>Na</m:t>
                    </m:r>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Cl</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NaCl</m:t>
                    </m:r>
                  </m:oMath>
                </a14:m>
                <a:endParaRPr lang="en-GB"/>
              </a:p>
              <a:p>
                <a:pPr marL="511175" lvl="0" indent="-457200" algn="l" rtl="0">
                  <a:lnSpc>
                    <a:spcPct val="100000"/>
                  </a:lnSpc>
                  <a:spcBef>
                    <a:spcPts val="0"/>
                  </a:spcBef>
                  <a:spcAft>
                    <a:spcPts val="0"/>
                  </a:spcAft>
                  <a:buSzPct val="100000"/>
                  <a:buFont typeface="+mj-lt"/>
                  <a:buAutoNum type="arabicPeriod"/>
                </a:pPr>
                <a:endParaRPr lang="en-GB"/>
              </a:p>
              <a:p>
                <a:pPr marL="511175" lvl="0" indent="-457200" algn="l" rtl="0">
                  <a:lnSpc>
                    <a:spcPct val="100000"/>
                  </a:lnSpc>
                  <a:spcBef>
                    <a:spcPts val="1200"/>
                  </a:spcBef>
                  <a:spcAft>
                    <a:spcPts val="0"/>
                  </a:spcAft>
                  <a:buSzPct val="100000"/>
                  <a:buFont typeface="+mj-lt"/>
                  <a:buAutoNum type="arabicPeriod"/>
                </a:pPr>
                <a:r>
                  <a:rPr lang="en-GB"/>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Cl</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m:t>
                    </m:r>
                    <m:r>
                      <m:rPr>
                        <m:sty m:val="p"/>
                      </m:rPr>
                      <a:rPr lang="en-GB" b="0" i="0" smtClean="0">
                        <a:latin typeface="Cambria Math" panose="02040503050406030204" pitchFamily="18" charset="0"/>
                        <a:ea typeface="Cambria Math" panose="02040503050406030204" pitchFamily="18" charset="0"/>
                      </a:rPr>
                      <m:t>HCl</m:t>
                    </m:r>
                  </m:oMath>
                </a14:m>
                <a:endParaRPr lang="en-GB" b="0">
                  <a:ea typeface="Cambria Math" panose="02040503050406030204" pitchFamily="18" charset="0"/>
                </a:endParaRPr>
              </a:p>
              <a:p>
                <a:pPr marL="511175" lvl="0" indent="-457200" algn="l" rtl="0">
                  <a:lnSpc>
                    <a:spcPct val="100000"/>
                  </a:lnSpc>
                  <a:spcBef>
                    <a:spcPts val="1200"/>
                  </a:spcBef>
                  <a:spcAft>
                    <a:spcPts val="0"/>
                  </a:spcAft>
                  <a:buSzPct val="100000"/>
                  <a:buFont typeface="+mj-lt"/>
                  <a:buAutoNum type="arabicPeriod"/>
                </a:pPr>
                <a:endParaRPr lang="en-GB"/>
              </a:p>
              <a:p>
                <a:pPr marL="511175" lvl="0" indent="-457200" algn="l" rtl="0">
                  <a:lnSpc>
                    <a:spcPct val="100000"/>
                  </a:lnSpc>
                  <a:spcBef>
                    <a:spcPts val="1200"/>
                  </a:spcBef>
                  <a:spcAft>
                    <a:spcPts val="0"/>
                  </a:spcAft>
                  <a:buSzPct val="100000"/>
                  <a:buFont typeface="+mj-lt"/>
                  <a:buAutoNum type="arabicPeriod"/>
                </a:pPr>
                <a:r>
                  <a:rPr lang="en-GB" b="0"/>
                  <a:t> </a:t>
                </a:r>
                <a14:m>
                  <m:oMath xmlns:m="http://schemas.openxmlformats.org/officeDocument/2006/math">
                    <m:r>
                      <m:rPr>
                        <m:sty m:val="p"/>
                      </m:rPr>
                      <a:rPr lang="en-GB" b="0" i="0" smtClean="0">
                        <a:latin typeface="Cambria Math" panose="02040503050406030204" pitchFamily="18" charset="0"/>
                      </a:rPr>
                      <m:t>Fe</m:t>
                    </m:r>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Fe</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a14:m>
                <a:endParaRPr lang="en-GB"/>
              </a:p>
              <a:p>
                <a:pPr marL="511175" lvl="0" indent="-457200" algn="l" rtl="0">
                  <a:lnSpc>
                    <a:spcPct val="100000"/>
                  </a:lnSpc>
                  <a:spcBef>
                    <a:spcPts val="1200"/>
                  </a:spcBef>
                  <a:spcAft>
                    <a:spcPts val="0"/>
                  </a:spcAft>
                  <a:buSzPct val="100000"/>
                  <a:buFont typeface="+mj-lt"/>
                  <a:buAutoNum type="arabicPeriod"/>
                </a:pPr>
                <a:endParaRPr lang="en-GB"/>
              </a:p>
              <a:p>
                <a:pPr marL="511175" lvl="0" indent="-457200" algn="l" rtl="0">
                  <a:lnSpc>
                    <a:spcPct val="100000"/>
                  </a:lnSpc>
                  <a:spcBef>
                    <a:spcPts val="1200"/>
                  </a:spcBef>
                  <a:spcAft>
                    <a:spcPts val="0"/>
                  </a:spcAft>
                  <a:buSzPct val="100000"/>
                  <a:buFont typeface="+mj-lt"/>
                  <a:buAutoNum type="arabicPeriod"/>
                </a:pPr>
                <a:r>
                  <a:rPr lang="en-GB"/>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N</m:t>
                        </m:r>
                      </m:e>
                      <m:sub>
                        <m:r>
                          <a:rPr lang="en-GB" b="0" i="0" smtClean="0">
                            <a:latin typeface="Cambria Math" panose="02040503050406030204" pitchFamily="18" charset="0"/>
                          </a:rPr>
                          <m:t>2</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NH</m:t>
                        </m:r>
                      </m:e>
                      <m:sub>
                        <m:r>
                          <a:rPr lang="en-GB" b="0" i="0" smtClean="0">
                            <a:latin typeface="Cambria Math" panose="02040503050406030204" pitchFamily="18" charset="0"/>
                            <a:ea typeface="Cambria Math" panose="02040503050406030204" pitchFamily="18" charset="0"/>
                          </a:rPr>
                          <m:t>3</m:t>
                        </m:r>
                      </m:sub>
                    </m:sSub>
                  </m:oMath>
                </a14:m>
                <a:endParaRPr lang="en-GB"/>
              </a:p>
              <a:p>
                <a:pPr marL="511175" lvl="0" indent="-457200" algn="l" rtl="0">
                  <a:lnSpc>
                    <a:spcPct val="100000"/>
                  </a:lnSpc>
                  <a:spcBef>
                    <a:spcPts val="1200"/>
                  </a:spcBef>
                  <a:spcAft>
                    <a:spcPts val="0"/>
                  </a:spcAft>
                  <a:buSzPct val="100000"/>
                  <a:buFont typeface="+mj-lt"/>
                  <a:buAutoNum type="arabicPeriod"/>
                </a:pPr>
                <a:endParaRPr lang="en-GB" baseline="-25000"/>
              </a:p>
              <a:p>
                <a:pPr marL="511175" lvl="0" indent="-457200" algn="l" rtl="0">
                  <a:lnSpc>
                    <a:spcPct val="100000"/>
                  </a:lnSpc>
                  <a:spcBef>
                    <a:spcPts val="1200"/>
                  </a:spcBef>
                  <a:spcAft>
                    <a:spcPts val="0"/>
                  </a:spcAft>
                  <a:buSzPct val="100000"/>
                  <a:buFont typeface="+mj-lt"/>
                  <a:buAutoNum type="arabicPeriod"/>
                </a:pPr>
                <a:r>
                  <a:rPr lang="en-GB"/>
                  <a:t> </a:t>
                </a:r>
                <a14:m>
                  <m:oMath xmlns:m="http://schemas.openxmlformats.org/officeDocument/2006/math">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C</m:t>
                        </m:r>
                      </m:e>
                      <m:sub>
                        <m:r>
                          <a:rPr lang="en-GB" b="0" i="0" smtClean="0">
                            <a:latin typeface="Cambria Math" panose="02040503050406030204" pitchFamily="18" charset="0"/>
                          </a:rPr>
                          <m:t>2</m:t>
                        </m:r>
                      </m:sub>
                    </m:sSub>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H</m:t>
                        </m:r>
                      </m:e>
                      <m:sub>
                        <m:r>
                          <a:rPr lang="en-GB" b="0" i="0" smtClean="0">
                            <a:latin typeface="Cambria Math" panose="02040503050406030204" pitchFamily="18" charset="0"/>
                          </a:rPr>
                          <m:t>6</m:t>
                        </m:r>
                      </m:sub>
                    </m:sSub>
                    <m:r>
                      <a:rPr lang="en-GB" b="0" i="0" smtClean="0">
                        <a:latin typeface="Cambria Math" panose="02040503050406030204" pitchFamily="18" charset="0"/>
                      </a:rPr>
                      <m:t>+ </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CO</m:t>
                        </m:r>
                      </m:e>
                      <m:sub>
                        <m:r>
                          <a:rPr lang="en-GB" b="0" i="0" smtClean="0">
                            <a:latin typeface="Cambria Math" panose="02040503050406030204" pitchFamily="18" charset="0"/>
                            <a:ea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H</m:t>
                        </m:r>
                      </m:e>
                      <m:sub>
                        <m:r>
                          <a:rPr lang="en-GB" b="0" i="0" smtClean="0">
                            <a:latin typeface="Cambria Math" panose="02040503050406030204" pitchFamily="18" charset="0"/>
                            <a:ea typeface="Cambria Math" panose="02040503050406030204" pitchFamily="18" charset="0"/>
                          </a:rPr>
                          <m:t>2</m:t>
                        </m:r>
                      </m:sub>
                    </m:sSub>
                    <m:r>
                      <m:rPr>
                        <m:sty m:val="p"/>
                      </m:rPr>
                      <a:rPr lang="en-GB" b="0" i="0" smtClean="0">
                        <a:latin typeface="Cambria Math" panose="02040503050406030204" pitchFamily="18" charset="0"/>
                        <a:ea typeface="Cambria Math" panose="02040503050406030204" pitchFamily="18" charset="0"/>
                      </a:rPr>
                      <m:t>O</m:t>
                    </m:r>
                  </m:oMath>
                </a14:m>
                <a:endParaRPr/>
              </a:p>
            </p:txBody>
          </p:sp>
        </mc:Choice>
        <mc:Fallback xmlns="">
          <p:sp>
            <p:nvSpPr>
              <p:cNvPr id="159" name="Google Shape;159;g3cd99b426b3_0_24"/>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149" t="-2058"/>
                </a:stretch>
              </a:blipFill>
              <a:ln>
                <a:noFill/>
              </a:ln>
            </p:spPr>
            <p:txBody>
              <a:bodyPr/>
              <a:lstStyle/>
              <a:p>
                <a:r>
                  <a:rPr lang="en-US">
                    <a:noFill/>
                  </a:rPr>
                  <a:t> </a:t>
                </a:r>
              </a:p>
            </p:txBody>
          </p:sp>
        </mc:Fallback>
      </mc:AlternateContent>
      <p:sp>
        <p:nvSpPr>
          <p:cNvPr id="3" name="Google Shape;117;p5">
            <a:extLst>
              <a:ext uri="{FF2B5EF4-FFF2-40B4-BE49-F238E27FC236}">
                <a16:creationId xmlns:a16="http://schemas.microsoft.com/office/drawing/2014/main" id="{47EDB63B-8B38-FA82-C437-54AC3651D8BF}"/>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Practice</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3d998325fdf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Balancing equations practice – answers </a:t>
            </a:r>
            <a:endParaRPr dirty="0"/>
          </a:p>
        </p:txBody>
      </p:sp>
      <mc:AlternateContent xmlns:mc="http://schemas.openxmlformats.org/markup-compatibility/2006" xmlns:a14="http://schemas.microsoft.com/office/drawing/2010/main">
        <mc:Choice Requires="a14">
          <p:sp>
            <p:nvSpPr>
              <p:cNvPr id="166" name="Google Shape;166;g3d998325fdf_0_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lvl="0">
                  <a:buSzPct val="100000"/>
                  <a:buAutoNum type="arabicPeriod"/>
                </a:pPr>
                <a:r>
                  <a:rPr lang="en-GB"/>
                  <a:t> </a:t>
                </a:r>
                <a14:m>
                  <m:oMath xmlns:m="http://schemas.openxmlformats.org/officeDocument/2006/math">
                    <m:r>
                      <a:rPr lang="en-GB">
                        <a:latin typeface="Cambria Math" panose="02040503050406030204" pitchFamily="18" charset="0"/>
                      </a:rPr>
                      <m:t>2</m:t>
                    </m:r>
                    <m:r>
                      <m:rPr>
                        <m:sty m:val="p"/>
                      </m:rPr>
                      <a:rPr lang="en-GB">
                        <a:latin typeface="Cambria Math" panose="02040503050406030204" pitchFamily="18" charset="0"/>
                      </a:rPr>
                      <m:t>Na</m:t>
                    </m:r>
                    <m:r>
                      <a:rPr lang="en-GB">
                        <a:latin typeface="Cambria Math" panose="02040503050406030204" pitchFamily="18" charset="0"/>
                      </a:rPr>
                      <m:t>+ </m:t>
                    </m:r>
                    <m:sSub>
                      <m:sSubPr>
                        <m:ctrlPr>
                          <a:rPr lang="en-GB">
                            <a:latin typeface="Cambria Math" panose="02040503050406030204" pitchFamily="18" charset="0"/>
                          </a:rPr>
                        </m:ctrlPr>
                      </m:sSubPr>
                      <m:e>
                        <m:r>
                          <m:rPr>
                            <m:sty m:val="p"/>
                          </m:rPr>
                          <a:rPr lang="en-GB">
                            <a:latin typeface="Cambria Math" panose="02040503050406030204" pitchFamily="18" charset="0"/>
                          </a:rPr>
                          <m:t>Cl</m:t>
                        </m:r>
                      </m:e>
                      <m:sub>
                        <m:r>
                          <a:rPr lang="ar-AE">
                            <a:latin typeface="Cambria Math" panose="02040503050406030204" pitchFamily="18" charset="0"/>
                          </a:rPr>
                          <m:t>2</m:t>
                        </m:r>
                      </m:sub>
                    </m:sSub>
                    <m:r>
                      <a:rPr lang="ar-AE">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NaCl</m:t>
                    </m:r>
                  </m:oMath>
                </a14:m>
                <a:endParaRPr lang="en-GB"/>
              </a:p>
              <a:p>
                <a:pPr lvl="0">
                  <a:buAutoNum type="arabicPeriod"/>
                </a:pPr>
                <a:endParaRPr lang="en-GB"/>
              </a:p>
              <a:p>
                <a:pPr lvl="0">
                  <a:spcBef>
                    <a:spcPts val="1200"/>
                  </a:spcBef>
                  <a:buSzPct val="100000"/>
                  <a:buAutoNum type="arabicPeriod"/>
                </a:pPr>
                <a:r>
                  <a:rPr lang="en-GB"/>
                  <a:t> </a:t>
                </a:r>
                <a14:m>
                  <m:oMath xmlns:m="http://schemas.openxmlformats.org/officeDocument/2006/math">
                    <m:sSub>
                      <m:sSubPr>
                        <m:ctrlPr>
                          <a:rPr lang="en-GB">
                            <a:latin typeface="Cambria Math" panose="02040503050406030204" pitchFamily="18" charset="0"/>
                          </a:rPr>
                        </m:ctrlPr>
                      </m:sSubPr>
                      <m:e>
                        <m:r>
                          <m:rPr>
                            <m:sty m:val="p"/>
                          </m:rPr>
                          <a:rPr lang="en-GB">
                            <a:latin typeface="Cambria Math" panose="02040503050406030204" pitchFamily="18" charset="0"/>
                          </a:rPr>
                          <m:t>H</m:t>
                        </m:r>
                      </m:e>
                      <m:sub>
                        <m:r>
                          <a:rPr lang="en-GB">
                            <a:latin typeface="Cambria Math" panose="02040503050406030204" pitchFamily="18" charset="0"/>
                          </a:rPr>
                          <m:t>2</m:t>
                        </m:r>
                      </m:sub>
                    </m:sSub>
                    <m:r>
                      <a:rPr lang="en-GB">
                        <a:latin typeface="Cambria Math" panose="02040503050406030204" pitchFamily="18" charset="0"/>
                      </a:rPr>
                      <m:t>+ </m:t>
                    </m:r>
                    <m:sSub>
                      <m:sSubPr>
                        <m:ctrlPr>
                          <a:rPr lang="en-GB">
                            <a:latin typeface="Cambria Math" panose="02040503050406030204" pitchFamily="18" charset="0"/>
                          </a:rPr>
                        </m:ctrlPr>
                      </m:sSubPr>
                      <m:e>
                        <m:r>
                          <m:rPr>
                            <m:sty m:val="p"/>
                          </m:rPr>
                          <a:rPr lang="en-GB">
                            <a:latin typeface="Cambria Math" panose="02040503050406030204" pitchFamily="18" charset="0"/>
                          </a:rPr>
                          <m:t>Cl</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HCl</m:t>
                    </m:r>
                  </m:oMath>
                </a14:m>
                <a:endParaRPr lang="en-GB"/>
              </a:p>
              <a:p>
                <a:pPr lvl="0">
                  <a:spcBef>
                    <a:spcPts val="1200"/>
                  </a:spcBef>
                  <a:buAutoNum type="arabicPeriod"/>
                </a:pPr>
                <a:endParaRPr lang="en-GB"/>
              </a:p>
              <a:p>
                <a:pPr lvl="0">
                  <a:spcBef>
                    <a:spcPts val="1200"/>
                  </a:spcBef>
                  <a:buSzPct val="100000"/>
                  <a:buAutoNum type="arabicPeriod"/>
                </a:pPr>
                <a:r>
                  <a:rPr lang="en-GB"/>
                  <a:t> </a:t>
                </a:r>
                <a14:m>
                  <m:oMath xmlns:m="http://schemas.openxmlformats.org/officeDocument/2006/math">
                    <m:r>
                      <a:rPr lang="en-GB">
                        <a:latin typeface="Cambria Math" panose="02040503050406030204" pitchFamily="18" charset="0"/>
                      </a:rPr>
                      <m:t>4</m:t>
                    </m:r>
                    <m:r>
                      <m:rPr>
                        <m:sty m:val="p"/>
                      </m:rPr>
                      <a:rPr lang="en-GB">
                        <a:latin typeface="Cambria Math" panose="02040503050406030204" pitchFamily="18" charset="0"/>
                      </a:rPr>
                      <m:t>Fe</m:t>
                    </m:r>
                    <m:r>
                      <a:rPr lang="en-GB">
                        <a:latin typeface="Cambria Math" panose="02040503050406030204" pitchFamily="18" charset="0"/>
                      </a:rPr>
                      <m:t>+ </m:t>
                    </m:r>
                    <m:sSub>
                      <m:sSubPr>
                        <m:ctrlPr>
                          <a:rPr lang="en-GB" i="1">
                            <a:latin typeface="Cambria Math" panose="02040503050406030204" pitchFamily="18" charset="0"/>
                          </a:rPr>
                        </m:ctrlPr>
                      </m:sSubPr>
                      <m:e>
                        <m:r>
                          <a:rPr lang="en-GB" i="1">
                            <a:latin typeface="Cambria Math" panose="02040503050406030204" pitchFamily="18" charset="0"/>
                          </a:rPr>
                          <m:t>3</m:t>
                        </m:r>
                        <m:r>
                          <m:rPr>
                            <m:sty m:val="p"/>
                          </m:rPr>
                          <a:rPr lang="en-GB">
                            <a:latin typeface="Cambria Math" panose="02040503050406030204" pitchFamily="18" charset="0"/>
                          </a:rPr>
                          <m:t>O</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Fe</m:t>
                        </m:r>
                      </m:e>
                      <m:sub>
                        <m:r>
                          <a:rPr lang="en-GB">
                            <a:latin typeface="Cambria Math" panose="02040503050406030204" pitchFamily="18" charset="0"/>
                            <a:ea typeface="Cambria Math" panose="02040503050406030204" pitchFamily="18" charset="0"/>
                          </a:rPr>
                          <m:t>2</m:t>
                        </m:r>
                      </m:sub>
                    </m:sSub>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O</m:t>
                        </m:r>
                      </m:e>
                      <m:sub>
                        <m:r>
                          <a:rPr lang="en-GB">
                            <a:latin typeface="Cambria Math" panose="02040503050406030204" pitchFamily="18" charset="0"/>
                            <a:ea typeface="Cambria Math" panose="02040503050406030204" pitchFamily="18" charset="0"/>
                          </a:rPr>
                          <m:t>3</m:t>
                        </m:r>
                      </m:sub>
                    </m:sSub>
                  </m:oMath>
                </a14:m>
                <a:endParaRPr lang="en-GB"/>
              </a:p>
              <a:p>
                <a:pPr lvl="0">
                  <a:spcBef>
                    <a:spcPts val="1200"/>
                  </a:spcBef>
                  <a:buAutoNum type="arabicPeriod"/>
                </a:pPr>
                <a:endParaRPr lang="en-GB"/>
              </a:p>
              <a:p>
                <a:pPr lvl="0">
                  <a:spcBef>
                    <a:spcPts val="1200"/>
                  </a:spcBef>
                  <a:buSzPct val="100000"/>
                  <a:buAutoNum type="arabicPeriod"/>
                </a:pPr>
                <a:r>
                  <a:rPr lang="en-GB"/>
                  <a:t> </a:t>
                </a:r>
                <a14:m>
                  <m:oMath xmlns:m="http://schemas.openxmlformats.org/officeDocument/2006/math">
                    <m:sSub>
                      <m:sSubPr>
                        <m:ctrlPr>
                          <a:rPr lang="en-GB">
                            <a:latin typeface="Cambria Math" panose="02040503050406030204" pitchFamily="18" charset="0"/>
                          </a:rPr>
                        </m:ctrlPr>
                      </m:sSubPr>
                      <m:e>
                        <m:r>
                          <m:rPr>
                            <m:sty m:val="p"/>
                          </m:rPr>
                          <a:rPr lang="en-GB">
                            <a:latin typeface="Cambria Math" panose="02040503050406030204" pitchFamily="18" charset="0"/>
                          </a:rPr>
                          <m:t>N</m:t>
                        </m:r>
                      </m:e>
                      <m:sub>
                        <m:r>
                          <a:rPr lang="en-GB">
                            <a:latin typeface="Cambria Math" panose="02040503050406030204" pitchFamily="18" charset="0"/>
                          </a:rPr>
                          <m:t>2</m:t>
                        </m:r>
                      </m:sub>
                    </m:sSub>
                    <m:r>
                      <a:rPr lang="en-GB">
                        <a:latin typeface="Cambria Math" panose="02040503050406030204" pitchFamily="18" charset="0"/>
                      </a:rPr>
                      <m:t>+ </m:t>
                    </m:r>
                    <m:sSub>
                      <m:sSubPr>
                        <m:ctrlPr>
                          <a:rPr lang="en-GB" i="1">
                            <a:latin typeface="Cambria Math" panose="02040503050406030204" pitchFamily="18" charset="0"/>
                          </a:rPr>
                        </m:ctrlPr>
                      </m:sSubPr>
                      <m:e>
                        <m:r>
                          <a:rPr lang="en-GB" i="1">
                            <a:latin typeface="Cambria Math" panose="02040503050406030204" pitchFamily="18" charset="0"/>
                          </a:rPr>
                          <m:t>3</m:t>
                        </m:r>
                        <m:r>
                          <m:rPr>
                            <m:sty m:val="p"/>
                          </m:rPr>
                          <a:rPr lang="en-GB">
                            <a:latin typeface="Cambria Math" panose="02040503050406030204" pitchFamily="18" charset="0"/>
                          </a:rPr>
                          <m:t>H</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2</m:t>
                        </m:r>
                        <m:r>
                          <m:rPr>
                            <m:sty m:val="p"/>
                          </m:rPr>
                          <a:rPr lang="en-GB">
                            <a:latin typeface="Cambria Math" panose="02040503050406030204" pitchFamily="18" charset="0"/>
                            <a:ea typeface="Cambria Math" panose="02040503050406030204" pitchFamily="18" charset="0"/>
                          </a:rPr>
                          <m:t>NH</m:t>
                        </m:r>
                      </m:e>
                      <m:sub>
                        <m:r>
                          <a:rPr lang="en-GB">
                            <a:latin typeface="Cambria Math" panose="02040503050406030204" pitchFamily="18" charset="0"/>
                            <a:ea typeface="Cambria Math" panose="02040503050406030204" pitchFamily="18" charset="0"/>
                          </a:rPr>
                          <m:t>3</m:t>
                        </m:r>
                      </m:sub>
                    </m:sSub>
                  </m:oMath>
                </a14:m>
                <a:endParaRPr lang="en-GB"/>
              </a:p>
              <a:p>
                <a:pPr lvl="0">
                  <a:spcBef>
                    <a:spcPts val="1200"/>
                  </a:spcBef>
                  <a:buAutoNum type="arabicPeriod"/>
                </a:pPr>
                <a:endParaRPr lang="en-GB"/>
              </a:p>
              <a:p>
                <a:pPr>
                  <a:spcBef>
                    <a:spcPts val="1200"/>
                  </a:spcBef>
                  <a:buSzPct val="100000"/>
                  <a:buFont typeface="Arial"/>
                  <a:buAutoNum type="arabicPeriod"/>
                </a:pPr>
                <a:r>
                  <a:rPr lang="en-GB"/>
                  <a:t> </a:t>
                </a:r>
                <a14:m>
                  <m:oMath xmlns:m="http://schemas.openxmlformats.org/officeDocument/2006/math">
                    <m:sSub>
                      <m:sSubPr>
                        <m:ctrlPr>
                          <a:rPr lang="en-GB">
                            <a:latin typeface="Cambria Math" panose="02040503050406030204" pitchFamily="18" charset="0"/>
                          </a:rPr>
                        </m:ctrlPr>
                      </m:sSubPr>
                      <m:e>
                        <m:r>
                          <a:rPr lang="en-GB">
                            <a:latin typeface="Cambria Math" panose="02040503050406030204" pitchFamily="18" charset="0"/>
                          </a:rPr>
                          <m:t>2</m:t>
                        </m:r>
                        <m:r>
                          <m:rPr>
                            <m:sty m:val="p"/>
                          </m:rPr>
                          <a:rPr lang="en-GB">
                            <a:latin typeface="Cambria Math" panose="02040503050406030204" pitchFamily="18" charset="0"/>
                          </a:rPr>
                          <m:t>C</m:t>
                        </m:r>
                      </m:e>
                      <m:sub>
                        <m:r>
                          <a:rPr lang="en-GB">
                            <a:latin typeface="Cambria Math" panose="02040503050406030204" pitchFamily="18" charset="0"/>
                          </a:rPr>
                          <m:t>2</m:t>
                        </m:r>
                      </m:sub>
                    </m:sSub>
                    <m:sSub>
                      <m:sSubPr>
                        <m:ctrlPr>
                          <a:rPr lang="en-GB">
                            <a:latin typeface="Cambria Math" panose="02040503050406030204" pitchFamily="18" charset="0"/>
                          </a:rPr>
                        </m:ctrlPr>
                      </m:sSubPr>
                      <m:e>
                        <m:r>
                          <m:rPr>
                            <m:sty m:val="p"/>
                          </m:rPr>
                          <a:rPr lang="en-GB">
                            <a:latin typeface="Cambria Math" panose="02040503050406030204" pitchFamily="18" charset="0"/>
                          </a:rPr>
                          <m:t>H</m:t>
                        </m:r>
                      </m:e>
                      <m:sub>
                        <m:r>
                          <a:rPr lang="en-GB">
                            <a:latin typeface="Cambria Math" panose="02040503050406030204" pitchFamily="18" charset="0"/>
                          </a:rPr>
                          <m:t>6</m:t>
                        </m:r>
                      </m:sub>
                    </m:sSub>
                    <m:r>
                      <a:rPr lang="en-GB">
                        <a:latin typeface="Cambria Math" panose="02040503050406030204" pitchFamily="18" charset="0"/>
                      </a:rPr>
                      <m:t>+ </m:t>
                    </m:r>
                    <m:sSub>
                      <m:sSubPr>
                        <m:ctrlPr>
                          <a:rPr lang="en-GB" i="1">
                            <a:latin typeface="Cambria Math" panose="02040503050406030204" pitchFamily="18" charset="0"/>
                          </a:rPr>
                        </m:ctrlPr>
                      </m:sSubPr>
                      <m:e>
                        <m:r>
                          <a:rPr lang="en-GB" i="1">
                            <a:latin typeface="Cambria Math" panose="02040503050406030204" pitchFamily="18" charset="0"/>
                          </a:rPr>
                          <m:t>7</m:t>
                        </m:r>
                        <m:r>
                          <m:rPr>
                            <m:sty m:val="p"/>
                          </m:rPr>
                          <a:rPr lang="en-GB">
                            <a:latin typeface="Cambria Math" panose="02040503050406030204" pitchFamily="18" charset="0"/>
                          </a:rPr>
                          <m:t>O</m:t>
                        </m:r>
                      </m:e>
                      <m:sub>
                        <m:r>
                          <a:rPr lang="en-GB">
                            <a:latin typeface="Cambria Math" panose="02040503050406030204" pitchFamily="18" charset="0"/>
                          </a:rPr>
                          <m:t>2</m:t>
                        </m:r>
                      </m:sub>
                    </m:sSub>
                    <m:r>
                      <a:rPr lang="en-GB">
                        <a:latin typeface="Cambria Math" panose="02040503050406030204" pitchFamily="18" charset="0"/>
                        <a:ea typeface="Cambria Math" panose="02040503050406030204" pitchFamily="18" charset="0"/>
                      </a:rPr>
                      <m:t>→4</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CO</m:t>
                        </m:r>
                      </m:e>
                      <m:sub>
                        <m:r>
                          <a:rPr lang="en-GB">
                            <a:latin typeface="Cambria Math" panose="02040503050406030204" pitchFamily="18" charset="0"/>
                            <a:ea typeface="Cambria Math" panose="02040503050406030204" pitchFamily="18" charset="0"/>
                          </a:rPr>
                          <m:t>2</m:t>
                        </m:r>
                      </m:sub>
                    </m:sSub>
                    <m:r>
                      <a:rPr lang="en-GB">
                        <a:latin typeface="Cambria Math" panose="02040503050406030204" pitchFamily="18" charset="0"/>
                        <a:ea typeface="Cambria Math" panose="02040503050406030204" pitchFamily="18" charset="0"/>
                      </a:rPr>
                      <m:t>+ </m:t>
                    </m:r>
                    <m:sSub>
                      <m:sSubPr>
                        <m:ctrlPr>
                          <a:rPr lang="en-GB" i="1">
                            <a:latin typeface="Cambria Math" panose="02040503050406030204" pitchFamily="18" charset="0"/>
                            <a:ea typeface="Cambria Math" panose="02040503050406030204" pitchFamily="18" charset="0"/>
                          </a:rPr>
                        </m:ctrlPr>
                      </m:sSubPr>
                      <m:e>
                        <m:r>
                          <a:rPr lang="en-GB" i="1">
                            <a:latin typeface="Cambria Math" panose="02040503050406030204" pitchFamily="18" charset="0"/>
                            <a:ea typeface="Cambria Math" panose="02040503050406030204" pitchFamily="18" charset="0"/>
                          </a:rPr>
                          <m:t>6</m:t>
                        </m:r>
                        <m:r>
                          <m:rPr>
                            <m:sty m:val="p"/>
                          </m:rPr>
                          <a:rPr lang="en-GB">
                            <a:latin typeface="Cambria Math" panose="02040503050406030204" pitchFamily="18" charset="0"/>
                            <a:ea typeface="Cambria Math" panose="02040503050406030204" pitchFamily="18" charset="0"/>
                          </a:rPr>
                          <m:t>H</m:t>
                        </m:r>
                      </m:e>
                      <m:sub>
                        <m:r>
                          <a:rPr lang="en-GB">
                            <a:latin typeface="Cambria Math" panose="02040503050406030204" pitchFamily="18" charset="0"/>
                            <a:ea typeface="Cambria Math" panose="02040503050406030204" pitchFamily="18" charset="0"/>
                          </a:rPr>
                          <m:t>2</m:t>
                        </m:r>
                      </m:sub>
                    </m:sSub>
                    <m:r>
                      <m:rPr>
                        <m:sty m:val="p"/>
                      </m:rPr>
                      <a:rPr lang="en-GB">
                        <a:latin typeface="Cambria Math" panose="02040503050406030204" pitchFamily="18" charset="0"/>
                        <a:ea typeface="Cambria Math" panose="02040503050406030204" pitchFamily="18" charset="0"/>
                      </a:rPr>
                      <m:t>O</m:t>
                    </m:r>
                  </m:oMath>
                </a14:m>
                <a:endParaRPr lang="en-GB"/>
              </a:p>
              <a:p>
                <a:pPr marL="457200" lvl="0" indent="-403225" algn="l" rtl="0">
                  <a:lnSpc>
                    <a:spcPct val="100000"/>
                  </a:lnSpc>
                  <a:spcBef>
                    <a:spcPts val="1200"/>
                  </a:spcBef>
                  <a:spcAft>
                    <a:spcPts val="0"/>
                  </a:spcAft>
                  <a:buSzPts val="2750"/>
                  <a:buAutoNum type="arabicPeriod"/>
                </a:pPr>
                <a:endParaRPr/>
              </a:p>
            </p:txBody>
          </p:sp>
        </mc:Choice>
        <mc:Fallback xmlns="">
          <p:sp>
            <p:nvSpPr>
              <p:cNvPr id="166" name="Google Shape;166;g3d998325fdf_0_0"/>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149" t="-2058"/>
                </a:stretch>
              </a:blipFill>
              <a:ln>
                <a:noFill/>
              </a:ln>
            </p:spPr>
            <p:txBody>
              <a:bodyPr/>
              <a:lstStyle/>
              <a:p>
                <a:r>
                  <a:rPr lang="en-US">
                    <a:noFill/>
                  </a:rPr>
                  <a:t> </a:t>
                </a:r>
              </a:p>
            </p:txBody>
          </p:sp>
        </mc:Fallback>
      </mc:AlternateContent>
      <p:sp>
        <p:nvSpPr>
          <p:cNvPr id="3" name="Google Shape;117;p5">
            <a:extLst>
              <a:ext uri="{FF2B5EF4-FFF2-40B4-BE49-F238E27FC236}">
                <a16:creationId xmlns:a16="http://schemas.microsoft.com/office/drawing/2014/main" id="{9B524EED-85CA-8E6F-0B1C-8FD3214AABA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g3cd99b426b3_0_3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Discuss balancing</a:t>
            </a:r>
            <a:endParaRPr/>
          </a:p>
        </p:txBody>
      </p:sp>
      <mc:AlternateContent xmlns:mc="http://schemas.openxmlformats.org/markup-compatibility/2006" xmlns:a14="http://schemas.microsoft.com/office/drawing/2010/main">
        <mc:Choice Requires="a14">
          <p:sp>
            <p:nvSpPr>
              <p:cNvPr id="173" name="Google Shape;173;g3cd99b426b3_0_38"/>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a:t>Three learners are trying to balance the following equation:</a:t>
                </a:r>
              </a:p>
              <a:p>
                <a:pPr marL="0" lvl="0" indent="0" algn="ctr" rtl="0">
                  <a:lnSpc>
                    <a:spcPct val="100000"/>
                  </a:lnSpc>
                  <a:spcBef>
                    <a:spcPts val="1200"/>
                  </a:spcBef>
                  <a:spcAft>
                    <a:spcPts val="0"/>
                  </a:spcAft>
                  <a:buSzPts val="2750"/>
                  <a:buNone/>
                </a:pPr>
                <a14:m>
                  <m:oMathPara xmlns:m="http://schemas.openxmlformats.org/officeDocument/2006/math">
                    <m:oMath>
                      <m:r>
                        <m:rPr>
                          <m:sty m:val="p"/>
                        </m:rPr>
                        <a:rPr lang="en-GB" b="0" i="0" smtClean="0">
                          <a:latin typeface="Cambria Math" panose="02040503050406030204" pitchFamily="18" charset="0"/>
                        </a:rPr>
                        <m:t>Al</m:t>
                      </m:r>
                      <m:r>
                        <a:rPr lang="en-GB" b="0" i="0" smtClean="0">
                          <a:latin typeface="Cambria Math" panose="02040503050406030204" pitchFamily="18" charset="0"/>
                        </a:rPr>
                        <m:t>+</m:t>
                      </m:r>
                      <m:sSub>
                        <m:sSubPr>
                          <m:ctrlPr>
                            <a:rPr lang="en-GB" b="0" i="0" smtClean="0">
                              <a:latin typeface="Cambria Math" panose="02040503050406030204" pitchFamily="18" charset="0"/>
                            </a:rPr>
                          </m:ctrlPr>
                        </m:sSubPr>
                        <m:e>
                          <m:r>
                            <m:rPr>
                              <m:sty m:val="p"/>
                            </m:rPr>
                            <a:rPr lang="en-GB" b="0" i="0" smtClean="0">
                              <a:latin typeface="Cambria Math" panose="02040503050406030204" pitchFamily="18" charset="0"/>
                            </a:rPr>
                            <m:t>O</m:t>
                          </m:r>
                        </m:e>
                        <m:sub>
                          <m:r>
                            <a:rPr lang="en-GB" b="0" i="0" smtClean="0">
                              <a:latin typeface="Cambria Math" panose="02040503050406030204" pitchFamily="18" charset="0"/>
                            </a:rPr>
                            <m:t>2</m:t>
                          </m:r>
                        </m:sub>
                      </m:sSub>
                      <m:r>
                        <a:rPr lang="en-GB" b="0" i="0" smtClean="0">
                          <a:latin typeface="Cambria Math" panose="02040503050406030204" pitchFamily="18" charset="0"/>
                          <a:ea typeface="Cambria Math" panose="02040503050406030204" pitchFamily="18" charset="0"/>
                        </a:rPr>
                        <m:t>→ </m:t>
                      </m:r>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Al</m:t>
                          </m:r>
                        </m:e>
                        <m:sub>
                          <m:r>
                            <a:rPr lang="en-GB" b="0" i="0" smtClean="0">
                              <a:latin typeface="Cambria Math" panose="02040503050406030204" pitchFamily="18" charset="0"/>
                              <a:ea typeface="Cambria Math" panose="02040503050406030204" pitchFamily="18" charset="0"/>
                            </a:rPr>
                            <m:t>2</m:t>
                          </m:r>
                        </m:sub>
                      </m:sSub>
                      <m:sSub>
                        <m:sSubPr>
                          <m:ctrlPr>
                            <a:rPr lang="en-GB" b="0" i="0" smtClean="0">
                              <a:latin typeface="Cambria Math" panose="02040503050406030204" pitchFamily="18" charset="0"/>
                              <a:ea typeface="Cambria Math" panose="02040503050406030204" pitchFamily="18" charset="0"/>
                            </a:rPr>
                          </m:ctrlPr>
                        </m:sSubPr>
                        <m:e>
                          <m:r>
                            <m:rPr>
                              <m:sty m:val="p"/>
                            </m:rPr>
                            <a:rPr lang="en-GB" b="0" i="0" smtClean="0">
                              <a:latin typeface="Cambria Math" panose="02040503050406030204" pitchFamily="18" charset="0"/>
                              <a:ea typeface="Cambria Math" panose="02040503050406030204" pitchFamily="18" charset="0"/>
                            </a:rPr>
                            <m:t>O</m:t>
                          </m:r>
                        </m:e>
                        <m:sub>
                          <m:r>
                            <a:rPr lang="en-GB" b="0" i="0" smtClean="0">
                              <a:latin typeface="Cambria Math" panose="02040503050406030204" pitchFamily="18" charset="0"/>
                              <a:ea typeface="Cambria Math" panose="02040503050406030204" pitchFamily="18" charset="0"/>
                            </a:rPr>
                            <m:t>3</m:t>
                          </m:r>
                        </m:sub>
                      </m:sSub>
                    </m:oMath>
                  </m:oMathPara>
                </a14:m>
                <a:endParaRPr lang="en-GB"/>
              </a:p>
              <a:p>
                <a:pPr marL="0" lvl="0" indent="0" algn="l" rtl="0">
                  <a:lnSpc>
                    <a:spcPct val="100000"/>
                  </a:lnSpc>
                  <a:spcBef>
                    <a:spcPts val="1200"/>
                  </a:spcBef>
                  <a:spcAft>
                    <a:spcPts val="1200"/>
                  </a:spcAft>
                  <a:buSzPts val="2750"/>
                  <a:buNone/>
                </a:pPr>
                <a:r>
                  <a:rPr lang="en-GB"/>
                  <a:t>Which learner has balanced the equation correctly? Explain why the other two learners are wrong.</a:t>
                </a:r>
                <a:endParaRPr/>
              </a:p>
            </p:txBody>
          </p:sp>
        </mc:Choice>
        <mc:Fallback xmlns="">
          <p:sp>
            <p:nvSpPr>
              <p:cNvPr id="173" name="Google Shape;173;g3cd99b426b3_0_38"/>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937"/>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4" name="Google Shape;174;g3cd99b426b3_0_38"/>
              <p:cNvSpPr/>
              <p:nvPr/>
            </p:nvSpPr>
            <p:spPr>
              <a:xfrm>
                <a:off x="315258" y="3775586"/>
                <a:ext cx="3784199" cy="1915195"/>
              </a:xfrm>
              <a:prstGeom prst="cloudCallout">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lang="en-GB" sz="1800" b="0" i="0" u="none" strike="noStrike" cap="none">
                  <a:solidFill>
                    <a:srgbClr val="000000"/>
                  </a:solidFill>
                  <a:latin typeface="Calibri"/>
                  <a:ea typeface="Calibri"/>
                  <a:cs typeface="Calibri"/>
                  <a:sym typeface="Calibri"/>
                </a:endParaRPr>
              </a:p>
              <a:p>
                <a:pPr lvl="0" algn="ctr">
                  <a:buSzPts val="2400"/>
                </a:pPr>
                <a14:m>
                  <m:oMathPara xmlns:m="http://schemas.openxmlformats.org/officeDocument/2006/math">
                    <m:oMath>
                      <m:r>
                        <a:rPr lang="en-GB" sz="2200" b="0" i="0" smtClean="0">
                          <a:latin typeface="Cambria Math" panose="02040503050406030204" pitchFamily="18" charset="0"/>
                        </a:rPr>
                        <m:t>2</m:t>
                      </m:r>
                      <m:r>
                        <m:rPr>
                          <m:sty m:val="p"/>
                        </m:rPr>
                        <a:rPr lang="en-GB" sz="2200">
                          <a:latin typeface="Cambria Math" panose="02040503050406030204" pitchFamily="18" charset="0"/>
                        </a:rPr>
                        <m:t>Al</m:t>
                      </m:r>
                      <m:r>
                        <a:rPr lang="en-GB" sz="2200">
                          <a:latin typeface="Cambria Math" panose="02040503050406030204" pitchFamily="18" charset="0"/>
                        </a:rPr>
                        <m:t>+ </m:t>
                      </m:r>
                      <m:sSub>
                        <m:sSubPr>
                          <m:ctrlPr>
                            <a:rPr lang="en-GB" sz="2200">
                              <a:latin typeface="Cambria Math" panose="02040503050406030204" pitchFamily="18" charset="0"/>
                            </a:rPr>
                          </m:ctrlPr>
                        </m:sSubPr>
                        <m:e>
                          <m:r>
                            <m:rPr>
                              <m:sty m:val="p"/>
                            </m:rPr>
                            <a:rPr lang="en-GB" sz="2200">
                              <a:latin typeface="Cambria Math" panose="02040503050406030204" pitchFamily="18" charset="0"/>
                            </a:rPr>
                            <m:t>O</m:t>
                          </m:r>
                        </m:e>
                        <m:sub>
                          <m:r>
                            <a:rPr lang="ar-AE" sz="2200">
                              <a:latin typeface="Cambria Math" panose="02040503050406030204" pitchFamily="18" charset="0"/>
                            </a:rPr>
                            <m:t>2</m:t>
                          </m:r>
                        </m:sub>
                      </m:sSub>
                      <m:r>
                        <a:rPr lang="ar-AE" sz="2200">
                          <a:latin typeface="Cambria Math" panose="02040503050406030204" pitchFamily="18" charset="0"/>
                          <a:ea typeface="Cambria Math" panose="02040503050406030204" pitchFamily="18" charset="0"/>
                        </a:rPr>
                        <m:t>→ </m:t>
                      </m:r>
                      <m:sSub>
                        <m:sSubPr>
                          <m:ctrlPr>
                            <a:rPr lang="en-GB" sz="2200">
                              <a:latin typeface="Cambria Math" panose="02040503050406030204" pitchFamily="18" charset="0"/>
                              <a:ea typeface="Cambria Math" panose="02040503050406030204" pitchFamily="18" charset="0"/>
                            </a:rPr>
                          </m:ctrlPr>
                        </m:sSubPr>
                        <m:e>
                          <m:r>
                            <m:rPr>
                              <m:sty m:val="p"/>
                            </m:rPr>
                            <a:rPr lang="en-GB" sz="2200">
                              <a:latin typeface="Cambria Math" panose="02040503050406030204" pitchFamily="18" charset="0"/>
                              <a:ea typeface="Cambria Math" panose="02040503050406030204" pitchFamily="18" charset="0"/>
                            </a:rPr>
                            <m:t>Al</m:t>
                          </m:r>
                        </m:e>
                        <m:sub>
                          <m:r>
                            <a:rPr lang="ar-AE" sz="2200">
                              <a:latin typeface="Cambria Math" panose="02040503050406030204" pitchFamily="18" charset="0"/>
                              <a:ea typeface="Cambria Math" panose="02040503050406030204" pitchFamily="18" charset="0"/>
                            </a:rPr>
                            <m:t>2</m:t>
                          </m:r>
                        </m:sub>
                      </m:sSub>
                      <m:sSub>
                        <m:sSubPr>
                          <m:ctrlPr>
                            <a:rPr lang="en-GB" sz="2200">
                              <a:latin typeface="Cambria Math" panose="02040503050406030204" pitchFamily="18" charset="0"/>
                              <a:ea typeface="Cambria Math" panose="02040503050406030204" pitchFamily="18" charset="0"/>
                            </a:rPr>
                          </m:ctrlPr>
                        </m:sSubPr>
                        <m:e>
                          <m:r>
                            <m:rPr>
                              <m:sty m:val="p"/>
                            </m:rPr>
                            <a:rPr lang="en-GB" sz="2200">
                              <a:latin typeface="Cambria Math" panose="02040503050406030204" pitchFamily="18" charset="0"/>
                              <a:ea typeface="Cambria Math" panose="02040503050406030204" pitchFamily="18" charset="0"/>
                            </a:rPr>
                            <m:t>O</m:t>
                          </m:r>
                        </m:e>
                        <m:sub>
                          <m:r>
                            <a:rPr lang="ar-AE" sz="2200">
                              <a:latin typeface="Cambria Math" panose="02040503050406030204" pitchFamily="18" charset="0"/>
                              <a:ea typeface="Cambria Math" panose="02040503050406030204" pitchFamily="18" charset="0"/>
                            </a:rPr>
                            <m:t>3</m:t>
                          </m:r>
                        </m:sub>
                      </m:sSub>
                    </m:oMath>
                  </m:oMathPara>
                </a14:m>
                <a:endParaRPr lang="en-GB" sz="22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174" name="Google Shape;174;g3cd99b426b3_0_38"/>
              <p:cNvSpPr>
                <a:spLocks noRot="1" noChangeAspect="1" noMove="1" noResize="1" noEditPoints="1" noAdjustHandles="1" noChangeArrowheads="1" noChangeShapeType="1" noTextEdit="1"/>
              </p:cNvSpPr>
              <p:nvPr/>
            </p:nvSpPr>
            <p:spPr>
              <a:xfrm>
                <a:off x="315258" y="3775586"/>
                <a:ext cx="3784199" cy="1915195"/>
              </a:xfrm>
              <a:prstGeom prst="cloudCallout">
                <a:avLst/>
              </a:prstGeom>
              <a:blipFill>
                <a:blip r:embed="rId4"/>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5" name="Google Shape;175;g3cd99b426b3_0_38"/>
              <p:cNvSpPr/>
              <p:nvPr/>
            </p:nvSpPr>
            <p:spPr>
              <a:xfrm>
                <a:off x="4460668" y="3833608"/>
                <a:ext cx="2596781" cy="1784457"/>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lang="en-GB" sz="1800" b="1" i="0" u="none" strike="noStrike" cap="none">
                  <a:solidFill>
                    <a:srgbClr val="000000"/>
                  </a:solidFill>
                  <a:latin typeface="Calibri"/>
                  <a:ea typeface="Calibri"/>
                  <a:cs typeface="Calibri"/>
                  <a:sym typeface="Calibri"/>
                </a:endParaRPr>
              </a:p>
              <a:p>
                <a:pPr lvl="0" algn="ctr">
                  <a:buSzPts val="2400"/>
                </a:pPr>
                <a14:m>
                  <m:oMathPara xmlns:m="http://schemas.openxmlformats.org/officeDocument/2006/math">
                    <m:oMath>
                      <m:r>
                        <m:rPr>
                          <m:sty m:val="p"/>
                        </m:rPr>
                        <a:rPr lang="ar-AE" sz="2200" smtClean="0">
                          <a:latin typeface="Cambria Math" panose="02040503050406030204" pitchFamily="18" charset="0"/>
                        </a:rPr>
                        <m:t>Al</m:t>
                      </m:r>
                      <m:r>
                        <a:rPr lang="ar-AE" sz="2200" smtClean="0">
                          <a:latin typeface="Cambria Math" panose="02040503050406030204" pitchFamily="18" charset="0"/>
                        </a:rPr>
                        <m:t>+ </m:t>
                      </m:r>
                      <m:sSub>
                        <m:sSubPr>
                          <m:ctrlPr>
                            <a:rPr lang="ar-AE" sz="2200">
                              <a:latin typeface="Cambria Math" panose="02040503050406030204" pitchFamily="18" charset="0"/>
                            </a:rPr>
                          </m:ctrlPr>
                        </m:sSubPr>
                        <m:e>
                          <m:r>
                            <m:rPr>
                              <m:sty m:val="p"/>
                            </m:rPr>
                            <a:rPr lang="ar-AE" sz="2200">
                              <a:latin typeface="Cambria Math" panose="02040503050406030204" pitchFamily="18" charset="0"/>
                            </a:rPr>
                            <m:t>O</m:t>
                          </m:r>
                        </m:e>
                        <m:sub>
                          <m:r>
                            <a:rPr lang="ar-AE" sz="2200" b="0" i="0" smtClean="0">
                              <a:latin typeface="Cambria Math" panose="02040503050406030204" pitchFamily="18" charset="0"/>
                            </a:rPr>
                            <m:t>3</m:t>
                          </m:r>
                        </m:sub>
                      </m:sSub>
                      <m:r>
                        <a:rPr lang="ar-AE" sz="2200">
                          <a:latin typeface="Cambria Math" panose="02040503050406030204" pitchFamily="18" charset="0"/>
                          <a:ea typeface="Cambria Math" panose="02040503050406030204" pitchFamily="18" charset="0"/>
                        </a:rPr>
                        <m:t>→ </m:t>
                      </m:r>
                      <m:sSub>
                        <m:sSubPr>
                          <m:ctrlPr>
                            <a:rPr lang="en-GB" sz="2200" b="0" i="0" smtClean="0">
                              <a:latin typeface="Cambria Math" panose="02040503050406030204" pitchFamily="18" charset="0"/>
                              <a:ea typeface="Cambria Math" panose="02040503050406030204" pitchFamily="18" charset="0"/>
                            </a:rPr>
                          </m:ctrlPr>
                        </m:sSubPr>
                        <m:e>
                          <m:r>
                            <m:rPr>
                              <m:sty m:val="p"/>
                            </m:rPr>
                            <a:rPr lang="en-GB" sz="2200" b="0" i="0" smtClean="0">
                              <a:latin typeface="Cambria Math" panose="02040503050406030204" pitchFamily="18" charset="0"/>
                              <a:ea typeface="Cambria Math" panose="02040503050406030204" pitchFamily="18" charset="0"/>
                            </a:rPr>
                            <m:t>Al</m:t>
                          </m:r>
                          <m:r>
                            <m:rPr>
                              <m:sty m:val="p"/>
                            </m:rPr>
                            <a:rPr lang="ar-AE" sz="2200">
                              <a:latin typeface="Cambria Math" panose="02040503050406030204" pitchFamily="18" charset="0"/>
                              <a:ea typeface="Cambria Math" panose="02040503050406030204" pitchFamily="18" charset="0"/>
                            </a:rPr>
                            <m:t>O</m:t>
                          </m:r>
                        </m:e>
                        <m:sub>
                          <m:r>
                            <a:rPr lang="ar-AE" sz="2200">
                              <a:latin typeface="Cambria Math" panose="02040503050406030204" pitchFamily="18" charset="0"/>
                              <a:ea typeface="Cambria Math" panose="02040503050406030204" pitchFamily="18" charset="0"/>
                            </a:rPr>
                            <m:t>3</m:t>
                          </m:r>
                        </m:sub>
                      </m:sSub>
                    </m:oMath>
                  </m:oMathPara>
                </a14:m>
                <a:endParaRPr lang="ar-AE" sz="22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mc:Choice>
        <mc:Fallback xmlns="">
          <p:sp>
            <p:nvSpPr>
              <p:cNvPr id="175" name="Google Shape;175;g3cd99b426b3_0_38"/>
              <p:cNvSpPr>
                <a:spLocks noRot="1" noChangeAspect="1" noMove="1" noResize="1" noEditPoints="1" noAdjustHandles="1" noChangeArrowheads="1" noChangeShapeType="1" noTextEdit="1"/>
              </p:cNvSpPr>
              <p:nvPr/>
            </p:nvSpPr>
            <p:spPr>
              <a:xfrm>
                <a:off x="4460668" y="3833608"/>
                <a:ext cx="2596781" cy="1784457"/>
              </a:xfrm>
              <a:prstGeom prst="wedgeRoundRectCallout">
                <a:avLst>
                  <a:gd name="adj1" fmla="val -20833"/>
                  <a:gd name="adj2" fmla="val 62500"/>
                  <a:gd name="adj3" fmla="val 0"/>
                </a:avLst>
              </a:prstGeom>
              <a:blipFill>
                <a:blip r:embed="rId5"/>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6" name="Google Shape;176;g3cd99b426b3_0_38"/>
              <p:cNvSpPr/>
              <p:nvPr/>
            </p:nvSpPr>
            <p:spPr>
              <a:xfrm>
                <a:off x="7239148" y="3702870"/>
                <a:ext cx="4010888" cy="1915195"/>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buSzPts val="2400"/>
                </a:pPr>
                <a14:m>
                  <m:oMath xmlns:m="http://schemas.openxmlformats.org/officeDocument/2006/math">
                    <m:r>
                      <a:rPr lang="en-GB" sz="2200" b="0" i="0" smtClean="0">
                        <a:latin typeface="Cambria Math" panose="02040503050406030204" pitchFamily="18" charset="0"/>
                      </a:rPr>
                      <m:t>4</m:t>
                    </m:r>
                    <m:r>
                      <m:rPr>
                        <m:sty m:val="p"/>
                      </m:rPr>
                      <a:rPr lang="en-GB" sz="2200">
                        <a:latin typeface="Cambria Math" panose="02040503050406030204" pitchFamily="18" charset="0"/>
                      </a:rPr>
                      <m:t>Al</m:t>
                    </m:r>
                    <m:r>
                      <a:rPr lang="en-GB" sz="2200">
                        <a:latin typeface="Cambria Math" panose="02040503050406030204" pitchFamily="18" charset="0"/>
                      </a:rPr>
                      <m:t>+ </m:t>
                    </m:r>
                    <m:sSub>
                      <m:sSubPr>
                        <m:ctrlPr>
                          <a:rPr lang="en-GB" sz="2200" b="0" i="1" smtClean="0">
                            <a:latin typeface="Cambria Math" panose="02040503050406030204" pitchFamily="18" charset="0"/>
                          </a:rPr>
                        </m:ctrlPr>
                      </m:sSubPr>
                      <m:e>
                        <m:r>
                          <a:rPr lang="en-GB" sz="2200" b="0" i="1" smtClean="0">
                            <a:latin typeface="Cambria Math" panose="02040503050406030204" pitchFamily="18" charset="0"/>
                          </a:rPr>
                          <m:t>3</m:t>
                        </m:r>
                        <m:r>
                          <m:rPr>
                            <m:sty m:val="p"/>
                          </m:rPr>
                          <a:rPr lang="en-GB" sz="2200">
                            <a:latin typeface="Cambria Math" panose="02040503050406030204" pitchFamily="18" charset="0"/>
                          </a:rPr>
                          <m:t>O</m:t>
                        </m:r>
                      </m:e>
                      <m:sub>
                        <m:r>
                          <a:rPr lang="ar-AE" sz="2200">
                            <a:latin typeface="Cambria Math" panose="02040503050406030204" pitchFamily="18" charset="0"/>
                          </a:rPr>
                          <m:t>2</m:t>
                        </m:r>
                      </m:sub>
                    </m:sSub>
                    <m:r>
                      <a:rPr lang="ar-AE" sz="2200">
                        <a:latin typeface="Cambria Math" panose="02040503050406030204" pitchFamily="18" charset="0"/>
                        <a:ea typeface="Cambria Math" panose="02040503050406030204" pitchFamily="18" charset="0"/>
                      </a:rPr>
                      <m:t>→ </m:t>
                    </m:r>
                    <m:sSub>
                      <m:sSubPr>
                        <m:ctrlPr>
                          <a:rPr lang="en-GB" sz="2200" b="0" i="0" smtClean="0">
                            <a:latin typeface="Cambria Math" panose="02040503050406030204" pitchFamily="18" charset="0"/>
                            <a:ea typeface="Cambria Math" panose="02040503050406030204" pitchFamily="18" charset="0"/>
                          </a:rPr>
                        </m:ctrlPr>
                      </m:sSubPr>
                      <m:e>
                        <m:r>
                          <a:rPr lang="en-GB" sz="2200" b="0" i="0" smtClean="0">
                            <a:latin typeface="Cambria Math" panose="02040503050406030204" pitchFamily="18" charset="0"/>
                            <a:ea typeface="Cambria Math" panose="02040503050406030204" pitchFamily="18" charset="0"/>
                          </a:rPr>
                          <m:t>2</m:t>
                        </m:r>
                        <m:r>
                          <m:rPr>
                            <m:sty m:val="p"/>
                          </m:rPr>
                          <a:rPr lang="en-GB" sz="2200">
                            <a:latin typeface="Cambria Math" panose="02040503050406030204" pitchFamily="18" charset="0"/>
                            <a:ea typeface="Cambria Math" panose="02040503050406030204" pitchFamily="18" charset="0"/>
                          </a:rPr>
                          <m:t>Al</m:t>
                        </m:r>
                      </m:e>
                      <m:sub>
                        <m:r>
                          <a:rPr lang="ar-AE" sz="2200">
                            <a:latin typeface="Cambria Math" panose="02040503050406030204" pitchFamily="18" charset="0"/>
                            <a:ea typeface="Cambria Math" panose="02040503050406030204" pitchFamily="18" charset="0"/>
                          </a:rPr>
                          <m:t>2</m:t>
                        </m:r>
                      </m:sub>
                    </m:sSub>
                    <m:sSub>
                      <m:sSubPr>
                        <m:ctrlPr>
                          <a:rPr lang="en-GB" sz="2200">
                            <a:latin typeface="Cambria Math" panose="02040503050406030204" pitchFamily="18" charset="0"/>
                            <a:ea typeface="Cambria Math" panose="02040503050406030204" pitchFamily="18" charset="0"/>
                          </a:rPr>
                        </m:ctrlPr>
                      </m:sSubPr>
                      <m:e>
                        <m:r>
                          <m:rPr>
                            <m:sty m:val="p"/>
                          </m:rPr>
                          <a:rPr lang="en-GB" sz="2200">
                            <a:latin typeface="Cambria Math" panose="02040503050406030204" pitchFamily="18" charset="0"/>
                            <a:ea typeface="Cambria Math" panose="02040503050406030204" pitchFamily="18" charset="0"/>
                          </a:rPr>
                          <m:t>O</m:t>
                        </m:r>
                      </m:e>
                      <m:sub>
                        <m:r>
                          <a:rPr lang="ar-AE" sz="2200">
                            <a:latin typeface="Cambria Math" panose="02040503050406030204" pitchFamily="18" charset="0"/>
                            <a:ea typeface="Cambria Math" panose="02040503050406030204" pitchFamily="18" charset="0"/>
                          </a:rPr>
                          <m:t>3</m:t>
                        </m:r>
                      </m:sub>
                    </m:sSub>
                  </m:oMath>
                </a14:m>
                <a:r>
                  <a:rPr lang="en-GB" sz="1800" b="0" i="0" u="none" strike="noStrike" cap="none">
                    <a:solidFill>
                      <a:srgbClr val="000000"/>
                    </a:solidFill>
                    <a:latin typeface="Calibri"/>
                    <a:ea typeface="Calibri"/>
                    <a:cs typeface="Calibri"/>
                    <a:sym typeface="Calibri"/>
                  </a:rPr>
                  <a:t> </a:t>
                </a: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176" name="Google Shape;176;g3cd99b426b3_0_38"/>
              <p:cNvSpPr>
                <a:spLocks noRot="1" noChangeAspect="1" noMove="1" noResize="1" noEditPoints="1" noAdjustHandles="1" noChangeArrowheads="1" noChangeShapeType="1" noTextEdit="1"/>
              </p:cNvSpPr>
              <p:nvPr/>
            </p:nvSpPr>
            <p:spPr>
              <a:xfrm>
                <a:off x="7239148" y="3702870"/>
                <a:ext cx="4010888" cy="1915195"/>
              </a:xfrm>
              <a:prstGeom prst="wedgeEllipseCallout">
                <a:avLst>
                  <a:gd name="adj1" fmla="val -20833"/>
                  <a:gd name="adj2" fmla="val 62500"/>
                </a:avLst>
              </a:prstGeom>
              <a:blipFill>
                <a:blip r:embed="rId6"/>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p:sp>
        <p:nvSpPr>
          <p:cNvPr id="2" name="TextBox 1">
            <a:extLst>
              <a:ext uri="{FF2B5EF4-FFF2-40B4-BE49-F238E27FC236}">
                <a16:creationId xmlns:a16="http://schemas.microsoft.com/office/drawing/2014/main" id="{6A9DC252-A4BD-8C03-9030-FE409EF99059}"/>
              </a:ext>
            </a:extLst>
          </p:cNvPr>
          <p:cNvSpPr txBox="1"/>
          <p:nvPr/>
        </p:nvSpPr>
        <p:spPr>
          <a:xfrm>
            <a:off x="1518502" y="3214909"/>
            <a:ext cx="15007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A</a:t>
            </a:r>
            <a:endParaRPr lang="en-GB" b="1">
              <a:solidFill>
                <a:schemeClr val="accent4"/>
              </a:solidFill>
            </a:endParaRPr>
          </a:p>
        </p:txBody>
      </p:sp>
      <p:sp>
        <p:nvSpPr>
          <p:cNvPr id="3" name="TextBox 2">
            <a:extLst>
              <a:ext uri="{FF2B5EF4-FFF2-40B4-BE49-F238E27FC236}">
                <a16:creationId xmlns:a16="http://schemas.microsoft.com/office/drawing/2014/main" id="{2492458A-0F95-F938-5740-CADEB6F08A32}"/>
              </a:ext>
            </a:extLst>
          </p:cNvPr>
          <p:cNvSpPr txBox="1"/>
          <p:nvPr/>
        </p:nvSpPr>
        <p:spPr>
          <a:xfrm>
            <a:off x="4909582" y="3213556"/>
            <a:ext cx="14478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B</a:t>
            </a:r>
            <a:endParaRPr lang="en-GB" b="1">
              <a:solidFill>
                <a:schemeClr val="accent4"/>
              </a:solidFill>
            </a:endParaRPr>
          </a:p>
        </p:txBody>
      </p:sp>
      <p:sp>
        <p:nvSpPr>
          <p:cNvPr id="4" name="TextBox 3">
            <a:extLst>
              <a:ext uri="{FF2B5EF4-FFF2-40B4-BE49-F238E27FC236}">
                <a16:creationId xmlns:a16="http://schemas.microsoft.com/office/drawing/2014/main" id="{087857E1-06C2-1510-C805-7DE1756C5609}"/>
              </a:ext>
            </a:extLst>
          </p:cNvPr>
          <p:cNvSpPr txBox="1"/>
          <p:nvPr/>
        </p:nvSpPr>
        <p:spPr>
          <a:xfrm>
            <a:off x="8492623" y="3214909"/>
            <a:ext cx="1503938"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C</a:t>
            </a:r>
            <a:endParaRPr lang="en-GB" b="1">
              <a:solidFill>
                <a:schemeClr val="accent4"/>
              </a:solidFill>
            </a:endParaRPr>
          </a:p>
        </p:txBody>
      </p:sp>
      <p:sp>
        <p:nvSpPr>
          <p:cNvPr id="6" name="Google Shape;117;p5">
            <a:extLst>
              <a:ext uri="{FF2B5EF4-FFF2-40B4-BE49-F238E27FC236}">
                <a16:creationId xmlns:a16="http://schemas.microsoft.com/office/drawing/2014/main" id="{71CC5E0B-A619-51E6-BF66-0A632C819C52}"/>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1">
          <a:extLst>
            <a:ext uri="{FF2B5EF4-FFF2-40B4-BE49-F238E27FC236}">
              <a16:creationId xmlns:a16="http://schemas.microsoft.com/office/drawing/2014/main" id="{DEAE5B8C-87B6-18DB-E5FD-15AB36810C25}"/>
            </a:ext>
          </a:extLst>
        </p:cNvPr>
        <p:cNvGrpSpPr/>
        <p:nvPr/>
      </p:nvGrpSpPr>
      <p:grpSpPr>
        <a:xfrm>
          <a:off x="0" y="0"/>
          <a:ext cx="0" cy="0"/>
          <a:chOff x="0" y="0"/>
          <a:chExt cx="0" cy="0"/>
        </a:xfrm>
      </p:grpSpPr>
      <p:sp>
        <p:nvSpPr>
          <p:cNvPr id="172" name="Google Shape;172;g3cd99b426b3_0_38">
            <a:extLst>
              <a:ext uri="{FF2B5EF4-FFF2-40B4-BE49-F238E27FC236}">
                <a16:creationId xmlns:a16="http://schemas.microsoft.com/office/drawing/2014/main" id="{C965086F-3B2C-A453-8E67-1FC3902B136C}"/>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 balancing – answer </a:t>
            </a:r>
            <a:endParaRPr dirty="0"/>
          </a:p>
        </p:txBody>
      </p:sp>
      <mc:AlternateContent xmlns:mc="http://schemas.openxmlformats.org/markup-compatibility/2006" xmlns:a14="http://schemas.microsoft.com/office/drawing/2010/main">
        <mc:Choice Requires="a14">
          <p:sp>
            <p:nvSpPr>
              <p:cNvPr id="173" name="Google Shape;173;g3cd99b426b3_0_38">
                <a:extLst>
                  <a:ext uri="{FF2B5EF4-FFF2-40B4-BE49-F238E27FC236}">
                    <a16:creationId xmlns:a16="http://schemas.microsoft.com/office/drawing/2014/main" id="{348874FD-A171-2973-FCA2-F08E235B8D93}"/>
                  </a:ext>
                </a:extLst>
              </p:cNvPr>
              <p:cNvSpPr txBox="1">
                <a:spLocks noGrp="1"/>
              </p:cNvSpPr>
              <p:nvPr>
                <p:ph type="body" idx="1"/>
              </p:nvPr>
            </p:nvSpPr>
            <p:spPr>
              <a:xfrm>
                <a:off x="593498" y="1399330"/>
                <a:ext cx="6501494" cy="5040000"/>
              </a:xfrm>
              <a:prstGeom prst="rect">
                <a:avLst/>
              </a:prstGeom>
              <a:noFill/>
              <a:ln>
                <a:noFill/>
              </a:ln>
            </p:spPr>
            <p:txBody>
              <a:bodyPr spcFirstLastPara="1" wrap="square" lIns="0" tIns="0" rIns="0" bIns="0" anchor="t" anchorCtr="0">
                <a:normAutofit/>
              </a:bodyPr>
              <a:lstStyle/>
              <a:p>
                <a:pPr marL="0" lvl="0" indent="0">
                  <a:buSzPts val="2400"/>
                  <a:buNone/>
                </a:pPr>
                <a:r>
                  <a:rPr lang="en-GB" dirty="0"/>
                  <a:t>Learner C is correct: </a:t>
                </a:r>
                <a:endParaRPr lang="en-GB" sz="2400" dirty="0">
                  <a:latin typeface="Cambria Math" panose="02040503050406030204" pitchFamily="18" charset="0"/>
                </a:endParaRPr>
              </a:p>
              <a:p>
                <a:pPr marL="0" lvl="0" indent="0">
                  <a:buSzPts val="2400"/>
                  <a:buNone/>
                </a:pPr>
                <a14:m>
                  <m:oMath xmlns:m="http://schemas.openxmlformats.org/officeDocument/2006/math">
                    <m:r>
                      <a:rPr lang="en-GB" sz="2400">
                        <a:latin typeface="Cambria Math" panose="02040503050406030204" pitchFamily="18" charset="0"/>
                      </a:rPr>
                      <m:t>4</m:t>
                    </m:r>
                    <m:r>
                      <m:rPr>
                        <m:sty m:val="p"/>
                      </m:rPr>
                      <a:rPr lang="en-GB" sz="2400">
                        <a:latin typeface="Cambria Math" panose="02040503050406030204" pitchFamily="18" charset="0"/>
                      </a:rPr>
                      <m:t>Al</m:t>
                    </m:r>
                    <m:r>
                      <a:rPr lang="en-GB" sz="2400">
                        <a:latin typeface="Cambria Math" panose="02040503050406030204" pitchFamily="18" charset="0"/>
                      </a:rPr>
                      <m:t>+ </m:t>
                    </m:r>
                    <m:sSub>
                      <m:sSubPr>
                        <m:ctrlPr>
                          <a:rPr lang="ar-AE" sz="2400" i="1">
                            <a:latin typeface="Cambria Math" panose="02040503050406030204" pitchFamily="18" charset="0"/>
                          </a:rPr>
                        </m:ctrlPr>
                      </m:sSubPr>
                      <m:e>
                        <m:r>
                          <a:rPr lang="ar-AE" sz="2400" i="1">
                            <a:latin typeface="Cambria Math" panose="02040503050406030204" pitchFamily="18" charset="0"/>
                          </a:rPr>
                          <m:t>3</m:t>
                        </m:r>
                        <m:r>
                          <m:rPr>
                            <m:sty m:val="p"/>
                          </m:rPr>
                          <a:rPr lang="en-GB" sz="2400">
                            <a:latin typeface="Cambria Math" panose="02040503050406030204" pitchFamily="18" charset="0"/>
                          </a:rPr>
                          <m:t>O</m:t>
                        </m:r>
                      </m:e>
                      <m:sub>
                        <m:r>
                          <a:rPr lang="ar-AE" sz="2400">
                            <a:latin typeface="Cambria Math" panose="02040503050406030204" pitchFamily="18" charset="0"/>
                          </a:rPr>
                          <m:t>2</m:t>
                        </m:r>
                      </m:sub>
                    </m:sSub>
                    <m:r>
                      <a:rPr lang="ar-AE" sz="2400">
                        <a:latin typeface="Cambria Math" panose="02040503050406030204" pitchFamily="18" charset="0"/>
                        <a:ea typeface="Cambria Math" panose="02040503050406030204" pitchFamily="18" charset="0"/>
                      </a:rPr>
                      <m:t>→ </m:t>
                    </m:r>
                    <m:sSub>
                      <m:sSubPr>
                        <m:ctrlPr>
                          <a:rPr lang="ar-AE" sz="2400">
                            <a:latin typeface="Cambria Math" panose="02040503050406030204" pitchFamily="18" charset="0"/>
                            <a:ea typeface="Cambria Math" panose="02040503050406030204" pitchFamily="18" charset="0"/>
                          </a:rPr>
                        </m:ctrlPr>
                      </m:sSubPr>
                      <m:e>
                        <m:r>
                          <a:rPr lang="ar-AE" sz="2400">
                            <a:latin typeface="Cambria Math" panose="02040503050406030204" pitchFamily="18" charset="0"/>
                            <a:ea typeface="Cambria Math" panose="02040503050406030204" pitchFamily="18" charset="0"/>
                          </a:rPr>
                          <m:t>2</m:t>
                        </m:r>
                        <m:r>
                          <m:rPr>
                            <m:sty m:val="p"/>
                          </m:rPr>
                          <a:rPr lang="en-GB" sz="2400">
                            <a:latin typeface="Cambria Math" panose="02040503050406030204" pitchFamily="18" charset="0"/>
                            <a:ea typeface="Cambria Math" panose="02040503050406030204" pitchFamily="18" charset="0"/>
                          </a:rPr>
                          <m:t>Al</m:t>
                        </m:r>
                      </m:e>
                      <m:sub>
                        <m:r>
                          <a:rPr lang="ar-AE" sz="2400">
                            <a:latin typeface="Cambria Math" panose="02040503050406030204" pitchFamily="18" charset="0"/>
                            <a:ea typeface="Cambria Math" panose="02040503050406030204" pitchFamily="18" charset="0"/>
                          </a:rPr>
                          <m:t>2</m:t>
                        </m:r>
                      </m:sub>
                    </m:sSub>
                    <m:sSub>
                      <m:sSubPr>
                        <m:ctrlPr>
                          <a:rPr lang="en-GB" sz="2400">
                            <a:latin typeface="Cambria Math" panose="02040503050406030204" pitchFamily="18" charset="0"/>
                            <a:ea typeface="Cambria Math" panose="02040503050406030204" pitchFamily="18" charset="0"/>
                          </a:rPr>
                        </m:ctrlPr>
                      </m:sSubPr>
                      <m:e>
                        <m:r>
                          <m:rPr>
                            <m:sty m:val="p"/>
                          </m:rPr>
                          <a:rPr lang="en-GB" sz="2400">
                            <a:latin typeface="Cambria Math" panose="02040503050406030204" pitchFamily="18" charset="0"/>
                            <a:ea typeface="Cambria Math" panose="02040503050406030204" pitchFamily="18" charset="0"/>
                          </a:rPr>
                          <m:t>O</m:t>
                        </m:r>
                      </m:e>
                      <m:sub>
                        <m:r>
                          <a:rPr lang="ar-AE" sz="2400">
                            <a:latin typeface="Cambria Math" panose="02040503050406030204" pitchFamily="18" charset="0"/>
                            <a:ea typeface="Cambria Math" panose="02040503050406030204" pitchFamily="18" charset="0"/>
                          </a:rPr>
                          <m:t>3</m:t>
                        </m:r>
                      </m:sub>
                    </m:sSub>
                  </m:oMath>
                </a14:m>
                <a:r>
                  <a:rPr lang="ar-AE" sz="1800" dirty="0">
                    <a:solidFill>
                      <a:srgbClr val="000000"/>
                    </a:solidFill>
                    <a:latin typeface="Calibri"/>
                    <a:ea typeface="Calibri"/>
                    <a:cs typeface="Calibri"/>
                    <a:sym typeface="Calibri"/>
                  </a:rPr>
                  <a:t> </a:t>
                </a:r>
              </a:p>
              <a:p>
                <a:pPr marL="0" lvl="0" indent="0">
                  <a:buSzPts val="1400"/>
                  <a:buNone/>
                </a:pPr>
                <a14:m>
                  <m:oMath xmlns:m="http://schemas.openxmlformats.org/officeDocument/2006/math">
                    <m:r>
                      <m:rPr>
                        <m:sty m:val="p"/>
                      </m:rPr>
                      <a:rPr lang="en-GB" dirty="0">
                        <a:latin typeface="Cambria Math" panose="02040503050406030204" pitchFamily="18" charset="0"/>
                      </a:rPr>
                      <m:t>Al</m:t>
                    </m:r>
                    <m:r>
                      <a:rPr lang="en-GB" dirty="0">
                        <a:latin typeface="Cambria Math" panose="02040503050406030204" pitchFamily="18" charset="0"/>
                      </a:rPr>
                      <m:t>: 4 = 4</m:t>
                    </m:r>
                  </m:oMath>
                </a14:m>
                <a:r>
                  <a:rPr lang="en-GB" dirty="0"/>
                  <a:t>. </a:t>
                </a:r>
                <a14:m>
                  <m:oMath xmlns:m="http://schemas.openxmlformats.org/officeDocument/2006/math">
                    <m:r>
                      <m:rPr>
                        <m:sty m:val="p"/>
                      </m:rPr>
                      <a:rPr lang="en-GB" dirty="0">
                        <a:latin typeface="Cambria Math" panose="02040503050406030204" pitchFamily="18" charset="0"/>
                      </a:rPr>
                      <m:t>O</m:t>
                    </m:r>
                    <m:r>
                      <a:rPr lang="en-GB" dirty="0">
                        <a:latin typeface="Cambria Math" panose="02040503050406030204" pitchFamily="18" charset="0"/>
                      </a:rPr>
                      <m:t>: 6 = 6</m:t>
                    </m:r>
                  </m:oMath>
                </a14:m>
                <a:r>
                  <a:rPr lang="en-GB" dirty="0"/>
                  <a:t>.</a:t>
                </a:r>
              </a:p>
              <a:p>
                <a:pPr marL="0" lvl="0" indent="0">
                  <a:buSzPts val="1400"/>
                  <a:buNone/>
                </a:pPr>
                <a:endParaRPr lang="en-GB" dirty="0"/>
              </a:p>
              <a:p>
                <a:pPr marL="0" lvl="0" indent="0">
                  <a:buSzPts val="1400"/>
                  <a:buNone/>
                </a:pPr>
                <a:r>
                  <a:rPr lang="en-GB" dirty="0"/>
                  <a:t>Learner A is incorrect because the equation is not fully balanced; Learner A balanced aluminium only. </a:t>
                </a:r>
              </a:p>
              <a:p>
                <a:pPr marL="0" lvl="0" indent="0">
                  <a:buSzPts val="1400"/>
                  <a:buNone/>
                </a:pPr>
                <a:endParaRPr lang="en-GB" dirty="0"/>
              </a:p>
              <a:p>
                <a:pPr marL="0" lvl="0" indent="0">
                  <a:buSzPts val="1400"/>
                  <a:buNone/>
                </a:pPr>
                <a:r>
                  <a:rPr lang="en-GB" dirty="0"/>
                  <a:t>Learner B is incorrect because they changed the formula of oxygen from </a:t>
                </a:r>
                <a14:m>
                  <m:oMath xmlns:m="http://schemas.openxmlformats.org/officeDocument/2006/math">
                    <m:sSub>
                      <m:sSubPr>
                        <m:ctrlPr>
                          <a:rPr lang="en-GB" sz="2400">
                            <a:latin typeface="Cambria Math" panose="02040503050406030204" pitchFamily="18" charset="0"/>
                          </a:rPr>
                        </m:ctrlPr>
                      </m:sSubPr>
                      <m:e>
                        <m:r>
                          <m:rPr>
                            <m:sty m:val="p"/>
                          </m:rPr>
                          <a:rPr lang="en-GB" sz="2400">
                            <a:latin typeface="Cambria Math" panose="02040503050406030204" pitchFamily="18" charset="0"/>
                          </a:rPr>
                          <m:t>O</m:t>
                        </m:r>
                      </m:e>
                      <m:sub>
                        <m:r>
                          <a:rPr lang="ar-AE" sz="2400">
                            <a:latin typeface="Cambria Math" panose="02040503050406030204" pitchFamily="18" charset="0"/>
                          </a:rPr>
                          <m:t>2</m:t>
                        </m:r>
                      </m:sub>
                    </m:sSub>
                  </m:oMath>
                </a14:m>
                <a:r>
                  <a:rPr lang="en-GB" dirty="0"/>
                  <a:t> to </a:t>
                </a:r>
                <a14:m>
                  <m:oMath xmlns:m="http://schemas.openxmlformats.org/officeDocument/2006/math">
                    <m:sSub>
                      <m:sSubPr>
                        <m:ctrlPr>
                          <a:rPr lang="ar-AE" sz="2400">
                            <a:latin typeface="Cambria Math" panose="02040503050406030204" pitchFamily="18" charset="0"/>
                          </a:rPr>
                        </m:ctrlPr>
                      </m:sSubPr>
                      <m:e>
                        <m:r>
                          <m:rPr>
                            <m:sty m:val="p"/>
                          </m:rPr>
                          <a:rPr lang="ar-AE" sz="2400">
                            <a:latin typeface="Cambria Math" panose="02040503050406030204" pitchFamily="18" charset="0"/>
                          </a:rPr>
                          <m:t>O</m:t>
                        </m:r>
                      </m:e>
                      <m:sub>
                        <m:r>
                          <a:rPr lang="ar-AE" sz="2400">
                            <a:latin typeface="Cambria Math" panose="02040503050406030204" pitchFamily="18" charset="0"/>
                          </a:rPr>
                          <m:t>3</m:t>
                        </m:r>
                      </m:sub>
                    </m:sSub>
                  </m:oMath>
                </a14:m>
                <a:r>
                  <a:rPr lang="en-GB" dirty="0"/>
                  <a:t>.</a:t>
                </a:r>
              </a:p>
              <a:p>
                <a:pPr marL="0" lvl="0" indent="0">
                  <a:buSzPts val="1400"/>
                  <a:buNone/>
                </a:pPr>
                <a:endParaRPr lang="en-GB" dirty="0"/>
              </a:p>
              <a:p>
                <a:pPr marL="0" lvl="0" indent="0" algn="l" rtl="0">
                  <a:lnSpc>
                    <a:spcPct val="100000"/>
                  </a:lnSpc>
                  <a:spcBef>
                    <a:spcPts val="0"/>
                  </a:spcBef>
                  <a:spcAft>
                    <a:spcPts val="0"/>
                  </a:spcAft>
                  <a:buSzPts val="2750"/>
                  <a:buNone/>
                </a:pPr>
                <a:endParaRPr dirty="0"/>
              </a:p>
            </p:txBody>
          </p:sp>
        </mc:Choice>
        <mc:Fallback xmlns="">
          <p:sp>
            <p:nvSpPr>
              <p:cNvPr id="173" name="Google Shape;173;g3cd99b426b3_0_38">
                <a:extLst>
                  <a:ext uri="{FF2B5EF4-FFF2-40B4-BE49-F238E27FC236}">
                    <a16:creationId xmlns:a16="http://schemas.microsoft.com/office/drawing/2014/main" id="{348874FD-A171-2973-FCA2-F08E235B8D93}"/>
                  </a:ext>
                </a:extLst>
              </p:cNvPr>
              <p:cNvSpPr txBox="1">
                <a:spLocks noGrp="1" noRot="1" noChangeAspect="1" noMove="1" noResize="1" noEditPoints="1" noAdjustHandles="1" noChangeArrowheads="1" noChangeShapeType="1" noTextEdit="1"/>
              </p:cNvSpPr>
              <p:nvPr>
                <p:ph type="body" idx="1"/>
              </p:nvPr>
            </p:nvSpPr>
            <p:spPr>
              <a:xfrm>
                <a:off x="593498" y="1399330"/>
                <a:ext cx="6501494" cy="5040000"/>
              </a:xfrm>
              <a:prstGeom prst="rect">
                <a:avLst/>
              </a:prstGeom>
              <a:blipFill>
                <a:blip r:embed="rId3"/>
                <a:stretch>
                  <a:fillRect l="-2624" t="-1937"/>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6" name="Google Shape;176;g3cd99b426b3_0_38">
                <a:extLst>
                  <a:ext uri="{FF2B5EF4-FFF2-40B4-BE49-F238E27FC236}">
                    <a16:creationId xmlns:a16="http://schemas.microsoft.com/office/drawing/2014/main" id="{C14520F8-C2C7-DB22-2E25-0C8275D58B74}"/>
                  </a:ext>
                </a:extLst>
              </p:cNvPr>
              <p:cNvSpPr/>
              <p:nvPr/>
            </p:nvSpPr>
            <p:spPr>
              <a:xfrm>
                <a:off x="7239148" y="2020374"/>
                <a:ext cx="4010888" cy="1915195"/>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buSzPts val="2400"/>
                </a:pPr>
                <a14:m>
                  <m:oMath xmlns:m="http://schemas.openxmlformats.org/officeDocument/2006/math">
                    <m:r>
                      <a:rPr lang="en-GB" sz="2200" b="0" i="0" smtClean="0">
                        <a:latin typeface="Cambria Math" panose="02040503050406030204" pitchFamily="18" charset="0"/>
                      </a:rPr>
                      <m:t>4</m:t>
                    </m:r>
                    <m:r>
                      <m:rPr>
                        <m:sty m:val="p"/>
                      </m:rPr>
                      <a:rPr lang="en-GB" sz="2200">
                        <a:latin typeface="Cambria Math" panose="02040503050406030204" pitchFamily="18" charset="0"/>
                      </a:rPr>
                      <m:t>Al</m:t>
                    </m:r>
                    <m:r>
                      <a:rPr lang="en-GB" sz="2200">
                        <a:latin typeface="Cambria Math" panose="02040503050406030204" pitchFamily="18" charset="0"/>
                      </a:rPr>
                      <m:t>+ </m:t>
                    </m:r>
                    <m:sSub>
                      <m:sSubPr>
                        <m:ctrlPr>
                          <a:rPr lang="en-GB" sz="2200" b="0" i="1" smtClean="0">
                            <a:latin typeface="Cambria Math" panose="02040503050406030204" pitchFamily="18" charset="0"/>
                          </a:rPr>
                        </m:ctrlPr>
                      </m:sSubPr>
                      <m:e>
                        <m:r>
                          <a:rPr lang="en-GB" sz="2200" b="0" i="1" smtClean="0">
                            <a:latin typeface="Cambria Math" panose="02040503050406030204" pitchFamily="18" charset="0"/>
                          </a:rPr>
                          <m:t>3</m:t>
                        </m:r>
                        <m:r>
                          <m:rPr>
                            <m:sty m:val="p"/>
                          </m:rPr>
                          <a:rPr lang="en-GB" sz="2200">
                            <a:latin typeface="Cambria Math" panose="02040503050406030204" pitchFamily="18" charset="0"/>
                          </a:rPr>
                          <m:t>O</m:t>
                        </m:r>
                      </m:e>
                      <m:sub>
                        <m:r>
                          <a:rPr lang="ar-AE" sz="2200">
                            <a:latin typeface="Cambria Math" panose="02040503050406030204" pitchFamily="18" charset="0"/>
                          </a:rPr>
                          <m:t>2</m:t>
                        </m:r>
                      </m:sub>
                    </m:sSub>
                    <m:r>
                      <a:rPr lang="ar-AE" sz="2200">
                        <a:latin typeface="Cambria Math" panose="02040503050406030204" pitchFamily="18" charset="0"/>
                        <a:ea typeface="Cambria Math" panose="02040503050406030204" pitchFamily="18" charset="0"/>
                      </a:rPr>
                      <m:t>→ </m:t>
                    </m:r>
                    <m:sSub>
                      <m:sSubPr>
                        <m:ctrlPr>
                          <a:rPr lang="en-GB" sz="2200" b="0" i="0" smtClean="0">
                            <a:latin typeface="Cambria Math" panose="02040503050406030204" pitchFamily="18" charset="0"/>
                            <a:ea typeface="Cambria Math" panose="02040503050406030204" pitchFamily="18" charset="0"/>
                          </a:rPr>
                        </m:ctrlPr>
                      </m:sSubPr>
                      <m:e>
                        <m:r>
                          <a:rPr lang="en-GB" sz="2200" b="0" i="0" smtClean="0">
                            <a:latin typeface="Cambria Math" panose="02040503050406030204" pitchFamily="18" charset="0"/>
                            <a:ea typeface="Cambria Math" panose="02040503050406030204" pitchFamily="18" charset="0"/>
                          </a:rPr>
                          <m:t>2</m:t>
                        </m:r>
                        <m:r>
                          <m:rPr>
                            <m:sty m:val="p"/>
                          </m:rPr>
                          <a:rPr lang="en-GB" sz="2200">
                            <a:latin typeface="Cambria Math" panose="02040503050406030204" pitchFamily="18" charset="0"/>
                            <a:ea typeface="Cambria Math" panose="02040503050406030204" pitchFamily="18" charset="0"/>
                          </a:rPr>
                          <m:t>Al</m:t>
                        </m:r>
                      </m:e>
                      <m:sub>
                        <m:r>
                          <a:rPr lang="ar-AE" sz="2200">
                            <a:latin typeface="Cambria Math" panose="02040503050406030204" pitchFamily="18" charset="0"/>
                            <a:ea typeface="Cambria Math" panose="02040503050406030204" pitchFamily="18" charset="0"/>
                          </a:rPr>
                          <m:t>2</m:t>
                        </m:r>
                      </m:sub>
                    </m:sSub>
                    <m:sSub>
                      <m:sSubPr>
                        <m:ctrlPr>
                          <a:rPr lang="en-GB" sz="2200">
                            <a:latin typeface="Cambria Math" panose="02040503050406030204" pitchFamily="18" charset="0"/>
                            <a:ea typeface="Cambria Math" panose="02040503050406030204" pitchFamily="18" charset="0"/>
                          </a:rPr>
                        </m:ctrlPr>
                      </m:sSubPr>
                      <m:e>
                        <m:r>
                          <m:rPr>
                            <m:sty m:val="p"/>
                          </m:rPr>
                          <a:rPr lang="en-GB" sz="2200">
                            <a:latin typeface="Cambria Math" panose="02040503050406030204" pitchFamily="18" charset="0"/>
                            <a:ea typeface="Cambria Math" panose="02040503050406030204" pitchFamily="18" charset="0"/>
                          </a:rPr>
                          <m:t>O</m:t>
                        </m:r>
                      </m:e>
                      <m:sub>
                        <m:r>
                          <a:rPr lang="ar-AE" sz="2200">
                            <a:latin typeface="Cambria Math" panose="02040503050406030204" pitchFamily="18" charset="0"/>
                            <a:ea typeface="Cambria Math" panose="02040503050406030204" pitchFamily="18" charset="0"/>
                          </a:rPr>
                          <m:t>3</m:t>
                        </m:r>
                      </m:sub>
                    </m:sSub>
                  </m:oMath>
                </a14:m>
                <a:r>
                  <a:rPr lang="en-GB" sz="1800" b="0" i="0" u="none" strike="noStrike" cap="none">
                    <a:solidFill>
                      <a:srgbClr val="000000"/>
                    </a:solidFill>
                    <a:latin typeface="Calibri"/>
                    <a:ea typeface="Calibri"/>
                    <a:cs typeface="Calibri"/>
                    <a:sym typeface="Calibri"/>
                  </a:rPr>
                  <a:t> </a:t>
                </a: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176" name="Google Shape;176;g3cd99b426b3_0_38">
                <a:extLst>
                  <a:ext uri="{FF2B5EF4-FFF2-40B4-BE49-F238E27FC236}">
                    <a16:creationId xmlns:a16="http://schemas.microsoft.com/office/drawing/2014/main" id="{C14520F8-C2C7-DB22-2E25-0C8275D58B74}"/>
                  </a:ext>
                </a:extLst>
              </p:cNvPr>
              <p:cNvSpPr>
                <a:spLocks noRot="1" noChangeAspect="1" noMove="1" noResize="1" noEditPoints="1" noAdjustHandles="1" noChangeArrowheads="1" noChangeShapeType="1" noTextEdit="1"/>
              </p:cNvSpPr>
              <p:nvPr/>
            </p:nvSpPr>
            <p:spPr>
              <a:xfrm>
                <a:off x="7239148" y="2020374"/>
                <a:ext cx="4010888" cy="1915195"/>
              </a:xfrm>
              <a:prstGeom prst="wedgeEllipseCallout">
                <a:avLst>
                  <a:gd name="adj1" fmla="val -20833"/>
                  <a:gd name="adj2" fmla="val 62500"/>
                </a:avLst>
              </a:prstGeom>
              <a:blipFill>
                <a:blip r:embed="rId4"/>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p:sp>
        <p:nvSpPr>
          <p:cNvPr id="4" name="TextBox 3">
            <a:extLst>
              <a:ext uri="{FF2B5EF4-FFF2-40B4-BE49-F238E27FC236}">
                <a16:creationId xmlns:a16="http://schemas.microsoft.com/office/drawing/2014/main" id="{5358A8F7-D40E-2A15-6BB4-93A1C5DC3D4A}"/>
              </a:ext>
            </a:extLst>
          </p:cNvPr>
          <p:cNvSpPr txBox="1"/>
          <p:nvPr/>
        </p:nvSpPr>
        <p:spPr>
          <a:xfrm>
            <a:off x="8492623" y="1532413"/>
            <a:ext cx="1503938"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a:t>
            </a:r>
            <a:r>
              <a:rPr lang="en-GB" sz="2200" b="1">
                <a:solidFill>
                  <a:schemeClr val="tx1"/>
                </a:solidFill>
                <a:latin typeface="Century Gothic" panose="020B0502020202020204" pitchFamily="34" charset="0"/>
              </a:rPr>
              <a:t> </a:t>
            </a:r>
            <a:r>
              <a:rPr lang="en-GB" sz="2200" b="1">
                <a:solidFill>
                  <a:schemeClr val="accent4"/>
                </a:solidFill>
                <a:latin typeface="Century Gothic" panose="020B0502020202020204" pitchFamily="34" charset="0"/>
              </a:rPr>
              <a:t>C</a:t>
            </a:r>
            <a:endParaRPr lang="en-GB" b="1">
              <a:solidFill>
                <a:schemeClr val="accent4"/>
              </a:solidFill>
            </a:endParaRPr>
          </a:p>
        </p:txBody>
      </p:sp>
      <p:sp>
        <p:nvSpPr>
          <p:cNvPr id="6" name="Google Shape;117;p5">
            <a:extLst>
              <a:ext uri="{FF2B5EF4-FFF2-40B4-BE49-F238E27FC236}">
                <a16:creationId xmlns:a16="http://schemas.microsoft.com/office/drawing/2014/main" id="{5D34B1FF-048B-4455-7CC6-C601EB8D2D71}"/>
              </a:ext>
            </a:extLst>
          </p:cNvPr>
          <p:cNvSpPr txBox="1"/>
          <p:nvPr/>
        </p:nvSpPr>
        <p:spPr>
          <a:xfrm rot="5400000">
            <a:off x="9729192"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324686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g3cd99b426b3_0_4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Scientific formulas and algebraic equations</a:t>
            </a:r>
            <a:endParaRPr dirty="0"/>
          </a:p>
        </p:txBody>
      </p:sp>
      <mc:AlternateContent xmlns:mc="http://schemas.openxmlformats.org/markup-compatibility/2006" xmlns:a14="http://schemas.microsoft.com/office/drawing/2010/main">
        <mc:Choice Requires="a14">
          <p:sp>
            <p:nvSpPr>
              <p:cNvPr id="183" name="Google Shape;183;g3cd99b426b3_0_44"/>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In science, we use formulas to describe relationships between quantities. These are algebraic equations – the letters represent physical quantities with units.</a:t>
                </a:r>
              </a:p>
              <a:p>
                <a:pPr marL="0" lvl="0" indent="0" algn="l" rtl="0">
                  <a:lnSpc>
                    <a:spcPct val="100000"/>
                  </a:lnSpc>
                  <a:spcBef>
                    <a:spcPts val="0"/>
                  </a:spcBef>
                  <a:spcAft>
                    <a:spcPts val="0"/>
                  </a:spcAft>
                  <a:buSzPts val="2750"/>
                  <a:buNone/>
                </a:pPr>
                <a:endParaRPr lang="en-GB" dirty="0"/>
              </a:p>
              <a:p>
                <a:pPr marL="0" lvl="0" indent="0" algn="l" rtl="0">
                  <a:lnSpc>
                    <a:spcPct val="100000"/>
                  </a:lnSpc>
                  <a:spcBef>
                    <a:spcPts val="1200"/>
                  </a:spcBef>
                  <a:spcAft>
                    <a:spcPts val="0"/>
                  </a:spcAft>
                  <a:buSzPts val="2750"/>
                  <a:buNone/>
                </a:pPr>
                <a:r>
                  <a:rPr lang="en-GB" dirty="0"/>
                  <a:t>In maths you solve equations like </a:t>
                </a:r>
                <a14:m>
                  <m:oMath xmlns:m="http://schemas.openxmlformats.org/officeDocument/2006/math">
                    <m:r>
                      <a:rPr lang="en-GB" b="0" i="1" dirty="0" smtClean="0">
                        <a:latin typeface="Cambria Math" panose="02040503050406030204" pitchFamily="18" charset="0"/>
                      </a:rPr>
                      <m:t>𝑎</m:t>
                    </m:r>
                    <m:r>
                      <a:rPr lang="en-GB" b="0"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𝑏</m:t>
                        </m:r>
                      </m:num>
                      <m:den>
                        <m:r>
                          <a:rPr lang="en-GB" b="0" i="1" dirty="0" smtClean="0">
                            <a:latin typeface="Cambria Math" panose="02040503050406030204" pitchFamily="18" charset="0"/>
                          </a:rPr>
                          <m:t>𝑐</m:t>
                        </m:r>
                      </m:den>
                    </m:f>
                    <m:r>
                      <a:rPr lang="ar-AE" b="0" i="1" dirty="0" smtClean="0">
                        <a:latin typeface="Cambria Math" panose="02040503050406030204" pitchFamily="18" charset="0"/>
                      </a:rPr>
                      <m:t> </m:t>
                    </m:r>
                    <m:r>
                      <a:rPr lang="ar-AE" i="0" dirty="0">
                        <a:latin typeface="Cambria Math" panose="02040503050406030204" pitchFamily="18" charset="0"/>
                      </a:rPr>
                      <m:t> </m:t>
                    </m:r>
                  </m:oMath>
                </a14:m>
                <a:endParaRPr lang="ar-AE" dirty="0"/>
              </a:p>
              <a:p>
                <a:pPr marL="0" lvl="0" indent="0" algn="l" rtl="0">
                  <a:lnSpc>
                    <a:spcPct val="100000"/>
                  </a:lnSpc>
                  <a:spcBef>
                    <a:spcPts val="1200"/>
                  </a:spcBef>
                  <a:spcAft>
                    <a:spcPts val="0"/>
                  </a:spcAft>
                  <a:buSzPts val="2750"/>
                  <a:buNone/>
                </a:pPr>
                <a:r>
                  <a:rPr lang="en-GB" dirty="0"/>
                  <a:t>In science, the letters have meaning like </a:t>
                </a:r>
                <a14:m>
                  <m:oMath xmlns:m="http://schemas.openxmlformats.org/officeDocument/2006/math">
                    <m:r>
                      <a:rPr lang="en-GB" b="0" i="1" dirty="0" smtClean="0">
                        <a:latin typeface="Cambria Math" panose="02040503050406030204" pitchFamily="18" charset="0"/>
                      </a:rPr>
                      <m:t>𝑐</m:t>
                    </m:r>
                    <m:r>
                      <a:rPr lang="en-GB" b="0"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𝑚</m:t>
                        </m:r>
                      </m:num>
                      <m:den>
                        <m:r>
                          <a:rPr lang="en-GB" b="0" i="1" dirty="0" smtClean="0">
                            <a:latin typeface="Cambria Math" panose="02040503050406030204" pitchFamily="18" charset="0"/>
                          </a:rPr>
                          <m:t>𝑉</m:t>
                        </m:r>
                      </m:den>
                    </m:f>
                  </m:oMath>
                </a14:m>
                <a:r>
                  <a:rPr lang="en-GB" dirty="0"/>
                  <a:t>, where:</a:t>
                </a:r>
              </a:p>
              <a:p>
                <a:pPr marL="0" lvl="0" indent="0" algn="l" rtl="0">
                  <a:lnSpc>
                    <a:spcPct val="100000"/>
                  </a:lnSpc>
                  <a:spcBef>
                    <a:spcPts val="1200"/>
                  </a:spcBef>
                  <a:spcAft>
                    <a:spcPts val="0"/>
                  </a:spcAft>
                  <a:buSzPts val="2750"/>
                  <a:buNone/>
                </a:pPr>
                <a14:m>
                  <m:oMath xmlns:m="http://schemas.openxmlformats.org/officeDocument/2006/math">
                    <m:r>
                      <a:rPr lang="en-GB" i="1" dirty="0" smtClean="0">
                        <a:latin typeface="Cambria Math" panose="02040503050406030204" pitchFamily="18" charset="0"/>
                      </a:rPr>
                      <m:t>𝑐</m:t>
                    </m:r>
                  </m:oMath>
                </a14:m>
                <a:r>
                  <a:rPr lang="en-GB" dirty="0"/>
                  <a:t> = concentration, </a:t>
                </a:r>
                <a14:m>
                  <m:oMath xmlns:m="http://schemas.openxmlformats.org/officeDocument/2006/math">
                    <m:r>
                      <a:rPr lang="en-GB" i="1" dirty="0" smtClean="0">
                        <a:latin typeface="Cambria Math" panose="02040503050406030204" pitchFamily="18" charset="0"/>
                      </a:rPr>
                      <m:t>𝑚</m:t>
                    </m:r>
                  </m:oMath>
                </a14:m>
                <a:r>
                  <a:rPr lang="en-GB" dirty="0"/>
                  <a:t> = mass and </a:t>
                </a:r>
                <a14:m>
                  <m:oMath xmlns:m="http://schemas.openxmlformats.org/officeDocument/2006/math">
                    <m:r>
                      <a:rPr lang="en-GB" i="1" dirty="0" smtClean="0">
                        <a:latin typeface="Cambria Math" panose="02040503050406030204" pitchFamily="18" charset="0"/>
                      </a:rPr>
                      <m:t>𝑉</m:t>
                    </m:r>
                  </m:oMath>
                </a14:m>
                <a:r>
                  <a:rPr lang="en-GB" dirty="0"/>
                  <a:t> = volume.</a:t>
                </a:r>
              </a:p>
              <a:p>
                <a:pPr marL="0" lvl="0" indent="0" algn="l" rtl="0">
                  <a:lnSpc>
                    <a:spcPct val="100000"/>
                  </a:lnSpc>
                  <a:spcBef>
                    <a:spcPts val="1200"/>
                  </a:spcBef>
                  <a:spcAft>
                    <a:spcPts val="0"/>
                  </a:spcAft>
                  <a:buSzPts val="2750"/>
                  <a:buNone/>
                </a:pPr>
                <a:endParaRPr lang="en-GB" dirty="0"/>
              </a:p>
              <a:p>
                <a:pPr marL="0" lvl="0" indent="0" algn="l" rtl="0">
                  <a:lnSpc>
                    <a:spcPct val="100000"/>
                  </a:lnSpc>
                  <a:spcBef>
                    <a:spcPts val="1200"/>
                  </a:spcBef>
                  <a:spcAft>
                    <a:spcPts val="0"/>
                  </a:spcAft>
                  <a:buSzPts val="2750"/>
                  <a:buNone/>
                </a:pPr>
                <a:r>
                  <a:rPr lang="en-GB" dirty="0"/>
                  <a:t>To solve science problems, we use the same algebra as maths: </a:t>
                </a:r>
                <a:r>
                  <a:rPr lang="en-GB" b="1" dirty="0"/>
                  <a:t>substitute</a:t>
                </a:r>
                <a:r>
                  <a:rPr lang="en-GB" dirty="0"/>
                  <a:t> the values we know, then </a:t>
                </a:r>
                <a:r>
                  <a:rPr lang="en-GB" b="1" dirty="0"/>
                  <a:t>solve</a:t>
                </a:r>
                <a:r>
                  <a:rPr lang="en-GB" dirty="0"/>
                  <a:t> for the unknown. </a:t>
                </a:r>
              </a:p>
            </p:txBody>
          </p:sp>
        </mc:Choice>
        <mc:Fallback xmlns="">
          <p:sp>
            <p:nvSpPr>
              <p:cNvPr id="183" name="Google Shape;183;g3cd99b426b3_0_44"/>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g3cd99b426b3_0_5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lvl="0"/>
            <a:r>
              <a:rPr lang="en-GB"/>
              <a:t>Substitution – you already do this in maths</a:t>
            </a:r>
            <a:endParaRPr/>
          </a:p>
        </p:txBody>
      </p:sp>
      <mc:AlternateContent xmlns:mc="http://schemas.openxmlformats.org/markup-compatibility/2006" xmlns:a14="http://schemas.microsoft.com/office/drawing/2010/main">
        <mc:Choice Requires="a14">
          <p:sp>
            <p:nvSpPr>
              <p:cNvPr id="190" name="Google Shape;190;g3cd99b426b3_0_50"/>
              <p:cNvSpPr txBox="1">
                <a:spLocks noGrp="1"/>
              </p:cNvSpPr>
              <p:nvPr>
                <p:ph type="body" idx="1"/>
              </p:nvPr>
            </p:nvSpPr>
            <p:spPr>
              <a:xfrm>
                <a:off x="540000" y="1260000"/>
                <a:ext cx="4770000" cy="4877100"/>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rmAutofit/>
              </a:bodyPr>
              <a:lstStyle/>
              <a:p>
                <a:pPr marL="0" lvl="0" indent="0" algn="l" rtl="0">
                  <a:lnSpc>
                    <a:spcPct val="100000"/>
                  </a:lnSpc>
                  <a:spcBef>
                    <a:spcPts val="0"/>
                  </a:spcBef>
                  <a:spcAft>
                    <a:spcPts val="0"/>
                  </a:spcAft>
                  <a:buSzPts val="2200"/>
                  <a:buNone/>
                </a:pPr>
                <a:r>
                  <a:rPr lang="en-GB" b="1"/>
                  <a:t> In maths:</a:t>
                </a:r>
              </a:p>
              <a:p>
                <a:pPr marL="0" lvl="0" indent="0" algn="l" rtl="0">
                  <a:lnSpc>
                    <a:spcPct val="100000"/>
                  </a:lnSpc>
                  <a:spcBef>
                    <a:spcPts val="1200"/>
                  </a:spcBef>
                  <a:spcAft>
                    <a:spcPts val="0"/>
                  </a:spcAft>
                  <a:buSzPts val="2200"/>
                  <a:buNone/>
                </a:pPr>
                <a:r>
                  <a:rPr lang="en-GB"/>
                  <a:t> If </a:t>
                </a:r>
                <a14:m>
                  <m:oMath xmlns:m="http://schemas.openxmlformats.org/officeDocument/2006/math">
                    <m:r>
                      <a:rPr lang="en-GB" i="1" dirty="0" smtClean="0">
                        <a:latin typeface="Cambria Math" panose="02040503050406030204" pitchFamily="18" charset="0"/>
                      </a:rPr>
                      <m:t>𝑦</m:t>
                    </m:r>
                    <m:r>
                      <a:rPr lang="en-GB"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𝑥</m:t>
                        </m:r>
                      </m:num>
                      <m:den>
                        <m:r>
                          <a:rPr lang="en-GB" b="0" i="1" dirty="0" smtClean="0">
                            <a:latin typeface="Cambria Math" panose="02040503050406030204" pitchFamily="18" charset="0"/>
                          </a:rPr>
                          <m:t>𝑧</m:t>
                        </m:r>
                      </m:den>
                    </m:f>
                    <m:r>
                      <a:rPr lang="en-GB" i="0" dirty="0" smtClean="0">
                        <a:latin typeface="Cambria Math" panose="02040503050406030204" pitchFamily="18" charset="0"/>
                      </a:rPr>
                      <m:t> </m:t>
                    </m:r>
                  </m:oMath>
                </a14:m>
                <a:r>
                  <a:rPr lang="en-GB"/>
                  <a:t>, </a:t>
                </a:r>
              </a:p>
              <a:p>
                <a:pPr marL="0" lvl="0" indent="0" algn="l" rtl="0">
                  <a:lnSpc>
                    <a:spcPct val="100000"/>
                  </a:lnSpc>
                  <a:spcBef>
                    <a:spcPts val="1200"/>
                  </a:spcBef>
                  <a:spcAft>
                    <a:spcPts val="0"/>
                  </a:spcAft>
                  <a:buSzPts val="2200"/>
                  <a:buNone/>
                </a:pPr>
                <a:r>
                  <a:rPr lang="en-GB"/>
                  <a:t> find </a:t>
                </a:r>
                <a14:m>
                  <m:oMath xmlns:m="http://schemas.openxmlformats.org/officeDocument/2006/math">
                    <m:r>
                      <a:rPr lang="en-GB" i="1" dirty="0" smtClean="0">
                        <a:latin typeface="Cambria Math" panose="02040503050406030204" pitchFamily="18" charset="0"/>
                        <a:ea typeface="Cambria Math" panose="02040503050406030204" pitchFamily="18" charset="0"/>
                      </a:rPr>
                      <m:t>𝑦</m:t>
                    </m:r>
                  </m:oMath>
                </a14:m>
                <a:r>
                  <a:rPr lang="en-GB"/>
                  <a:t> when</a:t>
                </a:r>
                <a:r>
                  <a:rPr lang="en-GB">
                    <a:latin typeface="Cambria Math" panose="02040503050406030204" pitchFamily="18" charset="0"/>
                    <a:ea typeface="Cambria Math" panose="02040503050406030204" pitchFamily="18" charset="0"/>
                  </a:rPr>
                  <a:t> </a:t>
                </a:r>
                <a14:m>
                  <m:oMath xmlns:m="http://schemas.openxmlformats.org/officeDocument/2006/math">
                    <m:r>
                      <a:rPr lang="en-GB" i="1" dirty="0" smtClean="0">
                        <a:latin typeface="Cambria Math" panose="02040503050406030204" pitchFamily="18" charset="0"/>
                        <a:ea typeface="Cambria Math" panose="02040503050406030204" pitchFamily="18" charset="0"/>
                      </a:rPr>
                      <m:t>𝑥</m:t>
                    </m:r>
                    <m:r>
                      <a:rPr lang="en-GB" i="0" dirty="0" smtClean="0">
                        <a:latin typeface="Cambria Math" panose="02040503050406030204" pitchFamily="18" charset="0"/>
                        <a:ea typeface="Cambria Math" panose="02040503050406030204" pitchFamily="18" charset="0"/>
                      </a:rPr>
                      <m:t> = </m:t>
                    </m:r>
                    <m:r>
                      <a:rPr lang="en-GB" i="0" dirty="0">
                        <a:latin typeface="Cambria Math" panose="02040503050406030204" pitchFamily="18" charset="0"/>
                      </a:rPr>
                      <m:t>12 </m:t>
                    </m:r>
                  </m:oMath>
                </a14:m>
                <a:r>
                  <a:rPr lang="en-GB"/>
                  <a:t>and </a:t>
                </a:r>
                <a14:m>
                  <m:oMath xmlns:m="http://schemas.openxmlformats.org/officeDocument/2006/math">
                    <m:r>
                      <a:rPr lang="en-GB" i="1" dirty="0" smtClean="0">
                        <a:latin typeface="Cambria Math" panose="02040503050406030204" pitchFamily="18" charset="0"/>
                      </a:rPr>
                      <m:t>𝑧</m:t>
                    </m:r>
                    <m:r>
                      <a:rPr lang="en-GB" i="0" dirty="0" smtClean="0">
                        <a:latin typeface="Cambria Math" panose="02040503050406030204" pitchFamily="18" charset="0"/>
                      </a:rPr>
                      <m:t> = 4</m:t>
                    </m:r>
                  </m:oMath>
                </a14:m>
                <a:r>
                  <a:rPr lang="en-GB"/>
                  <a:t>.</a:t>
                </a:r>
              </a:p>
              <a:p>
                <a:pPr marL="0" lvl="0" indent="0" algn="l" rtl="0">
                  <a:lnSpc>
                    <a:spcPct val="100000"/>
                  </a:lnSpc>
                  <a:spcBef>
                    <a:spcPts val="1200"/>
                  </a:spcBef>
                  <a:spcAft>
                    <a:spcPts val="0"/>
                  </a:spcAft>
                  <a:buSzPts val="2200"/>
                  <a:buNone/>
                </a:pPr>
                <a:endParaRPr lang="en-GB" b="1"/>
              </a:p>
              <a:p>
                <a:pPr marL="0" lvl="0" indent="0" algn="l" rtl="0">
                  <a:lnSpc>
                    <a:spcPct val="100000"/>
                  </a:lnSpc>
                  <a:spcBef>
                    <a:spcPts val="1200"/>
                  </a:spcBef>
                  <a:spcAft>
                    <a:spcPts val="0"/>
                  </a:spcAft>
                  <a:buSzPts val="2200"/>
                  <a:buNone/>
                </a:pPr>
                <a:r>
                  <a:rPr lang="en-GB" b="1"/>
                  <a:t> </a:t>
                </a:r>
              </a:p>
              <a:p>
                <a:pPr marL="0" lvl="0" indent="0" algn="l" rtl="0">
                  <a:lnSpc>
                    <a:spcPct val="100000"/>
                  </a:lnSpc>
                  <a:spcBef>
                    <a:spcPts val="1200"/>
                  </a:spcBef>
                  <a:spcAft>
                    <a:spcPts val="0"/>
                  </a:spcAft>
                  <a:buSzPts val="2200"/>
                  <a:buNone/>
                </a:pPr>
                <a:r>
                  <a:rPr lang="en-GB" b="1"/>
                  <a:t>Substitute: </a:t>
                </a:r>
              </a:p>
              <a:p>
                <a:pPr marL="0" lvl="0" indent="0" algn="ctr" rtl="0">
                  <a:lnSpc>
                    <a:spcPct val="100000"/>
                  </a:lnSpc>
                  <a:spcBef>
                    <a:spcPts val="1200"/>
                  </a:spcBef>
                  <a:spcAft>
                    <a:spcPts val="0"/>
                  </a:spcAft>
                  <a:buSzPts val="2200"/>
                  <a:buNone/>
                </a:pPr>
                <a14:m>
                  <m:oMathPara xmlns:m="http://schemas.openxmlformats.org/officeDocument/2006/math">
                    <m:oMath>
                      <m:r>
                        <a:rPr lang="en-GB" b="0" i="1" smtClean="0">
                          <a:latin typeface="Cambria Math" panose="02040503050406030204" pitchFamily="18" charset="0"/>
                        </a:rPr>
                        <m:t>𝑦</m:t>
                      </m:r>
                      <m:r>
                        <a:rPr lang="en-GB" b="0" i="1" smtClean="0">
                          <a:latin typeface="Cambria Math" panose="02040503050406030204" pitchFamily="18" charset="0"/>
                        </a:rPr>
                        <m:t>= </m:t>
                      </m:r>
                      <m:f>
                        <m:fPr>
                          <m:ctrlPr>
                            <a:rPr lang="en-GB" b="0" i="1" smtClean="0">
                              <a:latin typeface="Cambria Math" panose="02040503050406030204" pitchFamily="18" charset="0"/>
                            </a:rPr>
                          </m:ctrlPr>
                        </m:fPr>
                        <m:num>
                          <m:r>
                            <a:rPr lang="en-GB" b="0" i="1" smtClean="0">
                              <a:latin typeface="Cambria Math" panose="02040503050406030204" pitchFamily="18" charset="0"/>
                            </a:rPr>
                            <m:t>12</m:t>
                          </m:r>
                        </m:num>
                        <m:den>
                          <m:r>
                            <a:rPr lang="en-GB" b="0" i="1" smtClean="0">
                              <a:latin typeface="Cambria Math" panose="02040503050406030204" pitchFamily="18" charset="0"/>
                            </a:rPr>
                            <m:t>4</m:t>
                          </m:r>
                        </m:den>
                      </m:f>
                    </m:oMath>
                  </m:oMathPara>
                </a14:m>
                <a:endParaRPr lang="en-GB" b="1"/>
              </a:p>
              <a:p>
                <a:pPr marL="0" lvl="0" indent="0" algn="l" rtl="0">
                  <a:lnSpc>
                    <a:spcPct val="100000"/>
                  </a:lnSpc>
                  <a:spcBef>
                    <a:spcPts val="1200"/>
                  </a:spcBef>
                  <a:spcAft>
                    <a:spcPts val="0"/>
                  </a:spcAft>
                  <a:buSzPts val="2200"/>
                  <a:buNone/>
                </a:pPr>
                <a:r>
                  <a:rPr lang="en-GB" b="1"/>
                  <a:t>Solve:</a:t>
                </a:r>
              </a:p>
              <a:p>
                <a:pPr marL="0" lvl="0" indent="0" algn="ctr" rtl="0">
                  <a:lnSpc>
                    <a:spcPct val="100000"/>
                  </a:lnSpc>
                  <a:spcBef>
                    <a:spcPts val="1200"/>
                  </a:spcBef>
                  <a:spcAft>
                    <a:spcPts val="1200"/>
                  </a:spcAft>
                  <a:buSzPts val="2200"/>
                  <a:buNone/>
                </a:pPr>
                <a14:m>
                  <m:oMathPara xmlns:m="http://schemas.openxmlformats.org/officeDocument/2006/math">
                    <m:oMath>
                      <m:r>
                        <a:rPr lang="en-GB" i="1" dirty="0" smtClean="0">
                          <a:latin typeface="Cambria Math" panose="02040503050406030204" pitchFamily="18" charset="0"/>
                        </a:rPr>
                        <m:t>𝑦</m:t>
                      </m:r>
                      <m:r>
                        <a:rPr lang="en-GB" i="0" dirty="0" smtClean="0">
                          <a:latin typeface="Cambria Math" panose="02040503050406030204" pitchFamily="18" charset="0"/>
                        </a:rPr>
                        <m:t> = 3</m:t>
                      </m:r>
                    </m:oMath>
                  </m:oMathPara>
                </a14:m>
                <a:endParaRPr lang="en-GB" b="1"/>
              </a:p>
            </p:txBody>
          </p:sp>
        </mc:Choice>
        <mc:Fallback xmlns="">
          <p:sp>
            <p:nvSpPr>
              <p:cNvPr id="190" name="Google Shape;190;g3cd99b426b3_0_50"/>
              <p:cNvSpPr txBox="1">
                <a:spLocks noGrp="1" noRot="1" noChangeAspect="1" noMove="1" noResize="1" noEditPoints="1" noAdjustHandles="1" noChangeArrowheads="1" noChangeShapeType="1" noTextEdit="1"/>
              </p:cNvSpPr>
              <p:nvPr>
                <p:ph type="body" idx="1"/>
              </p:nvPr>
            </p:nvSpPr>
            <p:spPr>
              <a:xfrm>
                <a:off x="540000" y="1260000"/>
                <a:ext cx="4770000" cy="4877100"/>
              </a:xfrm>
              <a:prstGeom prst="rect">
                <a:avLst/>
              </a:prstGeom>
              <a:blipFill>
                <a:blip r:embed="rId3"/>
                <a:stretch>
                  <a:fillRect l="-3439" t="-1868"/>
                </a:stretch>
              </a:blipFill>
              <a:ln w="19050" cap="flat" cmpd="sng">
                <a:solidFill>
                  <a:schemeClr val="accent4"/>
                </a:solidFill>
                <a:prstDash val="solid"/>
                <a:round/>
                <a:headEnd type="none" w="sm" len="sm"/>
                <a:tailEnd type="none" w="sm" len="sm"/>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1" name="Google Shape;191;g3cd99b426b3_0_50"/>
              <p:cNvSpPr txBox="1">
                <a:spLocks noGrp="1"/>
              </p:cNvSpPr>
              <p:nvPr>
                <p:ph type="body" idx="2"/>
              </p:nvPr>
            </p:nvSpPr>
            <p:spPr>
              <a:xfrm>
                <a:off x="5704857" y="1260000"/>
                <a:ext cx="4770000" cy="4877100"/>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rmAutofit/>
              </a:bodyPr>
              <a:lstStyle/>
              <a:p>
                <a:pPr marL="84138" lvl="0" indent="-84138" algn="l" rtl="0">
                  <a:lnSpc>
                    <a:spcPct val="100000"/>
                  </a:lnSpc>
                  <a:spcBef>
                    <a:spcPts val="0"/>
                  </a:spcBef>
                  <a:spcAft>
                    <a:spcPts val="0"/>
                  </a:spcAft>
                  <a:buSzPts val="2200"/>
                  <a:buNone/>
                </a:pPr>
                <a:r>
                  <a:rPr lang="en-GB" b="1" dirty="0"/>
                  <a:t> In science:</a:t>
                </a:r>
              </a:p>
              <a:p>
                <a:pPr marL="84138" lvl="0" indent="-84138" algn="l" rtl="0">
                  <a:lnSpc>
                    <a:spcPct val="100000"/>
                  </a:lnSpc>
                  <a:spcBef>
                    <a:spcPts val="1200"/>
                  </a:spcBef>
                  <a:spcAft>
                    <a:spcPts val="0"/>
                  </a:spcAft>
                  <a:buSzPts val="2200"/>
                  <a:buNone/>
                </a:pPr>
                <a:r>
                  <a:rPr lang="en-GB" dirty="0"/>
                  <a:t> Find the density when mass = 12 g and volume = 4 cm</a:t>
                </a:r>
                <a:r>
                  <a:rPr lang="en-GB" baseline="30000" dirty="0"/>
                  <a:t>3</a:t>
                </a:r>
                <a:r>
                  <a:rPr lang="en-GB" dirty="0"/>
                  <a:t>.</a:t>
                </a:r>
              </a:p>
              <a:p>
                <a:pPr marL="0" lvl="0" indent="0" algn="l" rtl="0">
                  <a:lnSpc>
                    <a:spcPct val="100000"/>
                  </a:lnSpc>
                  <a:spcBef>
                    <a:spcPts val="1200"/>
                  </a:spcBef>
                  <a:spcAft>
                    <a:spcPts val="0"/>
                  </a:spcAft>
                  <a:buSzPts val="2200"/>
                  <a:buNone/>
                </a:pPr>
                <a:endParaRPr lang="en-GB" dirty="0"/>
              </a:p>
              <a:p>
                <a:pPr marL="0" lvl="0" indent="0" algn="ctr" rtl="0">
                  <a:lnSpc>
                    <a:spcPct val="100000"/>
                  </a:lnSpc>
                  <a:spcBef>
                    <a:spcPts val="1200"/>
                  </a:spcBef>
                  <a:spcAft>
                    <a:spcPts val="0"/>
                  </a:spcAft>
                  <a:buSzPts val="2200"/>
                  <a:buNone/>
                </a:pPr>
                <a14:m>
                  <m:oMathPara xmlns:m="http://schemas.openxmlformats.org/officeDocument/2006/math">
                    <m:oMath>
                      <m:r>
                        <a:rPr lang="en-GB" i="1" dirty="0" smtClean="0">
                          <a:latin typeface="Cambria Math" panose="02040503050406030204" pitchFamily="18" charset="0"/>
                        </a:rPr>
                        <m:t>𝑑</m:t>
                      </m:r>
                      <m:r>
                        <a:rPr lang="en-GB"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𝑚</m:t>
                          </m:r>
                        </m:num>
                        <m:den>
                          <m:r>
                            <a:rPr lang="en-GB" b="0" i="1" dirty="0" smtClean="0">
                              <a:latin typeface="Cambria Math" panose="02040503050406030204" pitchFamily="18" charset="0"/>
                            </a:rPr>
                            <m:t>𝑉</m:t>
                          </m:r>
                        </m:den>
                      </m:f>
                    </m:oMath>
                  </m:oMathPara>
                </a14:m>
                <a:endParaRPr lang="en-GB" b="1" i="1" dirty="0"/>
              </a:p>
              <a:p>
                <a:pPr marL="0" lvl="0" indent="0" algn="l" rtl="0">
                  <a:lnSpc>
                    <a:spcPct val="100000"/>
                  </a:lnSpc>
                  <a:spcBef>
                    <a:spcPts val="1200"/>
                  </a:spcBef>
                  <a:spcAft>
                    <a:spcPts val="0"/>
                  </a:spcAft>
                  <a:buClr>
                    <a:schemeClr val="dk1"/>
                  </a:buClr>
                  <a:buSzPts val="1100"/>
                  <a:buFont typeface="Arial"/>
                  <a:buNone/>
                </a:pPr>
                <a:r>
                  <a:rPr lang="en-GB" b="1" dirty="0"/>
                  <a:t> Substitute: </a:t>
                </a:r>
              </a:p>
              <a:p>
                <a:pPr marL="0" lvl="0" indent="0" algn="ctr" rtl="0">
                  <a:lnSpc>
                    <a:spcPct val="100000"/>
                  </a:lnSpc>
                  <a:spcBef>
                    <a:spcPts val="1200"/>
                  </a:spcBef>
                  <a:spcAft>
                    <a:spcPts val="0"/>
                  </a:spcAft>
                  <a:buClr>
                    <a:schemeClr val="dk1"/>
                  </a:buClr>
                  <a:buSzPts val="1100"/>
                  <a:buFont typeface="Arial"/>
                  <a:buNone/>
                </a:pPr>
                <a14:m>
                  <m:oMathPara xmlns:m="http://schemas.openxmlformats.org/officeDocument/2006/math">
                    <m:oMath>
                      <m:r>
                        <a:rPr lang="en-GB" i="1" dirty="0" smtClean="0">
                          <a:latin typeface="Cambria Math" panose="02040503050406030204" pitchFamily="18" charset="0"/>
                        </a:rPr>
                        <m:t>𝑑</m:t>
                      </m:r>
                      <m:r>
                        <a:rPr lang="en-GB" i="0" dirty="0" smtClean="0">
                          <a:latin typeface="Cambria Math" panose="02040503050406030204" pitchFamily="18" charset="0"/>
                        </a:rPr>
                        <m:t>=</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12</m:t>
                          </m:r>
                        </m:num>
                        <m:den>
                          <m:r>
                            <a:rPr lang="en-GB" b="0" i="1" dirty="0" smtClean="0">
                              <a:latin typeface="Cambria Math" panose="02040503050406030204" pitchFamily="18" charset="0"/>
                            </a:rPr>
                            <m:t>4</m:t>
                          </m:r>
                        </m:den>
                      </m:f>
                      <m:r>
                        <a:rPr lang="en-GB" i="0" dirty="0" smtClean="0">
                          <a:latin typeface="Cambria Math" panose="02040503050406030204" pitchFamily="18" charset="0"/>
                        </a:rPr>
                        <m:t> </m:t>
                      </m:r>
                    </m:oMath>
                  </m:oMathPara>
                </a14:m>
                <a:endParaRPr lang="en-GB" b="1" dirty="0"/>
              </a:p>
              <a:p>
                <a:pPr marL="0" lvl="0" indent="0" algn="l" rtl="0">
                  <a:lnSpc>
                    <a:spcPct val="100000"/>
                  </a:lnSpc>
                  <a:spcBef>
                    <a:spcPts val="1200"/>
                  </a:spcBef>
                  <a:spcAft>
                    <a:spcPts val="0"/>
                  </a:spcAft>
                  <a:buClr>
                    <a:schemeClr val="dk1"/>
                  </a:buClr>
                  <a:buSzPts val="1100"/>
                  <a:buFont typeface="Arial"/>
                  <a:buNone/>
                </a:pPr>
                <a:r>
                  <a:rPr lang="en-GB" b="1" dirty="0"/>
                  <a:t> Solve:</a:t>
                </a:r>
              </a:p>
              <a:p>
                <a:pPr marL="0" lvl="0" indent="0" algn="ctr" rtl="0">
                  <a:lnSpc>
                    <a:spcPct val="100000"/>
                  </a:lnSpc>
                  <a:spcBef>
                    <a:spcPts val="1200"/>
                  </a:spcBef>
                  <a:spcAft>
                    <a:spcPts val="1200"/>
                  </a:spcAft>
                  <a:buClr>
                    <a:schemeClr val="dk1"/>
                  </a:buClr>
                  <a:buSzPts val="1100"/>
                  <a:buFont typeface="Arial"/>
                  <a:buNone/>
                </a:pPr>
                <a14:m>
                  <m:oMathPara xmlns:m="http://schemas.openxmlformats.org/officeDocument/2006/math">
                    <m:oMath>
                      <m:r>
                        <a:rPr lang="en-GB" i="1" dirty="0" smtClean="0">
                          <a:latin typeface="Cambria Math" panose="02040503050406030204" pitchFamily="18" charset="0"/>
                        </a:rPr>
                        <m:t>𝑑</m:t>
                      </m:r>
                      <m:r>
                        <a:rPr lang="en-GB" i="0" dirty="0" smtClean="0">
                          <a:latin typeface="Cambria Math" panose="02040503050406030204" pitchFamily="18" charset="0"/>
                        </a:rPr>
                        <m:t>=3 </m:t>
                      </m:r>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cm</m:t>
                          </m:r>
                        </m:e>
                        <m:sup>
                          <m:r>
                            <a:rPr lang="en-GB" b="0" i="0" dirty="0" smtClean="0">
                              <a:latin typeface="Cambria Math" panose="02040503050406030204" pitchFamily="18" charset="0"/>
                            </a:rPr>
                            <m:t>3</m:t>
                          </m:r>
                        </m:sup>
                      </m:sSup>
                    </m:oMath>
                  </m:oMathPara>
                </a14:m>
                <a:endParaRPr lang="en-GB" b="1" dirty="0"/>
              </a:p>
            </p:txBody>
          </p:sp>
        </mc:Choice>
        <mc:Fallback xmlns="">
          <p:sp>
            <p:nvSpPr>
              <p:cNvPr id="191" name="Google Shape;191;g3cd99b426b3_0_50"/>
              <p:cNvSpPr txBox="1">
                <a:spLocks noGrp="1" noRot="1" noChangeAspect="1" noMove="1" noResize="1" noEditPoints="1" noAdjustHandles="1" noChangeArrowheads="1" noChangeShapeType="1" noTextEdit="1"/>
              </p:cNvSpPr>
              <p:nvPr>
                <p:ph type="body" idx="2"/>
              </p:nvPr>
            </p:nvSpPr>
            <p:spPr>
              <a:xfrm>
                <a:off x="5704857" y="1260000"/>
                <a:ext cx="4770000" cy="4877100"/>
              </a:xfrm>
              <a:prstGeom prst="rect">
                <a:avLst/>
              </a:prstGeom>
              <a:blipFill>
                <a:blip r:embed="rId4"/>
                <a:stretch>
                  <a:fillRect l="-1783" t="-1743" r="-2675"/>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C8EBD219-FFD3-3FB4-44C1-CAE205989ABE}"/>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3cfcaffb8d2_0_15"/>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Substitution</a:t>
            </a:r>
            <a:endParaRPr/>
          </a:p>
        </p:txBody>
      </p:sp>
      <mc:AlternateContent xmlns:mc="http://schemas.openxmlformats.org/markup-compatibility/2006" xmlns:a14="http://schemas.microsoft.com/office/drawing/2010/main">
        <mc:Choice Requires="a14">
          <p:sp>
            <p:nvSpPr>
              <p:cNvPr id="198" name="Google Shape;198;g3cfcaffb8d2_0_15"/>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buNone/>
                </a:pPr>
                <a:r>
                  <a:rPr lang="en-GB" dirty="0"/>
                  <a:t>A solution is made by dissolving 14.6 g of salt in water to make 2.0 dm</a:t>
                </a:r>
                <a:r>
                  <a:rPr lang="en-GB" baseline="30000" dirty="0"/>
                  <a:t>3</a:t>
                </a:r>
                <a:r>
                  <a:rPr lang="en-GB" dirty="0"/>
                  <a:t> of solution. Calculate the concentration in g/dm</a:t>
                </a:r>
                <a:r>
                  <a:rPr lang="en-GB" baseline="30000" dirty="0"/>
                  <a:t>3</a:t>
                </a:r>
                <a:r>
                  <a:rPr lang="en-GB" dirty="0"/>
                  <a:t>.</a:t>
                </a:r>
              </a:p>
              <a:p>
                <a:pPr marL="53975" lvl="0" indent="0" algn="l" rtl="0">
                  <a:lnSpc>
                    <a:spcPct val="100000"/>
                  </a:lnSpc>
                  <a:spcBef>
                    <a:spcPts val="1200"/>
                  </a:spcBef>
                  <a:spcAft>
                    <a:spcPts val="0"/>
                  </a:spcAft>
                  <a:buSzPts val="2750"/>
                  <a:buNone/>
                </a:pPr>
                <a:r>
                  <a:rPr lang="en-GB" b="1" dirty="0">
                    <a:solidFill>
                      <a:schemeClr val="accent4"/>
                    </a:solidFill>
                  </a:rPr>
                  <a:t>Step 1: </a:t>
                </a:r>
                <a:r>
                  <a:rPr lang="en-GB" b="1" dirty="0">
                    <a:solidFill>
                      <a:schemeClr val="tx1"/>
                    </a:solidFill>
                  </a:rPr>
                  <a:t>w</a:t>
                </a:r>
                <a:r>
                  <a:rPr lang="en-GB" b="1" dirty="0"/>
                  <a:t>rite</a:t>
                </a:r>
                <a:r>
                  <a:rPr lang="en-GB" dirty="0"/>
                  <a:t> the formula 	</a:t>
                </a:r>
                <a14:m>
                  <m:oMath xmlns:m="http://schemas.openxmlformats.org/officeDocument/2006/math">
                    <m:r>
                      <m:rPr>
                        <m:sty m:val="p"/>
                      </m:rPr>
                      <a:rPr lang="en-GB" b="0" i="0" smtClean="0">
                        <a:latin typeface="Cambria Math" panose="02040503050406030204" pitchFamily="18" charset="0"/>
                      </a:rPr>
                      <m:t>concentration</m:t>
                    </m:r>
                    <m:r>
                      <a:rPr lang="en-GB" b="0" i="0" smtClean="0">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a14:m>
                <a:endParaRPr lang="en-GB" dirty="0"/>
              </a:p>
              <a:p>
                <a:pPr marL="457200" lvl="0" indent="0" algn="l" rtl="0">
                  <a:lnSpc>
                    <a:spcPct val="100000"/>
                  </a:lnSpc>
                  <a:spcBef>
                    <a:spcPts val="1200"/>
                  </a:spcBef>
                  <a:spcAft>
                    <a:spcPts val="0"/>
                  </a:spcAft>
                  <a:buSzPts val="2750"/>
                  <a:buNone/>
                </a:pPr>
                <a:r>
                  <a:rPr lang="en-GB" dirty="0"/>
                  <a:t>				</a:t>
                </a:r>
                <a14:m>
                  <m:oMath xmlns:m="http://schemas.openxmlformats.org/officeDocument/2006/math">
                    <m:r>
                      <a:rPr lang="en-GB" i="1" dirty="0" smtClean="0">
                        <a:latin typeface="Cambria Math" panose="02040503050406030204" pitchFamily="18" charset="0"/>
                      </a:rPr>
                      <m:t>𝑐</m:t>
                    </m:r>
                    <m:r>
                      <a:rPr lang="en-GB"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𝑚</m:t>
                        </m:r>
                      </m:num>
                      <m:den>
                        <m:r>
                          <a:rPr lang="en-GB" b="0" i="1" dirty="0" smtClean="0">
                            <a:latin typeface="Cambria Math" panose="02040503050406030204" pitchFamily="18" charset="0"/>
                          </a:rPr>
                          <m:t>𝑉</m:t>
                        </m:r>
                      </m:den>
                    </m:f>
                  </m:oMath>
                </a14:m>
                <a:endParaRPr lang="en-GB" i="1" dirty="0"/>
              </a:p>
              <a:p>
                <a:pPr marL="53975" lvl="0" indent="0" algn="l" rtl="0">
                  <a:lnSpc>
                    <a:spcPct val="100000"/>
                  </a:lnSpc>
                  <a:spcBef>
                    <a:spcPts val="1200"/>
                  </a:spcBef>
                  <a:spcAft>
                    <a:spcPts val="0"/>
                  </a:spcAft>
                  <a:buSzPts val="2750"/>
                  <a:buNone/>
                </a:pPr>
                <a:r>
                  <a:rPr lang="en-GB" b="1" dirty="0">
                    <a:solidFill>
                      <a:schemeClr val="accent4"/>
                    </a:solidFill>
                  </a:rPr>
                  <a:t>Step 2: </a:t>
                </a:r>
                <a:r>
                  <a:rPr lang="en-GB" b="1" dirty="0"/>
                  <a:t>substitute</a:t>
                </a:r>
                <a:r>
                  <a:rPr lang="en-GB" dirty="0"/>
                  <a:t> 		</a:t>
                </a:r>
                <a14:m>
                  <m:oMath xmlns:m="http://schemas.openxmlformats.org/officeDocument/2006/math">
                    <m:r>
                      <a:rPr lang="en-GB" i="1" dirty="0" smtClean="0">
                        <a:latin typeface="Cambria Math" panose="02040503050406030204" pitchFamily="18" charset="0"/>
                      </a:rPr>
                      <m:t>𝑐</m:t>
                    </m:r>
                    <m:r>
                      <a:rPr lang="en-GB" i="0"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14.6</m:t>
                        </m:r>
                      </m:num>
                      <m:den>
                        <m:r>
                          <a:rPr lang="en-GB" b="0" i="1" dirty="0" smtClean="0">
                            <a:latin typeface="Cambria Math" panose="02040503050406030204" pitchFamily="18" charset="0"/>
                          </a:rPr>
                          <m:t>2.0</m:t>
                        </m:r>
                      </m:den>
                    </m:f>
                  </m:oMath>
                </a14:m>
                <a:endParaRPr lang="en-GB" dirty="0"/>
              </a:p>
              <a:p>
                <a:pPr marL="457200" lvl="0" indent="0" algn="l" rtl="0">
                  <a:lnSpc>
                    <a:spcPct val="100000"/>
                  </a:lnSpc>
                  <a:spcBef>
                    <a:spcPts val="1200"/>
                  </a:spcBef>
                  <a:spcAft>
                    <a:spcPts val="0"/>
                  </a:spcAft>
                  <a:buSzPts val="2750"/>
                  <a:buNone/>
                </a:pPr>
                <a:endParaRPr lang="en-GB" dirty="0"/>
              </a:p>
              <a:p>
                <a:pPr marL="53975" lvl="0" indent="0" algn="l" rtl="0">
                  <a:lnSpc>
                    <a:spcPct val="100000"/>
                  </a:lnSpc>
                  <a:spcBef>
                    <a:spcPts val="1200"/>
                  </a:spcBef>
                  <a:spcAft>
                    <a:spcPts val="0"/>
                  </a:spcAft>
                  <a:buSzPts val="2750"/>
                  <a:buNone/>
                </a:pPr>
                <a:r>
                  <a:rPr lang="en-GB" b="1" dirty="0">
                    <a:solidFill>
                      <a:schemeClr val="accent4"/>
                    </a:solidFill>
                  </a:rPr>
                  <a:t>Step 3: </a:t>
                </a:r>
                <a:r>
                  <a:rPr lang="en-GB" b="1" dirty="0"/>
                  <a:t>calculate</a:t>
                </a:r>
                <a:r>
                  <a:rPr lang="en-GB" dirty="0"/>
                  <a:t>		</a:t>
                </a:r>
                <a14:m>
                  <m:oMath xmlns:m="http://schemas.openxmlformats.org/officeDocument/2006/math">
                    <m:r>
                      <a:rPr lang="en-GB" i="1" dirty="0" smtClean="0">
                        <a:latin typeface="Cambria Math" panose="02040503050406030204" pitchFamily="18" charset="0"/>
                      </a:rPr>
                      <m:t>𝑐</m:t>
                    </m:r>
                    <m:r>
                      <a:rPr lang="en-GB" i="0" dirty="0" smtClean="0">
                        <a:latin typeface="Cambria Math" panose="02040503050406030204" pitchFamily="18" charset="0"/>
                      </a:rPr>
                      <m:t> = 7.3</m:t>
                    </m:r>
                  </m:oMath>
                </a14:m>
                <a:endParaRPr lang="en-GB" dirty="0"/>
              </a:p>
              <a:p>
                <a:pPr marL="53975" lvl="0" indent="0" algn="l" rtl="0">
                  <a:lnSpc>
                    <a:spcPct val="100000"/>
                  </a:lnSpc>
                  <a:spcBef>
                    <a:spcPts val="1200"/>
                  </a:spcBef>
                  <a:spcAft>
                    <a:spcPts val="0"/>
                  </a:spcAft>
                  <a:buSzPts val="2750"/>
                  <a:buNone/>
                </a:pPr>
                <a:endParaRPr lang="en-GB" dirty="0"/>
              </a:p>
              <a:p>
                <a:pPr marL="53975" lvl="0" indent="0" algn="l" rtl="0">
                  <a:lnSpc>
                    <a:spcPct val="100000"/>
                  </a:lnSpc>
                  <a:spcBef>
                    <a:spcPts val="1200"/>
                  </a:spcBef>
                  <a:spcAft>
                    <a:spcPts val="0"/>
                  </a:spcAft>
                  <a:buSzPts val="2750"/>
                  <a:buNone/>
                </a:pPr>
                <a:r>
                  <a:rPr lang="en-GB" b="1" dirty="0">
                    <a:solidFill>
                      <a:schemeClr val="accent4"/>
                    </a:solidFill>
                  </a:rPr>
                  <a:t>Step 4: </a:t>
                </a:r>
                <a:r>
                  <a:rPr lang="en-GB" b="1" dirty="0"/>
                  <a:t>add units</a:t>
                </a:r>
                <a:r>
                  <a:rPr lang="en-GB" dirty="0"/>
                  <a:t>		</a:t>
                </a:r>
                <a14:m>
                  <m:oMath xmlns:m="http://schemas.openxmlformats.org/officeDocument/2006/math">
                    <m:r>
                      <a:rPr lang="en-GB" i="1" dirty="0" smtClean="0">
                        <a:latin typeface="Cambria Math" panose="02040503050406030204" pitchFamily="18" charset="0"/>
                      </a:rPr>
                      <m:t>𝑐</m:t>
                    </m:r>
                    <m:r>
                      <a:rPr lang="en-GB" i="0" dirty="0" smtClean="0">
                        <a:latin typeface="Cambria Math" panose="02040503050406030204" pitchFamily="18" charset="0"/>
                      </a:rPr>
                      <m:t> = 7.3 </m:t>
                    </m:r>
                    <m:r>
                      <m:rPr>
                        <m:sty m:val="p"/>
                      </m:rPr>
                      <a:rPr lang="en-GB" i="0" dirty="0" smtClean="0">
                        <a:latin typeface="Cambria Math" panose="02040503050406030204" pitchFamily="18" charset="0"/>
                      </a:rPr>
                      <m:t>g</m:t>
                    </m:r>
                    <m:r>
                      <a:rPr lang="en-GB" i="0" dirty="0" smtClean="0">
                        <a:latin typeface="Cambria Math" panose="02040503050406030204" pitchFamily="18" charset="0"/>
                      </a:rPr>
                      <m:t>/</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dm</m:t>
                        </m:r>
                      </m:e>
                      <m:sup>
                        <m:r>
                          <a:rPr lang="en-GB" b="0" i="0" dirty="0" smtClean="0">
                            <a:latin typeface="Cambria Math" panose="02040503050406030204" pitchFamily="18" charset="0"/>
                          </a:rPr>
                          <m:t>3</m:t>
                        </m:r>
                      </m:sup>
                    </m:sSup>
                  </m:oMath>
                </a14:m>
                <a:endParaRPr dirty="0"/>
              </a:p>
            </p:txBody>
          </p:sp>
        </mc:Choice>
        <mc:Fallback xmlns="">
          <p:sp>
            <p:nvSpPr>
              <p:cNvPr id="198" name="Google Shape;198;g3cfcaffb8d2_0_15"/>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E1587D23-C987-7901-099C-18E594C4A4D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g3cfcaffb8d2_0_21"/>
          <p:cNvSpPr txBox="1">
            <a:spLocks noGrp="1"/>
          </p:cNvSpPr>
          <p:nvPr>
            <p:ph type="title"/>
          </p:nvPr>
        </p:nvSpPr>
        <p:spPr>
          <a:xfrm>
            <a:off x="5935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Substitution practice</a:t>
            </a:r>
            <a:endParaRPr dirty="0"/>
          </a:p>
        </p:txBody>
      </p:sp>
      <mc:AlternateContent xmlns:mc="http://schemas.openxmlformats.org/markup-compatibility/2006" xmlns:a14="http://schemas.microsoft.com/office/drawing/2010/main">
        <mc:Choice Requires="a14">
          <p:sp>
            <p:nvSpPr>
              <p:cNvPr id="205" name="Google Shape;205;g3cfcaffb8d2_0_21"/>
              <p:cNvSpPr txBox="1">
                <a:spLocks noGrp="1"/>
              </p:cNvSpPr>
              <p:nvPr>
                <p:ph type="body" idx="1"/>
              </p:nvPr>
            </p:nvSpPr>
            <p:spPr>
              <a:xfrm>
                <a:off x="593500" y="1399325"/>
                <a:ext cx="10080000" cy="5175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Use the four-step method to answer each question.</a:t>
                </a:r>
              </a:p>
              <a:p>
                <a:pPr marL="511175" lvl="0" indent="-457200">
                  <a:spcBef>
                    <a:spcPts val="1200"/>
                  </a:spcBef>
                  <a:buSzPct val="100000"/>
                  <a:buFont typeface="+mj-lt"/>
                  <a:buAutoNum type="arabicPeriod"/>
                </a:pPr>
                <a:r>
                  <a:rPr lang="en-GB" dirty="0"/>
                  <a:t>A block of metal has a mass of 54.0 g and a volume of 20.0 cm</a:t>
                </a:r>
                <a:r>
                  <a:rPr lang="en-GB" baseline="30000" dirty="0"/>
                  <a:t>3</a:t>
                </a:r>
                <a:r>
                  <a:rPr lang="en-GB" dirty="0"/>
                  <a:t>.</a:t>
                </a:r>
              </a:p>
              <a:p>
                <a:pPr marL="53975" lvl="0" indent="0" algn="l" rtl="0">
                  <a:lnSpc>
                    <a:spcPct val="100000"/>
                  </a:lnSpc>
                  <a:spcBef>
                    <a:spcPts val="1200"/>
                  </a:spcBef>
                  <a:spcAft>
                    <a:spcPts val="0"/>
                  </a:spcAft>
                  <a:buSzPct val="100000"/>
                  <a:buNone/>
                </a:pPr>
                <a:r>
                  <a:rPr lang="en-GB" dirty="0"/>
                  <a:t>Calculate its density. </a:t>
                </a:r>
              </a:p>
              <a:p>
                <a:pPr marL="457200" lvl="0" indent="0" algn="l" rtl="0">
                  <a:lnSpc>
                    <a:spcPct val="100000"/>
                  </a:lnSpc>
                  <a:spcBef>
                    <a:spcPts val="1200"/>
                  </a:spcBef>
                  <a:spcAft>
                    <a:spcPts val="0"/>
                  </a:spcAft>
                  <a:buSzPts val="2750"/>
                  <a:buNone/>
                </a:pPr>
                <a14:m>
                  <m:oMathPara xmlns:m="http://schemas.openxmlformats.org/officeDocument/2006/math">
                    <m:oMath>
                      <m:r>
                        <m:rPr>
                          <m:sty m:val="p"/>
                        </m:rPr>
                        <a:rPr lang="en-GB" b="0" i="0" smtClean="0">
                          <a:latin typeface="Cambria Math" panose="02040503050406030204" pitchFamily="18" charset="0"/>
                        </a:rPr>
                        <m:t>density</m:t>
                      </m:r>
                      <m:r>
                        <a:rPr lang="en-GB" b="0" i="0" smtClean="0">
                          <a:latin typeface="Cambria Math" panose="02040503050406030204" pitchFamily="18" charset="0"/>
                        </a:rPr>
                        <m:t>= </m:t>
                      </m:r>
                      <m:f>
                        <m:fPr>
                          <m:ctrlPr>
                            <a:rPr lang="en-GB" b="0" i="0" smtClean="0">
                              <a:latin typeface="Cambria Math" panose="02040503050406030204" pitchFamily="18" charset="0"/>
                            </a:rPr>
                          </m:ctrlPr>
                        </m:fPr>
                        <m:num>
                          <m:r>
                            <m:rPr>
                              <m:sty m:val="p"/>
                            </m:rPr>
                            <a:rPr lang="en-GB" b="0" i="0" smtClean="0">
                              <a:latin typeface="Cambria Math" panose="02040503050406030204" pitchFamily="18" charset="0"/>
                            </a:rPr>
                            <m:t>mass</m:t>
                          </m:r>
                        </m:num>
                        <m:den>
                          <m:r>
                            <m:rPr>
                              <m:sty m:val="p"/>
                            </m:rPr>
                            <a:rPr lang="en-GB" b="0" i="0" smtClean="0">
                              <a:latin typeface="Cambria Math" panose="02040503050406030204" pitchFamily="18" charset="0"/>
                            </a:rPr>
                            <m:t>volume</m:t>
                          </m:r>
                        </m:den>
                      </m:f>
                    </m:oMath>
                  </m:oMathPara>
                </a14:m>
                <a:endParaRPr lang="en-GB" dirty="0"/>
              </a:p>
              <a:p>
                <a:pPr marL="511175" lvl="0" indent="-457200">
                  <a:spcBef>
                    <a:spcPts val="1200"/>
                  </a:spcBef>
                  <a:buSzPct val="100000"/>
                  <a:buFont typeface="+mj-lt"/>
                  <a:buAutoNum type="arabicPeriod" startAt="2"/>
                </a:pPr>
                <a:r>
                  <a:rPr lang="en-GB" dirty="0"/>
                  <a:t>A learner dissolves 8.0 g of sugar in water to make 0.5 dm</a:t>
                </a:r>
                <a:r>
                  <a:rPr lang="en-GB" baseline="30000" dirty="0"/>
                  <a:t>3</a:t>
                </a:r>
                <a:r>
                  <a:rPr lang="en-GB" dirty="0"/>
                  <a:t> of solution.</a:t>
                </a:r>
              </a:p>
              <a:p>
                <a:pPr marL="53975" lvl="0" indent="0">
                  <a:spcBef>
                    <a:spcPts val="1200"/>
                  </a:spcBef>
                  <a:buSzPct val="100000"/>
                  <a:buNone/>
                </a:pPr>
                <a:r>
                  <a:rPr lang="en-GB" dirty="0"/>
                  <a:t>Calculate the concentration in g/dm</a:t>
                </a:r>
                <a:r>
                  <a:rPr lang="en-GB" baseline="30000" dirty="0"/>
                  <a:t>3</a:t>
                </a:r>
                <a:r>
                  <a:rPr lang="en-GB" dirty="0"/>
                  <a:t>. </a:t>
                </a:r>
              </a:p>
              <a:p>
                <a:pPr lvl="0" indent="0">
                  <a:spcBef>
                    <a:spcPts val="1200"/>
                  </a:spcBef>
                  <a:buNone/>
                </a:pPr>
                <a14:m>
                  <m:oMathPara xmlns:m="http://schemas.openxmlformats.org/officeDocument/2006/math">
                    <m:oMath>
                      <m:r>
                        <m:rPr>
                          <m:sty m:val="p"/>
                        </m:rPr>
                        <a:rPr lang="en-GB" b="0" i="0" smtClean="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en-GB" dirty="0"/>
              </a:p>
              <a:p>
                <a:pPr marL="511175" lvl="0" indent="-457200">
                  <a:spcBef>
                    <a:spcPts val="1200"/>
                  </a:spcBef>
                  <a:buSzPct val="100000"/>
                  <a:buFont typeface="+mj-lt"/>
                  <a:buAutoNum type="arabicPeriod" startAt="3"/>
                </a:pPr>
                <a:r>
                  <a:rPr lang="en-GB" dirty="0"/>
                  <a:t>A solution has a concentration of 6.0 g/dm</a:t>
                </a:r>
                <a:r>
                  <a:rPr lang="en-GB" baseline="30000" dirty="0"/>
                  <a:t>3</a:t>
                </a:r>
                <a:r>
                  <a:rPr lang="en-GB" dirty="0"/>
                  <a:t> and a volume of 0.5 dm</a:t>
                </a:r>
                <a:r>
                  <a:rPr lang="en-GB" baseline="30000" dirty="0"/>
                  <a:t>3</a:t>
                </a:r>
                <a:r>
                  <a:rPr lang="en-GB" dirty="0"/>
                  <a:t>.</a:t>
                </a:r>
              </a:p>
              <a:p>
                <a:pPr marL="0" lvl="0" indent="53975">
                  <a:spcBef>
                    <a:spcPts val="1200"/>
                  </a:spcBef>
                  <a:buSzPct val="100000"/>
                  <a:buNone/>
                </a:pPr>
                <a:r>
                  <a:rPr lang="en-GB" dirty="0"/>
                  <a:t>Calculate the mass of solute dissolved.</a:t>
                </a:r>
              </a:p>
              <a:p>
                <a:pPr marL="53975" lvl="0" indent="0">
                  <a:buSzPct val="100000"/>
                  <a:buNone/>
                </a:pPr>
                <a:endParaRPr lang="en-GB" sz="200" dirty="0"/>
              </a:p>
              <a:p>
                <a:pPr marL="457200" lvl="0" indent="0" algn="l" rtl="0">
                  <a:lnSpc>
                    <a:spcPct val="100000"/>
                  </a:lnSpc>
                  <a:spcBef>
                    <a:spcPts val="1800"/>
                  </a:spcBef>
                  <a:spcAft>
                    <a:spcPts val="1200"/>
                  </a:spcAft>
                  <a:buSzPts val="2750"/>
                  <a:buNone/>
                </a:pPr>
                <a14:m>
                  <m:oMathPara xmlns:m="http://schemas.openxmlformats.org/officeDocument/2006/math">
                    <m:oMath>
                      <m:r>
                        <m:rPr>
                          <m:sty m:val="p"/>
                        </m:rPr>
                        <a:rPr lang="en-GB" i="0" dirty="0" smtClean="0">
                          <a:latin typeface="Cambria Math" panose="02040503050406030204" pitchFamily="18" charset="0"/>
                        </a:rPr>
                        <m:t>mass</m:t>
                      </m:r>
                      <m:r>
                        <a:rPr lang="en-GB" i="0" dirty="0" smtClean="0">
                          <a:latin typeface="Cambria Math" panose="02040503050406030204" pitchFamily="18" charset="0"/>
                        </a:rPr>
                        <m:t> = </m:t>
                      </m:r>
                      <m:r>
                        <m:rPr>
                          <m:sty m:val="p"/>
                        </m:rPr>
                        <a:rPr lang="en-GB" i="0" dirty="0" smtClean="0">
                          <a:latin typeface="Cambria Math" panose="02040503050406030204" pitchFamily="18" charset="0"/>
                        </a:rPr>
                        <m:t>concentration</m:t>
                      </m:r>
                      <m:r>
                        <a:rPr lang="en-GB" i="0" dirty="0" smtClean="0">
                          <a:latin typeface="Cambria Math" panose="02040503050406030204" pitchFamily="18" charset="0"/>
                        </a:rPr>
                        <m:t> × </m:t>
                      </m:r>
                      <m:r>
                        <m:rPr>
                          <m:sty m:val="p"/>
                        </m:rPr>
                        <a:rPr lang="en-GB" i="0" dirty="0" smtClean="0">
                          <a:latin typeface="Cambria Math" panose="02040503050406030204" pitchFamily="18" charset="0"/>
                        </a:rPr>
                        <m:t>volume</m:t>
                      </m:r>
                    </m:oMath>
                  </m:oMathPara>
                </a14:m>
                <a:endParaRPr lang="en-GB" dirty="0"/>
              </a:p>
            </p:txBody>
          </p:sp>
        </mc:Choice>
        <mc:Fallback xmlns="">
          <p:sp>
            <p:nvSpPr>
              <p:cNvPr id="205" name="Google Shape;205;g3cfcaffb8d2_0_21"/>
              <p:cNvSpPr txBox="1">
                <a:spLocks noGrp="1" noRot="1" noChangeAspect="1" noMove="1" noResize="1" noEditPoints="1" noAdjustHandles="1" noChangeArrowheads="1" noChangeShapeType="1" noTextEdit="1"/>
              </p:cNvSpPr>
              <p:nvPr>
                <p:ph type="body" idx="1"/>
              </p:nvPr>
            </p:nvSpPr>
            <p:spPr>
              <a:xfrm>
                <a:off x="593500" y="1399325"/>
                <a:ext cx="10080000" cy="5175900"/>
              </a:xfrm>
              <a:prstGeom prst="rect">
                <a:avLst/>
              </a:prstGeom>
              <a:blipFill>
                <a:blip r:embed="rId3"/>
                <a:stretch>
                  <a:fillRect l="-1693" t="-1767" r="-181"/>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A53F867F-2404-2E6F-545E-CAA0E8ED9527}"/>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Practice</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3">
          <a:extLst>
            <a:ext uri="{FF2B5EF4-FFF2-40B4-BE49-F238E27FC236}">
              <a16:creationId xmlns:a16="http://schemas.microsoft.com/office/drawing/2014/main" id="{70D1F372-7E25-974E-52F8-FF471BD9E982}"/>
            </a:ext>
          </a:extLst>
        </p:cNvPr>
        <p:cNvGrpSpPr/>
        <p:nvPr/>
      </p:nvGrpSpPr>
      <p:grpSpPr>
        <a:xfrm>
          <a:off x="0" y="0"/>
          <a:ext cx="0" cy="0"/>
          <a:chOff x="0" y="0"/>
          <a:chExt cx="0" cy="0"/>
        </a:xfrm>
      </p:grpSpPr>
      <p:sp>
        <p:nvSpPr>
          <p:cNvPr id="204" name="Google Shape;204;g3cfcaffb8d2_0_21">
            <a:extLst>
              <a:ext uri="{FF2B5EF4-FFF2-40B4-BE49-F238E27FC236}">
                <a16:creationId xmlns:a16="http://schemas.microsoft.com/office/drawing/2014/main" id="{84106291-9E84-DCD2-7DAB-C8F75B3C7F9D}"/>
              </a:ext>
            </a:extLst>
          </p:cNvPr>
          <p:cNvSpPr txBox="1">
            <a:spLocks noGrp="1"/>
          </p:cNvSpPr>
          <p:nvPr>
            <p:ph type="title"/>
          </p:nvPr>
        </p:nvSpPr>
        <p:spPr>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Substitution practice – answers </a:t>
            </a:r>
            <a:endParaRPr dirty="0"/>
          </a:p>
        </p:txBody>
      </p:sp>
      <mc:AlternateContent xmlns:mc="http://schemas.openxmlformats.org/markup-compatibility/2006" xmlns:a14="http://schemas.microsoft.com/office/drawing/2010/main">
        <mc:Choice Requires="a14">
          <p:sp>
            <p:nvSpPr>
              <p:cNvPr id="205" name="Google Shape;205;g3cfcaffb8d2_0_21">
                <a:extLst>
                  <a:ext uri="{FF2B5EF4-FFF2-40B4-BE49-F238E27FC236}">
                    <a16:creationId xmlns:a16="http://schemas.microsoft.com/office/drawing/2014/main" id="{6BA00116-00A8-644A-5548-D3A323139D33}"/>
                  </a:ext>
                </a:extLst>
              </p:cNvPr>
              <p:cNvSpPr txBox="1">
                <a:spLocks noGrp="1"/>
              </p:cNvSpPr>
              <p:nvPr>
                <p:ph type="body" idx="1"/>
              </p:nvPr>
            </p:nvSpPr>
            <p:spPr>
              <a:prstGeom prst="rect">
                <a:avLst/>
              </a:prstGeom>
              <a:noFill/>
              <a:ln>
                <a:noFill/>
              </a:ln>
            </p:spPr>
            <p:txBody>
              <a:bodyPr spcFirstLastPara="1" wrap="square" lIns="0" tIns="0" rIns="0" bIns="0" anchor="t" anchorCtr="0">
                <a:noAutofit/>
              </a:bodyPr>
              <a:lstStyle/>
              <a:p>
                <a:pPr marL="365125" lvl="0" indent="-365125">
                  <a:lnSpc>
                    <a:spcPct val="120000"/>
                  </a:lnSpc>
                  <a:buClr>
                    <a:schemeClr val="accent4"/>
                  </a:buClr>
                  <a:buSzPct val="100000"/>
                  <a:buFont typeface="+mj-lt"/>
                  <a:buAutoNum type="arabicPeriod"/>
                  <a:defRPr/>
                </a:pPr>
                <a:r>
                  <a:rPr lang="en-GB" b="1" dirty="0">
                    <a:solidFill>
                      <a:schemeClr val="accent4"/>
                    </a:solidFill>
                  </a:rPr>
                  <a:t>Step 1: </a:t>
                </a:r>
                <a:r>
                  <a:rPr lang="en-GB" b="1" dirty="0"/>
                  <a:t>write </a:t>
                </a:r>
                <a:r>
                  <a:rPr lang="en-GB" dirty="0"/>
                  <a:t>the formula: </a:t>
                </a:r>
              </a:p>
              <a:p>
                <a:pPr marL="365125" lvl="0" indent="0">
                  <a:lnSpc>
                    <a:spcPct val="120000"/>
                  </a:lnSpc>
                  <a:buClr>
                    <a:schemeClr val="accent4"/>
                  </a:buClr>
                  <a:buSzPct val="100000"/>
                  <a:defRPr/>
                </a:pP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ar-AE" dirty="0"/>
                  <a:t> </a:t>
                </a:r>
                <a:r>
                  <a:rPr lang="en-GB" dirty="0"/>
                  <a:t>, </a:t>
                </a:r>
                <a14:m>
                  <m:oMath xmlns:m="http://schemas.openxmlformats.org/officeDocument/2006/math">
                    <m:r>
                      <a:rPr lang="en-GB" dirty="0">
                        <a:latin typeface="Cambria Math" panose="02040503050406030204" pitchFamily="18" charset="0"/>
                      </a:rPr>
                      <m:t> </m:t>
                    </m:r>
                    <m:r>
                      <a:rPr lang="en-GB" i="1" dirty="0">
                        <a:latin typeface="Cambria Math" panose="02040503050406030204" pitchFamily="18" charset="0"/>
                      </a:rPr>
                      <m:t>𝑑</m:t>
                    </m:r>
                    <m:r>
                      <a:rPr lang="en-GB" i="1" dirty="0">
                        <a:latin typeface="Cambria Math" panose="02040503050406030204" pitchFamily="18" charset="0"/>
                      </a:rPr>
                      <m:t> = </m:t>
                    </m:r>
                    <m:f>
                      <m:fPr>
                        <m:ctrlPr>
                          <a:rPr lang="ar-AE" i="1" dirty="0">
                            <a:latin typeface="Cambria Math" panose="02040503050406030204" pitchFamily="18" charset="0"/>
                          </a:rPr>
                        </m:ctrlPr>
                      </m:fPr>
                      <m:num>
                        <m:r>
                          <a:rPr lang="ar-AE" i="1" dirty="0">
                            <a:latin typeface="Cambria Math" panose="02040503050406030204" pitchFamily="18" charset="0"/>
                          </a:rPr>
                          <m:t>𝑚</m:t>
                        </m:r>
                      </m:num>
                      <m:den>
                        <m:r>
                          <a:rPr lang="en-GB" i="1" dirty="0">
                            <a:latin typeface="Cambria Math" panose="02040503050406030204" pitchFamily="18" charset="0"/>
                          </a:rPr>
                          <m:t>𝑉</m:t>
                        </m:r>
                      </m:den>
                    </m:f>
                  </m:oMath>
                </a14:m>
                <a:endParaRPr lang="en-GB" i="1" dirty="0"/>
              </a:p>
              <a:p>
                <a:pPr marL="365125" lvl="0" indent="0">
                  <a:lnSpc>
                    <a:spcPct val="120000"/>
                  </a:lnSpc>
                  <a:buSzPts val="1400"/>
                  <a:buNone/>
                </a:pPr>
                <a:r>
                  <a:rPr lang="en-GB" b="1" dirty="0">
                    <a:solidFill>
                      <a:schemeClr val="accent4"/>
                    </a:solidFill>
                  </a:rPr>
                  <a:t>Step 2:</a:t>
                </a:r>
                <a:r>
                  <a:rPr lang="en-GB" b="1" dirty="0"/>
                  <a:t> substitute</a:t>
                </a:r>
                <a:r>
                  <a:rPr lang="en-GB" dirty="0"/>
                  <a:t>: </a:t>
                </a:r>
                <a14:m>
                  <m:oMath xmlns:m="http://schemas.openxmlformats.org/officeDocument/2006/math">
                    <m:r>
                      <m:rPr>
                        <m:sty m:val="p"/>
                      </m:rPr>
                      <a:rPr lang="en-GB">
                        <a:latin typeface="Cambria Math" panose="02040503050406030204" pitchFamily="18" charset="0"/>
                      </a:rPr>
                      <m:t>d</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54.0</m:t>
                        </m:r>
                      </m:num>
                      <m:den>
                        <m:r>
                          <a:rPr lang="en-GB" i="1">
                            <a:latin typeface="Cambria Math" panose="02040503050406030204" pitchFamily="18" charset="0"/>
                          </a:rPr>
                          <m:t>20.0</m:t>
                        </m:r>
                      </m:den>
                    </m:f>
                  </m:oMath>
                </a14:m>
                <a:endParaRPr lang="en-GB" dirty="0"/>
              </a:p>
              <a:p>
                <a:pPr marL="365125" lvl="0" indent="0">
                  <a:lnSpc>
                    <a:spcPct val="120000"/>
                  </a:lnSpc>
                  <a:buSzPts val="1400"/>
                  <a:buNone/>
                </a:pPr>
                <a:r>
                  <a:rPr lang="en-GB" b="1" dirty="0">
                    <a:solidFill>
                      <a:schemeClr val="accent4"/>
                    </a:solidFill>
                  </a:rPr>
                  <a:t>Step 3: </a:t>
                </a:r>
                <a:r>
                  <a:rPr lang="en-GB" b="1" dirty="0"/>
                  <a:t>calculate</a:t>
                </a:r>
                <a:r>
                  <a:rPr lang="en-GB" dirty="0"/>
                  <a:t>:</a:t>
                </a:r>
                <a14:m>
                  <m:oMath xmlns:m="http://schemas.openxmlformats.org/officeDocument/2006/math">
                    <m:r>
                      <a:rPr lang="en-GB" dirty="0">
                        <a:latin typeface="Cambria Math" panose="02040503050406030204" pitchFamily="18" charset="0"/>
                      </a:rPr>
                      <m:t> </m:t>
                    </m:r>
                    <m:r>
                      <a:rPr lang="en-GB" i="1" dirty="0">
                        <a:latin typeface="Cambria Math" panose="02040503050406030204" pitchFamily="18" charset="0"/>
                      </a:rPr>
                      <m:t>𝑑</m:t>
                    </m:r>
                    <m:r>
                      <a:rPr lang="en-GB" dirty="0">
                        <a:latin typeface="Cambria Math" panose="02040503050406030204" pitchFamily="18" charset="0"/>
                      </a:rPr>
                      <m:t> = 2.7</m:t>
                    </m:r>
                  </m:oMath>
                </a14:m>
                <a:endParaRPr lang="en-GB" dirty="0"/>
              </a:p>
              <a:p>
                <a:pPr marL="365125" lvl="0" indent="0">
                  <a:lnSpc>
                    <a:spcPct val="120000"/>
                  </a:lnSpc>
                  <a:buSzPts val="1400"/>
                  <a:buNone/>
                </a:pPr>
                <a:r>
                  <a:rPr lang="en-GB" b="1" dirty="0">
                    <a:solidFill>
                      <a:schemeClr val="accent4"/>
                    </a:solidFill>
                  </a:rPr>
                  <a:t>Step 4: </a:t>
                </a:r>
                <a:r>
                  <a:rPr lang="en-GB" b="1" dirty="0"/>
                  <a:t>add units</a:t>
                </a:r>
                <a:r>
                  <a:rPr lang="en-GB" dirty="0"/>
                  <a:t>: </a:t>
                </a:r>
                <a14:m>
                  <m:oMath xmlns:m="http://schemas.openxmlformats.org/officeDocument/2006/math">
                    <m:r>
                      <a:rPr lang="en-GB" i="1" dirty="0">
                        <a:latin typeface="Cambria Math" panose="02040503050406030204" pitchFamily="18" charset="0"/>
                      </a:rPr>
                      <m:t>𝑑</m:t>
                    </m:r>
                    <m:r>
                      <a:rPr lang="en-GB" dirty="0">
                        <a:latin typeface="Cambria Math" panose="02040503050406030204" pitchFamily="18" charset="0"/>
                      </a:rPr>
                      <m:t> = 2.7 </m:t>
                    </m:r>
                    <m:r>
                      <m:rPr>
                        <m:sty m:val="p"/>
                      </m:rPr>
                      <a:rPr lang="en-GB" dirty="0">
                        <a:latin typeface="Cambria Math" panose="02040503050406030204" pitchFamily="18" charset="0"/>
                      </a:rPr>
                      <m:t>g</m:t>
                    </m:r>
                    <m:r>
                      <a:rPr lang="en-GB" dirty="0">
                        <a:latin typeface="Cambria Math" panose="02040503050406030204" pitchFamily="18" charset="0"/>
                      </a:rPr>
                      <m:t>/</m:t>
                    </m:r>
                    <m:sSup>
                      <m:sSupPr>
                        <m:ctrlPr>
                          <a:rPr lang="en-GB" dirty="0">
                            <a:latin typeface="Cambria Math" panose="02040503050406030204" pitchFamily="18" charset="0"/>
                          </a:rPr>
                        </m:ctrlPr>
                      </m:sSupPr>
                      <m:e>
                        <m:r>
                          <m:rPr>
                            <m:sty m:val="p"/>
                          </m:rPr>
                          <a:rPr lang="en-GB" dirty="0">
                            <a:latin typeface="Cambria Math" panose="02040503050406030204" pitchFamily="18" charset="0"/>
                          </a:rPr>
                          <m:t>cm</m:t>
                        </m:r>
                      </m:e>
                      <m:sup>
                        <m:r>
                          <a:rPr lang="en-GB" i="1" dirty="0">
                            <a:latin typeface="Cambria Math" panose="02040503050406030204" pitchFamily="18" charset="0"/>
                          </a:rPr>
                          <m:t>3</m:t>
                        </m:r>
                      </m:sup>
                    </m:sSup>
                  </m:oMath>
                </a14:m>
                <a:endParaRPr lang="en-GB" dirty="0"/>
              </a:p>
              <a:p>
                <a:pPr marL="0" lvl="0" indent="0">
                  <a:lnSpc>
                    <a:spcPct val="120000"/>
                  </a:lnSpc>
                  <a:buSzPts val="1400"/>
                  <a:buNone/>
                </a:pPr>
                <a:endParaRPr lang="en-GB" b="1" dirty="0"/>
              </a:p>
              <a:p>
                <a:pPr marL="365125" lvl="0" indent="-365125">
                  <a:lnSpc>
                    <a:spcPct val="120000"/>
                  </a:lnSpc>
                  <a:buClr>
                    <a:schemeClr val="accent4"/>
                  </a:buClr>
                  <a:buSzPct val="100000"/>
                  <a:buFont typeface="+mj-lt"/>
                  <a:buAutoNum type="arabicPeriod" startAt="2"/>
                  <a:defRPr/>
                </a:pPr>
                <a:r>
                  <a:rPr lang="en-GB" b="1" dirty="0">
                    <a:solidFill>
                      <a:schemeClr val="accent4"/>
                    </a:solidFill>
                  </a:rPr>
                  <a:t>Step 1: </a:t>
                </a:r>
                <a:r>
                  <a:rPr lang="en-GB" b="1" dirty="0"/>
                  <a:t>write </a:t>
                </a:r>
                <a:r>
                  <a:rPr lang="en-GB" dirty="0"/>
                  <a:t>the formula: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en-GB" dirty="0"/>
                  <a:t> , </a:t>
                </a:r>
                <a14:m>
                  <m:oMath xmlns:m="http://schemas.openxmlformats.org/officeDocument/2006/math">
                    <m:r>
                      <a:rPr lang="en-GB" i="1" dirty="0">
                        <a:latin typeface="Cambria Math" panose="02040503050406030204" pitchFamily="18" charset="0"/>
                      </a:rPr>
                      <m:t>𝑐</m:t>
                    </m:r>
                    <m:r>
                      <a:rPr lang="en-GB" i="1" dirty="0">
                        <a:latin typeface="Cambria Math" panose="02040503050406030204" pitchFamily="18" charset="0"/>
                      </a:rPr>
                      <m:t> = </m:t>
                    </m:r>
                    <m:f>
                      <m:fPr>
                        <m:ctrlPr>
                          <a:rPr lang="en-GB" i="1" dirty="0">
                            <a:latin typeface="Cambria Math" panose="02040503050406030204" pitchFamily="18" charset="0"/>
                          </a:rPr>
                        </m:ctrlPr>
                      </m:fPr>
                      <m:num>
                        <m:r>
                          <a:rPr lang="en-GB" i="1" dirty="0">
                            <a:latin typeface="Cambria Math" panose="02040503050406030204" pitchFamily="18" charset="0"/>
                          </a:rPr>
                          <m:t>𝑚</m:t>
                        </m:r>
                      </m:num>
                      <m:den>
                        <m:r>
                          <a:rPr lang="en-GB" i="1" dirty="0">
                            <a:latin typeface="Cambria Math" panose="02040503050406030204" pitchFamily="18" charset="0"/>
                          </a:rPr>
                          <m:t>𝑉</m:t>
                        </m:r>
                      </m:den>
                    </m:f>
                  </m:oMath>
                </a14:m>
                <a:endParaRPr lang="en-GB" i="1" dirty="0"/>
              </a:p>
              <a:p>
                <a:pPr marL="365125" lvl="0" indent="0">
                  <a:lnSpc>
                    <a:spcPct val="120000"/>
                  </a:lnSpc>
                  <a:buSzPts val="1400"/>
                </a:pPr>
                <a:r>
                  <a:rPr lang="en-GB" b="1" dirty="0">
                    <a:solidFill>
                      <a:schemeClr val="accent4"/>
                    </a:solidFill>
                  </a:rPr>
                  <a:t>Step 2: </a:t>
                </a:r>
                <a:r>
                  <a:rPr lang="en-GB" b="1" dirty="0"/>
                  <a:t>substitute</a:t>
                </a:r>
                <a:r>
                  <a:rPr lang="en-GB" dirty="0"/>
                  <a:t>: </a:t>
                </a:r>
                <a14:m>
                  <m:oMath xmlns:m="http://schemas.openxmlformats.org/officeDocument/2006/math">
                    <m:r>
                      <a:rPr lang="en-GB" i="1">
                        <a:latin typeface="Cambria Math" panose="02040503050406030204" pitchFamily="18" charset="0"/>
                      </a:rPr>
                      <m:t>𝑐</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8.0</m:t>
                        </m:r>
                      </m:num>
                      <m:den>
                        <m:r>
                          <a:rPr lang="en-GB" i="1">
                            <a:latin typeface="Cambria Math" panose="02040503050406030204" pitchFamily="18" charset="0"/>
                          </a:rPr>
                          <m:t>0.5</m:t>
                        </m:r>
                      </m:den>
                    </m:f>
                  </m:oMath>
                </a14:m>
                <a:endParaRPr lang="en-GB" dirty="0"/>
              </a:p>
              <a:p>
                <a:pPr marL="365125" lvl="0" indent="0">
                  <a:lnSpc>
                    <a:spcPct val="120000"/>
                  </a:lnSpc>
                  <a:buSzPts val="1400"/>
                </a:pPr>
                <a:r>
                  <a:rPr lang="en-GB" b="1" dirty="0">
                    <a:solidFill>
                      <a:schemeClr val="accent4"/>
                    </a:solidFill>
                  </a:rPr>
                  <a:t>Step 3</a:t>
                </a:r>
                <a:r>
                  <a:rPr lang="en-GB" dirty="0">
                    <a:solidFill>
                      <a:schemeClr val="accent4"/>
                    </a:solidFill>
                  </a:rPr>
                  <a:t>: </a:t>
                </a:r>
                <a:r>
                  <a:rPr lang="en-GB" b="1" dirty="0"/>
                  <a:t>calculate</a:t>
                </a:r>
                <a:r>
                  <a:rPr lang="en-GB" dirty="0"/>
                  <a:t>: </a:t>
                </a:r>
                <a14:m>
                  <m:oMath xmlns:m="http://schemas.openxmlformats.org/officeDocument/2006/math">
                    <m:r>
                      <a:rPr lang="en-GB" i="1" dirty="0">
                        <a:latin typeface="Cambria Math" panose="02040503050406030204" pitchFamily="18" charset="0"/>
                      </a:rPr>
                      <m:t>𝑐</m:t>
                    </m:r>
                    <m:r>
                      <a:rPr lang="en-GB" dirty="0">
                        <a:latin typeface="Cambria Math" panose="02040503050406030204" pitchFamily="18" charset="0"/>
                      </a:rPr>
                      <m:t> = 16.0</m:t>
                    </m:r>
                  </m:oMath>
                </a14:m>
                <a:endParaRPr lang="en-GB" dirty="0"/>
              </a:p>
              <a:p>
                <a:pPr marL="365125" lvl="0" indent="0">
                  <a:lnSpc>
                    <a:spcPct val="120000"/>
                  </a:lnSpc>
                  <a:buSzPts val="1400"/>
                </a:pPr>
                <a:r>
                  <a:rPr lang="en-GB" b="1" dirty="0">
                    <a:solidFill>
                      <a:schemeClr val="accent4"/>
                    </a:solidFill>
                  </a:rPr>
                  <a:t>Step 4: </a:t>
                </a:r>
                <a:r>
                  <a:rPr lang="en-GB" b="1" dirty="0"/>
                  <a:t>add units</a:t>
                </a:r>
                <a:r>
                  <a:rPr lang="en-GB" dirty="0"/>
                  <a:t>: </a:t>
                </a:r>
                <a14:m>
                  <m:oMath xmlns:m="http://schemas.openxmlformats.org/officeDocument/2006/math">
                    <m:r>
                      <a:rPr lang="en-GB" i="1" dirty="0">
                        <a:latin typeface="Cambria Math" panose="02040503050406030204" pitchFamily="18" charset="0"/>
                      </a:rPr>
                      <m:t>𝑐</m:t>
                    </m:r>
                    <m:r>
                      <a:rPr lang="en-GB" dirty="0">
                        <a:latin typeface="Cambria Math" panose="02040503050406030204" pitchFamily="18" charset="0"/>
                      </a:rPr>
                      <m:t> = 16.0 </m:t>
                    </m:r>
                    <m:r>
                      <m:rPr>
                        <m:sty m:val="p"/>
                      </m:rPr>
                      <a:rPr lang="en-GB" dirty="0">
                        <a:latin typeface="Cambria Math" panose="02040503050406030204" pitchFamily="18" charset="0"/>
                      </a:rPr>
                      <m:t>g</m:t>
                    </m:r>
                    <m:r>
                      <a:rPr lang="en-GB" dirty="0">
                        <a:latin typeface="Cambria Math" panose="02040503050406030204" pitchFamily="18" charset="0"/>
                      </a:rPr>
                      <m:t>/</m:t>
                    </m:r>
                    <m:sSup>
                      <m:sSupPr>
                        <m:ctrlPr>
                          <a:rPr lang="en-GB" dirty="0">
                            <a:latin typeface="Cambria Math" panose="02040503050406030204" pitchFamily="18" charset="0"/>
                          </a:rPr>
                        </m:ctrlPr>
                      </m:sSupPr>
                      <m:e>
                        <m:r>
                          <m:rPr>
                            <m:sty m:val="p"/>
                          </m:rPr>
                          <a:rPr lang="en-GB" dirty="0">
                            <a:latin typeface="Cambria Math" panose="02040503050406030204" pitchFamily="18" charset="0"/>
                          </a:rPr>
                          <m:t>dm</m:t>
                        </m:r>
                      </m:e>
                      <m:sup>
                        <m:r>
                          <a:rPr lang="en-GB" dirty="0">
                            <a:latin typeface="Cambria Math" panose="02040503050406030204" pitchFamily="18" charset="0"/>
                          </a:rPr>
                          <m:t>3</m:t>
                        </m:r>
                      </m:sup>
                    </m:sSup>
                  </m:oMath>
                </a14:m>
                <a:endParaRPr lang="en-GB" dirty="0"/>
              </a:p>
              <a:p>
                <a:pPr marL="0" lvl="0" indent="0">
                  <a:buSzPts val="1400"/>
                  <a:buNone/>
                </a:pPr>
                <a:endParaRPr lang="en-GB" dirty="0"/>
              </a:p>
              <a:p>
                <a:pPr marL="511175" lvl="0" indent="-457200" algn="l" rtl="0">
                  <a:lnSpc>
                    <a:spcPct val="100000"/>
                  </a:lnSpc>
                  <a:spcBef>
                    <a:spcPts val="1200"/>
                  </a:spcBef>
                  <a:spcAft>
                    <a:spcPts val="0"/>
                  </a:spcAft>
                  <a:buSzPct val="100000"/>
                  <a:buFont typeface="+mj-lt"/>
                  <a:buAutoNum type="arabicPeriod" startAt="2"/>
                </a:pPr>
                <a:endParaRPr lang="en-GB" dirty="0"/>
              </a:p>
            </p:txBody>
          </p:sp>
        </mc:Choice>
        <mc:Fallback xmlns="">
          <p:sp>
            <p:nvSpPr>
              <p:cNvPr id="205" name="Google Shape;205;g3cfcaffb8d2_0_21">
                <a:extLst>
                  <a:ext uri="{FF2B5EF4-FFF2-40B4-BE49-F238E27FC236}">
                    <a16:creationId xmlns:a16="http://schemas.microsoft.com/office/drawing/2014/main" id="{6BA00116-00A8-644A-5548-D3A323139D33}"/>
                  </a:ext>
                </a:extLst>
              </p:cNvPr>
              <p:cNvSpPr txBox="1">
                <a:spLocks noGrp="1" noRot="1" noChangeAspect="1" noMove="1" noResize="1" noEditPoints="1" noAdjustHandles="1" noChangeArrowheads="1" noChangeShapeType="1" noTextEdit="1"/>
              </p:cNvSpPr>
              <p:nvPr>
                <p:ph type="body" idx="1"/>
              </p:nvPr>
            </p:nvSpPr>
            <p:spPr>
              <a:prstGeom prst="rect">
                <a:avLst/>
              </a:prstGeom>
              <a:blipFill>
                <a:blip r:embed="rId3"/>
                <a:stretch>
                  <a:fillRect l="-3708" t="-1332" r="-767" b="-2785"/>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C2F2DD8A-1626-DCFC-6E07-0A90F33A5A4A}"/>
                  </a:ext>
                </a:extLst>
              </p:cNvPr>
              <p:cNvSpPr>
                <a:spLocks noGrp="1"/>
              </p:cNvSpPr>
              <p:nvPr>
                <p:ph type="body" idx="2"/>
              </p:nvPr>
            </p:nvSpPr>
            <p:spPr/>
            <p:txBody>
              <a:bodyPr/>
              <a:lstStyle/>
              <a:p>
                <a:pPr marL="365125" lvl="0" indent="-365125">
                  <a:lnSpc>
                    <a:spcPct val="120000"/>
                  </a:lnSpc>
                  <a:buClr>
                    <a:schemeClr val="accent4"/>
                  </a:buClr>
                  <a:buSzPct val="100000"/>
                  <a:buFont typeface="+mj-lt"/>
                  <a:buAutoNum type="arabicPeriod" startAt="3"/>
                </a:pPr>
                <a:r>
                  <a:rPr lang="en-GB" b="1" dirty="0">
                    <a:solidFill>
                      <a:schemeClr val="accent4"/>
                    </a:solidFill>
                  </a:rPr>
                  <a:t>Step 1: </a:t>
                </a:r>
                <a:r>
                  <a:rPr lang="en-GB" b="1" dirty="0"/>
                  <a:t>write </a:t>
                </a:r>
                <a:r>
                  <a:rPr lang="en-GB" dirty="0"/>
                  <a:t>the formula: </a:t>
                </a:r>
                <a:endParaRPr lang="en-GB" dirty="0">
                  <a:latin typeface="Cambria Math" panose="02040503050406030204" pitchFamily="18" charset="0"/>
                </a:endParaRPr>
              </a:p>
              <a:p>
                <a:pPr marL="365125" lvl="0" indent="0">
                  <a:lnSpc>
                    <a:spcPct val="120000"/>
                  </a:lnSpc>
                  <a:buClr>
                    <a:schemeClr val="accent4"/>
                  </a:buClr>
                  <a:buSzPct val="100000"/>
                </a:pPr>
                <a14:m>
                  <m:oMath xmlns:m="http://schemas.openxmlformats.org/officeDocument/2006/math">
                    <m:r>
                      <m:rPr>
                        <m:sty m:val="p"/>
                      </m:rPr>
                      <a:rPr lang="en-GB" dirty="0">
                        <a:latin typeface="Cambria Math" panose="02040503050406030204" pitchFamily="18" charset="0"/>
                      </a:rPr>
                      <m:t>mass</m:t>
                    </m:r>
                    <m:r>
                      <a:rPr lang="en-GB" dirty="0">
                        <a:latin typeface="Cambria Math" panose="02040503050406030204" pitchFamily="18" charset="0"/>
                      </a:rPr>
                      <m:t> = </m:t>
                    </m:r>
                    <m:r>
                      <m:rPr>
                        <m:sty m:val="p"/>
                      </m:rPr>
                      <a:rPr lang="en-GB" dirty="0">
                        <a:latin typeface="Cambria Math" panose="02040503050406030204" pitchFamily="18" charset="0"/>
                      </a:rPr>
                      <m:t>concentration</m:t>
                    </m:r>
                    <m:r>
                      <a:rPr lang="en-GB" dirty="0">
                        <a:latin typeface="Cambria Math" panose="02040503050406030204" pitchFamily="18" charset="0"/>
                      </a:rPr>
                      <m:t> × </m:t>
                    </m:r>
                    <m:r>
                      <m:rPr>
                        <m:sty m:val="p"/>
                      </m:rPr>
                      <a:rPr lang="en-GB" dirty="0">
                        <a:latin typeface="Cambria Math" panose="02040503050406030204" pitchFamily="18" charset="0"/>
                      </a:rPr>
                      <m:t>volume</m:t>
                    </m:r>
                  </m:oMath>
                </a14:m>
                <a:r>
                  <a:rPr lang="en-GB" dirty="0"/>
                  <a:t>, </a:t>
                </a:r>
                <a14:m>
                  <m:oMath xmlns:m="http://schemas.openxmlformats.org/officeDocument/2006/math">
                    <m:r>
                      <a:rPr lang="en-GB" i="1" dirty="0">
                        <a:latin typeface="Cambria Math" panose="02040503050406030204" pitchFamily="18" charset="0"/>
                      </a:rPr>
                      <m:t>𝑚</m:t>
                    </m:r>
                    <m:r>
                      <a:rPr lang="en-GB" i="1" dirty="0">
                        <a:latin typeface="Cambria Math" panose="02040503050406030204" pitchFamily="18" charset="0"/>
                      </a:rPr>
                      <m:t> = </m:t>
                    </m:r>
                    <m:r>
                      <a:rPr lang="en-GB" i="1" dirty="0">
                        <a:latin typeface="Cambria Math" panose="02040503050406030204" pitchFamily="18" charset="0"/>
                      </a:rPr>
                      <m:t>𝑐</m:t>
                    </m:r>
                    <m:r>
                      <a:rPr lang="en-GB" i="1" dirty="0">
                        <a:latin typeface="Cambria Math" panose="02040503050406030204" pitchFamily="18" charset="0"/>
                      </a:rPr>
                      <m:t> × </m:t>
                    </m:r>
                    <m:r>
                      <a:rPr lang="en-GB" i="1" dirty="0">
                        <a:latin typeface="Cambria Math" panose="02040503050406030204" pitchFamily="18" charset="0"/>
                      </a:rPr>
                      <m:t>𝑉</m:t>
                    </m:r>
                  </m:oMath>
                </a14:m>
                <a:endParaRPr lang="en-GB" i="1" dirty="0"/>
              </a:p>
              <a:p>
                <a:pPr marL="365125" lvl="0" indent="0">
                  <a:lnSpc>
                    <a:spcPct val="120000"/>
                  </a:lnSpc>
                  <a:buSzPts val="1400"/>
                </a:pPr>
                <a:r>
                  <a:rPr lang="en-GB" b="1" dirty="0">
                    <a:solidFill>
                      <a:schemeClr val="accent4"/>
                    </a:solidFill>
                  </a:rPr>
                  <a:t>Step 2: </a:t>
                </a:r>
                <a:r>
                  <a:rPr lang="en-GB" b="1" dirty="0"/>
                  <a:t>substitute</a:t>
                </a:r>
                <a:r>
                  <a:rPr lang="en-GB" dirty="0"/>
                  <a:t>: </a:t>
                </a:r>
                <a14:m>
                  <m:oMath xmlns:m="http://schemas.openxmlformats.org/officeDocument/2006/math">
                    <m:r>
                      <a:rPr lang="en-GB" i="1" dirty="0">
                        <a:latin typeface="Cambria Math" panose="02040503050406030204" pitchFamily="18" charset="0"/>
                      </a:rPr>
                      <m:t>𝑚</m:t>
                    </m:r>
                    <m:r>
                      <a:rPr lang="en-GB" dirty="0">
                        <a:latin typeface="Cambria Math" panose="02040503050406030204" pitchFamily="18" charset="0"/>
                      </a:rPr>
                      <m:t> = 6.0 × 0.5</m:t>
                    </m:r>
                  </m:oMath>
                </a14:m>
                <a:endParaRPr lang="en-GB" dirty="0"/>
              </a:p>
              <a:p>
                <a:pPr marL="365125" lvl="0" indent="0">
                  <a:lnSpc>
                    <a:spcPct val="120000"/>
                  </a:lnSpc>
                  <a:buSzPts val="1400"/>
                </a:pPr>
                <a:r>
                  <a:rPr lang="en-GB" b="1" dirty="0">
                    <a:solidFill>
                      <a:schemeClr val="accent4"/>
                    </a:solidFill>
                  </a:rPr>
                  <a:t>Step 3: </a:t>
                </a:r>
                <a:r>
                  <a:rPr lang="en-GB" b="1" dirty="0"/>
                  <a:t>calculate</a:t>
                </a:r>
                <a:r>
                  <a:rPr lang="en-GB" dirty="0"/>
                  <a:t>: </a:t>
                </a:r>
                <a14:m>
                  <m:oMath xmlns:m="http://schemas.openxmlformats.org/officeDocument/2006/math">
                    <m:r>
                      <a:rPr lang="en-GB" i="1" dirty="0">
                        <a:latin typeface="Cambria Math" panose="02040503050406030204" pitchFamily="18" charset="0"/>
                      </a:rPr>
                      <m:t>𝑚</m:t>
                    </m:r>
                    <m:r>
                      <a:rPr lang="en-GB" dirty="0">
                        <a:latin typeface="Cambria Math" panose="02040503050406030204" pitchFamily="18" charset="0"/>
                      </a:rPr>
                      <m:t> = 3.0</m:t>
                    </m:r>
                  </m:oMath>
                </a14:m>
                <a:endParaRPr lang="en-GB" dirty="0"/>
              </a:p>
              <a:p>
                <a:pPr marL="365125" lvl="0" indent="0">
                  <a:lnSpc>
                    <a:spcPct val="120000"/>
                  </a:lnSpc>
                  <a:buSzPts val="1400"/>
                </a:pPr>
                <a:r>
                  <a:rPr lang="en-GB" b="1" dirty="0">
                    <a:solidFill>
                      <a:schemeClr val="accent4"/>
                    </a:solidFill>
                  </a:rPr>
                  <a:t>Step 4: </a:t>
                </a:r>
                <a:r>
                  <a:rPr lang="en-GB" b="1" dirty="0"/>
                  <a:t>add units</a:t>
                </a:r>
                <a:r>
                  <a:rPr lang="en-GB" dirty="0"/>
                  <a:t>: </a:t>
                </a:r>
                <a14:m>
                  <m:oMath xmlns:m="http://schemas.openxmlformats.org/officeDocument/2006/math">
                    <m:r>
                      <a:rPr lang="en-GB" i="1" dirty="0">
                        <a:latin typeface="Cambria Math" panose="02040503050406030204" pitchFamily="18" charset="0"/>
                      </a:rPr>
                      <m:t>𝑚</m:t>
                    </m:r>
                    <m:r>
                      <a:rPr lang="en-GB" dirty="0">
                        <a:latin typeface="Cambria Math" panose="02040503050406030204" pitchFamily="18" charset="0"/>
                      </a:rPr>
                      <m:t> = 3.0 </m:t>
                    </m:r>
                    <m:r>
                      <m:rPr>
                        <m:sty m:val="p"/>
                      </m:rPr>
                      <a:rPr lang="en-GB" dirty="0">
                        <a:latin typeface="Cambria Math" panose="02040503050406030204" pitchFamily="18" charset="0"/>
                      </a:rPr>
                      <m:t>g</m:t>
                    </m:r>
                  </m:oMath>
                </a14:m>
                <a:endParaRPr lang="en-GB" dirty="0"/>
              </a:p>
            </p:txBody>
          </p:sp>
        </mc:Choice>
        <mc:Fallback xmlns="">
          <p:sp>
            <p:nvSpPr>
              <p:cNvPr id="2" name="Text Placeholder 1">
                <a:extLst>
                  <a:ext uri="{FF2B5EF4-FFF2-40B4-BE49-F238E27FC236}">
                    <a16:creationId xmlns:a16="http://schemas.microsoft.com/office/drawing/2014/main" id="{C2F2DD8A-1626-DCFC-6E07-0A90F33A5A4A}"/>
                  </a:ext>
                </a:extLst>
              </p:cNvPr>
              <p:cNvSpPr>
                <a:spLocks noGrp="1" noRot="1" noChangeAspect="1" noMove="1" noResize="1" noEditPoints="1" noAdjustHandles="1" noChangeArrowheads="1" noChangeShapeType="1" noTextEdit="1"/>
              </p:cNvSpPr>
              <p:nvPr>
                <p:ph type="body" idx="2"/>
              </p:nvPr>
            </p:nvSpPr>
            <p:spPr>
              <a:blipFill>
                <a:blip r:embed="rId4"/>
                <a:stretch>
                  <a:fillRect l="-3708" t="-1332" r="-512"/>
                </a:stretch>
              </a:blipFill>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0C058DAC-D5A4-7C8E-F160-1DC21BD157D8}"/>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413328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g3cfcaffb8d2_0_9"/>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Changing the subject of an equation</a:t>
            </a:r>
            <a:endParaRPr/>
          </a:p>
        </p:txBody>
      </p:sp>
      <mc:AlternateContent xmlns:mc="http://schemas.openxmlformats.org/markup-compatibility/2006" xmlns:a14="http://schemas.microsoft.com/office/drawing/2010/main">
        <mc:Choice Requires="a14">
          <p:sp>
            <p:nvSpPr>
              <p:cNvPr id="212" name="Google Shape;212;g3cfcaffb8d2_0_9"/>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In maths, you have learned to ‘change the subject’ of an equation. This means rearranging to get a different letter on its own. </a:t>
                </a:r>
              </a:p>
              <a:p>
                <a:pPr marL="0" lvl="0" indent="0" algn="l" rtl="0">
                  <a:lnSpc>
                    <a:spcPct val="100000"/>
                  </a:lnSpc>
                  <a:spcBef>
                    <a:spcPts val="0"/>
                  </a:spcBef>
                  <a:spcAft>
                    <a:spcPts val="0"/>
                  </a:spcAft>
                  <a:buSzPts val="2750"/>
                  <a:buNone/>
                </a:pPr>
                <a:r>
                  <a:rPr lang="en-GB" dirty="0"/>
                  <a:t>The golden rule: whatever you do to one side, you must do to the other.</a:t>
                </a:r>
              </a:p>
              <a:p>
                <a:pPr marL="0" lvl="0" indent="0" algn="l" rtl="0">
                  <a:lnSpc>
                    <a:spcPct val="100000"/>
                  </a:lnSpc>
                  <a:spcBef>
                    <a:spcPts val="1200"/>
                  </a:spcBef>
                  <a:spcAft>
                    <a:spcPts val="0"/>
                  </a:spcAft>
                  <a:buSzPts val="2750"/>
                  <a:buNone/>
                </a:pPr>
                <a:r>
                  <a:rPr lang="en-GB" dirty="0"/>
                  <a:t>Example: If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𝑏</m:t>
                        </m:r>
                      </m:num>
                      <m:den>
                        <m:r>
                          <a:rPr lang="en-GB" b="0" i="1" dirty="0" smtClean="0">
                            <a:latin typeface="Cambria Math" panose="02040503050406030204" pitchFamily="18" charset="0"/>
                          </a:rPr>
                          <m:t>𝑐</m:t>
                        </m:r>
                      </m:den>
                    </m:f>
                  </m:oMath>
                </a14:m>
                <a:r>
                  <a:rPr lang="en-GB" dirty="0"/>
                  <a:t>, find</a:t>
                </a:r>
                <a14:m>
                  <m:oMath xmlns:m="http://schemas.openxmlformats.org/officeDocument/2006/math">
                    <m:r>
                      <a:rPr lang="en-GB" i="1" dirty="0" smtClean="0">
                        <a:latin typeface="Cambria Math" panose="02040503050406030204" pitchFamily="18" charset="0"/>
                      </a:rPr>
                      <m:t> </m:t>
                    </m:r>
                    <m:r>
                      <a:rPr lang="en-GB" i="1" dirty="0">
                        <a:latin typeface="Cambria Math" panose="02040503050406030204" pitchFamily="18" charset="0"/>
                        <a:ea typeface="Cambria Math" panose="02040503050406030204" pitchFamily="18" charset="0"/>
                      </a:rPr>
                      <m:t>𝑐</m:t>
                    </m:r>
                    <m:r>
                      <a:rPr lang="en-GB" i="1" dirty="0">
                        <a:latin typeface="Cambria Math" panose="02040503050406030204" pitchFamily="18" charset="0"/>
                      </a:rPr>
                      <m:t> </m:t>
                    </m:r>
                  </m:oMath>
                </a14:m>
                <a:r>
                  <a:rPr lang="en-GB" dirty="0"/>
                  <a:t>when </a:t>
                </a:r>
                <a14:m>
                  <m:oMath xmlns:m="http://schemas.openxmlformats.org/officeDocument/2006/math">
                    <m:r>
                      <a:rPr lang="en-GB" i="1" dirty="0" smtClean="0">
                        <a:latin typeface="Cambria Math" panose="02040503050406030204" pitchFamily="18" charset="0"/>
                        <a:ea typeface="Cambria Math" panose="02040503050406030204" pitchFamily="18" charset="0"/>
                      </a:rPr>
                      <m:t>𝑎</m:t>
                    </m:r>
                    <m:r>
                      <a:rPr lang="en-GB" i="1" dirty="0">
                        <a:latin typeface="Cambria Math" panose="02040503050406030204" pitchFamily="18" charset="0"/>
                        <a:ea typeface="Cambria Math" panose="02040503050406030204" pitchFamily="18" charset="0"/>
                      </a:rPr>
                      <m:t>=</m:t>
                    </m:r>
                  </m:oMath>
                </a14:m>
                <a:r>
                  <a:rPr lang="en-GB" dirty="0"/>
                  <a:t> 5 and </a:t>
                </a:r>
                <a14:m>
                  <m:oMath xmlns:m="http://schemas.openxmlformats.org/officeDocument/2006/math">
                    <m:r>
                      <a:rPr lang="en-GB" i="1" dirty="0" smtClean="0">
                        <a:latin typeface="Cambria Math" panose="02040503050406030204" pitchFamily="18" charset="0"/>
                        <a:ea typeface="Cambria Math" panose="02040503050406030204" pitchFamily="18" charset="0"/>
                      </a:rPr>
                      <m:t>𝑐</m:t>
                    </m:r>
                    <m:r>
                      <a:rPr lang="en-GB" i="1" dirty="0" smtClean="0">
                        <a:latin typeface="Cambria Math" panose="02040503050406030204" pitchFamily="18" charset="0"/>
                        <a:ea typeface="Cambria Math" panose="02040503050406030204" pitchFamily="18" charset="0"/>
                      </a:rPr>
                      <m:t>=</m:t>
                    </m:r>
                  </m:oMath>
                </a14:m>
                <a:r>
                  <a:rPr lang="en-GB" dirty="0"/>
                  <a:t> 4.</a:t>
                </a:r>
              </a:p>
              <a:p>
                <a:pPr marL="0" lvl="0" indent="0" algn="l" rtl="0">
                  <a:lnSpc>
                    <a:spcPct val="100000"/>
                  </a:lnSpc>
                  <a:spcBef>
                    <a:spcPts val="1200"/>
                  </a:spcBef>
                  <a:spcAft>
                    <a:spcPts val="0"/>
                  </a:spcAft>
                  <a:buSzPts val="2750"/>
                  <a:buNone/>
                </a:pPr>
                <a:r>
                  <a:rPr lang="en-GB" b="1" dirty="0">
                    <a:solidFill>
                      <a:schemeClr val="accent4"/>
                    </a:solidFill>
                  </a:rPr>
                  <a:t>First: </a:t>
                </a:r>
                <a:r>
                  <a:rPr lang="en-GB" b="1" dirty="0"/>
                  <a:t>substitute</a:t>
                </a:r>
                <a:r>
                  <a:rPr lang="en-GB" dirty="0"/>
                  <a:t> the values you know.</a:t>
                </a:r>
              </a:p>
              <a:p>
                <a:pPr marL="0" lvl="0" indent="0" algn="ctr">
                  <a:spcBef>
                    <a:spcPts val="1200"/>
                  </a:spcBef>
                  <a:buNone/>
                </a:pPr>
                <a14:m>
                  <m:oMathPara xmlns:m="http://schemas.openxmlformats.org/officeDocument/2006/math">
                    <m:oMath>
                      <m:r>
                        <a:rPr lang="en-GB" dirty="0">
                          <a:latin typeface="Cambria Math" panose="02040503050406030204" pitchFamily="18" charset="0"/>
                        </a:rPr>
                        <m:t>5 =</m:t>
                      </m:r>
                      <m:f>
                        <m:fPr>
                          <m:ctrlPr>
                            <a:rPr lang="ar-AE" i="1" dirty="0">
                              <a:latin typeface="Cambria Math" panose="02040503050406030204" pitchFamily="18" charset="0"/>
                            </a:rPr>
                          </m:ctrlPr>
                        </m:fPr>
                        <m:num>
                          <m:r>
                            <a:rPr lang="ar-AE" i="1" dirty="0">
                              <a:latin typeface="Cambria Math" panose="02040503050406030204" pitchFamily="18" charset="0"/>
                            </a:rPr>
                            <m:t>𝑏</m:t>
                          </m:r>
                        </m:num>
                        <m:den>
                          <m:r>
                            <a:rPr lang="en-GB" dirty="0">
                              <a:latin typeface="Cambria Math" panose="02040503050406030204" pitchFamily="18" charset="0"/>
                            </a:rPr>
                            <m:t>4</m:t>
                          </m:r>
                        </m:den>
                      </m:f>
                      <m:r>
                        <a:rPr lang="en-GB" i="1" dirty="0">
                          <a:latin typeface="Cambria Math" panose="02040503050406030204" pitchFamily="18" charset="0"/>
                        </a:rPr>
                        <m:t> </m:t>
                      </m:r>
                    </m:oMath>
                  </m:oMathPara>
                </a14:m>
                <a:endParaRPr lang="en-GB" dirty="0"/>
              </a:p>
              <a:p>
                <a:pPr marL="0" lvl="0" indent="0">
                  <a:spcBef>
                    <a:spcPts val="1200"/>
                  </a:spcBef>
                  <a:buNone/>
                </a:pPr>
                <a:r>
                  <a:rPr lang="en-GB" b="1" dirty="0">
                    <a:solidFill>
                      <a:schemeClr val="accent4"/>
                    </a:solidFill>
                  </a:rPr>
                  <a:t>Then: </a:t>
                </a:r>
                <a:r>
                  <a:rPr lang="en-GB" dirty="0"/>
                  <a:t>we want to </a:t>
                </a:r>
                <a:r>
                  <a:rPr lang="en-GB" b="1" dirty="0"/>
                  <a:t>make </a:t>
                </a:r>
                <a14:m>
                  <m:oMath xmlns:m="http://schemas.openxmlformats.org/officeDocument/2006/math">
                    <m:r>
                      <a:rPr lang="en-GB" b="1" i="1" dirty="0" smtClean="0">
                        <a:latin typeface="Cambria Math" panose="02040503050406030204" pitchFamily="18" charset="0"/>
                      </a:rPr>
                      <m:t>𝒃</m:t>
                    </m:r>
                  </m:oMath>
                </a14:m>
                <a:r>
                  <a:rPr lang="en-GB" b="1" dirty="0"/>
                  <a:t> the subject</a:t>
                </a:r>
                <a:r>
                  <a:rPr lang="en-GB" dirty="0"/>
                  <a:t>. It is being divided by 4, so we do the inverse − multiply both sides by 4:</a:t>
                </a:r>
              </a:p>
              <a:p>
                <a:pPr marL="0" lvl="0" indent="0" algn="ctr" rtl="0">
                  <a:lnSpc>
                    <a:spcPct val="100000"/>
                  </a:lnSpc>
                  <a:spcBef>
                    <a:spcPts val="1200"/>
                  </a:spcBef>
                  <a:spcAft>
                    <a:spcPts val="0"/>
                  </a:spcAft>
                  <a:buSzPts val="2750"/>
                  <a:buNone/>
                </a:pPr>
                <a14:m>
                  <m:oMathPara xmlns:m="http://schemas.openxmlformats.org/officeDocument/2006/math">
                    <m:oMath>
                      <m:r>
                        <a:rPr lang="en-GB" i="1" dirty="0" smtClean="0">
                          <a:latin typeface="Cambria Math" panose="02040503050406030204" pitchFamily="18" charset="0"/>
                        </a:rPr>
                        <m:t>5 × 4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𝑏</m:t>
                          </m:r>
                        </m:num>
                        <m:den>
                          <m:r>
                            <a:rPr lang="en-GB" b="0" i="0" dirty="0" smtClean="0">
                              <a:latin typeface="Cambria Math" panose="02040503050406030204" pitchFamily="18" charset="0"/>
                            </a:rPr>
                            <m:t>4</m:t>
                          </m:r>
                        </m:den>
                      </m:f>
                      <m:r>
                        <a:rPr lang="en-GB" b="0" i="1" dirty="0" smtClean="0">
                          <a:latin typeface="Cambria Math" panose="02040503050406030204" pitchFamily="18" charset="0"/>
                        </a:rPr>
                        <m:t> </m:t>
                      </m:r>
                      <m:r>
                        <a:rPr lang="en-GB" b="0" i="1" dirty="0" smtClean="0">
                          <a:latin typeface="Cambria Math" panose="02040503050406030204" pitchFamily="18" charset="0"/>
                          <a:ea typeface="Cambria Math" panose="02040503050406030204" pitchFamily="18" charset="0"/>
                        </a:rPr>
                        <m:t>×4</m:t>
                      </m:r>
                      <m:r>
                        <a:rPr lang="en-GB" i="1" dirty="0" smtClean="0">
                          <a:latin typeface="Cambria Math" panose="02040503050406030204" pitchFamily="18" charset="0"/>
                        </a:rPr>
                        <m:t> </m:t>
                      </m:r>
                    </m:oMath>
                  </m:oMathPara>
                </a14:m>
                <a:endParaRPr lang="en-GB" dirty="0"/>
              </a:p>
              <a:p>
                <a:pPr marL="0" lvl="0" indent="0" algn="ctr" rtl="0">
                  <a:lnSpc>
                    <a:spcPct val="100000"/>
                  </a:lnSpc>
                  <a:spcBef>
                    <a:spcPts val="1200"/>
                  </a:spcBef>
                  <a:spcAft>
                    <a:spcPts val="0"/>
                  </a:spcAft>
                  <a:buSzPts val="2750"/>
                  <a:buNone/>
                </a:pPr>
                <a14:m>
                  <m:oMathPara xmlns:m="http://schemas.openxmlformats.org/officeDocument/2006/math">
                    <m:oMath>
                      <m:r>
                        <a:rPr lang="en-GB" i="0" dirty="0" smtClean="0">
                          <a:latin typeface="Cambria Math" panose="02040503050406030204" pitchFamily="18" charset="0"/>
                        </a:rPr>
                        <m:t>5 × </m:t>
                      </m:r>
                      <m:r>
                        <a:rPr lang="en-GB" i="0" dirty="0">
                          <a:latin typeface="Cambria Math" panose="02040503050406030204" pitchFamily="18" charset="0"/>
                        </a:rPr>
                        <m:t>4 = </m:t>
                      </m:r>
                      <m:r>
                        <a:rPr lang="en-GB" i="1" dirty="0">
                          <a:latin typeface="Cambria Math" panose="02040503050406030204" pitchFamily="18" charset="0"/>
                        </a:rPr>
                        <m:t>𝑏</m:t>
                      </m:r>
                    </m:oMath>
                  </m:oMathPara>
                </a14:m>
                <a:endParaRPr lang="en-GB" i="1" dirty="0"/>
              </a:p>
              <a:p>
                <a:pPr marL="0" lvl="0" indent="0" algn="ctr">
                  <a:spcBef>
                    <a:spcPts val="1200"/>
                  </a:spcBef>
                  <a:buNone/>
                </a:pPr>
                <a14:m>
                  <m:oMathPara xmlns:m="http://schemas.openxmlformats.org/officeDocument/2006/math">
                    <m:oMath>
                      <m:r>
                        <a:rPr lang="en-GB" i="1" dirty="0">
                          <a:latin typeface="Cambria Math" panose="02040503050406030204" pitchFamily="18" charset="0"/>
                        </a:rPr>
                        <m:t>𝑏</m:t>
                      </m:r>
                      <m:r>
                        <a:rPr lang="en-GB" dirty="0">
                          <a:latin typeface="Cambria Math" panose="02040503050406030204" pitchFamily="18" charset="0"/>
                        </a:rPr>
                        <m:t> = 20</m:t>
                      </m:r>
                    </m:oMath>
                  </m:oMathPara>
                </a14:m>
                <a:endParaRPr lang="en-GB" i="1" dirty="0"/>
              </a:p>
              <a:p>
                <a:pPr marL="0" lvl="0" indent="0" algn="ctr" rtl="0">
                  <a:lnSpc>
                    <a:spcPct val="100000"/>
                  </a:lnSpc>
                  <a:spcBef>
                    <a:spcPts val="1200"/>
                  </a:spcBef>
                  <a:spcAft>
                    <a:spcPts val="1200"/>
                  </a:spcAft>
                  <a:buClr>
                    <a:schemeClr val="dk1"/>
                  </a:buClr>
                  <a:buSzPts val="1100"/>
                  <a:buFont typeface="Arial"/>
                  <a:buNone/>
                </a:pPr>
                <a:endParaRPr lang="en-GB" dirty="0"/>
              </a:p>
            </p:txBody>
          </p:sp>
        </mc:Choice>
        <mc:Fallback xmlns="">
          <p:sp>
            <p:nvSpPr>
              <p:cNvPr id="212" name="Google Shape;212;g3cfcaffb8d2_0_9"/>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g3cfcaffb8d2_0_3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Changing the subject of an equation example</a:t>
            </a:r>
            <a:endParaRPr dirty="0"/>
          </a:p>
        </p:txBody>
      </p:sp>
      <mc:AlternateContent xmlns:mc="http://schemas.openxmlformats.org/markup-compatibility/2006" xmlns:a14="http://schemas.microsoft.com/office/drawing/2010/main">
        <mc:Choice Requires="a14">
          <p:sp>
            <p:nvSpPr>
              <p:cNvPr id="219" name="Google Shape;219;g3cfcaffb8d2_0_38"/>
              <p:cNvSpPr txBox="1">
                <a:spLocks noGrp="1"/>
              </p:cNvSpPr>
              <p:nvPr>
                <p:ph type="body" idx="1"/>
              </p:nvPr>
            </p:nvSpPr>
            <p:spPr>
              <a:xfrm>
                <a:off x="540000" y="1260000"/>
                <a:ext cx="4770000" cy="5327412"/>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Autofit/>
              </a:bodyPr>
              <a:lstStyle/>
              <a:p>
                <a:pPr marL="0" lvl="0" indent="0" algn="l" rtl="0">
                  <a:lnSpc>
                    <a:spcPct val="100000"/>
                  </a:lnSpc>
                  <a:spcBef>
                    <a:spcPts val="0"/>
                  </a:spcBef>
                  <a:spcAft>
                    <a:spcPts val="0"/>
                  </a:spcAft>
                  <a:buSzPts val="2200"/>
                  <a:buNone/>
                </a:pPr>
                <a:r>
                  <a:rPr lang="en-GB" b="1" dirty="0"/>
                  <a:t> In maths</a:t>
                </a:r>
              </a:p>
              <a:p>
                <a:pPr marL="0" lvl="0" indent="0" algn="l" rtl="0">
                  <a:lnSpc>
                    <a:spcPct val="100000"/>
                  </a:lnSpc>
                  <a:spcBef>
                    <a:spcPts val="1200"/>
                  </a:spcBef>
                  <a:spcAft>
                    <a:spcPts val="0"/>
                  </a:spcAft>
                  <a:buSzPts val="2200"/>
                  <a:buNone/>
                </a:pPr>
                <a:r>
                  <a:rPr lang="en-GB" dirty="0"/>
                  <a:t> If </a:t>
                </a:r>
                <a14:m>
                  <m:oMath xmlns:m="http://schemas.openxmlformats.org/officeDocument/2006/math">
                    <m:r>
                      <a:rPr lang="en-GB" i="1" dirty="0" smtClean="0">
                        <a:latin typeface="Cambria Math" panose="02040503050406030204" pitchFamily="18" charset="0"/>
                      </a:rPr>
                      <m:t>𝑎</m:t>
                    </m:r>
                    <m:r>
                      <a:rPr lang="en-GB" i="1" dirty="0" smtClean="0">
                        <a:latin typeface="Cambria Math" panose="02040503050406030204" pitchFamily="18" charset="0"/>
                      </a:rPr>
                      <m:t> = </m:t>
                    </m:r>
                    <m:f>
                      <m:fPr>
                        <m:ctrlPr>
                          <a:rPr lang="ar-AE" b="0" i="1" dirty="0" smtClean="0">
                            <a:latin typeface="Cambria Math" panose="02040503050406030204" pitchFamily="18" charset="0"/>
                          </a:rPr>
                        </m:ctrlPr>
                      </m:fPr>
                      <m:num>
                        <m:r>
                          <a:rPr lang="ar-AE" b="0" i="1" dirty="0" smtClean="0">
                            <a:latin typeface="Cambria Math" panose="02040503050406030204" pitchFamily="18" charset="0"/>
                          </a:rPr>
                          <m:t>𝑏</m:t>
                        </m:r>
                      </m:num>
                      <m:den>
                        <m:r>
                          <a:rPr lang="en-GB" b="0" i="1" dirty="0" smtClean="0">
                            <a:latin typeface="Cambria Math" panose="02040503050406030204" pitchFamily="18" charset="0"/>
                          </a:rPr>
                          <m:t>𝑐</m:t>
                        </m:r>
                      </m:den>
                    </m:f>
                  </m:oMath>
                </a14:m>
                <a:r>
                  <a:rPr lang="ar-AE" dirty="0"/>
                  <a:t>, </a:t>
                </a:r>
                <a:r>
                  <a:rPr lang="en-GB" dirty="0"/>
                  <a:t> find </a:t>
                </a:r>
                <a14:m>
                  <m:oMath xmlns:m="http://schemas.openxmlformats.org/officeDocument/2006/math">
                    <m:r>
                      <a:rPr lang="en-GB" i="1" dirty="0" smtClean="0">
                        <a:latin typeface="Cambria Math" panose="02040503050406030204" pitchFamily="18" charset="0"/>
                        <a:ea typeface="Cambria Math" panose="02040503050406030204" pitchFamily="18" charset="0"/>
                      </a:rPr>
                      <m:t>𝑐</m:t>
                    </m:r>
                  </m:oMath>
                </a14:m>
                <a:r>
                  <a:rPr lang="en-GB" dirty="0"/>
                  <a:t> when </a:t>
                </a:r>
                <a14:m>
                  <m:oMath xmlns:m="http://schemas.openxmlformats.org/officeDocument/2006/math">
                    <m:r>
                      <a:rPr lang="en-GB" i="1" dirty="0" smtClean="0">
                        <a:latin typeface="Cambria Math" panose="02040503050406030204" pitchFamily="18" charset="0"/>
                        <a:ea typeface="Cambria Math" panose="02040503050406030204" pitchFamily="18" charset="0"/>
                      </a:rPr>
                      <m:t>𝑎</m:t>
                    </m:r>
                    <m:r>
                      <a:rPr lang="en-GB" i="1" dirty="0" smtClean="0">
                        <a:latin typeface="Cambria Math" panose="02040503050406030204" pitchFamily="18" charset="0"/>
                        <a:ea typeface="Cambria Math" panose="02040503050406030204" pitchFamily="18" charset="0"/>
                      </a:rPr>
                      <m:t>=</m:t>
                    </m:r>
                  </m:oMath>
                </a14:m>
                <a:r>
                  <a:rPr lang="en-GB" dirty="0"/>
                  <a:t> 5 and</a:t>
                </a:r>
              </a:p>
              <a:p>
                <a:pPr marL="0" lvl="0" indent="0" algn="l" rtl="0">
                  <a:lnSpc>
                    <a:spcPct val="100000"/>
                  </a:lnSpc>
                  <a:spcBef>
                    <a:spcPts val="1200"/>
                  </a:spcBef>
                  <a:spcAft>
                    <a:spcPts val="0"/>
                  </a:spcAft>
                  <a:buSzPts val="2200"/>
                  <a:buNone/>
                </a:pPr>
                <a:r>
                  <a:rPr lang="en-GB" dirty="0"/>
                  <a:t> </a:t>
                </a:r>
                <a14:m>
                  <m:oMath xmlns:m="http://schemas.openxmlformats.org/officeDocument/2006/math">
                    <m:r>
                      <a:rPr lang="en-GB" i="1" dirty="0" smtClean="0">
                        <a:latin typeface="Cambria Math" panose="02040503050406030204" pitchFamily="18" charset="0"/>
                        <a:ea typeface="Cambria Math" panose="02040503050406030204" pitchFamily="18" charset="0"/>
                      </a:rPr>
                      <m:t>𝑏</m:t>
                    </m:r>
                    <m:r>
                      <a:rPr lang="en-GB" i="1" dirty="0" smtClean="0">
                        <a:latin typeface="Cambria Math" panose="02040503050406030204" pitchFamily="18" charset="0"/>
                        <a:ea typeface="Cambria Math" panose="02040503050406030204" pitchFamily="18" charset="0"/>
                      </a:rPr>
                      <m:t>= </m:t>
                    </m:r>
                  </m:oMath>
                </a14:m>
                <a:r>
                  <a:rPr lang="en-GB" dirty="0"/>
                  <a:t>20.</a:t>
                </a:r>
              </a:p>
              <a:p>
                <a:pPr marL="0" lvl="0" indent="0" algn="l" rtl="0">
                  <a:lnSpc>
                    <a:spcPct val="100000"/>
                  </a:lnSpc>
                  <a:spcBef>
                    <a:spcPts val="1200"/>
                  </a:spcBef>
                  <a:spcAft>
                    <a:spcPts val="0"/>
                  </a:spcAft>
                  <a:buSzPts val="2200"/>
                  <a:buNone/>
                </a:pPr>
                <a:r>
                  <a:rPr lang="en-GB" b="1" dirty="0"/>
                  <a:t> Substitute:</a:t>
                </a:r>
                <a:r>
                  <a:rPr lang="en-GB" dirty="0"/>
                  <a:t> </a:t>
                </a:r>
                <a14:m>
                  <m:oMath xmlns:m="http://schemas.openxmlformats.org/officeDocument/2006/math">
                    <m:r>
                      <a:rPr lang="en-GB" b="0" i="1" smtClean="0">
                        <a:latin typeface="Cambria Math" panose="02040503050406030204" pitchFamily="18" charset="0"/>
                      </a:rPr>
                      <m:t>5= </m:t>
                    </m:r>
                    <m:f>
                      <m:fPr>
                        <m:ctrlPr>
                          <a:rPr lang="en-GB" b="0" i="0" smtClean="0">
                            <a:latin typeface="Cambria Math" panose="02040503050406030204" pitchFamily="18" charset="0"/>
                          </a:rPr>
                        </m:ctrlPr>
                      </m:fPr>
                      <m:num>
                        <m:r>
                          <a:rPr lang="en-GB" b="0" i="0" smtClean="0">
                            <a:latin typeface="Cambria Math" panose="02040503050406030204" pitchFamily="18" charset="0"/>
                          </a:rPr>
                          <m:t>20</m:t>
                        </m:r>
                      </m:num>
                      <m:den>
                        <m:r>
                          <a:rPr lang="en-GB" b="0" i="1" smtClean="0">
                            <a:latin typeface="Cambria Math" panose="02040503050406030204" pitchFamily="18" charset="0"/>
                          </a:rPr>
                          <m:t>𝑐</m:t>
                        </m:r>
                      </m:den>
                    </m:f>
                  </m:oMath>
                </a14:m>
                <a:endParaRPr lang="en-GB" dirty="0"/>
              </a:p>
              <a:p>
                <a:pPr marL="0" lvl="0" indent="0" algn="l" rtl="0">
                  <a:lnSpc>
                    <a:spcPct val="100000"/>
                  </a:lnSpc>
                  <a:spcBef>
                    <a:spcPts val="1200"/>
                  </a:spcBef>
                  <a:spcAft>
                    <a:spcPts val="0"/>
                  </a:spcAft>
                  <a:buSzPts val="2200"/>
                  <a:buNone/>
                </a:pPr>
                <a:r>
                  <a:rPr lang="en-GB" b="1" dirty="0"/>
                  <a:t> Change the subject</a:t>
                </a:r>
                <a:r>
                  <a:rPr lang="en-GB" dirty="0"/>
                  <a:t> to </a:t>
                </a:r>
                <a14:m>
                  <m:oMath xmlns:m="http://schemas.openxmlformats.org/officeDocument/2006/math">
                    <m:r>
                      <a:rPr lang="en-GB" i="1" dirty="0" smtClean="0">
                        <a:latin typeface="Cambria Math" panose="02040503050406030204" pitchFamily="18" charset="0"/>
                        <a:ea typeface="Cambria Math" panose="02040503050406030204" pitchFamily="18" charset="0"/>
                      </a:rPr>
                      <m:t>𝑐</m:t>
                    </m:r>
                  </m:oMath>
                </a14:m>
                <a:endParaRPr lang="en-GB" dirty="0"/>
              </a:p>
              <a:p>
                <a:pPr marL="0" lvl="0" indent="0" algn="l" rtl="0">
                  <a:lnSpc>
                    <a:spcPct val="100000"/>
                  </a:lnSpc>
                  <a:spcBef>
                    <a:spcPts val="1200"/>
                  </a:spcBef>
                  <a:spcAft>
                    <a:spcPts val="0"/>
                  </a:spcAft>
                  <a:buSzPts val="2200"/>
                  <a:buNone/>
                </a:pPr>
                <a:r>
                  <a:rPr lang="en-GB" dirty="0"/>
                  <a:t> Multiply both sides by </a:t>
                </a:r>
                <a14:m>
                  <m:oMath xmlns:m="http://schemas.openxmlformats.org/officeDocument/2006/math">
                    <m:r>
                      <a:rPr lang="en-GB" i="1" dirty="0" smtClean="0">
                        <a:latin typeface="Cambria Math" panose="02040503050406030204" pitchFamily="18" charset="0"/>
                        <a:ea typeface="Cambria Math" panose="02040503050406030204" pitchFamily="18" charset="0"/>
                      </a:rPr>
                      <m:t>𝑐</m:t>
                    </m:r>
                  </m:oMath>
                </a14:m>
                <a:r>
                  <a:rPr lang="en-GB" dirty="0"/>
                  <a:t>: </a:t>
                </a:r>
              </a:p>
              <a:p>
                <a:pPr marL="0" lvl="0" indent="0" algn="ctr" rtl="0">
                  <a:lnSpc>
                    <a:spcPct val="100000"/>
                  </a:lnSpc>
                  <a:spcBef>
                    <a:spcPts val="1200"/>
                  </a:spcBef>
                  <a:spcAft>
                    <a:spcPts val="0"/>
                  </a:spcAft>
                  <a:buSzPts val="2200"/>
                  <a:buNone/>
                </a:pPr>
                <a14:m>
                  <m:oMathPara xmlns:m="http://schemas.openxmlformats.org/officeDocument/2006/math">
                    <m:oMath>
                      <m:r>
                        <a:rPr lang="en-GB" i="0" dirty="0" smtClean="0">
                          <a:latin typeface="Cambria Math" panose="02040503050406030204" pitchFamily="18" charset="0"/>
                        </a:rPr>
                        <m:t>5 × </m:t>
                      </m:r>
                      <m:r>
                        <a:rPr lang="en-GB" i="1" dirty="0" smtClean="0">
                          <a:latin typeface="Cambria Math" panose="02040503050406030204" pitchFamily="18" charset="0"/>
                        </a:rPr>
                        <m:t>𝑐</m:t>
                      </m:r>
                      <m:r>
                        <a:rPr lang="en-GB" i="1" dirty="0" smtClean="0">
                          <a:latin typeface="Cambria Math" panose="02040503050406030204" pitchFamily="18" charset="0"/>
                        </a:rPr>
                        <m:t> = 20</m:t>
                      </m:r>
                    </m:oMath>
                  </m:oMathPara>
                </a14:m>
                <a:endParaRPr lang="en-GB" dirty="0"/>
              </a:p>
              <a:p>
                <a:pPr marL="0" lvl="0" indent="0" algn="l" rtl="0">
                  <a:lnSpc>
                    <a:spcPct val="100000"/>
                  </a:lnSpc>
                  <a:spcBef>
                    <a:spcPts val="1200"/>
                  </a:spcBef>
                  <a:spcAft>
                    <a:spcPts val="0"/>
                  </a:spcAft>
                  <a:buSzPts val="2200"/>
                  <a:buNone/>
                </a:pPr>
                <a:r>
                  <a:rPr lang="en-GB" dirty="0"/>
                  <a:t> Divide both sides by 5: </a:t>
                </a:r>
              </a:p>
              <a:p>
                <a:pPr marL="0" lvl="0" indent="0" algn="ctr" rtl="0">
                  <a:lnSpc>
                    <a:spcPct val="100000"/>
                  </a:lnSpc>
                  <a:spcBef>
                    <a:spcPts val="1200"/>
                  </a:spcBef>
                  <a:spcAft>
                    <a:spcPts val="1200"/>
                  </a:spcAft>
                  <a:buSzPts val="2200"/>
                  <a:buNone/>
                </a:pPr>
                <a14:m>
                  <m:oMathPara xmlns:m="http://schemas.openxmlformats.org/officeDocument/2006/math">
                    <m:oMath>
                      <m:r>
                        <a:rPr lang="en-GB" i="1" dirty="0" smtClean="0">
                          <a:latin typeface="Cambria Math" panose="02040503050406030204" pitchFamily="18" charset="0"/>
                        </a:rPr>
                        <m:t>𝑐</m:t>
                      </m:r>
                      <m:r>
                        <a:rPr lang="en-GB" i="1"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20</m:t>
                          </m:r>
                        </m:num>
                        <m:den>
                          <m:r>
                            <a:rPr lang="en-GB" b="0" i="1" dirty="0" smtClean="0">
                              <a:latin typeface="Cambria Math" panose="02040503050406030204" pitchFamily="18" charset="0"/>
                            </a:rPr>
                            <m:t>5</m:t>
                          </m:r>
                        </m:den>
                      </m:f>
                    </m:oMath>
                  </m:oMathPara>
                </a14:m>
                <a:endParaRPr lang="en-GB" dirty="0"/>
              </a:p>
              <a:p>
                <a:pPr marL="0" lvl="0" indent="0" algn="ctr" rtl="0">
                  <a:lnSpc>
                    <a:spcPct val="100000"/>
                  </a:lnSpc>
                  <a:spcBef>
                    <a:spcPts val="1200"/>
                  </a:spcBef>
                  <a:spcAft>
                    <a:spcPts val="1200"/>
                  </a:spcAft>
                  <a:buSzPts val="2200"/>
                  <a:buNone/>
                </a:pPr>
                <a14:m>
                  <m:oMathPara xmlns:m="http://schemas.openxmlformats.org/officeDocument/2006/math">
                    <m:oMath>
                      <m:r>
                        <a:rPr lang="en-GB" b="0" i="1" smtClean="0">
                          <a:latin typeface="Cambria Math" panose="02040503050406030204" pitchFamily="18" charset="0"/>
                        </a:rPr>
                        <m:t>𝑐</m:t>
                      </m:r>
                      <m:r>
                        <a:rPr lang="en-GB" b="0" i="1" smtClean="0">
                          <a:latin typeface="Cambria Math" panose="02040503050406030204" pitchFamily="18" charset="0"/>
                        </a:rPr>
                        <m:t>=4</m:t>
                      </m:r>
                    </m:oMath>
                  </m:oMathPara>
                </a14:m>
                <a:endParaRPr dirty="0"/>
              </a:p>
            </p:txBody>
          </p:sp>
        </mc:Choice>
        <mc:Fallback xmlns="">
          <p:sp>
            <p:nvSpPr>
              <p:cNvPr id="219" name="Google Shape;219;g3cfcaffb8d2_0_38"/>
              <p:cNvSpPr txBox="1">
                <a:spLocks noGrp="1" noRot="1" noChangeAspect="1" noMove="1" noResize="1" noEditPoints="1" noAdjustHandles="1" noChangeArrowheads="1" noChangeShapeType="1" noTextEdit="1"/>
              </p:cNvSpPr>
              <p:nvPr>
                <p:ph type="body" idx="1"/>
              </p:nvPr>
            </p:nvSpPr>
            <p:spPr>
              <a:xfrm>
                <a:off x="540000" y="1260000"/>
                <a:ext cx="4770000" cy="5327412"/>
              </a:xfrm>
              <a:prstGeom prst="rect">
                <a:avLst/>
              </a:prstGeom>
              <a:blipFill>
                <a:blip r:embed="rId3"/>
                <a:stretch>
                  <a:fillRect l="-1783" t="-1596"/>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0" name="Google Shape;220;g3cfcaffb8d2_0_38"/>
              <p:cNvSpPr txBox="1">
                <a:spLocks noGrp="1"/>
              </p:cNvSpPr>
              <p:nvPr>
                <p:ph type="body" idx="2"/>
              </p:nvPr>
            </p:nvSpPr>
            <p:spPr>
              <a:xfrm>
                <a:off x="5523722" y="1260000"/>
                <a:ext cx="5519415" cy="5327412"/>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Autofit/>
              </a:bodyPr>
              <a:lstStyle/>
              <a:p>
                <a:pPr marL="0" lvl="0" indent="0" algn="l" rtl="0">
                  <a:lnSpc>
                    <a:spcPct val="100000"/>
                  </a:lnSpc>
                  <a:spcBef>
                    <a:spcPts val="0"/>
                  </a:spcBef>
                  <a:spcAft>
                    <a:spcPts val="0"/>
                  </a:spcAft>
                  <a:buSzPts val="2200"/>
                  <a:buNone/>
                </a:pPr>
                <a:r>
                  <a:rPr lang="en-GB" b="1" dirty="0"/>
                  <a:t> In science</a:t>
                </a:r>
              </a:p>
              <a:p>
                <a:pPr marL="0" lvl="0" indent="0">
                  <a:lnSpc>
                    <a:spcPct val="115000"/>
                  </a:lnSpc>
                  <a:spcBef>
                    <a:spcPts val="1200"/>
                  </a:spcBef>
                </a:pPr>
                <a:r>
                  <a:rPr lang="en-GB" dirty="0"/>
                  <a:t>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r>
                  <a:rPr lang="ar-AE" dirty="0"/>
                  <a:t> </a:t>
                </a:r>
              </a:p>
              <a:p>
                <a:pPr marL="0" lvl="0" indent="0">
                  <a:lnSpc>
                    <a:spcPct val="115000"/>
                  </a:lnSpc>
                  <a:spcBef>
                    <a:spcPts val="1200"/>
                  </a:spcBef>
                </a:pPr>
                <a:r>
                  <a:rPr lang="en-GB" dirty="0"/>
                  <a:t> Find </a:t>
                </a:r>
                <a14:m>
                  <m:oMath xmlns:m="http://schemas.openxmlformats.org/officeDocument/2006/math">
                    <m:r>
                      <a:rPr lang="en-GB" i="1" dirty="0" smtClean="0">
                        <a:latin typeface="Cambria Math" panose="02040503050406030204" pitchFamily="18" charset="0"/>
                        <a:ea typeface="Cambria Math" panose="02040503050406030204" pitchFamily="18" charset="0"/>
                      </a:rPr>
                      <m:t>𝑉</m:t>
                    </m:r>
                  </m:oMath>
                </a14:m>
                <a:r>
                  <a:rPr lang="en-GB" dirty="0"/>
                  <a:t> when </a:t>
                </a:r>
                <a14:m>
                  <m:oMath xmlns:m="http://schemas.openxmlformats.org/officeDocument/2006/math">
                    <m:r>
                      <a:rPr lang="en-GB" i="1" dirty="0" smtClean="0">
                        <a:latin typeface="Cambria Math" panose="02040503050406030204" pitchFamily="18" charset="0"/>
                      </a:rPr>
                      <m:t>𝑐</m:t>
                    </m:r>
                    <m:r>
                      <a:rPr lang="en-GB" i="0" dirty="0" smtClean="0">
                        <a:latin typeface="Cambria Math" panose="02040503050406030204" pitchFamily="18" charset="0"/>
                      </a:rPr>
                      <m:t> = </m:t>
                    </m:r>
                    <m:r>
                      <a:rPr lang="en-GB" b="0" i="0" dirty="0" smtClean="0">
                        <a:latin typeface="Cambria Math" panose="02040503050406030204" pitchFamily="18" charset="0"/>
                      </a:rPr>
                      <m:t> </m:t>
                    </m:r>
                  </m:oMath>
                </a14:m>
                <a:r>
                  <a:rPr lang="en-GB" dirty="0"/>
                  <a:t>5 g/dm</a:t>
                </a:r>
                <a:r>
                  <a:rPr lang="en-GB" baseline="30000" dirty="0"/>
                  <a:t>3</a:t>
                </a:r>
                <a:r>
                  <a:rPr lang="en-GB" dirty="0"/>
                  <a:t> and </a:t>
                </a:r>
                <a14:m>
                  <m:oMath xmlns:m="http://schemas.openxmlformats.org/officeDocument/2006/math">
                    <m:r>
                      <a:rPr lang="en-GB" i="1" dirty="0" smtClean="0">
                        <a:latin typeface="Cambria Math" panose="02040503050406030204" pitchFamily="18" charset="0"/>
                      </a:rPr>
                      <m:t>𝑚</m:t>
                    </m:r>
                    <m:r>
                      <a:rPr lang="en-GB" i="1" dirty="0" smtClean="0">
                        <a:latin typeface="Cambria Math" panose="02040503050406030204" pitchFamily="18" charset="0"/>
                      </a:rPr>
                      <m:t>= </m:t>
                    </m:r>
                  </m:oMath>
                </a14:m>
                <a:r>
                  <a:rPr lang="en-GB" dirty="0"/>
                  <a:t>20 g.</a:t>
                </a:r>
              </a:p>
              <a:p>
                <a:pPr marL="0" lvl="0" indent="0">
                  <a:lnSpc>
                    <a:spcPct val="115000"/>
                  </a:lnSpc>
                  <a:spcBef>
                    <a:spcPts val="1200"/>
                  </a:spcBef>
                </a:pPr>
                <a:r>
                  <a:rPr lang="en-GB" b="1" dirty="0"/>
                  <a:t> Substitute:</a:t>
                </a:r>
                <a:r>
                  <a:rPr lang="en-GB" dirty="0"/>
                  <a:t> </a:t>
                </a:r>
                <a14:m>
                  <m:oMath xmlns:m="http://schemas.openxmlformats.org/officeDocument/2006/math">
                    <m:r>
                      <a:rPr lang="en-GB" i="1">
                        <a:latin typeface="Cambria Math" panose="02040503050406030204" pitchFamily="18" charset="0"/>
                      </a:rPr>
                      <m:t>5= </m:t>
                    </m:r>
                    <m:f>
                      <m:fPr>
                        <m:ctrlPr>
                          <a:rPr lang="en-GB" i="0">
                            <a:latin typeface="Cambria Math" panose="02040503050406030204" pitchFamily="18" charset="0"/>
                          </a:rPr>
                        </m:ctrlPr>
                      </m:fPr>
                      <m:num>
                        <m:r>
                          <a:rPr lang="en-GB" i="0">
                            <a:latin typeface="Cambria Math" panose="02040503050406030204" pitchFamily="18" charset="0"/>
                          </a:rPr>
                          <m:t>20</m:t>
                        </m:r>
                      </m:num>
                      <m:den>
                        <m:r>
                          <a:rPr lang="en-GB" b="0" i="1" smtClean="0">
                            <a:latin typeface="Cambria Math" panose="02040503050406030204" pitchFamily="18" charset="0"/>
                          </a:rPr>
                          <m:t>𝑉</m:t>
                        </m:r>
                      </m:den>
                    </m:f>
                  </m:oMath>
                </a14:m>
                <a:endParaRPr lang="en-GB" dirty="0"/>
              </a:p>
              <a:p>
                <a:pPr marL="0" lvl="0" indent="0" algn="l" rtl="0">
                  <a:lnSpc>
                    <a:spcPct val="115000"/>
                  </a:lnSpc>
                  <a:spcBef>
                    <a:spcPts val="1200"/>
                  </a:spcBef>
                  <a:spcAft>
                    <a:spcPts val="0"/>
                  </a:spcAft>
                  <a:buSzPts val="2200"/>
                  <a:buNone/>
                </a:pPr>
                <a:r>
                  <a:rPr lang="en-GB" b="1" dirty="0"/>
                  <a:t> Change the subject</a:t>
                </a:r>
                <a:r>
                  <a:rPr lang="en-GB" dirty="0"/>
                  <a:t> to </a:t>
                </a:r>
                <a14:m>
                  <m:oMath xmlns:m="http://schemas.openxmlformats.org/officeDocument/2006/math">
                    <m:r>
                      <a:rPr lang="en-GB" i="1" dirty="0" smtClean="0">
                        <a:latin typeface="Cambria Math" panose="02040503050406030204" pitchFamily="18" charset="0"/>
                        <a:ea typeface="Cambria Math" panose="02040503050406030204" pitchFamily="18" charset="0"/>
                      </a:rPr>
                      <m:t>𝑉</m:t>
                    </m:r>
                  </m:oMath>
                </a14:m>
                <a:endParaRPr lang="en-GB" dirty="0"/>
              </a:p>
              <a:p>
                <a:pPr marL="0" lvl="0" indent="0" algn="l" rtl="0">
                  <a:lnSpc>
                    <a:spcPct val="115000"/>
                  </a:lnSpc>
                  <a:spcBef>
                    <a:spcPts val="1200"/>
                  </a:spcBef>
                  <a:spcAft>
                    <a:spcPts val="0"/>
                  </a:spcAft>
                  <a:buSzPts val="2200"/>
                  <a:buNone/>
                </a:pPr>
                <a:r>
                  <a:rPr lang="en-GB" dirty="0"/>
                  <a:t> Multiply both sides by </a:t>
                </a:r>
                <a14:m>
                  <m:oMath xmlns:m="http://schemas.openxmlformats.org/officeDocument/2006/math">
                    <m:r>
                      <a:rPr lang="en-GB" i="1" dirty="0" smtClean="0">
                        <a:latin typeface="Cambria Math" panose="02040503050406030204" pitchFamily="18" charset="0"/>
                        <a:ea typeface="Cambria Math" panose="02040503050406030204" pitchFamily="18" charset="0"/>
                      </a:rPr>
                      <m:t>𝑉</m:t>
                    </m:r>
                  </m:oMath>
                </a14:m>
                <a:r>
                  <a:rPr lang="en-GB" dirty="0"/>
                  <a:t>:</a:t>
                </a:r>
              </a:p>
              <a:p>
                <a:pPr marL="0" lvl="0" indent="0" algn="ctr" rtl="0">
                  <a:lnSpc>
                    <a:spcPct val="115000"/>
                  </a:lnSpc>
                  <a:spcBef>
                    <a:spcPts val="1200"/>
                  </a:spcBef>
                  <a:spcAft>
                    <a:spcPts val="0"/>
                  </a:spcAft>
                  <a:buSzPts val="2200"/>
                  <a:buNone/>
                </a:pPr>
                <a14:m>
                  <m:oMathPara xmlns:m="http://schemas.openxmlformats.org/officeDocument/2006/math">
                    <m:oMath>
                      <m:r>
                        <a:rPr lang="en-GB" i="0" dirty="0" smtClean="0">
                          <a:latin typeface="Cambria Math" panose="02040503050406030204" pitchFamily="18" charset="0"/>
                        </a:rPr>
                        <m:t>5 × </m:t>
                      </m:r>
                      <m:r>
                        <a:rPr lang="en-GB" i="1" dirty="0" smtClean="0">
                          <a:latin typeface="Cambria Math" panose="02040503050406030204" pitchFamily="18" charset="0"/>
                        </a:rPr>
                        <m:t>𝑉</m:t>
                      </m:r>
                      <m:r>
                        <a:rPr lang="en-GB" i="1" dirty="0" smtClean="0">
                          <a:latin typeface="Cambria Math" panose="02040503050406030204" pitchFamily="18" charset="0"/>
                        </a:rPr>
                        <m:t> = 20 </m:t>
                      </m:r>
                    </m:oMath>
                  </m:oMathPara>
                </a14:m>
                <a:endParaRPr lang="en-GB" dirty="0"/>
              </a:p>
              <a:p>
                <a:pPr marL="0" lvl="0" indent="0" algn="l" rtl="0">
                  <a:spcBef>
                    <a:spcPts val="600"/>
                  </a:spcBef>
                  <a:spcAft>
                    <a:spcPts val="0"/>
                  </a:spcAft>
                  <a:buSzPts val="2200"/>
                  <a:buNone/>
                </a:pPr>
                <a:r>
                  <a:rPr lang="en-GB" dirty="0"/>
                  <a:t> Divide both sides by 5: </a:t>
                </a:r>
              </a:p>
              <a:p>
                <a:pPr marL="0" lvl="0" indent="0" algn="ctr" rtl="0">
                  <a:spcBef>
                    <a:spcPts val="600"/>
                  </a:spcBef>
                  <a:spcAft>
                    <a:spcPts val="1200"/>
                  </a:spcAft>
                  <a:buSzPts val="2200"/>
                  <a:buNone/>
                </a:pPr>
                <a14:m>
                  <m:oMathPara xmlns:m="http://schemas.openxmlformats.org/officeDocument/2006/math">
                    <m:oMath>
                      <m:r>
                        <a:rPr lang="en-GB" i="1" dirty="0" smtClean="0">
                          <a:latin typeface="Cambria Math" panose="02040503050406030204" pitchFamily="18" charset="0"/>
                        </a:rPr>
                        <m:t>𝑉</m:t>
                      </m:r>
                      <m:r>
                        <a:rPr lang="en-GB" i="0" dirty="0" smtClean="0">
                          <a:latin typeface="Cambria Math" panose="02040503050406030204" pitchFamily="18" charset="0"/>
                        </a:rPr>
                        <m:t> =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20</m:t>
                          </m:r>
                        </m:num>
                        <m:den>
                          <m:r>
                            <a:rPr lang="en-GB" b="0" i="1" dirty="0" smtClean="0">
                              <a:latin typeface="Cambria Math" panose="02040503050406030204" pitchFamily="18" charset="0"/>
                            </a:rPr>
                            <m:t>5</m:t>
                          </m:r>
                        </m:den>
                      </m:f>
                      <m:r>
                        <a:rPr lang="en-GB" i="0" dirty="0" smtClean="0">
                          <a:latin typeface="Cambria Math" panose="02040503050406030204" pitchFamily="18" charset="0"/>
                        </a:rPr>
                        <m:t> </m:t>
                      </m:r>
                    </m:oMath>
                  </m:oMathPara>
                </a14:m>
                <a:endParaRPr lang="en-GB" dirty="0"/>
              </a:p>
              <a:p>
                <a:pPr marL="0" lvl="0" indent="0" algn="ctr" rtl="0">
                  <a:spcBef>
                    <a:spcPts val="600"/>
                  </a:spcBef>
                  <a:spcAft>
                    <a:spcPts val="1200"/>
                  </a:spcAft>
                  <a:buSzPts val="2200"/>
                  <a:buNone/>
                </a:pPr>
                <a14:m>
                  <m:oMathPara xmlns:m="http://schemas.openxmlformats.org/officeDocument/2006/math">
                    <m:oMath>
                      <m:r>
                        <a:rPr lang="en-GB" i="1" dirty="0" smtClean="0">
                          <a:latin typeface="Cambria Math" panose="02040503050406030204" pitchFamily="18" charset="0"/>
                        </a:rPr>
                        <m:t>𝑉</m:t>
                      </m:r>
                      <m:r>
                        <a:rPr lang="en-GB" i="0" dirty="0" smtClean="0">
                          <a:latin typeface="Cambria Math" panose="02040503050406030204" pitchFamily="18" charset="0"/>
                        </a:rPr>
                        <m:t>= </m:t>
                      </m:r>
                      <m:r>
                        <a:rPr lang="en-GB" i="0" dirty="0">
                          <a:latin typeface="Cambria Math" panose="02040503050406030204" pitchFamily="18" charset="0"/>
                        </a:rPr>
                        <m:t>4 </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dm</m:t>
                          </m:r>
                        </m:e>
                        <m:sup>
                          <m:r>
                            <a:rPr lang="en-GB" b="0" i="0" dirty="0" smtClean="0">
                              <a:latin typeface="Cambria Math" panose="02040503050406030204" pitchFamily="18" charset="0"/>
                            </a:rPr>
                            <m:t>3</m:t>
                          </m:r>
                        </m:sup>
                      </m:sSup>
                    </m:oMath>
                  </m:oMathPara>
                </a14:m>
                <a:endParaRPr lang="en-GB" dirty="0"/>
              </a:p>
            </p:txBody>
          </p:sp>
        </mc:Choice>
        <mc:Fallback xmlns="">
          <p:sp>
            <p:nvSpPr>
              <p:cNvPr id="220" name="Google Shape;220;g3cfcaffb8d2_0_38"/>
              <p:cNvSpPr txBox="1">
                <a:spLocks noGrp="1" noRot="1" noChangeAspect="1" noMove="1" noResize="1" noEditPoints="1" noAdjustHandles="1" noChangeArrowheads="1" noChangeShapeType="1" noTextEdit="1"/>
              </p:cNvSpPr>
              <p:nvPr>
                <p:ph type="body" idx="2"/>
              </p:nvPr>
            </p:nvSpPr>
            <p:spPr>
              <a:xfrm>
                <a:off x="5523722" y="1260000"/>
                <a:ext cx="5519415" cy="5327412"/>
              </a:xfrm>
              <a:prstGeom prst="rect">
                <a:avLst/>
              </a:prstGeom>
              <a:blipFill>
                <a:blip r:embed="rId4"/>
                <a:stretch>
                  <a:fillRect l="-1540" t="-1596" r="-1760"/>
                </a:stretch>
              </a:blipFill>
              <a:ln w="19050" cap="flat" cmpd="sng">
                <a:solidFill>
                  <a:schemeClr val="accent4"/>
                </a:solidFill>
                <a:prstDash val="solid"/>
                <a:round/>
                <a:headEnd type="none" w="sm" len="sm"/>
                <a:tailEnd type="none" w="sm" len="sm"/>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C3F4B48B-F7E5-1130-BE9E-9DA141A33540}"/>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g3cfcaffb8d2_0_74"/>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Finding an unknown</a:t>
            </a:r>
            <a:endParaRPr/>
          </a:p>
        </p:txBody>
      </p:sp>
      <mc:AlternateContent xmlns:mc="http://schemas.openxmlformats.org/markup-compatibility/2006" xmlns:a14="http://schemas.microsoft.com/office/drawing/2010/main">
        <mc:Choice Requires="a14">
          <p:sp>
            <p:nvSpPr>
              <p:cNvPr id="227" name="Google Shape;227;g3cfcaffb8d2_0_74"/>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buNone/>
                </a:pPr>
                <a:r>
                  <a:rPr lang="en-GB" dirty="0"/>
                  <a:t>A solution has a concentration of 4.9 g/dm</a:t>
                </a:r>
                <a:r>
                  <a:rPr lang="en-GB" baseline="30000" dirty="0"/>
                  <a:t>3</a:t>
                </a:r>
                <a:r>
                  <a:rPr lang="en-GB" dirty="0"/>
                  <a:t> and contains 9.8 g of solute. Find the volume.</a:t>
                </a:r>
              </a:p>
              <a:p>
                <a:pPr marL="0" lvl="0" indent="0" algn="l" rtl="0">
                  <a:lnSpc>
                    <a:spcPct val="100000"/>
                  </a:lnSpc>
                  <a:spcBef>
                    <a:spcPts val="0"/>
                  </a:spcBef>
                  <a:spcAft>
                    <a:spcPts val="0"/>
                  </a:spcAft>
                  <a:buSzPts val="2750"/>
                  <a:buNone/>
                </a:pPr>
                <a:endParaRPr lang="en-GB" dirty="0"/>
              </a:p>
              <a:p>
                <a:pPr marL="0" lvl="0" indent="0">
                  <a:buNone/>
                </a:pPr>
                <a:r>
                  <a:rPr lang="en-GB" b="1" dirty="0">
                    <a:solidFill>
                      <a:schemeClr val="accent4"/>
                    </a:solidFill>
                  </a:rPr>
                  <a:t>Step 1: </a:t>
                </a:r>
                <a:r>
                  <a:rPr lang="en-GB" b="1" dirty="0"/>
                  <a:t>write</a:t>
                </a:r>
                <a:r>
                  <a:rPr lang="en-GB" dirty="0"/>
                  <a:t> the formula 	</a:t>
                </a:r>
                <a14:m>
                  <m:oMath xmlns:m="http://schemas.openxmlformats.org/officeDocument/2006/math">
                    <m:r>
                      <m:rPr>
                        <m:sty m:val="p"/>
                      </m:rPr>
                      <a:rPr lang="en-GB">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0" lvl="0" indent="0">
                  <a:buNone/>
                </a:pPr>
                <a:r>
                  <a:rPr lang="en-GB" dirty="0"/>
                  <a:t>				</a:t>
                </a:r>
                <a14:m>
                  <m:oMath xmlns:m="http://schemas.openxmlformats.org/officeDocument/2006/math">
                    <m:r>
                      <a:rPr lang="en-GB" i="1" dirty="0">
                        <a:latin typeface="Cambria Math" panose="02040503050406030204" pitchFamily="18" charset="0"/>
                      </a:rPr>
                      <m:t>𝑐</m:t>
                    </m:r>
                    <m:r>
                      <a:rPr lang="en-GB" i="1" dirty="0">
                        <a:latin typeface="Cambria Math" panose="02040503050406030204" pitchFamily="18" charset="0"/>
                      </a:rPr>
                      <m:t> = </m:t>
                    </m:r>
                    <m:f>
                      <m:fPr>
                        <m:ctrlPr>
                          <a:rPr lang="en-GB" i="1" dirty="0">
                            <a:latin typeface="Cambria Math" panose="02040503050406030204" pitchFamily="18" charset="0"/>
                          </a:rPr>
                        </m:ctrlPr>
                      </m:fPr>
                      <m:num>
                        <m:r>
                          <a:rPr lang="en-GB" i="1" dirty="0">
                            <a:latin typeface="Cambria Math" panose="02040503050406030204" pitchFamily="18" charset="0"/>
                          </a:rPr>
                          <m:t>𝑚</m:t>
                        </m:r>
                      </m:num>
                      <m:den>
                        <m:r>
                          <a:rPr lang="en-GB" i="1" dirty="0">
                            <a:latin typeface="Cambria Math" panose="02040503050406030204" pitchFamily="18" charset="0"/>
                          </a:rPr>
                          <m:t>𝑉</m:t>
                        </m:r>
                      </m:den>
                    </m:f>
                    <m:r>
                      <a:rPr lang="ar-AE" i="1" dirty="0">
                        <a:latin typeface="Cambria Math" panose="02040503050406030204" pitchFamily="18" charset="0"/>
                      </a:rPr>
                      <m:t> </m:t>
                    </m:r>
                  </m:oMath>
                </a14:m>
                <a:endParaRPr lang="ar-AE" dirty="0"/>
              </a:p>
              <a:p>
                <a:pPr marL="0" lvl="0" indent="0">
                  <a:buNone/>
                </a:pPr>
                <a:r>
                  <a:rPr lang="en-GB" b="1" dirty="0">
                    <a:solidFill>
                      <a:schemeClr val="accent4"/>
                    </a:solidFill>
                  </a:rPr>
                  <a:t>Step 2: </a:t>
                </a:r>
                <a:r>
                  <a:rPr lang="en-GB" b="1" dirty="0"/>
                  <a:t>substitute</a:t>
                </a:r>
                <a:r>
                  <a:rPr lang="en-GB" dirty="0"/>
                  <a:t>		</a:t>
                </a:r>
                <a14:m>
                  <m:oMath xmlns:m="http://schemas.openxmlformats.org/officeDocument/2006/math">
                    <m:r>
                      <a:rPr lang="en-GB" b="0" i="1" smtClean="0">
                        <a:latin typeface="Cambria Math" panose="02040503050406030204" pitchFamily="18" charset="0"/>
                      </a:rPr>
                      <m:t>4.9= </m:t>
                    </m:r>
                    <m:f>
                      <m:fPr>
                        <m:ctrlPr>
                          <a:rPr lang="en-GB" b="0" i="0" smtClean="0">
                            <a:latin typeface="Cambria Math" panose="02040503050406030204" pitchFamily="18" charset="0"/>
                          </a:rPr>
                        </m:ctrlPr>
                      </m:fPr>
                      <m:num>
                        <m:r>
                          <a:rPr lang="en-GB" b="0" i="0" smtClean="0">
                            <a:latin typeface="Cambria Math" panose="02040503050406030204" pitchFamily="18" charset="0"/>
                          </a:rPr>
                          <m:t>9.8</m:t>
                        </m:r>
                      </m:num>
                      <m:den>
                        <m:r>
                          <a:rPr lang="en-GB" b="0" i="1" smtClean="0">
                            <a:latin typeface="Cambria Math" panose="02040503050406030204" pitchFamily="18" charset="0"/>
                          </a:rPr>
                          <m:t>𝑉</m:t>
                        </m:r>
                      </m:den>
                    </m:f>
                  </m:oMath>
                </a14:m>
                <a:endParaRPr lang="en-GB" dirty="0"/>
              </a:p>
              <a:p>
                <a:pPr marL="0" lvl="0" indent="0">
                  <a:buNone/>
                </a:pPr>
                <a:endParaRPr lang="en-GB" b="1" dirty="0">
                  <a:solidFill>
                    <a:schemeClr val="accent4"/>
                  </a:solidFill>
                </a:endParaRPr>
              </a:p>
              <a:p>
                <a:pPr marL="0" lvl="0" indent="0">
                  <a:buNone/>
                </a:pPr>
                <a:r>
                  <a:rPr lang="en-GB" b="1" dirty="0">
                    <a:solidFill>
                      <a:schemeClr val="accent4"/>
                    </a:solidFill>
                  </a:rPr>
                  <a:t>Step 3: </a:t>
                </a:r>
                <a:r>
                  <a:rPr lang="en-GB" b="1" dirty="0"/>
                  <a:t>change</a:t>
                </a:r>
                <a:r>
                  <a:rPr lang="en-GB" dirty="0"/>
                  <a:t> the subject</a:t>
                </a:r>
                <a:r>
                  <a:rPr lang="en-GB" b="1" dirty="0"/>
                  <a:t>	. </a:t>
                </a:r>
                <a:r>
                  <a:rPr lang="en-GB" dirty="0"/>
                  <a:t>Multiply both sides by </a:t>
                </a:r>
                <a14:m>
                  <m:oMath xmlns:m="http://schemas.openxmlformats.org/officeDocument/2006/math">
                    <m:r>
                      <a:rPr lang="en-GB" i="1" dirty="0" smtClean="0">
                        <a:latin typeface="Cambria Math" panose="02040503050406030204" pitchFamily="18" charset="0"/>
                      </a:rPr>
                      <m:t>𝑉</m:t>
                    </m:r>
                  </m:oMath>
                </a14:m>
                <a:r>
                  <a:rPr lang="en-GB" dirty="0"/>
                  <a:t>: </a:t>
                </a:r>
                <a14:m>
                  <m:oMath xmlns:m="http://schemas.openxmlformats.org/officeDocument/2006/math">
                    <m:r>
                      <a:rPr lang="en-GB" i="0" dirty="0" smtClean="0">
                        <a:latin typeface="Cambria Math" panose="02040503050406030204" pitchFamily="18" charset="0"/>
                      </a:rPr>
                      <m:t>4.9 </m:t>
                    </m:r>
                    <m:r>
                      <a:rPr lang="en-GB" i="1" dirty="0" smtClean="0">
                        <a:latin typeface="Cambria Math" panose="02040503050406030204" pitchFamily="18" charset="0"/>
                        <a:ea typeface="Cambria Math" panose="02040503050406030204" pitchFamily="18" charset="0"/>
                      </a:rPr>
                      <m:t>×</m:t>
                    </m:r>
                    <m:r>
                      <a:rPr lang="en-GB" i="0" dirty="0" smtClean="0">
                        <a:latin typeface="Cambria Math" panose="02040503050406030204" pitchFamily="18" charset="0"/>
                      </a:rPr>
                      <m:t> </m:t>
                    </m:r>
                    <m:r>
                      <a:rPr lang="en-GB" i="1" dirty="0" smtClean="0">
                        <a:latin typeface="Cambria Math" panose="02040503050406030204" pitchFamily="18" charset="0"/>
                      </a:rPr>
                      <m:t>𝑉</m:t>
                    </m:r>
                    <m:r>
                      <a:rPr lang="en-GB" i="0" dirty="0" smtClean="0">
                        <a:latin typeface="Cambria Math" panose="02040503050406030204" pitchFamily="18" charset="0"/>
                      </a:rPr>
                      <m:t> = 9.8</m:t>
                    </m:r>
                  </m:oMath>
                </a14:m>
                <a:endParaRPr lang="en-GB" dirty="0"/>
              </a:p>
              <a:p>
                <a:pPr marL="0" lvl="0" indent="0">
                  <a:buNone/>
                </a:pPr>
                <a:endParaRPr lang="en-GB" dirty="0"/>
              </a:p>
              <a:p>
                <a:pPr marL="0" lvl="0" indent="0">
                  <a:buNone/>
                </a:pPr>
                <a:r>
                  <a:rPr lang="en-GB" dirty="0"/>
                  <a:t>Divide both sides by 4.9:	</a:t>
                </a:r>
                <a14:m>
                  <m:oMath xmlns:m="http://schemas.openxmlformats.org/officeDocument/2006/math">
                    <m:r>
                      <a:rPr lang="en-GB" i="1" dirty="0" smtClean="0">
                        <a:latin typeface="Cambria Math" panose="02040503050406030204" pitchFamily="18" charset="0"/>
                      </a:rPr>
                      <m:t>𝑉</m:t>
                    </m:r>
                    <m:r>
                      <a:rPr lang="en-GB" i="0" dirty="0" smtClean="0">
                        <a:latin typeface="Cambria Math" panose="02040503050406030204" pitchFamily="18" charset="0"/>
                      </a:rPr>
                      <m:t>= </m:t>
                    </m:r>
                    <m:f>
                      <m:fPr>
                        <m:ctrlPr>
                          <a:rPr lang="en-GB" b="0" i="1" dirty="0" smtClean="0">
                            <a:latin typeface="Cambria Math" panose="02040503050406030204" pitchFamily="18" charset="0"/>
                          </a:rPr>
                        </m:ctrlPr>
                      </m:fPr>
                      <m:num>
                        <m:r>
                          <a:rPr lang="en-GB" b="0" i="1" dirty="0" smtClean="0">
                            <a:latin typeface="Cambria Math" panose="02040503050406030204" pitchFamily="18" charset="0"/>
                          </a:rPr>
                          <m:t>9.8</m:t>
                        </m:r>
                      </m:num>
                      <m:den>
                        <m:r>
                          <a:rPr lang="en-GB" b="0" i="1" dirty="0" smtClean="0">
                            <a:latin typeface="Cambria Math" panose="02040503050406030204" pitchFamily="18" charset="0"/>
                          </a:rPr>
                          <m:t>4.9</m:t>
                        </m:r>
                      </m:den>
                    </m:f>
                  </m:oMath>
                </a14:m>
                <a:endParaRPr lang="en-GB" dirty="0"/>
              </a:p>
              <a:p>
                <a:pPr marL="0" lvl="0" indent="0">
                  <a:buNone/>
                </a:pPr>
                <a:endParaRPr lang="en-GB" dirty="0"/>
              </a:p>
              <a:p>
                <a:pPr marL="53975" lvl="0" indent="0">
                  <a:spcBef>
                    <a:spcPts val="1200"/>
                  </a:spcBef>
                  <a:buNone/>
                </a:pPr>
                <a:r>
                  <a:rPr lang="en-GB" b="1" dirty="0">
                    <a:solidFill>
                      <a:schemeClr val="accent4"/>
                    </a:solidFill>
                  </a:rPr>
                  <a:t>Step 4: </a:t>
                </a:r>
                <a:r>
                  <a:rPr lang="en-GB" b="1" dirty="0"/>
                  <a:t>calculate</a:t>
                </a:r>
                <a:r>
                  <a:rPr lang="en-GB" dirty="0"/>
                  <a:t> 		</a:t>
                </a:r>
                <a14:m>
                  <m:oMath xmlns:m="http://schemas.openxmlformats.org/officeDocument/2006/math">
                    <m:r>
                      <a:rPr lang="en-GB" i="1" dirty="0">
                        <a:latin typeface="Cambria Math" panose="02040503050406030204" pitchFamily="18" charset="0"/>
                      </a:rPr>
                      <m:t>𝑉</m:t>
                    </m:r>
                    <m:r>
                      <a:rPr lang="en-GB" dirty="0">
                        <a:latin typeface="Cambria Math" panose="02040503050406030204" pitchFamily="18" charset="0"/>
                      </a:rPr>
                      <m:t> = 2.0 </m:t>
                    </m:r>
                  </m:oMath>
                </a14:m>
                <a:r>
                  <a:rPr lang="en-GB" dirty="0"/>
                  <a:t> </a:t>
                </a:r>
              </a:p>
              <a:p>
                <a:pPr marL="53975" lvl="0" indent="0" algn="l" rtl="0">
                  <a:lnSpc>
                    <a:spcPct val="100000"/>
                  </a:lnSpc>
                  <a:spcBef>
                    <a:spcPts val="1200"/>
                  </a:spcBef>
                  <a:spcAft>
                    <a:spcPts val="0"/>
                  </a:spcAft>
                  <a:buSzPts val="2750"/>
                  <a:buNone/>
                </a:pPr>
                <a:r>
                  <a:rPr lang="en-GB" b="1" dirty="0">
                    <a:solidFill>
                      <a:schemeClr val="accent4"/>
                    </a:solidFill>
                  </a:rPr>
                  <a:t>Step 5: </a:t>
                </a:r>
                <a:r>
                  <a:rPr lang="en-GB" b="1" dirty="0"/>
                  <a:t>add</a:t>
                </a:r>
                <a:r>
                  <a:rPr lang="en-GB" dirty="0"/>
                  <a:t> </a:t>
                </a:r>
                <a:r>
                  <a:rPr lang="en-GB" b="1" dirty="0"/>
                  <a:t>units</a:t>
                </a:r>
                <a:r>
                  <a:rPr lang="en-GB" dirty="0"/>
                  <a:t>		</a:t>
                </a:r>
                <a14:m>
                  <m:oMath xmlns:m="http://schemas.openxmlformats.org/officeDocument/2006/math">
                    <m:r>
                      <a:rPr lang="en-GB" i="1" dirty="0" smtClean="0">
                        <a:latin typeface="Cambria Math" panose="02040503050406030204" pitchFamily="18" charset="0"/>
                      </a:rPr>
                      <m:t>𝑉</m:t>
                    </m:r>
                    <m:r>
                      <a:rPr lang="en-GB" i="0" dirty="0" smtClean="0">
                        <a:latin typeface="Cambria Math" panose="02040503050406030204" pitchFamily="18" charset="0"/>
                      </a:rPr>
                      <m:t>=</m:t>
                    </m:r>
                    <m:r>
                      <a:rPr lang="en-GB" i="0" dirty="0">
                        <a:latin typeface="Cambria Math" panose="02040503050406030204" pitchFamily="18" charset="0"/>
                      </a:rPr>
                      <m:t>2.0 </m:t>
                    </m:r>
                    <m:sSup>
                      <m:sSupPr>
                        <m:ctrlPr>
                          <a:rPr lang="en-GB" b="0" i="0" dirty="0" smtClean="0">
                            <a:latin typeface="Cambria Math" panose="02040503050406030204" pitchFamily="18" charset="0"/>
                          </a:rPr>
                        </m:ctrlPr>
                      </m:sSupPr>
                      <m:e>
                        <m:r>
                          <m:rPr>
                            <m:sty m:val="p"/>
                          </m:rPr>
                          <a:rPr lang="en-GB" b="0" i="0" dirty="0" smtClean="0">
                            <a:latin typeface="Cambria Math" panose="02040503050406030204" pitchFamily="18" charset="0"/>
                          </a:rPr>
                          <m:t>dm</m:t>
                        </m:r>
                      </m:e>
                      <m:sup>
                        <m:r>
                          <a:rPr lang="en-GB" b="0" i="1" dirty="0" smtClean="0">
                            <a:latin typeface="Cambria Math" panose="02040503050406030204" pitchFamily="18" charset="0"/>
                          </a:rPr>
                          <m:t>3</m:t>
                        </m:r>
                      </m:sup>
                    </m:sSup>
                  </m:oMath>
                </a14:m>
                <a:endParaRPr dirty="0"/>
              </a:p>
            </p:txBody>
          </p:sp>
        </mc:Choice>
        <mc:Fallback xmlns="">
          <p:sp>
            <p:nvSpPr>
              <p:cNvPr id="227" name="Google Shape;227;g3cfcaffb8d2_0_74"/>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b="-6053"/>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EC8BC5C8-CFE7-4A8B-393E-6775F738CFF0}"/>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Worked example</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g3cfcaffb8d2_0_92"/>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Finding unknowns practice</a:t>
            </a:r>
            <a:endParaRPr dirty="0"/>
          </a:p>
        </p:txBody>
      </p:sp>
      <mc:AlternateContent xmlns:mc="http://schemas.openxmlformats.org/markup-compatibility/2006" xmlns:a14="http://schemas.microsoft.com/office/drawing/2010/main">
        <mc:Choice Requires="a14">
          <p:sp>
            <p:nvSpPr>
              <p:cNvPr id="234" name="Google Shape;234;g3cfcaffb8d2_0_92"/>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511175" lvl="0" indent="-457200">
                  <a:buSzPct val="100000"/>
                  <a:buFont typeface="+mj-lt"/>
                  <a:buAutoNum type="arabicPeriod"/>
                </a:pPr>
                <a:r>
                  <a:rPr lang="en-GB" dirty="0"/>
                  <a:t>A metal has a density of 2.7 g/cm</a:t>
                </a:r>
                <a:r>
                  <a:rPr lang="en-GB" baseline="30000" dirty="0"/>
                  <a:t>3</a:t>
                </a:r>
                <a:r>
                  <a:rPr lang="en-GB" dirty="0"/>
                  <a:t> and a volume of 20.0 cm</a:t>
                </a:r>
                <a:r>
                  <a:rPr lang="en-GB" baseline="30000" dirty="0"/>
                  <a:t>3</a:t>
                </a:r>
                <a:r>
                  <a:rPr lang="en-GB" dirty="0"/>
                  <a:t>.</a:t>
                </a:r>
              </a:p>
              <a:p>
                <a:pPr lvl="0" indent="0">
                  <a:spcBef>
                    <a:spcPts val="1000"/>
                  </a:spcBef>
                  <a:buNone/>
                </a:pPr>
                <a:r>
                  <a:rPr lang="en-GB" dirty="0"/>
                  <a:t>Find the mass. </a:t>
                </a:r>
                <a:endParaRPr lang="en-GB" dirty="0">
                  <a:latin typeface="Cambria Math" panose="02040503050406030204" pitchFamily="18" charset="0"/>
                </a:endParaRPr>
              </a:p>
              <a:p>
                <a:pPr lvl="0" indent="0">
                  <a:spcBef>
                    <a:spcPts val="1000"/>
                  </a:spcBef>
                  <a:buNone/>
                </a:pPr>
                <a14:m>
                  <m:oMathPara xmlns:m="http://schemas.openxmlformats.org/officeDocument/2006/math">
                    <m:oMath>
                      <m:r>
                        <m:rPr>
                          <m:sty m:val="p"/>
                        </m:rPr>
                        <a:rPr lang="en-GB">
                          <a:latin typeface="Cambria Math" panose="02040503050406030204" pitchFamily="18" charset="0"/>
                        </a:rPr>
                        <m:t>density</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ar-AE" dirty="0"/>
              </a:p>
              <a:p>
                <a:pPr marL="511175" lvl="0" indent="-457200">
                  <a:spcBef>
                    <a:spcPts val="1200"/>
                  </a:spcBef>
                  <a:buSzPct val="100000"/>
                  <a:buFont typeface="+mj-lt"/>
                  <a:buAutoNum type="arabicPeriod" startAt="2"/>
                </a:pPr>
                <a:r>
                  <a:rPr lang="en-GB" dirty="0"/>
                  <a:t>A solution has a concentration of 5.0 g/dm</a:t>
                </a:r>
                <a:r>
                  <a:rPr lang="en-GB" baseline="30000" dirty="0"/>
                  <a:t>3</a:t>
                </a:r>
                <a:r>
                  <a:rPr lang="en-GB" dirty="0"/>
                  <a:t> and a volume of 0.4 dm</a:t>
                </a:r>
                <a:r>
                  <a:rPr lang="en-GB" baseline="30000" dirty="0"/>
                  <a:t>3</a:t>
                </a:r>
                <a:r>
                  <a:rPr lang="en-GB" dirty="0"/>
                  <a:t>.</a:t>
                </a:r>
              </a:p>
              <a:p>
                <a:pPr lvl="0" indent="0">
                  <a:spcBef>
                    <a:spcPts val="1200"/>
                  </a:spcBef>
                  <a:buNone/>
                </a:pPr>
                <a:r>
                  <a:rPr lang="en-GB" dirty="0"/>
                  <a:t>Find the mass of solute dissolved. </a:t>
                </a:r>
                <a:endParaRPr lang="en-GB" dirty="0">
                  <a:latin typeface="Cambria Math" panose="02040503050406030204" pitchFamily="18" charset="0"/>
                </a:endParaRPr>
              </a:p>
              <a:p>
                <a:pPr lvl="0" indent="0">
                  <a:spcBef>
                    <a:spcPts val="1200"/>
                  </a:spcBef>
                  <a:buNone/>
                </a:pPr>
                <a14:m>
                  <m:oMathPara xmlns:m="http://schemas.openxmlformats.org/officeDocument/2006/math">
                    <m:oMath>
                      <m:r>
                        <m:rPr>
                          <m:sty m:val="p"/>
                        </m:rPr>
                        <a:rPr lang="en-GB" dirty="0" smtClean="0">
                          <a:latin typeface="Cambria Math" panose="02040503050406030204" pitchFamily="18" charset="0"/>
                        </a:rPr>
                        <m:t>c</m:t>
                      </m:r>
                      <m:r>
                        <m:rPr>
                          <m:sty m:val="p"/>
                        </m:rPr>
                        <a:rPr lang="en-GB" b="0" i="0" dirty="0" smtClean="0">
                          <a:latin typeface="Cambria Math" panose="02040503050406030204" pitchFamily="18" charset="0"/>
                        </a:rPr>
                        <m:t>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en-GB" dirty="0"/>
              </a:p>
              <a:p>
                <a:pPr marL="511175" lvl="0" indent="-457200">
                  <a:spcBef>
                    <a:spcPts val="1200"/>
                  </a:spcBef>
                  <a:buSzPct val="100000"/>
                  <a:buFont typeface="+mj-lt"/>
                  <a:buAutoNum type="arabicPeriod" startAt="3"/>
                </a:pPr>
                <a:r>
                  <a:rPr lang="en-GB" dirty="0"/>
                  <a:t>A solution has a concentration of 8.0 g/dm</a:t>
                </a:r>
                <a:r>
                  <a:rPr lang="en-GB" baseline="30000" dirty="0"/>
                  <a:t>3</a:t>
                </a:r>
                <a:r>
                  <a:rPr lang="en-GB" dirty="0"/>
                  <a:t> and contains 24.0 g of solute.</a:t>
                </a:r>
              </a:p>
              <a:p>
                <a:pPr lvl="0" indent="0">
                  <a:spcBef>
                    <a:spcPts val="1200"/>
                  </a:spcBef>
                  <a:buNone/>
                </a:pPr>
                <a:r>
                  <a:rPr lang="en-GB" dirty="0"/>
                  <a:t>Find the volume of solution. </a:t>
                </a:r>
                <a:endParaRPr lang="en-GB" dirty="0">
                  <a:latin typeface="Cambria Math" panose="02040503050406030204" pitchFamily="18" charset="0"/>
                </a:endParaRPr>
              </a:p>
              <a:p>
                <a:pPr lvl="0" indent="0">
                  <a:spcBef>
                    <a:spcPts val="1200"/>
                  </a:spcBef>
                  <a:buNone/>
                </a:pPr>
                <a14:m>
                  <m:oMathPara xmlns:m="http://schemas.openxmlformats.org/officeDocument/2006/math">
                    <m:oMath>
                      <m:r>
                        <m:rPr>
                          <m:sty m:val="p"/>
                        </m:rPr>
                        <a:rPr lang="en-GB" dirty="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dirty="0"/>
              </a:p>
            </p:txBody>
          </p:sp>
        </mc:Choice>
        <mc:Fallback xmlns="">
          <p:sp>
            <p:nvSpPr>
              <p:cNvPr id="234" name="Google Shape;234;g3cfcaffb8d2_0_92"/>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149" t="-1816" r="-181"/>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096A4DF3-ECFA-D803-9FD6-0CE1FE6CA64B}"/>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Practice</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2">
          <a:extLst>
            <a:ext uri="{FF2B5EF4-FFF2-40B4-BE49-F238E27FC236}">
              <a16:creationId xmlns:a16="http://schemas.microsoft.com/office/drawing/2014/main" id="{AF9CDFAC-52C7-1229-34B9-358A44113726}"/>
            </a:ext>
          </a:extLst>
        </p:cNvPr>
        <p:cNvGrpSpPr/>
        <p:nvPr/>
      </p:nvGrpSpPr>
      <p:grpSpPr>
        <a:xfrm>
          <a:off x="0" y="0"/>
          <a:ext cx="0" cy="0"/>
          <a:chOff x="0" y="0"/>
          <a:chExt cx="0" cy="0"/>
        </a:xfrm>
      </p:grpSpPr>
      <p:sp>
        <p:nvSpPr>
          <p:cNvPr id="233" name="Google Shape;233;g3cfcaffb8d2_0_92">
            <a:extLst>
              <a:ext uri="{FF2B5EF4-FFF2-40B4-BE49-F238E27FC236}">
                <a16:creationId xmlns:a16="http://schemas.microsoft.com/office/drawing/2014/main" id="{CD778F82-23E0-D22A-4FB4-F8CFA263759F}"/>
              </a:ext>
            </a:extLst>
          </p:cNvPr>
          <p:cNvSpPr txBox="1">
            <a:spLocks noGrp="1"/>
          </p:cNvSpPr>
          <p:nvPr>
            <p:ph type="title"/>
          </p:nvPr>
        </p:nvSpPr>
        <p:spPr>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Finding unknowns practice – answers </a:t>
            </a:r>
            <a:endParaRPr dirty="0"/>
          </a:p>
        </p:txBody>
      </p:sp>
      <mc:AlternateContent xmlns:mc="http://schemas.openxmlformats.org/markup-compatibility/2006" xmlns:a14="http://schemas.microsoft.com/office/drawing/2010/main">
        <mc:Choice Requires="a14">
          <p:sp>
            <p:nvSpPr>
              <p:cNvPr id="234" name="Google Shape;234;g3cfcaffb8d2_0_92">
                <a:extLst>
                  <a:ext uri="{FF2B5EF4-FFF2-40B4-BE49-F238E27FC236}">
                    <a16:creationId xmlns:a16="http://schemas.microsoft.com/office/drawing/2014/main" id="{1CC80ADA-846A-CB8E-517A-FDB052E3BBF1}"/>
                  </a:ext>
                </a:extLst>
              </p:cNvPr>
              <p:cNvSpPr txBox="1">
                <a:spLocks noGrp="1"/>
              </p:cNvSpPr>
              <p:nvPr>
                <p:ph type="body" idx="1"/>
              </p:nvPr>
            </p:nvSpPr>
            <p:spPr>
              <a:xfrm>
                <a:off x="540000" y="1260000"/>
                <a:ext cx="4770000" cy="5598000"/>
              </a:xfrm>
              <a:prstGeom prst="rect">
                <a:avLst/>
              </a:prstGeom>
              <a:noFill/>
              <a:ln>
                <a:noFill/>
              </a:ln>
            </p:spPr>
            <p:txBody>
              <a:bodyPr spcFirstLastPara="1" wrap="square" lIns="0" tIns="0" rIns="0" bIns="0" anchor="t" anchorCtr="0">
                <a:noAutofit/>
              </a:bodyPr>
              <a:lstStyle/>
              <a:p>
                <a:pPr marL="365125" lvl="0" indent="-365125">
                  <a:lnSpc>
                    <a:spcPct val="110000"/>
                  </a:lnSpc>
                  <a:buClr>
                    <a:schemeClr val="accent4"/>
                  </a:buClr>
                  <a:buSzPct val="100000"/>
                  <a:buFont typeface="+mj-lt"/>
                  <a:buAutoNum type="arabicPeriod"/>
                </a:pPr>
                <a:r>
                  <a:rPr lang="en-GB" dirty="0"/>
                  <a:t>One calculation, unknown on top. </a:t>
                </a:r>
                <a14:m>
                  <m:oMath xmlns:m="http://schemas.openxmlformats.org/officeDocument/2006/math">
                    <m:r>
                      <m:rPr>
                        <m:sty m:val="p"/>
                      </m:rPr>
                      <a:rPr lang="en-GB">
                        <a:latin typeface="Cambria Math" panose="02040503050406030204" pitchFamily="18" charset="0"/>
                      </a:rPr>
                      <m:t>density</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ar-AE" dirty="0"/>
              </a:p>
              <a:p>
                <a:pPr marL="365125" lvl="0" indent="0">
                  <a:lnSpc>
                    <a:spcPct val="110000"/>
                  </a:lnSpc>
                  <a:buSzPts val="1400"/>
                </a:pPr>
                <a14:m>
                  <m:oMath xmlns:m="http://schemas.openxmlformats.org/officeDocument/2006/math">
                    <m:r>
                      <a:rPr lang="ar-AE" i="1">
                        <a:latin typeface="Cambria Math" panose="02040503050406030204" pitchFamily="18" charset="0"/>
                      </a:rPr>
                      <m:t>2</m:t>
                    </m:r>
                    <m:r>
                      <a:rPr lang="en-GB" i="1">
                        <a:latin typeface="Cambria Math" panose="02040503050406030204" pitchFamily="18" charset="0"/>
                      </a:rPr>
                      <m:t>.7= </m:t>
                    </m:r>
                    <m:f>
                      <m:fPr>
                        <m:ctrlPr>
                          <a:rPr lang="en-GB" i="1">
                            <a:latin typeface="Cambria Math" panose="02040503050406030204" pitchFamily="18" charset="0"/>
                          </a:rPr>
                        </m:ctrlPr>
                      </m:fPr>
                      <m:num>
                        <m:r>
                          <a:rPr lang="en-GB" i="1">
                            <a:latin typeface="Cambria Math" panose="02040503050406030204" pitchFamily="18" charset="0"/>
                          </a:rPr>
                          <m:t>𝑚</m:t>
                        </m:r>
                      </m:num>
                      <m:den>
                        <m:r>
                          <a:rPr lang="en-GB" i="1">
                            <a:latin typeface="Cambria Math" panose="02040503050406030204" pitchFamily="18" charset="0"/>
                          </a:rPr>
                          <m:t>20.0</m:t>
                        </m:r>
                      </m:den>
                    </m:f>
                  </m:oMath>
                </a14:m>
                <a:r>
                  <a:rPr lang="ar-AE" dirty="0"/>
                  <a:t> </a:t>
                </a:r>
                <a:endParaRPr lang="en-GB" dirty="0"/>
              </a:p>
              <a:p>
                <a:pPr marL="365125" lvl="0" indent="0">
                  <a:lnSpc>
                    <a:spcPct val="110000"/>
                  </a:lnSpc>
                  <a:spcBef>
                    <a:spcPts val="200"/>
                  </a:spcBef>
                  <a:buSzPts val="1400"/>
                </a:pPr>
                <a:r>
                  <a:rPr lang="en-GB" dirty="0"/>
                  <a:t>Multiply both sides by 2.0: </a:t>
                </a:r>
              </a:p>
              <a:p>
                <a:pPr marL="365125" lvl="0" indent="0">
                  <a:lnSpc>
                    <a:spcPct val="110000"/>
                  </a:lnSpc>
                  <a:buSzPts val="1400"/>
                </a:pPr>
                <a14:m>
                  <m:oMathPara xmlns:m="http://schemas.openxmlformats.org/officeDocument/2006/math">
                    <m:oMathParaPr>
                      <m:jc m:val="left"/>
                    </m:oMathParaPr>
                    <m:oMath>
                      <m:r>
                        <a:rPr lang="en-GB" i="1" dirty="0">
                          <a:latin typeface="Cambria Math" panose="02040503050406030204" pitchFamily="18" charset="0"/>
                        </a:rPr>
                        <m:t>𝑚</m:t>
                      </m:r>
                      <m:r>
                        <a:rPr lang="en-GB" dirty="0">
                          <a:latin typeface="Cambria Math" panose="02040503050406030204" pitchFamily="18" charset="0"/>
                        </a:rPr>
                        <m:t> = 2.7 × 20.0</m:t>
                      </m:r>
                    </m:oMath>
                  </m:oMathPara>
                </a14:m>
                <a:endParaRPr lang="en-GB" i="1" dirty="0">
                  <a:latin typeface="Cambria Math" panose="02040503050406030204" pitchFamily="18" charset="0"/>
                </a:endParaRPr>
              </a:p>
              <a:p>
                <a:pPr marL="365125" lvl="0" indent="0">
                  <a:lnSpc>
                    <a:spcPct val="110000"/>
                  </a:lnSpc>
                  <a:buSzPts val="1400"/>
                </a:pPr>
                <a14:m>
                  <m:oMathPara xmlns:m="http://schemas.openxmlformats.org/officeDocument/2006/math">
                    <m:oMathParaPr>
                      <m:jc m:val="left"/>
                    </m:oMathParaPr>
                    <m:oMath>
                      <m:r>
                        <a:rPr lang="en-GB" i="1" dirty="0">
                          <a:latin typeface="Cambria Math" panose="02040503050406030204" pitchFamily="18" charset="0"/>
                        </a:rPr>
                        <m:t>𝑚</m:t>
                      </m:r>
                      <m:r>
                        <a:rPr lang="en-GB" dirty="0">
                          <a:latin typeface="Cambria Math" panose="02040503050406030204" pitchFamily="18" charset="0"/>
                        </a:rPr>
                        <m:t> = 54.0 </m:t>
                      </m:r>
                      <m:r>
                        <m:rPr>
                          <m:sty m:val="p"/>
                        </m:rPr>
                        <a:rPr lang="en-GB" dirty="0">
                          <a:latin typeface="Cambria Math" panose="02040503050406030204" pitchFamily="18" charset="0"/>
                        </a:rPr>
                        <m:t>g</m:t>
                      </m:r>
                    </m:oMath>
                  </m:oMathPara>
                </a14:m>
                <a:endParaRPr lang="en-GB" dirty="0"/>
              </a:p>
              <a:p>
                <a:pPr marL="0" lvl="0" indent="0">
                  <a:lnSpc>
                    <a:spcPct val="110000"/>
                  </a:lnSpc>
                  <a:buSzPts val="1400"/>
                </a:pPr>
                <a:endParaRPr lang="en-GB" dirty="0"/>
              </a:p>
              <a:p>
                <a:pPr marL="365125" lvl="0" indent="-365125">
                  <a:lnSpc>
                    <a:spcPct val="110000"/>
                  </a:lnSpc>
                  <a:buClr>
                    <a:schemeClr val="accent4"/>
                  </a:buClr>
                  <a:buSzPct val="100000"/>
                  <a:buFont typeface="+mj-lt"/>
                  <a:buAutoNum type="arabicPeriod" startAt="2"/>
                </a:pPr>
                <a:r>
                  <a:rPr lang="en-GB" dirty="0"/>
                  <a:t>One calculation, unknown on top. </a:t>
                </a:r>
                <a14:m>
                  <m:oMath xmlns:m="http://schemas.openxmlformats.org/officeDocument/2006/math">
                    <m:r>
                      <m:rPr>
                        <m:sty m:val="p"/>
                      </m:rPr>
                      <a:rPr lang="en-GB" dirty="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marL="365125" lvl="0" indent="0">
                  <a:lnSpc>
                    <a:spcPct val="110000"/>
                  </a:lnSpc>
                  <a:buSzPts val="1400"/>
                </a:pPr>
                <a14:m>
                  <m:oMathPara xmlns:m="http://schemas.openxmlformats.org/officeDocument/2006/math">
                    <m:oMathParaPr>
                      <m:jc m:val="left"/>
                    </m:oMathParaPr>
                    <m:oMath>
                      <m:r>
                        <a:rPr lang="en-GB" i="1">
                          <a:latin typeface="Cambria Math" panose="02040503050406030204" pitchFamily="18" charset="0"/>
                        </a:rPr>
                        <m:t>5.0= </m:t>
                      </m:r>
                      <m:f>
                        <m:fPr>
                          <m:ctrlPr>
                            <a:rPr lang="en-GB" i="1">
                              <a:latin typeface="Cambria Math" panose="02040503050406030204" pitchFamily="18" charset="0"/>
                            </a:rPr>
                          </m:ctrlPr>
                        </m:fPr>
                        <m:num>
                          <m:r>
                            <a:rPr lang="en-GB" i="1">
                              <a:latin typeface="Cambria Math" panose="02040503050406030204" pitchFamily="18" charset="0"/>
                            </a:rPr>
                            <m:t>𝑚</m:t>
                          </m:r>
                        </m:num>
                        <m:den>
                          <m:r>
                            <a:rPr lang="en-GB" i="1">
                              <a:latin typeface="Cambria Math" panose="02040503050406030204" pitchFamily="18" charset="0"/>
                            </a:rPr>
                            <m:t>0.4</m:t>
                          </m:r>
                        </m:den>
                      </m:f>
                    </m:oMath>
                  </m:oMathPara>
                </a14:m>
                <a:endParaRPr lang="en-GB" dirty="0"/>
              </a:p>
              <a:p>
                <a:pPr marL="365125" lvl="0" indent="0">
                  <a:lnSpc>
                    <a:spcPct val="110000"/>
                  </a:lnSpc>
                  <a:spcBef>
                    <a:spcPts val="200"/>
                  </a:spcBef>
                  <a:buSzPts val="1400"/>
                </a:pPr>
                <a:r>
                  <a:rPr lang="en-GB" dirty="0"/>
                  <a:t>Multiply both sides by </a:t>
                </a:r>
                <a14:m>
                  <m:oMath xmlns:m="http://schemas.openxmlformats.org/officeDocument/2006/math">
                    <m:r>
                      <a:rPr lang="en-GB" i="1" dirty="0">
                        <a:latin typeface="Cambria Math" panose="02040503050406030204" pitchFamily="18" charset="0"/>
                      </a:rPr>
                      <m:t>0.4</m:t>
                    </m:r>
                  </m:oMath>
                </a14:m>
                <a:r>
                  <a:rPr lang="en-GB" dirty="0"/>
                  <a:t>: </a:t>
                </a:r>
              </a:p>
              <a:p>
                <a:pPr marL="365125" lvl="0" indent="0">
                  <a:lnSpc>
                    <a:spcPct val="110000"/>
                  </a:lnSpc>
                  <a:buSzPts val="1400"/>
                </a:pPr>
                <a14:m>
                  <m:oMathPara xmlns:m="http://schemas.openxmlformats.org/officeDocument/2006/math">
                    <m:oMathParaPr>
                      <m:jc m:val="left"/>
                    </m:oMathParaPr>
                    <m:oMath>
                      <m:r>
                        <a:rPr lang="en-GB" i="1" dirty="0">
                          <a:latin typeface="Cambria Math" panose="02040503050406030204" pitchFamily="18" charset="0"/>
                        </a:rPr>
                        <m:t>𝑚</m:t>
                      </m:r>
                      <m:r>
                        <a:rPr lang="en-GB" dirty="0">
                          <a:latin typeface="Cambria Math" panose="02040503050406030204" pitchFamily="18" charset="0"/>
                        </a:rPr>
                        <m:t> = 5.0 × 0.4</m:t>
                      </m:r>
                    </m:oMath>
                  </m:oMathPara>
                </a14:m>
                <a:endParaRPr lang="en-GB" i="1" dirty="0">
                  <a:latin typeface="Cambria Math" panose="02040503050406030204" pitchFamily="18" charset="0"/>
                </a:endParaRPr>
              </a:p>
              <a:p>
                <a:pPr marL="365125" lvl="0" indent="0">
                  <a:lnSpc>
                    <a:spcPct val="110000"/>
                  </a:lnSpc>
                  <a:buSzPts val="1400"/>
                </a:pPr>
                <a14:m>
                  <m:oMathPara xmlns:m="http://schemas.openxmlformats.org/officeDocument/2006/math">
                    <m:oMathParaPr>
                      <m:jc m:val="left"/>
                    </m:oMathParaPr>
                    <m:oMath>
                      <m:r>
                        <a:rPr lang="en-GB" i="1" dirty="0">
                          <a:latin typeface="Cambria Math" panose="02040503050406030204" pitchFamily="18" charset="0"/>
                        </a:rPr>
                        <m:t>𝑚</m:t>
                      </m:r>
                      <m:r>
                        <a:rPr lang="en-GB" dirty="0">
                          <a:latin typeface="Cambria Math" panose="02040503050406030204" pitchFamily="18" charset="0"/>
                        </a:rPr>
                        <m:t> = 2.0 </m:t>
                      </m:r>
                      <m:r>
                        <m:rPr>
                          <m:sty m:val="p"/>
                        </m:rPr>
                        <a:rPr lang="en-GB" dirty="0">
                          <a:latin typeface="Cambria Math" panose="02040503050406030204" pitchFamily="18" charset="0"/>
                        </a:rPr>
                        <m:t>g</m:t>
                      </m:r>
                    </m:oMath>
                  </m:oMathPara>
                </a14:m>
                <a:endParaRPr lang="en-GB" dirty="0">
                  <a:latin typeface="Arial"/>
                </a:endParaRPr>
              </a:p>
              <a:p>
                <a:pPr lvl="0" indent="0">
                  <a:spcBef>
                    <a:spcPts val="1000"/>
                  </a:spcBef>
                  <a:buNone/>
                </a:pPr>
                <a:endParaRPr lang="ar-AE" dirty="0"/>
              </a:p>
              <a:p>
                <a:pPr marL="511175" lvl="0" indent="-457200">
                  <a:spcBef>
                    <a:spcPts val="1200"/>
                  </a:spcBef>
                  <a:buSzPct val="100000"/>
                  <a:buFont typeface="+mj-lt"/>
                  <a:buAutoNum type="arabicPeriod" startAt="2"/>
                </a:pPr>
                <a:endParaRPr dirty="0"/>
              </a:p>
            </p:txBody>
          </p:sp>
        </mc:Choice>
        <mc:Fallback xmlns="">
          <p:sp>
            <p:nvSpPr>
              <p:cNvPr id="234" name="Google Shape;234;g3cfcaffb8d2_0_92">
                <a:extLst>
                  <a:ext uri="{FF2B5EF4-FFF2-40B4-BE49-F238E27FC236}">
                    <a16:creationId xmlns:a16="http://schemas.microsoft.com/office/drawing/2014/main" id="{1CC80ADA-846A-CB8E-517A-FDB052E3BBF1}"/>
                  </a:ext>
                </a:extLst>
              </p:cNvPr>
              <p:cNvSpPr txBox="1">
                <a:spLocks noGrp="1" noRot="1" noChangeAspect="1" noMove="1" noResize="1" noEditPoints="1" noAdjustHandles="1" noChangeArrowheads="1" noChangeShapeType="1" noTextEdit="1"/>
              </p:cNvSpPr>
              <p:nvPr>
                <p:ph type="body" idx="1"/>
              </p:nvPr>
            </p:nvSpPr>
            <p:spPr>
              <a:xfrm>
                <a:off x="540000" y="1260000"/>
                <a:ext cx="4770000" cy="5598000"/>
              </a:xfrm>
              <a:prstGeom prst="rect">
                <a:avLst/>
              </a:prstGeom>
              <a:blipFill>
                <a:blip r:embed="rId3"/>
                <a:stretch>
                  <a:fillRect l="-3581" t="-1634"/>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 name="Text Placeholder 1">
                <a:extLst>
                  <a:ext uri="{FF2B5EF4-FFF2-40B4-BE49-F238E27FC236}">
                    <a16:creationId xmlns:a16="http://schemas.microsoft.com/office/drawing/2014/main" id="{314AD75A-5464-44CC-5D11-D370548CA053}"/>
                  </a:ext>
                </a:extLst>
              </p:cNvPr>
              <p:cNvSpPr>
                <a:spLocks noGrp="1"/>
              </p:cNvSpPr>
              <p:nvPr>
                <p:ph type="body" idx="2"/>
              </p:nvPr>
            </p:nvSpPr>
            <p:spPr/>
            <p:txBody>
              <a:bodyPr>
                <a:normAutofit/>
              </a:bodyPr>
              <a:lstStyle/>
              <a:p>
                <a:pPr marL="365125" lvl="0" indent="-365125">
                  <a:lnSpc>
                    <a:spcPct val="110000"/>
                  </a:lnSpc>
                  <a:buClr>
                    <a:schemeClr val="accent4"/>
                  </a:buClr>
                  <a:buSzPct val="100000"/>
                  <a:buFont typeface="+mj-lt"/>
                  <a:buAutoNum type="arabicPeriod" startAt="3"/>
                </a:pPr>
                <a:r>
                  <a:rPr lang="en-GB" dirty="0"/>
                  <a:t>Two calculations, unknown on bottom. </a:t>
                </a:r>
                <a14:m>
                  <m:oMath xmlns:m="http://schemas.openxmlformats.org/officeDocument/2006/math">
                    <m:r>
                      <m:rPr>
                        <m:sty m:val="p"/>
                      </m:rPr>
                      <a:rPr lang="en-GB" dirty="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a14:m>
                <a:endParaRPr lang="en-GB" dirty="0"/>
              </a:p>
              <a:p>
                <a:pPr marL="365125" lvl="0" indent="0">
                  <a:lnSpc>
                    <a:spcPct val="110000"/>
                  </a:lnSpc>
                  <a:buSzPct val="100000"/>
                </a:pPr>
                <a14:m>
                  <m:oMathPara xmlns:m="http://schemas.openxmlformats.org/officeDocument/2006/math">
                    <m:oMathParaPr>
                      <m:jc m:val="left"/>
                    </m:oMathParaPr>
                    <m:oMath>
                      <m:r>
                        <a:rPr lang="en-GB" i="1">
                          <a:latin typeface="Cambria Math" panose="02040503050406030204" pitchFamily="18" charset="0"/>
                        </a:rPr>
                        <m:t>8.0= </m:t>
                      </m:r>
                      <m:f>
                        <m:fPr>
                          <m:ctrlPr>
                            <a:rPr lang="en-GB">
                              <a:latin typeface="Cambria Math" panose="02040503050406030204" pitchFamily="18" charset="0"/>
                            </a:rPr>
                          </m:ctrlPr>
                        </m:fPr>
                        <m:num>
                          <m:r>
                            <a:rPr lang="en-GB">
                              <a:latin typeface="Cambria Math" panose="02040503050406030204" pitchFamily="18" charset="0"/>
                            </a:rPr>
                            <m:t>24.0</m:t>
                          </m:r>
                        </m:num>
                        <m:den>
                          <m:r>
                            <a:rPr lang="en-GB" i="1">
                              <a:latin typeface="Cambria Math" panose="02040503050406030204" pitchFamily="18" charset="0"/>
                            </a:rPr>
                            <m:t>𝑉</m:t>
                          </m:r>
                        </m:den>
                      </m:f>
                    </m:oMath>
                  </m:oMathPara>
                </a14:m>
                <a:endParaRPr lang="en-GB" dirty="0"/>
              </a:p>
              <a:p>
                <a:pPr marL="365125" lvl="0" indent="0">
                  <a:lnSpc>
                    <a:spcPct val="110000"/>
                  </a:lnSpc>
                  <a:buSzPts val="1400"/>
                </a:pPr>
                <a:r>
                  <a:rPr lang="en-GB" dirty="0"/>
                  <a:t>Multiply both sides by </a:t>
                </a:r>
                <a14:m>
                  <m:oMath xmlns:m="http://schemas.openxmlformats.org/officeDocument/2006/math">
                    <m:r>
                      <a:rPr lang="en-GB" i="1" dirty="0">
                        <a:latin typeface="Cambria Math" panose="02040503050406030204" pitchFamily="18" charset="0"/>
                      </a:rPr>
                      <m:t>𝑉</m:t>
                    </m:r>
                  </m:oMath>
                </a14:m>
                <a:r>
                  <a:rPr lang="en-GB" dirty="0"/>
                  <a:t>: </a:t>
                </a:r>
              </a:p>
              <a:p>
                <a:pPr marL="365125" lvl="0" indent="0">
                  <a:lnSpc>
                    <a:spcPct val="110000"/>
                  </a:lnSpc>
                  <a:buSzPts val="1400"/>
                </a:pPr>
                <a14:m>
                  <m:oMathPara xmlns:m="http://schemas.openxmlformats.org/officeDocument/2006/math">
                    <m:oMathParaPr>
                      <m:jc m:val="left"/>
                    </m:oMathParaPr>
                    <m:oMath>
                      <m:r>
                        <a:rPr lang="en-GB" dirty="0">
                          <a:latin typeface="Cambria Math" panose="02040503050406030204" pitchFamily="18" charset="0"/>
                        </a:rPr>
                        <m:t>8.0 × </m:t>
                      </m:r>
                      <m:r>
                        <a:rPr lang="en-GB" i="1" dirty="0">
                          <a:latin typeface="Cambria Math" panose="02040503050406030204" pitchFamily="18" charset="0"/>
                        </a:rPr>
                        <m:t>𝑉</m:t>
                      </m:r>
                      <m:r>
                        <a:rPr lang="en-GB" dirty="0">
                          <a:latin typeface="Cambria Math" panose="02040503050406030204" pitchFamily="18" charset="0"/>
                        </a:rPr>
                        <m:t> = 24.0</m:t>
                      </m:r>
                    </m:oMath>
                  </m:oMathPara>
                </a14:m>
                <a:endParaRPr lang="en-GB" dirty="0"/>
              </a:p>
              <a:p>
                <a:pPr marL="365125" lvl="0" indent="0">
                  <a:lnSpc>
                    <a:spcPct val="110000"/>
                  </a:lnSpc>
                  <a:buSzPts val="1400"/>
                </a:pPr>
                <a:r>
                  <a:rPr lang="en-GB" dirty="0"/>
                  <a:t>Divide both sides by 8.0: </a:t>
                </a:r>
                <a14:m>
                  <m:oMath xmlns:m="http://schemas.openxmlformats.org/officeDocument/2006/math">
                    <m:r>
                      <a:rPr lang="en-GB" i="1">
                        <a:latin typeface="Cambria Math" panose="02040503050406030204" pitchFamily="18" charset="0"/>
                      </a:rPr>
                      <m:t>𝑉</m:t>
                    </m:r>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24.0</m:t>
                        </m:r>
                      </m:num>
                      <m:den>
                        <m:r>
                          <a:rPr lang="en-GB" i="1">
                            <a:latin typeface="Cambria Math" panose="02040503050406030204" pitchFamily="18" charset="0"/>
                          </a:rPr>
                          <m:t>8.0</m:t>
                        </m:r>
                      </m:den>
                    </m:f>
                  </m:oMath>
                </a14:m>
                <a:r>
                  <a:rPr lang="en-GB" dirty="0"/>
                  <a:t> </a:t>
                </a:r>
              </a:p>
              <a:p>
                <a:pPr marL="365125" lvl="0" indent="0">
                  <a:lnSpc>
                    <a:spcPct val="110000"/>
                  </a:lnSpc>
                  <a:buSzPts val="1400"/>
                </a:pPr>
                <a14:m>
                  <m:oMathPara xmlns:m="http://schemas.openxmlformats.org/officeDocument/2006/math">
                    <m:oMathParaPr>
                      <m:jc m:val="left"/>
                    </m:oMathParaPr>
                    <m:oMath>
                      <m:r>
                        <a:rPr lang="en-GB" i="1">
                          <a:latin typeface="Cambria Math" panose="02040503050406030204" pitchFamily="18" charset="0"/>
                        </a:rPr>
                        <m:t>𝑉</m:t>
                      </m:r>
                      <m:r>
                        <a:rPr lang="en-GB">
                          <a:latin typeface="Cambria Math" panose="02040503050406030204" pitchFamily="18" charset="0"/>
                        </a:rPr>
                        <m:t>=3.0 </m:t>
                      </m:r>
                      <m:sSup>
                        <m:sSupPr>
                          <m:ctrlPr>
                            <a:rPr lang="en-GB">
                              <a:latin typeface="Cambria Math" panose="02040503050406030204" pitchFamily="18" charset="0"/>
                            </a:rPr>
                          </m:ctrlPr>
                        </m:sSupPr>
                        <m:e>
                          <m:r>
                            <m:rPr>
                              <m:sty m:val="p"/>
                            </m:rPr>
                            <a:rPr lang="en-GB">
                              <a:latin typeface="Cambria Math" panose="02040503050406030204" pitchFamily="18" charset="0"/>
                            </a:rPr>
                            <m:t>dm</m:t>
                          </m:r>
                        </m:e>
                        <m:sup>
                          <m:r>
                            <a:rPr lang="en-GB">
                              <a:latin typeface="Cambria Math" panose="02040503050406030204" pitchFamily="18" charset="0"/>
                            </a:rPr>
                            <m:t>3</m:t>
                          </m:r>
                        </m:sup>
                      </m:sSup>
                    </m:oMath>
                  </m:oMathPara>
                </a14:m>
                <a:endParaRPr lang="en-GB" dirty="0"/>
              </a:p>
            </p:txBody>
          </p:sp>
        </mc:Choice>
        <mc:Fallback xmlns="">
          <p:sp>
            <p:nvSpPr>
              <p:cNvPr id="2" name="Text Placeholder 1">
                <a:extLst>
                  <a:ext uri="{FF2B5EF4-FFF2-40B4-BE49-F238E27FC236}">
                    <a16:creationId xmlns:a16="http://schemas.microsoft.com/office/drawing/2014/main" id="{314AD75A-5464-44CC-5D11-D370548CA053}"/>
                  </a:ext>
                </a:extLst>
              </p:cNvPr>
              <p:cNvSpPr>
                <a:spLocks noGrp="1" noRot="1" noChangeAspect="1" noMove="1" noResize="1" noEditPoints="1" noAdjustHandles="1" noChangeArrowheads="1" noChangeShapeType="1" noTextEdit="1"/>
              </p:cNvSpPr>
              <p:nvPr>
                <p:ph type="body" idx="2"/>
              </p:nvPr>
            </p:nvSpPr>
            <p:spPr>
              <a:blipFill>
                <a:blip r:embed="rId4"/>
                <a:stretch>
                  <a:fillRect l="-3581" t="-1816"/>
                </a:stretch>
              </a:blipFill>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69E17791-0010-2656-60A6-9E0EB50CE464}"/>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081167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3cfcaffb8d2_0_86"/>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Putting it all together</a:t>
            </a:r>
            <a:endParaRPr/>
          </a:p>
        </p:txBody>
      </p:sp>
      <p:sp>
        <p:nvSpPr>
          <p:cNvPr id="241" name="Google Shape;241;g3cfcaffb8d2_0_86"/>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750"/>
              <a:buNone/>
            </a:pPr>
            <a:r>
              <a:rPr lang="en-GB" dirty="0"/>
              <a:t>Many chemistry questions combine balancing, substitution and rearranging. Here is a general approach:</a:t>
            </a:r>
          </a:p>
          <a:p>
            <a:pPr marL="0" lvl="0" indent="0" algn="l" rtl="0">
              <a:lnSpc>
                <a:spcPct val="100000"/>
              </a:lnSpc>
              <a:spcBef>
                <a:spcPts val="0"/>
              </a:spcBef>
              <a:spcAft>
                <a:spcPts val="0"/>
              </a:spcAft>
              <a:buSzPts val="2750"/>
              <a:buNone/>
            </a:pPr>
            <a:endParaRPr lang="en-GB" dirty="0"/>
          </a:p>
          <a:p>
            <a:pPr indent="-457200">
              <a:buSzPct val="110000"/>
              <a:buFont typeface="+mj-lt"/>
              <a:buAutoNum type="arabicPeriod"/>
            </a:pPr>
            <a:r>
              <a:rPr lang="en-GB" b="1" dirty="0">
                <a:solidFill>
                  <a:schemeClr val="tx1"/>
                </a:solidFill>
              </a:rPr>
              <a:t>Balance the equation </a:t>
            </a:r>
            <a:r>
              <a:rPr lang="en-GB" dirty="0"/>
              <a:t>– use coefficients to make sure atoms balance on both sides</a:t>
            </a:r>
          </a:p>
          <a:p>
            <a:pPr indent="-457200">
              <a:buSzPct val="110000"/>
              <a:buFont typeface="+mj-lt"/>
              <a:buAutoNum type="arabicPeriod"/>
            </a:pPr>
            <a:r>
              <a:rPr lang="en-GB" b="1" dirty="0">
                <a:solidFill>
                  <a:schemeClr val="tx1"/>
                </a:solidFill>
              </a:rPr>
              <a:t>Choose the right formula </a:t>
            </a:r>
            <a:r>
              <a:rPr lang="en-GB" dirty="0"/>
              <a:t>– which equation links the quantities in the question?</a:t>
            </a:r>
            <a:endParaRPr lang="en-GB" b="1" dirty="0"/>
          </a:p>
          <a:p>
            <a:pPr indent="-457200">
              <a:buSzPct val="110000"/>
              <a:buFont typeface="+mj-lt"/>
              <a:buAutoNum type="arabicPeriod"/>
            </a:pPr>
            <a:r>
              <a:rPr lang="en-GB" b="1" dirty="0">
                <a:solidFill>
                  <a:schemeClr val="tx1"/>
                </a:solidFill>
              </a:rPr>
              <a:t>Substitute the known values </a:t>
            </a:r>
            <a:r>
              <a:rPr lang="en-GB" dirty="0"/>
              <a:t>– replace letters with numbers</a:t>
            </a:r>
          </a:p>
          <a:p>
            <a:pPr indent="-457200">
              <a:buSzPct val="110000"/>
              <a:buFont typeface="+mj-lt"/>
              <a:buAutoNum type="arabicPeriod"/>
            </a:pPr>
            <a:r>
              <a:rPr lang="en-GB" b="1" dirty="0">
                <a:solidFill>
                  <a:schemeClr val="tx1"/>
                </a:solidFill>
              </a:rPr>
              <a:t>Rearrange</a:t>
            </a:r>
            <a:r>
              <a:rPr lang="en-GB" dirty="0">
                <a:solidFill>
                  <a:schemeClr val="tx1"/>
                </a:solidFill>
              </a:rPr>
              <a:t> and </a:t>
            </a:r>
            <a:r>
              <a:rPr lang="en-GB" b="1" dirty="0">
                <a:solidFill>
                  <a:schemeClr val="tx1"/>
                </a:solidFill>
              </a:rPr>
              <a:t>calculate</a:t>
            </a:r>
            <a:r>
              <a:rPr lang="en-GB" dirty="0">
                <a:solidFill>
                  <a:schemeClr val="tx1"/>
                </a:solidFill>
              </a:rPr>
              <a:t> – </a:t>
            </a:r>
            <a:r>
              <a:rPr lang="en-GB" dirty="0"/>
              <a:t>use inverse operations to find the unknown</a:t>
            </a:r>
          </a:p>
          <a:p>
            <a:pPr indent="-457200">
              <a:buSzPct val="110000"/>
              <a:buFont typeface="+mj-lt"/>
              <a:buAutoNum type="arabicPeriod"/>
            </a:pPr>
            <a:r>
              <a:rPr lang="en-GB" b="1" dirty="0">
                <a:solidFill>
                  <a:schemeClr val="tx1"/>
                </a:solidFill>
              </a:rPr>
              <a:t>Add units </a:t>
            </a:r>
            <a:r>
              <a:rPr lang="en-GB" dirty="0">
                <a:solidFill>
                  <a:schemeClr val="tx1"/>
                </a:solidFill>
              </a:rPr>
              <a:t>– remember </a:t>
            </a:r>
            <a:r>
              <a:rPr lang="en-GB" dirty="0"/>
              <a:t>to include the correct units</a:t>
            </a:r>
          </a:p>
          <a:p>
            <a:pPr marL="0" lvl="0" indent="0" algn="l" rtl="0">
              <a:lnSpc>
                <a:spcPct val="100000"/>
              </a:lnSpc>
              <a:spcBef>
                <a:spcPts val="0"/>
              </a:spcBef>
              <a:spcAft>
                <a:spcPts val="0"/>
              </a:spcAft>
              <a:buSzPts val="2750"/>
              <a:buNone/>
            </a:pPr>
            <a:endParaRPr b="1" dirty="0"/>
          </a:p>
          <a:p>
            <a:pPr marL="0" lvl="0" indent="0" algn="l" rtl="0">
              <a:lnSpc>
                <a:spcPct val="100000"/>
              </a:lnSpc>
              <a:spcBef>
                <a:spcPts val="1200"/>
              </a:spcBef>
              <a:spcAft>
                <a:spcPts val="1200"/>
              </a:spcAft>
              <a:buSzPts val="2750"/>
              <a:buNone/>
            </a:pPr>
            <a:r>
              <a:rPr lang="en-GB" b="1" dirty="0"/>
              <a:t>Note: </a:t>
            </a:r>
            <a:r>
              <a:rPr lang="en-GB" dirty="0"/>
              <a:t>some examples will also need unit conversions too. It is normally easier to convert units before substituting numbers into the equation.</a:t>
            </a: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g3cfcaffb8d2_0_118"/>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a:t>Discussing algebra in chemistry</a:t>
            </a:r>
            <a:endParaRPr/>
          </a:p>
        </p:txBody>
      </p:sp>
      <mc:AlternateContent xmlns:mc="http://schemas.openxmlformats.org/markup-compatibility/2006" xmlns:a14="http://schemas.microsoft.com/office/drawing/2010/main">
        <mc:Choice Requires="a14">
          <p:sp>
            <p:nvSpPr>
              <p:cNvPr id="248" name="Google Shape;248;g3cfcaffb8d2_0_118"/>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buNone/>
                </a:pPr>
                <a:r>
                  <a:rPr lang="en-GB" dirty="0"/>
                  <a:t>Three learners make a solution by dissolving 6.0 g of salt in water to make 1.5 dm</a:t>
                </a:r>
                <a:r>
                  <a:rPr lang="en-GB" baseline="30000" dirty="0"/>
                  <a:t>3</a:t>
                </a:r>
                <a:r>
                  <a:rPr lang="en-GB" dirty="0"/>
                  <a:t>. They want to find the concentration.   </a:t>
                </a:r>
              </a:p>
              <a:p>
                <a:pPr marL="0" lvl="0" indent="0" algn="ctr">
                  <a:spcBef>
                    <a:spcPts val="1200"/>
                  </a:spcBef>
                  <a:buNone/>
                </a:pPr>
                <a14:m>
                  <m:oMathPara xmlns:m="http://schemas.openxmlformats.org/officeDocument/2006/math">
                    <m:oMath>
                      <m:r>
                        <m:rPr>
                          <m:sty m:val="p"/>
                        </m:rPr>
                        <a:rPr lang="en-GB" dirty="0">
                          <a:latin typeface="Cambria Math" panose="02040503050406030204" pitchFamily="18" charset="0"/>
                        </a:rPr>
                        <m:t>concentration</m:t>
                      </m:r>
                      <m:r>
                        <a:rPr lang="en-GB">
                          <a:latin typeface="Cambria Math" panose="02040503050406030204" pitchFamily="18" charset="0"/>
                        </a:rPr>
                        <m:t>= </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r>
                        <a:rPr lang="en-GB" i="1">
                          <a:latin typeface="Cambria Math" panose="02040503050406030204" pitchFamily="18" charset="0"/>
                        </a:rPr>
                        <m:t> </m:t>
                      </m:r>
                    </m:oMath>
                  </m:oMathPara>
                </a14:m>
                <a:endParaRPr lang="en-GB" dirty="0"/>
              </a:p>
              <a:p>
                <a:pPr marL="0" lvl="0" indent="0">
                  <a:spcBef>
                    <a:spcPts val="1200"/>
                  </a:spcBef>
                  <a:buNone/>
                </a:pPr>
                <a:r>
                  <a:rPr lang="en-GB" dirty="0"/>
                  <a:t>Which learner is correct? Explain why the other two learners are wrong.</a:t>
                </a:r>
                <a:endParaRPr dirty="0"/>
              </a:p>
            </p:txBody>
          </p:sp>
        </mc:Choice>
        <mc:Fallback xmlns="">
          <p:sp>
            <p:nvSpPr>
              <p:cNvPr id="248" name="Google Shape;248;g3cfcaffb8d2_0_118"/>
              <p:cNvSpPr txBox="1">
                <a:spLocks noGrp="1" noRot="1" noChangeAspect="1" noMove="1" noResize="1" noEditPoints="1" noAdjustHandles="1" noChangeArrowheads="1" noChangeShapeType="1" noTextEdit="1"/>
              </p:cNvSpPr>
              <p:nvPr>
                <p:ph type="body" idx="1"/>
              </p:nvPr>
            </p:nvSpPr>
            <p:spPr>
              <a:xfrm>
                <a:off x="593498" y="1399330"/>
                <a:ext cx="10080000" cy="5040000"/>
              </a:xfrm>
              <a:prstGeom prst="rect">
                <a:avLst/>
              </a:prstGeom>
              <a:blipFill>
                <a:blip r:embed="rId3"/>
                <a:stretch>
                  <a:fillRect l="-1693" t="-1816"/>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9" name="Google Shape;249;g3cfcaffb8d2_0_118"/>
              <p:cNvSpPr/>
              <p:nvPr/>
            </p:nvSpPr>
            <p:spPr>
              <a:xfrm>
                <a:off x="430124" y="3812998"/>
                <a:ext cx="3254771" cy="2626332"/>
              </a:xfrm>
              <a:prstGeom prst="cloudCallout">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lang="pl-PL" sz="18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endParaRPr lang="en-GB" sz="2400" b="0" i="1" u="none" strike="noStrike" cap="none">
                  <a:solidFill>
                    <a:srgbClr val="000000"/>
                  </a:solidFill>
                  <a:latin typeface="Cambria Math" panose="02040503050406030204" pitchFamily="18" charset="0"/>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pl-PL" sz="2400" b="0" i="1" u="none" strike="noStrike" cap="none" smtClean="0">
                          <a:solidFill>
                            <a:srgbClr val="000000"/>
                          </a:solidFill>
                          <a:latin typeface="Cambria Math" panose="02040503050406030204" pitchFamily="18" charset="0"/>
                          <a:ea typeface="Calibri"/>
                          <a:cs typeface="Calibri"/>
                          <a:sym typeface="Calibri"/>
                        </a:rPr>
                        <m:t>𝑐</m:t>
                      </m:r>
                      <m:r>
                        <a:rPr lang="en-GB" sz="2400" b="0" i="1" u="none" strike="noStrike" cap="none" smtClean="0">
                          <a:solidFill>
                            <a:srgbClr val="000000"/>
                          </a:solidFill>
                          <a:latin typeface="Cambria Math" panose="02040503050406030204" pitchFamily="18" charset="0"/>
                          <a:ea typeface="Calibri"/>
                          <a:cs typeface="Calibri"/>
                          <a:sym typeface="Calibri"/>
                        </a:rPr>
                        <m:t>= </m:t>
                      </m:r>
                      <m:f>
                        <m:fPr>
                          <m:ctrlPr>
                            <a:rPr lang="en-GB" sz="2400" b="0" i="1" u="none" strike="noStrike" cap="none" smtClean="0">
                              <a:solidFill>
                                <a:srgbClr val="000000"/>
                              </a:solidFill>
                              <a:latin typeface="Cambria Math" panose="02040503050406030204" pitchFamily="18" charset="0"/>
                              <a:ea typeface="Calibri"/>
                              <a:cs typeface="Calibri"/>
                              <a:sym typeface="Calibri"/>
                            </a:rPr>
                          </m:ctrlPr>
                        </m:fPr>
                        <m:num>
                          <m:r>
                            <a:rPr lang="en-GB" sz="2400" b="0" i="1" u="none" strike="noStrike" cap="none" smtClean="0">
                              <a:solidFill>
                                <a:srgbClr val="000000"/>
                              </a:solidFill>
                              <a:latin typeface="Cambria Math" panose="02040503050406030204" pitchFamily="18" charset="0"/>
                              <a:ea typeface="Calibri"/>
                              <a:cs typeface="Calibri"/>
                              <a:sym typeface="Calibri"/>
                            </a:rPr>
                            <m:t>𝑚</m:t>
                          </m:r>
                        </m:num>
                        <m:den>
                          <m:r>
                            <a:rPr lang="en-GB" sz="2400" b="0" i="1" u="none" strike="noStrike" cap="none" smtClean="0">
                              <a:solidFill>
                                <a:srgbClr val="000000"/>
                              </a:solidFill>
                              <a:latin typeface="Cambria Math" panose="02040503050406030204" pitchFamily="18" charset="0"/>
                              <a:ea typeface="Calibri"/>
                              <a:cs typeface="Calibri"/>
                              <a:sym typeface="Calibri"/>
                            </a:rPr>
                            <m:t>𝑉</m:t>
                          </m:r>
                        </m:den>
                      </m:f>
                    </m:oMath>
                  </m:oMathPara>
                </a14:m>
                <a:endParaRPr lang="pl-PL" sz="2400" b="0" i="1"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en-GB" sz="2400" b="0" i="1" u="none" strike="noStrike" cap="none" smtClean="0">
                          <a:solidFill>
                            <a:srgbClr val="000000"/>
                          </a:solidFill>
                          <a:latin typeface="Cambria Math" panose="02040503050406030204" pitchFamily="18" charset="0"/>
                          <a:ea typeface="Calibri"/>
                          <a:cs typeface="Calibri"/>
                          <a:sym typeface="Calibri"/>
                        </a:rPr>
                        <m:t>𝑐</m:t>
                      </m:r>
                      <m:r>
                        <a:rPr lang="en-GB" sz="2400" b="0" i="1" u="none" strike="noStrike" cap="none" smtClean="0">
                          <a:solidFill>
                            <a:srgbClr val="000000"/>
                          </a:solidFill>
                          <a:latin typeface="Cambria Math" panose="02040503050406030204" pitchFamily="18" charset="0"/>
                          <a:ea typeface="Calibri"/>
                          <a:cs typeface="Calibri"/>
                          <a:sym typeface="Calibri"/>
                        </a:rPr>
                        <m:t>= </m:t>
                      </m:r>
                      <m:f>
                        <m:fPr>
                          <m:ctrlPr>
                            <a:rPr lang="en-GB" sz="2400" b="0" i="1" u="none" strike="noStrike" cap="none" smtClean="0">
                              <a:solidFill>
                                <a:srgbClr val="000000"/>
                              </a:solidFill>
                              <a:latin typeface="Cambria Math" panose="02040503050406030204" pitchFamily="18" charset="0"/>
                              <a:ea typeface="Calibri"/>
                              <a:cs typeface="Calibri"/>
                              <a:sym typeface="Calibri"/>
                            </a:rPr>
                          </m:ctrlPr>
                        </m:fPr>
                        <m:num>
                          <m:r>
                            <a:rPr lang="en-GB" sz="2400" b="0" i="1" u="none" strike="noStrike" cap="none" smtClean="0">
                              <a:solidFill>
                                <a:srgbClr val="000000"/>
                              </a:solidFill>
                              <a:latin typeface="Cambria Math" panose="02040503050406030204" pitchFamily="18" charset="0"/>
                              <a:ea typeface="Calibri"/>
                              <a:cs typeface="Calibri"/>
                              <a:sym typeface="Calibri"/>
                            </a:rPr>
                            <m:t>6.0</m:t>
                          </m:r>
                        </m:num>
                        <m:den>
                          <m:r>
                            <a:rPr lang="en-GB" sz="2400" b="0" i="1" u="none" strike="noStrike" cap="none" smtClean="0">
                              <a:solidFill>
                                <a:srgbClr val="000000"/>
                              </a:solidFill>
                              <a:latin typeface="Cambria Math" panose="02040503050406030204" pitchFamily="18" charset="0"/>
                              <a:ea typeface="Calibri"/>
                              <a:cs typeface="Calibri"/>
                              <a:sym typeface="Calibri"/>
                            </a:rPr>
                            <m:t>1.5</m:t>
                          </m:r>
                        </m:den>
                      </m:f>
                    </m:oMath>
                  </m:oMathPara>
                </a14:m>
                <a:endParaRPr lang="pl-PL" sz="24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pl-PL" sz="2400" b="0" i="1" u="none" strike="noStrike" cap="none" dirty="0" smtClean="0">
                          <a:solidFill>
                            <a:srgbClr val="000000"/>
                          </a:solidFill>
                          <a:latin typeface="Cambria Math" panose="02040503050406030204" pitchFamily="18" charset="0"/>
                          <a:ea typeface="Calibri"/>
                          <a:cs typeface="Calibri"/>
                          <a:sym typeface="Calibri"/>
                        </a:rPr>
                        <m:t>𝑐</m:t>
                      </m:r>
                      <m:r>
                        <a:rPr lang="pl-PL" sz="2400" b="0" i="1" u="none" strike="noStrike" cap="none" dirty="0" smtClean="0">
                          <a:solidFill>
                            <a:srgbClr val="000000"/>
                          </a:solidFill>
                          <a:latin typeface="Cambria Math" panose="02040503050406030204" pitchFamily="18" charset="0"/>
                          <a:ea typeface="Calibri"/>
                          <a:cs typeface="Calibri"/>
                          <a:sym typeface="Calibri"/>
                        </a:rPr>
                        <m:t> = 4</m:t>
                      </m:r>
                    </m:oMath>
                  </m:oMathPara>
                </a14:m>
                <a:endParaRPr lang="pl-PL" sz="24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lang="pl-PL" sz="1800" b="0" i="0" u="none" strike="noStrike" cap="none">
                  <a:solidFill>
                    <a:srgbClr val="000000"/>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249" name="Google Shape;249;g3cfcaffb8d2_0_118"/>
              <p:cNvSpPr>
                <a:spLocks noRot="1" noChangeAspect="1" noMove="1" noResize="1" noEditPoints="1" noAdjustHandles="1" noChangeArrowheads="1" noChangeShapeType="1" noTextEdit="1"/>
              </p:cNvSpPr>
              <p:nvPr/>
            </p:nvSpPr>
            <p:spPr>
              <a:xfrm>
                <a:off x="430124" y="3812998"/>
                <a:ext cx="3254771" cy="2626332"/>
              </a:xfrm>
              <a:prstGeom prst="cloudCallout">
                <a:avLst/>
              </a:prstGeom>
              <a:blipFill>
                <a:blip r:embed="rId4"/>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0" name="Google Shape;250;g3cfcaffb8d2_0_118"/>
              <p:cNvSpPr/>
              <p:nvPr/>
            </p:nvSpPr>
            <p:spPr>
              <a:xfrm>
                <a:off x="4099350" y="3903260"/>
                <a:ext cx="2961300" cy="2351580"/>
              </a:xfrm>
              <a:prstGeom prst="wedgeRoundRectCallout">
                <a:avLst>
                  <a:gd name="adj1" fmla="val -20833"/>
                  <a:gd name="adj2" fmla="val 62500"/>
                  <a:gd name="adj3" fmla="val 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lang="en-GB" sz="1800" b="1" i="0" u="none" strike="noStrike" cap="none">
                  <a:solidFill>
                    <a:srgbClr val="000000"/>
                  </a:solidFill>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i="1">
                              <a:latin typeface="Cambria Math" panose="02040503050406030204" pitchFamily="18" charset="0"/>
                              <a:ea typeface="Calibri"/>
                              <a:cs typeface="Calibri"/>
                              <a:sym typeface="Calibri"/>
                            </a:rPr>
                          </m:ctrlPr>
                        </m:fPr>
                        <m:num>
                          <m:r>
                            <a:rPr lang="en-GB" sz="2400" i="1">
                              <a:latin typeface="Cambria Math" panose="02040503050406030204" pitchFamily="18" charset="0"/>
                              <a:ea typeface="Calibri"/>
                              <a:cs typeface="Calibri"/>
                              <a:sym typeface="Calibri"/>
                            </a:rPr>
                            <m:t>𝑚</m:t>
                          </m:r>
                        </m:num>
                        <m:den>
                          <m:r>
                            <a:rPr lang="en-GB" sz="2400" i="1">
                              <a:latin typeface="Cambria Math" panose="02040503050406030204" pitchFamily="18" charset="0"/>
                              <a:ea typeface="Calibri"/>
                              <a:cs typeface="Calibri"/>
                              <a:sym typeface="Calibri"/>
                            </a:rPr>
                            <m:t>𝑉</m:t>
                          </m:r>
                        </m:den>
                      </m:f>
                      <m:r>
                        <a:rPr lang="ar-AE" sz="2400" i="1">
                          <a:latin typeface="Cambria Math" panose="02040503050406030204" pitchFamily="18" charset="0"/>
                          <a:ea typeface="Calibri"/>
                          <a:cs typeface="Calibri"/>
                          <a:sym typeface="Calibri"/>
                        </a:rPr>
                        <m:t> </m:t>
                      </m:r>
                    </m:oMath>
                  </m:oMathPara>
                </a14:m>
                <a:endParaRPr lang="en-GB" sz="2400" i="0">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b="0" i="1" smtClean="0">
                              <a:latin typeface="Cambria Math" panose="02040503050406030204" pitchFamily="18" charset="0"/>
                              <a:ea typeface="Calibri"/>
                              <a:cs typeface="Calibri"/>
                              <a:sym typeface="Calibri"/>
                            </a:rPr>
                          </m:ctrlPr>
                        </m:fPr>
                        <m:num>
                          <m:r>
                            <a:rPr lang="en-GB" sz="2400" b="0" i="1" smtClean="0">
                              <a:latin typeface="Cambria Math" panose="02040503050406030204" pitchFamily="18" charset="0"/>
                              <a:ea typeface="Calibri"/>
                              <a:cs typeface="Calibri"/>
                              <a:sym typeface="Calibri"/>
                            </a:rPr>
                            <m:t>1.5</m:t>
                          </m:r>
                        </m:num>
                        <m:den>
                          <m:r>
                            <a:rPr lang="en-GB" sz="2400" b="0" i="1" smtClean="0">
                              <a:latin typeface="Cambria Math" panose="02040503050406030204" pitchFamily="18" charset="0"/>
                              <a:ea typeface="Calibri"/>
                              <a:cs typeface="Calibri"/>
                              <a:sym typeface="Calibri"/>
                            </a:rPr>
                            <m:t>6.0</m:t>
                          </m:r>
                        </m:den>
                      </m:f>
                    </m:oMath>
                  </m:oMathPara>
                </a14:m>
                <a:endParaRPr lang="ar-AE" sz="2400" i="0">
                  <a:latin typeface="Calibri"/>
                  <a:ea typeface="Calibri"/>
                  <a:cs typeface="Calibri"/>
                  <a:sym typeface="Calibri"/>
                </a:endParaRPr>
              </a:p>
              <a:p>
                <a:pPr marL="0" marR="0" lvl="0" indent="0" algn="ctr" rtl="0">
                  <a:lnSpc>
                    <a:spcPct val="100000"/>
                  </a:lnSpc>
                  <a:spcBef>
                    <a:spcPts val="0"/>
                  </a:spcBef>
                  <a:spcAft>
                    <a:spcPts val="600"/>
                  </a:spcAft>
                  <a:buClr>
                    <a:srgbClr val="000000"/>
                  </a:buClr>
                  <a:buSzPts val="2400"/>
                  <a:buFont typeface="Arial"/>
                  <a:buNone/>
                </a:pPr>
                <a14:m>
                  <m:oMathPara xmlns:m="http://schemas.openxmlformats.org/officeDocument/2006/math">
                    <m:oMath>
                      <m:r>
                        <a:rPr lang="en-GB" sz="2400" b="0" i="1" u="none" strike="noStrike" cap="none" dirty="0" smtClean="0">
                          <a:solidFill>
                            <a:srgbClr val="000000"/>
                          </a:solidFill>
                          <a:latin typeface="Cambria Math" panose="02040503050406030204" pitchFamily="18" charset="0"/>
                          <a:ea typeface="Calibri"/>
                          <a:cs typeface="Calibri"/>
                          <a:sym typeface="Calibri"/>
                        </a:rPr>
                        <m:t>𝑐</m:t>
                      </m:r>
                      <m:r>
                        <a:rPr lang="en-GB" sz="2400" b="0" i="0" u="none" strike="noStrike" cap="none" dirty="0" smtClean="0">
                          <a:solidFill>
                            <a:srgbClr val="000000"/>
                          </a:solidFill>
                          <a:latin typeface="Cambria Math" panose="02040503050406030204" pitchFamily="18" charset="0"/>
                          <a:ea typeface="Calibri"/>
                          <a:cs typeface="Calibri"/>
                          <a:sym typeface="Calibri"/>
                        </a:rPr>
                        <m:t> = </m:t>
                      </m:r>
                      <m:r>
                        <a:rPr lang="en-GB" sz="2400" b="0" i="0" u="none" strike="noStrike" cap="none" dirty="0">
                          <a:solidFill>
                            <a:srgbClr val="000000"/>
                          </a:solidFill>
                          <a:latin typeface="Cambria Math" panose="02040503050406030204" pitchFamily="18" charset="0"/>
                          <a:ea typeface="Calibri"/>
                          <a:cs typeface="Calibri"/>
                          <a:sym typeface="Calibri"/>
                        </a:rPr>
                        <m:t>0.25 </m:t>
                      </m:r>
                      <m:r>
                        <m:rPr>
                          <m:sty m:val="p"/>
                        </m:rPr>
                        <a:rPr lang="en-GB" sz="2400" b="0" i="0" u="none" strike="noStrike" cap="none" dirty="0">
                          <a:solidFill>
                            <a:srgbClr val="000000"/>
                          </a:solidFill>
                          <a:latin typeface="Cambria Math" panose="02040503050406030204" pitchFamily="18" charset="0"/>
                          <a:ea typeface="Calibri"/>
                          <a:cs typeface="Calibri"/>
                          <a:sym typeface="Calibri"/>
                        </a:rPr>
                        <m:t>g</m:t>
                      </m:r>
                      <m:r>
                        <a:rPr lang="en-GB" sz="2400" b="0" i="0" u="none" strike="noStrike" cap="none" dirty="0">
                          <a:solidFill>
                            <a:srgbClr val="000000"/>
                          </a:solidFill>
                          <a:latin typeface="Cambria Math" panose="02040503050406030204" pitchFamily="18" charset="0"/>
                          <a:ea typeface="Calibri"/>
                          <a:cs typeface="Calibri"/>
                          <a:sym typeface="Calibri"/>
                        </a:rPr>
                        <m:t>/</m:t>
                      </m:r>
                      <m:sSup>
                        <m:sSupPr>
                          <m:ctrlPr>
                            <a:rPr lang="en-GB" sz="2400" b="0" i="0" u="none" strike="noStrike" cap="none" dirty="0" smtClean="0">
                              <a:solidFill>
                                <a:srgbClr val="000000"/>
                              </a:solidFill>
                              <a:latin typeface="Cambria Math" panose="02040503050406030204" pitchFamily="18" charset="0"/>
                              <a:ea typeface="Calibri"/>
                              <a:cs typeface="Calibri"/>
                              <a:sym typeface="Calibri"/>
                            </a:rPr>
                          </m:ctrlPr>
                        </m:sSupPr>
                        <m:e>
                          <m:r>
                            <m:rPr>
                              <m:sty m:val="p"/>
                            </m:rPr>
                            <a:rPr lang="en-GB" sz="2400" b="0" i="0" u="none" strike="noStrike" cap="none" dirty="0" smtClean="0">
                              <a:solidFill>
                                <a:srgbClr val="000000"/>
                              </a:solidFill>
                              <a:latin typeface="Cambria Math" panose="02040503050406030204" pitchFamily="18" charset="0"/>
                              <a:ea typeface="Calibri"/>
                              <a:cs typeface="Calibri"/>
                              <a:sym typeface="Calibri"/>
                            </a:rPr>
                            <m:t>dm</m:t>
                          </m:r>
                        </m:e>
                        <m:sup>
                          <m:r>
                            <a:rPr lang="en-GB" sz="2400" b="0" i="1" u="none" strike="noStrike" cap="none" dirty="0" smtClean="0">
                              <a:solidFill>
                                <a:srgbClr val="000000"/>
                              </a:solidFill>
                              <a:latin typeface="Cambria Math" panose="02040503050406030204" pitchFamily="18" charset="0"/>
                              <a:ea typeface="Calibri"/>
                              <a:cs typeface="Calibri"/>
                              <a:sym typeface="Calibri"/>
                            </a:rPr>
                            <m:t>3</m:t>
                          </m:r>
                        </m:sup>
                      </m:sSup>
                    </m:oMath>
                  </m:oMathPara>
                </a14:m>
                <a:endParaRPr lang="ar-AE" sz="2400" i="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mc:Choice>
        <mc:Fallback xmlns="">
          <p:sp>
            <p:nvSpPr>
              <p:cNvPr id="250" name="Google Shape;250;g3cfcaffb8d2_0_118"/>
              <p:cNvSpPr>
                <a:spLocks noRot="1" noChangeAspect="1" noMove="1" noResize="1" noEditPoints="1" noAdjustHandles="1" noChangeArrowheads="1" noChangeShapeType="1" noTextEdit="1"/>
              </p:cNvSpPr>
              <p:nvPr/>
            </p:nvSpPr>
            <p:spPr>
              <a:xfrm>
                <a:off x="4099350" y="3903260"/>
                <a:ext cx="2961300" cy="2351580"/>
              </a:xfrm>
              <a:prstGeom prst="wedgeRoundRectCallout">
                <a:avLst>
                  <a:gd name="adj1" fmla="val -20833"/>
                  <a:gd name="adj2" fmla="val 62500"/>
                  <a:gd name="adj3" fmla="val 0"/>
                </a:avLst>
              </a:prstGeom>
              <a:blipFill>
                <a:blip r:embed="rId5"/>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1" name="Google Shape;251;g3cfcaffb8d2_0_118"/>
              <p:cNvSpPr/>
              <p:nvPr/>
            </p:nvSpPr>
            <p:spPr>
              <a:xfrm>
                <a:off x="7310825" y="3812998"/>
                <a:ext cx="3710100" cy="2441841"/>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spcAft>
                    <a:spcPts val="600"/>
                  </a:spcAft>
                  <a:buSzPts val="2400"/>
                </a:pPr>
                <a14:m>
                  <m:oMathPara xmlns:m="http://schemas.openxmlformats.org/officeDocument/2006/math">
                    <m:oMath>
                      <m:r>
                        <a:rPr lang="pl-PL" sz="2400" i="1" smtClean="0">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i="1">
                              <a:latin typeface="Cambria Math" panose="02040503050406030204" pitchFamily="18" charset="0"/>
                              <a:ea typeface="Calibri"/>
                              <a:cs typeface="Calibri"/>
                              <a:sym typeface="Calibri"/>
                            </a:rPr>
                          </m:ctrlPr>
                        </m:fPr>
                        <m:num>
                          <m:r>
                            <a:rPr lang="en-GB" sz="2400" i="1">
                              <a:latin typeface="Cambria Math" panose="02040503050406030204" pitchFamily="18" charset="0"/>
                              <a:ea typeface="Calibri"/>
                              <a:cs typeface="Calibri"/>
                              <a:sym typeface="Calibri"/>
                            </a:rPr>
                            <m:t>𝑚</m:t>
                          </m:r>
                        </m:num>
                        <m:den>
                          <m:r>
                            <a:rPr lang="en-GB" sz="2400" i="1">
                              <a:latin typeface="Cambria Math" panose="02040503050406030204" pitchFamily="18" charset="0"/>
                              <a:ea typeface="Calibri"/>
                              <a:cs typeface="Calibri"/>
                              <a:sym typeface="Calibri"/>
                            </a:rPr>
                            <m:t>𝑉</m:t>
                          </m:r>
                        </m:den>
                      </m:f>
                    </m:oMath>
                  </m:oMathPara>
                </a14:m>
                <a:endParaRPr lang="pl-PL" sz="2400" i="1">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i="1">
                              <a:latin typeface="Cambria Math" panose="02040503050406030204" pitchFamily="18" charset="0"/>
                              <a:ea typeface="Calibri"/>
                              <a:cs typeface="Calibri"/>
                              <a:sym typeface="Calibri"/>
                            </a:rPr>
                          </m:ctrlPr>
                        </m:fPr>
                        <m:num>
                          <m:r>
                            <a:rPr lang="en-GB" sz="2400" i="1">
                              <a:latin typeface="Cambria Math" panose="02040503050406030204" pitchFamily="18" charset="0"/>
                              <a:ea typeface="Calibri"/>
                              <a:cs typeface="Calibri"/>
                              <a:sym typeface="Calibri"/>
                            </a:rPr>
                            <m:t>6.0</m:t>
                          </m:r>
                        </m:num>
                        <m:den>
                          <m:r>
                            <a:rPr lang="en-GB" sz="2400" i="1">
                              <a:latin typeface="Cambria Math" panose="02040503050406030204" pitchFamily="18" charset="0"/>
                              <a:ea typeface="Calibri"/>
                              <a:cs typeface="Calibri"/>
                              <a:sym typeface="Calibri"/>
                            </a:rPr>
                            <m:t>1.5</m:t>
                          </m:r>
                        </m:den>
                      </m:f>
                    </m:oMath>
                  </m:oMathPara>
                </a14:m>
                <a:endParaRPr lang="pl-PL" sz="2400">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𝑐</m:t>
                      </m:r>
                      <m:r>
                        <a:rPr lang="en-GB" sz="2400" dirty="0">
                          <a:latin typeface="Cambria Math" panose="02040503050406030204" pitchFamily="18" charset="0"/>
                          <a:ea typeface="Calibri"/>
                          <a:cs typeface="Calibri"/>
                          <a:sym typeface="Calibri"/>
                        </a:rPr>
                        <m:t> =</m:t>
                      </m:r>
                      <m:r>
                        <a:rPr lang="en-GB" sz="2400" b="0" i="0" dirty="0" smtClean="0">
                          <a:latin typeface="Cambria Math" panose="02040503050406030204" pitchFamily="18" charset="0"/>
                          <a:ea typeface="Calibri"/>
                          <a:cs typeface="Calibri"/>
                          <a:sym typeface="Calibri"/>
                        </a:rPr>
                        <m:t>4.0</m:t>
                      </m:r>
                      <m:r>
                        <a:rPr lang="en-GB" sz="2400" dirty="0">
                          <a:latin typeface="Cambria Math" panose="02040503050406030204" pitchFamily="18" charset="0"/>
                          <a:ea typeface="Calibri"/>
                          <a:cs typeface="Calibri"/>
                          <a:sym typeface="Calibri"/>
                        </a:rPr>
                        <m:t> </m:t>
                      </m:r>
                      <m:r>
                        <m:rPr>
                          <m:sty m:val="p"/>
                        </m:rPr>
                        <a:rPr lang="en-GB" sz="2400" dirty="0">
                          <a:latin typeface="Cambria Math" panose="02040503050406030204" pitchFamily="18" charset="0"/>
                          <a:ea typeface="Calibri"/>
                          <a:cs typeface="Calibri"/>
                          <a:sym typeface="Calibri"/>
                        </a:rPr>
                        <m:t>g</m:t>
                      </m:r>
                      <m:r>
                        <a:rPr lang="en-GB" sz="2400" dirty="0">
                          <a:latin typeface="Cambria Math" panose="02040503050406030204" pitchFamily="18" charset="0"/>
                          <a:ea typeface="Calibri"/>
                          <a:cs typeface="Calibri"/>
                          <a:sym typeface="Calibri"/>
                        </a:rPr>
                        <m:t>/</m:t>
                      </m:r>
                      <m:sSup>
                        <m:sSupPr>
                          <m:ctrlPr>
                            <a:rPr lang="en-GB" sz="2400" dirty="0">
                              <a:latin typeface="Cambria Math" panose="02040503050406030204" pitchFamily="18" charset="0"/>
                              <a:ea typeface="Calibri"/>
                              <a:cs typeface="Calibri"/>
                              <a:sym typeface="Calibri"/>
                            </a:rPr>
                          </m:ctrlPr>
                        </m:sSupPr>
                        <m:e>
                          <m:r>
                            <m:rPr>
                              <m:sty m:val="p"/>
                            </m:rPr>
                            <a:rPr lang="en-GB" sz="2400" dirty="0">
                              <a:latin typeface="Cambria Math" panose="02040503050406030204" pitchFamily="18" charset="0"/>
                              <a:ea typeface="Calibri"/>
                              <a:cs typeface="Calibri"/>
                              <a:sym typeface="Calibri"/>
                            </a:rPr>
                            <m:t>dm</m:t>
                          </m:r>
                        </m:e>
                        <m:sup>
                          <m:r>
                            <a:rPr lang="en-GB" sz="2400" i="1" dirty="0">
                              <a:latin typeface="Cambria Math" panose="02040503050406030204" pitchFamily="18" charset="0"/>
                              <a:ea typeface="Calibri"/>
                              <a:cs typeface="Calibri"/>
                              <a:sym typeface="Calibri"/>
                            </a:rPr>
                            <m:t>3</m:t>
                          </m:r>
                        </m:sup>
                      </m:sSup>
                    </m:oMath>
                  </m:oMathPara>
                </a14:m>
                <a:endParaRPr lang="en-GB" sz="2400">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251" name="Google Shape;251;g3cfcaffb8d2_0_118"/>
              <p:cNvSpPr>
                <a:spLocks noRot="1" noChangeAspect="1" noMove="1" noResize="1" noEditPoints="1" noAdjustHandles="1" noChangeArrowheads="1" noChangeShapeType="1" noTextEdit="1"/>
              </p:cNvSpPr>
              <p:nvPr/>
            </p:nvSpPr>
            <p:spPr>
              <a:xfrm>
                <a:off x="7310825" y="3812998"/>
                <a:ext cx="3710100" cy="2441841"/>
              </a:xfrm>
              <a:prstGeom prst="wedgeEllipseCallout">
                <a:avLst>
                  <a:gd name="adj1" fmla="val -20833"/>
                  <a:gd name="adj2" fmla="val 62500"/>
                </a:avLst>
              </a:prstGeom>
              <a:blipFill>
                <a:blip r:embed="rId6"/>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p:sp>
        <p:nvSpPr>
          <p:cNvPr id="2" name="TextBox 1">
            <a:extLst>
              <a:ext uri="{FF2B5EF4-FFF2-40B4-BE49-F238E27FC236}">
                <a16:creationId xmlns:a16="http://schemas.microsoft.com/office/drawing/2014/main" id="{7772B5DD-B53D-9BD3-6EA9-9EF057D6551B}"/>
              </a:ext>
            </a:extLst>
          </p:cNvPr>
          <p:cNvSpPr txBox="1"/>
          <p:nvPr/>
        </p:nvSpPr>
        <p:spPr>
          <a:xfrm>
            <a:off x="1243759" y="3262148"/>
            <a:ext cx="15007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A</a:t>
            </a:r>
          </a:p>
        </p:txBody>
      </p:sp>
      <p:sp>
        <p:nvSpPr>
          <p:cNvPr id="3" name="TextBox 2">
            <a:extLst>
              <a:ext uri="{FF2B5EF4-FFF2-40B4-BE49-F238E27FC236}">
                <a16:creationId xmlns:a16="http://schemas.microsoft.com/office/drawing/2014/main" id="{3DA98799-A3D6-F404-14FF-E5ADA3BD143C}"/>
              </a:ext>
            </a:extLst>
          </p:cNvPr>
          <p:cNvSpPr txBox="1"/>
          <p:nvPr/>
        </p:nvSpPr>
        <p:spPr>
          <a:xfrm>
            <a:off x="4719606" y="3264926"/>
            <a:ext cx="1447832"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B</a:t>
            </a:r>
          </a:p>
        </p:txBody>
      </p:sp>
      <p:sp>
        <p:nvSpPr>
          <p:cNvPr id="4" name="TextBox 3">
            <a:extLst>
              <a:ext uri="{FF2B5EF4-FFF2-40B4-BE49-F238E27FC236}">
                <a16:creationId xmlns:a16="http://schemas.microsoft.com/office/drawing/2014/main" id="{A19A9E71-9405-C5B7-4CBD-F778C22DF3A3}"/>
              </a:ext>
            </a:extLst>
          </p:cNvPr>
          <p:cNvSpPr txBox="1"/>
          <p:nvPr/>
        </p:nvSpPr>
        <p:spPr>
          <a:xfrm>
            <a:off x="8413906" y="3262148"/>
            <a:ext cx="1503938"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a:t>
            </a:r>
            <a:r>
              <a:rPr lang="en-GB" sz="2200" b="1">
                <a:latin typeface="Century Gothic" panose="020B0502020202020204" pitchFamily="34" charset="0"/>
              </a:rPr>
              <a:t> </a:t>
            </a:r>
            <a:r>
              <a:rPr lang="en-GB" sz="2200" b="1">
                <a:solidFill>
                  <a:schemeClr val="accent4"/>
                </a:solidFill>
                <a:latin typeface="Century Gothic" panose="020B0502020202020204" pitchFamily="34" charset="0"/>
              </a:rPr>
              <a:t>C</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6">
          <a:extLst>
            <a:ext uri="{FF2B5EF4-FFF2-40B4-BE49-F238E27FC236}">
              <a16:creationId xmlns:a16="http://schemas.microsoft.com/office/drawing/2014/main" id="{2375E794-575D-0CF1-1811-9F3B3DDE6563}"/>
            </a:ext>
          </a:extLst>
        </p:cNvPr>
        <p:cNvGrpSpPr/>
        <p:nvPr/>
      </p:nvGrpSpPr>
      <p:grpSpPr>
        <a:xfrm>
          <a:off x="0" y="0"/>
          <a:ext cx="0" cy="0"/>
          <a:chOff x="0" y="0"/>
          <a:chExt cx="0" cy="0"/>
        </a:xfrm>
      </p:grpSpPr>
      <p:sp>
        <p:nvSpPr>
          <p:cNvPr id="247" name="Google Shape;247;g3cfcaffb8d2_0_118">
            <a:extLst>
              <a:ext uri="{FF2B5EF4-FFF2-40B4-BE49-F238E27FC236}">
                <a16:creationId xmlns:a16="http://schemas.microsoft.com/office/drawing/2014/main" id="{312BF866-BBB2-B460-B008-5F1965594F7C}"/>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Discussing algebra in chemistry – answer </a:t>
            </a:r>
            <a:endParaRPr dirty="0"/>
          </a:p>
        </p:txBody>
      </p:sp>
      <mc:AlternateContent xmlns:mc="http://schemas.openxmlformats.org/markup-compatibility/2006" xmlns:a14="http://schemas.microsoft.com/office/drawing/2010/main">
        <mc:Choice Requires="a14">
          <p:sp>
            <p:nvSpPr>
              <p:cNvPr id="248" name="Google Shape;248;g3cfcaffb8d2_0_118">
                <a:extLst>
                  <a:ext uri="{FF2B5EF4-FFF2-40B4-BE49-F238E27FC236}">
                    <a16:creationId xmlns:a16="http://schemas.microsoft.com/office/drawing/2014/main" id="{EAA4713C-D727-0802-1562-27692C369854}"/>
                  </a:ext>
                </a:extLst>
              </p:cNvPr>
              <p:cNvSpPr txBox="1">
                <a:spLocks noGrp="1"/>
              </p:cNvSpPr>
              <p:nvPr>
                <p:ph type="body" idx="1"/>
              </p:nvPr>
            </p:nvSpPr>
            <p:spPr>
              <a:xfrm>
                <a:off x="593498" y="1399330"/>
                <a:ext cx="6371492" cy="5040000"/>
              </a:xfrm>
              <a:prstGeom prst="rect">
                <a:avLst/>
              </a:prstGeom>
              <a:noFill/>
              <a:ln>
                <a:noFill/>
              </a:ln>
            </p:spPr>
            <p:txBody>
              <a:bodyPr spcFirstLastPara="1" wrap="square" lIns="0" tIns="0" rIns="0" bIns="0" anchor="t" anchorCtr="0">
                <a:noAutofit/>
              </a:bodyPr>
              <a:lstStyle/>
              <a:p>
                <a:pPr marL="0" lvl="0" indent="0">
                  <a:buNone/>
                </a:pPr>
                <a:r>
                  <a:rPr lang="en-GB" dirty="0"/>
                  <a:t>Learner C is correct</a:t>
                </a:r>
                <a:r>
                  <a:rPr lang="en-GB" sz="2400" dirty="0"/>
                  <a:t>: </a:t>
                </a:r>
                <a14:m>
                  <m:oMath xmlns:m="http://schemas.openxmlformats.org/officeDocument/2006/math">
                    <m:r>
                      <a:rPr lang="en-GB" sz="2400" i="1">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ar-AE" sz="2400" i="1">
                            <a:latin typeface="Cambria Math" panose="02040503050406030204" pitchFamily="18" charset="0"/>
                            <a:ea typeface="Calibri"/>
                            <a:cs typeface="Calibri"/>
                            <a:sym typeface="Calibri"/>
                          </a:rPr>
                        </m:ctrlPr>
                      </m:fPr>
                      <m:num>
                        <m:r>
                          <a:rPr lang="ar-AE" sz="2400" i="1">
                            <a:latin typeface="Cambria Math" panose="02040503050406030204" pitchFamily="18" charset="0"/>
                            <a:ea typeface="Calibri"/>
                            <a:cs typeface="Calibri"/>
                            <a:sym typeface="Calibri"/>
                          </a:rPr>
                          <m:t>6.0</m:t>
                        </m:r>
                      </m:num>
                      <m:den>
                        <m:r>
                          <a:rPr lang="ar-AE" sz="2400" i="1">
                            <a:latin typeface="Cambria Math" panose="02040503050406030204" pitchFamily="18" charset="0"/>
                            <a:ea typeface="Calibri"/>
                            <a:cs typeface="Calibri"/>
                            <a:sym typeface="Calibri"/>
                          </a:rPr>
                          <m:t>1.5</m:t>
                        </m:r>
                      </m:den>
                    </m:f>
                  </m:oMath>
                </a14:m>
                <a:r>
                  <a:rPr lang="ar-AE" sz="2400" dirty="0"/>
                  <a:t> </a:t>
                </a:r>
                <a14:m>
                  <m:oMath xmlns:m="http://schemas.openxmlformats.org/officeDocument/2006/math">
                    <m:r>
                      <a:rPr lang="ar-AE" sz="2400" dirty="0">
                        <a:latin typeface="Cambria Math" panose="02040503050406030204" pitchFamily="18" charset="0"/>
                        <a:ea typeface="Calibri"/>
                        <a:cs typeface="Calibri"/>
                        <a:sym typeface="Calibri"/>
                      </a:rPr>
                      <m:t>=4.0 </m:t>
                    </m:r>
                    <m:r>
                      <m:rPr>
                        <m:sty m:val="p"/>
                      </m:rPr>
                      <a:rPr lang="en-GB" sz="2400" dirty="0">
                        <a:latin typeface="Cambria Math" panose="02040503050406030204" pitchFamily="18" charset="0"/>
                        <a:ea typeface="Calibri"/>
                        <a:cs typeface="Calibri"/>
                        <a:sym typeface="Calibri"/>
                      </a:rPr>
                      <m:t>g</m:t>
                    </m:r>
                    <m:r>
                      <a:rPr lang="en-GB" sz="2400" dirty="0">
                        <a:latin typeface="Cambria Math" panose="02040503050406030204" pitchFamily="18" charset="0"/>
                        <a:ea typeface="Calibri"/>
                        <a:cs typeface="Calibri"/>
                        <a:sym typeface="Calibri"/>
                      </a:rPr>
                      <m:t>/</m:t>
                    </m:r>
                    <m:sSup>
                      <m:sSupPr>
                        <m:ctrlPr>
                          <a:rPr lang="en-GB" sz="2400" dirty="0">
                            <a:latin typeface="Cambria Math" panose="02040503050406030204" pitchFamily="18" charset="0"/>
                            <a:ea typeface="Calibri"/>
                            <a:cs typeface="Calibri"/>
                            <a:sym typeface="Calibri"/>
                          </a:rPr>
                        </m:ctrlPr>
                      </m:sSupPr>
                      <m:e>
                        <m:r>
                          <m:rPr>
                            <m:sty m:val="p"/>
                          </m:rPr>
                          <a:rPr lang="en-GB" sz="2400" dirty="0">
                            <a:latin typeface="Cambria Math" panose="02040503050406030204" pitchFamily="18" charset="0"/>
                            <a:ea typeface="Calibri"/>
                            <a:cs typeface="Calibri"/>
                            <a:sym typeface="Calibri"/>
                          </a:rPr>
                          <m:t>dm</m:t>
                        </m:r>
                      </m:e>
                      <m:sup>
                        <m:r>
                          <a:rPr lang="ar-AE" sz="2400" i="1" dirty="0">
                            <a:latin typeface="Cambria Math" panose="02040503050406030204" pitchFamily="18" charset="0"/>
                            <a:ea typeface="Calibri"/>
                            <a:cs typeface="Calibri"/>
                            <a:sym typeface="Calibri"/>
                          </a:rPr>
                          <m:t>3</m:t>
                        </m:r>
                      </m:sup>
                    </m:sSup>
                  </m:oMath>
                </a14:m>
                <a:endParaRPr lang="en-GB" sz="2400" dirty="0"/>
              </a:p>
              <a:p>
                <a:pPr marL="0" lvl="0" indent="0">
                  <a:buNone/>
                </a:pPr>
                <a:endParaRPr lang="en-GB" dirty="0"/>
              </a:p>
              <a:p>
                <a:pPr marL="0" lvl="0" indent="0">
                  <a:buNone/>
                </a:pPr>
                <a:r>
                  <a:rPr lang="en-GB" dirty="0"/>
                  <a:t>Learner A is incorrect because they forgot the units. The calculation is correct (</a:t>
                </a:r>
                <a14:m>
                  <m:oMath xmlns:m="http://schemas.openxmlformats.org/officeDocument/2006/math">
                    <m:r>
                      <a:rPr lang="en-GB" i="1" dirty="0">
                        <a:latin typeface="Cambria Math" panose="02040503050406030204" pitchFamily="18" charset="0"/>
                      </a:rPr>
                      <m:t>6.0 ÷ 1.5 = 4</m:t>
                    </m:r>
                  </m:oMath>
                </a14:m>
                <a:r>
                  <a:rPr lang="en-GB" dirty="0"/>
                  <a:t>) but without units the answer is incomplete.</a:t>
                </a:r>
              </a:p>
              <a:p>
                <a:pPr marL="0" lvl="0" indent="0">
                  <a:buNone/>
                </a:pPr>
                <a:endParaRPr lang="en-GB" dirty="0"/>
              </a:p>
              <a:p>
                <a:pPr marL="0" lvl="0" indent="0">
                  <a:buNone/>
                </a:pPr>
                <a:r>
                  <a:rPr lang="en-GB" dirty="0"/>
                  <a:t>Learner B is incorrect because they divided the wrong way round. They calculated </a:t>
                </a:r>
              </a:p>
              <a:p>
                <a:pPr marL="0" lvl="0" indent="0">
                  <a:buNone/>
                </a:pPr>
                <a14:m>
                  <m:oMath xmlns:m="http://schemas.openxmlformats.org/officeDocument/2006/math">
                    <m:r>
                      <m:rPr>
                        <m:sty m:val="p"/>
                      </m:rPr>
                      <a:rPr lang="en-GB" dirty="0">
                        <a:latin typeface="Cambria Math" panose="02040503050406030204" pitchFamily="18" charset="0"/>
                      </a:rPr>
                      <m:t>volume</m:t>
                    </m:r>
                    <m:r>
                      <a:rPr lang="en-GB" dirty="0">
                        <a:latin typeface="Cambria Math" panose="02040503050406030204" pitchFamily="18" charset="0"/>
                      </a:rPr>
                      <m:t> ÷ </m:t>
                    </m:r>
                    <m:r>
                      <m:rPr>
                        <m:sty m:val="p"/>
                      </m:rPr>
                      <a:rPr lang="en-GB" dirty="0">
                        <a:latin typeface="Cambria Math" panose="02040503050406030204" pitchFamily="18" charset="0"/>
                      </a:rPr>
                      <m:t>mass</m:t>
                    </m:r>
                    <m:r>
                      <a:rPr lang="en-GB" dirty="0">
                        <a:latin typeface="Cambria Math" panose="02040503050406030204" pitchFamily="18" charset="0"/>
                      </a:rPr>
                      <m:t> </m:t>
                    </m:r>
                  </m:oMath>
                </a14:m>
                <a:r>
                  <a:rPr lang="en-GB" dirty="0"/>
                  <a:t>(</a:t>
                </a:r>
                <a14:m>
                  <m:oMath xmlns:m="http://schemas.openxmlformats.org/officeDocument/2006/math">
                    <m:r>
                      <a:rPr lang="en-GB" i="1" dirty="0">
                        <a:latin typeface="Cambria Math" panose="02040503050406030204" pitchFamily="18" charset="0"/>
                      </a:rPr>
                      <m:t>1.5 ÷ 6.0 = 0.25</m:t>
                    </m:r>
                  </m:oMath>
                </a14:m>
                <a:r>
                  <a:rPr lang="en-GB" dirty="0"/>
                  <a:t>) instead of </a:t>
                </a:r>
                <a14:m>
                  <m:oMath xmlns:m="http://schemas.openxmlformats.org/officeDocument/2006/math">
                    <m:r>
                      <m:rPr>
                        <m:sty m:val="p"/>
                      </m:rPr>
                      <a:rPr lang="en-GB" dirty="0">
                        <a:latin typeface="Cambria Math" panose="02040503050406030204" pitchFamily="18" charset="0"/>
                      </a:rPr>
                      <m:t>mass</m:t>
                    </m:r>
                    <m:r>
                      <a:rPr lang="en-GB" dirty="0">
                        <a:latin typeface="Cambria Math" panose="02040503050406030204" pitchFamily="18" charset="0"/>
                      </a:rPr>
                      <m:t> ÷ </m:t>
                    </m:r>
                    <m:r>
                      <m:rPr>
                        <m:sty m:val="p"/>
                      </m:rPr>
                      <a:rPr lang="en-GB" dirty="0">
                        <a:latin typeface="Cambria Math" panose="02040503050406030204" pitchFamily="18" charset="0"/>
                      </a:rPr>
                      <m:t>volume</m:t>
                    </m:r>
                    <m:r>
                      <a:rPr lang="en-GB" dirty="0">
                        <a:latin typeface="Cambria Math" panose="02040503050406030204" pitchFamily="18" charset="0"/>
                      </a:rPr>
                      <m:t> </m:t>
                    </m:r>
                  </m:oMath>
                </a14:m>
                <a:r>
                  <a:rPr lang="en-GB" dirty="0"/>
                  <a:t>(</a:t>
                </a:r>
                <a14:m>
                  <m:oMath xmlns:m="http://schemas.openxmlformats.org/officeDocument/2006/math">
                    <m:r>
                      <a:rPr lang="en-GB" i="1" dirty="0">
                        <a:latin typeface="Cambria Math" panose="02040503050406030204" pitchFamily="18" charset="0"/>
                      </a:rPr>
                      <m:t>6.0 ÷ 1.5 = 4.0</m:t>
                    </m:r>
                  </m:oMath>
                </a14:m>
                <a:r>
                  <a:rPr lang="en-GB" dirty="0"/>
                  <a:t>). </a:t>
                </a:r>
              </a:p>
            </p:txBody>
          </p:sp>
        </mc:Choice>
        <mc:Fallback xmlns="">
          <p:sp>
            <p:nvSpPr>
              <p:cNvPr id="248" name="Google Shape;248;g3cfcaffb8d2_0_118">
                <a:extLst>
                  <a:ext uri="{FF2B5EF4-FFF2-40B4-BE49-F238E27FC236}">
                    <a16:creationId xmlns:a16="http://schemas.microsoft.com/office/drawing/2014/main" id="{EAA4713C-D727-0802-1562-27692C369854}"/>
                  </a:ext>
                </a:extLst>
              </p:cNvPr>
              <p:cNvSpPr txBox="1">
                <a:spLocks noGrp="1" noRot="1" noChangeAspect="1" noMove="1" noResize="1" noEditPoints="1" noAdjustHandles="1" noChangeArrowheads="1" noChangeShapeType="1" noTextEdit="1"/>
              </p:cNvSpPr>
              <p:nvPr>
                <p:ph type="body" idx="1"/>
              </p:nvPr>
            </p:nvSpPr>
            <p:spPr>
              <a:xfrm>
                <a:off x="593498" y="1399330"/>
                <a:ext cx="6371492" cy="5040000"/>
              </a:xfrm>
              <a:prstGeom prst="rect">
                <a:avLst/>
              </a:prstGeom>
              <a:blipFill>
                <a:blip r:embed="rId3"/>
                <a:stretch>
                  <a:fillRect l="-2677" t="-605" r="-3824"/>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1" name="Google Shape;251;g3cfcaffb8d2_0_118">
                <a:extLst>
                  <a:ext uri="{FF2B5EF4-FFF2-40B4-BE49-F238E27FC236}">
                    <a16:creationId xmlns:a16="http://schemas.microsoft.com/office/drawing/2014/main" id="{6FC1F111-8119-1318-1F2B-F813626C3709}"/>
                  </a:ext>
                </a:extLst>
              </p:cNvPr>
              <p:cNvSpPr/>
              <p:nvPr/>
            </p:nvSpPr>
            <p:spPr>
              <a:xfrm>
                <a:off x="7310825" y="2167078"/>
                <a:ext cx="3710100" cy="2441841"/>
              </a:xfrm>
              <a:prstGeom prst="wedgeEllipseCallout">
                <a:avLst>
                  <a:gd name="adj1" fmla="val -20833"/>
                  <a:gd name="adj2" fmla="val 62500"/>
                </a:avLst>
              </a:prstGeom>
              <a:solidFill>
                <a:schemeClr val="accent4">
                  <a:lumMod val="20000"/>
                  <a:lumOff val="80000"/>
                </a:schemeClr>
              </a:solidFill>
              <a:ln w="9525" cap="flat" cmpd="sng">
                <a:solidFill>
                  <a:srgbClr val="44546A"/>
                </a:solidFill>
                <a:prstDash val="solid"/>
                <a:round/>
                <a:headEnd type="none" w="sm" len="sm"/>
                <a:tailEnd type="none" w="sm" len="sm"/>
              </a:ln>
            </p:spPr>
            <p:txBody>
              <a:bodyPr spcFirstLastPara="1" wrap="square" lIns="91425" tIns="91425" rIns="91425" bIns="91425" anchor="ctr" anchorCtr="0">
                <a:noAutofit/>
              </a:bodyPr>
              <a:lstStyle/>
              <a:p>
                <a:pPr lvl="0" algn="ctr">
                  <a:spcAft>
                    <a:spcPts val="600"/>
                  </a:spcAft>
                  <a:buSzPts val="2400"/>
                </a:pPr>
                <a14:m>
                  <m:oMathPara xmlns:m="http://schemas.openxmlformats.org/officeDocument/2006/math">
                    <m:oMath>
                      <m:r>
                        <a:rPr lang="pl-PL" sz="2400" i="1" smtClean="0">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i="1">
                              <a:latin typeface="Cambria Math" panose="02040503050406030204" pitchFamily="18" charset="0"/>
                              <a:ea typeface="Calibri"/>
                              <a:cs typeface="Calibri"/>
                              <a:sym typeface="Calibri"/>
                            </a:rPr>
                          </m:ctrlPr>
                        </m:fPr>
                        <m:num>
                          <m:r>
                            <a:rPr lang="en-GB" sz="2400" i="1">
                              <a:latin typeface="Cambria Math" panose="02040503050406030204" pitchFamily="18" charset="0"/>
                              <a:ea typeface="Calibri"/>
                              <a:cs typeface="Calibri"/>
                              <a:sym typeface="Calibri"/>
                            </a:rPr>
                            <m:t>𝑚</m:t>
                          </m:r>
                        </m:num>
                        <m:den>
                          <m:r>
                            <a:rPr lang="en-GB" sz="2400" i="1">
                              <a:latin typeface="Cambria Math" panose="02040503050406030204" pitchFamily="18" charset="0"/>
                              <a:ea typeface="Calibri"/>
                              <a:cs typeface="Calibri"/>
                              <a:sym typeface="Calibri"/>
                            </a:rPr>
                            <m:t>𝑉</m:t>
                          </m:r>
                        </m:den>
                      </m:f>
                    </m:oMath>
                  </m:oMathPara>
                </a14:m>
                <a:endParaRPr lang="pl-PL" sz="2400" i="1">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a:latin typeface="Cambria Math" panose="02040503050406030204" pitchFamily="18" charset="0"/>
                          <a:ea typeface="Calibri"/>
                          <a:cs typeface="Calibri"/>
                          <a:sym typeface="Calibri"/>
                        </a:rPr>
                        <m:t>𝑐</m:t>
                      </m:r>
                      <m:r>
                        <a:rPr lang="en-GB" sz="2400" i="1">
                          <a:latin typeface="Cambria Math" panose="02040503050406030204" pitchFamily="18" charset="0"/>
                          <a:ea typeface="Calibri"/>
                          <a:cs typeface="Calibri"/>
                          <a:sym typeface="Calibri"/>
                        </a:rPr>
                        <m:t>= </m:t>
                      </m:r>
                      <m:f>
                        <m:fPr>
                          <m:ctrlPr>
                            <a:rPr lang="en-GB" sz="2400" i="1">
                              <a:latin typeface="Cambria Math" panose="02040503050406030204" pitchFamily="18" charset="0"/>
                              <a:ea typeface="Calibri"/>
                              <a:cs typeface="Calibri"/>
                              <a:sym typeface="Calibri"/>
                            </a:rPr>
                          </m:ctrlPr>
                        </m:fPr>
                        <m:num>
                          <m:r>
                            <a:rPr lang="en-GB" sz="2400" i="1">
                              <a:latin typeface="Cambria Math" panose="02040503050406030204" pitchFamily="18" charset="0"/>
                              <a:ea typeface="Calibri"/>
                              <a:cs typeface="Calibri"/>
                              <a:sym typeface="Calibri"/>
                            </a:rPr>
                            <m:t>6.0</m:t>
                          </m:r>
                        </m:num>
                        <m:den>
                          <m:r>
                            <a:rPr lang="en-GB" sz="2400" i="1">
                              <a:latin typeface="Cambria Math" panose="02040503050406030204" pitchFamily="18" charset="0"/>
                              <a:ea typeface="Calibri"/>
                              <a:cs typeface="Calibri"/>
                              <a:sym typeface="Calibri"/>
                            </a:rPr>
                            <m:t>1.5</m:t>
                          </m:r>
                        </m:den>
                      </m:f>
                    </m:oMath>
                  </m:oMathPara>
                </a14:m>
                <a:endParaRPr lang="pl-PL" sz="2400">
                  <a:latin typeface="Calibri"/>
                  <a:ea typeface="Calibri"/>
                  <a:cs typeface="Calibri"/>
                  <a:sym typeface="Calibri"/>
                </a:endParaRPr>
              </a:p>
              <a:p>
                <a:pPr lvl="0" algn="ctr">
                  <a:spcAft>
                    <a:spcPts val="600"/>
                  </a:spcAft>
                  <a:buSzPts val="2400"/>
                </a:pPr>
                <a14:m>
                  <m:oMathPara xmlns:m="http://schemas.openxmlformats.org/officeDocument/2006/math">
                    <m:oMath>
                      <m:r>
                        <a:rPr lang="en-GB" sz="2400" i="1" dirty="0">
                          <a:latin typeface="Cambria Math" panose="02040503050406030204" pitchFamily="18" charset="0"/>
                          <a:ea typeface="Calibri"/>
                          <a:cs typeface="Calibri"/>
                          <a:sym typeface="Calibri"/>
                        </a:rPr>
                        <m:t>𝑐</m:t>
                      </m:r>
                      <m:r>
                        <a:rPr lang="en-GB" sz="2400" dirty="0">
                          <a:latin typeface="Cambria Math" panose="02040503050406030204" pitchFamily="18" charset="0"/>
                          <a:ea typeface="Calibri"/>
                          <a:cs typeface="Calibri"/>
                          <a:sym typeface="Calibri"/>
                        </a:rPr>
                        <m:t> =</m:t>
                      </m:r>
                      <m:r>
                        <a:rPr lang="en-GB" sz="2400" b="0" i="0" dirty="0" smtClean="0">
                          <a:latin typeface="Cambria Math" panose="02040503050406030204" pitchFamily="18" charset="0"/>
                          <a:ea typeface="Calibri"/>
                          <a:cs typeface="Calibri"/>
                          <a:sym typeface="Calibri"/>
                        </a:rPr>
                        <m:t>4.0</m:t>
                      </m:r>
                      <m:r>
                        <a:rPr lang="en-GB" sz="2400" dirty="0">
                          <a:latin typeface="Cambria Math" panose="02040503050406030204" pitchFamily="18" charset="0"/>
                          <a:ea typeface="Calibri"/>
                          <a:cs typeface="Calibri"/>
                          <a:sym typeface="Calibri"/>
                        </a:rPr>
                        <m:t> </m:t>
                      </m:r>
                      <m:r>
                        <m:rPr>
                          <m:sty m:val="p"/>
                        </m:rPr>
                        <a:rPr lang="en-GB" sz="2400" dirty="0">
                          <a:latin typeface="Cambria Math" panose="02040503050406030204" pitchFamily="18" charset="0"/>
                          <a:ea typeface="Calibri"/>
                          <a:cs typeface="Calibri"/>
                          <a:sym typeface="Calibri"/>
                        </a:rPr>
                        <m:t>g</m:t>
                      </m:r>
                      <m:r>
                        <a:rPr lang="en-GB" sz="2400" dirty="0">
                          <a:latin typeface="Cambria Math" panose="02040503050406030204" pitchFamily="18" charset="0"/>
                          <a:ea typeface="Calibri"/>
                          <a:cs typeface="Calibri"/>
                          <a:sym typeface="Calibri"/>
                        </a:rPr>
                        <m:t>/</m:t>
                      </m:r>
                      <m:sSup>
                        <m:sSupPr>
                          <m:ctrlPr>
                            <a:rPr lang="en-GB" sz="2400" dirty="0">
                              <a:latin typeface="Cambria Math" panose="02040503050406030204" pitchFamily="18" charset="0"/>
                              <a:ea typeface="Calibri"/>
                              <a:cs typeface="Calibri"/>
                              <a:sym typeface="Calibri"/>
                            </a:rPr>
                          </m:ctrlPr>
                        </m:sSupPr>
                        <m:e>
                          <m:r>
                            <m:rPr>
                              <m:sty m:val="p"/>
                            </m:rPr>
                            <a:rPr lang="en-GB" sz="2400" dirty="0">
                              <a:latin typeface="Cambria Math" panose="02040503050406030204" pitchFamily="18" charset="0"/>
                              <a:ea typeface="Calibri"/>
                              <a:cs typeface="Calibri"/>
                              <a:sym typeface="Calibri"/>
                            </a:rPr>
                            <m:t>dm</m:t>
                          </m:r>
                        </m:e>
                        <m:sup>
                          <m:r>
                            <a:rPr lang="en-GB" sz="2400" i="1" dirty="0">
                              <a:latin typeface="Cambria Math" panose="02040503050406030204" pitchFamily="18" charset="0"/>
                              <a:ea typeface="Calibri"/>
                              <a:cs typeface="Calibri"/>
                              <a:sym typeface="Calibri"/>
                            </a:rPr>
                            <m:t>3</m:t>
                          </m:r>
                        </m:sup>
                      </m:sSup>
                    </m:oMath>
                  </m:oMathPara>
                </a14:m>
                <a:endParaRPr lang="en-GB" sz="2400">
                  <a:ea typeface="Calibri"/>
                  <a:cs typeface="Calibri"/>
                  <a:sym typeface="Calibri"/>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mc:Choice>
        <mc:Fallback xmlns="">
          <p:sp>
            <p:nvSpPr>
              <p:cNvPr id="251" name="Google Shape;251;g3cfcaffb8d2_0_118">
                <a:extLst>
                  <a:ext uri="{FF2B5EF4-FFF2-40B4-BE49-F238E27FC236}">
                    <a16:creationId xmlns:a16="http://schemas.microsoft.com/office/drawing/2014/main" id="{6FC1F111-8119-1318-1F2B-F813626C3709}"/>
                  </a:ext>
                </a:extLst>
              </p:cNvPr>
              <p:cNvSpPr>
                <a:spLocks noRot="1" noChangeAspect="1" noMove="1" noResize="1" noEditPoints="1" noAdjustHandles="1" noChangeArrowheads="1" noChangeShapeType="1" noTextEdit="1"/>
              </p:cNvSpPr>
              <p:nvPr/>
            </p:nvSpPr>
            <p:spPr>
              <a:xfrm>
                <a:off x="7310825" y="2167078"/>
                <a:ext cx="3710100" cy="2441841"/>
              </a:xfrm>
              <a:prstGeom prst="wedgeEllipseCallout">
                <a:avLst>
                  <a:gd name="adj1" fmla="val -20833"/>
                  <a:gd name="adj2" fmla="val 62500"/>
                </a:avLst>
              </a:prstGeom>
              <a:blipFill>
                <a:blip r:embed="rId4"/>
                <a:stretch>
                  <a:fillRect/>
                </a:stretch>
              </a:blipFill>
              <a:ln w="9525" cap="flat" cmpd="sng">
                <a:solidFill>
                  <a:srgbClr val="44546A"/>
                </a:solidFill>
                <a:prstDash val="solid"/>
                <a:round/>
                <a:headEnd type="none" w="sm" len="sm"/>
                <a:tailEnd type="none" w="sm" len="sm"/>
              </a:ln>
            </p:spPr>
            <p:txBody>
              <a:bodyPr/>
              <a:lstStyle/>
              <a:p>
                <a:r>
                  <a:rPr lang="en-US">
                    <a:noFill/>
                  </a:rPr>
                  <a:t> </a:t>
                </a:r>
              </a:p>
            </p:txBody>
          </p:sp>
        </mc:Fallback>
      </mc:AlternateContent>
      <p:sp>
        <p:nvSpPr>
          <p:cNvPr id="4" name="TextBox 3">
            <a:extLst>
              <a:ext uri="{FF2B5EF4-FFF2-40B4-BE49-F238E27FC236}">
                <a16:creationId xmlns:a16="http://schemas.microsoft.com/office/drawing/2014/main" id="{20E64BAE-DAEB-0562-0514-AF39966825FD}"/>
              </a:ext>
            </a:extLst>
          </p:cNvPr>
          <p:cNvSpPr txBox="1"/>
          <p:nvPr/>
        </p:nvSpPr>
        <p:spPr>
          <a:xfrm>
            <a:off x="8413906" y="1616228"/>
            <a:ext cx="1503938" cy="430887"/>
          </a:xfrm>
          <a:prstGeom prst="rect">
            <a:avLst/>
          </a:prstGeom>
          <a:noFill/>
        </p:spPr>
        <p:txBody>
          <a:bodyPr wrap="none" rtlCol="0">
            <a:spAutoFit/>
          </a:bodyPr>
          <a:lstStyle/>
          <a:p>
            <a:r>
              <a:rPr lang="en-GB" sz="2200" b="1">
                <a:solidFill>
                  <a:schemeClr val="accent4"/>
                </a:solidFill>
                <a:latin typeface="Century Gothic" panose="020B0502020202020204" pitchFamily="34" charset="0"/>
              </a:rPr>
              <a:t>Learner C</a:t>
            </a:r>
          </a:p>
        </p:txBody>
      </p:sp>
      <p:sp>
        <p:nvSpPr>
          <p:cNvPr id="6" name="Google Shape;117;p5">
            <a:extLst>
              <a:ext uri="{FF2B5EF4-FFF2-40B4-BE49-F238E27FC236}">
                <a16:creationId xmlns:a16="http://schemas.microsoft.com/office/drawing/2014/main" id="{B91B1B81-EBCC-73FE-E984-14CA31436A9A}"/>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975621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2">
          <a:extLst>
            <a:ext uri="{FF2B5EF4-FFF2-40B4-BE49-F238E27FC236}">
              <a16:creationId xmlns:a16="http://schemas.microsoft.com/office/drawing/2014/main" id="{4F8EA87D-57D3-D5AF-DD8C-9C2805F7DF0F}"/>
            </a:ext>
          </a:extLst>
        </p:cNvPr>
        <p:cNvGrpSpPr/>
        <p:nvPr/>
      </p:nvGrpSpPr>
      <p:grpSpPr>
        <a:xfrm>
          <a:off x="0" y="0"/>
          <a:ext cx="0" cy="0"/>
          <a:chOff x="0" y="0"/>
          <a:chExt cx="0" cy="0"/>
        </a:xfrm>
      </p:grpSpPr>
      <p:sp>
        <p:nvSpPr>
          <p:cNvPr id="123" name="Google Shape;123;g3cd99b426b3_0_0">
            <a:extLst>
              <a:ext uri="{FF2B5EF4-FFF2-40B4-BE49-F238E27FC236}">
                <a16:creationId xmlns:a16="http://schemas.microsoft.com/office/drawing/2014/main" id="{1442D0A7-1108-923A-10B4-D4DC3ED0A542}"/>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Returning to the lesson question</a:t>
            </a:r>
            <a:endParaRPr dirty="0"/>
          </a:p>
        </p:txBody>
      </p:sp>
      <mc:AlternateContent xmlns:mc="http://schemas.openxmlformats.org/markup-compatibility/2006" xmlns:a14="http://schemas.microsoft.com/office/drawing/2010/main">
        <mc:Choice Requires="a14">
          <p:sp>
            <p:nvSpPr>
              <p:cNvPr id="124" name="Google Shape;124;g3cd99b426b3_0_0">
                <a:extLst>
                  <a:ext uri="{FF2B5EF4-FFF2-40B4-BE49-F238E27FC236}">
                    <a16:creationId xmlns:a16="http://schemas.microsoft.com/office/drawing/2014/main" id="{C8A51EB0-B00E-C837-1B2F-751048E4CBED}"/>
                  </a:ext>
                </a:extLst>
              </p:cNvPr>
              <p:cNvSpPr txBox="1">
                <a:spLocks noGrp="1"/>
              </p:cNvSpPr>
              <p:nvPr>
                <p:ph type="body" idx="1"/>
              </p:nvPr>
            </p:nvSpPr>
            <p:spPr>
              <a:xfrm>
                <a:off x="540000" y="1419543"/>
                <a:ext cx="10361100" cy="5188644"/>
              </a:xfrm>
              <a:prstGeom prst="rect">
                <a:avLst/>
              </a:prstGeom>
              <a:noFill/>
              <a:ln>
                <a:noFill/>
              </a:ln>
            </p:spPr>
            <p:txBody>
              <a:bodyPr spcFirstLastPara="1" wrap="square" lIns="0" tIns="0" rIns="0" bIns="0" anchor="t" anchorCtr="0">
                <a:noAutofit/>
              </a:bodyPr>
              <a:lstStyle/>
              <a:p>
                <a:pPr marL="0" lvl="0" indent="0">
                  <a:buNone/>
                </a:pPr>
                <a:r>
                  <a:rPr lang="en-GB" dirty="0"/>
                  <a:t>Sulfuric acid reacts with sodium hydroxide to form sodium </a:t>
                </a:r>
                <a:r>
                  <a:rPr lang="en-GB" dirty="0" err="1"/>
                  <a:t>sulfate</a:t>
                </a:r>
                <a:r>
                  <a:rPr lang="en-GB" dirty="0"/>
                  <a:t> and water:</a:t>
                </a:r>
              </a:p>
              <a:p>
                <a:pPr marL="0" lvl="0" indent="0" algn="ctr">
                  <a:spcBef>
                    <a:spcPts val="1200"/>
                  </a:spcBef>
                  <a:buNone/>
                </a:pPr>
                <a14:m>
                  <m:oMathPara xmlns:m="http://schemas.openxmlformats.org/officeDocument/2006/math">
                    <m:oMath>
                      <m:sSub>
                        <m:sSubPr>
                          <m:ctrlPr>
                            <a:rPr lang="en-GB">
                              <a:latin typeface="Cambria Math" panose="02040503050406030204" pitchFamily="18" charset="0"/>
                            </a:rPr>
                          </m:ctrlPr>
                        </m:sSubPr>
                        <m:e>
                          <m:r>
                            <m:rPr>
                              <m:sty m:val="p"/>
                            </m:rPr>
                            <a:rPr lang="en-GB">
                              <a:latin typeface="Cambria Math" panose="02040503050406030204" pitchFamily="18" charset="0"/>
                            </a:rPr>
                            <m:t>H</m:t>
                          </m:r>
                        </m:e>
                        <m:sub>
                          <m:r>
                            <a:rPr lang="ar-AE">
                              <a:latin typeface="Cambria Math" panose="02040503050406030204" pitchFamily="18" charset="0"/>
                            </a:rPr>
                            <m:t>2</m:t>
                          </m:r>
                        </m:sub>
                      </m:sSub>
                      <m:sSub>
                        <m:sSubPr>
                          <m:ctrlPr>
                            <a:rPr lang="en-GB">
                              <a:latin typeface="Cambria Math" panose="02040503050406030204" pitchFamily="18" charset="0"/>
                            </a:rPr>
                          </m:ctrlPr>
                        </m:sSubPr>
                        <m:e>
                          <m:r>
                            <m:rPr>
                              <m:sty m:val="p"/>
                            </m:rPr>
                            <a:rPr lang="en-GB">
                              <a:latin typeface="Cambria Math" panose="02040503050406030204" pitchFamily="18" charset="0"/>
                            </a:rPr>
                            <m:t>SO</m:t>
                          </m:r>
                        </m:e>
                        <m:sub>
                          <m:r>
                            <a:rPr lang="ar-AE">
                              <a:latin typeface="Cambria Math" panose="02040503050406030204" pitchFamily="18" charset="0"/>
                            </a:rPr>
                            <m:t>4</m:t>
                          </m:r>
                        </m:sub>
                      </m:sSub>
                      <m:r>
                        <a:rPr lang="ar-AE">
                          <a:latin typeface="Cambria Math" panose="02040503050406030204" pitchFamily="18" charset="0"/>
                        </a:rPr>
                        <m:t>+</m:t>
                      </m:r>
                      <m:r>
                        <m:rPr>
                          <m:sty m:val="p"/>
                        </m:rPr>
                        <a:rPr lang="en-GB">
                          <a:latin typeface="Cambria Math" panose="02040503050406030204" pitchFamily="18" charset="0"/>
                        </a:rPr>
                        <m:t>NaOH</m:t>
                      </m:r>
                      <m:r>
                        <a:rPr lang="en-GB">
                          <a:latin typeface="Cambria Math" panose="02040503050406030204" pitchFamily="18" charset="0"/>
                        </a:rPr>
                        <m:t> →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Na</m:t>
                          </m:r>
                        </m:e>
                        <m:sub>
                          <m:r>
                            <a:rPr lang="ar-AE">
                              <a:latin typeface="Cambria Math" panose="02040503050406030204" pitchFamily="18" charset="0"/>
                              <a:ea typeface="Cambria Math" panose="02040503050406030204" pitchFamily="18" charset="0"/>
                            </a:rPr>
                            <m:t>2</m:t>
                          </m:r>
                        </m:sub>
                      </m:sSub>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SO</m:t>
                          </m:r>
                        </m:e>
                        <m:sub>
                          <m:r>
                            <a:rPr lang="ar-AE">
                              <a:latin typeface="Cambria Math" panose="02040503050406030204" pitchFamily="18" charset="0"/>
                              <a:ea typeface="Cambria Math" panose="02040503050406030204" pitchFamily="18" charset="0"/>
                            </a:rPr>
                            <m:t>4</m:t>
                          </m:r>
                        </m:sub>
                      </m:sSub>
                      <m:r>
                        <a:rPr lang="ar-AE">
                          <a:latin typeface="Cambria Math" panose="02040503050406030204" pitchFamily="18" charset="0"/>
                          <a:ea typeface="Cambria Math" panose="02040503050406030204" pitchFamily="18" charset="0"/>
                        </a:rPr>
                        <m:t>+ </m:t>
                      </m:r>
                      <m:sSub>
                        <m:sSubPr>
                          <m:ctrlPr>
                            <a:rPr lang="en-GB">
                              <a:latin typeface="Cambria Math" panose="02040503050406030204" pitchFamily="18" charset="0"/>
                              <a:ea typeface="Cambria Math" panose="02040503050406030204" pitchFamily="18" charset="0"/>
                            </a:rPr>
                          </m:ctrlPr>
                        </m:sSubPr>
                        <m:e>
                          <m:r>
                            <m:rPr>
                              <m:sty m:val="p"/>
                            </m:rPr>
                            <a:rPr lang="en-GB">
                              <a:latin typeface="Cambria Math" panose="02040503050406030204" pitchFamily="18" charset="0"/>
                              <a:ea typeface="Cambria Math" panose="02040503050406030204" pitchFamily="18" charset="0"/>
                            </a:rPr>
                            <m:t>H</m:t>
                          </m:r>
                        </m:e>
                        <m:sub>
                          <m:r>
                            <a:rPr lang="ar-AE">
                              <a:latin typeface="Cambria Math" panose="02040503050406030204" pitchFamily="18" charset="0"/>
                              <a:ea typeface="Cambria Math" panose="02040503050406030204" pitchFamily="18" charset="0"/>
                            </a:rPr>
                            <m:t>2</m:t>
                          </m:r>
                        </m:sub>
                      </m:sSub>
                      <m:r>
                        <m:rPr>
                          <m:sty m:val="p"/>
                        </m:rPr>
                        <a:rPr lang="en-GB">
                          <a:latin typeface="Cambria Math" panose="02040503050406030204" pitchFamily="18" charset="0"/>
                          <a:ea typeface="Cambria Math" panose="02040503050406030204" pitchFamily="18" charset="0"/>
                        </a:rPr>
                        <m:t>O</m:t>
                      </m:r>
                    </m:oMath>
                  </m:oMathPara>
                </a14:m>
                <a:endParaRPr lang="en-GB" dirty="0">
                  <a:ea typeface="Cambria Math" panose="02040503050406030204" pitchFamily="18" charset="0"/>
                </a:endParaRPr>
              </a:p>
              <a:p>
                <a:pPr lvl="0" indent="-457200">
                  <a:spcBef>
                    <a:spcPts val="1200"/>
                  </a:spcBef>
                  <a:buSzPct val="100000"/>
                  <a:buFont typeface="+mj-lt"/>
                  <a:buAutoNum type="alphaLcParenR"/>
                </a:pPr>
                <a:r>
                  <a:rPr lang="en-GB" dirty="0"/>
                  <a:t>Balance the chemical equation.</a:t>
                </a:r>
              </a:p>
              <a:p>
                <a:pPr marL="511175" indent="-511175">
                  <a:spcBef>
                    <a:spcPts val="1200"/>
                  </a:spcBef>
                  <a:buSzPct val="100000"/>
                  <a:buFont typeface="+mj-lt"/>
                  <a:buAutoNum type="alphaLcParenR" startAt="2"/>
                </a:pPr>
                <a:r>
                  <a:rPr lang="en-GB" dirty="0"/>
                  <a:t>A learner has 2.0 dm</a:t>
                </a:r>
                <a:r>
                  <a:rPr lang="en-GB" baseline="30000" dirty="0"/>
                  <a:t>3</a:t>
                </a:r>
                <a:r>
                  <a:rPr lang="en-GB" dirty="0"/>
                  <a:t> of sulfuric acid solution containing 9.8 g of sulfuric acid. Calculate the concentration of the sulfuric acid in g/dm</a:t>
                </a:r>
                <a:r>
                  <a:rPr lang="en-GB" baseline="30000" dirty="0"/>
                  <a:t>3</a:t>
                </a:r>
                <a:r>
                  <a:rPr lang="en-GB" dirty="0"/>
                  <a:t> using the equation:</a:t>
                </a:r>
              </a:p>
              <a:p>
                <a:pPr marL="53975" lvl="0" indent="0">
                  <a:spcBef>
                    <a:spcPts val="1200"/>
                  </a:spcBef>
                  <a:buSzPct val="100000"/>
                  <a:buNone/>
                </a:pPr>
                <a14:m>
                  <m:oMathPara xmlns:m="http://schemas.openxmlformats.org/officeDocument/2006/math">
                    <m:oMath>
                      <m:r>
                        <m:rPr>
                          <m:sty m:val="p"/>
                        </m:rPr>
                        <a:rPr lang="en-GB">
                          <a:latin typeface="Cambria Math" panose="02040503050406030204" pitchFamily="18" charset="0"/>
                        </a:rPr>
                        <m:t>concentration</m:t>
                      </m:r>
                      <m:r>
                        <a:rPr lang="en-GB">
                          <a:latin typeface="Cambria Math" panose="02040503050406030204" pitchFamily="18" charset="0"/>
                        </a:rPr>
                        <m:t>=</m:t>
                      </m:r>
                      <m:f>
                        <m:fPr>
                          <m:ctrlPr>
                            <a:rPr lang="en-GB">
                              <a:latin typeface="Cambria Math" panose="02040503050406030204" pitchFamily="18" charset="0"/>
                            </a:rPr>
                          </m:ctrlPr>
                        </m:fPr>
                        <m:num>
                          <m:r>
                            <m:rPr>
                              <m:sty m:val="p"/>
                            </m:rPr>
                            <a:rPr lang="en-GB">
                              <a:latin typeface="Cambria Math" panose="02040503050406030204" pitchFamily="18" charset="0"/>
                            </a:rPr>
                            <m:t>mass</m:t>
                          </m:r>
                        </m:num>
                        <m:den>
                          <m:r>
                            <m:rPr>
                              <m:sty m:val="p"/>
                            </m:rPr>
                            <a:rPr lang="en-GB">
                              <a:latin typeface="Cambria Math" panose="02040503050406030204" pitchFamily="18" charset="0"/>
                            </a:rPr>
                            <m:t>volume</m:t>
                          </m:r>
                        </m:den>
                      </m:f>
                    </m:oMath>
                  </m:oMathPara>
                </a14:m>
                <a:endParaRPr lang="ar-AE" dirty="0"/>
              </a:p>
              <a:p>
                <a:pPr marL="511175" lvl="0" indent="-511175">
                  <a:spcBef>
                    <a:spcPts val="1200"/>
                  </a:spcBef>
                  <a:buSzPct val="100000"/>
                  <a:buFont typeface="+mj-lt"/>
                  <a:buAutoNum type="alphaLcParenR" startAt="3"/>
                </a:pPr>
                <a:r>
                  <a:rPr lang="en-GB" dirty="0"/>
                  <a:t>The learner adds water to dilute the solution to a concentration of 2.45 g/dm</a:t>
                </a:r>
                <a:r>
                  <a:rPr lang="en-GB" baseline="30000" dirty="0"/>
                  <a:t>3</a:t>
                </a:r>
                <a:r>
                  <a:rPr lang="en-GB" dirty="0"/>
                  <a:t>. The mass of sulfuric acid stays the same.</a:t>
                </a:r>
              </a:p>
              <a:p>
                <a:pPr lvl="0" indent="0">
                  <a:spcBef>
                    <a:spcPts val="1200"/>
                  </a:spcBef>
                  <a:spcAft>
                    <a:spcPts val="1200"/>
                  </a:spcAft>
                  <a:buNone/>
                </a:pPr>
                <a:r>
                  <a:rPr lang="en-GB" dirty="0"/>
                  <a:t>Calculate the total volume of the diluted solution.</a:t>
                </a:r>
              </a:p>
            </p:txBody>
          </p:sp>
        </mc:Choice>
        <mc:Fallback xmlns="">
          <p:sp>
            <p:nvSpPr>
              <p:cNvPr id="124" name="Google Shape;124;g3cd99b426b3_0_0">
                <a:extLst>
                  <a:ext uri="{FF2B5EF4-FFF2-40B4-BE49-F238E27FC236}">
                    <a16:creationId xmlns:a16="http://schemas.microsoft.com/office/drawing/2014/main" id="{C8A51EB0-B00E-C837-1B2F-751048E4CBED}"/>
                  </a:ext>
                </a:extLst>
              </p:cNvPr>
              <p:cNvSpPr txBox="1">
                <a:spLocks noGrp="1" noRot="1" noChangeAspect="1" noMove="1" noResize="1" noEditPoints="1" noAdjustHandles="1" noChangeArrowheads="1" noChangeShapeType="1" noTextEdit="1"/>
              </p:cNvSpPr>
              <p:nvPr>
                <p:ph type="body" idx="1"/>
              </p:nvPr>
            </p:nvSpPr>
            <p:spPr>
              <a:xfrm>
                <a:off x="540000" y="1419543"/>
                <a:ext cx="10361100" cy="5188644"/>
              </a:xfrm>
              <a:prstGeom prst="rect">
                <a:avLst/>
              </a:prstGeom>
              <a:blipFill>
                <a:blip r:embed="rId3"/>
                <a:stretch>
                  <a:fillRect l="-1648" t="-1645" r="-1589"/>
                </a:stretch>
              </a:blipFill>
              <a:ln>
                <a:noFill/>
              </a:ln>
            </p:spPr>
            <p:txBody>
              <a:bodyPr/>
              <a:lstStyle/>
              <a:p>
                <a:r>
                  <a:rPr lang="en-GB">
                    <a:noFill/>
                  </a:rPr>
                  <a:t> </a:t>
                </a:r>
              </a:p>
            </p:txBody>
          </p:sp>
        </mc:Fallback>
      </mc:AlternateContent>
    </p:spTree>
    <p:extLst>
      <p:ext uri="{BB962C8B-B14F-4D97-AF65-F5344CB8AC3E}">
        <p14:creationId xmlns:p14="http://schemas.microsoft.com/office/powerpoint/2010/main" val="3868254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2">
          <a:extLst>
            <a:ext uri="{FF2B5EF4-FFF2-40B4-BE49-F238E27FC236}">
              <a16:creationId xmlns:a16="http://schemas.microsoft.com/office/drawing/2014/main" id="{5786B657-1E0E-BDDA-FDCB-E1167E6E3105}"/>
            </a:ext>
          </a:extLst>
        </p:cNvPr>
        <p:cNvGrpSpPr/>
        <p:nvPr/>
      </p:nvGrpSpPr>
      <p:grpSpPr>
        <a:xfrm>
          <a:off x="0" y="0"/>
          <a:ext cx="0" cy="0"/>
          <a:chOff x="0" y="0"/>
          <a:chExt cx="0" cy="0"/>
        </a:xfrm>
      </p:grpSpPr>
      <p:sp>
        <p:nvSpPr>
          <p:cNvPr id="123" name="Google Shape;123;g3cd99b426b3_0_0">
            <a:extLst>
              <a:ext uri="{FF2B5EF4-FFF2-40B4-BE49-F238E27FC236}">
                <a16:creationId xmlns:a16="http://schemas.microsoft.com/office/drawing/2014/main" id="{BB79C242-C071-51E9-78B8-BF03929764CF}"/>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Returning to the lesson question – answers </a:t>
            </a:r>
            <a:endParaRPr dirty="0"/>
          </a:p>
        </p:txBody>
      </p:sp>
      <mc:AlternateContent xmlns:mc="http://schemas.openxmlformats.org/markup-compatibility/2006" xmlns:a14="http://schemas.microsoft.com/office/drawing/2010/main">
        <mc:Choice Requires="a14">
          <p:sp>
            <p:nvSpPr>
              <p:cNvPr id="124" name="Google Shape;124;g3cd99b426b3_0_0">
                <a:extLst>
                  <a:ext uri="{FF2B5EF4-FFF2-40B4-BE49-F238E27FC236}">
                    <a16:creationId xmlns:a16="http://schemas.microsoft.com/office/drawing/2014/main" id="{7E449451-FB08-8E9A-1ACB-630715443997}"/>
                  </a:ext>
                </a:extLst>
              </p:cNvPr>
              <p:cNvSpPr txBox="1">
                <a:spLocks noGrp="1"/>
              </p:cNvSpPr>
              <p:nvPr>
                <p:ph type="body" idx="1"/>
              </p:nvPr>
            </p:nvSpPr>
            <p:spPr>
              <a:xfrm>
                <a:off x="593500" y="1250731"/>
                <a:ext cx="10361100" cy="5188644"/>
              </a:xfrm>
              <a:prstGeom prst="rect">
                <a:avLst/>
              </a:prstGeom>
              <a:noFill/>
              <a:ln>
                <a:noFill/>
              </a:ln>
            </p:spPr>
            <p:txBody>
              <a:bodyPr spcFirstLastPara="1" wrap="square" lIns="0" tIns="0" rIns="0" bIns="0" anchor="t" anchorCtr="0">
                <a:noAutofit/>
              </a:bodyPr>
              <a:lstStyle/>
              <a:p>
                <a:pPr lvl="0" indent="-457200">
                  <a:spcBef>
                    <a:spcPts val="1200"/>
                  </a:spcBef>
                  <a:buSzPct val="100000"/>
                  <a:buFont typeface="+mj-lt"/>
                  <a:buAutoNum type="alphaLcParenR"/>
                </a:pPr>
                <a:r>
                  <a:rPr lang="en-GB" sz="2000" dirty="0"/>
                  <a:t> </a:t>
                </a:r>
                <a:r>
                  <a:rPr lang="en-GB" sz="2000" b="1" dirty="0">
                    <a:solidFill>
                      <a:srgbClr val="991E66"/>
                    </a:solidFill>
                  </a:rPr>
                  <a:t>(1) </a:t>
                </a:r>
                <a:r>
                  <a:rPr lang="en-GB" sz="2000" dirty="0"/>
                  <a:t>balance the chemical equation: </a:t>
                </a:r>
                <a14:m>
                  <m:oMath xmlns:m="http://schemas.openxmlformats.org/officeDocument/2006/math">
                    <m:sSub>
                      <m:sSubPr>
                        <m:ctrlPr>
                          <a:rPr lang="en-GB" sz="2000">
                            <a:latin typeface="Cambria Math" panose="02040503050406030204" pitchFamily="18" charset="0"/>
                          </a:rPr>
                        </m:ctrlPr>
                      </m:sSubPr>
                      <m:e>
                        <m:r>
                          <m:rPr>
                            <m:sty m:val="p"/>
                          </m:rPr>
                          <a:rPr lang="en-GB" sz="2000">
                            <a:latin typeface="Cambria Math" panose="02040503050406030204" pitchFamily="18" charset="0"/>
                          </a:rPr>
                          <m:t>H</m:t>
                        </m:r>
                      </m:e>
                      <m:sub>
                        <m:r>
                          <a:rPr lang="en-GB" sz="2000">
                            <a:latin typeface="Cambria Math" panose="02040503050406030204" pitchFamily="18" charset="0"/>
                          </a:rPr>
                          <m:t>2</m:t>
                        </m:r>
                      </m:sub>
                    </m:sSub>
                    <m:sSub>
                      <m:sSubPr>
                        <m:ctrlPr>
                          <a:rPr lang="en-GB" sz="2000">
                            <a:latin typeface="Cambria Math" panose="02040503050406030204" pitchFamily="18" charset="0"/>
                          </a:rPr>
                        </m:ctrlPr>
                      </m:sSubPr>
                      <m:e>
                        <m:r>
                          <m:rPr>
                            <m:sty m:val="p"/>
                          </m:rPr>
                          <a:rPr lang="en-GB" sz="2000">
                            <a:latin typeface="Cambria Math" panose="02040503050406030204" pitchFamily="18" charset="0"/>
                          </a:rPr>
                          <m:t>SO</m:t>
                        </m:r>
                      </m:e>
                      <m:sub>
                        <m:r>
                          <a:rPr lang="en-GB" sz="2000">
                            <a:latin typeface="Cambria Math" panose="02040503050406030204" pitchFamily="18" charset="0"/>
                          </a:rPr>
                          <m:t>4</m:t>
                        </m:r>
                      </m:sub>
                    </m:sSub>
                    <m:r>
                      <a:rPr lang="en-GB" sz="2000">
                        <a:latin typeface="Cambria Math" panose="02040503050406030204" pitchFamily="18" charset="0"/>
                      </a:rPr>
                      <m:t>+2</m:t>
                    </m:r>
                    <m:r>
                      <m:rPr>
                        <m:sty m:val="p"/>
                      </m:rPr>
                      <a:rPr lang="en-GB" sz="2000">
                        <a:latin typeface="Cambria Math" panose="02040503050406030204" pitchFamily="18" charset="0"/>
                      </a:rPr>
                      <m:t>NaOH</m:t>
                    </m:r>
                    <m:r>
                      <a:rPr lang="en-GB" sz="2000">
                        <a:latin typeface="Cambria Math" panose="02040503050406030204" pitchFamily="18" charset="0"/>
                      </a:rPr>
                      <m:t> → </m:t>
                    </m:r>
                    <m:sSub>
                      <m:sSubPr>
                        <m:ctrlPr>
                          <a:rPr lang="en-GB" sz="2000">
                            <a:latin typeface="Cambria Math" panose="02040503050406030204" pitchFamily="18" charset="0"/>
                          </a:rPr>
                        </m:ctrlPr>
                      </m:sSubPr>
                      <m:e>
                        <m:r>
                          <m:rPr>
                            <m:sty m:val="p"/>
                          </m:rPr>
                          <a:rPr lang="en-GB" sz="2000">
                            <a:latin typeface="Cambria Math" panose="02040503050406030204" pitchFamily="18" charset="0"/>
                          </a:rPr>
                          <m:t>Na</m:t>
                        </m:r>
                      </m:e>
                      <m:sub>
                        <m:r>
                          <a:rPr lang="en-GB" sz="2000">
                            <a:latin typeface="Cambria Math" panose="02040503050406030204" pitchFamily="18" charset="0"/>
                          </a:rPr>
                          <m:t>2</m:t>
                        </m:r>
                      </m:sub>
                    </m:sSub>
                    <m:sSub>
                      <m:sSubPr>
                        <m:ctrlPr>
                          <a:rPr lang="en-GB" sz="2000">
                            <a:latin typeface="Cambria Math" panose="02040503050406030204" pitchFamily="18" charset="0"/>
                          </a:rPr>
                        </m:ctrlPr>
                      </m:sSubPr>
                      <m:e>
                        <m:r>
                          <m:rPr>
                            <m:sty m:val="p"/>
                          </m:rPr>
                          <a:rPr lang="en-GB" sz="2000">
                            <a:latin typeface="Cambria Math" panose="02040503050406030204" pitchFamily="18" charset="0"/>
                          </a:rPr>
                          <m:t>SO</m:t>
                        </m:r>
                      </m:e>
                      <m:sub>
                        <m:r>
                          <a:rPr lang="en-GB" sz="2000">
                            <a:latin typeface="Cambria Math" panose="02040503050406030204" pitchFamily="18" charset="0"/>
                          </a:rPr>
                          <m:t>4</m:t>
                        </m:r>
                      </m:sub>
                    </m:sSub>
                    <m:r>
                      <a:rPr lang="en-GB" sz="2000">
                        <a:latin typeface="Cambria Math" panose="02040503050406030204" pitchFamily="18" charset="0"/>
                      </a:rPr>
                      <m:t>+ </m:t>
                    </m:r>
                    <m:sSub>
                      <m:sSubPr>
                        <m:ctrlPr>
                          <a:rPr lang="en-GB" sz="2000">
                            <a:latin typeface="Cambria Math" panose="02040503050406030204" pitchFamily="18" charset="0"/>
                          </a:rPr>
                        </m:ctrlPr>
                      </m:sSubPr>
                      <m:e>
                        <m:r>
                          <a:rPr lang="en-GB" sz="2000">
                            <a:latin typeface="Cambria Math" panose="02040503050406030204" pitchFamily="18" charset="0"/>
                          </a:rPr>
                          <m:t>2</m:t>
                        </m:r>
                        <m:r>
                          <m:rPr>
                            <m:sty m:val="p"/>
                          </m:rPr>
                          <a:rPr lang="en-GB" sz="2000">
                            <a:latin typeface="Cambria Math" panose="02040503050406030204" pitchFamily="18" charset="0"/>
                          </a:rPr>
                          <m:t>H</m:t>
                        </m:r>
                      </m:e>
                      <m:sub>
                        <m:r>
                          <a:rPr lang="en-GB" sz="2000">
                            <a:latin typeface="Cambria Math" panose="02040503050406030204" pitchFamily="18" charset="0"/>
                          </a:rPr>
                          <m:t>2</m:t>
                        </m:r>
                      </m:sub>
                    </m:sSub>
                    <m:r>
                      <m:rPr>
                        <m:sty m:val="p"/>
                      </m:rPr>
                      <a:rPr lang="en-GB" sz="2000">
                        <a:latin typeface="Cambria Math" panose="02040503050406030204" pitchFamily="18" charset="0"/>
                      </a:rPr>
                      <m:t>O</m:t>
                    </m:r>
                  </m:oMath>
                </a14:m>
                <a:endParaRPr lang="en-GB" sz="2000" dirty="0"/>
              </a:p>
              <a:p>
                <a:pPr lvl="0" indent="-457200">
                  <a:spcBef>
                    <a:spcPts val="600"/>
                  </a:spcBef>
                  <a:buSzPct val="100000"/>
                  <a:buFont typeface="+mj-lt"/>
                  <a:buAutoNum type="alphaLcParenR"/>
                </a:pPr>
                <a:r>
                  <a:rPr lang="en-GB" sz="2000" dirty="0"/>
                  <a:t> </a:t>
                </a:r>
                <a:r>
                  <a:rPr lang="en-GB" sz="2000" b="1" dirty="0">
                    <a:solidFill>
                      <a:srgbClr val="991E66"/>
                    </a:solidFill>
                  </a:rPr>
                  <a:t>(2</a:t>
                </a:r>
                <a:r>
                  <a:rPr lang="en-GB" sz="2000" b="1" dirty="0">
                    <a:solidFill>
                      <a:schemeClr val="accent4"/>
                    </a:solidFill>
                  </a:rPr>
                  <a:t>) </a:t>
                </a:r>
                <a:r>
                  <a:rPr lang="en-GB" sz="2000" dirty="0"/>
                  <a:t>write the formula: </a:t>
                </a:r>
                <a14:m>
                  <m:oMath xmlns:m="http://schemas.openxmlformats.org/officeDocument/2006/math">
                    <m:r>
                      <m:rPr>
                        <m:sty m:val="p"/>
                      </m:rPr>
                      <a:rPr lang="en-GB" sz="2000" dirty="0">
                        <a:latin typeface="Cambria Math" panose="02040503050406030204" pitchFamily="18" charset="0"/>
                      </a:rPr>
                      <m:t>concentration</m:t>
                    </m:r>
                    <m:r>
                      <a:rPr lang="en-GB" sz="2000">
                        <a:latin typeface="Cambria Math" panose="02040503050406030204" pitchFamily="18" charset="0"/>
                      </a:rPr>
                      <m:t>= </m:t>
                    </m:r>
                    <m:f>
                      <m:fPr>
                        <m:ctrlPr>
                          <a:rPr lang="en-GB" sz="2000">
                            <a:latin typeface="Cambria Math" panose="02040503050406030204" pitchFamily="18" charset="0"/>
                          </a:rPr>
                        </m:ctrlPr>
                      </m:fPr>
                      <m:num>
                        <m:r>
                          <m:rPr>
                            <m:sty m:val="p"/>
                          </m:rPr>
                          <a:rPr lang="en-GB" sz="2000">
                            <a:latin typeface="Cambria Math" panose="02040503050406030204" pitchFamily="18" charset="0"/>
                          </a:rPr>
                          <m:t>mass</m:t>
                        </m:r>
                      </m:num>
                      <m:den>
                        <m:r>
                          <m:rPr>
                            <m:sty m:val="p"/>
                          </m:rPr>
                          <a:rPr lang="en-GB" sz="2000">
                            <a:latin typeface="Cambria Math" panose="02040503050406030204" pitchFamily="18" charset="0"/>
                          </a:rPr>
                          <m:t>volume</m:t>
                        </m:r>
                      </m:den>
                    </m:f>
                  </m:oMath>
                </a14:m>
                <a:r>
                  <a:rPr lang="en-GB" sz="2000" dirty="0"/>
                  <a:t>, </a:t>
                </a:r>
                <a14:m>
                  <m:oMath xmlns:m="http://schemas.openxmlformats.org/officeDocument/2006/math">
                    <m:r>
                      <a:rPr lang="pl-PL" sz="2000" i="1">
                        <a:solidFill>
                          <a:srgbClr val="000000"/>
                        </a:solidFill>
                        <a:latin typeface="Cambria Math" panose="02040503050406030204" pitchFamily="18" charset="0"/>
                        <a:ea typeface="Calibri"/>
                        <a:cs typeface="Calibri"/>
                        <a:sym typeface="Calibri"/>
                      </a:rPr>
                      <m:t>𝑐</m:t>
                    </m:r>
                    <m:r>
                      <a:rPr lang="en-GB" sz="2000" i="1">
                        <a:solidFill>
                          <a:srgbClr val="000000"/>
                        </a:solidFill>
                        <a:latin typeface="Cambria Math" panose="02040503050406030204" pitchFamily="18" charset="0"/>
                        <a:ea typeface="Calibri"/>
                        <a:cs typeface="Calibri"/>
                        <a:sym typeface="Calibri"/>
                      </a:rPr>
                      <m:t>= </m:t>
                    </m:r>
                    <m:f>
                      <m:fPr>
                        <m:ctrlPr>
                          <a:rPr lang="en-GB" sz="2000" i="1">
                            <a:solidFill>
                              <a:srgbClr val="000000"/>
                            </a:solidFill>
                            <a:latin typeface="Cambria Math" panose="02040503050406030204" pitchFamily="18" charset="0"/>
                            <a:ea typeface="Calibri"/>
                            <a:cs typeface="Calibri"/>
                            <a:sym typeface="Calibri"/>
                          </a:rPr>
                        </m:ctrlPr>
                      </m:fPr>
                      <m:num>
                        <m:r>
                          <a:rPr lang="en-GB" sz="2000" i="1">
                            <a:solidFill>
                              <a:srgbClr val="000000"/>
                            </a:solidFill>
                            <a:latin typeface="Cambria Math" panose="02040503050406030204" pitchFamily="18" charset="0"/>
                            <a:ea typeface="Calibri"/>
                            <a:cs typeface="Calibri"/>
                            <a:sym typeface="Calibri"/>
                          </a:rPr>
                          <m:t>𝑚</m:t>
                        </m:r>
                      </m:num>
                      <m:den>
                        <m:r>
                          <a:rPr lang="en-GB" sz="2000" i="1">
                            <a:solidFill>
                              <a:srgbClr val="000000"/>
                            </a:solidFill>
                            <a:latin typeface="Cambria Math" panose="02040503050406030204" pitchFamily="18" charset="0"/>
                            <a:ea typeface="Calibri"/>
                            <a:cs typeface="Calibri"/>
                            <a:sym typeface="Calibri"/>
                          </a:rPr>
                          <m:t>𝑉</m:t>
                        </m:r>
                      </m:den>
                    </m:f>
                  </m:oMath>
                </a14:m>
                <a:endParaRPr lang="en-GB" sz="2000" i="1" dirty="0">
                  <a:solidFill>
                    <a:srgbClr val="000000"/>
                  </a:solidFill>
                  <a:ea typeface="Calibri"/>
                  <a:cs typeface="Calibri"/>
                  <a:sym typeface="Calibri"/>
                </a:endParaRPr>
              </a:p>
              <a:p>
                <a:pPr marL="450850" lvl="0" indent="0">
                  <a:buSzPts val="1400"/>
                  <a:buNone/>
                </a:pPr>
                <a:r>
                  <a:rPr lang="en-GB" sz="2000" b="1" dirty="0">
                    <a:solidFill>
                      <a:schemeClr val="accent4"/>
                    </a:solidFill>
                  </a:rPr>
                  <a:t> (3)</a:t>
                </a:r>
                <a:r>
                  <a:rPr lang="en-GB" sz="2000" dirty="0"/>
                  <a:t> substitute: </a:t>
                </a:r>
                <a14:m>
                  <m:oMath xmlns:m="http://schemas.openxmlformats.org/officeDocument/2006/math">
                    <m:r>
                      <a:rPr lang="en-GB" sz="2000" i="1">
                        <a:latin typeface="Cambria Math" panose="02040503050406030204" pitchFamily="18" charset="0"/>
                      </a:rPr>
                      <m:t>𝑐</m:t>
                    </m:r>
                    <m:r>
                      <a:rPr lang="en-GB" sz="2000" i="1">
                        <a:latin typeface="Cambria Math" panose="02040503050406030204" pitchFamily="18" charset="0"/>
                      </a:rPr>
                      <m:t>= </m:t>
                    </m:r>
                    <m:f>
                      <m:fPr>
                        <m:ctrlPr>
                          <a:rPr lang="en-GB" sz="2000" i="1">
                            <a:latin typeface="Cambria Math" panose="02040503050406030204" pitchFamily="18" charset="0"/>
                          </a:rPr>
                        </m:ctrlPr>
                      </m:fPr>
                      <m:num>
                        <m:r>
                          <a:rPr lang="en-GB" sz="2000" i="1">
                            <a:latin typeface="Cambria Math" panose="02040503050406030204" pitchFamily="18" charset="0"/>
                          </a:rPr>
                          <m:t>9.8</m:t>
                        </m:r>
                      </m:num>
                      <m:den>
                        <m:r>
                          <a:rPr lang="en-GB" sz="2000" i="1">
                            <a:latin typeface="Cambria Math" panose="02040503050406030204" pitchFamily="18" charset="0"/>
                          </a:rPr>
                          <m:t>2.0</m:t>
                        </m:r>
                      </m:den>
                    </m:f>
                  </m:oMath>
                </a14:m>
                <a:endParaRPr lang="en-GB" sz="2000" dirty="0"/>
              </a:p>
              <a:p>
                <a:pPr marL="450850" lvl="0" indent="0">
                  <a:buSzPts val="1400"/>
                  <a:buNone/>
                </a:pPr>
                <a:r>
                  <a:rPr lang="en-GB" sz="2000" b="1" dirty="0">
                    <a:solidFill>
                      <a:schemeClr val="accent4"/>
                    </a:solidFill>
                  </a:rPr>
                  <a:t> (4)</a:t>
                </a:r>
                <a:r>
                  <a:rPr lang="en-GB" sz="2000" dirty="0">
                    <a:solidFill>
                      <a:schemeClr val="accent4"/>
                    </a:solidFill>
                  </a:rPr>
                  <a:t> </a:t>
                </a:r>
                <a:r>
                  <a:rPr lang="en-GB" sz="2000" dirty="0"/>
                  <a:t>calculate: </a:t>
                </a:r>
                <a14:m>
                  <m:oMath xmlns:m="http://schemas.openxmlformats.org/officeDocument/2006/math">
                    <m:r>
                      <a:rPr lang="en-GB" sz="2000" i="1" dirty="0">
                        <a:latin typeface="Cambria Math" panose="02040503050406030204" pitchFamily="18" charset="0"/>
                      </a:rPr>
                      <m:t>𝑐</m:t>
                    </m:r>
                    <m:r>
                      <a:rPr lang="en-GB" sz="2000" dirty="0">
                        <a:latin typeface="Cambria Math" panose="02040503050406030204" pitchFamily="18" charset="0"/>
                      </a:rPr>
                      <m:t> = 4.9</m:t>
                    </m:r>
                  </m:oMath>
                </a14:m>
                <a:endParaRPr lang="en-GB" sz="2000" dirty="0"/>
              </a:p>
              <a:p>
                <a:pPr marL="450850" lvl="0" indent="0">
                  <a:buSzPts val="1400"/>
                  <a:buNone/>
                </a:pPr>
                <a:r>
                  <a:rPr lang="en-GB" sz="2000" b="1" dirty="0">
                    <a:solidFill>
                      <a:schemeClr val="accent4"/>
                    </a:solidFill>
                  </a:rPr>
                  <a:t> (5)</a:t>
                </a:r>
                <a:r>
                  <a:rPr lang="en-GB" sz="2000" dirty="0">
                    <a:solidFill>
                      <a:schemeClr val="accent4"/>
                    </a:solidFill>
                  </a:rPr>
                  <a:t> add </a:t>
                </a:r>
                <a:r>
                  <a:rPr lang="en-GB" sz="2000" dirty="0"/>
                  <a:t>units: </a:t>
                </a:r>
                <a14:m>
                  <m:oMath xmlns:m="http://schemas.openxmlformats.org/officeDocument/2006/math">
                    <m:r>
                      <a:rPr lang="en-GB" sz="2000" i="1" dirty="0">
                        <a:latin typeface="Cambria Math" panose="02040503050406030204" pitchFamily="18" charset="0"/>
                      </a:rPr>
                      <m:t>𝑐</m:t>
                    </m:r>
                    <m:r>
                      <a:rPr lang="en-GB" sz="2000" dirty="0">
                        <a:latin typeface="Cambria Math" panose="02040503050406030204" pitchFamily="18" charset="0"/>
                      </a:rPr>
                      <m:t> = 4.9 </m:t>
                    </m:r>
                    <m:r>
                      <m:rPr>
                        <m:sty m:val="p"/>
                      </m:rPr>
                      <a:rPr lang="en-GB" sz="2000" dirty="0">
                        <a:latin typeface="Cambria Math" panose="02040503050406030204" pitchFamily="18" charset="0"/>
                      </a:rPr>
                      <m:t>g</m:t>
                    </m:r>
                    <m:r>
                      <a:rPr lang="en-GB" sz="2000" dirty="0">
                        <a:latin typeface="Cambria Math" panose="02040503050406030204" pitchFamily="18" charset="0"/>
                      </a:rPr>
                      <m:t>/</m:t>
                    </m:r>
                    <m:sSup>
                      <m:sSupPr>
                        <m:ctrlPr>
                          <a:rPr lang="en-GB" sz="2000" dirty="0">
                            <a:latin typeface="Cambria Math" panose="02040503050406030204" pitchFamily="18" charset="0"/>
                          </a:rPr>
                        </m:ctrlPr>
                      </m:sSupPr>
                      <m:e>
                        <m:r>
                          <m:rPr>
                            <m:sty m:val="p"/>
                          </m:rPr>
                          <a:rPr lang="en-GB" sz="2000" dirty="0">
                            <a:latin typeface="Cambria Math" panose="02040503050406030204" pitchFamily="18" charset="0"/>
                          </a:rPr>
                          <m:t>dm</m:t>
                        </m:r>
                      </m:e>
                      <m:sup>
                        <m:r>
                          <a:rPr lang="en-GB" sz="2000" dirty="0">
                            <a:latin typeface="Cambria Math" panose="02040503050406030204" pitchFamily="18" charset="0"/>
                          </a:rPr>
                          <m:t>3</m:t>
                        </m:r>
                      </m:sup>
                    </m:sSup>
                  </m:oMath>
                </a14:m>
                <a:endParaRPr lang="en-GB" sz="2000" dirty="0"/>
              </a:p>
              <a:p>
                <a:pPr lvl="0" indent="-457200">
                  <a:spcBef>
                    <a:spcPts val="600"/>
                  </a:spcBef>
                  <a:buSzPct val="100000"/>
                  <a:buFont typeface="+mj-lt"/>
                  <a:buAutoNum type="alphaLcParenR" startAt="3"/>
                </a:pPr>
                <a:r>
                  <a:rPr lang="en-GB" sz="2000" dirty="0"/>
                  <a:t>The mass of sulfuric acid stays the same (9.8 g). Only water is added.</a:t>
                </a:r>
              </a:p>
              <a:p>
                <a:pPr marL="450850" lvl="0" indent="0">
                  <a:buSzPct val="100000"/>
                  <a:buNone/>
                </a:pPr>
                <a:r>
                  <a:rPr lang="en-GB" sz="2000" dirty="0"/>
                  <a:t>(No equation to balance.)</a:t>
                </a:r>
              </a:p>
              <a:p>
                <a:pPr marL="534988" lvl="0" indent="0">
                  <a:buSzPts val="1400"/>
                  <a:buNone/>
                </a:pPr>
                <a:r>
                  <a:rPr lang="en-GB" sz="2000" b="1" dirty="0">
                    <a:solidFill>
                      <a:schemeClr val="accent4"/>
                    </a:solidFill>
                  </a:rPr>
                  <a:t>(2) </a:t>
                </a:r>
                <a:r>
                  <a:rPr lang="en-GB" sz="2000" dirty="0"/>
                  <a:t>write the formula: </a:t>
                </a:r>
                <a14:m>
                  <m:oMath xmlns:m="http://schemas.openxmlformats.org/officeDocument/2006/math">
                    <m:r>
                      <m:rPr>
                        <m:sty m:val="p"/>
                      </m:rPr>
                      <a:rPr lang="en-GB" sz="2000" dirty="0">
                        <a:latin typeface="Cambria Math" panose="02040503050406030204" pitchFamily="18" charset="0"/>
                      </a:rPr>
                      <m:t>concentration</m:t>
                    </m:r>
                    <m:r>
                      <a:rPr lang="en-GB" sz="2000">
                        <a:latin typeface="Cambria Math" panose="02040503050406030204" pitchFamily="18" charset="0"/>
                      </a:rPr>
                      <m:t>= </m:t>
                    </m:r>
                    <m:f>
                      <m:fPr>
                        <m:ctrlPr>
                          <a:rPr lang="en-GB" sz="2000">
                            <a:latin typeface="Cambria Math" panose="02040503050406030204" pitchFamily="18" charset="0"/>
                          </a:rPr>
                        </m:ctrlPr>
                      </m:fPr>
                      <m:num>
                        <m:r>
                          <m:rPr>
                            <m:sty m:val="p"/>
                          </m:rPr>
                          <a:rPr lang="en-GB" sz="2000">
                            <a:latin typeface="Cambria Math" panose="02040503050406030204" pitchFamily="18" charset="0"/>
                          </a:rPr>
                          <m:t>mass</m:t>
                        </m:r>
                      </m:num>
                      <m:den>
                        <m:r>
                          <m:rPr>
                            <m:sty m:val="p"/>
                          </m:rPr>
                          <a:rPr lang="en-GB" sz="2000">
                            <a:latin typeface="Cambria Math" panose="02040503050406030204" pitchFamily="18" charset="0"/>
                          </a:rPr>
                          <m:t>volume</m:t>
                        </m:r>
                      </m:den>
                    </m:f>
                  </m:oMath>
                </a14:m>
                <a:r>
                  <a:rPr lang="en-GB" sz="2000" dirty="0"/>
                  <a:t>, </a:t>
                </a:r>
                <a14:m>
                  <m:oMath xmlns:m="http://schemas.openxmlformats.org/officeDocument/2006/math">
                    <m:r>
                      <a:rPr lang="pl-PL" sz="2000" i="1">
                        <a:solidFill>
                          <a:srgbClr val="000000"/>
                        </a:solidFill>
                        <a:latin typeface="Cambria Math" panose="02040503050406030204" pitchFamily="18" charset="0"/>
                        <a:ea typeface="Calibri"/>
                        <a:cs typeface="Calibri"/>
                        <a:sym typeface="Calibri"/>
                      </a:rPr>
                      <m:t>𝑐</m:t>
                    </m:r>
                    <m:r>
                      <a:rPr lang="en-GB" sz="2000" i="1">
                        <a:solidFill>
                          <a:srgbClr val="000000"/>
                        </a:solidFill>
                        <a:latin typeface="Cambria Math" panose="02040503050406030204" pitchFamily="18" charset="0"/>
                        <a:ea typeface="Calibri"/>
                        <a:cs typeface="Calibri"/>
                        <a:sym typeface="Calibri"/>
                      </a:rPr>
                      <m:t>= </m:t>
                    </m:r>
                    <m:f>
                      <m:fPr>
                        <m:ctrlPr>
                          <a:rPr lang="en-GB" sz="2000" i="1">
                            <a:solidFill>
                              <a:srgbClr val="000000"/>
                            </a:solidFill>
                            <a:latin typeface="Cambria Math" panose="02040503050406030204" pitchFamily="18" charset="0"/>
                            <a:ea typeface="Calibri"/>
                            <a:cs typeface="Calibri"/>
                            <a:sym typeface="Calibri"/>
                          </a:rPr>
                        </m:ctrlPr>
                      </m:fPr>
                      <m:num>
                        <m:r>
                          <a:rPr lang="en-GB" sz="2000" i="1">
                            <a:solidFill>
                              <a:srgbClr val="000000"/>
                            </a:solidFill>
                            <a:latin typeface="Cambria Math" panose="02040503050406030204" pitchFamily="18" charset="0"/>
                            <a:ea typeface="Calibri"/>
                            <a:cs typeface="Calibri"/>
                            <a:sym typeface="Calibri"/>
                          </a:rPr>
                          <m:t>𝑚</m:t>
                        </m:r>
                      </m:num>
                      <m:den>
                        <m:r>
                          <a:rPr lang="en-GB" sz="2000" i="1">
                            <a:solidFill>
                              <a:srgbClr val="000000"/>
                            </a:solidFill>
                            <a:latin typeface="Cambria Math" panose="02040503050406030204" pitchFamily="18" charset="0"/>
                            <a:ea typeface="Calibri"/>
                            <a:cs typeface="Calibri"/>
                            <a:sym typeface="Calibri"/>
                          </a:rPr>
                          <m:t>𝑉</m:t>
                        </m:r>
                      </m:den>
                    </m:f>
                  </m:oMath>
                </a14:m>
                <a:endParaRPr lang="en-GB" sz="2000" i="1" dirty="0">
                  <a:solidFill>
                    <a:srgbClr val="000000"/>
                  </a:solidFill>
                  <a:ea typeface="Calibri"/>
                  <a:cs typeface="Calibri"/>
                  <a:sym typeface="Calibri"/>
                </a:endParaRPr>
              </a:p>
              <a:p>
                <a:pPr marL="534988" lvl="0" indent="0">
                  <a:buSzPts val="1400"/>
                  <a:buNone/>
                </a:pPr>
                <a:r>
                  <a:rPr lang="en-GB" sz="2000" b="1" dirty="0">
                    <a:solidFill>
                      <a:schemeClr val="accent4"/>
                    </a:solidFill>
                  </a:rPr>
                  <a:t>(3) </a:t>
                </a:r>
                <a:r>
                  <a:rPr lang="en-GB" sz="2000" dirty="0"/>
                  <a:t>substitute: </a:t>
                </a:r>
                <a14:m>
                  <m:oMath xmlns:m="http://schemas.openxmlformats.org/officeDocument/2006/math">
                    <m:r>
                      <a:rPr lang="en-GB" sz="2000" i="1">
                        <a:latin typeface="Cambria Math" panose="02040503050406030204" pitchFamily="18" charset="0"/>
                      </a:rPr>
                      <m:t>2.45= </m:t>
                    </m:r>
                    <m:f>
                      <m:fPr>
                        <m:ctrlPr>
                          <a:rPr lang="en-GB" sz="2000">
                            <a:latin typeface="Cambria Math" panose="02040503050406030204" pitchFamily="18" charset="0"/>
                          </a:rPr>
                        </m:ctrlPr>
                      </m:fPr>
                      <m:num>
                        <m:r>
                          <a:rPr lang="en-GB" sz="2000">
                            <a:latin typeface="Cambria Math" panose="02040503050406030204" pitchFamily="18" charset="0"/>
                          </a:rPr>
                          <m:t>9.8</m:t>
                        </m:r>
                      </m:num>
                      <m:den>
                        <m:r>
                          <m:rPr>
                            <m:sty m:val="p"/>
                          </m:rPr>
                          <a:rPr lang="en-GB" sz="2000">
                            <a:latin typeface="Cambria Math" panose="02040503050406030204" pitchFamily="18" charset="0"/>
                          </a:rPr>
                          <m:t>V</m:t>
                        </m:r>
                      </m:den>
                    </m:f>
                  </m:oMath>
                </a14:m>
                <a:endParaRPr lang="en-GB" sz="2000" dirty="0"/>
              </a:p>
              <a:p>
                <a:pPr marL="534988" lvl="0" indent="0">
                  <a:buSzPts val="1400"/>
                  <a:buNone/>
                </a:pPr>
                <a:r>
                  <a:rPr lang="en-GB" sz="2000" b="1" dirty="0">
                    <a:solidFill>
                      <a:schemeClr val="accent4"/>
                    </a:solidFill>
                  </a:rPr>
                  <a:t>(4) </a:t>
                </a:r>
                <a:r>
                  <a:rPr lang="en-GB" sz="2000" dirty="0">
                    <a:solidFill>
                      <a:schemeClr val="tx1"/>
                    </a:solidFill>
                  </a:rPr>
                  <a:t>Rearrange and calculate: c</a:t>
                </a:r>
                <a:r>
                  <a:rPr lang="en-GB" sz="2000" dirty="0"/>
                  <a:t>hange the subject (unknown on the bottom, two calculations):</a:t>
                </a:r>
              </a:p>
              <a:p>
                <a:pPr marL="534988" lvl="0" indent="0">
                  <a:buSzPts val="1400"/>
                  <a:buNone/>
                </a:pPr>
                <a:r>
                  <a:rPr lang="en-GB" sz="2000" dirty="0"/>
                  <a:t>Multiply both sides by </a:t>
                </a:r>
                <a14:m>
                  <m:oMath xmlns:m="http://schemas.openxmlformats.org/officeDocument/2006/math">
                    <m:r>
                      <m:rPr>
                        <m:sty m:val="p"/>
                      </m:rPr>
                      <a:rPr lang="en-GB" sz="2000" dirty="0">
                        <a:latin typeface="Cambria Math" panose="02040503050406030204" pitchFamily="18" charset="0"/>
                      </a:rPr>
                      <m:t>V</m:t>
                    </m:r>
                  </m:oMath>
                </a14:m>
                <a:r>
                  <a:rPr lang="en-GB" sz="2000" dirty="0"/>
                  <a:t>: </a:t>
                </a:r>
                <a14:m>
                  <m:oMath xmlns:m="http://schemas.openxmlformats.org/officeDocument/2006/math">
                    <m:r>
                      <a:rPr lang="en-GB" sz="2000" dirty="0">
                        <a:latin typeface="Cambria Math" panose="02040503050406030204" pitchFamily="18" charset="0"/>
                      </a:rPr>
                      <m:t>2.45 × </m:t>
                    </m:r>
                    <m:r>
                      <a:rPr lang="en-GB" sz="2000" i="1" dirty="0">
                        <a:latin typeface="Cambria Math" panose="02040503050406030204" pitchFamily="18" charset="0"/>
                      </a:rPr>
                      <m:t>𝑉</m:t>
                    </m:r>
                    <m:r>
                      <a:rPr lang="en-GB" sz="2000" dirty="0">
                        <a:latin typeface="Cambria Math" panose="02040503050406030204" pitchFamily="18" charset="0"/>
                      </a:rPr>
                      <m:t> = 9.8</m:t>
                    </m:r>
                  </m:oMath>
                </a14:m>
                <a:endParaRPr lang="en-GB" sz="2000" dirty="0"/>
              </a:p>
              <a:p>
                <a:pPr marL="534988" lvl="0" indent="0">
                  <a:buSzPts val="1400"/>
                  <a:buNone/>
                </a:pPr>
                <a:r>
                  <a:rPr lang="en-GB" sz="2000" dirty="0"/>
                  <a:t>Divide both sides by </a:t>
                </a:r>
                <a14:m>
                  <m:oMath xmlns:m="http://schemas.openxmlformats.org/officeDocument/2006/math">
                    <m:r>
                      <a:rPr lang="en-GB" sz="2000" i="1" dirty="0">
                        <a:latin typeface="Cambria Math" panose="02040503050406030204" pitchFamily="18" charset="0"/>
                      </a:rPr>
                      <m:t>2.45</m:t>
                    </m:r>
                  </m:oMath>
                </a14:m>
                <a:r>
                  <a:rPr lang="en-GB" sz="2000" dirty="0"/>
                  <a:t>: </a:t>
                </a:r>
                <a14:m>
                  <m:oMath xmlns:m="http://schemas.openxmlformats.org/officeDocument/2006/math">
                    <m:r>
                      <a:rPr lang="en-GB" sz="2000" i="1" dirty="0">
                        <a:latin typeface="Cambria Math" panose="02040503050406030204" pitchFamily="18" charset="0"/>
                      </a:rPr>
                      <m:t>𝑉</m:t>
                    </m:r>
                    <m:r>
                      <a:rPr lang="en-GB" sz="2000" dirty="0">
                        <a:latin typeface="Cambria Math" panose="02040503050406030204" pitchFamily="18" charset="0"/>
                      </a:rPr>
                      <m:t> = </m:t>
                    </m:r>
                    <m:f>
                      <m:fPr>
                        <m:ctrlPr>
                          <a:rPr lang="en-GB" sz="2000" i="1" dirty="0">
                            <a:latin typeface="Cambria Math" panose="02040503050406030204" pitchFamily="18" charset="0"/>
                          </a:rPr>
                        </m:ctrlPr>
                      </m:fPr>
                      <m:num>
                        <m:r>
                          <a:rPr lang="en-GB" sz="2000" i="1" dirty="0">
                            <a:latin typeface="Cambria Math" panose="02040503050406030204" pitchFamily="18" charset="0"/>
                          </a:rPr>
                          <m:t>9.8</m:t>
                        </m:r>
                      </m:num>
                      <m:den>
                        <m:r>
                          <a:rPr lang="en-GB" sz="2000" i="1" dirty="0">
                            <a:latin typeface="Cambria Math" panose="02040503050406030204" pitchFamily="18" charset="0"/>
                          </a:rPr>
                          <m:t>2.45</m:t>
                        </m:r>
                      </m:den>
                    </m:f>
                    <m:r>
                      <a:rPr lang="en-GB" sz="2000" b="0" i="0" dirty="0" smtClean="0">
                        <a:latin typeface="Cambria Math" panose="02040503050406030204" pitchFamily="18" charset="0"/>
                      </a:rPr>
                      <m:t>   </m:t>
                    </m:r>
                    <m:r>
                      <a:rPr lang="en-GB" sz="2000" i="1" dirty="0">
                        <a:latin typeface="Cambria Math" panose="02040503050406030204" pitchFamily="18" charset="0"/>
                      </a:rPr>
                      <m:t>𝑉</m:t>
                    </m:r>
                    <m:r>
                      <a:rPr lang="en-GB" sz="2000" i="1" dirty="0">
                        <a:latin typeface="Cambria Math" panose="02040503050406030204" pitchFamily="18" charset="0"/>
                      </a:rPr>
                      <m:t> = 4.0</m:t>
                    </m:r>
                  </m:oMath>
                </a14:m>
                <a:endParaRPr lang="en-GB" sz="2000" dirty="0"/>
              </a:p>
              <a:p>
                <a:pPr marL="534988" lvl="0" indent="0">
                  <a:buSzPts val="1400"/>
                  <a:buNone/>
                </a:pPr>
                <a:r>
                  <a:rPr lang="en-GB" sz="2000" b="1" dirty="0">
                    <a:solidFill>
                      <a:schemeClr val="accent4"/>
                    </a:solidFill>
                  </a:rPr>
                  <a:t>(5) </a:t>
                </a:r>
                <a:r>
                  <a:rPr lang="en-GB" sz="2000" dirty="0"/>
                  <a:t>add units: </a:t>
                </a:r>
                <a14:m>
                  <m:oMath xmlns:m="http://schemas.openxmlformats.org/officeDocument/2006/math">
                    <m:r>
                      <a:rPr lang="en-GB" sz="2000" i="1" dirty="0">
                        <a:latin typeface="Cambria Math" panose="02040503050406030204" pitchFamily="18" charset="0"/>
                      </a:rPr>
                      <m:t>𝑉</m:t>
                    </m:r>
                    <m:r>
                      <a:rPr lang="en-GB" sz="2000" i="1" dirty="0">
                        <a:latin typeface="Cambria Math" panose="02040503050406030204" pitchFamily="18" charset="0"/>
                      </a:rPr>
                      <m:t> = 4.0</m:t>
                    </m:r>
                    <m:sSup>
                      <m:sSupPr>
                        <m:ctrlPr>
                          <a:rPr lang="en-GB" sz="2000" i="1" dirty="0">
                            <a:latin typeface="Cambria Math" panose="02040503050406030204" pitchFamily="18" charset="0"/>
                          </a:rPr>
                        </m:ctrlPr>
                      </m:sSupPr>
                      <m:e>
                        <m:r>
                          <a:rPr lang="en-GB" sz="2000" i="1" dirty="0">
                            <a:latin typeface="Cambria Math" panose="02040503050406030204" pitchFamily="18" charset="0"/>
                          </a:rPr>
                          <m:t> </m:t>
                        </m:r>
                        <m:r>
                          <m:rPr>
                            <m:sty m:val="p"/>
                          </m:rPr>
                          <a:rPr lang="en-GB" sz="2000" dirty="0">
                            <a:latin typeface="Cambria Math" panose="02040503050406030204" pitchFamily="18" charset="0"/>
                          </a:rPr>
                          <m:t>dm</m:t>
                        </m:r>
                      </m:e>
                      <m:sup>
                        <m:r>
                          <a:rPr lang="en-GB" sz="2000" i="1" dirty="0">
                            <a:latin typeface="Cambria Math" panose="02040503050406030204" pitchFamily="18" charset="0"/>
                          </a:rPr>
                          <m:t>3</m:t>
                        </m:r>
                      </m:sup>
                    </m:sSup>
                  </m:oMath>
                </a14:m>
                <a:endParaRPr lang="en-GB" sz="2000" dirty="0"/>
              </a:p>
              <a:p>
                <a:pPr marL="53975" lvl="0" indent="0">
                  <a:spcBef>
                    <a:spcPts val="1200"/>
                  </a:spcBef>
                  <a:buSzPct val="100000"/>
                  <a:buNone/>
                </a:pPr>
                <a:endParaRPr lang="en-GB" dirty="0"/>
              </a:p>
            </p:txBody>
          </p:sp>
        </mc:Choice>
        <mc:Fallback xmlns="">
          <p:sp>
            <p:nvSpPr>
              <p:cNvPr id="124" name="Google Shape;124;g3cd99b426b3_0_0">
                <a:extLst>
                  <a:ext uri="{FF2B5EF4-FFF2-40B4-BE49-F238E27FC236}">
                    <a16:creationId xmlns:a16="http://schemas.microsoft.com/office/drawing/2014/main" id="{7E449451-FB08-8E9A-1ACB-630715443997}"/>
                  </a:ext>
                </a:extLst>
              </p:cNvPr>
              <p:cNvSpPr txBox="1">
                <a:spLocks noGrp="1" noRot="1" noChangeAspect="1" noMove="1" noResize="1" noEditPoints="1" noAdjustHandles="1" noChangeArrowheads="1" noChangeShapeType="1" noTextEdit="1"/>
              </p:cNvSpPr>
              <p:nvPr>
                <p:ph type="body" idx="1"/>
              </p:nvPr>
            </p:nvSpPr>
            <p:spPr>
              <a:xfrm>
                <a:off x="593500" y="1250731"/>
                <a:ext cx="10361100" cy="5188644"/>
              </a:xfrm>
              <a:prstGeom prst="rect">
                <a:avLst/>
              </a:prstGeom>
              <a:blipFill>
                <a:blip r:embed="rId3"/>
                <a:stretch>
                  <a:fillRect l="-1471" b="-2585"/>
                </a:stretch>
              </a:blipFill>
              <a:ln>
                <a:noFill/>
              </a:ln>
            </p:spPr>
            <p:txBody>
              <a:bodyPr/>
              <a:lstStyle/>
              <a:p>
                <a:r>
                  <a:rPr lang="en-GB">
                    <a:noFill/>
                  </a:rPr>
                  <a:t> </a:t>
                </a:r>
              </a:p>
            </p:txBody>
          </p:sp>
        </mc:Fallback>
      </mc:AlternateContent>
      <p:sp>
        <p:nvSpPr>
          <p:cNvPr id="3" name="Google Shape;117;p5">
            <a:extLst>
              <a:ext uri="{FF2B5EF4-FFF2-40B4-BE49-F238E27FC236}">
                <a16:creationId xmlns:a16="http://schemas.microsoft.com/office/drawing/2014/main" id="{B1155E55-7BD6-1AD2-6B83-EAECC9ED8D49}"/>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51961221"/>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ABDAF4-5AE2-4B0E-B736-0415C99E3A42}">
  <ds:schemaRefs>
    <ds:schemaRef ds:uri="http://purl.org/dc/elements/1.1/"/>
    <ds:schemaRef ds:uri="http://purl.org/dc/dcmitype/"/>
    <ds:schemaRef ds:uri="http://schemas.microsoft.com/office/infopath/2007/PartnerControls"/>
    <ds:schemaRef ds:uri="http://schemas.microsoft.com/office/2006/metadata/properties"/>
    <ds:schemaRef ds:uri="http://schemas.microsoft.com/office/2006/documentManagement/types"/>
    <ds:schemaRef ds:uri="http://purl.org/dc/terms/"/>
    <ds:schemaRef ds:uri="http://www.w3.org/XML/1998/namespace"/>
    <ds:schemaRef ds:uri="http://schemas.openxmlformats.org/package/2006/metadata/core-properties"/>
    <ds:schemaRef ds:uri="9e3c562f-56b0-4bc9-96c8-d04b09868558"/>
    <ds:schemaRef ds:uri="5c7d88b2-bc5d-47d8-b067-5f30c82b40fb"/>
  </ds:schemaRefs>
</ds:datastoreItem>
</file>

<file path=customXml/itemProps2.xml><?xml version="1.0" encoding="utf-8"?>
<ds:datastoreItem xmlns:ds="http://schemas.openxmlformats.org/officeDocument/2006/customXml" ds:itemID="{9B8A58A3-5053-46F6-A69C-1875C3645C2E}">
  <ds:schemaRefs>
    <ds:schemaRef ds:uri="http://schemas.microsoft.com/sharepoint/v3/contenttype/forms"/>
  </ds:schemaRefs>
</ds:datastoreItem>
</file>

<file path=customXml/itemProps3.xml><?xml version="1.0" encoding="utf-8"?>
<ds:datastoreItem xmlns:ds="http://schemas.openxmlformats.org/officeDocument/2006/customXml" ds:itemID="{1F93D81B-588A-4AE8-8092-D45F8DAE5F50}">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1614</TotalTime>
  <Words>7575</Words>
  <Application>Microsoft Office PowerPoint</Application>
  <PresentationFormat>Widescreen</PresentationFormat>
  <Paragraphs>562</Paragraphs>
  <Slides>26</Slides>
  <Notes>26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Cambria Math</vt:lpstr>
      <vt:lpstr>Arial</vt:lpstr>
      <vt:lpstr>Century Gothic</vt:lpstr>
      <vt:lpstr>Calibri</vt:lpstr>
      <vt:lpstr>Office Theme</vt:lpstr>
      <vt:lpstr>Stage 2</vt:lpstr>
      <vt:lpstr>Introduction</vt:lpstr>
      <vt:lpstr>Lesson question</vt:lpstr>
      <vt:lpstr>Learning from stage 1 </vt:lpstr>
      <vt:lpstr>What does balancing mean?</vt:lpstr>
      <vt:lpstr>How do we balance equations?</vt:lpstr>
      <vt:lpstr>Balancing equations</vt:lpstr>
      <vt:lpstr>Balancing equations practice</vt:lpstr>
      <vt:lpstr>Balancing equations practice – answers </vt:lpstr>
      <vt:lpstr>Discuss balancing</vt:lpstr>
      <vt:lpstr>Discuss balancing – answer </vt:lpstr>
      <vt:lpstr>Scientific formulas and algebraic equations</vt:lpstr>
      <vt:lpstr>Substitution – you already do this in maths</vt:lpstr>
      <vt:lpstr>Substitution</vt:lpstr>
      <vt:lpstr>Substitution practice</vt:lpstr>
      <vt:lpstr>Substitution practice – answers </vt:lpstr>
      <vt:lpstr>Changing the subject of an equation</vt:lpstr>
      <vt:lpstr>Changing the subject of an equation example</vt:lpstr>
      <vt:lpstr>Finding an unknown</vt:lpstr>
      <vt:lpstr>Finding unknowns practice</vt:lpstr>
      <vt:lpstr>Finding unknowns practice – answers </vt:lpstr>
      <vt:lpstr>Putting it all together</vt:lpstr>
      <vt:lpstr>Discussing algebra in chemistry</vt:lpstr>
      <vt:lpstr>Discussing algebra in chemistry – answer </vt:lpstr>
      <vt:lpstr>Returning to the lesson question</vt:lpstr>
      <vt:lpstr>Returning to the lesson question – answers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 led-presentation algebra and equations stage 2</dc:title>
  <dc:creator>Royal Society of Chemistry</dc:creator>
  <cp:keywords>Algebra; equations; chemical equations; maths; math skills for chemistry; maths skills</cp:keywords>
  <cp:lastModifiedBy>Hannah Griffiths</cp:lastModifiedBy>
  <cp:revision>3</cp:revision>
  <dcterms:created xsi:type="dcterms:W3CDTF">2021-04-13T16:26:00Z</dcterms:created>
  <dcterms:modified xsi:type="dcterms:W3CDTF">2026-09-15T15:07:08Z</dcterms:modified>
  <cp:category>From https://rsc.li/4wqEoip, teacher guidance notes also available, plus linked short activities and learner worksheet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