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sldIdLst>
    <p:sldId id="290" r:id="rId5"/>
    <p:sldId id="373" r:id="rId6"/>
    <p:sldId id="349" r:id="rId7"/>
    <p:sldId id="359" r:id="rId8"/>
    <p:sldId id="360" r:id="rId9"/>
    <p:sldId id="348" r:id="rId10"/>
    <p:sldId id="363" r:id="rId11"/>
    <p:sldId id="374" r:id="rId12"/>
    <p:sldId id="358" r:id="rId13"/>
    <p:sldId id="361" r:id="rId14"/>
    <p:sldId id="362" r:id="rId15"/>
    <p:sldId id="355" r:id="rId16"/>
    <p:sldId id="364" r:id="rId17"/>
    <p:sldId id="375" r:id="rId18"/>
    <p:sldId id="37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slide" id="{97A93AF5-9395-4D51-A65C-F480896045C4}">
          <p14:sldIdLst>
            <p14:sldId id="290"/>
          </p14:sldIdLst>
        </p14:section>
        <p14:section name="Canllawiau i athrawon" id="{98239A89-C2BB-41F4-9D3E-573E6ACA2F1B}">
          <p14:sldIdLst>
            <p14:sldId id="373"/>
          </p14:sldIdLst>
        </p14:section>
        <p14:section name="Taflenni i ddysgwyr" id="{18068308-2217-42E8-A1F8-FF85B571432F}">
          <p14:sldIdLst>
            <p14:sldId id="349"/>
            <p14:sldId id="359"/>
            <p14:sldId id="360"/>
            <p14:sldId id="348"/>
            <p14:sldId id="363"/>
            <p14:sldId id="374"/>
          </p14:sldIdLst>
        </p14:section>
        <p14:section name="Atebion" id="{D2B6960D-DEBD-42D0-820E-646A2ECEF29B}">
          <p14:sldIdLst>
            <p14:sldId id="358"/>
            <p14:sldId id="361"/>
            <p14:sldId id="362"/>
            <p14:sldId id="355"/>
            <p14:sldId id="364"/>
            <p14:sldId id="375"/>
          </p14:sldIdLst>
        </p14:section>
        <p14:section name="Templed" id="{E3289455-A81F-484B-97F5-158C5109242B}">
          <p14:sldIdLst>
            <p14:sldId id="37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4ABE0490-048B-22EF-1BC1-1CF64EC4D232}" name="Jo Pugh" initials="JP" userId="1187eaa31d8c3d2c" providerId="Windows Live"/>
  <p188:author id="{C74B60E9-655C-E89A-6316-3841AD519658}" name="Juliet Kennard" initials="JK" userId="S::KennardJ@rsc.org::171ce03e-ecb9-44f8-bcbb-a85643c4c66a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E6F1EF"/>
    <a:srgbClr val="006F62"/>
    <a:srgbClr val="EDF6F9"/>
    <a:srgbClr val="48A9C5"/>
    <a:srgbClr val="FAE7EA"/>
    <a:srgbClr val="F7DBE0"/>
    <a:srgbClr val="F4CFD5"/>
    <a:srgbClr val="FF9E1B"/>
    <a:srgbClr val="0049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04ADF6-5465-42D2-B15E-6490FC92BEE9}" v="12" dt="2026-06-18T09:29:10.37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92"/>
    <p:restoredTop sz="81373" autoAdjust="0"/>
  </p:normalViewPr>
  <p:slideViewPr>
    <p:cSldViewPr snapToGrid="0" snapToObjects="1">
      <p:cViewPr varScale="1">
        <p:scale>
          <a:sx n="90" d="100"/>
          <a:sy n="90" d="100"/>
        </p:scale>
        <p:origin x="72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custSel modSld modMainMaster">
      <pc:chgData name="Hannah Griffiths" userId="9135852f-5aac-4f3f-97b0-55e569f13680" providerId="ADAL" clId="{79D2581E-2C64-4D7D-948E-B5DB5B650164}" dt="2026-06-18T09:28:38.811" v="61" actId="1076"/>
      <pc:docMkLst>
        <pc:docMk/>
      </pc:docMkLst>
      <pc:sldChg chg="modSp mod">
        <pc:chgData name="Hannah Griffiths" userId="9135852f-5aac-4f3f-97b0-55e569f13680" providerId="ADAL" clId="{79D2581E-2C64-4D7D-948E-B5DB5B650164}" dt="2026-06-18T09:27:15.355" v="35" actId="1076"/>
        <pc:sldMkLst>
          <pc:docMk/>
          <pc:sldMk cId="1854173205" sldId="348"/>
        </pc:sldMkLst>
        <pc:picChg chg="mod modCrop">
          <ac:chgData name="Hannah Griffiths" userId="9135852f-5aac-4f3f-97b0-55e569f13680" providerId="ADAL" clId="{79D2581E-2C64-4D7D-948E-B5DB5B650164}" dt="2026-06-18T09:27:15.355" v="35" actId="1076"/>
          <ac:picMkLst>
            <pc:docMk/>
            <pc:sldMk cId="1854173205" sldId="348"/>
            <ac:picMk id="3" creationId="{F599E26E-9F93-4F21-BC2A-C542209F1E96}"/>
          </ac:picMkLst>
        </pc:picChg>
      </pc:sldChg>
      <pc:sldChg chg="delSp modSp mod">
        <pc:chgData name="Hannah Griffiths" userId="9135852f-5aac-4f3f-97b0-55e569f13680" providerId="ADAL" clId="{79D2581E-2C64-4D7D-948E-B5DB5B650164}" dt="2026-06-18T09:28:14.212" v="52" actId="1076"/>
        <pc:sldMkLst>
          <pc:docMk/>
          <pc:sldMk cId="1888539178" sldId="355"/>
        </pc:sldMkLst>
        <pc:spChg chg="del">
          <ac:chgData name="Hannah Griffiths" userId="9135852f-5aac-4f3f-97b0-55e569f13680" providerId="ADAL" clId="{79D2581E-2C64-4D7D-948E-B5DB5B650164}" dt="2026-06-18T09:28:03.014" v="47" actId="478"/>
          <ac:spMkLst>
            <pc:docMk/>
            <pc:sldMk cId="1888539178" sldId="355"/>
            <ac:spMk id="2" creationId="{B9407DBF-E52E-34CD-588B-C06E18FDB8E9}"/>
          </ac:spMkLst>
        </pc:spChg>
        <pc:picChg chg="mod modCrop">
          <ac:chgData name="Hannah Griffiths" userId="9135852f-5aac-4f3f-97b0-55e569f13680" providerId="ADAL" clId="{79D2581E-2C64-4D7D-948E-B5DB5B650164}" dt="2026-06-18T09:28:14.212" v="52" actId="1076"/>
          <ac:picMkLst>
            <pc:docMk/>
            <pc:sldMk cId="1888539178" sldId="355"/>
            <ac:picMk id="4" creationId="{97F18CF8-5205-AC7E-C7EF-254B72C2CF8E}"/>
          </ac:picMkLst>
        </pc:picChg>
      </pc:sldChg>
      <pc:sldChg chg="modSp mod">
        <pc:chgData name="Hannah Griffiths" userId="9135852f-5aac-4f3f-97b0-55e569f13680" providerId="ADAL" clId="{79D2581E-2C64-4D7D-948E-B5DB5B650164}" dt="2026-06-18T09:27:52.453" v="43" actId="13926"/>
        <pc:sldMkLst>
          <pc:docMk/>
          <pc:sldMk cId="3001381125" sldId="362"/>
        </pc:sldMkLst>
        <pc:graphicFrameChg chg="modGraphic">
          <ac:chgData name="Hannah Griffiths" userId="9135852f-5aac-4f3f-97b0-55e569f13680" providerId="ADAL" clId="{79D2581E-2C64-4D7D-948E-B5DB5B650164}" dt="2026-06-18T09:27:52.453" v="43" actId="13926"/>
          <ac:graphicFrameMkLst>
            <pc:docMk/>
            <pc:sldMk cId="3001381125" sldId="362"/>
            <ac:graphicFrameMk id="6" creationId="{00000000-0000-0000-0000-000000000000}"/>
          </ac:graphicFrameMkLst>
        </pc:graphicFrameChg>
      </pc:sldChg>
      <pc:sldChg chg="modSp mod">
        <pc:chgData name="Hannah Griffiths" userId="9135852f-5aac-4f3f-97b0-55e569f13680" providerId="ADAL" clId="{79D2581E-2C64-4D7D-948E-B5DB5B650164}" dt="2026-06-18T09:27:39.131" v="42" actId="1076"/>
        <pc:sldMkLst>
          <pc:docMk/>
          <pc:sldMk cId="4142186939" sldId="363"/>
        </pc:sldMkLst>
        <pc:picChg chg="mod modCrop">
          <ac:chgData name="Hannah Griffiths" userId="9135852f-5aac-4f3f-97b0-55e569f13680" providerId="ADAL" clId="{79D2581E-2C64-4D7D-948E-B5DB5B650164}" dt="2026-06-18T09:27:39.131" v="42" actId="1076"/>
          <ac:picMkLst>
            <pc:docMk/>
            <pc:sldMk cId="4142186939" sldId="363"/>
            <ac:picMk id="2" creationId="{9B782FA5-8C68-2DEB-0407-45C2614BCCC1}"/>
          </ac:picMkLst>
        </pc:picChg>
      </pc:sldChg>
      <pc:sldChg chg="delSp modSp mod">
        <pc:chgData name="Hannah Griffiths" userId="9135852f-5aac-4f3f-97b0-55e569f13680" providerId="ADAL" clId="{79D2581E-2C64-4D7D-948E-B5DB5B650164}" dt="2026-06-18T09:28:38.811" v="61" actId="1076"/>
        <pc:sldMkLst>
          <pc:docMk/>
          <pc:sldMk cId="1446707557" sldId="364"/>
        </pc:sldMkLst>
        <pc:spChg chg="del">
          <ac:chgData name="Hannah Griffiths" userId="9135852f-5aac-4f3f-97b0-55e569f13680" providerId="ADAL" clId="{79D2581E-2C64-4D7D-948E-B5DB5B650164}" dt="2026-06-18T09:28:28.212" v="56" actId="478"/>
          <ac:spMkLst>
            <pc:docMk/>
            <pc:sldMk cId="1446707557" sldId="364"/>
            <ac:spMk id="2" creationId="{9AC9E347-4038-7007-E18E-5F2FC9C91D8F}"/>
          </ac:spMkLst>
        </pc:spChg>
        <pc:picChg chg="mod modCrop">
          <ac:chgData name="Hannah Griffiths" userId="9135852f-5aac-4f3f-97b0-55e569f13680" providerId="ADAL" clId="{79D2581E-2C64-4D7D-948E-B5DB5B650164}" dt="2026-06-18T09:28:38.811" v="61" actId="1076"/>
          <ac:picMkLst>
            <pc:docMk/>
            <pc:sldMk cId="1446707557" sldId="364"/>
            <ac:picMk id="3" creationId="{7CD48977-48C3-EEFC-1D75-F6DBD2E8337D}"/>
          </ac:picMkLst>
        </pc:picChg>
      </pc:sldChg>
      <pc:sldChg chg="modSp">
        <pc:chgData name="Hannah Griffiths" userId="9135852f-5aac-4f3f-97b0-55e569f13680" providerId="ADAL" clId="{79D2581E-2C64-4D7D-948E-B5DB5B650164}" dt="2026-06-18T09:26:31.116" v="25"/>
        <pc:sldMkLst>
          <pc:docMk/>
          <pc:sldMk cId="222416212" sldId="373"/>
        </pc:sldMkLst>
        <pc:spChg chg="mod">
          <ac:chgData name="Hannah Griffiths" userId="9135852f-5aac-4f3f-97b0-55e569f13680" providerId="ADAL" clId="{79D2581E-2C64-4D7D-948E-B5DB5B650164}" dt="2026-06-18T09:26:31.116" v="25"/>
          <ac:spMkLst>
            <pc:docMk/>
            <pc:sldMk cId="222416212" sldId="373"/>
            <ac:spMk id="11" creationId="{766B5A77-0498-0A57-9032-65428CF5589E}"/>
          </ac:spMkLst>
        </pc:spChg>
      </pc:sldChg>
      <pc:sldMasterChg chg="modSldLayout">
        <pc:chgData name="Hannah Griffiths" userId="9135852f-5aac-4f3f-97b0-55e569f13680" providerId="ADAL" clId="{79D2581E-2C64-4D7D-948E-B5DB5B650164}" dt="2026-06-18T09:26:22.956" v="24" actId="2057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18T09:26:22.956" v="24" actId="20577"/>
          <pc:sldLayoutMkLst>
            <pc:docMk/>
            <pc:sldMasterMk cId="2405364243" sldId="2147483648"/>
            <pc:sldLayoutMk cId="4170965741" sldId="2147483675"/>
          </pc:sldLayoutMkLst>
          <pc:spChg chg="mod">
            <ac:chgData name="Hannah Griffiths" userId="9135852f-5aac-4f3f-97b0-55e569f13680" providerId="ADAL" clId="{79D2581E-2C64-4D7D-948E-B5DB5B650164}" dt="2026-06-18T09:26:22.956" v="24" actId="20577"/>
            <ac:spMkLst>
              <pc:docMk/>
              <pc:sldMasterMk cId="2405364243" sldId="2147483648"/>
              <pc:sldLayoutMk cId="4170965741" sldId="2147483675"/>
              <ac:spMk id="8" creationId="{F43A3D61-0314-815F-6D87-E6577DA09307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50657F-C977-4920-AE14-12599E069E54}" type="datetimeFigureOut">
              <a:rPr lang="en-GB" smtClean="0"/>
              <a:pPr/>
              <a:t>18/06/2026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3DB95-055F-4643-BEB1-ADFDB4C7E5B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83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3696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006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 prot = </a:t>
            </a:r>
            <a:r>
              <a:rPr lang="cy-GB" sz="1200">
                <a:solidFill>
                  <a:schemeClr val="accent1"/>
                </a:solidFill>
                <a:latin typeface="Bradley Hand ITC" panose="03070402050302030203" pitchFamily="66" charset="0"/>
                <a:cs typeface="Arial" panose="020B0604020202020204" pitchFamily="34" charset="0"/>
              </a:rPr>
              <a:t>sy’n golygu ‘yn gyntaf’, yn honedig oherwydd bod niwclews hydrogen yn cynnwys un proton; </a:t>
            </a:r>
            <a:r>
              <a:rPr lang="cy-GB" sz="100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on =</a:t>
            </a:r>
            <a:r>
              <a:rPr lang="cy-GB"/>
              <a:t> </a:t>
            </a:r>
            <a:r>
              <a:rPr lang="cy-GB" sz="1200">
                <a:solidFill>
                  <a:schemeClr val="accent1"/>
                </a:solidFill>
                <a:latin typeface="Bradley Hand ITC" panose="03070402050302030203" pitchFamily="66" charset="0"/>
                <a:cs typeface="Arial" panose="020B0604020202020204" pitchFamily="34" charset="0"/>
              </a:rPr>
              <a:t>o’r gair ïon, sy’n golygu wedi’i wefru.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u="none" dirty="0">
              <a:solidFill>
                <a:schemeClr val="accent1"/>
              </a:solidFill>
              <a:latin typeface="Bradley Hand ITC" panose="03070402050302030203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Ateb ar gyfer pedrant 3:  </a:t>
            </a:r>
            <a:r>
              <a:rPr lang="cy-GB" sz="1200" b="0" i="1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gronyn is-atomig â gwefr bositif a màs cymharol o 1, ac sydd i’w ganfod mewn niwclews atom.</a:t>
            </a:r>
          </a:p>
          <a:p>
            <a:endParaRPr lang="en-GB" sz="1200" b="0" u="none" dirty="0">
              <a:solidFill>
                <a:schemeClr val="accent1"/>
              </a:solidFill>
              <a:latin typeface="Bradley Hand ITC" panose="03070402050302030203" pitchFamily="66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7523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2: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niwtr = niwtral, </a:t>
            </a:r>
            <a:r>
              <a:rPr lang="cy-GB" sz="1000" b="0" i="0" u="none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o</a:t>
            </a:r>
            <a:r>
              <a:rPr lang="cy-GB" sz="1000" b="0" u="none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n =</a:t>
            </a:r>
            <a:r>
              <a:rPr lang="cy-GB" sz="1000" b="0" u="none">
                <a:solidFill>
                  <a:schemeClr val="accent1"/>
                </a:solidFill>
                <a:latin typeface="Bradley Hand ITC" panose="03070402050302030203" pitchFamily="66" charset="0"/>
                <a:cs typeface="Arial" panose="020B0604020202020204" pitchFamily="34" charset="0"/>
              </a:rPr>
              <a:t> </a:t>
            </a: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o’r gair ïon, sy’n golygu wedi’i wefru.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Dyma ronyn niwtral trydanol yr atom.</a:t>
            </a:r>
          </a:p>
          <a:p>
            <a:pPr algn="l"/>
            <a:endParaRPr lang="en-GB" sz="1200" b="0" i="0" kern="1200" dirty="0">
              <a:solidFill>
                <a:schemeClr val="accent1"/>
              </a:solidFill>
              <a:effectLst/>
              <a:latin typeface="Bradley Hand ITC" panose="03070402050302030203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1200" b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Ateb ar gyfer pedrant 3: gronyn is-atomig heb wefr sydd â màs cymharol o 1, ac sydd i’w ganfod mewn niwclews atom.</a:t>
            </a:r>
          </a:p>
          <a:p>
            <a:pPr algn="l"/>
            <a:endParaRPr lang="en-GB" sz="1200" b="0" i="0" kern="1200" dirty="0">
              <a:solidFill>
                <a:schemeClr val="accent1"/>
              </a:solidFill>
              <a:effectLst/>
              <a:latin typeface="Bradley Hand ITC" panose="03070402050302030203" pitchFamily="66" charset="0"/>
              <a:ea typeface="+mn-ea"/>
              <a:cs typeface="+mn-cs"/>
            </a:endParaRPr>
          </a:p>
          <a:p>
            <a:pPr algn="l"/>
            <a:endParaRPr lang="en-GB" sz="1200" b="0" i="0" kern="1200" dirty="0">
              <a:solidFill>
                <a:schemeClr val="accent1"/>
              </a:solidFill>
              <a:effectLst/>
              <a:latin typeface="Bradley Hand ITC" panose="03070402050302030203" pitchFamily="66" charset="0"/>
              <a:ea typeface="+mn-ea"/>
              <a:cs typeface="+mn-cs"/>
            </a:endParaRP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604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cy-GB"/>
              <a:t>Ateb ar gyfer pedrant 2: </a:t>
            </a:r>
            <a:r>
              <a:rPr lang="cy-GB" sz="10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electr = </a:t>
            </a:r>
            <a:r>
              <a:rPr lang="cy-GB" sz="1200" b="0" i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â gwefr drydanol, </a:t>
            </a:r>
            <a:r>
              <a:rPr lang="cy-GB" sz="1100" b="0" i="0">
                <a:solidFill>
                  <a:schemeClr val="tx1"/>
                </a:solidFill>
                <a:effectLst/>
                <a:latin typeface="+mn-lt"/>
                <a:ea typeface="+mn-lt"/>
                <a:cs typeface="+mn-cs"/>
              </a:rPr>
              <a:t> </a:t>
            </a:r>
            <a:r>
              <a:rPr lang="cy-GB" sz="1000" b="0" i="0" u="none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o</a:t>
            </a:r>
            <a:r>
              <a:rPr lang="cy-GB" sz="1000" b="0" u="none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n</a:t>
            </a:r>
            <a:r>
              <a:rPr lang="cy-GB" sz="1000" b="0" u="none">
                <a:solidFill>
                  <a:schemeClr val="tx1"/>
                </a:solidFill>
                <a:highlight>
                  <a:srgbClr val="FFFF00"/>
                </a:highlight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= o’r </a:t>
            </a:r>
            <a:r>
              <a:rPr lang="cy-GB" sz="1200" b="0" u="none">
                <a:solidFill>
                  <a:schemeClr val="accent1"/>
                </a:solidFill>
                <a:highlight>
                  <a:srgbClr val="FFFF00"/>
                </a:highlight>
                <a:latin typeface="Bradley Hand ITC" panose="03070402050302030203" pitchFamily="66" charset="0"/>
                <a:ea typeface="Bradley Hand ITC"/>
                <a:cs typeface="+mn-cs"/>
              </a:rPr>
              <a:t>gair ïon, sy’n golygu wedi’i wefru</a:t>
            </a:r>
            <a:r>
              <a:rPr lang="cy-GB" sz="1200" b="0" u="none">
                <a:solidFill>
                  <a:schemeClr val="accent1"/>
                </a:solidFill>
                <a:latin typeface="Bradley Hand ITC" panose="03070402050302030203" pitchFamily="66" charset="0"/>
                <a:ea typeface="Bradley Hand ITC"/>
                <a:cs typeface="Arial" panose="020B0604020202020204" pitchFamily="34" charset="0"/>
              </a:rPr>
              <a:t>.</a:t>
            </a:r>
          </a:p>
          <a:p>
            <a:endParaRPr lang="en-GB" dirty="0"/>
          </a:p>
          <a:p>
            <a:r>
              <a:rPr lang="cy-GB"/>
              <a:t>Ateb ar gyfer pedrant 3: </a:t>
            </a:r>
            <a:r>
              <a:rPr kumimoji="0" lang="cy-GB" sz="1200" b="0" i="0" u="none" strike="noStrike" cap="none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Bradley Hand ITC" panose="03070402050302030203" pitchFamily="66" charset="0"/>
                <a:ea typeface="Bradley Hand ITC"/>
                <a:cs typeface="+mn-cs"/>
              </a:rPr>
              <a:t>gronyn is-atomig â gwefr negatif sydd ag ychydig iawn o fàs, ac sydd i’w ganfod ym mhlisg electronau/lefelau egni atomau.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40786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y-GB"/>
              <a:t>Ateb ar gyfer pedrant 3: </a:t>
            </a:r>
            <a:r>
              <a:rPr lang="cy-GB" sz="1200" b="0" u="none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canol yr atom, sydd â gwefr bositif ac sy’n cynnwys protonau a niwtronau.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358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 ar gyfer pedrant 3: 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yr ardal o amgylch niwclews atom lle mae’r electronau i’w canfod; mae gan bob lefel uchafswm o electronau y mae’n gallu eu dal.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429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9C980A-DFA6-BDC1-9AD0-E6B012BEDA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590A2F-F8CC-2F05-3488-99D3AE5F6F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243B32-00B8-4BB3-60A7-9CD9368D775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="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Atebion ar gyfer pedrant 2: iso = </a:t>
            </a:r>
            <a:r>
              <a:rPr lang="cy-GB" sz="1200" b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yn hafal i, yr un, top = lle.</a:t>
            </a:r>
            <a:r>
              <a:rPr lang="cy-GB" sz="1000" b="0" i="0" u="none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1200" b="0" i="0">
                <a:solidFill>
                  <a:schemeClr val="accent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Er bod ganddynt fasau atomig gwahanol, mae’r gwahanol ffurfiau o elfen yn yr un lle yn y tabl cyfnodol.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 ar gyfer pedrant 3: mae isotopau yn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atomau sydd â’r un nifer o brotonau ond niferoedd gwahanol o niwtronau.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89A3A3-38BF-6717-1150-3785F6D87E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6437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9606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451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1689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563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9809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1442A3-18F6-1704-EB82-419D71242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C80A2A4-7DCA-F3B2-6661-ADB8EB4625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C7CA35-9EEB-ACD6-0290-78CE81E2E5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="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Atebion ar gyfer pedrant 2: iso = </a:t>
            </a:r>
            <a:r>
              <a:rPr lang="cy-GB" sz="1200" b="0">
                <a:solidFill>
                  <a:schemeClr val="accent1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yn hafal i, yr un, top = lle.</a:t>
            </a:r>
            <a:r>
              <a:rPr lang="cy-GB" sz="1000" b="0" i="0" u="none"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 </a:t>
            </a:r>
            <a:r>
              <a:rPr lang="cy-GB" sz="1200" b="0" i="0">
                <a:solidFill>
                  <a:schemeClr val="accent1"/>
                </a:solidFill>
                <a:effectLst/>
                <a:latin typeface="Century Gothic" panose="020B0502020202020204" pitchFamily="34" charset="0"/>
                <a:ea typeface="Century Gothic"/>
                <a:cs typeface="+mn-cs"/>
              </a:rPr>
              <a:t>Er bod ganddynt fasau atomig gwahanol, mae’r gwahanol ffurfiau o elfen yn yr un lle yn y tabl cyfnodol.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Ateb ar gyfer pedrant 3: mae isotopau yn </a:t>
            </a:r>
            <a:r>
              <a:rPr lang="cy-GB" sz="1200" b="0">
                <a:solidFill>
                  <a:schemeClr val="accent1"/>
                </a:solidFill>
                <a:effectLst/>
                <a:latin typeface="Bradley Hand ITC" panose="03070402050302030203" pitchFamily="66" charset="0"/>
                <a:ea typeface="Bradley Hand ITC"/>
                <a:cs typeface="+mn-cs"/>
              </a:rPr>
              <a:t>atomau sydd â’r un nifer o brotonau ond niferoedd gwahanol o niwtronau.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2D48C5-30D1-3E37-D91C-20A622B5FA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B645CB-FA23-4BA1-A9D5-40B392E42268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5642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63DB95-055F-4643-BEB1-ADFDB4C7E5BC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5059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43A3D61-0314-815F-6D87-E6577DA09307}"/>
              </a:ext>
            </a:extLst>
          </p:cNvPr>
          <p:cNvSpPr txBox="1"/>
          <p:nvPr userDrawn="1"/>
        </p:nvSpPr>
        <p:spPr>
          <a:xfrm>
            <a:off x="5760000" y="5869488"/>
            <a:ext cx="612733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cy-GB" sz="1400" b="1" i="0" u="none" strike="noStrike" dirty="0">
                <a:solidFill>
                  <a:schemeClr val="bg1"/>
                </a:solidFill>
                <a:effectLst/>
                <a:latin typeface="Century Gothic" panose="020B0502020202020204" pitchFamily="34" charset="0"/>
              </a:rPr>
              <a:t>Wedi’i lawrlwytho o rsc.li/4tzFoze</a:t>
            </a:r>
            <a:endParaRPr lang="cy-GB" sz="1400" b="1" i="0" u="none" dirty="0">
              <a:solidFill>
                <a:schemeClr val="bg1"/>
              </a:solidFill>
              <a:effectLst/>
              <a:latin typeface="Century Gothic" panose="020B0502020202020204" pitchFamily="34" charset="0"/>
              <a:ea typeface="Century Gothic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67905-5208-45C9-91A7-153AFC22B9EB}" type="datetimeFigureOut">
              <a:rPr lang="en-GB" smtClean="0"/>
              <a:pPr/>
              <a:t>18/06/2026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D7A888-D3E9-4A2B-B344-8C41375D909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1223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6/18/2026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2" r:id="rId2"/>
    <p:sldLayoutId id="2147483668" r:id="rId3"/>
    <p:sldLayoutId id="2147483686" r:id="rId4"/>
    <p:sldLayoutId id="214748369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4tzFoz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hyperlink" Target="https://rsc.li/3XTkheu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18F91-D15E-5E44-80C2-620B381166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115082-B7C4-4D40-80F1-9A0175D69E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Y model atomig: Modelau Frayer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40D4F0-FA01-7A1B-5A0F-384F740DA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1165" y="1084501"/>
            <a:ext cx="439853" cy="4410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F67BE0-E414-0073-2FF8-E94A0A6AF3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42" y="1085166"/>
            <a:ext cx="439853" cy="44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0641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20342E7-50FB-950E-C230-352FC7868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320624"/>
            <a:ext cx="10080000" cy="440661"/>
          </a:xfrm>
        </p:spPr>
        <p:txBody>
          <a:bodyPr>
            <a:normAutofit fontScale="90000"/>
          </a:bodyPr>
          <a:lstStyle/>
          <a:p>
            <a:r>
              <a:rPr lang="cy-GB" sz="4000">
                <a:latin typeface="Century Gothic" panose="020B0502020202020204" pitchFamily="34" charset="0"/>
              </a:rPr>
              <a:t>Modelau Frayer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689AD5D-AC57-E2DA-1DE7-2A7ED9E5B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210" y="822763"/>
            <a:ext cx="10638021" cy="521565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>
                <a:latin typeface="Century Gothic" panose="020B0502020202020204" pitchFamily="34" charset="0"/>
              </a:rPr>
              <a:t>Mae modelau Frayer yn ffordd syml ond effeithiol o ddatblygu dealltwriaeth y dysgwyr o ddarn newydd o eirfa. Byddwch yn gweld beth mae eich dysgwyr yn ei wybod yn barod ac yn adnabod unrhyw gamsyniadau sydd ganddynt.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/>
              <a:t>Mae pedwar cam y gall y dysgwyr weithio drwyddynt, ond gallwch addasu’r model hwn i weddu orau i’ch dysgwyr. Gallwch arwain y dysgwyr drwy bob pedrant, ond mae pedrant 2 yn enwedig yn gweithio orau fel trafodaeth dan arweiniad yr athro.</a:t>
            </a:r>
          </a:p>
          <a:p>
            <a:pPr>
              <a:lnSpc>
                <a:spcPct val="120000"/>
              </a:lnSpc>
            </a:pPr>
            <a:endParaRPr lang="en-GB" sz="2000" dirty="0"/>
          </a:p>
          <a:p>
            <a:pPr>
              <a:lnSpc>
                <a:spcPct val="120000"/>
              </a:lnSpc>
            </a:pPr>
            <a:endParaRPr lang="en-GB" sz="21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sz="2100" dirty="0"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616ADAFE-8742-FFDC-BD4A-B3B54E0B75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8292073"/>
              </p:ext>
            </p:extLst>
          </p:nvPr>
        </p:nvGraphicFramePr>
        <p:xfrm>
          <a:off x="601418" y="3154373"/>
          <a:ext cx="10142806" cy="267328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94835">
                  <a:extLst>
                    <a:ext uri="{9D8B030D-6E8A-4147-A177-3AD203B41FA5}">
                      <a16:colId xmlns:a16="http://schemas.microsoft.com/office/drawing/2014/main" val="672358555"/>
                    </a:ext>
                  </a:extLst>
                </a:gridCol>
                <a:gridCol w="5347971">
                  <a:extLst>
                    <a:ext uri="{9D8B030D-6E8A-4147-A177-3AD203B41FA5}">
                      <a16:colId xmlns:a16="http://schemas.microsoft.com/office/drawing/2014/main" val="3511474561"/>
                    </a:ext>
                  </a:extLst>
                </a:gridCol>
              </a:tblGrid>
              <a:tr h="133993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b="1">
                          <a:latin typeface="Century Gothic" panose="020B0502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cy-GB"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None/>
                      </a:pPr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2. Dadansoddi</a:t>
                      </a:r>
                    </a:p>
                    <a:p>
                      <a:pPr algn="ctr"/>
                      <a:r>
                        <a:rPr lang="cy-GB">
                          <a:latin typeface="Century Gothic" panose="020B0502020202020204" pitchFamily="34" charset="0"/>
                        </a:rPr>
                        <a:t>Edrychwch ar rannau cyfansawdd y gair i helpu i ddatrys ei ystyr.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2760265"/>
                  </a:ext>
                </a:extLst>
              </a:tr>
              <a:tr h="1333355"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4. Cyfnerthu</a:t>
                      </a:r>
                    </a:p>
                    <a:p>
                      <a:pPr algn="ctr"/>
                      <a:r>
                        <a:rPr lang="cy-GB" b="0">
                          <a:latin typeface="Century Gothic" panose="020B0502020202020204" pitchFamily="34" charset="0"/>
                        </a:rPr>
                        <a:t>Bydd y dysgwyr yn defnyddio’u gwybodaeth.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3</a:t>
                      </a:r>
                      <a:r>
                        <a:rPr lang="cy-GB">
                          <a:latin typeface="Century Gothic" panose="020B0502020202020204" pitchFamily="34" charset="0"/>
                        </a:rPr>
                        <a:t>. </a:t>
                      </a:r>
                      <a:r>
                        <a:rPr lang="cy-GB" b="1">
                          <a:latin typeface="Century Gothic" panose="020B0502020202020204" pitchFamily="34" charset="0"/>
                        </a:rPr>
                        <a:t>Egluro </a:t>
                      </a:r>
                    </a:p>
                    <a:p>
                      <a:pPr algn="ctr"/>
                      <a:r>
                        <a:rPr lang="cy-GB">
                          <a:latin typeface="Century Gothic" panose="020B0502020202020204" pitchFamily="34" charset="0"/>
                        </a:rPr>
                        <a:t>Cyflwynwch y diffiniad.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4836089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C96955B1-D852-22AA-470F-8B30CB7E0632}"/>
              </a:ext>
            </a:extLst>
          </p:cNvPr>
          <p:cNvSpPr txBox="1"/>
          <p:nvPr/>
        </p:nvSpPr>
        <p:spPr>
          <a:xfrm>
            <a:off x="4340268" y="4300950"/>
            <a:ext cx="2424089" cy="400110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y-GB" sz="2000" b="1">
                <a:latin typeface="Century Gothic" panose="020B0502020202020204" pitchFamily="34" charset="0"/>
              </a:rPr>
              <a:t>Term allweddol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66B5A77-0498-0A57-9032-65428CF5589E}"/>
              </a:ext>
            </a:extLst>
          </p:cNvPr>
          <p:cNvSpPr txBox="1"/>
          <p:nvPr/>
        </p:nvSpPr>
        <p:spPr>
          <a:xfrm>
            <a:off x="539998" y="5910410"/>
            <a:ext cx="10265645" cy="725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y-GB" sz="1800" dirty="0">
                <a:effectLst/>
                <a:latin typeface="Century Gothic" panose="020B0502020202020204" pitchFamily="34" charset="0"/>
              </a:rPr>
              <a:t>Mae rhagor o ganllawiau, gan gynnwys awgrymiadau, addasiadau a gwaith darllen pellach, ar gael yn y nodiadau i athrawon: </a:t>
            </a:r>
            <a:r>
              <a:rPr lang="cy-GB" sz="1800" dirty="0">
                <a:effectLst/>
                <a:latin typeface="Century Gothic" panose="020B0502020202020204" pitchFamily="34" charset="0"/>
                <a:hlinkClick r:id="rId3"/>
              </a:rPr>
              <a:t>rsc.li/4tzFoze</a:t>
            </a:r>
            <a:endParaRPr lang="cy-GB" sz="1800" dirty="0">
              <a:effectLst/>
              <a:latin typeface="Century Gothic" panose="020B0502020202020204" pitchFamily="34" charset="0"/>
              <a:hlinkClick r:id="rId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5ED87C6-18CE-4CFC-C529-1FCFC1FE0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0931" y="365817"/>
            <a:ext cx="349337" cy="35027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19CD41E-4DE4-98DC-C9EF-D62AA20099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3225" y="365817"/>
            <a:ext cx="349337" cy="35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6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525496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41945735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proton yn ei olygu i chi? Ble ydych chi wedi dod ar draws y gair hwn (neu rannau o’r gair) o'r blaen?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proton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br>
                        <a:rPr lang="cy-GB" sz="1800" b="0" i="0"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ea typeface="Century Gothic"/>
                          <a:cs typeface="+mn-cs"/>
                        </a:rPr>
                      </a:br>
                      <a:endParaRPr lang="cy-GB" sz="1800" b="0" i="0"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ea typeface="Century Gothic"/>
                        <a:cs typeface="+mn-cs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  <a:t>on</a:t>
                      </a:r>
                    </a:p>
                    <a:p>
                      <a:pPr algn="ctr"/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itchFamily="34" charset="0"/>
                          <a:cs typeface="Arial" panose="020B0604020202020204" pitchFamily="34" charset="0"/>
                        </a:rPr>
                      </a:br>
                      <a:endParaRPr lang="cy-GB" sz="1400" b="0" u="none">
                        <a:solidFill>
                          <a:schemeClr val="tx1"/>
                        </a:solidFill>
                        <a:latin typeface="Century Gothic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 proton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proton yn ei olygu yn eich barn chi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701596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212465"/>
              </p:ext>
            </p:extLst>
          </p:nvPr>
        </p:nvGraphicFramePr>
        <p:xfrm>
          <a:off x="759436" y="4388083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 neu blisgyn)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9589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014611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571844489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niwtron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 rtl="0">
                        <a:buFont typeface="Arial" panose="020B0604020202020204" pitchFamily="34" charset="0"/>
                        <a:buChar char="•"/>
                      </a:pPr>
                      <a:endParaRPr lang="en-GB" sz="12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niwtron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</a:p>
                    <a:p>
                      <a:pPr algn="ctr"/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 niwtron yn yr atom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    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niwtron yn ei olygu yn eich barn chi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374038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5570644"/>
              </p:ext>
            </p:extLst>
          </p:nvPr>
        </p:nvGraphicFramePr>
        <p:xfrm>
          <a:off x="747404" y="4372608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 neu blisgyn)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4895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194027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765692092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electron yn ei olygu i chi? Ble ydych chi wedi dod ar draws y gair hwn (neu rannau o’r gair) o'r blaen?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electron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</a:p>
                    <a:p>
                      <a:pPr algn="ctr"/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yr electron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electron yn ei olygu yn eich barn chi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algn="l" rtl="0"/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539402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1689458"/>
              </p:ext>
            </p:extLst>
          </p:nvPr>
        </p:nvGraphicFramePr>
        <p:xfrm>
          <a:off x="759436" y="4388083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 neu blisgyn)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15811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295861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4040562786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niwclews yn ei olygu i chi? Ble ydych chi wedi dod ar draws y gair hwn (neu rannau o’r gair) o'r blaen?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niwclews?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niwclews yng nghanol atom, mae ganddo wefr bositif.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Yn Lladin, mae’n golygu cnewyllyn neu gneuen fach.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20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atom nitrogen 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Ysgrifennwch faint o brotonau, niwtronau 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ac electronau sydd ganddo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Labelwch y niwclews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      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niwclews yn ei olygu yn eich barn chi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529162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Niwclews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 descr="Diagram o atom nitrogen - protonau a niwtronau yn y canol, wedi’u hamgylchynu gan 2 gylch sy’n cynnwys electronau">
            <a:extLst>
              <a:ext uri="{FF2B5EF4-FFF2-40B4-BE49-F238E27FC236}">
                <a16:creationId xmlns:a16="http://schemas.microsoft.com/office/drawing/2014/main" id="{F599E26E-9F93-4F21-BC2A-C542209F1E9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520" b="-195"/>
          <a:stretch>
            <a:fillRect/>
          </a:stretch>
        </p:blipFill>
        <p:spPr>
          <a:xfrm>
            <a:off x="2129789" y="4412510"/>
            <a:ext cx="2103429" cy="212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173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3576697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764211166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plisgyn yn ei olygu i chi? Ble ydych chi wedi dod ar draws y gair hwn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 rtl="0">
                        <a:buFont typeface="Arial" panose="020B0604020202020204" pitchFamily="34" charset="0"/>
                        <a:buChar char="•"/>
                      </a:pPr>
                      <a:endParaRPr lang="en-GB" sz="12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171450" indent="-171450" algn="l" rtl="0">
                        <a:buFont typeface="Arial" panose="020B0604020202020204" pitchFamily="34" charset="0"/>
                        <a:buChar char="•"/>
                      </a:pPr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blisg?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plisg yn rhan o atom. Maent o amgylch y niwclews ac yn cynnwys electronau.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Mae plisgyn yn gallu golygu amgáu â chas.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atom nitrogen. Labelwch y </a:t>
                      </a:r>
                    </a:p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plisg electronau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       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Ysgrifennwch beth mae plisgyn electronau/lefel egni yn ei olygu yn eich barn chi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br>
                        <a:rPr lang="cy-GB" sz="20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</a:br>
                      <a:endParaRPr lang="cy-GB" sz="2000" b="1" u="none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Copïwch y diffiniad o’r rhestr o dermau allweddol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112501"/>
              </p:ext>
            </p:extLst>
          </p:nvPr>
        </p:nvGraphicFramePr>
        <p:xfrm>
          <a:off x="4781320" y="2769764"/>
          <a:ext cx="2511845" cy="1097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1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Plisgyn electronau/lefel egni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2" name="Picture 1" descr="Diagram o atom nitrogen - protonau a niwtronau yn y canol, wedi’u hamgylchynu gan 2 gylch sy’n cynnwys electronau">
            <a:extLst>
              <a:ext uri="{FF2B5EF4-FFF2-40B4-BE49-F238E27FC236}">
                <a16:creationId xmlns:a16="http://schemas.microsoft.com/office/drawing/2014/main" id="{9B782FA5-8C68-2DEB-0407-45C2614BCCC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592" b="-2098"/>
          <a:stretch>
            <a:fillRect/>
          </a:stretch>
        </p:blipFill>
        <p:spPr>
          <a:xfrm>
            <a:off x="1696665" y="4093535"/>
            <a:ext cx="2372867" cy="244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1869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B2DBCA-1D25-0162-785A-136B22210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Content Placeholder 5">
                <a:extLst>
                  <a:ext uri="{FF2B5EF4-FFF2-40B4-BE49-F238E27FC236}">
                    <a16:creationId xmlns:a16="http://schemas.microsoft.com/office/drawing/2014/main" id="{9EEC9EC6-2623-1E63-D055-F8D2E238BAAD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743845569"/>
                  </p:ext>
                </p:extLst>
              </p:nvPr>
            </p:nvGraphicFramePr>
            <p:xfrm>
              <a:off x="0" y="0"/>
              <a:ext cx="12192000" cy="685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3764211166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Beth mae’r gair isotop yn ei olygu i chi? Ble ydych chi wedi dod ar draws y gair hwn (neu rannau o’r gair hwn) o'r blaen?</a:t>
                          </a:r>
                        </a:p>
                        <a:p>
                          <a:pPr marL="342900" marR="0" lvl="0" indent="-34290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AutoNum type="arabicPeriod"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Dadansoddi isotop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 </a:t>
                          </a: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top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Pam mae modd dosbarthu’r atomau carbon 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canlynol yn isotopau? I ateb y cwestiwn hwn, 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llenwch y bylchau geiriau i gwblhau’r frawddeg isod.</a:t>
                          </a:r>
                        </a:p>
                        <a:p>
                          <a:pPr algn="ctr"/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</m:t>
                                  </m:r>
                                  <m:r>
                                    <a:rPr lang="en-GB" sz="4800" b="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r>
                            <a:rPr lang="cy-GB" sz="4800">
                              <a:solidFill>
                                <a:schemeClr val="dk1"/>
                              </a:solidFill>
                              <a:effectLst/>
                              <a:latin typeface="Century Gothic" panose="020B0502020202020204" pitchFamily="34" charset="0"/>
                              <a:ea typeface="Century Gothic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</m:t>
                                  </m:r>
                                  <m:r>
                                    <a:rPr lang="en-GB" sz="4800" b="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3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r>
                            <a:rPr lang="cy-GB" sz="4800">
                              <a:solidFill>
                                <a:schemeClr val="dk1"/>
                              </a:solidFill>
                              <a:effectLst/>
                              <a:latin typeface="Century Gothic" panose="020B0502020202020204" pitchFamily="34" charset="0"/>
                              <a:ea typeface="Century Gothic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14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endParaRPr lang="cy-GB" sz="4800">
                            <a:solidFill>
                              <a:schemeClr val="dk1"/>
                            </a:solidFill>
                            <a:effectLst/>
                            <a:latin typeface="Century Gothic" panose="020B0502020202020204" pitchFamily="34" charset="0"/>
                            <a:ea typeface="Century Gothic"/>
                            <a:cs typeface="+mn-cs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Mae modd dosbarthu’r atomau carbon hyn yn isotopau oherwydd bod ganddynt yr un nifer o _________ ond niferoedd gwahanol o ____________.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Ysgrifennwch beth mae isotop yn ei olygu yn eich barn chi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Copïwch y diffiniad o’r rhestr o dermau allweddol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Content Placeholder 5">
                <a:extLst>
                  <a:ext uri="{FF2B5EF4-FFF2-40B4-BE49-F238E27FC236}">
                    <a16:creationId xmlns:a16="http://schemas.microsoft.com/office/drawing/2014/main" id="{9EEC9EC6-2623-1E63-D055-F8D2E238BAAD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743845569"/>
                  </p:ext>
                </p:extLst>
              </p:nvPr>
            </p:nvGraphicFramePr>
            <p:xfrm>
              <a:off x="0" y="0"/>
              <a:ext cx="12192000" cy="68580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3048000">
                      <a:extLst>
                        <a:ext uri="{9D8B030D-6E8A-4147-A177-3AD203B41FA5}">
                          <a16:colId xmlns:a16="http://schemas.microsoft.com/office/drawing/2014/main" val="3764211166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What does the word isotope mean to you? Where have you come across this word (or parts of this word) before?</a:t>
                          </a:r>
                        </a:p>
                        <a:p>
                          <a:pPr marL="342900" marR="0" lvl="0" indent="-34290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AutoNum type="arabicPeriod"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l" rtl="0"/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Break down isotope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 </a:t>
                          </a: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tope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dirty="0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100534" r="-100300" b="-53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Write down what you think isotope means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Copy the definition from the key terms list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00CD14B-18E3-B4E4-7B8E-3B11E70AEB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068594"/>
              </p:ext>
            </p:extLst>
          </p:nvPr>
        </p:nvGraphicFramePr>
        <p:xfrm>
          <a:off x="5114261" y="3088357"/>
          <a:ext cx="1963477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3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Isotop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9872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324437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proton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proton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200" b="1" i="0" u="none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Arial" panose="020B0604020202020204" pitchFamily="34" charset="0"/>
                        </a:rPr>
                        <a:t>Sy’n golygu ‘yn gyntaf’, yn honedig oherwydd bod niwclews hydrogen yn cynnwys un proton.</a:t>
                      </a:r>
                      <a:br>
                        <a:rPr lang="cy-GB" sz="1800" b="0" i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lt"/>
                          <a:cs typeface="+mn-cs"/>
                        </a:rPr>
                      </a:br>
                      <a:endParaRPr lang="cy-GB" sz="1800" b="0" i="0">
                        <a:solidFill>
                          <a:schemeClr val="tx1"/>
                        </a:solidFill>
                        <a:effectLst/>
                        <a:latin typeface="+mn-lt"/>
                        <a:ea typeface="+mn-lt"/>
                        <a:cs typeface="+mn-cs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o’r gair ïon, sy’n golygu wedi’i wefru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 proton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Diffinio proton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Gronyn is-atomig â gwefr bositif a màs cymharol o 1, ac sydd i’w ganfod mewn niwclews atom.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Proton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245422"/>
              </p:ext>
            </p:extLst>
          </p:nvPr>
        </p:nvGraphicFramePr>
        <p:xfrm>
          <a:off x="843657" y="4388083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(niwclews/plisgyn)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+1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Niwclews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6223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5226307"/>
              </p:ext>
            </p:extLst>
          </p:nvPr>
        </p:nvGraphicFramePr>
        <p:xfrm>
          <a:off x="0" y="0"/>
          <a:ext cx="12192000" cy="7269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niwtron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niwtron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niwtral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Tx/>
                        <a:buNone/>
                      </a:pPr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</a:p>
                    <a:p>
                      <a:pPr marL="285750" indent="-285750" algn="l" rtl="0">
                        <a:buFontTx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 o’r gair ïon, sy’n golygu wedi’i wefru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i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gronyn niwtral trydanol yr atom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Tx/>
                        <a:buNone/>
                      </a:pPr>
                      <a:br>
                        <a:rPr lang="cy-GB" sz="14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lleoliad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y niwtron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Diffinio niwtron</a:t>
                      </a:r>
                      <a:b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1" u="none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Gronyn is-atomig heb wefr sydd â màs cymharol o 1, ac sydd i’w ganfod mewn niwclews atom.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806084"/>
              </p:ext>
            </p:extLst>
          </p:nvPr>
        </p:nvGraphicFramePr>
        <p:xfrm>
          <a:off x="5260744" y="3511981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Niwtron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1522319"/>
              </p:ext>
            </p:extLst>
          </p:nvPr>
        </p:nvGraphicFramePr>
        <p:xfrm>
          <a:off x="843657" y="4688640"/>
          <a:ext cx="4550124" cy="1209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248083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(niwclews/plisgyn)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Niwclews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85049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6264571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electron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 electron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</a:t>
                      </a:r>
                    </a:p>
                    <a:p>
                      <a:pPr algn="l" rtl="0"/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1" i="0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wedi’i wefru â thrydan</a:t>
                      </a:r>
                      <a:br>
                        <a:rPr lang="cy-GB" sz="1800" b="0" i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lt"/>
                          <a:cs typeface="+mn-cs"/>
                        </a:rPr>
                      </a:br>
                      <a:endParaRPr lang="cy-GB" sz="1800" b="0" i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lt"/>
                        <a:cs typeface="+mn-cs"/>
                      </a:endParaRPr>
                    </a:p>
                    <a:p>
                      <a:pPr algn="ctr"/>
                      <a:r>
                        <a:rPr lang="cy-GB" sz="18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on</a:t>
                      </a:r>
                      <a:br>
                        <a:rPr lang="cy-GB" sz="1800" u="none" dirty="0">
                          <a:highlight>
                            <a:srgbClr val="FFFF00"/>
                          </a:highlight>
                        </a:rPr>
                      </a:br>
                      <a:br>
                        <a:rPr lang="cy-GB" sz="1800" u="none" dirty="0">
                          <a:highlight>
                            <a:srgbClr val="FFFF00"/>
                          </a:highlight>
                        </a:rPr>
                      </a:br>
                      <a:r>
                        <a:rPr lang="cy-GB" sz="18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o’r gair ïon, sy’n golygu wedi’i wefru</a:t>
                      </a:r>
                    </a:p>
                    <a:p>
                      <a:pPr algn="l" rtl="0"/>
                      <a:endParaRPr lang="en-GB" sz="20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br>
                        <a:rPr lang="cy-GB" sz="1400" b="0" u="none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Nodwch fàs cymharol, gwefr a </a:t>
                      </a:r>
                    </a:p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lleoliad yr electron yn yr atom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Diffinio electron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1" u="none" dirty="0">
                        <a:solidFill>
                          <a:srgbClr val="C8102E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y-GB" sz="1800" b="1" i="0" u="none" strike="noStrike" cap="none" normalizeH="0" baseline="0" noProof="0" dirty="0">
                          <a:ln>
                            <a:noFill/>
                          </a:ln>
                          <a:solidFill>
                            <a:srgbClr val="4472C4"/>
                          </a:solidFill>
                          <a:effectLst/>
                          <a:uLnTx/>
                          <a:uFillTx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Gronyn is-atomig â gwefr negatif sydd ag ychydig iawn o fàs ac sydd i’w ganfod ym mhlisg electronau/lefelau egni atomau.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Electron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4">
            <a:extLst>
              <a:ext uri="{FF2B5EF4-FFF2-40B4-BE49-F238E27FC236}">
                <a16:creationId xmlns:a16="http://schemas.microsoft.com/office/drawing/2014/main" id="{C6AFBBA5-9F05-ACDF-14BD-042FB6CCEA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908618"/>
              </p:ext>
            </p:extLst>
          </p:nvPr>
        </p:nvGraphicFramePr>
        <p:xfrm>
          <a:off x="843657" y="4388083"/>
          <a:ext cx="4550124" cy="132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6708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1516708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Màs cymharol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Gwefr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Lleoliad (niwclews/plisgyn)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1/1840 neu ddibwys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-1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plisgyn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1381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7843734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niwclews yn ei olygu i chi? Ble ydych chi wedi dod ar draws y gair hwn (neu rannau o’r gair)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2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niwclews?</a:t>
                      </a: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Niwclews</a:t>
                      </a:r>
                    </a:p>
                    <a:p>
                      <a:pPr algn="l" rtl="0"/>
                      <a:endParaRPr lang="en-GB" sz="18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Yn Lladin, mae’n golygu cnewyllyn neu gneuen fach.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atom nitrogen 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Ysgrifennwch faint o brotonau, niwtronau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ac electronau sydd ganddo</a:t>
                      </a:r>
                    </a:p>
                    <a:p>
                      <a:pPr marL="285750" indent="-285750" algn="ctr">
                        <a:buFont typeface="Arial" panose="020B0604020202020204" pitchFamily="34" charset="0"/>
                        <a:buChar char="•"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Labelwch y niwclews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l" rtl="0">
                        <a:buFont typeface="Arial" panose="020B0604020202020204" pitchFamily="34" charset="0"/>
                        <a:buChar char="•"/>
                      </a:pPr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y-GB" sz="20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 7 proton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y-GB" sz="20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 7 niwtron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cy-GB" sz="2000" b="1" u="none" dirty="0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 7 electron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 Diffiniwch niwclews mewn cyd-destun cemegol</a:t>
                      </a:r>
                      <a:br>
                        <a:rPr lang="cy-GB" b="1" u="none" dirty="0"/>
                      </a:br>
                      <a:br>
                        <a:rPr lang="cy-GB" b="1" u="none" dirty="0"/>
                      </a:br>
                      <a:br>
                        <a:rPr lang="cy-GB" b="1" u="none" dirty="0"/>
                      </a:br>
                      <a:r>
                        <a:rPr lang="cy-GB" sz="1800" b="1" u="none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Canol yr atom, sydd â gwefr bositif ac sy’n cynnwys protonau a niwtronau.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4865448"/>
              </p:ext>
            </p:extLst>
          </p:nvPr>
        </p:nvGraphicFramePr>
        <p:xfrm>
          <a:off x="5194069" y="3121456"/>
          <a:ext cx="1803862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3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Niwclews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 descr="Diagram o atom nitrogen gyda’r niwclews (lle mae’r protonau a’r niwtronau) wedi’i labelu">
            <a:extLst>
              <a:ext uri="{FF2B5EF4-FFF2-40B4-BE49-F238E27FC236}">
                <a16:creationId xmlns:a16="http://schemas.microsoft.com/office/drawing/2014/main" id="{97F18CF8-5205-AC7E-C7EF-254B72C2CF8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593" r="-562"/>
          <a:stretch>
            <a:fillRect/>
          </a:stretch>
        </p:blipFill>
        <p:spPr>
          <a:xfrm>
            <a:off x="1605517" y="4500751"/>
            <a:ext cx="3460921" cy="2080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5391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045299"/>
              </p:ext>
            </p:extLst>
          </p:nvPr>
        </p:nvGraphicFramePr>
        <p:xfrm>
          <a:off x="0" y="0"/>
          <a:ext cx="1219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Beth mae’r gair plisgyn yn ei olygu i chi? Ble ydych chi wedi dod ar draws y gair hwn o'r blaen?</a:t>
                      </a:r>
                    </a:p>
                    <a:p>
                      <a:pPr algn="l" rtl="0"/>
                      <a:endParaRPr lang="en-GB" sz="12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Beth ydym yn ei wybod am blisg?</a:t>
                      </a: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4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 rtl="0"/>
                      <a:endParaRPr lang="en-GB" sz="18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Mae plisg yn rhan o atom. Maent o amgylch y niwclews ac yn cynnwys electronau.</a:t>
                      </a:r>
                    </a:p>
                    <a:p>
                      <a:pPr marL="285750" indent="-285750" algn="l" rtl="0">
                        <a:buFont typeface="Arial" panose="020B0604020202020204" pitchFamily="34" charset="0"/>
                        <a:buNone/>
                      </a:pPr>
                      <a:endParaRPr lang="en-GB" sz="1800" b="1" u="none" dirty="0">
                        <a:solidFill>
                          <a:schemeClr val="accent1"/>
                        </a:solidFill>
                        <a:latin typeface="Bradley Hand ITC" panose="03070402050302030203" pitchFamily="66" charset="0"/>
                        <a:cs typeface="Arial" panose="020B0604020202020204" pitchFamily="34" charset="0"/>
                      </a:endParaRPr>
                    </a:p>
                    <a:p>
                      <a:pPr marL="285750" indent="-285750" algn="ctr">
                        <a:buFont typeface="Arial" panose="020B0604020202020204" pitchFamily="34" charset="0"/>
                        <a:buNone/>
                      </a:pPr>
                      <a:r>
                        <a:rPr lang="cy-GB" sz="1800" b="1" u="none">
                          <a:solidFill>
                            <a:schemeClr val="accent1"/>
                          </a:solidFill>
                          <a:latin typeface="Bradley Hand ITC" panose="03070402050302030203" pitchFamily="66" charset="0"/>
                          <a:cs typeface="Arial" panose="020B0604020202020204" pitchFamily="34" charset="0"/>
                        </a:rPr>
                        <a:t>Mae plisgyn yn gallu golygu amgáu â chas.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Dyma atom nitrogen. Labelwch y plisg</a:t>
                      </a:r>
                    </a:p>
                    <a:p>
                      <a:pPr algn="ctr"/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electronau</a:t>
                      </a:r>
                    </a:p>
                    <a:p>
                      <a:pPr algn="l" rtl="0"/>
                      <a:endParaRPr lang="en-GB" sz="1400" b="1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1" u="none" dirty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ea typeface="Century Gothic"/>
                          <a:cs typeface="Arial" panose="020B0604020202020204" pitchFamily="34" charset="0"/>
                        </a:rPr>
                        <a:t>3. Diffiniwch blisgyn mewn cyd-destun cemegol</a:t>
                      </a:r>
                      <a:br>
                        <a:rPr lang="cy-GB" b="1" u="none" dirty="0"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</a:br>
                      <a:br>
                        <a:rPr lang="cy-GB" b="1" u="none" dirty="0"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</a:br>
                      <a:br>
                        <a:rPr lang="cy-GB" b="1" u="none" dirty="0"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</a:br>
                      <a:r>
                        <a:rPr lang="cy-GB" sz="2000" b="1" u="none" dirty="0">
                          <a:solidFill>
                            <a:schemeClr val="accent1"/>
                          </a:solidFill>
                          <a:effectLst/>
                          <a:latin typeface="Bradley Hand ITC" panose="03070402050302030203" pitchFamily="66" charset="0"/>
                          <a:ea typeface="Bradley Hand ITC"/>
                          <a:cs typeface="+mn-cs"/>
                        </a:rPr>
                        <a:t>Yr ardal o amgylch niwclews atom lle mae’r electronau i’w canfod; mae gan bob lefel uchafswm o electronau y mae’n gallu eu dal.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354121"/>
              </p:ext>
            </p:extLst>
          </p:nvPr>
        </p:nvGraphicFramePr>
        <p:xfrm>
          <a:off x="5194069" y="3121456"/>
          <a:ext cx="2033582" cy="762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3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Plisgyn electronau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3" name="Picture 2" descr="Diagram o atom nitrogen gyda’r plisg electronau (cylchoedd o amgylch y niwclews sy’n cynnwys yr electronau) wedi’u labelu">
            <a:extLst>
              <a:ext uri="{FF2B5EF4-FFF2-40B4-BE49-F238E27FC236}">
                <a16:creationId xmlns:a16="http://schemas.microsoft.com/office/drawing/2014/main" id="{7CD48977-48C3-EEFC-1D75-F6DBD2E8337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6069" b="9203"/>
          <a:stretch>
            <a:fillRect/>
          </a:stretch>
        </p:blipFill>
        <p:spPr>
          <a:xfrm>
            <a:off x="1626782" y="4189229"/>
            <a:ext cx="3162432" cy="2360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07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86D72F-C468-E0CE-3600-BEBE28CD0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6" name="Content Placeholder 5">
                <a:extLst>
                  <a:ext uri="{FF2B5EF4-FFF2-40B4-BE49-F238E27FC236}">
                    <a16:creationId xmlns:a16="http://schemas.microsoft.com/office/drawing/2014/main" id="{EEF0ABB3-98DF-0F4F-02A7-D99475B88F4B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541537773"/>
                  </p:ext>
                </p:extLst>
              </p:nvPr>
            </p:nvGraphicFramePr>
            <p:xfrm>
              <a:off x="0" y="0"/>
              <a:ext cx="12192000" cy="70561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6096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429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Beth mae’r gair isotop yn ei olygu i chi? Ble ydych chi wedi dod ar draws y gair hwn (neu rannau o’r gair hwn) o'r blaen?</a:t>
                          </a:r>
                        </a:p>
                        <a:p>
                          <a:pPr marL="342900" marR="0" lvl="0" indent="-34290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AutoNum type="arabicPeriod"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Dadansoddi isotop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2000" b="1" u="none">
                              <a:solidFill>
                                <a:schemeClr val="accent1"/>
                              </a:solidFill>
                              <a:latin typeface="Bradley Hand ITC" panose="03070402050302030203" pitchFamily="66" charset="0"/>
                              <a:cs typeface="Arial" panose="020B0604020202020204" pitchFamily="34" charset="0"/>
                            </a:rPr>
                            <a:t>yn hafal i, yr un</a:t>
                          </a: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top</a:t>
                          </a:r>
                          <a:br>
                            <a:rPr lang="cy-GB" sz="18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</a:br>
                          <a:endParaRPr lang="cy-GB" sz="1800" b="0" u="none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cy-GB" sz="2000" b="1" i="0" u="none" strike="noStrike" cap="none" normalizeH="0" baseline="0" noProof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Bradley Hand ITC"/>
                              <a:cs typeface="Arial" panose="020B0604020202020204" pitchFamily="34" charset="0"/>
                            </a:rPr>
                            <a:t>lle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2000" b="1" i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Bradley Hand ITC"/>
                              <a:cs typeface="+mn-cs"/>
                            </a:rPr>
                            <a:t>Er bod ganddynt fasau atomig gwahanol, mae’r gwahanol ffurfiau o elfen yn yr un lle yn y tabl cyfnodol.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4. Pam mae modd dosbarthu’r atomau carbon 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canlynol yn isotopau? I ateb y cwestiwn hwn, 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llenwch y bylchau geiriau i</a:t>
                          </a:r>
                        </a:p>
                        <a:p>
                          <a:pPr algn="ctr"/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gwblhau’r frawddeg isod.</a:t>
                          </a:r>
                        </a:p>
                        <a:p>
                          <a:pPr algn="ctr"/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</m:t>
                                  </m:r>
                                  <m:r>
                                    <a:rPr lang="en-GB" sz="4800" b="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2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r>
                            <a:rPr lang="cy-GB" sz="4800">
                              <a:solidFill>
                                <a:schemeClr val="dk1"/>
                              </a:solidFill>
                              <a:effectLst/>
                              <a:latin typeface="Century Gothic" panose="020B0502020202020204" pitchFamily="34" charset="0"/>
                              <a:ea typeface="Century Gothic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</m:t>
                                  </m:r>
                                  <m:r>
                                    <a:rPr lang="en-GB" sz="4800" b="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3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r>
                            <a:rPr lang="cy-GB" sz="4800">
                              <a:solidFill>
                                <a:schemeClr val="dk1"/>
                              </a:solidFill>
                              <a:effectLst/>
                              <a:latin typeface="Century Gothic" panose="020B0502020202020204" pitchFamily="34" charset="0"/>
                              <a:ea typeface="Century Gothic"/>
                              <a:cs typeface="+mn-cs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sPre>
                                <m:sPrePr>
                                  <m:ctrlPr>
                                    <a:rPr lang="en-GB" sz="4800" i="1" kern="1200" smtClean="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</m:ctrlPr>
                                </m:sPrePr>
                                <m:sub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6</m:t>
                                  </m:r>
                                </m:sub>
                                <m:sup>
                                  <m:r>
                                    <a:rPr lang="en-GB" sz="4800" i="1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14</m:t>
                                  </m:r>
                                </m:sup>
                                <m:e>
                                  <m:r>
                                    <m:rPr>
                                      <m:sty m:val="p"/>
                                    </m:rPr>
                                    <a:rPr lang="en-GB" sz="4800" kern="1200">
                                      <a:solidFill>
                                        <a:schemeClr val="dk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+mn-ea"/>
                                      <a:cs typeface="+mn-cs"/>
                                    </a:rPr>
                                    <m:t>C</m:t>
                                  </m:r>
                                </m:e>
                              </m:sPre>
                            </m:oMath>
                          </a14:m>
                          <a:endParaRPr lang="cy-GB" sz="4800">
                            <a:solidFill>
                              <a:schemeClr val="dk1"/>
                            </a:solidFill>
                            <a:effectLst/>
                            <a:latin typeface="Century Gothic" panose="020B0502020202020204" pitchFamily="34" charset="0"/>
                            <a:ea typeface="Century Gothic"/>
                            <a:cs typeface="+mn-cs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/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Mae modd dosbarthu’r atomau carbon hyn yn isotopau oherwydd bod ganddynt yr un nifer o </a:t>
                          </a:r>
                          <a:r>
                            <a:rPr lang="cy-GB" sz="2000" b="1" u="none">
                              <a:solidFill>
                                <a:schemeClr val="accent1"/>
                              </a:solidFill>
                              <a:latin typeface="Bradley Hand ITC" panose="03070402050302030203" pitchFamily="66" charset="0"/>
                              <a:cs typeface="Arial" panose="020B0604020202020204" pitchFamily="34" charset="0"/>
                            </a:rPr>
                            <a:t>brotonau</a:t>
                          </a:r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ond niferoedd gwahanol o </a:t>
                          </a:r>
                          <a:r>
                            <a:rPr lang="cy-GB" sz="2000" b="1" u="none">
                              <a:solidFill>
                                <a:schemeClr val="accent1"/>
                              </a:solidFill>
                              <a:latin typeface="Bradley Hand ITC" panose="03070402050302030203" pitchFamily="66" charset="0"/>
                              <a:cs typeface="Arial" panose="020B0604020202020204" pitchFamily="34" charset="0"/>
                            </a:rPr>
                            <a:t>niwtronau</a:t>
                          </a:r>
                          <a:r>
                            <a:rPr lang="cy-GB" sz="1400" b="0" u="none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.</a:t>
                          </a: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</a:p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y-GB" sz="1400" b="1" u="none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Diffinio isotop</a:t>
                          </a:r>
                        </a:p>
                        <a:p>
                          <a:pPr algn="l" rtl="0"/>
                          <a:endParaRPr lang="en-GB" sz="1400" b="1" kern="1200" dirty="0">
                            <a:solidFill>
                              <a:schemeClr val="accent1"/>
                            </a:solidFill>
                            <a:effectLst/>
                            <a:latin typeface="Bradley Hand ITC" panose="03070402050302030203" pitchFamily="66" charset="0"/>
                            <a:ea typeface="+mn-ea"/>
                            <a:cs typeface="+mn-cs"/>
                          </a:endParaRPr>
                        </a:p>
                        <a:p>
                          <a:pPr algn="ctr"/>
                          <a:r>
                            <a:rPr lang="cy-GB" sz="2000" b="1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Bradley Hand ITC"/>
                              <a:cs typeface="+mn-cs"/>
                            </a:rPr>
                            <a:t>Atomau sydd â’r un nifer o brotonau ond niferoedd gwahanol o niwtronau.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6" name="Content Placeholder 5">
                <a:extLst>
                  <a:ext uri="{FF2B5EF4-FFF2-40B4-BE49-F238E27FC236}">
                    <a16:creationId xmlns:a16="http://schemas.microsoft.com/office/drawing/2014/main" id="{EEF0ABB3-98DF-0F4F-02A7-D99475B88F4B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541537773"/>
                  </p:ext>
                </p:extLst>
              </p:nvPr>
            </p:nvGraphicFramePr>
            <p:xfrm>
              <a:off x="0" y="0"/>
              <a:ext cx="12192000" cy="705612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609600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609600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</a:tblGrid>
                  <a:tr h="3627120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1. What does the word isotope mean to you? Where have you come across this word (or parts of this word) before?</a:t>
                          </a:r>
                        </a:p>
                        <a:p>
                          <a:pPr marL="342900" marR="0" lvl="0" indent="-34290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AutoNum type="arabicPeriod"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171450" indent="-171450" algn="l" rtl="0">
                            <a:buFont typeface="Arial" panose="020B0604020202020204" pitchFamily="34" charset="0"/>
                            <a:buChar char="•"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indent="0" algn="l" rtl="0">
                            <a:buFont typeface="Arial" panose="020B0604020202020204" pitchFamily="34" charset="0"/>
                            <a:buNone/>
                          </a:pPr>
                          <a:endParaRPr lang="en-GB" sz="12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 rtl="0"/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2. Break down isotope</a:t>
                          </a: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iso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2000" b="1" u="none" dirty="0">
                              <a:solidFill>
                                <a:schemeClr val="accent1"/>
                              </a:solidFill>
                              <a:latin typeface="Bradley Hand ITC" panose="03070402050302030203" pitchFamily="66" charset="0"/>
                              <a:cs typeface="Arial" panose="020B0604020202020204" pitchFamily="34" charset="0"/>
                            </a:rPr>
                            <a:t>equal to, the same</a:t>
                          </a:r>
                          <a:endParaRPr lang="en-GB" sz="20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tope</a:t>
                          </a:r>
                          <a:br>
                            <a:rPr lang="en-GB" sz="1800" b="0" u="none" dirty="0">
                              <a:solidFill>
                                <a:schemeClr val="tx1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</a:br>
                          <a:endParaRPr lang="en-GB" sz="1800" b="0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kumimoji="0" lang="en-GB" sz="2000" b="1" i="0" u="none" strike="noStrike" kern="1200" cap="none" spc="0" normalizeH="0" baseline="0" noProof="0" dirty="0">
                              <a:ln>
                                <a:noFill/>
                              </a:ln>
                              <a:solidFill>
                                <a:srgbClr val="4472C4"/>
                              </a:solidFill>
                              <a:effectLst/>
                              <a:uLnTx/>
                              <a:uFillTx/>
                              <a:latin typeface="Bradley Hand ITC" panose="03070402050302030203" pitchFamily="66" charset="0"/>
                              <a:ea typeface="+mn-ea"/>
                              <a:cs typeface="Arial" panose="020B0604020202020204" pitchFamily="34" charset="0"/>
                            </a:rPr>
                            <a:t>place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kumimoji="0" lang="en-GB" sz="1800" b="0" i="0" u="none" strike="noStrike" kern="1200" cap="none" spc="0" normalizeH="0" baseline="0" noProof="0" dirty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entury Gothic" panose="020B0502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r>
                            <a:rPr lang="en-GB" sz="2000" b="1" i="0" u="none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D</a:t>
                          </a:r>
                          <a:r>
                            <a:rPr lang="en-GB" sz="2000" b="1" i="0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espite having different atomic masses, the various forms of an element occupy the </a:t>
                          </a:r>
                          <a:r>
                            <a:rPr lang="en-GB" sz="2000" b="1" i="0" u="none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same place </a:t>
                          </a:r>
                          <a:r>
                            <a:rPr lang="en-GB" sz="2000" b="1" i="0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on the periodic table.</a:t>
                          </a:r>
                          <a:endParaRPr lang="en-GB" sz="20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  <a:p>
                          <a:pPr algn="l" rtl="0"/>
                          <a:endParaRPr lang="en-GB" sz="1400" b="1" u="none" dirty="0">
                            <a:solidFill>
                              <a:schemeClr val="tx1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3429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200" t="-106039" r="-100300" b="-35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  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none" dirty="0">
                              <a:solidFill>
                                <a:srgbClr val="C8102E"/>
                              </a:solidFill>
                              <a:latin typeface="Century Gothic" panose="020B0502020202020204" pitchFamily="34" charset="0"/>
                              <a:cs typeface="Arial" panose="020B0604020202020204" pitchFamily="34" charset="0"/>
                            </a:rPr>
                            <a:t>3. Define isotope</a:t>
                          </a:r>
                        </a:p>
                        <a:p>
                          <a:pPr algn="l" rtl="0"/>
                          <a:endParaRPr lang="en-GB" sz="1400" b="1" kern="1200" dirty="0">
                            <a:solidFill>
                              <a:schemeClr val="accent1"/>
                            </a:solidFill>
                            <a:effectLst/>
                            <a:latin typeface="Bradley Hand ITC" panose="03070402050302030203" pitchFamily="66" charset="0"/>
                            <a:ea typeface="+mn-ea"/>
                            <a:cs typeface="+mn-cs"/>
                          </a:endParaRPr>
                        </a:p>
                        <a:p>
                          <a:pPr algn="l" rtl="0"/>
                          <a:r>
                            <a:rPr lang="en-GB" sz="2000" b="1" kern="1200" dirty="0">
                              <a:solidFill>
                                <a:schemeClr val="accent1"/>
                              </a:solidFill>
                              <a:effectLst/>
                              <a:latin typeface="Bradley Hand ITC" panose="03070402050302030203" pitchFamily="66" charset="0"/>
                              <a:ea typeface="+mn-ea"/>
                              <a:cs typeface="+mn-cs"/>
                            </a:rPr>
                            <a:t>Atoms with the same number of protons but different numbers of neutrons.</a:t>
                          </a:r>
                          <a:endParaRPr lang="en-GB" sz="20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rgbClr val="C8102E"/>
                            </a:solidFill>
                            <a:latin typeface="Century Gothic" panose="020B0502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400" b="1" u="none" dirty="0">
                            <a:solidFill>
                              <a:schemeClr val="accent1"/>
                            </a:solidFill>
                            <a:latin typeface="Bradley Hand ITC" panose="03070402050302030203" pitchFamily="66" charset="0"/>
                            <a:cs typeface="Arial" panose="020B0604020202020204" pitchFamily="34" charset="0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75F3242-5208-D6A3-2586-D2CE48C62C1E}"/>
              </a:ext>
            </a:extLst>
          </p:cNvPr>
          <p:cNvGraphicFramePr>
            <a:graphicFrameLocks noGrp="1"/>
          </p:cNvGraphicFramePr>
          <p:nvPr/>
        </p:nvGraphicFramePr>
        <p:xfrm>
          <a:off x="5258100" y="3409032"/>
          <a:ext cx="1963477" cy="641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34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2200" b="1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Isotop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26320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Cynllun enghreifftiol</a:t>
            </a:r>
          </a:p>
        </p:txBody>
      </p:sp>
      <p:graphicFrame>
        <p:nvGraphicFramePr>
          <p:cNvPr id="5" name="Content Placeholder 5">
            <a:extLst>
              <a:ext uri="{FF2B5EF4-FFF2-40B4-BE49-F238E27FC236}">
                <a16:creationId xmlns:a16="http://schemas.microsoft.com/office/drawing/2014/main" id="{781063B1-E5E0-C242-7F60-F3F78892A2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266951"/>
              </p:ext>
            </p:extLst>
          </p:nvPr>
        </p:nvGraphicFramePr>
        <p:xfrm>
          <a:off x="0" y="-4445"/>
          <a:ext cx="11382000" cy="685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91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69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29000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1. Archwilio</a:t>
                      </a:r>
                    </a:p>
                    <a:p>
                      <a:pPr marL="0" indent="0" algn="ctr">
                        <a:buNone/>
                      </a:pPr>
                      <a:br>
                        <a:rPr lang="cy-GB" sz="1800" b="0" u="none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l" rtl="0"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Cysylltwch hyn â chyfalaf gwyddoniaeth a defnyddiwch brofiad y dysgwyr.</a:t>
                      </a:r>
                    </a:p>
                    <a:p>
                      <a:pPr marL="0" indent="0" algn="l" rtl="0">
                        <a:buFont typeface="Arial" panose="020B0604020202020204" pitchFamily="34" charset="0"/>
                        <a:buNone/>
                      </a:pPr>
                      <a:endParaRPr lang="en-GB" sz="1800" b="0" u="none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2. Dadansoddi/‘beth ydym ni’n ei wybod am X’?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Edrychwch ar rannau cyfansawdd y gair i helpu i ddatrys ei ystyr.</a:t>
                      </a:r>
                    </a:p>
                    <a:p>
                      <a:pPr algn="l" rtl="0"/>
                      <a:endParaRPr lang="en-GB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Neu gofynnwch i’r dysgwyr awgrymu beth maent eisoes yn ei wybod am y term allweddol </a:t>
                      </a:r>
                    </a:p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             (gyda chymorth ambell bwynt bwled).</a:t>
                      </a:r>
                    </a:p>
                    <a:p>
                      <a:pPr algn="l" rtl="0"/>
                      <a:endParaRPr lang="en-GB" sz="1200" b="1" u="sng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000"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4. Cyfnerthu</a:t>
                      </a: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Bydd y dysgwyr yn 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defnyddio’u </a:t>
                      </a:r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gwybodaeth.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800" b="1" u="none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cy-GB" sz="2800" b="1" u="none" baseline="0">
                          <a:solidFill>
                            <a:srgbClr val="C8102E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 Egluro</a:t>
                      </a:r>
                    </a:p>
                    <a:p>
                      <a:pPr algn="ctr"/>
                      <a:b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</a:br>
                      <a:endParaRPr lang="cy-GB" sz="1800" b="0" u="none" baseline="0">
                        <a:solidFill>
                          <a:schemeClr val="tx1"/>
                        </a:solidFill>
                        <a:latin typeface="Century Gothic" panose="020B0502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r>
                        <a:rPr lang="cy-GB" sz="1800" b="0" u="none" baseline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  <a:cs typeface="Arial" panose="020B0604020202020204" pitchFamily="34" charset="0"/>
                        </a:rPr>
                        <a:t>Cyflwynwch y diffiniad.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F6446A5-8A2B-740F-D94D-BD65E28FBA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3772"/>
              </p:ext>
            </p:extLst>
          </p:nvPr>
        </p:nvGraphicFramePr>
        <p:xfrm>
          <a:off x="4340646" y="2647224"/>
          <a:ext cx="2445745" cy="1554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5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350">
                <a:tc>
                  <a:txBody>
                    <a:bodyPr/>
                    <a:lstStyle/>
                    <a:p>
                      <a:pPr algn="ctr"/>
                      <a:r>
                        <a:rPr lang="cy-GB" sz="3200" u="none">
                          <a:solidFill>
                            <a:srgbClr val="C8102E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&lt;Dewiswch eich term allweddol&gt;</a:t>
                      </a:r>
                    </a:p>
                  </a:txBody>
                  <a:tcPr marL="91523" marR="91523" marT="45811" marB="458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8014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4D3E134-5DC3-4B06-884B-A6CBBB27EF4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A2AF168-98FD-4787-9ED3-550376BAF071}">
  <ds:schemaRefs>
    <ds:schemaRef ds:uri="http://purl.org/dc/dcmitype/"/>
    <ds:schemaRef ds:uri="http://purl.org/dc/elements/1.1/"/>
    <ds:schemaRef ds:uri="http://www.w3.org/XML/1998/namespace"/>
    <ds:schemaRef ds:uri="http://schemas.microsoft.com/office/2006/metadata/properties"/>
    <ds:schemaRef ds:uri="http://purl.org/dc/terms/"/>
    <ds:schemaRef ds:uri="http://schemas.microsoft.com/office/2006/documentManagement/types"/>
    <ds:schemaRef ds:uri="9e3c562f-56b0-4bc9-96c8-d04b09868558"/>
    <ds:schemaRef ds:uri="http://schemas.microsoft.com/office/infopath/2007/PartnerControls"/>
    <ds:schemaRef ds:uri="http://schemas.openxmlformats.org/package/2006/metadata/core-properties"/>
    <ds:schemaRef ds:uri="5c7d88b2-bc5d-47d8-b067-5f30c82b40fb"/>
  </ds:schemaRefs>
</ds:datastoreItem>
</file>

<file path=customXml/itemProps3.xml><?xml version="1.0" encoding="utf-8"?>
<ds:datastoreItem xmlns:ds="http://schemas.openxmlformats.org/officeDocument/2006/customXml" ds:itemID="{53101934-2F03-4298-82F6-2F0FE08646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1883</Words>
  <Application>Microsoft Office PowerPoint</Application>
  <PresentationFormat>Widescreen</PresentationFormat>
  <Paragraphs>333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Bradley Hand ITC</vt:lpstr>
      <vt:lpstr>Calibri</vt:lpstr>
      <vt:lpstr>Calibri Light</vt:lpstr>
      <vt:lpstr>Cambria Math</vt:lpstr>
      <vt:lpstr>Century Gothic</vt:lpstr>
      <vt:lpstr>Office Theme</vt:lpstr>
      <vt:lpstr>14–16 oed</vt:lpstr>
      <vt:lpstr>Modelau Frayer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Frayer models 14-16 atomic model unscaffolded student slides CYM</dc:title>
  <dc:creator>RoyalSocietyofChemistry@royalsocietychemistry.onmicrosoft.com</dc:creator>
  <cp:keywords>Frayer models; 14-16; atomic structure; particle diagrams; atoms and ions; vocabulary; chemistry; glossary; key terms; key words; language of science; communication</cp:keywords>
  <dc:description>From rsc.li/4tzFoze, scaffolded slides and teacher notes also available</dc:description>
  <cp:lastModifiedBy>Hannah Griffiths</cp:lastModifiedBy>
  <cp:revision>3</cp:revision>
  <dcterms:created xsi:type="dcterms:W3CDTF">2024-07-23T13:39:45Z</dcterms:created>
  <dcterms:modified xsi:type="dcterms:W3CDTF">2026-06-18T09:29:12Z</dcterms:modified>
  <cp:category>Available from https://rsc.li/4tzFoze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