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4"/>
  </p:notesMasterIdLst>
  <p:sldIdLst>
    <p:sldId id="292" r:id="rId5"/>
    <p:sldId id="293" r:id="rId6"/>
    <p:sldId id="294" r:id="rId7"/>
    <p:sldId id="295" r:id="rId8"/>
    <p:sldId id="312" r:id="rId9"/>
    <p:sldId id="309" r:id="rId10"/>
    <p:sldId id="314" r:id="rId11"/>
    <p:sldId id="315" r:id="rId12"/>
    <p:sldId id="31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ABE0490-048B-22EF-1BC1-1CF64EC4D232}" name="Jo Pugh" initials="JP" userId="1187eaa31d8c3d2c" providerId="Windows Live"/>
  <p188:author id="{93898FDF-1F87-EDD6-6458-059E95E842BE}" name="Kirsty Patterson" initials="KP" userId="S::pattersonk@rsc.org::06c453ef-d90e-4cbc-ba6b-1bf363c3e0a9" providerId="AD"/>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E0C0"/>
    <a:srgbClr val="C8102E"/>
    <a:srgbClr val="E6F1EF"/>
    <a:srgbClr val="006F62"/>
    <a:srgbClr val="EDF6F9"/>
    <a:srgbClr val="48A9C5"/>
    <a:srgbClr val="FAE7EA"/>
    <a:srgbClr val="F7DBE0"/>
    <a:srgbClr val="F4CFD5"/>
    <a:srgbClr val="FF9E1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437024-8AC5-4DEB-8483-27EB2CC87C40}" v="13" dt="2026-02-23T18:39:25.109"/>
    <p1510:client id="{B79A5D4F-BAA6-453D-9EF2-8AA970092759}" v="5" dt="2026-02-23T20:35:40.9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998"/>
    <p:restoredTop sz="96336"/>
  </p:normalViewPr>
  <p:slideViewPr>
    <p:cSldViewPr snapToGrid="0" snapToObjects="1">
      <p:cViewPr varScale="1">
        <p:scale>
          <a:sx n="70" d="100"/>
          <a:sy n="70" d="100"/>
        </p:scale>
        <p:origin x="804" y="84"/>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Patterson" userId="06c453ef-d90e-4cbc-ba6b-1bf363c3e0a9" providerId="ADAL" clId="{2B52998C-451C-485A-9808-79CB34D495AD}"/>
    <pc:docChg chg="custSel modSld modMainMaster">
      <pc:chgData name="Kirsty Patterson" userId="06c453ef-d90e-4cbc-ba6b-1bf363c3e0a9" providerId="ADAL" clId="{2B52998C-451C-485A-9808-79CB34D495AD}" dt="2026-02-23T18:39:25.108" v="500" actId="962"/>
      <pc:docMkLst>
        <pc:docMk/>
      </pc:docMkLst>
      <pc:sldChg chg="addSp modSp mod">
        <pc:chgData name="Kirsty Patterson" userId="06c453ef-d90e-4cbc-ba6b-1bf363c3e0a9" providerId="ADAL" clId="{2B52998C-451C-485A-9808-79CB34D495AD}" dt="2026-02-23T18:39:15.870" v="498" actId="962"/>
        <pc:sldMkLst>
          <pc:docMk/>
          <pc:sldMk cId="472853854" sldId="292"/>
        </pc:sldMkLst>
        <pc:spChg chg="add mod">
          <ac:chgData name="Kirsty Patterson" userId="06c453ef-d90e-4cbc-ba6b-1bf363c3e0a9" providerId="ADAL" clId="{2B52998C-451C-485A-9808-79CB34D495AD}" dt="2026-02-16T12:49:32.722" v="32" actId="20577"/>
          <ac:spMkLst>
            <pc:docMk/>
            <pc:sldMk cId="472853854" sldId="292"/>
            <ac:spMk id="4" creationId="{6906C308-7F0B-AF30-5D9A-8AF88ADD0195}"/>
          </ac:spMkLst>
        </pc:spChg>
        <pc:spChg chg="add mod">
          <ac:chgData name="Kirsty Patterson" userId="06c453ef-d90e-4cbc-ba6b-1bf363c3e0a9" providerId="ADAL" clId="{2B52998C-451C-485A-9808-79CB34D495AD}" dt="2026-02-23T18:39:15.870" v="498" actId="962"/>
          <ac:spMkLst>
            <pc:docMk/>
            <pc:sldMk cId="472853854" sldId="292"/>
            <ac:spMk id="5" creationId="{F47FD788-4722-CCD9-2D0C-3C84A498DACC}"/>
          </ac:spMkLst>
        </pc:spChg>
      </pc:sldChg>
      <pc:sldChg chg="addSp modSp mod modNotesTx">
        <pc:chgData name="Kirsty Patterson" userId="06c453ef-d90e-4cbc-ba6b-1bf363c3e0a9" providerId="ADAL" clId="{2B52998C-451C-485A-9808-79CB34D495AD}" dt="2026-02-23T18:39:25.108" v="500" actId="962"/>
        <pc:sldMkLst>
          <pc:docMk/>
          <pc:sldMk cId="3708121807" sldId="293"/>
        </pc:sldMkLst>
        <pc:spChg chg="add mod">
          <ac:chgData name="Kirsty Patterson" userId="06c453ef-d90e-4cbc-ba6b-1bf363c3e0a9" providerId="ADAL" clId="{2B52998C-451C-485A-9808-79CB34D495AD}" dt="2026-02-23T18:34:19.064" v="111" actId="1076"/>
          <ac:spMkLst>
            <pc:docMk/>
            <pc:sldMk cId="3708121807" sldId="293"/>
            <ac:spMk id="4" creationId="{96648B1F-8AE0-37D8-9979-E05F1A3AEA99}"/>
          </ac:spMkLst>
        </pc:spChg>
        <pc:picChg chg="mod">
          <ac:chgData name="Kirsty Patterson" userId="06c453ef-d90e-4cbc-ba6b-1bf363c3e0a9" providerId="ADAL" clId="{2B52998C-451C-485A-9808-79CB34D495AD}" dt="2026-02-23T18:39:25.108" v="500" actId="962"/>
          <ac:picMkLst>
            <pc:docMk/>
            <pc:sldMk cId="3708121807" sldId="293"/>
            <ac:picMk id="1026" creationId="{745F2191-7FCE-CA7F-BA84-13E001CD7273}"/>
          </ac:picMkLst>
        </pc:picChg>
      </pc:sldChg>
      <pc:sldChg chg="modSp mod">
        <pc:chgData name="Kirsty Patterson" userId="06c453ef-d90e-4cbc-ba6b-1bf363c3e0a9" providerId="ADAL" clId="{2B52998C-451C-485A-9808-79CB34D495AD}" dt="2026-02-16T12:50:39.589" v="34" actId="962"/>
        <pc:sldMkLst>
          <pc:docMk/>
          <pc:sldMk cId="1148474611" sldId="295"/>
        </pc:sldMkLst>
        <pc:picChg chg="mod">
          <ac:chgData name="Kirsty Patterson" userId="06c453ef-d90e-4cbc-ba6b-1bf363c3e0a9" providerId="ADAL" clId="{2B52998C-451C-485A-9808-79CB34D495AD}" dt="2026-02-16T12:50:39.589" v="34" actId="962"/>
          <ac:picMkLst>
            <pc:docMk/>
            <pc:sldMk cId="1148474611" sldId="295"/>
            <ac:picMk id="5" creationId="{C5DEF2C8-76A5-5C32-7871-197BD90997EA}"/>
          </ac:picMkLst>
        </pc:picChg>
      </pc:sldChg>
      <pc:sldChg chg="modSp mod">
        <pc:chgData name="Kirsty Patterson" userId="06c453ef-d90e-4cbc-ba6b-1bf363c3e0a9" providerId="ADAL" clId="{2B52998C-451C-485A-9808-79CB34D495AD}" dt="2026-02-16T12:51:01.528" v="38" actId="962"/>
        <pc:sldMkLst>
          <pc:docMk/>
          <pc:sldMk cId="249098972" sldId="312"/>
        </pc:sldMkLst>
        <pc:picChg chg="mod modCrop">
          <ac:chgData name="Kirsty Patterson" userId="06c453ef-d90e-4cbc-ba6b-1bf363c3e0a9" providerId="ADAL" clId="{2B52998C-451C-485A-9808-79CB34D495AD}" dt="2026-02-16T12:51:01.528" v="38" actId="962"/>
          <ac:picMkLst>
            <pc:docMk/>
            <pc:sldMk cId="249098972" sldId="312"/>
            <ac:picMk id="6" creationId="{C076BF4B-06CD-C35F-F8A9-84B6EDE55A1C}"/>
          </ac:picMkLst>
        </pc:picChg>
        <pc:picChg chg="mod modCrop">
          <ac:chgData name="Kirsty Patterson" userId="06c453ef-d90e-4cbc-ba6b-1bf363c3e0a9" providerId="ADAL" clId="{2B52998C-451C-485A-9808-79CB34D495AD}" dt="2026-02-16T12:50:53.609" v="36" actId="962"/>
          <ac:picMkLst>
            <pc:docMk/>
            <pc:sldMk cId="249098972" sldId="312"/>
            <ac:picMk id="7" creationId="{1525BE14-144F-6FCE-D64B-EE0F93D0C909}"/>
          </ac:picMkLst>
        </pc:picChg>
      </pc:sldChg>
      <pc:sldChg chg="modSp mod modCm">
        <pc:chgData name="Kirsty Patterson" userId="06c453ef-d90e-4cbc-ba6b-1bf363c3e0a9" providerId="ADAL" clId="{2B52998C-451C-485A-9808-79CB34D495AD}" dt="2026-02-23T18:34:51.871" v="117" actId="20577"/>
        <pc:sldMkLst>
          <pc:docMk/>
          <pc:sldMk cId="3263160286" sldId="314"/>
        </pc:sldMkLst>
        <pc:spChg chg="mod">
          <ac:chgData name="Kirsty Patterson" userId="06c453ef-d90e-4cbc-ba6b-1bf363c3e0a9" providerId="ADAL" clId="{2B52998C-451C-485A-9808-79CB34D495AD}" dt="2026-02-23T18:34:51.871" v="117" actId="20577"/>
          <ac:spMkLst>
            <pc:docMk/>
            <pc:sldMk cId="3263160286" sldId="314"/>
            <ac:spMk id="3" creationId="{B0047A91-33DB-0ADF-07A3-D52717EDEA6B}"/>
          </ac:spMkLst>
        </pc:sp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6-02-23T18:34:51.871" v="117" actId="20577"/>
              <pc2:cmMkLst xmlns:pc2="http://schemas.microsoft.com/office/powerpoint/2019/9/main/command">
                <pc:docMk/>
                <pc:sldMk cId="3263160286" sldId="314"/>
                <pc2:cmMk id="{CAAD27B1-3DF8-4C06-BC0E-C1FED69768EB}"/>
              </pc2:cmMkLst>
            </pc226:cmChg>
          </p:ext>
        </pc:extLst>
      </pc:sldChg>
      <pc:sldMasterChg chg="modSldLayout">
        <pc:chgData name="Kirsty Patterson" userId="06c453ef-d90e-4cbc-ba6b-1bf363c3e0a9" providerId="ADAL" clId="{2B52998C-451C-485A-9808-79CB34D495AD}" dt="2026-02-16T12:47:28.104" v="12" actId="478"/>
        <pc:sldMasterMkLst>
          <pc:docMk/>
          <pc:sldMasterMk cId="2405364243" sldId="2147483648"/>
        </pc:sldMasterMkLst>
        <pc:sldLayoutChg chg="delSp mod">
          <pc:chgData name="Kirsty Patterson" userId="06c453ef-d90e-4cbc-ba6b-1bf363c3e0a9" providerId="ADAL" clId="{2B52998C-451C-485A-9808-79CB34D495AD}" dt="2026-02-16T12:47:24.641" v="11" actId="478"/>
          <pc:sldLayoutMkLst>
            <pc:docMk/>
            <pc:sldMasterMk cId="2405364243" sldId="2147483648"/>
            <pc:sldLayoutMk cId="132028183" sldId="2147483661"/>
          </pc:sldLayoutMkLst>
        </pc:sldLayoutChg>
        <pc:sldLayoutChg chg="delSp mod">
          <pc:chgData name="Kirsty Patterson" userId="06c453ef-d90e-4cbc-ba6b-1bf363c3e0a9" providerId="ADAL" clId="{2B52998C-451C-485A-9808-79CB34D495AD}" dt="2026-02-16T12:47:28.104" v="12" actId="478"/>
          <pc:sldLayoutMkLst>
            <pc:docMk/>
            <pc:sldMasterMk cId="2405364243" sldId="2147483648"/>
            <pc:sldLayoutMk cId="4170965741" sldId="2147483675"/>
          </pc:sldLayoutMkLst>
        </pc:sldLayoutChg>
        <pc:sldLayoutChg chg="delSp mod">
          <pc:chgData name="Kirsty Patterson" userId="06c453ef-d90e-4cbc-ba6b-1bf363c3e0a9" providerId="ADAL" clId="{2B52998C-451C-485A-9808-79CB34D495AD}" dt="2026-02-16T12:47:20.754" v="10" actId="478"/>
          <pc:sldLayoutMkLst>
            <pc:docMk/>
            <pc:sldMasterMk cId="2405364243" sldId="2147483648"/>
            <pc:sldLayoutMk cId="486097431" sldId="2147483679"/>
          </pc:sldLayoutMkLst>
        </pc:sldLayoutChg>
      </pc:sldMasterChg>
    </pc:docChg>
  </pc:docChgLst>
  <pc:docChgLst>
    <pc:chgData name="Jo Pugh" userId="1187eaa31d8c3d2c" providerId="LiveId" clId="{2635C83F-2F05-40DB-9CDE-86F96A3CA64C}"/>
    <pc:docChg chg="custSel modSld">
      <pc:chgData name="Jo Pugh" userId="1187eaa31d8c3d2c" providerId="LiveId" clId="{2635C83F-2F05-40DB-9CDE-86F96A3CA64C}" dt="2026-02-16T00:18:46.286" v="97" actId="2711"/>
      <pc:docMkLst>
        <pc:docMk/>
      </pc:docMkLst>
      <pc:sldChg chg="modSp mod">
        <pc:chgData name="Jo Pugh" userId="1187eaa31d8c3d2c" providerId="LiveId" clId="{2635C83F-2F05-40DB-9CDE-86F96A3CA64C}" dt="2026-02-16T00:10:59.375" v="10" actId="20577"/>
        <pc:sldMkLst>
          <pc:docMk/>
          <pc:sldMk cId="3708121807" sldId="293"/>
        </pc:sldMkLst>
        <pc:spChg chg="mod">
          <ac:chgData name="Jo Pugh" userId="1187eaa31d8c3d2c" providerId="LiveId" clId="{2635C83F-2F05-40DB-9CDE-86F96A3CA64C}" dt="2026-02-16T00:10:59.375" v="10" actId="20577"/>
          <ac:spMkLst>
            <pc:docMk/>
            <pc:sldMk cId="3708121807" sldId="293"/>
            <ac:spMk id="3" creationId="{CC673AA7-0565-0C45-BCCD-847B36196BF5}"/>
          </ac:spMkLst>
        </pc:spChg>
      </pc:sldChg>
      <pc:sldChg chg="modSp mod">
        <pc:chgData name="Jo Pugh" userId="1187eaa31d8c3d2c" providerId="LiveId" clId="{2635C83F-2F05-40DB-9CDE-86F96A3CA64C}" dt="2026-02-16T00:11:17.437" v="11" actId="20577"/>
        <pc:sldMkLst>
          <pc:docMk/>
          <pc:sldMk cId="3659483100" sldId="294"/>
        </pc:sldMkLst>
        <pc:spChg chg="mod">
          <ac:chgData name="Jo Pugh" userId="1187eaa31d8c3d2c" providerId="LiveId" clId="{2635C83F-2F05-40DB-9CDE-86F96A3CA64C}" dt="2026-02-16T00:11:17.437" v="11" actId="20577"/>
          <ac:spMkLst>
            <pc:docMk/>
            <pc:sldMk cId="3659483100" sldId="294"/>
            <ac:spMk id="3" creationId="{BCFFB25B-F7CD-BA43-B498-C6CDF64364F7}"/>
          </ac:spMkLst>
        </pc:spChg>
      </pc:sldChg>
      <pc:sldChg chg="modSp mod">
        <pc:chgData name="Jo Pugh" userId="1187eaa31d8c3d2c" providerId="LiveId" clId="{2635C83F-2F05-40DB-9CDE-86F96A3CA64C}" dt="2026-02-16T00:12:32.524" v="19" actId="20577"/>
        <pc:sldMkLst>
          <pc:docMk/>
          <pc:sldMk cId="1148474611" sldId="295"/>
        </pc:sldMkLst>
        <pc:spChg chg="mod">
          <ac:chgData name="Jo Pugh" userId="1187eaa31d8c3d2c" providerId="LiveId" clId="{2635C83F-2F05-40DB-9CDE-86F96A3CA64C}" dt="2026-02-16T00:12:32.524" v="19" actId="20577"/>
          <ac:spMkLst>
            <pc:docMk/>
            <pc:sldMk cId="1148474611" sldId="295"/>
            <ac:spMk id="3" creationId="{044BF228-D223-1941-AD30-403DC2926113}"/>
          </ac:spMkLst>
        </pc:spChg>
      </pc:sldChg>
      <pc:sldChg chg="modSp mod">
        <pc:chgData name="Jo Pugh" userId="1187eaa31d8c3d2c" providerId="LiveId" clId="{2635C83F-2F05-40DB-9CDE-86F96A3CA64C}" dt="2026-02-16T00:16:24.857" v="57" actId="20577"/>
        <pc:sldMkLst>
          <pc:docMk/>
          <pc:sldMk cId="3188391569" sldId="309"/>
        </pc:sldMkLst>
        <pc:graphicFrameChg chg="modGraphic">
          <ac:chgData name="Jo Pugh" userId="1187eaa31d8c3d2c" providerId="LiveId" clId="{2635C83F-2F05-40DB-9CDE-86F96A3CA64C}" dt="2026-02-16T00:16:24.857" v="57" actId="20577"/>
          <ac:graphicFrameMkLst>
            <pc:docMk/>
            <pc:sldMk cId="3188391569" sldId="309"/>
            <ac:graphicFrameMk id="4" creationId="{F046B05F-8716-4E9D-5398-F15F9F3BE414}"/>
          </ac:graphicFrameMkLst>
        </pc:graphicFrameChg>
      </pc:sldChg>
      <pc:sldChg chg="modSp mod">
        <pc:chgData name="Jo Pugh" userId="1187eaa31d8c3d2c" providerId="LiveId" clId="{2635C83F-2F05-40DB-9CDE-86F96A3CA64C}" dt="2026-02-16T00:15:27.402" v="56" actId="20577"/>
        <pc:sldMkLst>
          <pc:docMk/>
          <pc:sldMk cId="249098972" sldId="312"/>
        </pc:sldMkLst>
        <pc:spChg chg="mod">
          <ac:chgData name="Jo Pugh" userId="1187eaa31d8c3d2c" providerId="LiveId" clId="{2635C83F-2F05-40DB-9CDE-86F96A3CA64C}" dt="2026-02-16T00:15:27.402" v="56" actId="20577"/>
          <ac:spMkLst>
            <pc:docMk/>
            <pc:sldMk cId="249098972" sldId="312"/>
            <ac:spMk id="3" creationId="{250189CE-26FE-9FE3-2BF2-E2CFC54F5486}"/>
          </ac:spMkLst>
        </pc:spChg>
      </pc:sldChg>
      <pc:sldChg chg="modSp mod">
        <pc:chgData name="Jo Pugh" userId="1187eaa31d8c3d2c" providerId="LiveId" clId="{2635C83F-2F05-40DB-9CDE-86F96A3CA64C}" dt="2026-02-16T00:17:27.908" v="73" actId="20577"/>
        <pc:sldMkLst>
          <pc:docMk/>
          <pc:sldMk cId="3263160286" sldId="314"/>
        </pc:sldMkLst>
        <pc:spChg chg="mod">
          <ac:chgData name="Jo Pugh" userId="1187eaa31d8c3d2c" providerId="LiveId" clId="{2635C83F-2F05-40DB-9CDE-86F96A3CA64C}" dt="2026-02-16T00:17:27.908" v="73" actId="20577"/>
          <ac:spMkLst>
            <pc:docMk/>
            <pc:sldMk cId="3263160286" sldId="314"/>
            <ac:spMk id="3" creationId="{B0047A91-33DB-0ADF-07A3-D52717EDEA6B}"/>
          </ac:spMkLst>
        </pc:spChg>
      </pc:sldChg>
      <pc:sldChg chg="modSp mod">
        <pc:chgData name="Jo Pugh" userId="1187eaa31d8c3d2c" providerId="LiveId" clId="{2635C83F-2F05-40DB-9CDE-86F96A3CA64C}" dt="2026-02-16T00:18:03.782" v="86" actId="20577"/>
        <pc:sldMkLst>
          <pc:docMk/>
          <pc:sldMk cId="1959908155" sldId="315"/>
        </pc:sldMkLst>
        <pc:spChg chg="mod">
          <ac:chgData name="Jo Pugh" userId="1187eaa31d8c3d2c" providerId="LiveId" clId="{2635C83F-2F05-40DB-9CDE-86F96A3CA64C}" dt="2026-02-16T00:18:03.782" v="86" actId="20577"/>
          <ac:spMkLst>
            <pc:docMk/>
            <pc:sldMk cId="1959908155" sldId="315"/>
            <ac:spMk id="3" creationId="{E0534208-6F3C-8897-002C-50D013F85248}"/>
          </ac:spMkLst>
        </pc:spChg>
        <pc:graphicFrameChg chg="modGraphic">
          <ac:chgData name="Jo Pugh" userId="1187eaa31d8c3d2c" providerId="LiveId" clId="{2635C83F-2F05-40DB-9CDE-86F96A3CA64C}" dt="2026-02-16T00:17:45.597" v="74" actId="20577"/>
          <ac:graphicFrameMkLst>
            <pc:docMk/>
            <pc:sldMk cId="1959908155" sldId="315"/>
            <ac:graphicFrameMk id="5" creationId="{5E8DB52A-0B00-7937-DD61-FB99B88C3967}"/>
          </ac:graphicFrameMkLst>
        </pc:graphicFrameChg>
      </pc:sldChg>
      <pc:sldChg chg="modSp mod">
        <pc:chgData name="Jo Pugh" userId="1187eaa31d8c3d2c" providerId="LiveId" clId="{2635C83F-2F05-40DB-9CDE-86F96A3CA64C}" dt="2026-02-16T00:18:46.286" v="97" actId="2711"/>
        <pc:sldMkLst>
          <pc:docMk/>
          <pc:sldMk cId="3100023470" sldId="316"/>
        </pc:sldMkLst>
        <pc:spChg chg="mod">
          <ac:chgData name="Jo Pugh" userId="1187eaa31d8c3d2c" providerId="LiveId" clId="{2635C83F-2F05-40DB-9CDE-86F96A3CA64C}" dt="2026-02-16T00:18:46.286" v="97" actId="2711"/>
          <ac:spMkLst>
            <pc:docMk/>
            <pc:sldMk cId="3100023470" sldId="316"/>
            <ac:spMk id="3" creationId="{F6C347F9-85D7-60C3-9F9F-5FDF5B4CDFFE}"/>
          </ac:spMkLst>
        </pc:spChg>
      </pc:sldChg>
    </pc:docChg>
  </pc:docChgLst>
  <pc:docChgLst>
    <pc:chgData name="Juliet Kennard" userId="171ce03e-ecb9-44f8-bcbb-a85643c4c66a" providerId="ADAL" clId="{B465C642-4312-474E-AB32-4E0013FDAC90}"/>
    <pc:docChg chg="modSld">
      <pc:chgData name="Juliet Kennard" userId="171ce03e-ecb9-44f8-bcbb-a85643c4c66a" providerId="ADAL" clId="{B465C642-4312-474E-AB32-4E0013FDAC90}" dt="2026-02-20T12:06:08.188" v="0" actId="20577"/>
      <pc:docMkLst>
        <pc:docMk/>
      </pc:docMkLst>
      <pc:sldChg chg="modSp">
        <pc:chgData name="Juliet Kennard" userId="171ce03e-ecb9-44f8-bcbb-a85643c4c66a" providerId="ADAL" clId="{B465C642-4312-474E-AB32-4E0013FDAC90}" dt="2026-02-20T12:06:08.188" v="0" actId="20577"/>
        <pc:sldMkLst>
          <pc:docMk/>
          <pc:sldMk cId="3100023470" sldId="316"/>
        </pc:sldMkLst>
        <pc:spChg chg="mod">
          <ac:chgData name="Juliet Kennard" userId="171ce03e-ecb9-44f8-bcbb-a85643c4c66a" providerId="ADAL" clId="{B465C642-4312-474E-AB32-4E0013FDAC90}" dt="2026-02-20T12:06:08.188" v="0" actId="20577"/>
          <ac:spMkLst>
            <pc:docMk/>
            <pc:sldMk cId="3100023470" sldId="316"/>
            <ac:spMk id="3" creationId="{F6C347F9-85D7-60C3-9F9F-5FDF5B4CDFF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410F34-EFC0-4439-A83B-D5B97CC6FDED}" type="datetimeFigureOut">
              <a:rPr lang="en-GB" smtClean="0"/>
              <a:t>23/02/2026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7CFB9B-AAEE-4E7A-AA39-990C8A9175F2}" type="slidenum">
              <a:rPr lang="en-GB" smtClean="0"/>
              <a:t>‹#›</a:t>
            </a:fld>
            <a:endParaRPr lang="en-GB"/>
          </a:p>
        </p:txBody>
      </p:sp>
    </p:spTree>
    <p:extLst>
      <p:ext uri="{BB962C8B-B14F-4D97-AF65-F5344CB8AC3E}">
        <p14:creationId xmlns:p14="http://schemas.microsoft.com/office/powerpoint/2010/main" val="25645062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57CFB9B-AAEE-4E7A-AA39-990C8A9175F2}" type="slidenum">
              <a:rPr lang="en-GB" smtClean="0"/>
              <a:t>2</a:t>
            </a:fld>
            <a:endParaRPr lang="en-GB"/>
          </a:p>
        </p:txBody>
      </p:sp>
    </p:spTree>
    <p:extLst>
      <p:ext uri="{BB962C8B-B14F-4D97-AF65-F5344CB8AC3E}">
        <p14:creationId xmlns:p14="http://schemas.microsoft.com/office/powerpoint/2010/main" val="103255046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4917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2/23/2026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hyperlink" Target="https://rsc.li/3OqtvNh" TargetMode="Externa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35DD6-39D8-2946-B43E-D8B3E9316A1B}"/>
              </a:ext>
            </a:extLst>
          </p:cNvPr>
          <p:cNvSpPr>
            <a:spLocks noGrp="1"/>
          </p:cNvSpPr>
          <p:nvPr>
            <p:ph type="ctrTitle"/>
          </p:nvPr>
        </p:nvSpPr>
        <p:spPr/>
        <p:txBody>
          <a:bodyPr/>
          <a:lstStyle/>
          <a:p>
            <a:r>
              <a:rPr lang="en-US" dirty="0"/>
              <a:t>14–16 years</a:t>
            </a:r>
          </a:p>
        </p:txBody>
      </p:sp>
      <p:sp>
        <p:nvSpPr>
          <p:cNvPr id="3" name="Subtitle 2">
            <a:extLst>
              <a:ext uri="{FF2B5EF4-FFF2-40B4-BE49-F238E27FC236}">
                <a16:creationId xmlns:a16="http://schemas.microsoft.com/office/drawing/2014/main" id="{DFE117A8-3006-844E-A87E-1574BE8ABE1B}"/>
              </a:ext>
            </a:extLst>
          </p:cNvPr>
          <p:cNvSpPr>
            <a:spLocks noGrp="1"/>
          </p:cNvSpPr>
          <p:nvPr>
            <p:ph type="subTitle" idx="1"/>
          </p:nvPr>
        </p:nvSpPr>
        <p:spPr>
          <a:xfrm>
            <a:off x="540000" y="1980000"/>
            <a:ext cx="5320752" cy="2447034"/>
          </a:xfrm>
        </p:spPr>
        <p:txBody>
          <a:bodyPr/>
          <a:lstStyle/>
          <a:p>
            <a:r>
              <a:rPr lang="en-US" dirty="0"/>
              <a:t>Determining the relative atomic mass of magnesium</a:t>
            </a:r>
          </a:p>
        </p:txBody>
      </p:sp>
      <p:sp>
        <p:nvSpPr>
          <p:cNvPr id="4" name="Title 1">
            <a:extLst>
              <a:ext uri="{FF2B5EF4-FFF2-40B4-BE49-F238E27FC236}">
                <a16:creationId xmlns:a16="http://schemas.microsoft.com/office/drawing/2014/main" id="{6906C308-7F0B-AF30-5D9A-8AF88ADD0195}"/>
              </a:ext>
            </a:extLst>
          </p:cNvPr>
          <p:cNvSpPr txBox="1">
            <a:spLocks/>
          </p:cNvSpPr>
          <p:nvPr/>
        </p:nvSpPr>
        <p:spPr>
          <a:xfrm>
            <a:off x="7684655" y="5850000"/>
            <a:ext cx="3925345"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dirty="0">
                <a:solidFill>
                  <a:schemeClr val="bg1"/>
                </a:solidFill>
              </a:rPr>
              <a:t>Downloaded from: </a:t>
            </a:r>
            <a:r>
              <a:rPr lang="en-GB" sz="1600" u="sng" dirty="0">
                <a:solidFill>
                  <a:schemeClr val="bg1"/>
                </a:solidFill>
                <a:hlinkClick r:id="rId2">
                  <a:extLst>
                    <a:ext uri="{A12FA001-AC4F-418D-AE19-62706E023703}">
                      <ahyp:hlinkClr xmlns:ahyp="http://schemas.microsoft.com/office/drawing/2018/hyperlinkcolor" val="tx"/>
                    </a:ext>
                  </a:extLst>
                </a:hlinkClick>
              </a:rPr>
              <a:t>rsc.li/3OqtvNh</a:t>
            </a:r>
            <a:endParaRPr lang="en-US" sz="1600" u="sng" dirty="0">
              <a:solidFill>
                <a:schemeClr val="bg1"/>
              </a:solidFill>
            </a:endParaRPr>
          </a:p>
        </p:txBody>
      </p:sp>
      <p:sp>
        <p:nvSpPr>
          <p:cNvPr id="5" name="Oval 4" descr="A photo of three test tubes containing a twist of magnesium ribbon at various stages of reacting with a clear solution, creating bubbles of gas and fizzing.">
            <a:extLst>
              <a:ext uri="{FF2B5EF4-FFF2-40B4-BE49-F238E27FC236}">
                <a16:creationId xmlns:a16="http://schemas.microsoft.com/office/drawing/2014/main" id="{F47FD788-4722-CCD9-2D0C-3C84A498DACC}"/>
              </a:ext>
            </a:extLst>
          </p:cNvPr>
          <p:cNvSpPr/>
          <p:nvPr/>
        </p:nvSpPr>
        <p:spPr>
          <a:xfrm flipH="1">
            <a:off x="8827625" y="-870363"/>
            <a:ext cx="4333437" cy="4333437"/>
          </a:xfrm>
          <a:prstGeom prst="ellipse">
            <a:avLst/>
          </a:prstGeom>
          <a:blipFill>
            <a:blip r:embed="rId3"/>
            <a:stretch>
              <a:fillRect/>
            </a:stretch>
          </a:blipFill>
          <a:ln w="127000">
            <a:solidFill>
              <a:srgbClr val="C810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72853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40000" y="1260000"/>
            <a:ext cx="5940000" cy="5040000"/>
          </a:xfrm>
        </p:spPr>
        <p:txBody>
          <a:bodyPr/>
          <a:lstStyle/>
          <a:p>
            <a:r>
              <a:rPr lang="en-GB" dirty="0"/>
              <a:t>In this experiment, you will react magnesium ribbon with dilute hydrochloric acid to produce hydrogen gas. </a:t>
            </a:r>
          </a:p>
          <a:p>
            <a:r>
              <a:rPr lang="en-GB" dirty="0"/>
              <a:t>By measuring the mass of magnesium ribbon that you started with and measuring the volume of hydrogen gas produced, you will be able to calculate the molar ratio of hydrogen to magnesium, and therefore the relative atomic mass of magnesium.</a:t>
            </a:r>
          </a:p>
        </p:txBody>
      </p:sp>
      <p:sp>
        <p:nvSpPr>
          <p:cNvPr id="5" name="Vertical Title 1">
            <a:extLst>
              <a:ext uri="{FF2B5EF4-FFF2-40B4-BE49-F238E27FC236}">
                <a16:creationId xmlns:a16="http://schemas.microsoft.com/office/drawing/2014/main" id="{94DF5491-C51B-5546-8D63-8BD341C64B0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pic>
        <p:nvPicPr>
          <p:cNvPr id="1026" name="Picture 2" descr="A photo of three test tubes containing a twist of magnesium ribbon at various stages of reacting with a clear solution, creating bubbles of gas and fizzing.">
            <a:extLst>
              <a:ext uri="{FF2B5EF4-FFF2-40B4-BE49-F238E27FC236}">
                <a16:creationId xmlns:a16="http://schemas.microsoft.com/office/drawing/2014/main" id="{745F2191-7FCE-CA7F-BA84-13E001CD7273}"/>
              </a:ext>
            </a:extLst>
          </p:cNvPr>
          <p:cNvPicPr>
            <a:picLocks noChangeAspect="1" noChangeArrowheads="1"/>
          </p:cNvPicPr>
          <p:nvPr/>
        </p:nvPicPr>
        <p:blipFill rotWithShape="1">
          <a:blip r:embed="rId3"/>
          <a:srcRect l="19254" r="19513"/>
          <a:stretch>
            <a:fillRect/>
          </a:stretch>
        </p:blipFill>
        <p:spPr bwMode="auto">
          <a:xfrm>
            <a:off x="6837505" y="980661"/>
            <a:ext cx="4186990" cy="455939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6648B1F-8AE0-37D8-9979-E05F1A3AEA99}"/>
              </a:ext>
            </a:extLst>
          </p:cNvPr>
          <p:cNvSpPr txBox="1"/>
          <p:nvPr/>
        </p:nvSpPr>
        <p:spPr>
          <a:xfrm rot="16200000">
            <a:off x="9397652" y="3773104"/>
            <a:ext cx="3455469" cy="230832"/>
          </a:xfrm>
          <a:prstGeom prst="rect">
            <a:avLst/>
          </a:prstGeom>
          <a:noFill/>
        </p:spPr>
        <p:txBody>
          <a:bodyPr wrap="square" rtlCol="0">
            <a:spAutoFit/>
          </a:bodyPr>
          <a:lstStyle/>
          <a:p>
            <a:r>
              <a:rPr lang="en-GB" sz="900" dirty="0">
                <a:latin typeface="Century Gothic" panose="020B0502020202020204" pitchFamily="34" charset="0"/>
              </a:rPr>
              <a:t>© Science Photo Library</a:t>
            </a:r>
          </a:p>
        </p:txBody>
      </p:sp>
    </p:spTree>
    <p:extLst>
      <p:ext uri="{BB962C8B-B14F-4D97-AF65-F5344CB8AC3E}">
        <p14:creationId xmlns:p14="http://schemas.microsoft.com/office/powerpoint/2010/main" val="3708121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p:txBody>
          <a:bodyPr>
            <a:normAutofit/>
          </a:bodyPr>
          <a:lstStyle/>
          <a:p>
            <a:pPr marL="457200" indent="-457200">
              <a:buFont typeface="+mj-lt"/>
              <a:buAutoNum type="arabicPeriod"/>
            </a:pPr>
            <a:r>
              <a:rPr lang="en-GB" dirty="0"/>
              <a:t>Measure the volume of hydrogen gas produced during an acid−metal reaction.</a:t>
            </a:r>
          </a:p>
          <a:p>
            <a:pPr marL="457200" indent="-457200">
              <a:buFont typeface="+mj-lt"/>
              <a:buAutoNum type="arabicPeriod"/>
            </a:pPr>
            <a:r>
              <a:rPr lang="en-GB" dirty="0"/>
              <a:t>Record accurate measurements of mass and volume in a results table.</a:t>
            </a:r>
          </a:p>
          <a:p>
            <a:pPr marL="457200" indent="-457200">
              <a:buFont typeface="+mj-lt"/>
              <a:buAutoNum type="arabicPeriod"/>
            </a:pPr>
            <a:r>
              <a:rPr lang="en-GB" dirty="0"/>
              <a:t>Determine a molar ratio during a chemical reaction using balanced chemical equations.</a:t>
            </a:r>
          </a:p>
          <a:p>
            <a:pPr marL="457200" indent="-457200">
              <a:buFont typeface="+mj-lt"/>
              <a:buAutoNum type="arabicPeriod"/>
            </a:pPr>
            <a:r>
              <a:rPr lang="en-GB" dirty="0"/>
              <a:t>Estimate the relative atomic mass of magnesium using your experimental results.</a:t>
            </a:r>
          </a:p>
        </p:txBody>
      </p:sp>
      <p:sp>
        <p:nvSpPr>
          <p:cNvPr id="4" name="Vertical Title 1">
            <a:extLst>
              <a:ext uri="{FF2B5EF4-FFF2-40B4-BE49-F238E27FC236}">
                <a16:creationId xmlns:a16="http://schemas.microsoft.com/office/drawing/2014/main" id="{F7D30168-AF11-EC48-A4B1-E40039751BB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Learning objectives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594831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abelled diagram of the burette showing steps 1-3 of the method.">
            <a:extLst>
              <a:ext uri="{FF2B5EF4-FFF2-40B4-BE49-F238E27FC236}">
                <a16:creationId xmlns:a16="http://schemas.microsoft.com/office/drawing/2014/main" id="{C5DEF2C8-76A5-5C32-7871-197BD90997EA}"/>
              </a:ext>
            </a:extLst>
          </p:cNvPr>
          <p:cNvPicPr>
            <a:picLocks noChangeAspect="1"/>
          </p:cNvPicPr>
          <p:nvPr/>
        </p:nvPicPr>
        <p:blipFill>
          <a:blip r:embed="rId2"/>
          <a:srcRect l="19059" r="19059"/>
          <a:stretch/>
        </p:blipFill>
        <p:spPr>
          <a:xfrm>
            <a:off x="7776060" y="1260000"/>
            <a:ext cx="3468344" cy="4094172"/>
          </a:xfrm>
          <a:prstGeom prst="rect">
            <a:avLst/>
          </a:prstGeom>
        </p:spPr>
      </p:pic>
      <p:sp>
        <p:nvSpPr>
          <p:cNvPr id="2" name="Title 1">
            <a:extLst>
              <a:ext uri="{FF2B5EF4-FFF2-40B4-BE49-F238E27FC236}">
                <a16:creationId xmlns:a16="http://schemas.microsoft.com/office/drawing/2014/main" id="{2F535224-A8A8-2E45-84A9-F49EACE9109C}"/>
              </a:ext>
            </a:extLst>
          </p:cNvPr>
          <p:cNvSpPr>
            <a:spLocks noGrp="1"/>
          </p:cNvSpPr>
          <p:nvPr>
            <p:ph type="title"/>
          </p:nvPr>
        </p:nvSpPr>
        <p:spPr/>
        <p:txBody>
          <a:bodyPr/>
          <a:lstStyle/>
          <a:p>
            <a:r>
              <a:rPr lang="en-US" dirty="0"/>
              <a:t>Method (part 1)</a:t>
            </a:r>
          </a:p>
        </p:txBody>
      </p:sp>
      <p:sp>
        <p:nvSpPr>
          <p:cNvPr id="3" name="Content Placeholder 2">
            <a:extLst>
              <a:ext uri="{FF2B5EF4-FFF2-40B4-BE49-F238E27FC236}">
                <a16:creationId xmlns:a16="http://schemas.microsoft.com/office/drawing/2014/main" id="{044BF228-D223-1941-AD30-403DC2926113}"/>
              </a:ext>
            </a:extLst>
          </p:cNvPr>
          <p:cNvSpPr>
            <a:spLocks noGrp="1"/>
          </p:cNvSpPr>
          <p:nvPr>
            <p:ph idx="1"/>
          </p:nvPr>
        </p:nvSpPr>
        <p:spPr>
          <a:xfrm>
            <a:off x="540000" y="1260000"/>
            <a:ext cx="7110178" cy="5040000"/>
          </a:xfrm>
        </p:spPr>
        <p:txBody>
          <a:bodyPr>
            <a:normAutofit fontScale="92500" lnSpcReduction="20000"/>
          </a:bodyPr>
          <a:lstStyle/>
          <a:p>
            <a:pPr lvl="0"/>
            <a:r>
              <a:rPr lang="en-GB" dirty="0"/>
              <a:t>Accurately measure the mass, to the nearest 0.001 g, of a length of magnesium ribbon, approximately 3–4 cm long. The mass should lie between 0.020 g and 0.040 g.</a:t>
            </a:r>
          </a:p>
          <a:p>
            <a:pPr lvl="0"/>
            <a:r>
              <a:rPr lang="en-GB" dirty="0"/>
              <a:t>Ensure the burette tap is closed. Use a small funnel to pour 25 cm</a:t>
            </a:r>
            <a:r>
              <a:rPr lang="en-GB" baseline="30000" dirty="0"/>
              <a:t>3</a:t>
            </a:r>
            <a:r>
              <a:rPr lang="en-GB" dirty="0"/>
              <a:t> of dilute hydrochloric acid into the burette, followed carefully by 25 cm</a:t>
            </a:r>
            <a:r>
              <a:rPr lang="en-GB" baseline="30000" dirty="0"/>
              <a:t>3</a:t>
            </a:r>
            <a:r>
              <a:rPr lang="en-GB" dirty="0"/>
              <a:t> of water. Try to avoid mixing the two liquids as far as possible. Accurate volume measurements are not needed. This should leave a space of at least 5 cm between the liquid and the top of the burette.</a:t>
            </a:r>
          </a:p>
          <a:p>
            <a:pPr lvl="0"/>
            <a:r>
              <a:rPr lang="en-GB" dirty="0"/>
              <a:t>Carefully push the magnesium ribbon into the open end of the burette, pushing the strip in the middle so that the springiness of the strip holds it in place against the glass. Do not allow it to touch the liquid at this stage.</a:t>
            </a:r>
          </a:p>
          <a:p>
            <a:pPr lvl="0"/>
            <a:r>
              <a:rPr lang="en-GB" dirty="0"/>
              <a:t>Add about 50 cm</a:t>
            </a:r>
            <a:r>
              <a:rPr lang="en-GB" baseline="30000" dirty="0"/>
              <a:t>3</a:t>
            </a:r>
            <a:r>
              <a:rPr lang="en-GB" dirty="0"/>
              <a:t> of water to a 250 cm</a:t>
            </a:r>
            <a:r>
              <a:rPr lang="en-GB" baseline="30000" dirty="0"/>
              <a:t>3</a:t>
            </a:r>
            <a:r>
              <a:rPr lang="en-GB" dirty="0"/>
              <a:t> beaker.</a:t>
            </a:r>
          </a:p>
        </p:txBody>
      </p:sp>
      <p:sp>
        <p:nvSpPr>
          <p:cNvPr id="4" name="Vertical Title 1">
            <a:extLst>
              <a:ext uri="{FF2B5EF4-FFF2-40B4-BE49-F238E27FC236}">
                <a16:creationId xmlns:a16="http://schemas.microsoft.com/office/drawing/2014/main" id="{FEE63CE5-8A72-4242-81BD-5FB3FC7CB19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Method</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1484746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2D86F-D401-3863-1F86-0B253CD9B5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C4AAE0-98C3-2CAB-3910-6AD71CAFC515}"/>
              </a:ext>
            </a:extLst>
          </p:cNvPr>
          <p:cNvSpPr>
            <a:spLocks noGrp="1"/>
          </p:cNvSpPr>
          <p:nvPr>
            <p:ph type="title"/>
          </p:nvPr>
        </p:nvSpPr>
        <p:spPr/>
        <p:txBody>
          <a:bodyPr/>
          <a:lstStyle/>
          <a:p>
            <a:r>
              <a:rPr lang="en-US" dirty="0"/>
              <a:t>Method (part 2)</a:t>
            </a:r>
          </a:p>
        </p:txBody>
      </p:sp>
      <p:sp>
        <p:nvSpPr>
          <p:cNvPr id="3" name="Content Placeholder 2">
            <a:extLst>
              <a:ext uri="{FF2B5EF4-FFF2-40B4-BE49-F238E27FC236}">
                <a16:creationId xmlns:a16="http://schemas.microsoft.com/office/drawing/2014/main" id="{250189CE-26FE-9FE3-2BF2-E2CFC54F5486}"/>
              </a:ext>
            </a:extLst>
          </p:cNvPr>
          <p:cNvSpPr>
            <a:spLocks noGrp="1"/>
          </p:cNvSpPr>
          <p:nvPr>
            <p:ph idx="1"/>
          </p:nvPr>
        </p:nvSpPr>
        <p:spPr>
          <a:xfrm>
            <a:off x="540000" y="1260000"/>
            <a:ext cx="6938162" cy="5040000"/>
          </a:xfrm>
        </p:spPr>
        <p:txBody>
          <a:bodyPr>
            <a:normAutofit fontScale="92500" lnSpcReduction="20000"/>
          </a:bodyPr>
          <a:lstStyle/>
          <a:p>
            <a:pPr lvl="0">
              <a:buFont typeface="+mj-lt"/>
              <a:buAutoNum type="arabicPeriod" startAt="5"/>
            </a:pPr>
            <a:r>
              <a:rPr lang="en-GB" dirty="0"/>
              <a:t>Rest the top of the burette gently on the lip of the beaker, then quickly turn the burette upside-down and lower the end beneath the water in the beaker. If this is done quickly and carefully (your teacher will demonstrate this first), little or no liquid will be lost. Clamp the burette vertically in this upside-down position.</a:t>
            </a:r>
          </a:p>
          <a:p>
            <a:pPr lvl="0">
              <a:buAutoNum type="arabicPeriod" startAt="5"/>
            </a:pPr>
            <a:r>
              <a:rPr lang="en-GB" dirty="0"/>
              <a:t>Without delay, check that the liquid level in the burette is on the scale – if it is not, open the tap for a moment to allow the level to drop onto the scale.</a:t>
            </a:r>
          </a:p>
          <a:p>
            <a:pPr lvl="0">
              <a:buAutoNum type="arabicPeriod" startAt="5"/>
            </a:pPr>
            <a:r>
              <a:rPr lang="en-GB" dirty="0"/>
              <a:t>Take the burette reading of the liquid level. (Note: the scale is also now upside-down!)</a:t>
            </a:r>
          </a:p>
          <a:p>
            <a:pPr lvl="0">
              <a:buAutoNum type="arabicPeriod" startAt="5"/>
            </a:pPr>
            <a:r>
              <a:rPr lang="en-GB" dirty="0"/>
              <a:t>As the acid diffuses downwards, the magnesium begins to react. Allow the metal to react completely.</a:t>
            </a:r>
          </a:p>
          <a:p>
            <a:pPr lvl="0">
              <a:buAutoNum type="arabicPeriod" startAt="5"/>
            </a:pPr>
            <a:r>
              <a:rPr lang="en-GB" dirty="0"/>
              <a:t>Once the liquid level has stopped changing and no more gas bubbles are being formed, take the final burette reading and record the results. </a:t>
            </a:r>
          </a:p>
        </p:txBody>
      </p:sp>
      <p:sp>
        <p:nvSpPr>
          <p:cNvPr id="4" name="Vertical Title 1">
            <a:extLst>
              <a:ext uri="{FF2B5EF4-FFF2-40B4-BE49-F238E27FC236}">
                <a16:creationId xmlns:a16="http://schemas.microsoft.com/office/drawing/2014/main" id="{6BBA8C76-A1AF-EB8A-0E28-9C25D3CCB29F}"/>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Method</a:t>
            </a:r>
            <a:endParaRPr lang="en-US" sz="2200" b="1" i="0" dirty="0">
              <a:solidFill>
                <a:schemeClr val="bg1"/>
              </a:solidFill>
              <a:latin typeface="Century Gothic" panose="020B0502020202020204" pitchFamily="34" charset="0"/>
            </a:endParaRPr>
          </a:p>
        </p:txBody>
      </p:sp>
      <p:pic>
        <p:nvPicPr>
          <p:cNvPr id="6" name="Picture 5" descr="A labelled diagram of the burette once it has been inverted in the beaker (step 5 of the method).">
            <a:extLst>
              <a:ext uri="{FF2B5EF4-FFF2-40B4-BE49-F238E27FC236}">
                <a16:creationId xmlns:a16="http://schemas.microsoft.com/office/drawing/2014/main" id="{C076BF4B-06CD-C35F-F8A9-84B6EDE55A1C}"/>
              </a:ext>
            </a:extLst>
          </p:cNvPr>
          <p:cNvPicPr>
            <a:picLocks noChangeAspect="1"/>
          </p:cNvPicPr>
          <p:nvPr/>
        </p:nvPicPr>
        <p:blipFill>
          <a:blip r:embed="rId2"/>
          <a:srcRect l="48074"/>
          <a:stretch>
            <a:fillRect/>
          </a:stretch>
        </p:blipFill>
        <p:spPr>
          <a:xfrm>
            <a:off x="7849354" y="2112133"/>
            <a:ext cx="3078179" cy="4369369"/>
          </a:xfrm>
          <a:prstGeom prst="rect">
            <a:avLst/>
          </a:prstGeom>
        </p:spPr>
      </p:pic>
      <p:pic>
        <p:nvPicPr>
          <p:cNvPr id="7" name="Picture 6" descr="A close-up of the magnesium ribbon in the burette when it has been inverted.">
            <a:extLst>
              <a:ext uri="{FF2B5EF4-FFF2-40B4-BE49-F238E27FC236}">
                <a16:creationId xmlns:a16="http://schemas.microsoft.com/office/drawing/2014/main" id="{1525BE14-144F-6FCE-D64B-EE0F93D0C909}"/>
              </a:ext>
            </a:extLst>
          </p:cNvPr>
          <p:cNvPicPr>
            <a:picLocks noChangeAspect="1"/>
          </p:cNvPicPr>
          <p:nvPr/>
        </p:nvPicPr>
        <p:blipFill>
          <a:blip r:embed="rId2"/>
          <a:srcRect l="-36" t="21180" r="47492" b="36665"/>
          <a:stretch>
            <a:fillRect/>
          </a:stretch>
        </p:blipFill>
        <p:spPr>
          <a:xfrm>
            <a:off x="7996288" y="376498"/>
            <a:ext cx="3078179" cy="1820292"/>
          </a:xfrm>
          <a:prstGeom prst="rect">
            <a:avLst/>
          </a:prstGeom>
        </p:spPr>
      </p:pic>
    </p:spTree>
    <p:extLst>
      <p:ext uri="{BB962C8B-B14F-4D97-AF65-F5344CB8AC3E}">
        <p14:creationId xmlns:p14="http://schemas.microsoft.com/office/powerpoint/2010/main" val="2490989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951CC-0A05-664C-BD94-1187A6671623}"/>
              </a:ext>
            </a:extLst>
          </p:cNvPr>
          <p:cNvSpPr>
            <a:spLocks noGrp="1"/>
          </p:cNvSpPr>
          <p:nvPr>
            <p:ph type="title"/>
          </p:nvPr>
        </p:nvSpPr>
        <p:spPr/>
        <p:txBody>
          <a:bodyPr/>
          <a:lstStyle/>
          <a:p>
            <a:r>
              <a:rPr lang="en-US" dirty="0"/>
              <a:t>Results</a:t>
            </a:r>
          </a:p>
        </p:txBody>
      </p:sp>
      <p:sp>
        <p:nvSpPr>
          <p:cNvPr id="3" name="Content Placeholder 2">
            <a:extLst>
              <a:ext uri="{FF2B5EF4-FFF2-40B4-BE49-F238E27FC236}">
                <a16:creationId xmlns:a16="http://schemas.microsoft.com/office/drawing/2014/main" id="{9F19ED3F-1B17-3346-8390-710E541F5538}"/>
              </a:ext>
            </a:extLst>
          </p:cNvPr>
          <p:cNvSpPr>
            <a:spLocks noGrp="1"/>
          </p:cNvSpPr>
          <p:nvPr>
            <p:ph idx="1"/>
          </p:nvPr>
        </p:nvSpPr>
        <p:spPr/>
        <p:txBody>
          <a:bodyPr/>
          <a:lstStyle/>
          <a:p>
            <a:r>
              <a:rPr lang="en-US" dirty="0"/>
              <a:t>Record your results in the table provided.</a:t>
            </a:r>
          </a:p>
        </p:txBody>
      </p:sp>
      <p:sp>
        <p:nvSpPr>
          <p:cNvPr id="6" name="Vertical Title 1">
            <a:extLst>
              <a:ext uri="{FF2B5EF4-FFF2-40B4-BE49-F238E27FC236}">
                <a16:creationId xmlns:a16="http://schemas.microsoft.com/office/drawing/2014/main" id="{A41F9482-3B9C-E144-8DBE-2790A6299F6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Results</a:t>
            </a:r>
            <a:endParaRPr lang="en-US" sz="2200" b="1" i="0" dirty="0">
              <a:solidFill>
                <a:schemeClr val="bg1"/>
              </a:solidFill>
              <a:latin typeface="Century Gothic" panose="020B0502020202020204" pitchFamily="34" charset="0"/>
            </a:endParaRPr>
          </a:p>
        </p:txBody>
      </p:sp>
      <p:graphicFrame>
        <p:nvGraphicFramePr>
          <p:cNvPr id="4" name="Table 3">
            <a:extLst>
              <a:ext uri="{FF2B5EF4-FFF2-40B4-BE49-F238E27FC236}">
                <a16:creationId xmlns:a16="http://schemas.microsoft.com/office/drawing/2014/main" id="{F046B05F-8716-4E9D-5398-F15F9F3BE414}"/>
              </a:ext>
            </a:extLst>
          </p:cNvPr>
          <p:cNvGraphicFramePr>
            <a:graphicFrameLocks noGrp="1"/>
          </p:cNvGraphicFramePr>
          <p:nvPr>
            <p:extLst>
              <p:ext uri="{D42A27DB-BD31-4B8C-83A1-F6EECF244321}">
                <p14:modId xmlns:p14="http://schemas.microsoft.com/office/powerpoint/2010/main" val="3041191477"/>
              </p:ext>
            </p:extLst>
          </p:nvPr>
        </p:nvGraphicFramePr>
        <p:xfrm>
          <a:off x="1660030" y="2300604"/>
          <a:ext cx="7319378" cy="2256792"/>
        </p:xfrm>
        <a:graphic>
          <a:graphicData uri="http://schemas.openxmlformats.org/drawingml/2006/table">
            <a:tbl>
              <a:tblPr firstRow="1" firstCol="1" bandRow="1"/>
              <a:tblGrid>
                <a:gridCol w="4375010">
                  <a:extLst>
                    <a:ext uri="{9D8B030D-6E8A-4147-A177-3AD203B41FA5}">
                      <a16:colId xmlns:a16="http://schemas.microsoft.com/office/drawing/2014/main" val="3546617792"/>
                    </a:ext>
                  </a:extLst>
                </a:gridCol>
                <a:gridCol w="2944368">
                  <a:extLst>
                    <a:ext uri="{9D8B030D-6E8A-4147-A177-3AD203B41FA5}">
                      <a16:colId xmlns:a16="http://schemas.microsoft.com/office/drawing/2014/main" val="3239592405"/>
                    </a:ext>
                  </a:extLst>
                </a:gridCol>
              </a:tblGrid>
              <a:tr h="564198">
                <a:tc>
                  <a:txBody>
                    <a:bodyPr/>
                    <a:lstStyle/>
                    <a:p>
                      <a:pPr indent="-226695" algn="l">
                        <a:lnSpc>
                          <a:spcPct val="107000"/>
                        </a:lnSpc>
                        <a:spcAft>
                          <a:spcPts val="600"/>
                        </a:spcAft>
                        <a:buNone/>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Mass of magnesium ribbon used / g</a:t>
                      </a: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tc>
                  <a:txBody>
                    <a:bodyPr/>
                    <a:lstStyle/>
                    <a:p>
                      <a:pPr indent="-226695" algn="l">
                        <a:lnSpc>
                          <a:spcPct val="107000"/>
                        </a:lnSpc>
                        <a:spcAft>
                          <a:spcPts val="600"/>
                        </a:spcAft>
                        <a:buNone/>
                      </a:pPr>
                      <a:r>
                        <a:rPr lang="en-GB" sz="1800">
                          <a:effectLst/>
                          <a:latin typeface="Century Gothic" panose="020B0502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21418306"/>
                  </a:ext>
                </a:extLst>
              </a:tr>
              <a:tr h="564198">
                <a:tc>
                  <a:txBody>
                    <a:bodyPr/>
                    <a:lstStyle/>
                    <a:p>
                      <a:pPr indent="-226695" algn="l">
                        <a:lnSpc>
                          <a:spcPct val="107000"/>
                        </a:lnSpc>
                        <a:spcAft>
                          <a:spcPts val="600"/>
                        </a:spcAft>
                        <a:buNone/>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Start volume on burette / cm</a:t>
                      </a:r>
                      <a:r>
                        <a:rPr lang="en-GB" sz="1800" b="1" baseline="30000"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3</a:t>
                      </a: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tc>
                  <a:txBody>
                    <a:bodyPr/>
                    <a:lstStyle/>
                    <a:p>
                      <a:pPr indent="-226695" algn="l">
                        <a:lnSpc>
                          <a:spcPct val="107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5484654"/>
                  </a:ext>
                </a:extLst>
              </a:tr>
              <a:tr h="564198">
                <a:tc>
                  <a:txBody>
                    <a:bodyPr/>
                    <a:lstStyle/>
                    <a:p>
                      <a:pPr indent="-226695" algn="l">
                        <a:lnSpc>
                          <a:spcPct val="107000"/>
                        </a:lnSpc>
                        <a:spcAft>
                          <a:spcPts val="600"/>
                        </a:spcAft>
                        <a:buNone/>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End volume on burette / cm</a:t>
                      </a:r>
                      <a:r>
                        <a:rPr lang="en-GB" sz="1800" b="1" baseline="30000"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3</a:t>
                      </a: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tc>
                  <a:txBody>
                    <a:bodyPr/>
                    <a:lstStyle/>
                    <a:p>
                      <a:pPr indent="-226695" algn="l">
                        <a:lnSpc>
                          <a:spcPct val="107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7214973"/>
                  </a:ext>
                </a:extLst>
              </a:tr>
              <a:tr h="564198">
                <a:tc>
                  <a:txBody>
                    <a:bodyPr/>
                    <a:lstStyle/>
                    <a:p>
                      <a:pPr indent="-226695" algn="l">
                        <a:lnSpc>
                          <a:spcPct val="107000"/>
                        </a:lnSpc>
                        <a:spcAft>
                          <a:spcPts val="600"/>
                        </a:spcAft>
                        <a:buNone/>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Volume of hydrogen produced / cm</a:t>
                      </a:r>
                      <a:r>
                        <a:rPr lang="en-GB" sz="1800" b="1" baseline="30000"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3</a:t>
                      </a: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tc>
                  <a:txBody>
                    <a:bodyPr/>
                    <a:lstStyle/>
                    <a:p>
                      <a:pPr indent="-226695" algn="l">
                        <a:lnSpc>
                          <a:spcPct val="107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29483333"/>
                  </a:ext>
                </a:extLst>
              </a:tr>
            </a:tbl>
          </a:graphicData>
        </a:graphic>
      </p:graphicFrame>
    </p:spTree>
    <p:extLst>
      <p:ext uri="{BB962C8B-B14F-4D97-AF65-F5344CB8AC3E}">
        <p14:creationId xmlns:p14="http://schemas.microsoft.com/office/powerpoint/2010/main" val="31883915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FCDC49-7D0A-F83C-4B82-609A23209D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18A05E-0509-2FAB-D147-C035E4298C40}"/>
              </a:ext>
            </a:extLst>
          </p:cNvPr>
          <p:cNvSpPr>
            <a:spLocks noGrp="1"/>
          </p:cNvSpPr>
          <p:nvPr>
            <p:ph type="title"/>
          </p:nvPr>
        </p:nvSpPr>
        <p:spPr/>
        <p:txBody>
          <a:bodyPr/>
          <a:lstStyle/>
          <a:p>
            <a:r>
              <a:rPr lang="en-US" dirty="0"/>
              <a:t>Follow-up questions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0047A91-33DB-0ADF-07A3-D52717EDEA6B}"/>
                  </a:ext>
                </a:extLst>
              </p:cNvPr>
              <p:cNvSpPr>
                <a:spLocks noGrp="1"/>
              </p:cNvSpPr>
              <p:nvPr>
                <p:ph idx="1"/>
              </p:nvPr>
            </p:nvSpPr>
            <p:spPr/>
            <p:txBody>
              <a:bodyPr>
                <a:normAutofit fontScale="85000" lnSpcReduction="20000"/>
              </a:bodyPr>
              <a:lstStyle/>
              <a:p>
                <a:pPr lvl="0"/>
                <a:r>
                  <a:rPr lang="en-GB" dirty="0"/>
                  <a:t>Calculate the number of moles of hydrogen gas produced.</a:t>
                </a:r>
                <a:br>
                  <a:rPr lang="en-GB" dirty="0"/>
                </a:br>
                <a:r>
                  <a:rPr lang="en-GB" i="1" dirty="0">
                    <a:solidFill>
                      <a:srgbClr val="C8102E"/>
                    </a:solidFill>
                  </a:rPr>
                  <a:t>Note: </a:t>
                </a:r>
                <a:r>
                  <a:rPr lang="en-GB" i="1" dirty="0"/>
                  <a:t>one mole of any gas at room temperature and pressure occupies 24.0 dm</a:t>
                </a:r>
                <a:r>
                  <a:rPr lang="en-GB" i="1" baseline="30000" dirty="0"/>
                  <a:t>3</a:t>
                </a:r>
              </a:p>
              <a:p>
                <a:pPr lvl="0"/>
                <a:r>
                  <a:rPr lang="en-GB" dirty="0"/>
                  <a:t>(a) Balance the symbol equation for the reaction between magnesium and hydrochloric acid:</a:t>
                </a:r>
                <a:br>
                  <a:rPr lang="en-GB" dirty="0"/>
                </a:br>
                <a14:m>
                  <m:oMath xmlns:m="http://schemas.openxmlformats.org/officeDocument/2006/math">
                    <m:r>
                      <a:rPr lang="en-GB" b="0" i="0" dirty="0" smtClean="0">
                        <a:latin typeface="Cambria Math" panose="02040503050406030204" pitchFamily="18" charset="0"/>
                      </a:rPr>
                      <m:t>____</m:t>
                    </m:r>
                    <m:r>
                      <m:rPr>
                        <m:sty m:val="p"/>
                      </m:rPr>
                      <a:rPr lang="en-GB" i="0" dirty="0" smtClean="0">
                        <a:latin typeface="Cambria Math" panose="02040503050406030204" pitchFamily="18" charset="0"/>
                      </a:rPr>
                      <m:t>Mg</m:t>
                    </m:r>
                    <m:r>
                      <a:rPr lang="en-GB" i="0" dirty="0" smtClean="0">
                        <a:latin typeface="Cambria Math" panose="02040503050406030204" pitchFamily="18" charset="0"/>
                      </a:rPr>
                      <m:t> + ____</m:t>
                    </m:r>
                    <m:r>
                      <m:rPr>
                        <m:sty m:val="p"/>
                      </m:rPr>
                      <a:rPr lang="en-GB" i="0" dirty="0" smtClean="0">
                        <a:latin typeface="Cambria Math" panose="02040503050406030204" pitchFamily="18" charset="0"/>
                      </a:rPr>
                      <m:t>HCl</m:t>
                    </m:r>
                    <m:r>
                      <a:rPr lang="en-GB" i="0" dirty="0" smtClean="0">
                        <a:latin typeface="Cambria Math" panose="02040503050406030204" pitchFamily="18" charset="0"/>
                      </a:rPr>
                      <m:t> → ____</m:t>
                    </m:r>
                    <m:r>
                      <m:rPr>
                        <m:sty m:val="p"/>
                      </m:rPr>
                      <a:rPr lang="en-GB" i="0" dirty="0" smtClean="0">
                        <a:latin typeface="Cambria Math" panose="02040503050406030204" pitchFamily="18" charset="0"/>
                      </a:rPr>
                      <m:t>Mg</m:t>
                    </m:r>
                    <m:sSub>
                      <m:sSubPr>
                        <m:ctrlPr>
                          <a:rPr lang="en-GB" i="1" dirty="0" smtClean="0">
                            <a:latin typeface="Cambria Math" panose="02040503050406030204" pitchFamily="18" charset="0"/>
                          </a:rPr>
                        </m:ctrlPr>
                      </m:sSubPr>
                      <m:e>
                        <m:r>
                          <m:rPr>
                            <m:sty m:val="p"/>
                          </m:rPr>
                          <a:rPr lang="en-GB" b="0" i="0" dirty="0" smtClean="0">
                            <a:latin typeface="Cambria Math" panose="02040503050406030204" pitchFamily="18" charset="0"/>
                          </a:rPr>
                          <m:t>Cl</m:t>
                        </m:r>
                      </m:e>
                      <m:sub>
                        <m:r>
                          <a:rPr lang="en-GB" b="0" i="0" dirty="0" smtClean="0">
                            <a:latin typeface="Cambria Math" panose="02040503050406030204" pitchFamily="18" charset="0"/>
                          </a:rPr>
                          <m:t>2</m:t>
                        </m:r>
                      </m:sub>
                    </m:sSub>
                    <m:r>
                      <a:rPr lang="en-GB" i="0" dirty="0">
                        <a:latin typeface="Cambria Math" panose="02040503050406030204" pitchFamily="18" charset="0"/>
                      </a:rPr>
                      <m:t> + </m:t>
                    </m:r>
                    <m:sSub>
                      <m:sSubPr>
                        <m:ctrlPr>
                          <a:rPr lang="en-GB" i="1" dirty="0" smtClean="0">
                            <a:latin typeface="Cambria Math" panose="02040503050406030204" pitchFamily="18" charset="0"/>
                          </a:rPr>
                        </m:ctrlPr>
                      </m:sSubPr>
                      <m:e>
                        <m:r>
                          <a:rPr lang="en-GB" b="0" i="0" dirty="0" smtClean="0">
                            <a:latin typeface="Cambria Math" panose="02040503050406030204" pitchFamily="18" charset="0"/>
                          </a:rPr>
                          <m:t>____</m:t>
                        </m:r>
                        <m:r>
                          <m:rPr>
                            <m:sty m:val="p"/>
                          </m:rPr>
                          <a:rPr lang="en-GB" b="0" i="0" dirty="0" smtClean="0">
                            <a:latin typeface="Cambria Math" panose="02040503050406030204" pitchFamily="18" charset="0"/>
                          </a:rPr>
                          <m:t>H</m:t>
                        </m:r>
                      </m:e>
                      <m:sub>
                        <m:r>
                          <a:rPr lang="en-GB" b="0" i="0" dirty="0" smtClean="0">
                            <a:latin typeface="Cambria Math" panose="02040503050406030204" pitchFamily="18" charset="0"/>
                          </a:rPr>
                          <m:t>2</m:t>
                        </m:r>
                      </m:sub>
                    </m:sSub>
                  </m:oMath>
                </a14:m>
                <a:br>
                  <a:rPr lang="en-GB" baseline="-25000" dirty="0"/>
                </a:br>
                <a:br>
                  <a:rPr lang="en-GB" baseline="-25000" dirty="0"/>
                </a:br>
                <a:r>
                  <a:rPr lang="en-GB" dirty="0"/>
                  <a:t>(b)Calculate the number of moles of magnesium present at the start of the reaction and hence the relative atomic mass of magnesium.</a:t>
                </a:r>
              </a:p>
              <a:p>
                <a:pPr lvl="0"/>
                <a:r>
                  <a:rPr lang="en-GB" dirty="0"/>
                  <a:t>The relative atomic mass of magnesium is approximately 24.305 (although it Is often rounded to 24 on the periodic table. Calculate the percentage error in your calculation using the following equation:</a:t>
                </a:r>
                <a:br>
                  <a:rPr lang="en-GB" dirty="0"/>
                </a:br>
                <a:endParaRPr lang="en-GB" dirty="0"/>
              </a:p>
              <a:p>
                <a:pPr marL="0" lvl="0" indent="0" algn="ctr">
                  <a:buNone/>
                </a:pPr>
                <a14:m>
                  <m:oMath xmlns:m="http://schemas.openxmlformats.org/officeDocument/2006/math">
                    <m:f>
                      <m:fPr>
                        <m:ctrlPr>
                          <a:rPr lang="en-GB" i="1">
                            <a:latin typeface="Cambria Math" panose="02040503050406030204" pitchFamily="18" charset="0"/>
                            <a:ea typeface="Cambria Math" panose="02040503050406030204" pitchFamily="18" charset="0"/>
                          </a:rPr>
                        </m:ctrlPr>
                      </m:fPr>
                      <m:num>
                        <m:r>
                          <m:rPr>
                            <m:nor/>
                          </m:rPr>
                          <a:rPr lang="en-GB" b="0" i="0" smtClean="0">
                            <a:latin typeface="Cambria Math" panose="02040503050406030204" pitchFamily="18" charset="0"/>
                            <a:ea typeface="Cambria Math" panose="02040503050406030204" pitchFamily="18" charset="0"/>
                          </a:rPr>
                          <m:t>d</m:t>
                        </m:r>
                        <m:r>
                          <m:rPr>
                            <m:nor/>
                          </m:rPr>
                          <a:rPr lang="en-GB">
                            <a:latin typeface="Cambria Math" panose="02040503050406030204" pitchFamily="18" charset="0"/>
                            <a:ea typeface="Cambria Math" panose="02040503050406030204" pitchFamily="18" charset="0"/>
                          </a:rPr>
                          <m:t>ifference</m:t>
                        </m:r>
                        <m:r>
                          <m:rPr>
                            <m:nor/>
                          </m:rPr>
                          <a:rPr lang="en-GB">
                            <a:latin typeface="Cambria Math" panose="02040503050406030204" pitchFamily="18" charset="0"/>
                            <a:ea typeface="Cambria Math" panose="02040503050406030204" pitchFamily="18" charset="0"/>
                          </a:rPr>
                          <m:t> </m:t>
                        </m:r>
                        <m:r>
                          <m:rPr>
                            <m:nor/>
                          </m:rPr>
                          <a:rPr lang="en-GB">
                            <a:latin typeface="Cambria Math" panose="02040503050406030204" pitchFamily="18" charset="0"/>
                            <a:ea typeface="Cambria Math" panose="02040503050406030204" pitchFamily="18" charset="0"/>
                          </a:rPr>
                          <m:t>in</m:t>
                        </m:r>
                        <m:r>
                          <m:rPr>
                            <m:nor/>
                          </m:rPr>
                          <a:rPr lang="en-GB">
                            <a:latin typeface="Cambria Math" panose="02040503050406030204" pitchFamily="18" charset="0"/>
                            <a:ea typeface="Cambria Math" panose="02040503050406030204" pitchFamily="18" charset="0"/>
                          </a:rPr>
                          <m:t> </m:t>
                        </m:r>
                        <m:r>
                          <m:rPr>
                            <m:nor/>
                          </m:rPr>
                          <a:rPr lang="en-GB">
                            <a:latin typeface="Cambria Math" panose="02040503050406030204" pitchFamily="18" charset="0"/>
                            <a:ea typeface="Cambria Math" panose="02040503050406030204" pitchFamily="18" charset="0"/>
                          </a:rPr>
                          <m:t>relative</m:t>
                        </m:r>
                        <m:r>
                          <m:rPr>
                            <m:nor/>
                          </m:rPr>
                          <a:rPr lang="en-GB">
                            <a:latin typeface="Cambria Math" panose="02040503050406030204" pitchFamily="18" charset="0"/>
                            <a:ea typeface="Cambria Math" panose="02040503050406030204" pitchFamily="18" charset="0"/>
                          </a:rPr>
                          <m:t> </m:t>
                        </m:r>
                        <m:r>
                          <m:rPr>
                            <m:nor/>
                          </m:rPr>
                          <a:rPr lang="en-GB">
                            <a:latin typeface="Cambria Math" panose="02040503050406030204" pitchFamily="18" charset="0"/>
                            <a:ea typeface="Cambria Math" panose="02040503050406030204" pitchFamily="18" charset="0"/>
                          </a:rPr>
                          <m:t>atomic</m:t>
                        </m:r>
                        <m:r>
                          <m:rPr>
                            <m:nor/>
                          </m:rPr>
                          <a:rPr lang="en-GB">
                            <a:latin typeface="Cambria Math" panose="02040503050406030204" pitchFamily="18" charset="0"/>
                            <a:ea typeface="Cambria Math" panose="02040503050406030204" pitchFamily="18" charset="0"/>
                          </a:rPr>
                          <m:t> </m:t>
                        </m:r>
                        <m:r>
                          <m:rPr>
                            <m:nor/>
                          </m:rPr>
                          <a:rPr lang="en-GB">
                            <a:latin typeface="Cambria Math" panose="02040503050406030204" pitchFamily="18" charset="0"/>
                            <a:ea typeface="Cambria Math" panose="02040503050406030204" pitchFamily="18" charset="0"/>
                          </a:rPr>
                          <m:t>mass</m:t>
                        </m:r>
                      </m:num>
                      <m:den>
                        <m:r>
                          <m:rPr>
                            <m:nor/>
                          </m:rPr>
                          <a:rPr lang="en-GB" b="0" i="0" smtClean="0">
                            <a:latin typeface="Cambria Math" panose="02040503050406030204" pitchFamily="18" charset="0"/>
                            <a:ea typeface="Cambria Math" panose="02040503050406030204" pitchFamily="18" charset="0"/>
                          </a:rPr>
                          <m:t>a</m:t>
                        </m:r>
                        <m:r>
                          <m:rPr>
                            <m:nor/>
                          </m:rPr>
                          <a:rPr lang="en-GB">
                            <a:latin typeface="Cambria Math" panose="02040503050406030204" pitchFamily="18" charset="0"/>
                            <a:ea typeface="Cambria Math" panose="02040503050406030204" pitchFamily="18" charset="0"/>
                          </a:rPr>
                          <m:t>ctual</m:t>
                        </m:r>
                        <m:r>
                          <m:rPr>
                            <m:nor/>
                          </m:rPr>
                          <a:rPr lang="en-GB">
                            <a:latin typeface="Cambria Math" panose="02040503050406030204" pitchFamily="18" charset="0"/>
                            <a:ea typeface="Cambria Math" panose="02040503050406030204" pitchFamily="18" charset="0"/>
                          </a:rPr>
                          <m:t> </m:t>
                        </m:r>
                        <m:r>
                          <m:rPr>
                            <m:nor/>
                          </m:rPr>
                          <a:rPr lang="en-GB">
                            <a:latin typeface="Cambria Math" panose="02040503050406030204" pitchFamily="18" charset="0"/>
                            <a:ea typeface="Cambria Math" panose="02040503050406030204" pitchFamily="18" charset="0"/>
                          </a:rPr>
                          <m:t>relative</m:t>
                        </m:r>
                        <m:r>
                          <m:rPr>
                            <m:nor/>
                          </m:rPr>
                          <a:rPr lang="en-GB">
                            <a:latin typeface="Cambria Math" panose="02040503050406030204" pitchFamily="18" charset="0"/>
                            <a:ea typeface="Cambria Math" panose="02040503050406030204" pitchFamily="18" charset="0"/>
                          </a:rPr>
                          <m:t> </m:t>
                        </m:r>
                        <m:r>
                          <m:rPr>
                            <m:nor/>
                          </m:rPr>
                          <a:rPr lang="en-GB">
                            <a:latin typeface="Cambria Math" panose="02040503050406030204" pitchFamily="18" charset="0"/>
                            <a:ea typeface="Cambria Math" panose="02040503050406030204" pitchFamily="18" charset="0"/>
                          </a:rPr>
                          <m:t>atomic</m:t>
                        </m:r>
                        <m:r>
                          <m:rPr>
                            <m:nor/>
                          </m:rPr>
                          <a:rPr lang="en-GB">
                            <a:latin typeface="Cambria Math" panose="02040503050406030204" pitchFamily="18" charset="0"/>
                            <a:ea typeface="Cambria Math" panose="02040503050406030204" pitchFamily="18" charset="0"/>
                          </a:rPr>
                          <m:t> </m:t>
                        </m:r>
                        <m:r>
                          <m:rPr>
                            <m:nor/>
                          </m:rPr>
                          <a:rPr lang="en-GB">
                            <a:latin typeface="Cambria Math" panose="02040503050406030204" pitchFamily="18" charset="0"/>
                            <a:ea typeface="Cambria Math" panose="02040503050406030204" pitchFamily="18" charset="0"/>
                          </a:rPr>
                          <m:t>mass</m:t>
                        </m:r>
                      </m:den>
                    </m:f>
                    <m:r>
                      <a:rPr lang="en-GB" i="1">
                        <a:latin typeface="Cambria Math" panose="02040503050406030204" pitchFamily="18" charset="0"/>
                        <a:ea typeface="Cambria Math" panose="02040503050406030204" pitchFamily="18" charset="0"/>
                      </a:rPr>
                      <m:t> </m:t>
                    </m:r>
                  </m:oMath>
                </a14:m>
                <a:r>
                  <a:rPr lang="en-GB" dirty="0">
                    <a:latin typeface="Cambria Math" panose="02040503050406030204" pitchFamily="18" charset="0"/>
                    <a:ea typeface="Cambria Math" panose="02040503050406030204" pitchFamily="18" charset="0"/>
                  </a:rPr>
                  <a:t>x 100</a:t>
                </a:r>
                <a:br>
                  <a:rPr lang="en-GB" dirty="0">
                    <a:latin typeface="Cambria Math" panose="02040503050406030204" pitchFamily="18" charset="0"/>
                    <a:ea typeface="Cambria Math" panose="02040503050406030204" pitchFamily="18" charset="0"/>
                  </a:rPr>
                </a:br>
                <a:endParaRPr lang="en-GB" dirty="0">
                  <a:latin typeface="Cambria Math" panose="02040503050406030204" pitchFamily="18" charset="0"/>
                  <a:ea typeface="Cambria Math" panose="02040503050406030204" pitchFamily="18" charset="0"/>
                </a:endParaRPr>
              </a:p>
              <a:p>
                <a:pPr>
                  <a:buFont typeface="+mj-lt"/>
                  <a:buAutoNum type="arabicPeriod" startAt="4"/>
                </a:pPr>
                <a:r>
                  <a:rPr lang="en-GB" dirty="0"/>
                  <a:t>Suggest two sources of error during the practical which may have led to a difference between the relative atomic mass measured and the actual relative atomic mass.</a:t>
                </a:r>
              </a:p>
            </p:txBody>
          </p:sp>
        </mc:Choice>
        <mc:Fallback xmlns="">
          <p:sp>
            <p:nvSpPr>
              <p:cNvPr id="3" name="Content Placeholder 2">
                <a:extLst>
                  <a:ext uri="{FF2B5EF4-FFF2-40B4-BE49-F238E27FC236}">
                    <a16:creationId xmlns:a16="http://schemas.microsoft.com/office/drawing/2014/main" id="{B0047A91-33DB-0ADF-07A3-D52717EDEA6B}"/>
                  </a:ext>
                </a:extLst>
              </p:cNvPr>
              <p:cNvSpPr>
                <a:spLocks noGrp="1" noRot="1" noChangeAspect="1" noMove="1" noResize="1" noEditPoints="1" noAdjustHandles="1" noChangeArrowheads="1" noChangeShapeType="1" noTextEdit="1"/>
              </p:cNvSpPr>
              <p:nvPr>
                <p:ph idx="1"/>
              </p:nvPr>
            </p:nvSpPr>
            <p:spPr>
              <a:blipFill>
                <a:blip r:embed="rId2"/>
                <a:stretch>
                  <a:fillRect l="-1512" t="-2785" r="-1573"/>
                </a:stretch>
              </a:blipFill>
            </p:spPr>
            <p:txBody>
              <a:bodyPr/>
              <a:lstStyle/>
              <a:p>
                <a:r>
                  <a:rPr lang="en-GB">
                    <a:noFill/>
                  </a:rPr>
                  <a:t> </a:t>
                </a:r>
              </a:p>
            </p:txBody>
          </p:sp>
        </mc:Fallback>
      </mc:AlternateContent>
      <p:sp>
        <p:nvSpPr>
          <p:cNvPr id="4" name="Vertical Title 1">
            <a:extLst>
              <a:ext uri="{FF2B5EF4-FFF2-40B4-BE49-F238E27FC236}">
                <a16:creationId xmlns:a16="http://schemas.microsoft.com/office/drawing/2014/main" id="{5992CCB1-9C40-19A4-988E-DE5FCF687E0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Questions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631602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AA312-59D1-6CC9-5F9C-83E724991E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2567ED-5E5B-309F-0961-3C97F00D78BB}"/>
              </a:ext>
            </a:extLst>
          </p:cNvPr>
          <p:cNvSpPr>
            <a:spLocks noGrp="1"/>
          </p:cNvSpPr>
          <p:nvPr>
            <p:ph type="title"/>
          </p:nvPr>
        </p:nvSpPr>
        <p:spPr/>
        <p:txBody>
          <a:bodyPr/>
          <a:lstStyle/>
          <a:p>
            <a:r>
              <a:rPr lang="en-US" dirty="0"/>
              <a:t>Further practice</a:t>
            </a:r>
          </a:p>
        </p:txBody>
      </p:sp>
      <p:sp>
        <p:nvSpPr>
          <p:cNvPr id="3" name="Content Placeholder 2">
            <a:extLst>
              <a:ext uri="{FF2B5EF4-FFF2-40B4-BE49-F238E27FC236}">
                <a16:creationId xmlns:a16="http://schemas.microsoft.com/office/drawing/2014/main" id="{E0534208-6F3C-8897-002C-50D013F85248}"/>
              </a:ext>
            </a:extLst>
          </p:cNvPr>
          <p:cNvSpPr>
            <a:spLocks noGrp="1"/>
          </p:cNvSpPr>
          <p:nvPr>
            <p:ph idx="1"/>
          </p:nvPr>
        </p:nvSpPr>
        <p:spPr>
          <a:xfrm>
            <a:off x="540000" y="4572000"/>
            <a:ext cx="10080000" cy="1892592"/>
          </a:xfrm>
        </p:spPr>
        <p:txBody>
          <a:bodyPr>
            <a:normAutofit/>
          </a:bodyPr>
          <a:lstStyle/>
          <a:p>
            <a:pPr lvl="0">
              <a:buFont typeface="+mj-lt"/>
              <a:buAutoNum type="arabicPeriod" startAt="5"/>
            </a:pPr>
            <a:r>
              <a:rPr lang="en-GB" dirty="0"/>
              <a:t>(a) Calculate the number of moles of hydrogen gas produced and add the result to the table.</a:t>
            </a:r>
          </a:p>
          <a:p>
            <a:pPr marL="0" lvl="0" indent="0">
              <a:buNone/>
            </a:pPr>
            <a:r>
              <a:rPr lang="en-GB" dirty="0"/>
              <a:t>(b) Calculate the number of moles of hydrogen produced in the reaction.</a:t>
            </a:r>
            <a:br>
              <a:rPr lang="en-GB" dirty="0"/>
            </a:br>
            <a:r>
              <a:rPr lang="en-GB" i="1" dirty="0">
                <a:solidFill>
                  <a:srgbClr val="C8102E"/>
                </a:solidFill>
              </a:rPr>
              <a:t>Note: </a:t>
            </a:r>
            <a:r>
              <a:rPr lang="en-GB" i="1" dirty="0"/>
              <a:t>one mole of any gas at room temperature and pressure occupies 24.0 dm</a:t>
            </a:r>
            <a:r>
              <a:rPr lang="en-GB" i="1" baseline="30000" dirty="0"/>
              <a:t>3</a:t>
            </a:r>
          </a:p>
        </p:txBody>
      </p:sp>
      <p:sp>
        <p:nvSpPr>
          <p:cNvPr id="4" name="Vertical Title 1">
            <a:extLst>
              <a:ext uri="{FF2B5EF4-FFF2-40B4-BE49-F238E27FC236}">
                <a16:creationId xmlns:a16="http://schemas.microsoft.com/office/drawing/2014/main" id="{0B917A75-8746-BAF1-C99A-7569AEBA61E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Questions</a:t>
            </a:r>
            <a:endParaRPr lang="en-US" sz="2200" b="1" i="0" dirty="0">
              <a:solidFill>
                <a:schemeClr val="bg1"/>
              </a:solidFill>
              <a:latin typeface="Century Gothic" panose="020B0502020202020204" pitchFamily="34" charset="0"/>
            </a:endParaRPr>
          </a:p>
        </p:txBody>
      </p:sp>
      <p:graphicFrame>
        <p:nvGraphicFramePr>
          <p:cNvPr id="5" name="Table 4">
            <a:extLst>
              <a:ext uri="{FF2B5EF4-FFF2-40B4-BE49-F238E27FC236}">
                <a16:creationId xmlns:a16="http://schemas.microsoft.com/office/drawing/2014/main" id="{5E8DB52A-0B00-7937-DD61-FB99B88C3967}"/>
              </a:ext>
            </a:extLst>
          </p:cNvPr>
          <p:cNvGraphicFramePr>
            <a:graphicFrameLocks noGrp="1"/>
          </p:cNvGraphicFramePr>
          <p:nvPr>
            <p:extLst>
              <p:ext uri="{D42A27DB-BD31-4B8C-83A1-F6EECF244321}">
                <p14:modId xmlns:p14="http://schemas.microsoft.com/office/powerpoint/2010/main" val="2357221503"/>
              </p:ext>
            </p:extLst>
          </p:nvPr>
        </p:nvGraphicFramePr>
        <p:xfrm>
          <a:off x="1920311" y="2026284"/>
          <a:ext cx="7319378" cy="2256792"/>
        </p:xfrm>
        <a:graphic>
          <a:graphicData uri="http://schemas.openxmlformats.org/drawingml/2006/table">
            <a:tbl>
              <a:tblPr firstRow="1" firstCol="1" bandRow="1"/>
              <a:tblGrid>
                <a:gridCol w="4375010">
                  <a:extLst>
                    <a:ext uri="{9D8B030D-6E8A-4147-A177-3AD203B41FA5}">
                      <a16:colId xmlns:a16="http://schemas.microsoft.com/office/drawing/2014/main" val="3546617792"/>
                    </a:ext>
                  </a:extLst>
                </a:gridCol>
                <a:gridCol w="2944368">
                  <a:extLst>
                    <a:ext uri="{9D8B030D-6E8A-4147-A177-3AD203B41FA5}">
                      <a16:colId xmlns:a16="http://schemas.microsoft.com/office/drawing/2014/main" val="3239592405"/>
                    </a:ext>
                  </a:extLst>
                </a:gridCol>
              </a:tblGrid>
              <a:tr h="564198">
                <a:tc>
                  <a:txBody>
                    <a:bodyPr/>
                    <a:lstStyle/>
                    <a:p>
                      <a:pPr indent="-226695" algn="l">
                        <a:lnSpc>
                          <a:spcPct val="107000"/>
                        </a:lnSpc>
                        <a:spcAft>
                          <a:spcPts val="600"/>
                        </a:spcAft>
                        <a:buNone/>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Mass of calcium used / g</a:t>
                      </a: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tc>
                  <a:txBody>
                    <a:bodyPr/>
                    <a:lstStyle/>
                    <a:p>
                      <a:pPr indent="-226695" algn="ctr">
                        <a:lnSpc>
                          <a:spcPct val="107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 0.050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21418306"/>
                  </a:ext>
                </a:extLst>
              </a:tr>
              <a:tr h="564198">
                <a:tc>
                  <a:txBody>
                    <a:bodyPr/>
                    <a:lstStyle/>
                    <a:p>
                      <a:pPr indent="-226695" algn="l">
                        <a:lnSpc>
                          <a:spcPct val="107000"/>
                        </a:lnSpc>
                        <a:spcAft>
                          <a:spcPts val="600"/>
                        </a:spcAft>
                        <a:buNone/>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Start volume on burette / cm</a:t>
                      </a:r>
                      <a:r>
                        <a:rPr lang="en-GB" sz="1800" b="1" baseline="30000"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3</a:t>
                      </a: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tc>
                  <a:txBody>
                    <a:bodyPr/>
                    <a:lstStyle/>
                    <a:p>
                      <a:pPr indent="-226695" algn="ctr">
                        <a:lnSpc>
                          <a:spcPct val="107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 2.00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5484654"/>
                  </a:ext>
                </a:extLst>
              </a:tr>
              <a:tr h="564198">
                <a:tc>
                  <a:txBody>
                    <a:bodyPr/>
                    <a:lstStyle/>
                    <a:p>
                      <a:pPr indent="-226695" algn="l">
                        <a:lnSpc>
                          <a:spcPct val="107000"/>
                        </a:lnSpc>
                        <a:spcAft>
                          <a:spcPts val="600"/>
                        </a:spcAft>
                        <a:buNone/>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End volume on burette / cm</a:t>
                      </a:r>
                      <a:r>
                        <a:rPr lang="en-GB" sz="1800" b="1" baseline="30000"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3</a:t>
                      </a: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tc>
                  <a:txBody>
                    <a:bodyPr/>
                    <a:lstStyle/>
                    <a:p>
                      <a:pPr indent="-226695" algn="ctr">
                        <a:lnSpc>
                          <a:spcPct val="107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 32.00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7214973"/>
                  </a:ext>
                </a:extLst>
              </a:tr>
              <a:tr h="564198">
                <a:tc>
                  <a:txBody>
                    <a:bodyPr/>
                    <a:lstStyle/>
                    <a:p>
                      <a:pPr indent="-226695" algn="l">
                        <a:lnSpc>
                          <a:spcPct val="107000"/>
                        </a:lnSpc>
                        <a:spcAft>
                          <a:spcPts val="600"/>
                        </a:spcAft>
                        <a:buNone/>
                      </a:pPr>
                      <a:r>
                        <a:rPr lang="en-GB" sz="1800" b="1"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Volume of hydrogen produced / cm</a:t>
                      </a:r>
                      <a:r>
                        <a:rPr lang="en-GB" sz="1800" b="1" baseline="30000" dirty="0">
                          <a:solidFill>
                            <a:srgbClr val="C8102E"/>
                          </a:solidFill>
                          <a:effectLst/>
                          <a:latin typeface="Century Gothic" panose="020B0502020202020204" pitchFamily="34" charset="0"/>
                          <a:ea typeface="Calibri" panose="020F0502020204030204" pitchFamily="34" charset="0"/>
                          <a:cs typeface="Arial" panose="020B0604020202020204" pitchFamily="34" charset="0"/>
                        </a:rPr>
                        <a:t>3</a:t>
                      </a: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E0C0"/>
                    </a:solidFill>
                  </a:tcPr>
                </a:tc>
                <a:tc>
                  <a:txBody>
                    <a:bodyPr/>
                    <a:lstStyle/>
                    <a:p>
                      <a:pPr indent="-226695" algn="ctr">
                        <a:lnSpc>
                          <a:spcPct val="107000"/>
                        </a:lnSpc>
                        <a:spcAft>
                          <a:spcPts val="600"/>
                        </a:spcAft>
                        <a:buNone/>
                      </a:pPr>
                      <a:r>
                        <a:rPr lang="en-GB" sz="1800" dirty="0">
                          <a:effectLst/>
                          <a:latin typeface="Century Gothic" panose="020B0502020202020204" pitchFamily="34" charset="0"/>
                          <a:ea typeface="Calibri" panose="020F0502020204030204" pitchFamily="34" charset="0"/>
                          <a:cs typeface="Arial" panose="020B0604020202020204" pitchFamily="34"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29483333"/>
                  </a:ext>
                </a:extLst>
              </a:tr>
            </a:tbl>
          </a:graphicData>
        </a:graphic>
      </p:graphicFrame>
      <p:sp>
        <p:nvSpPr>
          <p:cNvPr id="6" name="Content Placeholder 2">
            <a:extLst>
              <a:ext uri="{FF2B5EF4-FFF2-40B4-BE49-F238E27FC236}">
                <a16:creationId xmlns:a16="http://schemas.microsoft.com/office/drawing/2014/main" id="{D930A2D5-30C4-91DB-CE5A-F0230BA085CE}"/>
              </a:ext>
            </a:extLst>
          </p:cNvPr>
          <p:cNvSpPr txBox="1">
            <a:spLocks/>
          </p:cNvSpPr>
          <p:nvPr/>
        </p:nvSpPr>
        <p:spPr>
          <a:xfrm>
            <a:off x="540000" y="1167384"/>
            <a:ext cx="10080000" cy="1892592"/>
          </a:xfrm>
          <a:prstGeom prst="rect">
            <a:avLst/>
          </a:prstGeom>
        </p:spPr>
        <p:txBody>
          <a:bodyPr vert="horz" lIns="0" tIns="0" rIns="0" bIns="0" rtlCol="0">
            <a:normAutofit/>
          </a:bodyPr>
          <a:lstStyle>
            <a:lvl1pPr marL="457200" indent="-457200" algn="l" defTabSz="914400" rtl="0" eaLnBrk="1" latinLnBrk="0" hangingPunct="1">
              <a:lnSpc>
                <a:spcPct val="100000"/>
              </a:lnSpc>
              <a:spcBef>
                <a:spcPts val="0"/>
              </a:spcBef>
              <a:spcAft>
                <a:spcPts val="1200"/>
              </a:spcAft>
              <a:buClr>
                <a:srgbClr val="C8102E"/>
              </a:buClr>
              <a:buSzPct val="100000"/>
              <a:buFont typeface="+mj-lt"/>
              <a:buAutoNum type="arabicPeriod"/>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The experiment was repeated using a small piece of calcium metal in place of the magnesium. The following results were obtained:</a:t>
            </a:r>
          </a:p>
        </p:txBody>
      </p:sp>
    </p:spTree>
    <p:extLst>
      <p:ext uri="{BB962C8B-B14F-4D97-AF65-F5344CB8AC3E}">
        <p14:creationId xmlns:p14="http://schemas.microsoft.com/office/powerpoint/2010/main" val="1959908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03A91-412B-6EE5-189B-CA5C14F0F7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36882E-6EED-470B-592D-28FEDAD50DF0}"/>
              </a:ext>
            </a:extLst>
          </p:cNvPr>
          <p:cNvSpPr>
            <a:spLocks noGrp="1"/>
          </p:cNvSpPr>
          <p:nvPr>
            <p:ph type="title"/>
          </p:nvPr>
        </p:nvSpPr>
        <p:spPr/>
        <p:txBody>
          <a:bodyPr/>
          <a:lstStyle/>
          <a:p>
            <a:r>
              <a:rPr lang="en-US" dirty="0"/>
              <a:t>Further practice</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6C347F9-85D7-60C3-9F9F-5FDF5B4CDFFE}"/>
                  </a:ext>
                </a:extLst>
              </p:cNvPr>
              <p:cNvSpPr>
                <a:spLocks noGrp="1"/>
              </p:cNvSpPr>
              <p:nvPr>
                <p:ph idx="1"/>
              </p:nvPr>
            </p:nvSpPr>
            <p:spPr/>
            <p:txBody>
              <a:bodyPr>
                <a:normAutofit/>
              </a:bodyPr>
              <a:lstStyle/>
              <a:p>
                <a:pPr lvl="0">
                  <a:buFont typeface="+mj-lt"/>
                  <a:buAutoNum type="arabicPeriod" startAt="6"/>
                </a:pPr>
                <a:r>
                  <a:rPr lang="en-GB" dirty="0"/>
                  <a:t>(a) Balance the symbol equation for the reaction between calcium and hydrochloric acid:</a:t>
                </a:r>
                <a:br>
                  <a:rPr lang="en-GB" dirty="0"/>
                </a:br>
                <a14:m>
                  <m:oMath xmlns:m="http://schemas.openxmlformats.org/officeDocument/2006/math">
                    <m:r>
                      <a:rPr lang="en-GB" b="0" i="0" dirty="0" smtClean="0">
                        <a:latin typeface="Cambria Math" panose="02040503050406030204" pitchFamily="18" charset="0"/>
                      </a:rPr>
                      <m:t>____</m:t>
                    </m:r>
                    <m:r>
                      <m:rPr>
                        <m:sty m:val="p"/>
                      </m:rPr>
                      <a:rPr lang="en-GB" b="0" i="0" dirty="0" smtClean="0">
                        <a:latin typeface="Cambria Math" panose="02040503050406030204" pitchFamily="18" charset="0"/>
                      </a:rPr>
                      <m:t>Ca</m:t>
                    </m:r>
                    <m:r>
                      <a:rPr lang="en-GB" i="0" dirty="0" smtClean="0">
                        <a:latin typeface="Cambria Math" panose="02040503050406030204" pitchFamily="18" charset="0"/>
                      </a:rPr>
                      <m:t> + ____</m:t>
                    </m:r>
                    <m:r>
                      <m:rPr>
                        <m:sty m:val="p"/>
                      </m:rPr>
                      <a:rPr lang="en-GB" i="0" dirty="0" smtClean="0">
                        <a:latin typeface="Cambria Math" panose="02040503050406030204" pitchFamily="18" charset="0"/>
                      </a:rPr>
                      <m:t>HCl</m:t>
                    </m:r>
                    <m:r>
                      <a:rPr lang="en-GB" i="0" dirty="0" smtClean="0">
                        <a:latin typeface="Cambria Math" panose="02040503050406030204" pitchFamily="18" charset="0"/>
                      </a:rPr>
                      <m:t> → ____</m:t>
                    </m:r>
                    <m:r>
                      <m:rPr>
                        <m:sty m:val="p"/>
                      </m:rPr>
                      <a:rPr lang="en-GB" b="0" i="0" dirty="0" smtClean="0">
                        <a:latin typeface="Cambria Math" panose="02040503050406030204" pitchFamily="18" charset="0"/>
                      </a:rPr>
                      <m:t>Ca</m:t>
                    </m:r>
                    <m:sSub>
                      <m:sSubPr>
                        <m:ctrlPr>
                          <a:rPr lang="en-GB" i="1" dirty="0" smtClean="0">
                            <a:latin typeface="Cambria Math" panose="02040503050406030204" pitchFamily="18" charset="0"/>
                          </a:rPr>
                        </m:ctrlPr>
                      </m:sSubPr>
                      <m:e>
                        <m:r>
                          <m:rPr>
                            <m:sty m:val="p"/>
                          </m:rPr>
                          <a:rPr lang="en-GB" b="0" i="0" dirty="0" smtClean="0">
                            <a:latin typeface="Cambria Math" panose="02040503050406030204" pitchFamily="18" charset="0"/>
                          </a:rPr>
                          <m:t>Cl</m:t>
                        </m:r>
                      </m:e>
                      <m:sub>
                        <m:r>
                          <a:rPr lang="en-GB" b="0" i="0" dirty="0" smtClean="0">
                            <a:latin typeface="Cambria Math" panose="02040503050406030204" pitchFamily="18" charset="0"/>
                          </a:rPr>
                          <m:t>2</m:t>
                        </m:r>
                      </m:sub>
                    </m:sSub>
                    <m:r>
                      <a:rPr lang="en-GB" i="0" dirty="0">
                        <a:latin typeface="Cambria Math" panose="02040503050406030204" pitchFamily="18" charset="0"/>
                      </a:rPr>
                      <m:t> + </m:t>
                    </m:r>
                    <m:sSub>
                      <m:sSubPr>
                        <m:ctrlPr>
                          <a:rPr lang="en-GB" i="1" dirty="0" smtClean="0">
                            <a:latin typeface="Cambria Math" panose="02040503050406030204" pitchFamily="18" charset="0"/>
                          </a:rPr>
                        </m:ctrlPr>
                      </m:sSubPr>
                      <m:e>
                        <m:r>
                          <a:rPr lang="en-GB" b="0" i="0" dirty="0" smtClean="0">
                            <a:latin typeface="Cambria Math" panose="02040503050406030204" pitchFamily="18" charset="0"/>
                          </a:rPr>
                          <m:t>____</m:t>
                        </m:r>
                        <m:r>
                          <m:rPr>
                            <m:sty m:val="p"/>
                          </m:rPr>
                          <a:rPr lang="en-GB" b="0" i="0" dirty="0" smtClean="0">
                            <a:latin typeface="Cambria Math" panose="02040503050406030204" pitchFamily="18" charset="0"/>
                          </a:rPr>
                          <m:t>H</m:t>
                        </m:r>
                      </m:e>
                      <m:sub>
                        <m:r>
                          <a:rPr lang="en-GB" b="0" i="0" dirty="0" smtClean="0">
                            <a:latin typeface="Cambria Math" panose="02040503050406030204" pitchFamily="18" charset="0"/>
                          </a:rPr>
                          <m:t>2</m:t>
                        </m:r>
                      </m:sub>
                    </m:sSub>
                  </m:oMath>
                </a14:m>
                <a:br>
                  <a:rPr lang="en-GB" baseline="-25000" dirty="0"/>
                </a:br>
                <a:br>
                  <a:rPr lang="en-GB" baseline="-25000" dirty="0"/>
                </a:br>
                <a:r>
                  <a:rPr lang="en-GB" dirty="0"/>
                  <a:t>(</a:t>
                </a:r>
                <a:r>
                  <a:rPr lang="en-GB"/>
                  <a:t>b) Calculate </a:t>
                </a:r>
                <a:r>
                  <a:rPr lang="en-GB" dirty="0"/>
                  <a:t>the number of moles of calcium present at the start of the reaction, and hence the relative atomic mass of magnesium.</a:t>
                </a:r>
              </a:p>
              <a:p>
                <a:pPr lvl="0">
                  <a:buAutoNum type="arabicPeriod" startAt="6"/>
                </a:pPr>
                <a:r>
                  <a:rPr lang="en-GB" dirty="0"/>
                  <a:t>Use your periodic table to find the relative atomic mass of calcium to one decimal place. Calculate the percentage error in your calculation using the following equation:</a:t>
                </a:r>
                <a:br>
                  <a:rPr lang="en-GB" dirty="0"/>
                </a:br>
                <a:endParaRPr lang="en-GB" dirty="0"/>
              </a:p>
              <a:p>
                <a:pPr marL="0" lvl="0" indent="0" algn="ctr">
                  <a:buNone/>
                </a:pPr>
                <a14:m>
                  <m:oMath xmlns:m="http://schemas.openxmlformats.org/officeDocument/2006/math">
                    <m:f>
                      <m:fPr>
                        <m:ctrlPr>
                          <a:rPr lang="en-GB" i="1">
                            <a:latin typeface="Cambria Math" panose="02040503050406030204" pitchFamily="18" charset="0"/>
                            <a:ea typeface="Cambria Math" panose="02040503050406030204" pitchFamily="18" charset="0"/>
                          </a:rPr>
                        </m:ctrlPr>
                      </m:fPr>
                      <m:num>
                        <m:r>
                          <m:rPr>
                            <m:nor/>
                          </m:rPr>
                          <a:rPr lang="en-GB" b="0" i="0" smtClean="0">
                            <a:latin typeface="Cambria Math" panose="02040503050406030204" pitchFamily="18" charset="0"/>
                            <a:ea typeface="Cambria Math" panose="02040503050406030204" pitchFamily="18" charset="0"/>
                          </a:rPr>
                          <m:t>d</m:t>
                        </m:r>
                        <m:r>
                          <m:rPr>
                            <m:nor/>
                          </m:rPr>
                          <a:rPr lang="en-GB">
                            <a:latin typeface="Cambria Math" panose="02040503050406030204" pitchFamily="18" charset="0"/>
                            <a:ea typeface="Cambria Math" panose="02040503050406030204" pitchFamily="18" charset="0"/>
                          </a:rPr>
                          <m:t>ifference</m:t>
                        </m:r>
                        <m:r>
                          <m:rPr>
                            <m:nor/>
                          </m:rPr>
                          <a:rPr lang="en-GB">
                            <a:latin typeface="Cambria Math" panose="02040503050406030204" pitchFamily="18" charset="0"/>
                            <a:ea typeface="Cambria Math" panose="02040503050406030204" pitchFamily="18" charset="0"/>
                          </a:rPr>
                          <m:t> </m:t>
                        </m:r>
                        <m:r>
                          <m:rPr>
                            <m:nor/>
                          </m:rPr>
                          <a:rPr lang="en-GB">
                            <a:latin typeface="Cambria Math" panose="02040503050406030204" pitchFamily="18" charset="0"/>
                            <a:ea typeface="Cambria Math" panose="02040503050406030204" pitchFamily="18" charset="0"/>
                          </a:rPr>
                          <m:t>in</m:t>
                        </m:r>
                        <m:r>
                          <m:rPr>
                            <m:nor/>
                          </m:rPr>
                          <a:rPr lang="en-GB">
                            <a:latin typeface="Cambria Math" panose="02040503050406030204" pitchFamily="18" charset="0"/>
                            <a:ea typeface="Cambria Math" panose="02040503050406030204" pitchFamily="18" charset="0"/>
                          </a:rPr>
                          <m:t> </m:t>
                        </m:r>
                        <m:r>
                          <m:rPr>
                            <m:nor/>
                          </m:rPr>
                          <a:rPr lang="en-GB">
                            <a:latin typeface="Cambria Math" panose="02040503050406030204" pitchFamily="18" charset="0"/>
                            <a:ea typeface="Cambria Math" panose="02040503050406030204" pitchFamily="18" charset="0"/>
                          </a:rPr>
                          <m:t>relative</m:t>
                        </m:r>
                        <m:r>
                          <m:rPr>
                            <m:nor/>
                          </m:rPr>
                          <a:rPr lang="en-GB">
                            <a:latin typeface="Cambria Math" panose="02040503050406030204" pitchFamily="18" charset="0"/>
                            <a:ea typeface="Cambria Math" panose="02040503050406030204" pitchFamily="18" charset="0"/>
                          </a:rPr>
                          <m:t> </m:t>
                        </m:r>
                        <m:r>
                          <m:rPr>
                            <m:nor/>
                          </m:rPr>
                          <a:rPr lang="en-GB">
                            <a:latin typeface="Cambria Math" panose="02040503050406030204" pitchFamily="18" charset="0"/>
                            <a:ea typeface="Cambria Math" panose="02040503050406030204" pitchFamily="18" charset="0"/>
                          </a:rPr>
                          <m:t>atomic</m:t>
                        </m:r>
                        <m:r>
                          <m:rPr>
                            <m:nor/>
                          </m:rPr>
                          <a:rPr lang="en-GB">
                            <a:latin typeface="Cambria Math" panose="02040503050406030204" pitchFamily="18" charset="0"/>
                            <a:ea typeface="Cambria Math" panose="02040503050406030204" pitchFamily="18" charset="0"/>
                          </a:rPr>
                          <m:t> </m:t>
                        </m:r>
                        <m:r>
                          <m:rPr>
                            <m:nor/>
                          </m:rPr>
                          <a:rPr lang="en-GB">
                            <a:latin typeface="Cambria Math" panose="02040503050406030204" pitchFamily="18" charset="0"/>
                            <a:ea typeface="Cambria Math" panose="02040503050406030204" pitchFamily="18" charset="0"/>
                          </a:rPr>
                          <m:t>mass</m:t>
                        </m:r>
                      </m:num>
                      <m:den>
                        <m:r>
                          <m:rPr>
                            <m:nor/>
                          </m:rPr>
                          <a:rPr lang="en-GB" b="0" i="0" smtClean="0">
                            <a:latin typeface="Cambria Math" panose="02040503050406030204" pitchFamily="18" charset="0"/>
                            <a:ea typeface="Cambria Math" panose="02040503050406030204" pitchFamily="18" charset="0"/>
                          </a:rPr>
                          <m:t>a</m:t>
                        </m:r>
                        <m:r>
                          <m:rPr>
                            <m:nor/>
                          </m:rPr>
                          <a:rPr lang="en-GB">
                            <a:latin typeface="Cambria Math" panose="02040503050406030204" pitchFamily="18" charset="0"/>
                            <a:ea typeface="Cambria Math" panose="02040503050406030204" pitchFamily="18" charset="0"/>
                          </a:rPr>
                          <m:t>ctual</m:t>
                        </m:r>
                        <m:r>
                          <m:rPr>
                            <m:nor/>
                          </m:rPr>
                          <a:rPr lang="en-GB">
                            <a:latin typeface="Cambria Math" panose="02040503050406030204" pitchFamily="18" charset="0"/>
                            <a:ea typeface="Cambria Math" panose="02040503050406030204" pitchFamily="18" charset="0"/>
                          </a:rPr>
                          <m:t> </m:t>
                        </m:r>
                        <m:r>
                          <m:rPr>
                            <m:nor/>
                          </m:rPr>
                          <a:rPr lang="en-GB">
                            <a:latin typeface="Cambria Math" panose="02040503050406030204" pitchFamily="18" charset="0"/>
                            <a:ea typeface="Cambria Math" panose="02040503050406030204" pitchFamily="18" charset="0"/>
                          </a:rPr>
                          <m:t>relative</m:t>
                        </m:r>
                        <m:r>
                          <m:rPr>
                            <m:nor/>
                          </m:rPr>
                          <a:rPr lang="en-GB">
                            <a:latin typeface="Cambria Math" panose="02040503050406030204" pitchFamily="18" charset="0"/>
                            <a:ea typeface="Cambria Math" panose="02040503050406030204" pitchFamily="18" charset="0"/>
                          </a:rPr>
                          <m:t> </m:t>
                        </m:r>
                        <m:r>
                          <m:rPr>
                            <m:nor/>
                          </m:rPr>
                          <a:rPr lang="en-GB">
                            <a:latin typeface="Cambria Math" panose="02040503050406030204" pitchFamily="18" charset="0"/>
                            <a:ea typeface="Cambria Math" panose="02040503050406030204" pitchFamily="18" charset="0"/>
                          </a:rPr>
                          <m:t>atomic</m:t>
                        </m:r>
                        <m:r>
                          <m:rPr>
                            <m:nor/>
                          </m:rPr>
                          <a:rPr lang="en-GB">
                            <a:latin typeface="Cambria Math" panose="02040503050406030204" pitchFamily="18" charset="0"/>
                            <a:ea typeface="Cambria Math" panose="02040503050406030204" pitchFamily="18" charset="0"/>
                          </a:rPr>
                          <m:t> </m:t>
                        </m:r>
                        <m:r>
                          <m:rPr>
                            <m:nor/>
                          </m:rPr>
                          <a:rPr lang="en-GB">
                            <a:latin typeface="Cambria Math" panose="02040503050406030204" pitchFamily="18" charset="0"/>
                            <a:ea typeface="Cambria Math" panose="02040503050406030204" pitchFamily="18" charset="0"/>
                          </a:rPr>
                          <m:t>mass</m:t>
                        </m:r>
                      </m:den>
                    </m:f>
                    <m:r>
                      <a:rPr lang="en-GB" i="1">
                        <a:latin typeface="Cambria Math" panose="02040503050406030204" pitchFamily="18" charset="0"/>
                        <a:ea typeface="Cambria Math" panose="02040503050406030204" pitchFamily="18" charset="0"/>
                      </a:rPr>
                      <m:t> </m:t>
                    </m:r>
                  </m:oMath>
                </a14:m>
                <a:r>
                  <a:rPr lang="en-GB" dirty="0">
                    <a:latin typeface="Cambria Math" panose="02040503050406030204" pitchFamily="18" charset="0"/>
                    <a:ea typeface="Cambria Math" panose="02040503050406030204" pitchFamily="18" charset="0"/>
                  </a:rPr>
                  <a:t>x 100</a:t>
                </a:r>
                <a:br>
                  <a:rPr lang="en-GB" dirty="0"/>
                </a:br>
                <a:endParaRPr lang="en-GB" dirty="0"/>
              </a:p>
            </p:txBody>
          </p:sp>
        </mc:Choice>
        <mc:Fallback xmlns="">
          <p:sp>
            <p:nvSpPr>
              <p:cNvPr id="3" name="Content Placeholder 2">
                <a:extLst>
                  <a:ext uri="{FF2B5EF4-FFF2-40B4-BE49-F238E27FC236}">
                    <a16:creationId xmlns:a16="http://schemas.microsoft.com/office/drawing/2014/main" id="{F6C347F9-85D7-60C3-9F9F-5FDF5B4CDFFE}"/>
                  </a:ext>
                </a:extLst>
              </p:cNvPr>
              <p:cNvSpPr>
                <a:spLocks noGrp="1" noRot="1" noChangeAspect="1" noMove="1" noResize="1" noEditPoints="1" noAdjustHandles="1" noChangeArrowheads="1" noChangeShapeType="1" noTextEdit="1"/>
              </p:cNvSpPr>
              <p:nvPr>
                <p:ph idx="1"/>
              </p:nvPr>
            </p:nvSpPr>
            <p:spPr>
              <a:blipFill>
                <a:blip r:embed="rId2"/>
                <a:stretch>
                  <a:fillRect l="-1694" t="-1816" r="-2299"/>
                </a:stretch>
              </a:blipFill>
            </p:spPr>
            <p:txBody>
              <a:bodyPr/>
              <a:lstStyle/>
              <a:p>
                <a:r>
                  <a:rPr lang="en-GB">
                    <a:noFill/>
                  </a:rPr>
                  <a:t> </a:t>
                </a:r>
              </a:p>
            </p:txBody>
          </p:sp>
        </mc:Fallback>
      </mc:AlternateContent>
      <p:sp>
        <p:nvSpPr>
          <p:cNvPr id="4" name="Vertical Title 1">
            <a:extLst>
              <a:ext uri="{FF2B5EF4-FFF2-40B4-BE49-F238E27FC236}">
                <a16:creationId xmlns:a16="http://schemas.microsoft.com/office/drawing/2014/main" id="{F9997168-BD39-1DD4-D3EA-BB57B603ACD9}"/>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Questions</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1000234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66671C8-1A1F-404F-8C5E-0D5B2156A476}">
  <ds:schemaRefs>
    <ds:schemaRef ds:uri="http://schemas.microsoft.com/office/infopath/2007/PartnerControls"/>
    <ds:schemaRef ds:uri="http://schemas.openxmlformats.org/package/2006/metadata/core-properties"/>
    <ds:schemaRef ds:uri="http://purl.org/dc/elements/1.1/"/>
    <ds:schemaRef ds:uri="http://purl.org/dc/terms/"/>
    <ds:schemaRef ds:uri="9e3c562f-56b0-4bc9-96c8-d04b09868558"/>
    <ds:schemaRef ds:uri="http://schemas.microsoft.com/office/2006/documentManagement/types"/>
    <ds:schemaRef ds:uri="http://purl.org/dc/dcmitype/"/>
    <ds:schemaRef ds:uri="5c7d88b2-bc5d-47d8-b067-5f30c82b40fb"/>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D0EBD6D7-0D2A-4B69-9FE3-65F6235917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530795-D8CC-487C-838A-B56A46AF226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549</TotalTime>
  <Words>871</Words>
  <Application>Microsoft Office PowerPoint</Application>
  <PresentationFormat>Widescreen</PresentationFormat>
  <Paragraphs>64</Paragraphs>
  <Slides>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Aptos</vt:lpstr>
      <vt:lpstr>Arial</vt:lpstr>
      <vt:lpstr>Calibri</vt:lpstr>
      <vt:lpstr>Calibri Light</vt:lpstr>
      <vt:lpstr>Cambria Math</vt:lpstr>
      <vt:lpstr>Century Gothic</vt:lpstr>
      <vt:lpstr>Office Theme</vt:lpstr>
      <vt:lpstr>14–16 years</vt:lpstr>
      <vt:lpstr>Introduction</vt:lpstr>
      <vt:lpstr>Learning objectives</vt:lpstr>
      <vt:lpstr>Method (part 1)</vt:lpstr>
      <vt:lpstr>Method (part 2)</vt:lpstr>
      <vt:lpstr>Results</vt:lpstr>
      <vt:lpstr>Follow-up questions</vt:lpstr>
      <vt:lpstr>Further practice</vt:lpstr>
      <vt:lpstr>Further practice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Determining the relative atomic mass of magnesium lesson slides</dc:title>
  <dc:creator>Royal Society of Chemistry</dc:creator>
  <cp:keywords>Nuffield; practical; burette; magnesium; relative atomic mass; RAM; quantitative chemistry;</cp:keywords>
  <dc:description>From https://rsc.li/3OqtvNh; two levels of student sheet and teacher notes also available</dc:description>
  <cp:lastModifiedBy>Kirsty Patterson</cp:lastModifiedBy>
  <cp:revision>572</cp:revision>
  <dcterms:created xsi:type="dcterms:W3CDTF">2021-04-13T16:26:00Z</dcterms:created>
  <dcterms:modified xsi:type="dcterms:W3CDTF">2026-02-23T20:36:56Z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