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sldIdLst>
    <p:sldId id="291" r:id="rId5"/>
    <p:sldId id="294" r:id="rId6"/>
    <p:sldId id="293" r:id="rId7"/>
    <p:sldId id="312" r:id="rId8"/>
    <p:sldId id="295" r:id="rId9"/>
    <p:sldId id="316" r:id="rId10"/>
    <p:sldId id="311" r:id="rId11"/>
    <p:sldId id="313" r:id="rId12"/>
    <p:sldId id="318" r:id="rId13"/>
    <p:sldId id="315" r:id="rId14"/>
    <p:sldId id="306" r:id="rId15"/>
    <p:sldId id="31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D13DB58-9502-4473-8244-1B3977D63B80}" name="Mr H Lord" initials="HL" userId="S::hlord@haslingdenhigh.com::84388277-34e6-4402-a743-5cc2789bf3ab" providerId="AD"/>
  <p188:author id="{E5C2C06B-E31E-8F28-5ED8-94039E65A94E}" name="Bickerstaffe, E (Horizon Teacher)" initials="EB" userId="S::ebickerstaffe@horizoncc.co.uk::536c0e85-38ae-48b8-a62d-df6e4489a15c" providerId="AD"/>
  <p188:author id="{4ABE0490-048B-22EF-1BC1-1CF64EC4D232}" name="Jo Pugh" initials="JP" userId="1187eaa31d8c3d2c" providerId="Windows Live"/>
  <p188:author id="{93898FDF-1F87-EDD6-6458-059E95E842BE}" name="Kirsty Patterson" initials="KP" userId="S::pattersonk@rsc.org::06c453ef-d90e-4cbc-ba6b-1bf363c3e0a9" providerId="AD"/>
  <p188:author id="{D8B1A2EE-E8B6-7C53-5B96-8151E2E5DFC2}" name="Hannah Griffiths" initials="HG" userId="S::GriffithsH@rsc.org::9135852f-5aac-4f3f-97b0-55e569f1368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E0C0"/>
    <a:srgbClr val="F4CFD5"/>
    <a:srgbClr val="E6F1EF"/>
    <a:srgbClr val="006F62"/>
    <a:srgbClr val="EDF6F9"/>
    <a:srgbClr val="48A9C5"/>
    <a:srgbClr val="FAE7EA"/>
    <a:srgbClr val="F7DBE0"/>
    <a:srgbClr val="FF9E1B"/>
    <a:srgbClr val="C810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D04711-8F21-4A90-B5DA-379D9C65DBF7}" v="10" dt="2026-10-29T11:26:32.8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71" autoAdjust="0"/>
    <p:restoredTop sz="94404" autoAdjust="0"/>
  </p:normalViewPr>
  <p:slideViewPr>
    <p:cSldViewPr snapToGrid="0" snapToObjects="1">
      <p:cViewPr>
        <p:scale>
          <a:sx n="60" d="100"/>
          <a:sy n="60" d="100"/>
        </p:scale>
        <p:origin x="988" y="3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custSel modSld modMainMaster">
      <pc:chgData name="Hannah Griffiths" userId="9135852f-5aac-4f3f-97b0-55e569f13680" providerId="ADAL" clId="{79D2581E-2C64-4D7D-948E-B5DB5B650164}" dt="2026-10-29T11:24:41.387" v="18" actId="20577"/>
      <pc:docMkLst>
        <pc:docMk/>
      </pc:docMkLst>
      <pc:sldChg chg="modSp mod">
        <pc:chgData name="Hannah Griffiths" userId="9135852f-5aac-4f3f-97b0-55e569f13680" providerId="ADAL" clId="{79D2581E-2C64-4D7D-948E-B5DB5B650164}" dt="2026-10-29T11:21:55.997" v="4" actId="962"/>
        <pc:sldMkLst>
          <pc:docMk/>
          <pc:sldMk cId="3708121807" sldId="293"/>
        </pc:sldMkLst>
        <pc:picChg chg="mod">
          <ac:chgData name="Hannah Griffiths" userId="9135852f-5aac-4f3f-97b0-55e569f13680" providerId="ADAL" clId="{79D2581E-2C64-4D7D-948E-B5DB5B650164}" dt="2026-10-29T11:21:55.997" v="4" actId="962"/>
          <ac:picMkLst>
            <pc:docMk/>
            <pc:sldMk cId="3708121807" sldId="293"/>
            <ac:picMk id="8" creationId="{7B107E7E-CC1E-F2B3-BCCF-4CCDAFBA5156}"/>
          </ac:picMkLst>
        </pc:picChg>
      </pc:sldChg>
      <pc:sldChg chg="modSp mod">
        <pc:chgData name="Hannah Griffiths" userId="9135852f-5aac-4f3f-97b0-55e569f13680" providerId="ADAL" clId="{79D2581E-2C64-4D7D-948E-B5DB5B650164}" dt="2026-10-29T11:22:30.298" v="7" actId="962"/>
        <pc:sldMkLst>
          <pc:docMk/>
          <pc:sldMk cId="1148474611" sldId="295"/>
        </pc:sldMkLst>
        <pc:spChg chg="mod">
          <ac:chgData name="Hannah Griffiths" userId="9135852f-5aac-4f3f-97b0-55e569f13680" providerId="ADAL" clId="{79D2581E-2C64-4D7D-948E-B5DB5B650164}" dt="2026-10-20T15:53:02.109" v="0" actId="27636"/>
          <ac:spMkLst>
            <pc:docMk/>
            <pc:sldMk cId="1148474611" sldId="295"/>
            <ac:spMk id="3" creationId="{044BF228-D223-1941-AD30-403DC2926113}"/>
          </ac:spMkLst>
        </pc:spChg>
        <pc:picChg chg="mod">
          <ac:chgData name="Hannah Griffiths" userId="9135852f-5aac-4f3f-97b0-55e569f13680" providerId="ADAL" clId="{79D2581E-2C64-4D7D-948E-B5DB5B650164}" dt="2026-10-29T11:22:30.298" v="7" actId="962"/>
          <ac:picMkLst>
            <pc:docMk/>
            <pc:sldMk cId="1148474611" sldId="295"/>
            <ac:picMk id="7" creationId="{FC49C786-839B-C2ED-994E-BC48AA8DD0A6}"/>
          </ac:picMkLst>
        </pc:picChg>
      </pc:sldChg>
      <pc:sldChg chg="modSp mod">
        <pc:chgData name="Hannah Griffiths" userId="9135852f-5aac-4f3f-97b0-55e569f13680" providerId="ADAL" clId="{79D2581E-2C64-4D7D-948E-B5DB5B650164}" dt="2026-10-29T11:24:41.387" v="18" actId="20577"/>
        <pc:sldMkLst>
          <pc:docMk/>
          <pc:sldMk cId="1027371752" sldId="316"/>
        </pc:sldMkLst>
        <pc:spChg chg="mod">
          <ac:chgData name="Hannah Griffiths" userId="9135852f-5aac-4f3f-97b0-55e569f13680" providerId="ADAL" clId="{79D2581E-2C64-4D7D-948E-B5DB5B650164}" dt="2026-10-29T11:24:41.387" v="18" actId="20577"/>
          <ac:spMkLst>
            <pc:docMk/>
            <pc:sldMk cId="1027371752" sldId="316"/>
            <ac:spMk id="32" creationId="{0D987BE3-2110-90DE-F626-8A550125A630}"/>
          </ac:spMkLst>
        </pc:spChg>
        <pc:spChg chg="mod">
          <ac:chgData name="Hannah Griffiths" userId="9135852f-5aac-4f3f-97b0-55e569f13680" providerId="ADAL" clId="{79D2581E-2C64-4D7D-948E-B5DB5B650164}" dt="2026-10-29T11:24:30.844" v="15" actId="20577"/>
          <ac:spMkLst>
            <pc:docMk/>
            <pc:sldMk cId="1027371752" sldId="316"/>
            <ac:spMk id="33" creationId="{5C87CBF2-B81B-76D6-62E8-FC7AE1F3019E}"/>
          </ac:spMkLst>
        </pc:spChg>
        <pc:spChg chg="mod">
          <ac:chgData name="Hannah Griffiths" userId="9135852f-5aac-4f3f-97b0-55e569f13680" providerId="ADAL" clId="{79D2581E-2C64-4D7D-948E-B5DB5B650164}" dt="2026-10-29T11:24:20.103" v="12" actId="14100"/>
          <ac:spMkLst>
            <pc:docMk/>
            <pc:sldMk cId="1027371752" sldId="316"/>
            <ac:spMk id="42" creationId="{1C0C832F-AA09-52DC-1F74-8F2A58BED715}"/>
          </ac:spMkLst>
        </pc:spChg>
        <pc:spChg chg="mod">
          <ac:chgData name="Hannah Griffiths" userId="9135852f-5aac-4f3f-97b0-55e569f13680" providerId="ADAL" clId="{79D2581E-2C64-4D7D-948E-B5DB5B650164}" dt="2026-10-29T11:23:46.038" v="9"/>
          <ac:spMkLst>
            <pc:docMk/>
            <pc:sldMk cId="1027371752" sldId="316"/>
            <ac:spMk id="43" creationId="{723E6971-1648-1A8C-7752-C57DB1AEBF03}"/>
          </ac:spMkLst>
        </pc:spChg>
      </pc:sldChg>
      <pc:sldMasterChg chg="modSldLayout">
        <pc:chgData name="Hannah Griffiths" userId="9135852f-5aac-4f3f-97b0-55e569f13680" providerId="ADAL" clId="{79D2581E-2C64-4D7D-948E-B5DB5B650164}" dt="2026-10-20T15:53:07.732" v="1" actId="207"/>
        <pc:sldMasterMkLst>
          <pc:docMk/>
          <pc:sldMasterMk cId="2405364243" sldId="2147483648"/>
        </pc:sldMasterMkLst>
        <pc:sldLayoutChg chg="modSp mod">
          <pc:chgData name="Hannah Griffiths" userId="9135852f-5aac-4f3f-97b0-55e569f13680" providerId="ADAL" clId="{79D2581E-2C64-4D7D-948E-B5DB5B650164}" dt="2026-10-20T15:53:07.732" v="1" actId="207"/>
          <pc:sldLayoutMkLst>
            <pc:docMk/>
            <pc:sldMasterMk cId="2405364243" sldId="2147483648"/>
            <pc:sldLayoutMk cId="132028183" sldId="2147483661"/>
          </pc:sldLayoutMkLst>
          <pc:spChg chg="mod">
            <ac:chgData name="Hannah Griffiths" userId="9135852f-5aac-4f3f-97b0-55e569f13680" providerId="ADAL" clId="{79D2581E-2C64-4D7D-948E-B5DB5B650164}" dt="2026-10-20T15:53:07.732" v="1" actId="207"/>
            <ac:spMkLst>
              <pc:docMk/>
              <pc:sldMasterMk cId="2405364243" sldId="2147483648"/>
              <pc:sldLayoutMk cId="132028183" sldId="2147483661"/>
              <ac:spMk id="14" creationId="{81CC5E98-2B71-6344-A937-ED75B3E16CA3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DD7F0F-BE6D-954F-90B8-B10F98248457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1626FA-E65D-7A47-AC7B-19B6480CC0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396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Ffynhonnell y ffotograff: </a:t>
            </a:r>
            <a:r>
              <a:rPr lang="cy-GB" sz="1200">
                <a:solidFill>
                  <a:schemeClr val="tx1"/>
                </a:solidFill>
                <a:effectLst/>
                <a:latin typeface="+mn-lt"/>
                <a:ea typeface="+mn-lt"/>
                <a:cs typeface="+mn-cs"/>
              </a:rPr>
              <a:t>© GIPhotoStock/Science Photo Library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E1626FA-E65D-7A47-AC7B-19B6480CC09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5583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07000"/>
              </a:lnSpc>
              <a:buFont typeface="+mj-lt"/>
              <a:buNone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DA5DC-95BF-4697-A9FC-A2237F0DBCE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999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hyperlink" Target="https://rsc.li/2UfBalB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4yMr1LK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cy-GB" sz="1600" b="1" i="0" u="none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entury Gothic"/>
                <a:cs typeface="+mj-c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cy-GB" sz="1600" u="none" dirty="0">
                <a:solidFill>
                  <a:schemeClr val="bg1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rsc.li/4yMr1LK</a:t>
            </a:r>
            <a:r>
              <a:rPr lang="cy-GB" sz="1600" u="none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cy-GB" sz="1600" b="1" i="0" u="none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entury Gothic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</a:p>
        </p:txBody>
      </p:sp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29/10/2026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78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  <p:sldLayoutId id="21474836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4yMr1LK" TargetMode="External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6" Type="http://schemas.openxmlformats.org/officeDocument/2006/relationships/hyperlink" Target="https://creativecommons.org/licenses/by-nc-sa/2.0/uk/" TargetMode="External"/><Relationship Id="rId5" Type="http://schemas.openxmlformats.org/officeDocument/2006/relationships/image" Target="../media/image15.png"/><Relationship Id="rId4" Type="http://schemas.openxmlformats.org/officeDocument/2006/relationships/hyperlink" Target="https://rsc.li/3O9PfNt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86C2D-C264-BB44-BD46-4A14670592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9D1DBB-B53C-6948-A433-C717FC653E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/>
              <a:t>Adweithiau dadleoli rhwng metelau a’u halwynau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9FA6215-6388-1444-BD22-72EE9BD284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7625" y="-870363"/>
            <a:ext cx="4333437" cy="4333437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127000">
            <a:solidFill>
              <a:srgbClr val="C810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1502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F3E64-1BFF-3149-9C48-B3318BBD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Amcanion dysgu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FB25B-F7CD-BA43-B498-C6CDF64364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y-GB"/>
              <a:t>Cynnal adweithiau dadleoli ar raddfa ficro yn ddiogel.</a:t>
            </a:r>
          </a:p>
          <a:p>
            <a:pPr marL="457200" indent="-457200">
              <a:buFont typeface="+mj-lt"/>
              <a:buAutoNum type="arabicPeriod"/>
            </a:pPr>
            <a:r>
              <a:rPr lang="cy-GB"/>
              <a:t>Dod i gasgliadau am adweithedd ar sail adweithiau dadleoli.</a:t>
            </a:r>
          </a:p>
          <a:p>
            <a:pPr marL="457200" indent="-457200">
              <a:buFont typeface="+mj-lt"/>
              <a:buAutoNum type="arabicPeriod"/>
            </a:pPr>
            <a:r>
              <a:rPr lang="cy-GB"/>
              <a:t>Cynrychioli ac egluro adweithiau dadleoli gan ddefnyddio hafaliadau a diagramau gronynnau.</a:t>
            </a:r>
          </a:p>
          <a:p>
            <a:pPr marL="457200" indent="-457200">
              <a:buFont typeface="+mj-lt"/>
              <a:buAutoNum type="arabicPeriod"/>
            </a:pPr>
            <a:r>
              <a:rPr lang="cy-GB"/>
              <a:t>Cynllunio gwaith ymarferol i roi cyfle i ddefnyddio data i ddod i gasgliadau pellach.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7D30168-AF11-EC48-A4B1-E40039751BB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Amcanion dysgu</a:t>
            </a:r>
          </a:p>
        </p:txBody>
      </p:sp>
    </p:spTree>
    <p:extLst>
      <p:ext uri="{BB962C8B-B14F-4D97-AF65-F5344CB8AC3E}">
        <p14:creationId xmlns:p14="http://schemas.microsoft.com/office/powerpoint/2010/main" val="3659483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Cyflwyniad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73AA7-0565-0C45-BCCD-847B36196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3922272" cy="5040000"/>
          </a:xfrm>
        </p:spPr>
        <p:txBody>
          <a:bodyPr>
            <a:normAutofit/>
          </a:bodyPr>
          <a:lstStyle/>
          <a:p>
            <a:r>
              <a:rPr lang="cy-GB" dirty="0"/>
              <a:t>Mae adweithedd metelau yn amrywio’n sylweddol yn dibynnu ar eu safle yn y tabl cyfnodol. Mae’r metelau mwyaf adweithiol yng ngrŵp 1, y metelau alcalïaidd, a’r metelau lleiaf adweithiol yn y metelau trosiannol. 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Cyflwyniad</a:t>
            </a:r>
          </a:p>
        </p:txBody>
      </p:sp>
      <p:pic>
        <p:nvPicPr>
          <p:cNvPr id="8" name="Picture 7" descr="Darlun o’r tabl cyfnodol gyda saethau’n labelu’r metelau alcalïaidd a’r metelau trosiannol.">
            <a:extLst>
              <a:ext uri="{FF2B5EF4-FFF2-40B4-BE49-F238E27FC236}">
                <a16:creationId xmlns:a16="http://schemas.microsoft.com/office/drawing/2014/main" id="{7B107E7E-CC1E-F2B3-BCCF-4CCDAFBA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032151" y="980661"/>
            <a:ext cx="5741412" cy="405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21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C28362-1B33-F02F-A079-15C98497A8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A8FEA-7FC0-4037-1ABC-893E731BB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Cyflwyniad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EA5D9-4F20-D5C5-35CC-8ECBA332AA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5940000" cy="5040000"/>
          </a:xfrm>
        </p:spPr>
        <p:txBody>
          <a:bodyPr>
            <a:normAutofit/>
          </a:bodyPr>
          <a:lstStyle/>
          <a:p>
            <a:r>
              <a:rPr lang="cy-GB"/>
              <a:t>Yn yr arbrawf hwn, byddwch yn defnyddio cyfres o adweithiau i ysgrifennu cyfres adweithedd ar gyfer pedwar metel, gan eu rhoi mewn trefn o’r mwyaf i’r lleiaf adweithiol. Mae stribed o fetel yn cael ei ychwanegu at hydoddiant o gyfansoddyn metel arall. </a:t>
            </a:r>
          </a:p>
          <a:p>
            <a:r>
              <a:rPr lang="cy-GB"/>
              <a:t>Bydd metel mwy adweithiol yn dadleoli (gwthio allan) metel llai adweithiol o’i gyfansoddyn. </a:t>
            </a:r>
          </a:p>
          <a:p>
            <a:r>
              <a:rPr lang="cy-GB"/>
              <a:t>Byddwch yn ychwanegu’r metel at y cyfansoddyn metel ac yn gwneud arsylwadau ynghylch a oes adwaith yn digwydd ai peidio. 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7B8B904C-5282-0755-DB8F-4A3AF2F8539F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Cyflwyniad</a:t>
            </a:r>
          </a:p>
        </p:txBody>
      </p:sp>
      <p:pic>
        <p:nvPicPr>
          <p:cNvPr id="8" name="Picture 7" descr="Ffotograff o sinc yn dadleoli copr o gopr sylffad. ">
            <a:extLst>
              <a:ext uri="{FF2B5EF4-FFF2-40B4-BE49-F238E27FC236}">
                <a16:creationId xmlns:a16="http://schemas.microsoft.com/office/drawing/2014/main" id="{BB244BDA-9596-86C1-813C-E821F69803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2209" y="1260000"/>
            <a:ext cx="4457582" cy="354817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1155859-CAA9-A792-FE23-D3B6D7B1840B}"/>
              </a:ext>
            </a:extLst>
          </p:cNvPr>
          <p:cNvSpPr txBox="1"/>
          <p:nvPr/>
        </p:nvSpPr>
        <p:spPr>
          <a:xfrm>
            <a:off x="6702209" y="4816742"/>
            <a:ext cx="44575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i="1" dirty="0">
                <a:solidFill>
                  <a:srgbClr val="C00000"/>
                </a:solidFill>
                <a:latin typeface="Century Gothic" panose="020B0502020202020204" pitchFamily="34" charset="0"/>
              </a:rPr>
              <a:t>Mae metel sinc arian solet yn dadleoli copr o hydoddiant copr sylffad glas, gan arwain at hydoddiant sinc sylffad clir a solid copr browngoch. Fersiwn o’r arbrawf ar raddfa fawr</a:t>
            </a:r>
          </a:p>
        </p:txBody>
      </p:sp>
    </p:spTree>
    <p:extLst>
      <p:ext uri="{BB962C8B-B14F-4D97-AF65-F5344CB8AC3E}">
        <p14:creationId xmlns:p14="http://schemas.microsoft.com/office/powerpoint/2010/main" val="3379803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Dull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BF228-D223-1941-AD30-403DC2926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1" y="1260000"/>
            <a:ext cx="4935514" cy="5040000"/>
          </a:xfrm>
        </p:spPr>
        <p:txBody>
          <a:bodyPr>
            <a:normAutofit fontScale="92500" lnSpcReduction="20000"/>
          </a:bodyPr>
          <a:lstStyle/>
          <a:p>
            <a:r>
              <a:rPr lang="cy-GB" dirty="0"/>
              <a:t>Gan ddefnyddio pibed ddiferu, rhowch ychydig o’r hydoddiant sinc clorid mewn pedwar o’r pantiau yn y deilsen smotio, gan ddefnyddio’r darlun gyferbyn fel canllaw. Labelwch y rhes hon ag enw’r hydoddiant. Rinsiwch y bibed yn dda gyda dŵr wedyn. </a:t>
            </a:r>
          </a:p>
          <a:p>
            <a:r>
              <a:rPr lang="cy-GB" dirty="0"/>
              <a:t>Gwnewch hyn ar gyfer pob hydoddiant ïon metel yn ei dro, gan rinsio’r bibed pan fyddwch yn newid hydoddiant. </a:t>
            </a:r>
          </a:p>
          <a:p>
            <a:r>
              <a:rPr lang="cy-GB" dirty="0"/>
              <a:t>Rhowch ddarn o bob metel ym mhob un o’r hydoddiannau, gan ddefnyddio’r darlun fel canllaw. </a:t>
            </a:r>
          </a:p>
          <a:p>
            <a:r>
              <a:rPr lang="cy-GB" dirty="0"/>
              <a:t>Dros y munudau nesaf, arsylwch pa gymysgeddau sydd wedi adweithio a pha rai sydd heb adweithio.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Dull</a:t>
            </a:r>
          </a:p>
        </p:txBody>
      </p:sp>
      <p:pic>
        <p:nvPicPr>
          <p:cNvPr id="7" name="Picture 6" descr="Darlun o’r deilsen smotio gyda labeli ar gyfer pob metel a phob hydoddiant ïon metel.">
            <a:extLst>
              <a:ext uri="{FF2B5EF4-FFF2-40B4-BE49-F238E27FC236}">
                <a16:creationId xmlns:a16="http://schemas.microsoft.com/office/drawing/2014/main" id="{FC49C786-839B-C2ED-994E-BC48AA8DD0A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92" r="792"/>
          <a:stretch/>
        </p:blipFill>
        <p:spPr bwMode="auto">
          <a:xfrm>
            <a:off x="5579999" y="1260000"/>
            <a:ext cx="5400763" cy="41212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48474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Bent Arrow 111">
            <a:extLst>
              <a:ext uri="{FF2B5EF4-FFF2-40B4-BE49-F238E27FC236}">
                <a16:creationId xmlns:a16="http://schemas.microsoft.com/office/drawing/2014/main" id="{1E3C142D-E8C4-7149-8538-DCEB5054F0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 flipV="1">
            <a:off x="3733469" y="854973"/>
            <a:ext cx="675865" cy="465112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9" name="Bent Arrow 111">
            <a:extLst>
              <a:ext uri="{FF2B5EF4-FFF2-40B4-BE49-F238E27FC236}">
                <a16:creationId xmlns:a16="http://schemas.microsoft.com/office/drawing/2014/main" id="{1FCC7802-F813-3A2C-551E-42A96243E5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8823095" y="828844"/>
            <a:ext cx="675865" cy="552688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Title 16">
            <a:extLst>
              <a:ext uri="{FF2B5EF4-FFF2-40B4-BE49-F238E27FC236}">
                <a16:creationId xmlns:a16="http://schemas.microsoft.com/office/drawing/2014/main" id="{832256A5-0B13-D201-425D-B3DB942F5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325563"/>
            <a:ext cx="10515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y-GB"/>
              <a:t>Cyfarwyddiadau integredig: dangosyddion profi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56AF59D5-B8A6-FC57-7D48-CF37B4FC94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7179778"/>
              </p:ext>
            </p:extLst>
          </p:nvPr>
        </p:nvGraphicFramePr>
        <p:xfrm>
          <a:off x="1440435" y="1511867"/>
          <a:ext cx="8057948" cy="41317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92808">
                  <a:extLst>
                    <a:ext uri="{9D8B030D-6E8A-4147-A177-3AD203B41FA5}">
                      <a16:colId xmlns:a16="http://schemas.microsoft.com/office/drawing/2014/main" val="1934214308"/>
                    </a:ext>
                  </a:extLst>
                </a:gridCol>
                <a:gridCol w="1541285">
                  <a:extLst>
                    <a:ext uri="{9D8B030D-6E8A-4147-A177-3AD203B41FA5}">
                      <a16:colId xmlns:a16="http://schemas.microsoft.com/office/drawing/2014/main" val="92819854"/>
                    </a:ext>
                  </a:extLst>
                </a:gridCol>
                <a:gridCol w="1541285">
                  <a:extLst>
                    <a:ext uri="{9D8B030D-6E8A-4147-A177-3AD203B41FA5}">
                      <a16:colId xmlns:a16="http://schemas.microsoft.com/office/drawing/2014/main" val="2498211324"/>
                    </a:ext>
                  </a:extLst>
                </a:gridCol>
                <a:gridCol w="1541285">
                  <a:extLst>
                    <a:ext uri="{9D8B030D-6E8A-4147-A177-3AD203B41FA5}">
                      <a16:colId xmlns:a16="http://schemas.microsoft.com/office/drawing/2014/main" val="202781032"/>
                    </a:ext>
                  </a:extLst>
                </a:gridCol>
                <a:gridCol w="1541285">
                  <a:extLst>
                    <a:ext uri="{9D8B030D-6E8A-4147-A177-3AD203B41FA5}">
                      <a16:colId xmlns:a16="http://schemas.microsoft.com/office/drawing/2014/main" val="3082933127"/>
                    </a:ext>
                  </a:extLst>
                </a:gridCol>
              </a:tblGrid>
              <a:tr h="559563">
                <a:tc>
                  <a:txBody>
                    <a:bodyPr/>
                    <a:lstStyle/>
                    <a:p>
                      <a:endParaRPr lang="en-GB" sz="1400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</a:rPr>
                        <a:t>sinc</a:t>
                      </a:r>
                    </a:p>
                  </a:txBody>
                  <a:tcPr anchor="ctr"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</a:rPr>
                        <a:t>magnesiwm</a:t>
                      </a:r>
                    </a:p>
                  </a:txBody>
                  <a:tcPr anchor="ctr"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</a:rPr>
                        <a:t>copr</a:t>
                      </a:r>
                    </a:p>
                  </a:txBody>
                  <a:tcPr anchor="ctr"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</a:rPr>
                        <a:t>haearn</a:t>
                      </a:r>
                    </a:p>
                  </a:txBody>
                  <a:tcPr anchor="ctr">
                    <a:solidFill>
                      <a:srgbClr val="F6E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18193"/>
                  </a:ext>
                </a:extLst>
              </a:tr>
              <a:tr h="893035">
                <a:tc>
                  <a:txBody>
                    <a:bodyPr/>
                    <a:lstStyle/>
                    <a:p>
                      <a:pPr algn="ctr"/>
                      <a:r>
                        <a:rPr lang="cy-GB" sz="14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</a:rPr>
                        <a:t>sinc clorid</a:t>
                      </a:r>
                    </a:p>
                  </a:txBody>
                  <a:tcPr anchor="ctr"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4384996"/>
                  </a:ext>
                </a:extLst>
              </a:tr>
              <a:tr h="893035">
                <a:tc>
                  <a:txBody>
                    <a:bodyPr/>
                    <a:lstStyle/>
                    <a:p>
                      <a:pPr algn="ctr"/>
                      <a:r>
                        <a:rPr lang="cy-GB" sz="14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</a:rPr>
                        <a:t>magnesiwm nitrad</a:t>
                      </a:r>
                    </a:p>
                  </a:txBody>
                  <a:tcPr anchor="ctr"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3969809"/>
                  </a:ext>
                </a:extLst>
              </a:tr>
              <a:tr h="893035">
                <a:tc>
                  <a:txBody>
                    <a:bodyPr/>
                    <a:lstStyle/>
                    <a:p>
                      <a:pPr algn="ctr"/>
                      <a:r>
                        <a:rPr lang="cy-GB" sz="14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</a:rPr>
                        <a:t>copr sylffad</a:t>
                      </a:r>
                    </a:p>
                  </a:txBody>
                  <a:tcPr anchor="ctr"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5908911"/>
                  </a:ext>
                </a:extLst>
              </a:tr>
              <a:tr h="893035">
                <a:tc>
                  <a:txBody>
                    <a:bodyPr/>
                    <a:lstStyle/>
                    <a:p>
                      <a:pPr algn="ctr"/>
                      <a:r>
                        <a:rPr lang="cy-GB" sz="14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</a:rPr>
                        <a:t>haearn nitrad</a:t>
                      </a:r>
                    </a:p>
                  </a:txBody>
                  <a:tcPr anchor="ctr"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6189278"/>
                  </a:ext>
                </a:extLst>
              </a:tr>
            </a:tbl>
          </a:graphicData>
        </a:graphic>
      </p:graphicFrame>
      <p:sp>
        <p:nvSpPr>
          <p:cNvPr id="47" name="Bent Arrow 111">
            <a:extLst>
              <a:ext uri="{FF2B5EF4-FFF2-40B4-BE49-F238E27FC236}">
                <a16:creationId xmlns:a16="http://schemas.microsoft.com/office/drawing/2014/main" id="{67BF9699-AA27-E157-D913-51D8A3453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V="1">
            <a:off x="5440230" y="973385"/>
            <a:ext cx="652151" cy="252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E2D9C01-5C88-B3B8-45A4-CEF3DBF67F45}"/>
              </a:ext>
            </a:extLst>
          </p:cNvPr>
          <p:cNvSpPr txBox="1"/>
          <p:nvPr/>
        </p:nvSpPr>
        <p:spPr>
          <a:xfrm>
            <a:off x="1362455" y="269995"/>
            <a:ext cx="2597007" cy="10544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354013" indent="-354013"/>
            <a:r>
              <a:rPr lang="cy-GB" sz="3200" dirty="0">
                <a:latin typeface="Century Gothic" panose="020B0502020202020204" pitchFamily="34" charset="0"/>
                <a:sym typeface="Wingdings 2" panose="05020102010507070707" pitchFamily="18" charset="2"/>
              </a:rPr>
              <a:t></a:t>
            </a:r>
            <a:r>
              <a:rPr lang="cy-GB" sz="1200" dirty="0">
                <a:latin typeface="Century Gothic" panose="020B0502020202020204" pitchFamily="34" charset="0"/>
                <a:sym typeface="Wingdings 2" panose="05020102010507070707" pitchFamily="18" charset="2"/>
              </a:rPr>
              <a:t> </a:t>
            </a:r>
            <a:r>
              <a:rPr lang="cy-GB" dirty="0">
                <a:latin typeface="Century Gothic"/>
                <a:sym typeface="Wingdings 2" panose="05020102010507070707" pitchFamily="18" charset="2"/>
              </a:rPr>
              <a:t>Ychydig o ronynnau o sinc </a:t>
            </a:r>
            <a:r>
              <a:rPr lang="cy-GB" sz="2000" dirty="0">
                <a:latin typeface="Century Gothic" panose="020B0502020202020204" pitchFamily="34" charset="0"/>
                <a:sym typeface="Wingdings" panose="05000000000000000000" pitchFamily="2" charset="2"/>
              </a:rPr>
              <a:t></a:t>
            </a:r>
          </a:p>
          <a:p>
            <a:pPr algn="ctr"/>
            <a:r>
              <a:rPr lang="cy-GB" sz="2400" dirty="0"/>
              <a:t>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D987BE3-2110-90DE-F626-8A550125A630}"/>
              </a:ext>
            </a:extLst>
          </p:cNvPr>
          <p:cNvSpPr txBox="1"/>
          <p:nvPr/>
        </p:nvSpPr>
        <p:spPr>
          <a:xfrm>
            <a:off x="4594584" y="289717"/>
            <a:ext cx="2359869" cy="87155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46088" indent="-446088"/>
            <a:r>
              <a:rPr lang="cy-GB" sz="3200" dirty="0">
                <a:latin typeface="Century Gothic" panose="020B0502020202020204" pitchFamily="34" charset="0"/>
                <a:sym typeface="Wingdings 2" panose="05020102010507070707" pitchFamily="18" charset="2"/>
              </a:rPr>
              <a:t></a:t>
            </a:r>
            <a:r>
              <a:rPr lang="cy-GB" sz="1600" dirty="0">
                <a:latin typeface="Century Gothic" panose="020B0502020202020204" pitchFamily="34" charset="0"/>
                <a:sym typeface="Wingdings 2" panose="05020102010507070707" pitchFamily="18" charset="2"/>
              </a:rPr>
              <a:t> </a:t>
            </a:r>
            <a:r>
              <a:rPr lang="cy-GB" dirty="0">
                <a:latin typeface="Century Gothic" panose="020B0502020202020204" pitchFamily="34" charset="0"/>
                <a:sym typeface="Wingdings 2" panose="05020102010507070707" pitchFamily="18" charset="2"/>
              </a:rPr>
              <a:t>Darn bach o fagnesiwm </a:t>
            </a:r>
            <a:r>
              <a:rPr lang="cy-GB" sz="2000" dirty="0">
                <a:sym typeface="Wingdings" panose="05000000000000000000" pitchFamily="2" charset="2"/>
              </a:rPr>
              <a:t></a:t>
            </a:r>
            <a:endParaRPr lang="cy-GB" sz="2000" dirty="0">
              <a:latin typeface="Century Gothic" panose="020B0502020202020204" pitchFamily="34" charset="0"/>
              <a:sym typeface="Wingdings 2" panose="05020102010507070707" pitchFamily="18" charset="2"/>
            </a:endParaRPr>
          </a:p>
          <a:p>
            <a:pPr algn="ctr"/>
            <a:r>
              <a:rPr lang="cy-GB" sz="2400" dirty="0"/>
              <a:t> </a:t>
            </a:r>
          </a:p>
        </p:txBody>
      </p:sp>
      <p:sp>
        <p:nvSpPr>
          <p:cNvPr id="36" name="Bent Arrow 111">
            <a:extLst>
              <a:ext uri="{FF2B5EF4-FFF2-40B4-BE49-F238E27FC236}">
                <a16:creationId xmlns:a16="http://schemas.microsoft.com/office/drawing/2014/main" id="{11BD2C11-00C1-A69A-7B7B-A582C360B8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 flipV="1">
            <a:off x="7004726" y="1035268"/>
            <a:ext cx="580305" cy="252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C498B8E-B48B-B0E9-3CE2-DDD1C528C2B8}"/>
              </a:ext>
            </a:extLst>
          </p:cNvPr>
          <p:cNvSpPr txBox="1"/>
          <p:nvPr/>
        </p:nvSpPr>
        <p:spPr>
          <a:xfrm>
            <a:off x="7107647" y="151018"/>
            <a:ext cx="1777036" cy="10892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46088" indent="-446088"/>
            <a:r>
              <a:rPr lang="cy-GB" sz="3200" dirty="0">
                <a:latin typeface="Century Gothic" panose="020B0502020202020204" pitchFamily="34" charset="0"/>
                <a:sym typeface="Wingdings 2" panose="05020102010507070707" pitchFamily="18" charset="2"/>
              </a:rPr>
              <a:t></a:t>
            </a:r>
            <a:r>
              <a:rPr lang="cy-GB" dirty="0"/>
              <a:t> </a:t>
            </a:r>
            <a:r>
              <a:rPr lang="cy-GB" dirty="0">
                <a:latin typeface="Century Gothic" panose="020B0502020202020204" pitchFamily="34" charset="0"/>
                <a:sym typeface="Wingdings 2" panose="05020102010507070707" pitchFamily="18" charset="2"/>
              </a:rPr>
              <a:t>Un o’r naddion copr </a:t>
            </a:r>
            <a:r>
              <a:rPr lang="cy-GB" sz="2000" dirty="0">
                <a:sym typeface="Wingdings" panose="05000000000000000000" pitchFamily="2" charset="2"/>
              </a:rPr>
              <a:t></a:t>
            </a:r>
          </a:p>
          <a:p>
            <a:pPr algn="ctr"/>
            <a:r>
              <a:rPr lang="cy-GB" sz="2400" dirty="0"/>
              <a:t>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821F79C-3895-F883-34F8-B3C33A75474B}"/>
              </a:ext>
            </a:extLst>
          </p:cNvPr>
          <p:cNvSpPr txBox="1"/>
          <p:nvPr/>
        </p:nvSpPr>
        <p:spPr>
          <a:xfrm>
            <a:off x="9366364" y="418945"/>
            <a:ext cx="2188406" cy="88298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46088" indent="-446088"/>
            <a:r>
              <a:rPr lang="cy-GB" sz="3200" dirty="0">
                <a:latin typeface="Century Gothic" panose="020B0502020202020204" pitchFamily="34" charset="0"/>
                <a:sym typeface="Wingdings 2" panose="05020102010507070707" pitchFamily="18" charset="2"/>
              </a:rPr>
              <a:t></a:t>
            </a:r>
            <a:r>
              <a:rPr lang="cy-GB" dirty="0">
                <a:latin typeface="Century Gothic" panose="020B0502020202020204" pitchFamily="34" charset="0"/>
                <a:sym typeface="Wingdings 2" panose="05020102010507070707" pitchFamily="18" charset="2"/>
              </a:rPr>
              <a:t> Hoelen haearn </a:t>
            </a:r>
            <a:r>
              <a:rPr lang="cy-GB" sz="2000" dirty="0">
                <a:sym typeface="Wingdings" panose="05000000000000000000" pitchFamily="2" charset="2"/>
              </a:rPr>
              <a:t></a:t>
            </a:r>
          </a:p>
          <a:p>
            <a:pPr algn="ctr"/>
            <a:r>
              <a:rPr lang="cy-GB" sz="2400" dirty="0"/>
              <a:t> </a:t>
            </a:r>
          </a:p>
        </p:txBody>
      </p:sp>
      <p:sp>
        <p:nvSpPr>
          <p:cNvPr id="45" name="Bent Arrow 111">
            <a:extLst>
              <a:ext uri="{FF2B5EF4-FFF2-40B4-BE49-F238E27FC236}">
                <a16:creationId xmlns:a16="http://schemas.microsoft.com/office/drawing/2014/main" id="{BE390424-154B-126F-4862-BDD9F9803B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9584257" y="2437156"/>
            <a:ext cx="675864" cy="252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8EB53FF-BD29-31F6-68DC-60313EFDDD17}"/>
              </a:ext>
            </a:extLst>
          </p:cNvPr>
          <p:cNvSpPr txBox="1"/>
          <p:nvPr/>
        </p:nvSpPr>
        <p:spPr>
          <a:xfrm>
            <a:off x="10007927" y="1787933"/>
            <a:ext cx="2025799" cy="9756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354013" indent="-354013"/>
            <a:r>
              <a:rPr lang="cy-GB" sz="3200" dirty="0">
                <a:latin typeface="Century Gothic" panose="020B0502020202020204" pitchFamily="34" charset="0"/>
                <a:sym typeface="Wingdings 2" panose="05020102010507070707" pitchFamily="18" charset="2"/>
              </a:rPr>
              <a:t> </a:t>
            </a:r>
            <a:r>
              <a:rPr lang="cy-GB" dirty="0">
                <a:latin typeface="Century Gothic" panose="020B0502020202020204" pitchFamily="34" charset="0"/>
                <a:sym typeface="Wingdings 2" panose="05020102010507070707" pitchFamily="18" charset="2"/>
              </a:rPr>
              <a:t>2 ddiferyn o sinc clorid </a:t>
            </a:r>
            <a:r>
              <a:rPr lang="cy-GB" sz="2000" dirty="0">
                <a:sym typeface="Wingdings" panose="05000000000000000000" pitchFamily="2" charset="2"/>
              </a:rPr>
              <a:t></a:t>
            </a:r>
          </a:p>
          <a:p>
            <a:pPr algn="ctr"/>
            <a:r>
              <a:rPr lang="cy-GB" sz="2400" dirty="0"/>
              <a:t> </a:t>
            </a:r>
          </a:p>
        </p:txBody>
      </p:sp>
      <p:sp>
        <p:nvSpPr>
          <p:cNvPr id="48" name="Bent Arrow 111">
            <a:extLst>
              <a:ext uri="{FF2B5EF4-FFF2-40B4-BE49-F238E27FC236}">
                <a16:creationId xmlns:a16="http://schemas.microsoft.com/office/drawing/2014/main" id="{F0DF4F8E-556E-4673-637A-BF3ACAE95E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9584257" y="3371110"/>
            <a:ext cx="675864" cy="252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4EBF524-846B-85B8-03E2-D6D996ADA6D1}"/>
              </a:ext>
            </a:extLst>
          </p:cNvPr>
          <p:cNvSpPr txBox="1"/>
          <p:nvPr/>
        </p:nvSpPr>
        <p:spPr>
          <a:xfrm>
            <a:off x="10007927" y="2899508"/>
            <a:ext cx="2031367" cy="11236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354013" indent="-354013"/>
            <a:r>
              <a:rPr lang="cy-GB" sz="3200" dirty="0">
                <a:latin typeface="Century Gothic" panose="020B0502020202020204" pitchFamily="34" charset="0"/>
                <a:sym typeface="Wingdings 2" panose="05020102010507070707" pitchFamily="18" charset="2"/>
              </a:rPr>
              <a:t> </a:t>
            </a:r>
            <a:r>
              <a:rPr lang="cy-GB" dirty="0">
                <a:latin typeface="Century Gothic" panose="020B0502020202020204" pitchFamily="34" charset="0"/>
                <a:sym typeface="Wingdings 2" panose="05020102010507070707" pitchFamily="18" charset="2"/>
              </a:rPr>
              <a:t>2 ddiferyn o fagnesiwm nitrad </a:t>
            </a:r>
            <a:r>
              <a:rPr lang="cy-GB" sz="2000" dirty="0">
                <a:sym typeface="Wingdings" panose="05000000000000000000" pitchFamily="2" charset="2"/>
              </a:rPr>
              <a:t></a:t>
            </a:r>
          </a:p>
          <a:p>
            <a:pPr algn="ctr"/>
            <a:r>
              <a:rPr lang="cy-GB" sz="2400" dirty="0"/>
              <a:t> </a:t>
            </a:r>
          </a:p>
        </p:txBody>
      </p:sp>
      <p:sp>
        <p:nvSpPr>
          <p:cNvPr id="50" name="Bent Arrow 111">
            <a:extLst>
              <a:ext uri="{FF2B5EF4-FFF2-40B4-BE49-F238E27FC236}">
                <a16:creationId xmlns:a16="http://schemas.microsoft.com/office/drawing/2014/main" id="{D915B106-AA82-37C0-BF98-4CC9F2CF63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9572192" y="5187170"/>
            <a:ext cx="675865" cy="552688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23E6971-1648-1A8C-7752-C57DB1AEBF03}"/>
              </a:ext>
            </a:extLst>
          </p:cNvPr>
          <p:cNvSpPr txBox="1"/>
          <p:nvPr/>
        </p:nvSpPr>
        <p:spPr>
          <a:xfrm>
            <a:off x="10032591" y="5320515"/>
            <a:ext cx="2025799" cy="1101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46088" indent="-446088"/>
            <a:r>
              <a:rPr lang="cy-GB" sz="3200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  <a:sym typeface="Wingdings 2" panose="05020102010507070707" pitchFamily="18" charset="2"/>
              </a:rPr>
              <a:t></a:t>
            </a:r>
            <a:r>
              <a:rPr lang="cy-GB" sz="2400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cy-GB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  <a:sym typeface="Wingdings 2" panose="05020102010507070707" pitchFamily="18" charset="2"/>
              </a:rPr>
              <a:t>2 ddiferyn o haearn nitrad </a:t>
            </a:r>
            <a:r>
              <a:rPr lang="cy-GB" sz="2000" dirty="0">
                <a:sym typeface="Wingdings" panose="05000000000000000000" pitchFamily="2" charset="2"/>
              </a:rPr>
              <a:t></a:t>
            </a:r>
          </a:p>
          <a:p>
            <a:pPr marL="446088" indent="-446088"/>
            <a:endParaRPr lang="cy-GB" sz="2000" dirty="0">
              <a:latin typeface="Century Gothic" panose="020B0502020202020204" pitchFamily="34" charset="0"/>
              <a:ea typeface="Century Gothic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ctr"/>
            <a:r>
              <a:rPr lang="cy-GB" sz="2400" dirty="0"/>
              <a:t> </a:t>
            </a:r>
          </a:p>
        </p:txBody>
      </p:sp>
      <p:sp>
        <p:nvSpPr>
          <p:cNvPr id="100" name="TextBox 9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29713" y="5937440"/>
            <a:ext cx="3838310" cy="8843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40" tIns="45720" rIns="91440" bIns="45720" rtlCol="0" anchor="t">
            <a:noAutofit/>
          </a:bodyPr>
          <a:lstStyle/>
          <a:p>
            <a:r>
              <a:rPr lang="cy-GB" sz="1400" b="1" dirty="0">
                <a:solidFill>
                  <a:srgbClr val="C00000"/>
                </a:solidFill>
                <a:latin typeface="Century Gothic" panose="020B0502020202020204" pitchFamily="34" charset="0"/>
                <a:sym typeface="Wingdings 2" panose="05020102010507070707" pitchFamily="18" charset="2"/>
              </a:rPr>
              <a:t>Casgliad gwaith ymarferol RSC Nuffield</a:t>
            </a:r>
          </a:p>
          <a:p>
            <a:r>
              <a:rPr lang="cy-GB" sz="1400" b="1" dirty="0">
                <a:latin typeface="Century Gothic"/>
                <a:sym typeface="Wingdings 2" panose="05020102010507070707" pitchFamily="18" charset="2"/>
              </a:rPr>
              <a:t>Adweithiau dadleoli rhwng metelau a’u halwynau</a:t>
            </a:r>
          </a:p>
          <a:p>
            <a:r>
              <a:rPr lang="cy-GB" sz="1300" dirty="0">
                <a:latin typeface="Century Gothic"/>
              </a:rPr>
              <a:t>Wedi’i lawrlwytho o </a:t>
            </a:r>
            <a:r>
              <a:rPr lang="cy-GB" sz="1300" dirty="0">
                <a:solidFill>
                  <a:srgbClr val="C00000"/>
                </a:solidFill>
                <a:latin typeface="Century Gothic" panose="020B0502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rsc.li/4yMr1LK</a:t>
            </a:r>
            <a:endParaRPr lang="cy-GB" sz="1300" dirty="0">
              <a:solidFill>
                <a:srgbClr val="C00000"/>
              </a:solidFill>
              <a:latin typeface="Century Gothic" panose="020B0502020202020204" pitchFamily="34" charset="0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361460D-DEDE-FA39-D7F9-E7891E9E0C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9463" y="6008245"/>
            <a:ext cx="835175" cy="7777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>
            <a:hlinkClick r:id="rId6"/>
            <a:extLst>
              <a:ext uri="{FF2B5EF4-FFF2-40B4-BE49-F238E27FC236}">
                <a16:creationId xmlns:a16="http://schemas.microsoft.com/office/drawing/2014/main" id="{7F3FEE55-4A4C-859F-7023-829912061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58837" y="6422507"/>
            <a:ext cx="1233163" cy="43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Bent Arrow 111">
            <a:extLst>
              <a:ext uri="{FF2B5EF4-FFF2-40B4-BE49-F238E27FC236}">
                <a16:creationId xmlns:a16="http://schemas.microsoft.com/office/drawing/2014/main" id="{78EF9CBE-E1A7-EF39-9214-A725F599B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 flipV="1">
            <a:off x="9584257" y="4242790"/>
            <a:ext cx="675864" cy="252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C0C832F-AA09-52DC-1F74-8F2A58BED715}"/>
              </a:ext>
            </a:extLst>
          </p:cNvPr>
          <p:cNvSpPr txBox="1"/>
          <p:nvPr/>
        </p:nvSpPr>
        <p:spPr>
          <a:xfrm>
            <a:off x="10007927" y="4127375"/>
            <a:ext cx="2031367" cy="9978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144000" indent="-354013" defTabSz="1439863"/>
            <a:r>
              <a:rPr lang="cy-GB" sz="3200" dirty="0">
                <a:latin typeface="Century Gothic" panose="020B0502020202020204" pitchFamily="34" charset="0"/>
                <a:sym typeface="Wingdings 2" panose="05020102010507070707" pitchFamily="18" charset="2"/>
              </a:rPr>
              <a:t></a:t>
            </a:r>
            <a:r>
              <a:rPr lang="cy-GB" sz="3200" dirty="0"/>
              <a:t> </a:t>
            </a:r>
            <a:r>
              <a:rPr lang="cy-GB" dirty="0">
                <a:latin typeface="Century Gothic" panose="020B0502020202020204" pitchFamily="34" charset="0"/>
                <a:sym typeface="Wingdings 2" panose="05020102010507070707" pitchFamily="18" charset="2"/>
              </a:rPr>
              <a:t>2 ddiferyn o gopr sylffad </a:t>
            </a:r>
            <a:r>
              <a:rPr lang="cy-GB" sz="2000" dirty="0">
                <a:sym typeface="Wingdings" panose="05000000000000000000" pitchFamily="2" charset="2"/>
              </a:rPr>
              <a:t>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57F166B-74C3-A55D-A587-6A9D66A3A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00752" y="2145083"/>
            <a:ext cx="720000" cy="72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CB3CF0F-6EBB-EBFB-6B5C-35B6A6202A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330943" y="2159295"/>
            <a:ext cx="720000" cy="72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13BE927-04B3-C375-11B5-F65655E0B2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851302" y="2145479"/>
            <a:ext cx="720000" cy="72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8431A64-76E6-9221-2DB4-5B0B6861E4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391325" y="2141876"/>
            <a:ext cx="720000" cy="72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5B9D41E-352E-BA5C-C666-EE7361EB91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00752" y="3057487"/>
            <a:ext cx="720000" cy="72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0B0F56F-CD82-72F2-8A68-620B86D9E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330943" y="3058073"/>
            <a:ext cx="720000" cy="72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B31975B-4AA7-4FF6-81AE-CFB47E62EE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851302" y="3057487"/>
            <a:ext cx="720000" cy="72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8FF7A1D-CCEC-2780-2B3D-9D82043334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391325" y="3057487"/>
            <a:ext cx="720000" cy="72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1651385-C487-000A-494F-6EFD00015D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12146" y="3964929"/>
            <a:ext cx="720000" cy="72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F94A910-202A-0073-C5A8-59291A6C7C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334658" y="3956851"/>
            <a:ext cx="720000" cy="72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FA54323-2691-7AD3-F07C-835F084614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873638" y="3949515"/>
            <a:ext cx="720000" cy="72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27188B3-47DC-37B6-2EB1-370802C2CA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391325" y="3930562"/>
            <a:ext cx="720000" cy="72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49B6AD8-48B0-6A65-5856-23BD75F6F8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12146" y="4824387"/>
            <a:ext cx="720000" cy="72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DD916B7-A45F-9948-0C53-11DD62BCA6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330943" y="4824387"/>
            <a:ext cx="720000" cy="72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939B803C-30C3-AB9B-98AF-065699429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851302" y="4820532"/>
            <a:ext cx="720000" cy="72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2A9C5D1-BBFD-4283-C949-C3338A356E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370099" y="4819204"/>
            <a:ext cx="720000" cy="7200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C87CBF2-B81B-76D6-62E8-FC7AE1F3019E}"/>
              </a:ext>
            </a:extLst>
          </p:cNvPr>
          <p:cNvSpPr txBox="1"/>
          <p:nvPr/>
        </p:nvSpPr>
        <p:spPr>
          <a:xfrm>
            <a:off x="5334658" y="5915192"/>
            <a:ext cx="4031706" cy="83192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46088" indent="-446088"/>
            <a:r>
              <a:rPr lang="cy-GB" sz="3200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  <a:sym typeface="Wingdings 2" panose="05020102010507070707" pitchFamily="18" charset="2"/>
              </a:rPr>
              <a:t></a:t>
            </a:r>
            <a:r>
              <a:rPr lang="cy-GB" sz="2400" dirty="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cy-GB" dirty="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  <a:sym typeface="Wingdings 2" panose="05020102010507070707" pitchFamily="18" charset="2"/>
              </a:rPr>
              <a:t>Arsylwch unrhyw newidiadau mewn lliw </a:t>
            </a:r>
            <a:r>
              <a:rPr lang="cy-GB" sz="2000" dirty="0">
                <a:sym typeface="Wingdings" panose="05000000000000000000" pitchFamily="2" charset="2"/>
              </a:rPr>
              <a:t></a:t>
            </a:r>
            <a:endParaRPr lang="cy-GB" sz="2000" dirty="0">
              <a:latin typeface="Century Gothic" panose="020B0502020202020204" pitchFamily="34" charset="0"/>
              <a:ea typeface="Century Gothic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ctr"/>
            <a:r>
              <a:rPr lang="cy-GB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273717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ertical Title 1">
            <a:extLst>
              <a:ext uri="{FF2B5EF4-FFF2-40B4-BE49-F238E27FC236}">
                <a16:creationId xmlns:a16="http://schemas.microsoft.com/office/drawing/2014/main" id="{F5535C47-19FF-734C-86EE-239D00062969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Canlyniadau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314621B-2618-9542-9796-4047F680C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cy-GB"/>
              <a:t>Canlyniadau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D22DEF-90F3-C923-96DE-4A261576E151}"/>
              </a:ext>
            </a:extLst>
          </p:cNvPr>
          <p:cNvSpPr txBox="1"/>
          <p:nvPr/>
        </p:nvSpPr>
        <p:spPr>
          <a:xfrm>
            <a:off x="539999" y="1082043"/>
            <a:ext cx="10454571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2200">
                <a:latin typeface="Century Gothic" panose="020B0502020202020204" pitchFamily="34" charset="0"/>
              </a:rPr>
              <a:t>Ychwanegwch dic (✓) neu groes (x) at y tabl i ddangos a gafodd adwaith cemegol ei arsylwi.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87AE45D-A3DF-4A9F-4783-58BC960EEC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264266"/>
              </p:ext>
            </p:extLst>
          </p:nvPr>
        </p:nvGraphicFramePr>
        <p:xfrm>
          <a:off x="1916067" y="2175018"/>
          <a:ext cx="8359865" cy="4121210"/>
        </p:xfrm>
        <a:graphic>
          <a:graphicData uri="http://schemas.openxmlformats.org/drawingml/2006/table">
            <a:tbl>
              <a:tblPr firstRow="1" firstCol="1" bandRow="1"/>
              <a:tblGrid>
                <a:gridCol w="1671973">
                  <a:extLst>
                    <a:ext uri="{9D8B030D-6E8A-4147-A177-3AD203B41FA5}">
                      <a16:colId xmlns:a16="http://schemas.microsoft.com/office/drawing/2014/main" val="1894785593"/>
                    </a:ext>
                  </a:extLst>
                </a:gridCol>
                <a:gridCol w="1671973">
                  <a:extLst>
                    <a:ext uri="{9D8B030D-6E8A-4147-A177-3AD203B41FA5}">
                      <a16:colId xmlns:a16="http://schemas.microsoft.com/office/drawing/2014/main" val="2687764510"/>
                    </a:ext>
                  </a:extLst>
                </a:gridCol>
                <a:gridCol w="1671973">
                  <a:extLst>
                    <a:ext uri="{9D8B030D-6E8A-4147-A177-3AD203B41FA5}">
                      <a16:colId xmlns:a16="http://schemas.microsoft.com/office/drawing/2014/main" val="3145537930"/>
                    </a:ext>
                  </a:extLst>
                </a:gridCol>
                <a:gridCol w="1671973">
                  <a:extLst>
                    <a:ext uri="{9D8B030D-6E8A-4147-A177-3AD203B41FA5}">
                      <a16:colId xmlns:a16="http://schemas.microsoft.com/office/drawing/2014/main" val="3375938276"/>
                    </a:ext>
                  </a:extLst>
                </a:gridCol>
                <a:gridCol w="1671973">
                  <a:extLst>
                    <a:ext uri="{9D8B030D-6E8A-4147-A177-3AD203B41FA5}">
                      <a16:colId xmlns:a16="http://schemas.microsoft.com/office/drawing/2014/main" val="1784965110"/>
                    </a:ext>
                  </a:extLst>
                </a:gridCol>
              </a:tblGrid>
              <a:tr h="824242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sinc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magnesiwm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copr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haearn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435042"/>
                  </a:ext>
                </a:extLst>
              </a:tr>
              <a:tr h="824242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sinc clorid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2585516"/>
                  </a:ext>
                </a:extLst>
              </a:tr>
              <a:tr h="824242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magnesiwm nitrad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9240588"/>
                  </a:ext>
                </a:extLst>
              </a:tr>
              <a:tr h="824242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copr sylffad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731795"/>
                  </a:ext>
                </a:extLst>
              </a:tr>
              <a:tr h="824242"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haearn nitrad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Bef>
                          <a:spcPts val="2500"/>
                        </a:spcBef>
                        <a:spcAft>
                          <a:spcPts val="800"/>
                        </a:spcAft>
                        <a:buNone/>
                        <a:tabLst>
                          <a:tab pos="270510" algn="l"/>
                        </a:tabLst>
                      </a:pPr>
                      <a:r>
                        <a:rPr lang="cy-GB" sz="1800" b="0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93237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84687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06019-1A9E-E51C-86FA-AE572023F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DBDCF-DE3F-7C2A-DBE3-95948AAF1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Cwestiynau dilynol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888E1F3-715D-A50D-0EF0-FC8CD9B167C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457200" lvl="0" indent="-457200">
                  <a:buFont typeface="+mj-lt"/>
                  <a:buAutoNum type="arabicPeriod"/>
                </a:pPr>
                <a:r>
                  <a:rPr lang="cy-GB" sz="2000" dirty="0"/>
                  <a:t>Isod mae cyfres o adweithiau cemegol y gwnaethoch eu cwblhau. Ar gyfer pob un, nodwch a wnaethant adweithio ai peidio.</a:t>
                </a:r>
              </a:p>
              <a:p>
                <a:pPr marL="914400" lvl="1" indent="-457200">
                  <a:buFont typeface="+mj-lt"/>
                  <a:buAutoNum type="alphaLcParenR"/>
                </a:pPr>
                <a:r>
                  <a:rPr lang="cy-GB" sz="2000" dirty="0">
                    <a:latin typeface="Century Gothic" panose="020B0502020202020204" pitchFamily="34" charset="0"/>
                  </a:rPr>
                  <a:t>sinc + copr sylffad </a:t>
                </a:r>
                <a14:m>
                  <m:oMath xmlns:m="http://schemas.openxmlformats.org/officeDocument/2006/math">
                    <m:r>
                      <a:rPr lang="en-GB" sz="20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cy-GB" sz="2000" dirty="0">
                    <a:latin typeface="Century Gothic" panose="020B0502020202020204" pitchFamily="34" charset="0"/>
                  </a:rPr>
                  <a:t>     </a:t>
                </a:r>
              </a:p>
              <a:p>
                <a:pPr marL="914400" lvl="1" indent="-457200">
                  <a:buFont typeface="+mj-lt"/>
                  <a:buAutoNum type="alphaLcParenR"/>
                </a:pPr>
                <a:r>
                  <a:rPr lang="cy-GB" sz="2000" dirty="0">
                    <a:latin typeface="Century Gothic" panose="020B0502020202020204" pitchFamily="34" charset="0"/>
                  </a:rPr>
                  <a:t>copr + haearn nitrad </a:t>
                </a:r>
                <a14:m>
                  <m:oMath xmlns:m="http://schemas.openxmlformats.org/officeDocument/2006/math">
                    <m:r>
                      <a:rPr lang="en-GB" sz="20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 </m:t>
                    </m:r>
                  </m:oMath>
                </a14:m>
                <a:endParaRPr lang="cy-GB" sz="2000" dirty="0">
                  <a:latin typeface="Century Gothic" panose="020B0502020202020204" pitchFamily="34" charset="0"/>
                </a:endParaRPr>
              </a:p>
              <a:p>
                <a:pPr marL="914400" lvl="1" indent="-457200">
                  <a:buFont typeface="+mj-lt"/>
                  <a:buAutoNum type="alphaLcParenR"/>
                </a:pPr>
                <a:r>
                  <a:rPr lang="cy-GB" sz="2000" dirty="0">
                    <a:latin typeface="Century Gothic" panose="020B0502020202020204" pitchFamily="34" charset="0"/>
                  </a:rPr>
                  <a:t>haearn + copr sylffad 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cy-GB" sz="2000" dirty="0"/>
                  <a:t> </a:t>
                </a:r>
              </a:p>
              <a:p>
                <a:pPr marL="457200" lvl="1" indent="0">
                  <a:buNone/>
                </a:pPr>
                <a:endParaRPr lang="en-GB" sz="2000" dirty="0"/>
              </a:p>
              <a:p>
                <a:pPr marL="457200" lvl="0" indent="-457200">
                  <a:buFont typeface="+mj-lt"/>
                  <a:buAutoNum type="arabicPeriod" startAt="2"/>
                </a:pPr>
                <a:r>
                  <a:rPr lang="cy-GB" sz="2000" dirty="0"/>
                  <a:t>Disgrifiwch yr arsylwadau a wnaethoch pan oedd magnesiwm yn adweithio â chopr nitrad, a oedd yn dangos bod adwaith cemegol yn digwydd. Defnyddiwch y penawdau i gefnogi eich ateb.</a:t>
                </a:r>
              </a:p>
              <a:p>
                <a:pPr marL="800100" lvl="2" indent="0">
                  <a:buNone/>
                </a:pPr>
                <a:r>
                  <a:rPr lang="cy-GB" sz="1800" b="1" dirty="0">
                    <a:solidFill>
                      <a:srgbClr val="C00000"/>
                    </a:solidFill>
                    <a:latin typeface="Century Gothic" panose="020B0502020202020204" pitchFamily="34" charset="0"/>
                  </a:rPr>
                  <a:t>Lliw</a:t>
                </a:r>
              </a:p>
              <a:p>
                <a:pPr marL="800100" lvl="2" indent="0">
                  <a:buNone/>
                </a:pPr>
                <a:endParaRPr lang="en-GB" sz="1800" dirty="0">
                  <a:latin typeface="Century Gothic" panose="020B0502020202020204" pitchFamily="34" charset="0"/>
                </a:endParaRPr>
              </a:p>
              <a:p>
                <a:pPr marL="800100" lvl="2" indent="0">
                  <a:buNone/>
                </a:pPr>
                <a:r>
                  <a:rPr lang="cy-GB" sz="1800" b="1" dirty="0">
                    <a:solidFill>
                      <a:srgbClr val="C00000"/>
                    </a:solidFill>
                    <a:latin typeface="Century Gothic" panose="020B0502020202020204" pitchFamily="34" charset="0"/>
                  </a:rPr>
                  <a:t>Cyflwr sylweddau</a:t>
                </a:r>
              </a:p>
              <a:p>
                <a:pPr marL="342900" lvl="1" indent="0">
                  <a:buNone/>
                </a:pPr>
                <a:endParaRPr lang="en-GB" sz="2000" dirty="0">
                  <a:latin typeface="Century Gothic" panose="020B0502020202020204" pitchFamily="34" charset="0"/>
                </a:endParaRPr>
              </a:p>
              <a:p>
                <a:pPr marL="457200" lvl="0" indent="-457200">
                  <a:buFont typeface="+mj-lt"/>
                  <a:buAutoNum type="arabicPeriod" startAt="3"/>
                </a:pPr>
                <a:r>
                  <a:rPr lang="cy-GB" sz="2000" dirty="0"/>
                  <a:t>Rhowch y metelau canlynol yn nhrefn eu hadweithedd, o’r mwyaf adweithiol i’r lleiaf adweithiol: </a:t>
                </a:r>
                <a:r>
                  <a:rPr lang="cy-GB" sz="2000" b="1" dirty="0"/>
                  <a:t>sinc, magnesiwm, copr, haearn</a:t>
                </a:r>
              </a:p>
              <a:p>
                <a:pPr marL="457200" lvl="0" indent="-457200">
                  <a:buFont typeface="+mj-lt"/>
                  <a:buAutoNum type="arabicPeriod" startAt="3"/>
                </a:pPr>
                <a:endParaRPr lang="en-GB" sz="2000" b="1" i="1" dirty="0"/>
              </a:p>
              <a:p>
                <a:pPr marL="457200" lvl="0" indent="-457200">
                  <a:buFont typeface="+mj-lt"/>
                  <a:buAutoNum type="arabicPeriod" startAt="3"/>
                </a:pPr>
                <a:endParaRPr lang="en-GB" sz="2000" dirty="0"/>
              </a:p>
              <a:p>
                <a:pPr marL="457200" lvl="0" indent="-457200">
                  <a:buFont typeface="+mj-lt"/>
                  <a:buAutoNum type="arabicPeriod" startAt="3"/>
                </a:pPr>
                <a:endParaRPr lang="en-GB" sz="2000" dirty="0"/>
              </a:p>
              <a:p>
                <a:pPr marL="457200" lvl="0" indent="-457200">
                  <a:buFont typeface="+mj-lt"/>
                  <a:buAutoNum type="arabicPeriod" startAt="3"/>
                </a:pPr>
                <a:endParaRPr lang="en-GB" sz="2000" dirty="0"/>
              </a:p>
              <a:p>
                <a:pPr marL="457200" lvl="0" indent="-457200">
                  <a:buFont typeface="+mj-lt"/>
                  <a:buAutoNum type="arabicPeriod" startAt="3"/>
                </a:pPr>
                <a:endParaRPr lang="en-GB" sz="2000" dirty="0"/>
              </a:p>
              <a:p>
                <a:pPr marL="457200" lvl="0" indent="-457200">
                  <a:buFont typeface="+mj-lt"/>
                  <a:buAutoNum type="arabicPeriod" startAt="3"/>
                </a:pPr>
                <a:endParaRPr lang="en-GB" sz="2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888E1F3-715D-A50D-0EF0-FC8CD9B167C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936" t="-3148" r="-2057" b="-35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E2D5D215-91E1-759C-C84C-BA52D42B4447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Cwestiynau dilynol</a:t>
            </a:r>
          </a:p>
        </p:txBody>
      </p:sp>
    </p:spTree>
    <p:extLst>
      <p:ext uri="{BB962C8B-B14F-4D97-AF65-F5344CB8AC3E}">
        <p14:creationId xmlns:p14="http://schemas.microsoft.com/office/powerpoint/2010/main" val="491678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35AFB2-D329-98CF-CE63-694AE209EE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8DA3B-E8CF-DA28-9201-F576AE3DB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Cwestiynau dilynol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7197BFE-5981-DBD2-137A-8DE98DAE5E7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457200" lvl="0" indent="-457200">
                  <a:buFont typeface="+mj-lt"/>
                  <a:buAutoNum type="arabicPeriod" startAt="4"/>
                </a:pPr>
                <a:r>
                  <a:rPr lang="cy-GB" sz="2000"/>
                  <a:t>Cwblhewch yr hafaliadau geiriau canlynol ar gyfer eich adweithiau:</a:t>
                </a:r>
              </a:p>
              <a:p>
                <a:pPr marL="800100" lvl="1" indent="-457200">
                  <a:buFont typeface="+mj-lt"/>
                  <a:buAutoNum type="alphaLcParenR"/>
                </a:pPr>
                <a:r>
                  <a:rPr lang="cy-GB" sz="2000">
                    <a:latin typeface="Century Gothic" panose="020B0502020202020204" pitchFamily="34" charset="0"/>
                  </a:rPr>
                  <a:t>magnesiwm + copr sylffad </a:t>
                </a:r>
                <a14:m>
                  <m:oMath xmlns:m="http://schemas.openxmlformats.org/officeDocument/2006/math">
                    <m:r>
                      <a:rPr lang="en-GB" sz="20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cy-GB" sz="2000">
                    <a:latin typeface="Century Gothic" panose="020B0502020202020204" pitchFamily="34" charset="0"/>
                  </a:rPr>
                  <a:t> ____________ + ____________ __________</a:t>
                </a:r>
              </a:p>
              <a:p>
                <a:pPr marL="800100" lvl="1" indent="-457200">
                  <a:buFont typeface="+mj-lt"/>
                  <a:buAutoNum type="alphaLcParenR"/>
                </a:pPr>
                <a:r>
                  <a:rPr lang="cy-GB" sz="2000">
                    <a:latin typeface="Century Gothic" panose="020B0502020202020204" pitchFamily="34" charset="0"/>
                  </a:rPr>
                  <a:t>sinc + copr sylffad </a:t>
                </a:r>
                <a14:m>
                  <m:oMath xmlns:m="http://schemas.openxmlformats.org/officeDocument/2006/math">
                    <m:r>
                      <a:rPr lang="en-GB" sz="20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cy-GB" sz="2000">
                    <a:latin typeface="Century Gothic" panose="020B0502020202020204" pitchFamily="34" charset="0"/>
                  </a:rPr>
                  <a:t> ____________ + ____________ __________</a:t>
                </a:r>
              </a:p>
              <a:p>
                <a:pPr marL="800100" lvl="1" indent="-457200">
                  <a:buFont typeface="+mj-lt"/>
                  <a:buAutoNum type="alphaLcParenR"/>
                </a:pPr>
                <a:r>
                  <a:rPr lang="cy-GB" sz="2000">
                    <a:latin typeface="Century Gothic" panose="020B0502020202020204" pitchFamily="34" charset="0"/>
                  </a:rPr>
                  <a:t>magnesiwm + haearn nitrad </a:t>
                </a:r>
                <a14:m>
                  <m:oMath xmlns:m="http://schemas.openxmlformats.org/officeDocument/2006/math">
                    <m:r>
                      <a:rPr lang="en-GB" sz="20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cy-GB" sz="2000">
                    <a:latin typeface="Century Gothic" panose="020B0502020202020204" pitchFamily="34" charset="0"/>
                  </a:rPr>
                  <a:t> ____________ + ____________ __________</a:t>
                </a:r>
              </a:p>
              <a:p>
                <a:pPr marL="0" lvl="0" indent="0">
                  <a:buNone/>
                </a:pPr>
                <a:endParaRPr lang="en-GB" sz="2000" b="1" i="1" dirty="0"/>
              </a:p>
              <a:p>
                <a:pPr marL="457200" indent="-457200">
                  <a:buFont typeface="+mj-lt"/>
                  <a:buAutoNum type="arabicPeriod" startAt="5"/>
                </a:pPr>
                <a:r>
                  <a:rPr lang="cy-GB" sz="2000"/>
                  <a:t>Mae myfyriwr yn cynnal yr arbrawf gan ddefnyddio metel gwahanol, W. Gwelir adwaith rhwng metel W a sinc clorid, haearn nitrad a chopr sylffad, ond nid rhwng metel W a magnesiwm nitrad. Penderfynwch a yw metel W yn fwy neu’n llai adweithiol na magnesiwm. Eglurwch eich ateb.</a:t>
                </a:r>
              </a:p>
              <a:p>
                <a:pPr marL="342900" lvl="1" indent="0">
                  <a:buNone/>
                </a:pPr>
                <a:r>
                  <a:rPr lang="cy-GB" sz="2000" i="1">
                    <a:latin typeface="Century Gothic" panose="020B0502020202020204" pitchFamily="34" charset="0"/>
                  </a:rPr>
                  <a:t>Mae metel W yn fwy/llai adweithiol na magnesiwm oherwydd…</a:t>
                </a:r>
              </a:p>
              <a:p>
                <a:pPr marL="457200" lvl="0" indent="-457200">
                  <a:buFont typeface="+mj-lt"/>
                  <a:buAutoNum type="arabicPeriod" startAt="3"/>
                </a:pPr>
                <a:endParaRPr lang="en-GB" sz="2000" dirty="0"/>
              </a:p>
              <a:p>
                <a:pPr marL="457200" lvl="0" indent="-457200">
                  <a:buFont typeface="+mj-lt"/>
                  <a:buAutoNum type="arabicPeriod" startAt="3"/>
                </a:pPr>
                <a:endParaRPr lang="en-GB" sz="2000" dirty="0"/>
              </a:p>
              <a:p>
                <a:pPr marL="457200" lvl="0" indent="-457200">
                  <a:buFont typeface="+mj-lt"/>
                  <a:buAutoNum type="arabicPeriod" startAt="3"/>
                </a:pPr>
                <a:endParaRPr lang="en-GB" sz="2000" dirty="0"/>
              </a:p>
              <a:p>
                <a:pPr marL="457200" lvl="0" indent="-457200">
                  <a:buFont typeface="+mj-lt"/>
                  <a:buAutoNum type="arabicPeriod" startAt="3"/>
                </a:pPr>
                <a:endParaRPr lang="en-GB" sz="2000" dirty="0"/>
              </a:p>
              <a:p>
                <a:pPr marL="457200" lvl="0" indent="-457200">
                  <a:buFont typeface="+mj-lt"/>
                  <a:buAutoNum type="arabicPeriod" startAt="3"/>
                </a:pPr>
                <a:endParaRPr lang="en-GB" sz="2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7197BFE-5981-DBD2-137A-8DE98DAE5E7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936" t="-3148" r="-4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313D7A15-3739-29FA-8A96-EB41E5671193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Cwestiynau dilynol</a:t>
            </a:r>
          </a:p>
        </p:txBody>
      </p:sp>
    </p:spTree>
    <p:extLst>
      <p:ext uri="{BB962C8B-B14F-4D97-AF65-F5344CB8AC3E}">
        <p14:creationId xmlns:p14="http://schemas.microsoft.com/office/powerpoint/2010/main" val="705347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25B3AE-CA40-C510-7419-1C212A0623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7425A-A2C7-6ED2-7C74-4616F3FC8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Cwestiynau dilynol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3DAFC0CE-4565-93E2-B26E-37AB3163A00E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Cwestiynau dilynol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4A3137C-FF92-0A9B-12EC-8F3A1558940D}"/>
              </a:ext>
            </a:extLst>
          </p:cNvPr>
          <p:cNvSpPr txBox="1">
            <a:spLocks/>
          </p:cNvSpPr>
          <p:nvPr/>
        </p:nvSpPr>
        <p:spPr>
          <a:xfrm>
            <a:off x="540000" y="1306286"/>
            <a:ext cx="10080000" cy="509451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0" indent="-457200">
              <a:buFont typeface="+mj-lt"/>
              <a:buAutoNum type="arabicPeriod" startAt="6"/>
            </a:pPr>
            <a:r>
              <a:rPr lang="cy-GB" sz="2000"/>
              <a:t>Mae myfyriwr eisiau pennu pa halwynau metel y bydd metel X yn adweithio â nhw. Mae metel X yn fwy adweithiol na chopr ond yn llai adweithiol na sinc. Nodwch pa halwynau metel y bydd yn adweithio â nhw. Eglurwch eich ateb.</a:t>
            </a:r>
          </a:p>
          <a:p>
            <a:pPr marL="457200" lvl="0" indent="-457200">
              <a:buFont typeface="+mj-lt"/>
              <a:buAutoNum type="arabicPeriod" startAt="6"/>
            </a:pPr>
            <a:endParaRPr lang="en-GB" sz="2000" dirty="0"/>
          </a:p>
          <a:p>
            <a:pPr marL="342900" lvl="1" indent="0">
              <a:buNone/>
            </a:pPr>
            <a:r>
              <a:rPr lang="cy-GB" sz="2000" i="1">
                <a:latin typeface="Century Gothic" panose="020B0502020202020204" pitchFamily="34" charset="0"/>
              </a:rPr>
              <a:t>Byddai metel X yn adweithio â ______________________________ oherwydd…</a:t>
            </a:r>
          </a:p>
          <a:p>
            <a:pPr marL="342900" lvl="1" indent="0">
              <a:buNone/>
            </a:pPr>
            <a:endParaRPr lang="en-GB" sz="2000" i="1" dirty="0">
              <a:latin typeface="Century Gothic" panose="020B0502020202020204" pitchFamily="34" charset="0"/>
            </a:endParaRPr>
          </a:p>
          <a:p>
            <a:pPr marL="342900" lvl="1" indent="0">
              <a:buNone/>
            </a:pPr>
            <a:r>
              <a:rPr lang="cy-GB" sz="2000" i="1">
                <a:latin typeface="Century Gothic" panose="020B0502020202020204" pitchFamily="34" charset="0"/>
              </a:rPr>
              <a:t>Dydyn ni ddim yn gwybod a fyddai metel X yn adweithio â ___________________________ oherwydd…</a:t>
            </a:r>
          </a:p>
          <a:p>
            <a:pPr marL="457200" indent="-457200">
              <a:buFont typeface="+mj-lt"/>
              <a:buAutoNum type="arabicPeriod" startAt="4"/>
            </a:pPr>
            <a:endParaRPr lang="en-GB" sz="2000" dirty="0"/>
          </a:p>
          <a:p>
            <a:pPr marL="457200" indent="-457200">
              <a:buFont typeface="+mj-lt"/>
              <a:buAutoNum type="arabicPeriod" startAt="4"/>
            </a:pPr>
            <a:endParaRPr lang="en-GB" sz="2000" dirty="0"/>
          </a:p>
          <a:p>
            <a:pPr marL="457200" indent="-457200">
              <a:buFont typeface="+mj-lt"/>
              <a:buAutoNum type="arabicPeriod" startAt="4"/>
            </a:pPr>
            <a:endParaRPr lang="en-GB" sz="2000" b="1" i="1" dirty="0"/>
          </a:p>
          <a:p>
            <a:pPr marL="457200" indent="-457200">
              <a:buFont typeface="+mj-lt"/>
              <a:buAutoNum type="arabicPeriod" startAt="4"/>
            </a:pPr>
            <a:endParaRPr lang="en-GB" sz="2000" dirty="0"/>
          </a:p>
          <a:p>
            <a:pPr marL="457200" indent="-457200">
              <a:buFont typeface="+mj-lt"/>
              <a:buAutoNum type="arabicPeriod" startAt="4"/>
            </a:pPr>
            <a:endParaRPr lang="en-GB" sz="2000" dirty="0"/>
          </a:p>
          <a:p>
            <a:pPr marL="457200" indent="-457200">
              <a:buFont typeface="+mj-lt"/>
              <a:buAutoNum type="arabicPeriod" startAt="4"/>
            </a:pPr>
            <a:endParaRPr lang="en-GB" sz="2000" dirty="0"/>
          </a:p>
          <a:p>
            <a:pPr marL="457200" indent="-457200">
              <a:buFont typeface="+mj-lt"/>
              <a:buAutoNum type="arabicPeriod" startAt="4"/>
            </a:pPr>
            <a:endParaRPr lang="en-GB" sz="2000" dirty="0"/>
          </a:p>
          <a:p>
            <a:pPr marL="457200" indent="-457200">
              <a:buFont typeface="+mj-lt"/>
              <a:buAutoNum type="arabicPeriod" startAt="4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7007227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24C67-F403-7F42-8CD3-C94077240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Gweithgaredd bwrdd gwyn bach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4639524B-BE05-0742-B8B8-CA81482DA77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Cwestiynau dilynol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BFF17-0E42-3AA3-F3AD-900221B54300}"/>
              </a:ext>
            </a:extLst>
          </p:cNvPr>
          <p:cNvSpPr txBox="1"/>
          <p:nvPr/>
        </p:nvSpPr>
        <p:spPr>
          <a:xfrm>
            <a:off x="539999" y="1228397"/>
            <a:ext cx="10181591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200">
                <a:latin typeface="Century Gothic" panose="020B0502020202020204" pitchFamily="34" charset="0"/>
              </a:rPr>
              <a:t>Ar eich bwrdd gwyn bach, darllenwch y datganiad ac ysgrifennwch eich ateb i bob un o’r cwestiynau canlynol:  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r>
              <a:rPr lang="cy-GB" sz="2000">
                <a:latin typeface="Century Gothic" panose="020B0502020202020204" pitchFamily="34" charset="0"/>
              </a:rPr>
              <a:t>Bydd metelau sy’n fwy adweithiol na chopr yn adweithio’n ecsothermig â chopr sylffad mewn adweithiau dadleoli. Byddai cynnydd mewn tymheredd yn cael ei arsylwi.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lphaLcParenR"/>
            </a:pPr>
            <a:r>
              <a:rPr lang="cy-GB" sz="2000">
                <a:latin typeface="Century Gothic" panose="020B0502020202020204" pitchFamily="34" charset="0"/>
              </a:rPr>
              <a:t>Cwblhewch y frawddeg i ddiffinio’r term ‘ecsothermig’.</a:t>
            </a:r>
          </a:p>
          <a:p>
            <a:endParaRPr lang="en-GB" sz="2000" i="1" dirty="0">
              <a:latin typeface="Century Gothic" panose="020B0502020202020204" pitchFamily="34" charset="0"/>
            </a:endParaRPr>
          </a:p>
          <a:p>
            <a:r>
              <a:rPr lang="cy-GB" sz="2000" i="1">
                <a:latin typeface="Century Gothic" panose="020B0502020202020204" pitchFamily="34" charset="0"/>
              </a:rPr>
              <a:t>Adwaith cemegol sy’n ________________ egni i’r amgylchedd.</a:t>
            </a:r>
          </a:p>
          <a:p>
            <a:endParaRPr lang="en-GB" sz="2000" i="1" dirty="0"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lphaLcParenR" startAt="2"/>
            </a:pPr>
            <a:r>
              <a:rPr lang="cy-GB" sz="2000">
                <a:latin typeface="Century Gothic" panose="020B0502020202020204" pitchFamily="34" charset="0"/>
              </a:rPr>
              <a:t>Nodwch y newidyn annibynnol (yr un rydych chi’n ei newid) yn yr arbrawf hwn.</a:t>
            </a:r>
          </a:p>
          <a:p>
            <a:pPr marL="457200" indent="-457200">
              <a:buFont typeface="+mj-lt"/>
              <a:buAutoNum type="alphaLcParenR" startAt="2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lphaLcParenR" startAt="2"/>
            </a:pPr>
            <a:r>
              <a:rPr lang="cy-GB" sz="2000">
                <a:latin typeface="Century Gothic" panose="020B0502020202020204" pitchFamily="34" charset="0"/>
              </a:rPr>
              <a:t>Nodwch y newidyn dibynnol (yr un rydych chi’n ei fesur i roi canlyniadau i chi) yn yr arbrawf hwn.</a:t>
            </a:r>
          </a:p>
          <a:p>
            <a:pPr marL="457200" indent="-457200">
              <a:buFont typeface="+mj-lt"/>
              <a:buAutoNum type="alphaLcParenR" startAt="2"/>
            </a:pPr>
            <a:endParaRPr lang="en-GB" sz="20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rabicPeriod" startAt="7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rabicPeriod" startAt="7"/>
            </a:pPr>
            <a:endParaRPr lang="en-GB" sz="2000" dirty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700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08C3F3-1E24-CBFE-8CB8-992D94F03E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3C1B02-0D8B-D004-BB77-1EAE349C86A1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39999" y="1322149"/>
            <a:ext cx="9900237" cy="4797297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lphaLcParenR" startAt="4"/>
            </a:pPr>
            <a:r>
              <a:rPr lang="cy-GB" sz="2000"/>
              <a:t>Nodwch y ddau newidyn rheolydd (y rhai rydych chi’n eu cadw yr un fath) yn yr arbrawf hwn.</a:t>
            </a:r>
          </a:p>
          <a:p>
            <a:pPr marL="742950" indent="-742950">
              <a:buFont typeface="+mj-lt"/>
              <a:buAutoNum type="alphaLcParenR" startAt="4"/>
            </a:pPr>
            <a:r>
              <a:rPr lang="cy-GB" sz="2000"/>
              <a:t>Enwch y cyfarpar sy’n cael ei ddefnyddio i fesur tymheredd. </a:t>
            </a:r>
          </a:p>
          <a:p>
            <a:pPr marL="742950" indent="-742950">
              <a:buFont typeface="+mj-lt"/>
              <a:buAutoNum type="alphaLcParenR" startAt="4"/>
            </a:pPr>
            <a:r>
              <a:rPr lang="cy-GB" sz="2000">
                <a:latin typeface="Century Gothic" panose="020B0502020202020204" pitchFamily="34" charset="0"/>
              </a:rPr>
              <a:t>Ysgrifennwch ddull ar gyfer yr arbrawf hwn (6 marc). </a:t>
            </a:r>
          </a:p>
          <a:p>
            <a:pPr marL="742950" indent="-742950">
              <a:buFont typeface="+mj-lt"/>
              <a:buAutoNum type="alphaLcParenR" startAt="4"/>
            </a:pPr>
            <a:r>
              <a:rPr lang="cy-GB" sz="2000">
                <a:latin typeface="Century Gothic" panose="020B0502020202020204" pitchFamily="34" charset="0"/>
              </a:rPr>
              <a:t>Roedd 0°C o newid yn nhymheredd metel X. Eglurwch y canlyniad hwn.</a:t>
            </a:r>
          </a:p>
          <a:p>
            <a:pPr marL="742950" indent="-742950">
              <a:buFont typeface="+mj-lt"/>
              <a:buAutoNum type="alphaLcParenR" startAt="4"/>
            </a:pPr>
            <a:r>
              <a:rPr lang="cy-GB" sz="2000">
                <a:latin typeface="Century Gothic" panose="020B0502020202020204" pitchFamily="34" charset="0"/>
              </a:rPr>
              <a:t>Roedd metel Y wedi adweithio ac roedd 1.5°C o newid yn ei dymheredd, ac roedd 14.3°C o newid yn nhymheredd metel Z. </a:t>
            </a:r>
          </a:p>
          <a:p>
            <a:pPr lvl="1" indent="0">
              <a:buNone/>
            </a:pPr>
            <a:r>
              <a:rPr lang="cy-GB" sz="2000">
                <a:latin typeface="Century Gothic" panose="020B0502020202020204" pitchFamily="34" charset="0"/>
              </a:rPr>
              <a:t>Nodwch pa fetel oedd y mwyaf adweithiol. Eglurwch eich ateb.</a:t>
            </a:r>
          </a:p>
          <a:p>
            <a:r>
              <a:rPr lang="cy-GB" sz="2000"/>
              <a:t> </a:t>
            </a:r>
          </a:p>
          <a:p>
            <a:pPr marL="457200" lvl="1" indent="0">
              <a:buNone/>
            </a:pPr>
            <a:r>
              <a:rPr lang="cy-GB" sz="2000" i="1">
                <a:latin typeface="Century Gothic" panose="020B0502020202020204" pitchFamily="34" charset="0"/>
              </a:rPr>
              <a:t>Metel ______ yw’r un mwyaf adweithiol. Rydw i’n gwybod hyn oherwydd…</a:t>
            </a:r>
          </a:p>
          <a:p>
            <a:endParaRPr lang="en-GB" sz="1400" dirty="0"/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7B290C4C-492B-7E0E-DB79-539744853FBF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Cwestiynau dilynol</a:t>
            </a:r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D409597A-7883-24FB-D1F4-91C0B06CF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Gweithgaredd bwrdd gwyn bach</a:t>
            </a:r>
          </a:p>
        </p:txBody>
      </p:sp>
    </p:spTree>
    <p:extLst>
      <p:ext uri="{BB962C8B-B14F-4D97-AF65-F5344CB8AC3E}">
        <p14:creationId xmlns:p14="http://schemas.microsoft.com/office/powerpoint/2010/main" val="30020902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66671C8-1A1F-404F-8C5E-0D5B2156A476}">
  <ds:schemaRefs>
    <ds:schemaRef ds:uri="http://purl.org/dc/dcmitype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elements/1.1/"/>
    <ds:schemaRef ds:uri="http://purl.org/dc/terms/"/>
    <ds:schemaRef ds:uri="http://schemas.microsoft.com/office/infopath/2007/PartnerControls"/>
    <ds:schemaRef ds:uri="9e3c562f-56b0-4bc9-96c8-d04b09868558"/>
    <ds:schemaRef ds:uri="http://schemas.openxmlformats.org/package/2006/metadata/core-properties"/>
    <ds:schemaRef ds:uri="5c7d88b2-bc5d-47d8-b067-5f30c82b40fb"/>
  </ds:schemaRefs>
</ds:datastoreItem>
</file>

<file path=customXml/itemProps2.xml><?xml version="1.0" encoding="utf-8"?>
<ds:datastoreItem xmlns:ds="http://schemas.openxmlformats.org/officeDocument/2006/customXml" ds:itemID="{064EAB48-2829-457B-8448-5989C83D6D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E530795-D8CC-487C-838A-B56A46AF226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991</Words>
  <Application>Microsoft Office PowerPoint</Application>
  <PresentationFormat>Widescreen</PresentationFormat>
  <Paragraphs>152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Aptos</vt:lpstr>
      <vt:lpstr>Arial</vt:lpstr>
      <vt:lpstr>Calibri</vt:lpstr>
      <vt:lpstr>Calibri Light</vt:lpstr>
      <vt:lpstr>Cambria Math</vt:lpstr>
      <vt:lpstr>Century Gothic</vt:lpstr>
      <vt:lpstr>Wingdings</vt:lpstr>
      <vt:lpstr>Office Theme</vt:lpstr>
      <vt:lpstr>14–16 oed</vt:lpstr>
      <vt:lpstr>Amcanion dysgu</vt:lpstr>
      <vt:lpstr>Cyflwyniad</vt:lpstr>
      <vt:lpstr>Cyflwyniad</vt:lpstr>
      <vt:lpstr>Dull</vt:lpstr>
      <vt:lpstr>Cyfarwyddiadau integredig: dangosyddion profi</vt:lpstr>
      <vt:lpstr>Canlyniadau</vt:lpstr>
      <vt:lpstr>Cwestiynau dilynol</vt:lpstr>
      <vt:lpstr>Cwestiynau dilynol</vt:lpstr>
      <vt:lpstr>Cwestiynau dilynol</vt:lpstr>
      <vt:lpstr>Gweithgaredd bwrdd gwyn bach</vt:lpstr>
      <vt:lpstr>Gweithgaredd bwrdd gwyn bach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Displacement reactions between metals and their salts lesson slides CYM</dc:title>
  <dc:creator>Royal Society of Chemistry</dc:creator>
  <cp:keywords>14-16 practical; GCSE; investigation; chemistry; practical; Nuffield; displacement; metals; reactivity</cp:keywords>
  <dc:description>Available from https://rsc.li/4yMr1LK; teacher notes, unscaffolded and scaffolded student sheets also available</dc:description>
  <cp:lastModifiedBy>Hannah Griffiths</cp:lastModifiedBy>
  <cp:revision>578</cp:revision>
  <dcterms:created xsi:type="dcterms:W3CDTF">2021-04-13T16:26:00Z</dcterms:created>
  <dcterms:modified xsi:type="dcterms:W3CDTF">2026-10-29T11:27:42Z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  <property fmtid="{D5CDD505-2E9C-101B-9397-08002B2CF9AE}" pid="4" name="Order">
    <vt:lpwstr>1450000.00000000</vt:lpwstr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xd_Signature">
    <vt:lpwstr/>
  </property>
</Properties>
</file>