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6"/>
  </p:notesMasterIdLst>
  <p:sldIdLst>
    <p:sldId id="294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102E"/>
    <a:srgbClr val="E6F1EF"/>
    <a:srgbClr val="006F62"/>
    <a:srgbClr val="EDF6F9"/>
    <a:srgbClr val="48A9C5"/>
    <a:srgbClr val="FAE7EA"/>
    <a:srgbClr val="F7DBE0"/>
    <a:srgbClr val="F4CFD5"/>
    <a:srgbClr val="FF9E1B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3D3265B-C3AF-452B-B1C8-61A84E99B078}" v="5" dt="2026-06-02T15:27:36.64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998"/>
    <p:restoredTop sz="84569" autoAdjust="0"/>
  </p:normalViewPr>
  <p:slideViewPr>
    <p:cSldViewPr snapToGrid="0" snapToObjects="1">
      <p:cViewPr varScale="1">
        <p:scale>
          <a:sx n="93" d="100"/>
          <a:sy n="93" d="100"/>
        </p:scale>
        <p:origin x="167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8/10/relationships/authors" Target="author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39FEE6-68B1-4863-9977-3A95633844E7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9AEAF9-7482-4645-9523-1778CA7384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348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 dirty="0"/>
              <a:t>Mae’r sleid hon yn crynhoi erthygl ddiweddar a gyhoeddwyd gan </a:t>
            </a:r>
            <a:r>
              <a:rPr lang="cy-GB" i="1" dirty="0"/>
              <a:t>Chemistry World</a:t>
            </a:r>
            <a:r>
              <a:rPr lang="cy-GB" dirty="0"/>
              <a:t>. Defnyddiwch hwn fel sleid crynodeb wrth addysgu isotopau.</a:t>
            </a:r>
          </a:p>
          <a:p>
            <a:endParaRPr lang="en-GB" dirty="0"/>
          </a:p>
          <a:p>
            <a:r>
              <a:rPr lang="cy-GB" dirty="0"/>
              <a:t>Atebion</a:t>
            </a:r>
          </a:p>
          <a:p>
            <a:pPr marL="228600" indent="-228600">
              <a:buAutoNum type="arabicPeriod"/>
            </a:pPr>
            <a:r>
              <a:rPr lang="cy-GB" baseline="0" dirty="0"/>
              <a:t>Mae llawer o rai eraill gan gynnwys platinwm, paladiwm, aur ac ati.</a:t>
            </a:r>
          </a:p>
          <a:p>
            <a:pPr marL="228600" indent="-228600">
              <a:buAutoNum type="arabicPeriod"/>
            </a:pPr>
            <a:r>
              <a:rPr lang="cy-GB" baseline="0" dirty="0"/>
              <a:t>Atomau o’r un elfen sydd â’r un nifer o brotonau a nifer gwahanol o niwtronau.</a:t>
            </a:r>
          </a:p>
          <a:p>
            <a:pPr marL="228600" indent="-228600">
              <a:buAutoNum type="arabicPeriod"/>
            </a:pPr>
            <a:r>
              <a:rPr lang="cy-GB" baseline="0" dirty="0"/>
              <a:t>Gall gwahanol samplau fod â chyfansoddiad gwahanol o isotopau elfen neu wahanol gyflenwadau o’r gwahanol isotopau.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9AEAF9-7482-4645-9523-1778CA73848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10788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2UfBalB" TargetMode="Externa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2UfBalB" TargetMode="Externa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2UfBalB" TargetMode="Externa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38610100-38BC-194F-9079-8DDE723951FF}"/>
              </a:ext>
            </a:extLst>
          </p:cNvPr>
          <p:cNvPicPr>
            <a:picLocks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A549A9-FDA4-D149-B497-B5121421C2D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3C2113-31B6-7F4D-83F0-729A1B46C5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AE3D22E-2B57-CE4A-B915-F81A74DD96F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4983CAC-993B-784B-BDEA-00ABFD7B6D78}"/>
              </a:ext>
            </a:extLst>
          </p:cNvPr>
          <p:cNvPicPr>
            <a:picLocks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8E12F9B7-525F-0A4B-9E77-89C192EAFC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4B3093CA-596C-304F-86CF-A159FB3654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Single line title</a:t>
            </a:r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921A4C6-5661-3A4E-8B85-9900DC479D2E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E05D642-4592-B14D-98B6-B60260A6476A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A5BB0AE8-6DC8-9941-9AD4-FAD7BFF45B99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965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D691BC6-D72A-6741-958D-F420E148587A}"/>
              </a:ext>
            </a:extLst>
          </p:cNvPr>
          <p:cNvPicPr>
            <a:picLocks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E727C2-D80B-264D-94C3-9BC1E36809D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2C25AED-0875-2647-84A2-6621C0D415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1D0A769-27C5-794F-BB2C-54D8520DEA0A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7ADC76F-BA8F-214E-B243-0EA627DD15EE}"/>
              </a:ext>
            </a:extLst>
          </p:cNvPr>
          <p:cNvPicPr>
            <a:picLocks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BB26D91E-C4B8-AA46-ABD6-429FEA0A917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7D9DF858-8FC9-1C4F-9D6D-B98DF46EDE0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789112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Double line title with turnover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2E5BEC9-7686-2241-AE5C-CEEBC1DA4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C4DEFC6-320B-5246-85C1-E493344F5648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81CC5E98-2B71-6344-A937-ED75B3E16CA3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2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F2D102C-435D-1247-9482-FA39153AC15A}"/>
              </a:ext>
            </a:extLst>
          </p:cNvPr>
          <p:cNvPicPr>
            <a:picLocks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7813B56-FDD1-0F40-B923-3F191328A33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0670BE4-3267-6144-9BEC-0A5842E7190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D271170-6657-144A-B313-197829316174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658CCC5-9B98-EA4E-B87D-06F4CFA1356F}"/>
              </a:ext>
            </a:extLst>
          </p:cNvPr>
          <p:cNvPicPr>
            <a:picLocks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1F49BB23-095E-0349-B695-0649F94B389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8641A31-A6C0-CB44-B10F-BD75069256D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2447034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Triple line title with turnover on three lines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AE99957-780D-FD42-96A0-31CC12A11864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57CCCE1-E878-7F47-B778-AE1FC8180F9C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733B6428-7651-D44C-BAFC-EA24E6298D54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097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5D72720-E5A5-3242-8856-378E7BAC1F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0988D83-F3D7-9D4F-AC03-6D180FF1A93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6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46F2C0A-6FEF-3A44-B379-1EDDEA6CD95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0E25749E-D8CB-D944-A298-64E999C3A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B8811BD-F50F-A84E-B39E-DC7C79CD5D27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D21E9C2-01C9-7242-9C40-2EF3DCCAE5B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7371E1F-9A1C-8848-A2F7-FE022C5BB7D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E44F30F-ACCA-494A-92DE-CD0E2B3C5A3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849808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26F667C-BABD-E64D-A87B-FC8C551108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FC5948B-67D3-AC4F-890F-725332428F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2690D6-31DD-8445-BDEA-5C196119A1D9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EE427C-0248-7F4C-8145-DF61B84F8A3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8DF516-E004-0343-8DCB-7D8B3A6B398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A5DC58F-EBD6-924E-8C77-CBCA410F81E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047323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95B0693-64BD-8246-9D0D-0F1C12E8155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AA5D099-93EE-7B4C-B9DA-563093148325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4338AF-FD94-6E4C-B45B-9288553FBDA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FCEA1DE-E905-1F44-8E1A-6F92FDAED5A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</p:spTree>
    <p:extLst>
      <p:ext uri="{BB962C8B-B14F-4D97-AF65-F5344CB8AC3E}">
        <p14:creationId xmlns:p14="http://schemas.microsoft.com/office/powerpoint/2010/main" val="830746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55D6538-5671-7E47-8746-EF8E035520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79C527B-D5B5-874C-8803-29B2EF7DBAB2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09143BE-64DA-4048-A391-C081EE8F0D3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E66297D-9236-F34E-A7A7-84947CD5057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2692259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856C763-F1AA-E649-B7C9-96967ACB3B2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Table goes here.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F0FA6AE-B2DA-2E40-8552-72071DEBE7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6970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D6356E9-83DB-3846-875C-C5E5EC7EAC3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3FA7FB9-7137-9A45-867D-BCE63D3F8D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Acknowledgements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BA6B8E1-696C-5E4F-9D45-7AC232FB1B3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D3B23A-8279-7E4D-B704-7EA3436F9DC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A2D1C70-0A69-9541-B558-61D09370CE8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E92CBCD-F514-E94A-B0E6-0F16740661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3491710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t>6/2/2026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1" r:id="rId2"/>
    <p:sldLayoutId id="2147483679" r:id="rId3"/>
    <p:sldLayoutId id="2147483662" r:id="rId4"/>
    <p:sldLayoutId id="2147483672" r:id="rId5"/>
    <p:sldLayoutId id="2147483668" r:id="rId6"/>
    <p:sldLayoutId id="2147483686" r:id="rId7"/>
    <p:sldLayoutId id="2147483689" r:id="rId8"/>
    <p:sldLayoutId id="2147483692" r:id="rId9"/>
    <p:sldLayoutId id="2147483683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ertical Title 1">
            <a:extLst>
              <a:ext uri="{FF2B5EF4-FFF2-40B4-BE49-F238E27FC236}">
                <a16:creationId xmlns:a16="http://schemas.microsoft.com/office/drawing/2014/main" id="{94DF5491-C51B-5546-8D63-8BD341C64B0A}"/>
              </a:ext>
            </a:extLst>
          </p:cNvPr>
          <p:cNvSpPr txBox="1">
            <a:spLocks/>
          </p:cNvSpPr>
          <p:nvPr/>
        </p:nvSpPr>
        <p:spPr>
          <a:xfrm>
            <a:off x="11382000" y="549427"/>
            <a:ext cx="810000" cy="6282958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Newyddion am ymchwil gwyddoniaeth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D222CD-678A-0543-B7C7-C1E80F753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sz="3000" dirty="0"/>
              <a:t>Dadansoddiad o isotopau asteroidau sydd wedi taro’r Ddaear</a:t>
            </a:r>
            <a:br>
              <a:rPr lang="cy-GB" sz="3000" dirty="0"/>
            </a:br>
            <a:endParaRPr lang="cy-GB" sz="3000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52C49F36-B0B9-49E7-B398-03B87BDA45BB}"/>
              </a:ext>
            </a:extLst>
          </p:cNvPr>
          <p:cNvSpPr txBox="1">
            <a:spLocks/>
          </p:cNvSpPr>
          <p:nvPr/>
        </p:nvSpPr>
        <p:spPr>
          <a:xfrm>
            <a:off x="528569" y="1348784"/>
            <a:ext cx="10080000" cy="44066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1600" dirty="0">
                <a:solidFill>
                  <a:schemeClr val="tx1"/>
                </a:solidFill>
              </a:rPr>
              <a:t>Sleid gan Neil Goalby. Ar gael </a:t>
            </a:r>
            <a:r>
              <a:rPr lang="cy-GB" sz="1600">
                <a:solidFill>
                  <a:schemeClr val="tx1"/>
                </a:solidFill>
              </a:rPr>
              <a:t>yn </a:t>
            </a:r>
            <a:r>
              <a:rPr lang="cy-GB" sz="1600"/>
              <a:t>rsc</a:t>
            </a:r>
            <a:r>
              <a:rPr lang="cy-GB" sz="1600" dirty="0"/>
              <a:t>.li/49N5QhO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673AA7-0565-0C45-BCCD-847B36196B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569" y="1789445"/>
            <a:ext cx="5971383" cy="5040000"/>
          </a:xfrm>
        </p:spPr>
        <p:txBody>
          <a:bodyPr>
            <a:noAutofit/>
          </a:bodyPr>
          <a:lstStyle/>
          <a:p>
            <a:r>
              <a:rPr lang="cy-GB" sz="2000" dirty="0"/>
              <a:t>Mae mwy o fetelau gwerthfawr mewn asteroidau na chramen y Ddaear. Mae hyn yn golygu bod cynnydd sydyn yn faint o’r elfennau hyn sydd yng nghramen y Ddaear o oes benodol yn gallu bod yn arwydd o wrthdrawiad asteroid. Mae’r metel rwtheniwm yn arbennig o addysgiadol oherwydd bod ei gyfansoddiad isotopig yn amrywio ar draws gwahanol asteroidau, gan roi ôl bys unigryw.</a:t>
            </a:r>
          </a:p>
          <a:p>
            <a:r>
              <a:rPr lang="cy-GB" sz="2000" dirty="0"/>
              <a:t>Mae gwyddonwyr wedi dadansoddi samplau sy’n gysylltiedig â’r gwrthdrawiad asteroid a arweiniodd at ddifodiant y dinosoriaid. Mae’r dadansoddiad yn awgrymu bod yr asteroid wedi tarddu o bellafion cysawd yr haul.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6" name="Picture 5" descr="Darlun o ardrawiad asteroid">
            <a:extLst>
              <a:ext uri="{FF2B5EF4-FFF2-40B4-BE49-F238E27FC236}">
                <a16:creationId xmlns:a16="http://schemas.microsoft.com/office/drawing/2014/main" id="{1E8B292F-C975-35D4-5788-36F543B9F4E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844164" y="1115784"/>
            <a:ext cx="3660978" cy="250134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75E2D19-E3DF-A450-9AB7-76B649665B4A}"/>
              </a:ext>
            </a:extLst>
          </p:cNvPr>
          <p:cNvSpPr txBox="1"/>
          <p:nvPr/>
        </p:nvSpPr>
        <p:spPr>
          <a:xfrm rot="16200000">
            <a:off x="9055972" y="2084123"/>
            <a:ext cx="302747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800"/>
              <a:t>© </a:t>
            </a:r>
            <a:r>
              <a:rPr lang="cy-GB" sz="800" b="0" i="0">
                <a:solidFill>
                  <a:srgbClr val="172B4D"/>
                </a:solidFill>
                <a:effectLst/>
                <a:latin typeface="-apple-system"/>
              </a:rPr>
              <a:t>Mark Garlick/SPL/Getty Images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DFFA1DA3-2756-4B86-87AD-EE87219503AB}"/>
              </a:ext>
            </a:extLst>
          </p:cNvPr>
          <p:cNvSpPr txBox="1">
            <a:spLocks/>
          </p:cNvSpPr>
          <p:nvPr/>
        </p:nvSpPr>
        <p:spPr>
          <a:xfrm>
            <a:off x="6796657" y="3705581"/>
            <a:ext cx="3755994" cy="54777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y-GB" sz="1600" i="1" dirty="0">
                <a:solidFill>
                  <a:srgbClr val="C8102E"/>
                </a:solidFill>
              </a:rPr>
              <a:t>Mae ymchwilwyr yn adnabod asteroidau yn ôl eu llofnod isotop </a:t>
            </a:r>
          </a:p>
        </p:txBody>
      </p:sp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EEA1A01F-587E-4473-9318-709907EEC9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8175721"/>
              </p:ext>
            </p:extLst>
          </p:nvPr>
        </p:nvGraphicFramePr>
        <p:xfrm>
          <a:off x="6796658" y="4325730"/>
          <a:ext cx="3823342" cy="23136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23342">
                  <a:extLst>
                    <a:ext uri="{9D8B030D-6E8A-4147-A177-3AD203B41FA5}">
                      <a16:colId xmlns:a16="http://schemas.microsoft.com/office/drawing/2014/main" val="3287607563"/>
                    </a:ext>
                  </a:extLst>
                </a:gridCol>
              </a:tblGrid>
              <a:tr h="402575">
                <a:tc>
                  <a:txBody>
                    <a:bodyPr/>
                    <a:lstStyle/>
                    <a:p>
                      <a:pPr algn="l"/>
                      <a:r>
                        <a:rPr lang="cy-GB" sz="1600" b="1" i="0">
                          <a:latin typeface="Century Gothic" panose="020B0502020202020204" pitchFamily="34" charset="0"/>
                        </a:rPr>
                        <a:t>Cwestiynau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2464764"/>
                  </a:ext>
                </a:extLst>
              </a:tr>
              <a:tr h="191103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cy-GB" sz="1600" b="0" i="0" baseline="0" dirty="0">
                          <a:latin typeface="Century Gothic" panose="020B0502020202020204" pitchFamily="34" charset="0"/>
                        </a:rPr>
                        <a:t>Enwch fetel gwerthfawr ar wahân i rwtheniwm.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cy-GB" sz="1600" b="0" i="0" baseline="0" dirty="0">
                          <a:latin typeface="Century Gothic" panose="020B0502020202020204" pitchFamily="34" charset="0"/>
                        </a:rPr>
                        <a:t>Diffiniwch ‘isotop’.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cy-GB" sz="1600" b="0" i="0" baseline="0" dirty="0">
                          <a:latin typeface="Century Gothic" panose="020B0502020202020204" pitchFamily="34" charset="0"/>
                        </a:rPr>
                        <a:t>Disgrifiwch sut mae cyfansoddiad gwahanol isotopau mewn sampl yn gweithredu fel ‘ôl bys’.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0" i="0" baseline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4927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4198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BE32765-0D1B-4967-A921-DBD855E7514C}">
  <ds:schemaRefs>
    <ds:schemaRef ds:uri="http://schemas.microsoft.com/office/2006/documentManagement/types"/>
    <ds:schemaRef ds:uri="http://www.w3.org/XML/1998/namespace"/>
    <ds:schemaRef ds:uri="9e3c562f-56b0-4bc9-96c8-d04b09868558"/>
    <ds:schemaRef ds:uri="http://schemas.openxmlformats.org/package/2006/metadata/core-properties"/>
    <ds:schemaRef ds:uri="http://purl.org/dc/terms/"/>
    <ds:schemaRef ds:uri="http://purl.org/dc/elements/1.1/"/>
    <ds:schemaRef ds:uri="http://schemas.microsoft.com/office/infopath/2007/PartnerControls"/>
    <ds:schemaRef ds:uri="5c7d88b2-bc5d-47d8-b067-5f30c82b40fb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424FF2A0-C252-4A30-8EDD-02E4F295A90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1C5DB51-F42E-46C4-A5BB-F4BB4B4208F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242</Words>
  <Application>Microsoft Office PowerPoint</Application>
  <PresentationFormat>Widescreen</PresentationFormat>
  <Paragraphs>18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-apple-system</vt:lpstr>
      <vt:lpstr>Arial</vt:lpstr>
      <vt:lpstr>Calibri</vt:lpstr>
      <vt:lpstr>Calibri Light</vt:lpstr>
      <vt:lpstr>Century Gothic</vt:lpstr>
      <vt:lpstr>Office Theme</vt:lpstr>
      <vt:lpstr>Dadansoddiad o isotopau asteroidau sydd wedi taro’r Ddaear 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Isotope analysis of asteroids that hit the Earth summary slide</dc:title>
  <dc:creator/>
  <cp:keywords>science; research; teaching; news; teaching; context; secondary; chemistry; isotope; precious metals; asteroid; meteorite; ruthenium; fingerprint; Welsh; Welsh language</cp:keywords>
  <dc:description>From Education in Chemistry https://rsc.li/3U3p7Uu Research reveals the asteroid that wiped out the dinosaurs</dc:description>
  <cp:lastModifiedBy/>
  <cp:revision>1</cp:revision>
  <dcterms:created xsi:type="dcterms:W3CDTF">2022-07-21T16:12:38Z</dcterms:created>
  <dcterms:modified xsi:type="dcterms:W3CDTF">2026-06-02T15:27:41Z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Order">
    <vt:r8>34000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  <property fmtid="{D5CDD505-2E9C-101B-9397-08002B2CF9AE}" pid="10" name="MediaServiceImageTags">
    <vt:lpwstr/>
  </property>
</Properties>
</file>