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4"/>
  </p:notesMasterIdLst>
  <p:sldIdLst>
    <p:sldId id="286" r:id="rId5"/>
    <p:sldId id="381" r:id="rId6"/>
    <p:sldId id="287" r:id="rId7"/>
    <p:sldId id="347" r:id="rId8"/>
    <p:sldId id="365" r:id="rId9"/>
    <p:sldId id="322" r:id="rId10"/>
    <p:sldId id="380" r:id="rId11"/>
    <p:sldId id="375" r:id="rId12"/>
    <p:sldId id="376" r:id="rId13"/>
    <p:sldId id="377" r:id="rId14"/>
    <p:sldId id="362" r:id="rId15"/>
    <p:sldId id="364" r:id="rId16"/>
    <p:sldId id="318" r:id="rId17"/>
    <p:sldId id="320" r:id="rId18"/>
    <p:sldId id="378" r:id="rId19"/>
    <p:sldId id="379" r:id="rId20"/>
    <p:sldId id="369" r:id="rId21"/>
    <p:sldId id="306" r:id="rId22"/>
    <p:sldId id="335" r:id="rId23"/>
    <p:sldId id="334" r:id="rId24"/>
    <p:sldId id="337" r:id="rId25"/>
    <p:sldId id="338" r:id="rId26"/>
    <p:sldId id="339" r:id="rId27"/>
    <p:sldId id="340" r:id="rId28"/>
    <p:sldId id="341" r:id="rId29"/>
    <p:sldId id="383" r:id="rId30"/>
    <p:sldId id="261" r:id="rId31"/>
    <p:sldId id="260" r:id="rId32"/>
    <p:sldId id="259" r:id="rId33"/>
    <p:sldId id="262" r:id="rId34"/>
    <p:sldId id="342" r:id="rId35"/>
    <p:sldId id="343" r:id="rId36"/>
    <p:sldId id="344" r:id="rId37"/>
    <p:sldId id="263" r:id="rId38"/>
    <p:sldId id="264" r:id="rId39"/>
    <p:sldId id="345" r:id="rId40"/>
    <p:sldId id="265" r:id="rId41"/>
    <p:sldId id="346" r:id="rId42"/>
    <p:sldId id="373"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478E8528-0421-48C1-9F48-C1096AC304C8}">
          <p14:sldIdLst>
            <p14:sldId id="286"/>
            <p14:sldId id="381"/>
            <p14:sldId id="287"/>
          </p14:sldIdLst>
        </p14:section>
        <p14:section name="Algebra and equations" id="{80033671-BD20-486C-A4F1-F894A737F232}">
          <p14:sldIdLst>
            <p14:sldId id="347"/>
            <p14:sldId id="365"/>
            <p14:sldId id="322"/>
            <p14:sldId id="380"/>
            <p14:sldId id="375"/>
            <p14:sldId id="376"/>
            <p14:sldId id="377"/>
            <p14:sldId id="362"/>
            <p14:sldId id="364"/>
            <p14:sldId id="318"/>
            <p14:sldId id="320"/>
            <p14:sldId id="378"/>
            <p14:sldId id="379"/>
            <p14:sldId id="369"/>
          </p14:sldIdLst>
        </p14:section>
        <p14:section name="Graphs and data" id="{0E9D20D0-FD48-4A80-8982-482D828CEF9C}">
          <p14:sldIdLst>
            <p14:sldId id="306"/>
            <p14:sldId id="335"/>
            <p14:sldId id="334"/>
            <p14:sldId id="337"/>
            <p14:sldId id="338"/>
            <p14:sldId id="339"/>
            <p14:sldId id="340"/>
            <p14:sldId id="341"/>
          </p14:sldIdLst>
        </p14:section>
        <p14:section name="Ratio and proportion" id="{A3391961-9431-4BB9-A8D9-07835D0387F6}">
          <p14:sldIdLst>
            <p14:sldId id="383"/>
            <p14:sldId id="261"/>
            <p14:sldId id="260"/>
            <p14:sldId id="259"/>
            <p14:sldId id="262"/>
          </p14:sldIdLst>
        </p14:section>
        <p14:section name="Understanding number" id="{A15165CF-3CD7-47B7-ADC7-D5D51EA97042}">
          <p14:sldIdLst>
            <p14:sldId id="342"/>
            <p14:sldId id="343"/>
            <p14:sldId id="344"/>
            <p14:sldId id="263"/>
            <p14:sldId id="264"/>
            <p14:sldId id="345"/>
            <p14:sldId id="265"/>
            <p14:sldId id="346"/>
            <p14:sldId id="373"/>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B590E26-5BB2-912E-5893-7B2FE87A4A2F}" name="Hannah Sycamore" initials="HS" userId="S::sycamoreh@rsc.org::b4770bae-8292-4e0f-8212-963b4c6b3ded" providerId="AD"/>
  <p188:author id="{A2C96F82-BDB2-8AAD-6866-CE2FC57B15A1}" name="Hannah Sycamore" initials="HS" userId="S::SycamoreH@rsc.org::b4770bae-8292-4e0f-8212-963b4c6b3ded" providerId="AD"/>
  <p188:author id="{4ABE0490-048B-22EF-1BC1-1CF64EC4D232}" name="Jo Pugh" initials="JP" userId="1187eaa31d8c3d2c" providerId="Windows Live"/>
  <p188:author id="{93898FDF-1F87-EDD6-6458-059E95E842BE}" name="Kirsty Patterson" initials="" userId="S::pattersonk@rsc.org::06c453ef-d90e-4cbc-ba6b-1bf363c3e0a9" providerId="AD"/>
  <p188:author id="{C74B60E9-655C-E89A-6316-3841AD519658}" name="Juliet Kennard" initials="JK" userId="S::KennardJ@rsc.org::171ce03e-ecb9-44f8-bcbb-a85643c4c66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1E66"/>
    <a:srgbClr val="F5DFE6"/>
    <a:srgbClr val="6D0C41"/>
    <a:srgbClr val="006F62"/>
    <a:srgbClr val="E6F1EF"/>
    <a:srgbClr val="EDF6F9"/>
    <a:srgbClr val="48A9C5"/>
    <a:srgbClr val="FAE7EA"/>
    <a:srgbClr val="F7DBE0"/>
    <a:srgbClr val="F4CF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494C9EB-C585-4BE2-85D4-4859394CE3BA}" v="13" dt="2026-09-18T06:56:53.45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outlineView">
  <p:normalViewPr showOutlineIcons="0">
    <p:restoredLeft sz="34567" autoAdjust="0"/>
    <p:restoredTop sz="86441" autoAdjust="0"/>
  </p:normalViewPr>
  <p:slideViewPr>
    <p:cSldViewPr snapToGrid="0">
      <p:cViewPr varScale="1">
        <p:scale>
          <a:sx n="78" d="100"/>
          <a:sy n="78" d="100"/>
        </p:scale>
        <p:origin x="84" y="396"/>
      </p:cViewPr>
      <p:guideLst/>
    </p:cSldViewPr>
  </p:slideViewPr>
  <p:outlineViewPr>
    <p:cViewPr>
      <p:scale>
        <a:sx n="33" d="100"/>
        <a:sy n="33" d="100"/>
      </p:scale>
      <p:origin x="0" y="-288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51" Type="http://schemas.microsoft.com/office/2018/10/relationships/authors" Targe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t Kennard" userId="171ce03e-ecb9-44f8-bcbb-a85643c4c66a" providerId="ADAL" clId="{B465C642-4312-474E-AB32-4E0013FDAC90}"/>
    <pc:docChg chg="custSel modSld">
      <pc:chgData name="Juliet Kennard" userId="171ce03e-ecb9-44f8-bcbb-a85643c4c66a" providerId="ADAL" clId="{B465C642-4312-474E-AB32-4E0013FDAC90}" dt="2026-09-18T06:56:53.456" v="42" actId="20577"/>
      <pc:docMkLst>
        <pc:docMk/>
      </pc:docMkLst>
      <pc:sldChg chg="delSp modSp mod">
        <pc:chgData name="Juliet Kennard" userId="171ce03e-ecb9-44f8-bcbb-a85643c4c66a" providerId="ADAL" clId="{B465C642-4312-474E-AB32-4E0013FDAC90}" dt="2026-09-18T06:56:45.529" v="38" actId="20577"/>
        <pc:sldMkLst>
          <pc:docMk/>
          <pc:sldMk cId="0" sldId="263"/>
        </pc:sldMkLst>
        <pc:spChg chg="mod">
          <ac:chgData name="Juliet Kennard" userId="171ce03e-ecb9-44f8-bcbb-a85643c4c66a" providerId="ADAL" clId="{B465C642-4312-474E-AB32-4E0013FDAC90}" dt="2026-09-18T06:56:45.529" v="38" actId="20577"/>
          <ac:spMkLst>
            <pc:docMk/>
            <pc:sldMk cId="0" sldId="263"/>
            <ac:spMk id="162" creationId="{00000000-0000-0000-0000-000000000000}"/>
          </ac:spMkLst>
        </pc:spChg>
        <pc:spChg chg="del">
          <ac:chgData name="Juliet Kennard" userId="171ce03e-ecb9-44f8-bcbb-a85643c4c66a" providerId="ADAL" clId="{B465C642-4312-474E-AB32-4E0013FDAC90}" dt="2026-09-18T06:54:29.835" v="17" actId="478"/>
          <ac:spMkLst>
            <pc:docMk/>
            <pc:sldMk cId="0" sldId="263"/>
            <ac:spMk id="163" creationId="{00000000-0000-0000-0000-000000000000}"/>
          </ac:spMkLst>
        </pc:spChg>
      </pc:sldChg>
      <pc:sldChg chg="delSp modSp mod">
        <pc:chgData name="Juliet Kennard" userId="171ce03e-ecb9-44f8-bcbb-a85643c4c66a" providerId="ADAL" clId="{B465C642-4312-474E-AB32-4E0013FDAC90}" dt="2026-09-18T06:56:48.721" v="39" actId="20577"/>
        <pc:sldMkLst>
          <pc:docMk/>
          <pc:sldMk cId="0" sldId="264"/>
        </pc:sldMkLst>
        <pc:spChg chg="mod">
          <ac:chgData name="Juliet Kennard" userId="171ce03e-ecb9-44f8-bcbb-a85643c4c66a" providerId="ADAL" clId="{B465C642-4312-474E-AB32-4E0013FDAC90}" dt="2026-09-18T06:56:48.721" v="39" actId="20577"/>
          <ac:spMkLst>
            <pc:docMk/>
            <pc:sldMk cId="0" sldId="264"/>
            <ac:spMk id="174" creationId="{00000000-0000-0000-0000-000000000000}"/>
          </ac:spMkLst>
        </pc:spChg>
        <pc:spChg chg="del">
          <ac:chgData name="Juliet Kennard" userId="171ce03e-ecb9-44f8-bcbb-a85643c4c66a" providerId="ADAL" clId="{B465C642-4312-474E-AB32-4E0013FDAC90}" dt="2026-09-18T06:54:33.275" v="18" actId="478"/>
          <ac:spMkLst>
            <pc:docMk/>
            <pc:sldMk cId="0" sldId="264"/>
            <ac:spMk id="175" creationId="{00000000-0000-0000-0000-000000000000}"/>
          </ac:spMkLst>
        </pc:spChg>
      </pc:sldChg>
      <pc:sldChg chg="delSp modSp mod">
        <pc:chgData name="Juliet Kennard" userId="171ce03e-ecb9-44f8-bcbb-a85643c4c66a" providerId="ADAL" clId="{B465C642-4312-474E-AB32-4E0013FDAC90}" dt="2026-09-18T06:56:52.513" v="41" actId="20577"/>
        <pc:sldMkLst>
          <pc:docMk/>
          <pc:sldMk cId="0" sldId="265"/>
        </pc:sldMkLst>
        <pc:spChg chg="mod">
          <ac:chgData name="Juliet Kennard" userId="171ce03e-ecb9-44f8-bcbb-a85643c4c66a" providerId="ADAL" clId="{B465C642-4312-474E-AB32-4E0013FDAC90}" dt="2026-09-18T06:56:52.513" v="41" actId="20577"/>
          <ac:spMkLst>
            <pc:docMk/>
            <pc:sldMk cId="0" sldId="265"/>
            <ac:spMk id="199" creationId="{00000000-0000-0000-0000-000000000000}"/>
          </ac:spMkLst>
        </pc:spChg>
        <pc:spChg chg="del">
          <ac:chgData name="Juliet Kennard" userId="171ce03e-ecb9-44f8-bcbb-a85643c4c66a" providerId="ADAL" clId="{B465C642-4312-474E-AB32-4E0013FDAC90}" dt="2026-09-18T06:54:36.336" v="19" actId="478"/>
          <ac:spMkLst>
            <pc:docMk/>
            <pc:sldMk cId="0" sldId="265"/>
            <ac:spMk id="200" creationId="{00000000-0000-0000-0000-000000000000}"/>
          </ac:spMkLst>
        </pc:spChg>
      </pc:sldChg>
      <pc:sldChg chg="delSp mod">
        <pc:chgData name="Juliet Kennard" userId="171ce03e-ecb9-44f8-bcbb-a85643c4c66a" providerId="ADAL" clId="{B465C642-4312-474E-AB32-4E0013FDAC90}" dt="2026-09-18T06:53:47.202" v="4" actId="478"/>
        <pc:sldMkLst>
          <pc:docMk/>
          <pc:sldMk cId="312533425" sldId="306"/>
        </pc:sldMkLst>
        <pc:spChg chg="del">
          <ac:chgData name="Juliet Kennard" userId="171ce03e-ecb9-44f8-bcbb-a85643c4c66a" providerId="ADAL" clId="{B465C642-4312-474E-AB32-4E0013FDAC90}" dt="2026-09-18T06:53:47.202" v="4" actId="478"/>
          <ac:spMkLst>
            <pc:docMk/>
            <pc:sldMk cId="312533425" sldId="306"/>
            <ac:spMk id="4" creationId="{422C5118-FDAB-6644-9CD8-9A20DFD34922}"/>
          </ac:spMkLst>
        </pc:spChg>
      </pc:sldChg>
      <pc:sldChg chg="delSp mod">
        <pc:chgData name="Juliet Kennard" userId="171ce03e-ecb9-44f8-bcbb-a85643c4c66a" providerId="ADAL" clId="{B465C642-4312-474E-AB32-4E0013FDAC90}" dt="2026-09-18T06:53:53.314" v="6" actId="478"/>
        <pc:sldMkLst>
          <pc:docMk/>
          <pc:sldMk cId="1671353189" sldId="334"/>
        </pc:sldMkLst>
        <pc:spChg chg="del">
          <ac:chgData name="Juliet Kennard" userId="171ce03e-ecb9-44f8-bcbb-a85643c4c66a" providerId="ADAL" clId="{B465C642-4312-474E-AB32-4E0013FDAC90}" dt="2026-09-18T06:53:53.314" v="6" actId="478"/>
          <ac:spMkLst>
            <pc:docMk/>
            <pc:sldMk cId="1671353189" sldId="334"/>
            <ac:spMk id="4" creationId="{1225381B-5732-44C6-23A0-B7CA702E03D6}"/>
          </ac:spMkLst>
        </pc:spChg>
      </pc:sldChg>
      <pc:sldChg chg="delSp mod">
        <pc:chgData name="Juliet Kennard" userId="171ce03e-ecb9-44f8-bcbb-a85643c4c66a" providerId="ADAL" clId="{B465C642-4312-474E-AB32-4E0013FDAC90}" dt="2026-09-18T06:53:50.491" v="5" actId="478"/>
        <pc:sldMkLst>
          <pc:docMk/>
          <pc:sldMk cId="3224069314" sldId="335"/>
        </pc:sldMkLst>
        <pc:spChg chg="del">
          <ac:chgData name="Juliet Kennard" userId="171ce03e-ecb9-44f8-bcbb-a85643c4c66a" providerId="ADAL" clId="{B465C642-4312-474E-AB32-4E0013FDAC90}" dt="2026-09-18T06:53:50.491" v="5" actId="478"/>
          <ac:spMkLst>
            <pc:docMk/>
            <pc:sldMk cId="3224069314" sldId="335"/>
            <ac:spMk id="4" creationId="{72627B4E-AE66-598D-8FFF-234EA1F11196}"/>
          </ac:spMkLst>
        </pc:spChg>
      </pc:sldChg>
      <pc:sldChg chg="delSp mod">
        <pc:chgData name="Juliet Kennard" userId="171ce03e-ecb9-44f8-bcbb-a85643c4c66a" providerId="ADAL" clId="{B465C642-4312-474E-AB32-4E0013FDAC90}" dt="2026-09-18T06:53:56.464" v="7" actId="478"/>
        <pc:sldMkLst>
          <pc:docMk/>
          <pc:sldMk cId="2050683370" sldId="337"/>
        </pc:sldMkLst>
        <pc:spChg chg="del">
          <ac:chgData name="Juliet Kennard" userId="171ce03e-ecb9-44f8-bcbb-a85643c4c66a" providerId="ADAL" clId="{B465C642-4312-474E-AB32-4E0013FDAC90}" dt="2026-09-18T06:53:56.464" v="7" actId="478"/>
          <ac:spMkLst>
            <pc:docMk/>
            <pc:sldMk cId="2050683370" sldId="337"/>
            <ac:spMk id="4" creationId="{E2429F0A-D22A-656F-3C2E-FEDA78824583}"/>
          </ac:spMkLst>
        </pc:spChg>
      </pc:sldChg>
      <pc:sldChg chg="delSp mod">
        <pc:chgData name="Juliet Kennard" userId="171ce03e-ecb9-44f8-bcbb-a85643c4c66a" providerId="ADAL" clId="{B465C642-4312-474E-AB32-4E0013FDAC90}" dt="2026-09-18T06:53:59.563" v="8" actId="478"/>
        <pc:sldMkLst>
          <pc:docMk/>
          <pc:sldMk cId="613525993" sldId="338"/>
        </pc:sldMkLst>
        <pc:spChg chg="del">
          <ac:chgData name="Juliet Kennard" userId="171ce03e-ecb9-44f8-bcbb-a85643c4c66a" providerId="ADAL" clId="{B465C642-4312-474E-AB32-4E0013FDAC90}" dt="2026-09-18T06:53:59.563" v="8" actId="478"/>
          <ac:spMkLst>
            <pc:docMk/>
            <pc:sldMk cId="613525993" sldId="338"/>
            <ac:spMk id="4" creationId="{CBC28ED0-4248-C65A-6040-C153CFF797D1}"/>
          </ac:spMkLst>
        </pc:spChg>
      </pc:sldChg>
      <pc:sldChg chg="delSp mod">
        <pc:chgData name="Juliet Kennard" userId="171ce03e-ecb9-44f8-bcbb-a85643c4c66a" providerId="ADAL" clId="{B465C642-4312-474E-AB32-4E0013FDAC90}" dt="2026-09-18T06:54:02.705" v="9" actId="478"/>
        <pc:sldMkLst>
          <pc:docMk/>
          <pc:sldMk cId="3243888369" sldId="339"/>
        </pc:sldMkLst>
        <pc:spChg chg="del">
          <ac:chgData name="Juliet Kennard" userId="171ce03e-ecb9-44f8-bcbb-a85643c4c66a" providerId="ADAL" clId="{B465C642-4312-474E-AB32-4E0013FDAC90}" dt="2026-09-18T06:54:02.705" v="9" actId="478"/>
          <ac:spMkLst>
            <pc:docMk/>
            <pc:sldMk cId="3243888369" sldId="339"/>
            <ac:spMk id="4" creationId="{9C70B966-CC75-C9ED-A53E-2BEF523D324E}"/>
          </ac:spMkLst>
        </pc:spChg>
      </pc:sldChg>
      <pc:sldChg chg="delSp mod">
        <pc:chgData name="Juliet Kennard" userId="171ce03e-ecb9-44f8-bcbb-a85643c4c66a" providerId="ADAL" clId="{B465C642-4312-474E-AB32-4E0013FDAC90}" dt="2026-09-18T06:54:05.968" v="10" actId="478"/>
        <pc:sldMkLst>
          <pc:docMk/>
          <pc:sldMk cId="3480457412" sldId="340"/>
        </pc:sldMkLst>
        <pc:spChg chg="del">
          <ac:chgData name="Juliet Kennard" userId="171ce03e-ecb9-44f8-bcbb-a85643c4c66a" providerId="ADAL" clId="{B465C642-4312-474E-AB32-4E0013FDAC90}" dt="2026-09-18T06:54:05.968" v="10" actId="478"/>
          <ac:spMkLst>
            <pc:docMk/>
            <pc:sldMk cId="3480457412" sldId="340"/>
            <ac:spMk id="4" creationId="{2456FFC9-CD39-12E9-6624-0541EFEDC7B5}"/>
          </ac:spMkLst>
        </pc:spChg>
      </pc:sldChg>
      <pc:sldChg chg="delSp mod">
        <pc:chgData name="Juliet Kennard" userId="171ce03e-ecb9-44f8-bcbb-a85643c4c66a" providerId="ADAL" clId="{B465C642-4312-474E-AB32-4E0013FDAC90}" dt="2026-09-18T06:54:08.609" v="11" actId="478"/>
        <pc:sldMkLst>
          <pc:docMk/>
          <pc:sldMk cId="1594938845" sldId="341"/>
        </pc:sldMkLst>
        <pc:spChg chg="del">
          <ac:chgData name="Juliet Kennard" userId="171ce03e-ecb9-44f8-bcbb-a85643c4c66a" providerId="ADAL" clId="{B465C642-4312-474E-AB32-4E0013FDAC90}" dt="2026-09-18T06:54:08.609" v="11" actId="478"/>
          <ac:spMkLst>
            <pc:docMk/>
            <pc:sldMk cId="1594938845" sldId="341"/>
            <ac:spMk id="4" creationId="{C033CE08-A93A-E9AC-FE60-4E2B900362D8}"/>
          </ac:spMkLst>
        </pc:spChg>
      </pc:sldChg>
      <pc:sldChg chg="delSp mod">
        <pc:chgData name="Juliet Kennard" userId="171ce03e-ecb9-44f8-bcbb-a85643c4c66a" providerId="ADAL" clId="{B465C642-4312-474E-AB32-4E0013FDAC90}" dt="2026-09-18T06:54:11.937" v="12" actId="478"/>
        <pc:sldMkLst>
          <pc:docMk/>
          <pc:sldMk cId="0" sldId="342"/>
        </pc:sldMkLst>
        <pc:spChg chg="del">
          <ac:chgData name="Juliet Kennard" userId="171ce03e-ecb9-44f8-bcbb-a85643c4c66a" providerId="ADAL" clId="{B465C642-4312-474E-AB32-4E0013FDAC90}" dt="2026-09-18T06:54:11.937" v="12" actId="478"/>
          <ac:spMkLst>
            <pc:docMk/>
            <pc:sldMk cId="0" sldId="342"/>
            <ac:spMk id="126" creationId="{00000000-0000-0000-0000-000000000000}"/>
          </ac:spMkLst>
        </pc:spChg>
      </pc:sldChg>
      <pc:sldChg chg="delSp modSp mod">
        <pc:chgData name="Juliet Kennard" userId="171ce03e-ecb9-44f8-bcbb-a85643c4c66a" providerId="ADAL" clId="{B465C642-4312-474E-AB32-4E0013FDAC90}" dt="2026-09-18T06:56:41.330" v="36" actId="20577"/>
        <pc:sldMkLst>
          <pc:docMk/>
          <pc:sldMk cId="0" sldId="343"/>
        </pc:sldMkLst>
        <pc:spChg chg="mod">
          <ac:chgData name="Juliet Kennard" userId="171ce03e-ecb9-44f8-bcbb-a85643c4c66a" providerId="ADAL" clId="{B465C642-4312-474E-AB32-4E0013FDAC90}" dt="2026-09-18T06:54:21.436" v="15" actId="962"/>
          <ac:spMkLst>
            <pc:docMk/>
            <pc:sldMk cId="0" sldId="343"/>
            <ac:spMk id="7" creationId="{BCC8C0C8-E56D-172F-394F-9D889E0D6237}"/>
          </ac:spMkLst>
        </pc:spChg>
        <pc:spChg chg="mod">
          <ac:chgData name="Juliet Kennard" userId="171ce03e-ecb9-44f8-bcbb-a85643c4c66a" providerId="ADAL" clId="{B465C642-4312-474E-AB32-4E0013FDAC90}" dt="2026-09-18T06:56:41.330" v="36" actId="20577"/>
          <ac:spMkLst>
            <pc:docMk/>
            <pc:sldMk cId="0" sldId="343"/>
            <ac:spMk id="138" creationId="{00000000-0000-0000-0000-000000000000}"/>
          </ac:spMkLst>
        </pc:spChg>
        <pc:spChg chg="del">
          <ac:chgData name="Juliet Kennard" userId="171ce03e-ecb9-44f8-bcbb-a85643c4c66a" providerId="ADAL" clId="{B465C642-4312-474E-AB32-4E0013FDAC90}" dt="2026-09-18T06:54:14.586" v="13" actId="478"/>
          <ac:spMkLst>
            <pc:docMk/>
            <pc:sldMk cId="0" sldId="343"/>
            <ac:spMk id="139" creationId="{00000000-0000-0000-0000-000000000000}"/>
          </ac:spMkLst>
        </pc:spChg>
        <pc:cxnChg chg="mod">
          <ac:chgData name="Juliet Kennard" userId="171ce03e-ecb9-44f8-bcbb-a85643c4c66a" providerId="ADAL" clId="{B465C642-4312-474E-AB32-4E0013FDAC90}" dt="2026-09-18T06:54:18.566" v="14" actId="962"/>
          <ac:cxnSpMkLst>
            <pc:docMk/>
            <pc:sldMk cId="0" sldId="343"/>
            <ac:cxnSpMk id="4" creationId="{823A1500-7095-7A87-64B8-A84F570CD710}"/>
          </ac:cxnSpMkLst>
        </pc:cxnChg>
      </pc:sldChg>
      <pc:sldChg chg="delSp modSp mod">
        <pc:chgData name="Juliet Kennard" userId="171ce03e-ecb9-44f8-bcbb-a85643c4c66a" providerId="ADAL" clId="{B465C642-4312-474E-AB32-4E0013FDAC90}" dt="2026-09-18T06:56:43.304" v="37" actId="20577"/>
        <pc:sldMkLst>
          <pc:docMk/>
          <pc:sldMk cId="0" sldId="344"/>
        </pc:sldMkLst>
        <pc:spChg chg="mod">
          <ac:chgData name="Juliet Kennard" userId="171ce03e-ecb9-44f8-bcbb-a85643c4c66a" providerId="ADAL" clId="{B465C642-4312-474E-AB32-4E0013FDAC90}" dt="2026-09-18T06:56:43.304" v="37" actId="20577"/>
          <ac:spMkLst>
            <pc:docMk/>
            <pc:sldMk cId="0" sldId="344"/>
            <ac:spMk id="150" creationId="{00000000-0000-0000-0000-000000000000}"/>
          </ac:spMkLst>
        </pc:spChg>
        <pc:spChg chg="del">
          <ac:chgData name="Juliet Kennard" userId="171ce03e-ecb9-44f8-bcbb-a85643c4c66a" providerId="ADAL" clId="{B465C642-4312-474E-AB32-4E0013FDAC90}" dt="2026-09-18T06:54:25.266" v="16" actId="478"/>
          <ac:spMkLst>
            <pc:docMk/>
            <pc:sldMk cId="0" sldId="344"/>
            <ac:spMk id="151" creationId="{00000000-0000-0000-0000-000000000000}"/>
          </ac:spMkLst>
        </pc:spChg>
      </pc:sldChg>
      <pc:sldChg chg="modSp">
        <pc:chgData name="Juliet Kennard" userId="171ce03e-ecb9-44f8-bcbb-a85643c4c66a" providerId="ADAL" clId="{B465C642-4312-474E-AB32-4E0013FDAC90}" dt="2026-09-18T06:56:50.100" v="40" actId="20577"/>
        <pc:sldMkLst>
          <pc:docMk/>
          <pc:sldMk cId="0" sldId="345"/>
        </pc:sldMkLst>
        <pc:spChg chg="mod">
          <ac:chgData name="Juliet Kennard" userId="171ce03e-ecb9-44f8-bcbb-a85643c4c66a" providerId="ADAL" clId="{B465C642-4312-474E-AB32-4E0013FDAC90}" dt="2026-09-18T06:56:50.100" v="40" actId="20577"/>
          <ac:spMkLst>
            <pc:docMk/>
            <pc:sldMk cId="0" sldId="345"/>
            <ac:spMk id="138" creationId="{00000000-0000-0000-0000-000000000000}"/>
          </ac:spMkLst>
        </pc:spChg>
      </pc:sldChg>
      <pc:sldChg chg="delSp modSp mod">
        <pc:chgData name="Juliet Kennard" userId="171ce03e-ecb9-44f8-bcbb-a85643c4c66a" providerId="ADAL" clId="{B465C642-4312-474E-AB32-4E0013FDAC90}" dt="2026-09-18T06:56:53.456" v="42" actId="20577"/>
        <pc:sldMkLst>
          <pc:docMk/>
          <pc:sldMk cId="0" sldId="346"/>
        </pc:sldMkLst>
        <pc:spChg chg="mod">
          <ac:chgData name="Juliet Kennard" userId="171ce03e-ecb9-44f8-bcbb-a85643c4c66a" providerId="ADAL" clId="{B465C642-4312-474E-AB32-4E0013FDAC90}" dt="2026-09-18T06:56:53.456" v="42" actId="20577"/>
          <ac:spMkLst>
            <pc:docMk/>
            <pc:sldMk cId="0" sldId="346"/>
            <ac:spMk id="151" creationId="{00000000-0000-0000-0000-000000000000}"/>
          </ac:spMkLst>
        </pc:spChg>
        <pc:spChg chg="del">
          <ac:chgData name="Juliet Kennard" userId="171ce03e-ecb9-44f8-bcbb-a85643c4c66a" providerId="ADAL" clId="{B465C642-4312-474E-AB32-4E0013FDAC90}" dt="2026-09-18T06:54:39.538" v="20" actId="478"/>
          <ac:spMkLst>
            <pc:docMk/>
            <pc:sldMk cId="0" sldId="346"/>
            <ac:spMk id="152" creationId="{00000000-0000-0000-0000-000000000000}"/>
          </ac:spMkLst>
        </pc:spChg>
      </pc:sldChg>
      <pc:sldChg chg="delSp mod">
        <pc:chgData name="Juliet Kennard" userId="171ce03e-ecb9-44f8-bcbb-a85643c4c66a" providerId="ADAL" clId="{B465C642-4312-474E-AB32-4E0013FDAC90}" dt="2026-09-18T06:53:30.555" v="0" actId="478"/>
        <pc:sldMkLst>
          <pc:docMk/>
          <pc:sldMk cId="0" sldId="347"/>
        </pc:sldMkLst>
        <pc:spChg chg="del">
          <ac:chgData name="Juliet Kennard" userId="171ce03e-ecb9-44f8-bcbb-a85643c4c66a" providerId="ADAL" clId="{B465C642-4312-474E-AB32-4E0013FDAC90}" dt="2026-09-18T06:53:30.555" v="0" actId="478"/>
          <ac:spMkLst>
            <pc:docMk/>
            <pc:sldMk cId="0" sldId="347"/>
            <ac:spMk id="126" creationId="{00000000-0000-0000-0000-000000000000}"/>
          </ac:spMkLst>
        </pc:spChg>
      </pc:sldChg>
      <pc:sldChg chg="modSp mod">
        <pc:chgData name="Juliet Kennard" userId="171ce03e-ecb9-44f8-bcbb-a85643c4c66a" providerId="ADAL" clId="{B465C642-4312-474E-AB32-4E0013FDAC90}" dt="2026-09-18T06:55:15.229" v="25" actId="207"/>
        <pc:sldMkLst>
          <pc:docMk/>
          <pc:sldMk cId="4275368479" sldId="362"/>
        </pc:sldMkLst>
        <pc:spChg chg="mod">
          <ac:chgData name="Juliet Kennard" userId="171ce03e-ecb9-44f8-bcbb-a85643c4c66a" providerId="ADAL" clId="{B465C642-4312-474E-AB32-4E0013FDAC90}" dt="2026-09-18T06:55:15.229" v="25" actId="207"/>
          <ac:spMkLst>
            <pc:docMk/>
            <pc:sldMk cId="4275368479" sldId="362"/>
            <ac:spMk id="7" creationId="{CD133587-AD97-7C22-340A-484CB9AC4F8F}"/>
          </ac:spMkLst>
        </pc:spChg>
      </pc:sldChg>
      <pc:sldChg chg="modSp mod">
        <pc:chgData name="Juliet Kennard" userId="171ce03e-ecb9-44f8-bcbb-a85643c4c66a" providerId="ADAL" clId="{B465C642-4312-474E-AB32-4E0013FDAC90}" dt="2026-09-18T06:55:54.691" v="33" actId="33553"/>
        <pc:sldMkLst>
          <pc:docMk/>
          <pc:sldMk cId="4210516570" sldId="364"/>
        </pc:sldMkLst>
        <pc:spChg chg="mod">
          <ac:chgData name="Juliet Kennard" userId="171ce03e-ecb9-44f8-bcbb-a85643c4c66a" providerId="ADAL" clId="{B465C642-4312-474E-AB32-4E0013FDAC90}" dt="2026-09-18T06:55:54.691" v="33" actId="33553"/>
          <ac:spMkLst>
            <pc:docMk/>
            <pc:sldMk cId="4210516570" sldId="364"/>
            <ac:spMk id="4" creationId="{F6759E0F-6355-DF86-8805-02FB911BD27C}"/>
          </ac:spMkLst>
        </pc:spChg>
        <pc:spChg chg="mod">
          <ac:chgData name="Juliet Kennard" userId="171ce03e-ecb9-44f8-bcbb-a85643c4c66a" providerId="ADAL" clId="{B465C642-4312-474E-AB32-4E0013FDAC90}" dt="2026-09-18T06:55:37.364" v="29" actId="207"/>
          <ac:spMkLst>
            <pc:docMk/>
            <pc:sldMk cId="4210516570" sldId="364"/>
            <ac:spMk id="7" creationId="{CD133587-AD97-7C22-340A-484CB9AC4F8F}"/>
          </ac:spMkLst>
        </pc:spChg>
      </pc:sldChg>
      <pc:sldChg chg="modSp mod">
        <pc:chgData name="Juliet Kennard" userId="171ce03e-ecb9-44f8-bcbb-a85643c4c66a" providerId="ADAL" clId="{B465C642-4312-474E-AB32-4E0013FDAC90}" dt="2026-09-18T06:55:50.200" v="32" actId="33553"/>
        <pc:sldMkLst>
          <pc:docMk/>
          <pc:sldMk cId="629213705" sldId="365"/>
        </pc:sldMkLst>
        <pc:spChg chg="mod">
          <ac:chgData name="Juliet Kennard" userId="171ce03e-ecb9-44f8-bcbb-a85643c4c66a" providerId="ADAL" clId="{B465C642-4312-474E-AB32-4E0013FDAC90}" dt="2026-09-18T06:55:50.200" v="32" actId="33553"/>
          <ac:spMkLst>
            <pc:docMk/>
            <pc:sldMk cId="629213705" sldId="365"/>
            <ac:spMk id="4" creationId="{F6759E0F-6355-DF86-8805-02FB911BD27C}"/>
          </ac:spMkLst>
        </pc:spChg>
        <pc:spChg chg="mod">
          <ac:chgData name="Juliet Kennard" userId="171ce03e-ecb9-44f8-bcbb-a85643c4c66a" providerId="ADAL" clId="{B465C642-4312-474E-AB32-4E0013FDAC90}" dt="2026-09-18T06:54:57.728" v="22" actId="20577"/>
          <ac:spMkLst>
            <pc:docMk/>
            <pc:sldMk cId="629213705" sldId="365"/>
            <ac:spMk id="7" creationId="{CD133587-AD97-7C22-340A-484CB9AC4F8F}"/>
          </ac:spMkLst>
        </pc:spChg>
      </pc:sldChg>
      <pc:sldChg chg="modSp mod">
        <pc:chgData name="Juliet Kennard" userId="171ce03e-ecb9-44f8-bcbb-a85643c4c66a" providerId="ADAL" clId="{B465C642-4312-474E-AB32-4E0013FDAC90}" dt="2026-09-18T06:55:59.765" v="34" actId="33553"/>
        <pc:sldMkLst>
          <pc:docMk/>
          <pc:sldMk cId="3218277167" sldId="369"/>
        </pc:sldMkLst>
        <pc:spChg chg="mod">
          <ac:chgData name="Juliet Kennard" userId="171ce03e-ecb9-44f8-bcbb-a85643c4c66a" providerId="ADAL" clId="{B465C642-4312-474E-AB32-4E0013FDAC90}" dt="2026-09-18T06:55:59.765" v="34" actId="33553"/>
          <ac:spMkLst>
            <pc:docMk/>
            <pc:sldMk cId="3218277167" sldId="369"/>
            <ac:spMk id="4" creationId="{F6759E0F-6355-DF86-8805-02FB911BD27C}"/>
          </ac:spMkLst>
        </pc:spChg>
        <pc:spChg chg="mod">
          <ac:chgData name="Juliet Kennard" userId="171ce03e-ecb9-44f8-bcbb-a85643c4c66a" providerId="ADAL" clId="{B465C642-4312-474E-AB32-4E0013FDAC90}" dt="2026-09-18T06:55:44.338" v="31" actId="20577"/>
          <ac:spMkLst>
            <pc:docMk/>
            <pc:sldMk cId="3218277167" sldId="369"/>
            <ac:spMk id="7" creationId="{CD133587-AD97-7C22-340A-484CB9AC4F8F}"/>
          </ac:spMkLst>
        </pc:spChg>
      </pc:sldChg>
      <pc:sldChg chg="modSp">
        <pc:chgData name="Juliet Kennard" userId="171ce03e-ecb9-44f8-bcbb-a85643c4c66a" providerId="ADAL" clId="{B465C642-4312-474E-AB32-4E0013FDAC90}" dt="2026-09-18T06:56:37.527" v="35" actId="20577"/>
        <pc:sldMkLst>
          <pc:docMk/>
          <pc:sldMk cId="0" sldId="375"/>
        </pc:sldMkLst>
        <pc:spChg chg="mod">
          <ac:chgData name="Juliet Kennard" userId="171ce03e-ecb9-44f8-bcbb-a85643c4c66a" providerId="ADAL" clId="{B465C642-4312-474E-AB32-4E0013FDAC90}" dt="2026-09-18T06:56:37.527" v="35" actId="20577"/>
          <ac:spMkLst>
            <pc:docMk/>
            <pc:sldMk cId="0" sldId="375"/>
            <ac:spMk id="138" creationId="{00000000-0000-0000-0000-000000000000}"/>
          </ac:spMkLst>
        </pc:spChg>
      </pc:sldChg>
      <pc:sldChg chg="delSp mod">
        <pc:chgData name="Juliet Kennard" userId="171ce03e-ecb9-44f8-bcbb-a85643c4c66a" providerId="ADAL" clId="{B465C642-4312-474E-AB32-4E0013FDAC90}" dt="2026-09-18T06:53:35.225" v="1" actId="478"/>
        <pc:sldMkLst>
          <pc:docMk/>
          <pc:sldMk cId="0" sldId="377"/>
        </pc:sldMkLst>
        <pc:spChg chg="del">
          <ac:chgData name="Juliet Kennard" userId="171ce03e-ecb9-44f8-bcbb-a85643c4c66a" providerId="ADAL" clId="{B465C642-4312-474E-AB32-4E0013FDAC90}" dt="2026-09-18T06:53:35.225" v="1" actId="478"/>
          <ac:spMkLst>
            <pc:docMk/>
            <pc:sldMk cId="0" sldId="377"/>
            <ac:spMk id="166" creationId="{00000000-0000-0000-0000-000000000000}"/>
          </ac:spMkLst>
        </pc:spChg>
      </pc:sldChg>
      <pc:sldChg chg="delSp mod">
        <pc:chgData name="Juliet Kennard" userId="171ce03e-ecb9-44f8-bcbb-a85643c4c66a" providerId="ADAL" clId="{B465C642-4312-474E-AB32-4E0013FDAC90}" dt="2026-09-18T06:53:38.682" v="2" actId="478"/>
        <pc:sldMkLst>
          <pc:docMk/>
          <pc:sldMk cId="0" sldId="378"/>
        </pc:sldMkLst>
        <pc:spChg chg="del">
          <ac:chgData name="Juliet Kennard" userId="171ce03e-ecb9-44f8-bcbb-a85643c4c66a" providerId="ADAL" clId="{B465C642-4312-474E-AB32-4E0013FDAC90}" dt="2026-09-18T06:53:38.682" v="2" actId="478"/>
          <ac:spMkLst>
            <pc:docMk/>
            <pc:sldMk cId="0" sldId="378"/>
            <ac:spMk id="192" creationId="{00000000-0000-0000-0000-000000000000}"/>
          </ac:spMkLst>
        </pc:spChg>
      </pc:sldChg>
      <pc:sldChg chg="delSp mod">
        <pc:chgData name="Juliet Kennard" userId="171ce03e-ecb9-44f8-bcbb-a85643c4c66a" providerId="ADAL" clId="{B465C642-4312-474E-AB32-4E0013FDAC90}" dt="2026-09-18T06:53:42.760" v="3" actId="478"/>
        <pc:sldMkLst>
          <pc:docMk/>
          <pc:sldMk cId="0" sldId="379"/>
        </pc:sldMkLst>
        <pc:spChg chg="del">
          <ac:chgData name="Juliet Kennard" userId="171ce03e-ecb9-44f8-bcbb-a85643c4c66a" providerId="ADAL" clId="{B465C642-4312-474E-AB32-4E0013FDAC90}" dt="2026-09-18T06:53:42.760" v="3" actId="478"/>
          <ac:spMkLst>
            <pc:docMk/>
            <pc:sldMk cId="0" sldId="379"/>
            <ac:spMk id="179"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AC39A5-FE4D-4B5C-A5FB-C8C8C831AB3F}" type="datetimeFigureOut">
              <a:rPr lang="en-GB" smtClean="0"/>
              <a:t>18/09/2026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BF4A10-9734-41A1-A846-8856E8981506}" type="slidenum">
              <a:rPr lang="en-GB" smtClean="0"/>
              <a:t>‹#›</a:t>
            </a:fld>
            <a:endParaRPr lang="en-GB"/>
          </a:p>
        </p:txBody>
      </p:sp>
    </p:spTree>
    <p:extLst>
      <p:ext uri="{BB962C8B-B14F-4D97-AF65-F5344CB8AC3E}">
        <p14:creationId xmlns:p14="http://schemas.microsoft.com/office/powerpoint/2010/main" val="42685666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a:extLst>
            <a:ext uri="{FF2B5EF4-FFF2-40B4-BE49-F238E27FC236}">
              <a16:creationId xmlns:a16="http://schemas.microsoft.com/office/drawing/2014/main" id="{35B9B8CA-1CAE-5038-08ED-E17DE7C7A017}"/>
            </a:ext>
          </a:extLst>
        </p:cNvPr>
        <p:cNvGrpSpPr/>
        <p:nvPr/>
      </p:nvGrpSpPr>
      <p:grpSpPr>
        <a:xfrm>
          <a:off x="0" y="0"/>
          <a:ext cx="0" cy="0"/>
          <a:chOff x="0" y="0"/>
          <a:chExt cx="0" cy="0"/>
        </a:xfrm>
      </p:grpSpPr>
      <p:sp>
        <p:nvSpPr>
          <p:cNvPr id="112" name="Google Shape;112;p2:notes">
            <a:extLst>
              <a:ext uri="{FF2B5EF4-FFF2-40B4-BE49-F238E27FC236}">
                <a16:creationId xmlns:a16="http://schemas.microsoft.com/office/drawing/2014/main" id="{6B47BC70-22FD-022E-75D5-583F8183EA63}"/>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Google Shape;113;p2:notes">
            <a:extLst>
              <a:ext uri="{FF2B5EF4-FFF2-40B4-BE49-F238E27FC236}">
                <a16:creationId xmlns:a16="http://schemas.microsoft.com/office/drawing/2014/main" id="{2F7F5310-EAED-D64D-CC97-4F782CE24F6D}"/>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4" name="Google Shape;114;p2:notes">
            <a:extLst>
              <a:ext uri="{FF2B5EF4-FFF2-40B4-BE49-F238E27FC236}">
                <a16:creationId xmlns:a16="http://schemas.microsoft.com/office/drawing/2014/main" id="{A39AD04E-4586-F6EB-33E2-8F902AE21C59}"/>
              </a:ext>
            </a:extLst>
          </p:cNvPr>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a:t>
            </a:fld>
            <a:endParaRPr/>
          </a:p>
        </p:txBody>
      </p:sp>
    </p:spTree>
    <p:extLst>
      <p:ext uri="{BB962C8B-B14F-4D97-AF65-F5344CB8AC3E}">
        <p14:creationId xmlns:p14="http://schemas.microsoft.com/office/powerpoint/2010/main" val="14814280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3</a:t>
            </a:fld>
            <a:endParaRPr lang="en-GB"/>
          </a:p>
        </p:txBody>
      </p:sp>
    </p:spTree>
    <p:extLst>
      <p:ext uri="{BB962C8B-B14F-4D97-AF65-F5344CB8AC3E}">
        <p14:creationId xmlns:p14="http://schemas.microsoft.com/office/powerpoint/2010/main" val="4645947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2" name="Google Shape;122;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23" name="Google Shape;123;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1ABD5C88-6047-F772-5122-016CE37EC6CF}"/>
            </a:ext>
          </a:extLst>
        </p:cNvPr>
        <p:cNvGrpSpPr/>
        <p:nvPr/>
      </p:nvGrpSpPr>
      <p:grpSpPr>
        <a:xfrm>
          <a:off x="0" y="0"/>
          <a:ext cx="0" cy="0"/>
          <a:chOff x="0" y="0"/>
          <a:chExt cx="0" cy="0"/>
        </a:xfrm>
      </p:grpSpPr>
      <p:sp>
        <p:nvSpPr>
          <p:cNvPr id="121" name="Google Shape;121;g3c86159c0e3_0_0:notes">
            <a:extLst>
              <a:ext uri="{FF2B5EF4-FFF2-40B4-BE49-F238E27FC236}">
                <a16:creationId xmlns:a16="http://schemas.microsoft.com/office/drawing/2014/main" id="{6A920151-98C2-FD4E-7503-E257C30B9108}"/>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2" name="Google Shape;122;g3c86159c0e3_0_0:notes">
            <a:extLst>
              <a:ext uri="{FF2B5EF4-FFF2-40B4-BE49-F238E27FC236}">
                <a16:creationId xmlns:a16="http://schemas.microsoft.com/office/drawing/2014/main" id="{AE102F1B-EAF5-3F8F-FCDB-1B3BC5C803FB}"/>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23" name="Google Shape;123;g3c86159c0e3_0_0:notes">
            <a:extLst>
              <a:ext uri="{FF2B5EF4-FFF2-40B4-BE49-F238E27FC236}">
                <a16:creationId xmlns:a16="http://schemas.microsoft.com/office/drawing/2014/main" id="{EAB17BBC-F89D-97EC-941B-9B742BFE3B08}"/>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7</a:t>
            </a:fld>
            <a:endParaRPr/>
          </a:p>
        </p:txBody>
      </p:sp>
    </p:spTree>
    <p:extLst>
      <p:ext uri="{BB962C8B-B14F-4D97-AF65-F5344CB8AC3E}">
        <p14:creationId xmlns:p14="http://schemas.microsoft.com/office/powerpoint/2010/main" val="38966477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3cfdd261211_0_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5" name="Google Shape;135;g3cfdd261211_0_3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6" name="Google Shape;136;g3cfdd261211_0_3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g3cfdd261211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9" name="Google Shape;149;g3cfdd261211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0" name="Google Shape;150;g3cfdd261211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3cfdd261211_0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2" name="Google Shape;162;g3cfdd261211_0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3" name="Google Shape;163;g3cfdd261211_0_1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64EED2-2371-B0C7-A87A-B216477FC7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3DF08C-EFC5-B2AF-0593-FE22E27109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4C7EAF-8107-0912-DF0F-6BFF412368A6}"/>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1888FF8F-2E2C-AD15-41DD-092788954120}"/>
              </a:ext>
            </a:extLst>
          </p:cNvPr>
          <p:cNvSpPr>
            <a:spLocks noGrp="1"/>
          </p:cNvSpPr>
          <p:nvPr>
            <p:ph type="sldNum" sz="quarter" idx="5"/>
          </p:nvPr>
        </p:nvSpPr>
        <p:spPr/>
        <p:txBody>
          <a:bodyPr/>
          <a:lstStyle/>
          <a:p>
            <a:fld id="{A85919CB-4763-4CA7-B855-F327AC99DF58}" type="slidenum">
              <a:rPr lang="en-GB" smtClean="0"/>
              <a:t>13</a:t>
            </a:fld>
            <a:endParaRPr lang="en-GB"/>
          </a:p>
        </p:txBody>
      </p:sp>
    </p:spTree>
    <p:extLst>
      <p:ext uri="{BB962C8B-B14F-4D97-AF65-F5344CB8AC3E}">
        <p14:creationId xmlns:p14="http://schemas.microsoft.com/office/powerpoint/2010/main" val="25681183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862E87-ABB6-6BE1-03CA-05B783750E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716B7B-4682-5F15-D8A5-A0282A4EA1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496B70-F845-69AF-9C41-0B458D16B91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AE85ECB-E257-BB7D-F302-1478740E5EB2}"/>
              </a:ext>
            </a:extLst>
          </p:cNvPr>
          <p:cNvSpPr>
            <a:spLocks noGrp="1"/>
          </p:cNvSpPr>
          <p:nvPr>
            <p:ph type="sldNum" sz="quarter" idx="5"/>
          </p:nvPr>
        </p:nvSpPr>
        <p:spPr/>
        <p:txBody>
          <a:bodyPr/>
          <a:lstStyle/>
          <a:p>
            <a:fld id="{A85919CB-4763-4CA7-B855-F327AC99DF58}" type="slidenum">
              <a:rPr lang="en-GB" smtClean="0"/>
              <a:t>14</a:t>
            </a:fld>
            <a:endParaRPr lang="en-GB"/>
          </a:p>
        </p:txBody>
      </p:sp>
    </p:spTree>
    <p:extLst>
      <p:ext uri="{BB962C8B-B14F-4D97-AF65-F5344CB8AC3E}">
        <p14:creationId xmlns:p14="http://schemas.microsoft.com/office/powerpoint/2010/main" val="12052082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3cfdd261211_0_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8" name="Google Shape;188;g3cfdd261211_0_4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89" name="Google Shape;189;g3cfdd261211_0_4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15</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g3cfdd261211_0_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5" name="Google Shape;175;g3cfdd261211_0_2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g3cfdd261211_0_2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9D0730D-10EF-4A05-92D7-CFC0085B335F}" type="slidenum">
              <a:rPr lang="en-GB" smtClean="0"/>
              <a:t>18</a:t>
            </a:fld>
            <a:endParaRPr lang="en-GB"/>
          </a:p>
        </p:txBody>
      </p:sp>
    </p:spTree>
    <p:extLst>
      <p:ext uri="{BB962C8B-B14F-4D97-AF65-F5344CB8AC3E}">
        <p14:creationId xmlns:p14="http://schemas.microsoft.com/office/powerpoint/2010/main" val="31325987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3CC01-D3E8-B9B8-8A2D-0AA10349E1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DD8A10-EF02-E5CA-6104-252C0B2A9D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F09AD9-D4F1-E575-85D2-6B9A69EEF36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C477212-E3BC-A542-3A8D-911731E3AAC8}"/>
              </a:ext>
            </a:extLst>
          </p:cNvPr>
          <p:cNvSpPr>
            <a:spLocks noGrp="1"/>
          </p:cNvSpPr>
          <p:nvPr>
            <p:ph type="sldNum" sz="quarter" idx="5"/>
          </p:nvPr>
        </p:nvSpPr>
        <p:spPr/>
        <p:txBody>
          <a:bodyPr/>
          <a:lstStyle/>
          <a:p>
            <a:fld id="{59D0730D-10EF-4A05-92D7-CFC0085B335F}" type="slidenum">
              <a:rPr lang="en-GB" smtClean="0"/>
              <a:t>19</a:t>
            </a:fld>
            <a:endParaRPr lang="en-GB"/>
          </a:p>
        </p:txBody>
      </p:sp>
    </p:spTree>
    <p:extLst>
      <p:ext uri="{BB962C8B-B14F-4D97-AF65-F5344CB8AC3E}">
        <p14:creationId xmlns:p14="http://schemas.microsoft.com/office/powerpoint/2010/main" val="10917843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1F2A1D-50C5-4A35-87FB-73F34C8EEF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BA6040-4DF3-F4EB-850F-78665D9197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245B15-F6F6-BE7D-E166-CD032B03F86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E9D45E7-32AB-7E6D-EA48-EEC5466D915D}"/>
              </a:ext>
            </a:extLst>
          </p:cNvPr>
          <p:cNvSpPr>
            <a:spLocks noGrp="1"/>
          </p:cNvSpPr>
          <p:nvPr>
            <p:ph type="sldNum" sz="quarter" idx="5"/>
          </p:nvPr>
        </p:nvSpPr>
        <p:spPr/>
        <p:txBody>
          <a:bodyPr/>
          <a:lstStyle/>
          <a:p>
            <a:fld id="{59D0730D-10EF-4A05-92D7-CFC0085B335F}" type="slidenum">
              <a:rPr lang="en-GB" smtClean="0"/>
              <a:t>20</a:t>
            </a:fld>
            <a:endParaRPr lang="en-GB"/>
          </a:p>
        </p:txBody>
      </p:sp>
    </p:spTree>
    <p:extLst>
      <p:ext uri="{BB962C8B-B14F-4D97-AF65-F5344CB8AC3E}">
        <p14:creationId xmlns:p14="http://schemas.microsoft.com/office/powerpoint/2010/main" val="16890979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404730-6DF8-BA2D-D249-C96205B90E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645B00-F033-5FFC-4EA8-A7ABF10860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AA1726-62F7-AA7F-FF7A-AFF497AB4CB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80D57BB-82D8-10CF-2879-3CCB74DF5E1E}"/>
              </a:ext>
            </a:extLst>
          </p:cNvPr>
          <p:cNvSpPr>
            <a:spLocks noGrp="1"/>
          </p:cNvSpPr>
          <p:nvPr>
            <p:ph type="sldNum" sz="quarter" idx="5"/>
          </p:nvPr>
        </p:nvSpPr>
        <p:spPr/>
        <p:txBody>
          <a:bodyPr/>
          <a:lstStyle/>
          <a:p>
            <a:fld id="{59D0730D-10EF-4A05-92D7-CFC0085B335F}" type="slidenum">
              <a:rPr lang="en-GB" smtClean="0"/>
              <a:t>21</a:t>
            </a:fld>
            <a:endParaRPr lang="en-GB"/>
          </a:p>
        </p:txBody>
      </p:sp>
    </p:spTree>
    <p:extLst>
      <p:ext uri="{BB962C8B-B14F-4D97-AF65-F5344CB8AC3E}">
        <p14:creationId xmlns:p14="http://schemas.microsoft.com/office/powerpoint/2010/main" val="25984255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A64665-6DE6-7EC0-83A3-1BF1BF466A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5070F9-B5CA-3829-5C34-979824E113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A4D776-5319-045E-D7C5-DD9E9490E2F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B6B1B29-8DAD-9226-D7E7-F89946CB9DED}"/>
              </a:ext>
            </a:extLst>
          </p:cNvPr>
          <p:cNvSpPr>
            <a:spLocks noGrp="1"/>
          </p:cNvSpPr>
          <p:nvPr>
            <p:ph type="sldNum" sz="quarter" idx="5"/>
          </p:nvPr>
        </p:nvSpPr>
        <p:spPr/>
        <p:txBody>
          <a:bodyPr/>
          <a:lstStyle/>
          <a:p>
            <a:fld id="{59D0730D-10EF-4A05-92D7-CFC0085B335F}" type="slidenum">
              <a:rPr lang="en-GB" smtClean="0"/>
              <a:t>22</a:t>
            </a:fld>
            <a:endParaRPr lang="en-GB"/>
          </a:p>
        </p:txBody>
      </p:sp>
    </p:spTree>
    <p:extLst>
      <p:ext uri="{BB962C8B-B14F-4D97-AF65-F5344CB8AC3E}">
        <p14:creationId xmlns:p14="http://schemas.microsoft.com/office/powerpoint/2010/main" val="23662734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8276BC-7E7E-E041-F027-B5E0909EDE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A5D142-B710-3361-B24E-A43103938E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593976-7307-867C-D564-2FEC748D0F5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BDEE226-AB0B-25A4-DAAA-80B408A41711}"/>
              </a:ext>
            </a:extLst>
          </p:cNvPr>
          <p:cNvSpPr>
            <a:spLocks noGrp="1"/>
          </p:cNvSpPr>
          <p:nvPr>
            <p:ph type="sldNum" sz="quarter" idx="5"/>
          </p:nvPr>
        </p:nvSpPr>
        <p:spPr/>
        <p:txBody>
          <a:bodyPr/>
          <a:lstStyle/>
          <a:p>
            <a:fld id="{59D0730D-10EF-4A05-92D7-CFC0085B335F}" type="slidenum">
              <a:rPr lang="en-GB" smtClean="0"/>
              <a:t>23</a:t>
            </a:fld>
            <a:endParaRPr lang="en-GB"/>
          </a:p>
        </p:txBody>
      </p:sp>
    </p:spTree>
    <p:extLst>
      <p:ext uri="{BB962C8B-B14F-4D97-AF65-F5344CB8AC3E}">
        <p14:creationId xmlns:p14="http://schemas.microsoft.com/office/powerpoint/2010/main" val="23790407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41A011-36D5-3330-7216-7946062B39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1C2090-A95C-665E-742E-BB7CA13D4D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BE1FD4-FB39-9044-70A9-A22AE55FF30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54EA33F-CAF6-5AB2-AB84-B4C476E451EC}"/>
              </a:ext>
            </a:extLst>
          </p:cNvPr>
          <p:cNvSpPr>
            <a:spLocks noGrp="1"/>
          </p:cNvSpPr>
          <p:nvPr>
            <p:ph type="sldNum" sz="quarter" idx="5"/>
          </p:nvPr>
        </p:nvSpPr>
        <p:spPr/>
        <p:txBody>
          <a:bodyPr/>
          <a:lstStyle/>
          <a:p>
            <a:fld id="{59D0730D-10EF-4A05-92D7-CFC0085B335F}" type="slidenum">
              <a:rPr lang="en-GB" smtClean="0"/>
              <a:t>24</a:t>
            </a:fld>
            <a:endParaRPr lang="en-GB"/>
          </a:p>
        </p:txBody>
      </p:sp>
    </p:spTree>
    <p:extLst>
      <p:ext uri="{BB962C8B-B14F-4D97-AF65-F5344CB8AC3E}">
        <p14:creationId xmlns:p14="http://schemas.microsoft.com/office/powerpoint/2010/main" val="39582164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34375B-36CE-686F-4A82-34B6247C05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5F6D58-5108-7B71-24E3-7118774913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01C74C-920C-03AF-D7B1-1B4D98C5665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D667094-DFDA-0FE3-02E7-EE18EFC7FAA0}"/>
              </a:ext>
            </a:extLst>
          </p:cNvPr>
          <p:cNvSpPr>
            <a:spLocks noGrp="1"/>
          </p:cNvSpPr>
          <p:nvPr>
            <p:ph type="sldNum" sz="quarter" idx="5"/>
          </p:nvPr>
        </p:nvSpPr>
        <p:spPr/>
        <p:txBody>
          <a:bodyPr/>
          <a:lstStyle/>
          <a:p>
            <a:fld id="{59D0730D-10EF-4A05-92D7-CFC0085B335F}" type="slidenum">
              <a:rPr lang="en-GB" smtClean="0"/>
              <a:t>25</a:t>
            </a:fld>
            <a:endParaRPr lang="en-GB"/>
          </a:p>
        </p:txBody>
      </p:sp>
    </p:spTree>
    <p:extLst>
      <p:ext uri="{BB962C8B-B14F-4D97-AF65-F5344CB8AC3E}">
        <p14:creationId xmlns:p14="http://schemas.microsoft.com/office/powerpoint/2010/main" val="6943480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E25B3707-FB08-B61C-3C87-8FBE9AC52980}"/>
            </a:ext>
          </a:extLst>
        </p:cNvPr>
        <p:cNvGrpSpPr/>
        <p:nvPr/>
      </p:nvGrpSpPr>
      <p:grpSpPr>
        <a:xfrm>
          <a:off x="0" y="0"/>
          <a:ext cx="0" cy="0"/>
          <a:chOff x="0" y="0"/>
          <a:chExt cx="0" cy="0"/>
        </a:xfrm>
      </p:grpSpPr>
      <p:sp>
        <p:nvSpPr>
          <p:cNvPr id="121" name="Google Shape;121;g3c86159c0e3_0_0:notes">
            <a:extLst>
              <a:ext uri="{FF2B5EF4-FFF2-40B4-BE49-F238E27FC236}">
                <a16:creationId xmlns:a16="http://schemas.microsoft.com/office/drawing/2014/main" id="{C3ED5983-D67B-08C2-49B4-07A837DB2AF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2" name="Google Shape;122;g3c86159c0e3_0_0:notes">
            <a:extLst>
              <a:ext uri="{FF2B5EF4-FFF2-40B4-BE49-F238E27FC236}">
                <a16:creationId xmlns:a16="http://schemas.microsoft.com/office/drawing/2014/main" id="{52F60D06-4633-B01A-6AAF-AD36EA3C9417}"/>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23" name="Google Shape;123;g3c86159c0e3_0_0:notes">
            <a:extLst>
              <a:ext uri="{FF2B5EF4-FFF2-40B4-BE49-F238E27FC236}">
                <a16:creationId xmlns:a16="http://schemas.microsoft.com/office/drawing/2014/main" id="{D4339DB0-9334-10C0-0674-B4D81F52E811}"/>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26</a:t>
            </a:fld>
            <a:endParaRPr/>
          </a:p>
        </p:txBody>
      </p:sp>
    </p:spTree>
    <p:extLst>
      <p:ext uri="{BB962C8B-B14F-4D97-AF65-F5344CB8AC3E}">
        <p14:creationId xmlns:p14="http://schemas.microsoft.com/office/powerpoint/2010/main" val="23660298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3cfcc6cca61_0_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5" name="Google Shape;135;g3cfcc6cca61_0_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36" name="Google Shape;136;g3cfcc6cca61_0_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27</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g3c86159c0e3_0_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6" name="Google Shape;156;g3c86159c0e3_0_2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7" name="Google Shape;157;g3c86159c0e3_0_2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28</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5" name="Google Shape;135;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6" name="Google Shape;136;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29</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3cfcc6cca61_0_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2" name="Google Shape;182;g3cfcc6cca61_0_2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83" name="Google Shape;183;g3cfcc6cca61_0_2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30</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2" name="Google Shape;122;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23" name="Google Shape;123;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31</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3d99c91b69c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5" name="Google Shape;135;g3d99c91b69c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36" name="Google Shape;136;g3d99c91b69c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32</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3d99c91b69c_0_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7" name="Google Shape;147;g3d99c91b69c_0_1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Note: not</a:t>
            </a:r>
            <a:endParaRPr dirty="0"/>
          </a:p>
        </p:txBody>
      </p:sp>
      <p:sp>
        <p:nvSpPr>
          <p:cNvPr id="148" name="Google Shape;148;g3d99c91b69c_0_1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33</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3d99c91b69c_0_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9" name="Google Shape;159;g3d99c91b69c_0_4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60" name="Google Shape;160;g3d99c91b69c_0_4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34</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3d99c91b69c_0_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1" name="Google Shape;171;g3d99c91b69c_0_2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72" name="Google Shape;172;g3d99c91b69c_0_2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35</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3ccaf36d282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5" name="Google Shape;135;g3ccaf36d282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6" name="Google Shape;136;g3ccaf36d282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36</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3d99c91b69c_0_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6" name="Google Shape;196;g3d99c91b69c_0_3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97" name="Google Shape;197;g3d99c91b69c_0_3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37</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g3ccaf36d282_0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8" name="Google Shape;148;g3ccaf36d282_0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9" name="Google Shape;149;g3ccaf36d282_0_1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38</a:t>
            </a:fld>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1-14 years Title, single line, generic photo">
    <p:spTree>
      <p:nvGrpSpPr>
        <p:cNvPr id="1" name=""/>
        <p:cNvGrpSpPr/>
        <p:nvPr/>
      </p:nvGrpSpPr>
      <p:grpSpPr>
        <a:xfrm>
          <a:off x="0" y="0"/>
          <a:ext cx="0" cy="0"/>
          <a:chOff x="0" y="0"/>
          <a:chExt cx="0" cy="0"/>
        </a:xfrm>
      </p:grpSpPr>
      <p:pic>
        <p:nvPicPr>
          <p:cNvPr id="4" name="Picture 3" descr="A purple and pink gradient with circles and squares">
            <a:extLst>
              <a:ext uri="{FF2B5EF4-FFF2-40B4-BE49-F238E27FC236}">
                <a16:creationId xmlns:a16="http://schemas.microsoft.com/office/drawing/2014/main" id="{BD619DAF-BA73-2D94-91B2-A4C0C70E969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557"/>
            <a:ext cx="12192000" cy="6854885"/>
          </a:xfrm>
          <a:prstGeom prst="rect">
            <a:avLst/>
          </a:prstGeom>
        </p:spPr>
      </p:pic>
      <p:grpSp>
        <p:nvGrpSpPr>
          <p:cNvPr id="98" name="Group 97">
            <a:extLst>
              <a:ext uri="{FF2B5EF4-FFF2-40B4-BE49-F238E27FC236}">
                <a16:creationId xmlns:a16="http://schemas.microsoft.com/office/drawing/2014/main" id="{D1166B66-EF9F-7F44-B3D5-0039E00DA134}"/>
              </a:ext>
            </a:extLst>
          </p:cNvPr>
          <p:cNvGrpSpPr/>
          <p:nvPr userDrawn="1"/>
        </p:nvGrpSpPr>
        <p:grpSpPr>
          <a:xfrm>
            <a:off x="0" y="-1670"/>
            <a:ext cx="7622497" cy="6859670"/>
            <a:chOff x="0" y="-1670"/>
            <a:chExt cx="7622497" cy="6859670"/>
          </a:xfrm>
        </p:grpSpPr>
        <p:pic>
          <p:nvPicPr>
            <p:cNvPr id="84" name="Picture 83">
              <a:extLst>
                <a:ext uri="{FF2B5EF4-FFF2-40B4-BE49-F238E27FC236}">
                  <a16:creationId xmlns:a16="http://schemas.microsoft.com/office/drawing/2014/main" id="{F1E65715-C07C-5A49-8AE3-55777E91145F}"/>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86" name="Picture 85">
              <a:extLst>
                <a:ext uri="{FF2B5EF4-FFF2-40B4-BE49-F238E27FC236}">
                  <a16:creationId xmlns:a16="http://schemas.microsoft.com/office/drawing/2014/main" id="{2A1E57C7-F139-AD4D-BA28-4F7521ED0599}"/>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3383647" y="-1670"/>
              <a:ext cx="4238624" cy="6858000"/>
            </a:xfrm>
            <a:prstGeom prst="rect">
              <a:avLst/>
            </a:prstGeom>
          </p:spPr>
        </p:pic>
        <p:pic>
          <p:nvPicPr>
            <p:cNvPr id="96" name="Picture 95">
              <a:extLst>
                <a:ext uri="{FF2B5EF4-FFF2-40B4-BE49-F238E27FC236}">
                  <a16:creationId xmlns:a16="http://schemas.microsoft.com/office/drawing/2014/main" id="{6CC0A54E-2863-3942-914D-4D2B8FFDF4BF}"/>
                </a:ext>
              </a:extLst>
            </p:cNvPr>
            <p:cNvPicPr>
              <a:picLocks noChangeAspect="1"/>
            </p:cNvPicPr>
            <p:nvPr userDrawn="1"/>
          </p:nvPicPr>
          <p:blipFill>
            <a:blip r:embed="rId5">
              <a:extLst>
                <a:ext uri="{28A0092B-C50C-407E-A947-70E740481C1C}">
                  <a14:useLocalDpi xmlns:a14="http://schemas.microsoft.com/office/drawing/2010/main" val="0"/>
                </a:ext>
              </a:extLst>
            </a:blip>
            <a:srcRect/>
            <a:stretch/>
          </p:blipFill>
          <p:spPr>
            <a:xfrm>
              <a:off x="4023211" y="2045"/>
              <a:ext cx="3599286" cy="2828010"/>
            </a:xfrm>
            <a:prstGeom prst="rect">
              <a:avLst/>
            </a:prstGeom>
          </p:spPr>
        </p:pic>
      </p:grpSp>
      <p:sp>
        <p:nvSpPr>
          <p:cNvPr id="2" name="Title 1">
            <a:extLst>
              <a:ext uri="{FF2B5EF4-FFF2-40B4-BE49-F238E27FC236}">
                <a16:creationId xmlns:a16="http://schemas.microsoft.com/office/drawing/2014/main" id="{BB8CB521-08A1-6042-8AA6-46C1C137B9E2}"/>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Level 1</a:t>
            </a:r>
            <a:endParaRPr lang="en-US" dirty="0"/>
          </a:p>
        </p:txBody>
      </p:sp>
      <p:sp>
        <p:nvSpPr>
          <p:cNvPr id="3" name="Subtitle 2">
            <a:extLst>
              <a:ext uri="{FF2B5EF4-FFF2-40B4-BE49-F238E27FC236}">
                <a16:creationId xmlns:a16="http://schemas.microsoft.com/office/drawing/2014/main" id="{C274CC80-688D-714B-9546-CAC5C231FAE5}"/>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chemeClr val="accent4"/>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Single line title</a:t>
            </a:r>
            <a:endParaRPr lang="en-US"/>
          </a:p>
        </p:txBody>
      </p:sp>
      <p:pic>
        <p:nvPicPr>
          <p:cNvPr id="7" name="Picture 6">
            <a:extLst>
              <a:ext uri="{FF2B5EF4-FFF2-40B4-BE49-F238E27FC236}">
                <a16:creationId xmlns:a16="http://schemas.microsoft.com/office/drawing/2014/main" id="{320B49D5-F310-A340-BF5B-AB0D4EB1E38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38" name="Picture 37">
            <a:extLst>
              <a:ext uri="{FF2B5EF4-FFF2-40B4-BE49-F238E27FC236}">
                <a16:creationId xmlns:a16="http://schemas.microsoft.com/office/drawing/2014/main" id="{14E3DA79-FDC9-7F4B-9277-8C9EB9346AD6}"/>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1226937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1-14 years Title, double line, content photo">
    <p:spTree>
      <p:nvGrpSpPr>
        <p:cNvPr id="1" name=""/>
        <p:cNvGrpSpPr/>
        <p:nvPr/>
      </p:nvGrpSpPr>
      <p:grpSpPr>
        <a:xfrm>
          <a:off x="0" y="0"/>
          <a:ext cx="0" cy="0"/>
          <a:chOff x="0" y="0"/>
          <a:chExt cx="0" cy="0"/>
        </a:xfrm>
      </p:grpSpPr>
      <p:pic>
        <p:nvPicPr>
          <p:cNvPr id="3" name="Picture 2" descr="A purple and pink gradient with circles and squares&#10;&#10;AI-generated content may be incorrect.">
            <a:extLst>
              <a:ext uri="{FF2B5EF4-FFF2-40B4-BE49-F238E27FC236}">
                <a16:creationId xmlns:a16="http://schemas.microsoft.com/office/drawing/2014/main" id="{A91C2CA1-AB05-3CA5-4481-17A1767F956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557"/>
            <a:ext cx="12192000" cy="6854885"/>
          </a:xfrm>
          <a:prstGeom prst="rect">
            <a:avLst/>
          </a:prstGeom>
        </p:spPr>
      </p:pic>
      <p:grpSp>
        <p:nvGrpSpPr>
          <p:cNvPr id="15" name="Group 14">
            <a:extLst>
              <a:ext uri="{FF2B5EF4-FFF2-40B4-BE49-F238E27FC236}">
                <a16:creationId xmlns:a16="http://schemas.microsoft.com/office/drawing/2014/main" id="{33C7BD55-048E-5B42-AB50-9C11D4877717}"/>
              </a:ext>
            </a:extLst>
          </p:cNvPr>
          <p:cNvGrpSpPr/>
          <p:nvPr userDrawn="1"/>
        </p:nvGrpSpPr>
        <p:grpSpPr>
          <a:xfrm>
            <a:off x="0" y="-1670"/>
            <a:ext cx="7622497" cy="6859670"/>
            <a:chOff x="0" y="-1670"/>
            <a:chExt cx="7622497" cy="6859670"/>
          </a:xfrm>
        </p:grpSpPr>
        <p:pic>
          <p:nvPicPr>
            <p:cNvPr id="16" name="Picture 15">
              <a:extLst>
                <a:ext uri="{FF2B5EF4-FFF2-40B4-BE49-F238E27FC236}">
                  <a16:creationId xmlns:a16="http://schemas.microsoft.com/office/drawing/2014/main" id="{B65C8396-5F45-5649-8B5F-3139EE072DC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23" name="Picture 22">
              <a:extLst>
                <a:ext uri="{FF2B5EF4-FFF2-40B4-BE49-F238E27FC236}">
                  <a16:creationId xmlns:a16="http://schemas.microsoft.com/office/drawing/2014/main" id="{5213ADDD-C006-594E-8C60-820DE61636A5}"/>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3383647" y="-1670"/>
              <a:ext cx="4238624" cy="6858000"/>
            </a:xfrm>
            <a:prstGeom prst="rect">
              <a:avLst/>
            </a:prstGeom>
          </p:spPr>
        </p:pic>
        <p:pic>
          <p:nvPicPr>
            <p:cNvPr id="24" name="Picture 23">
              <a:extLst>
                <a:ext uri="{FF2B5EF4-FFF2-40B4-BE49-F238E27FC236}">
                  <a16:creationId xmlns:a16="http://schemas.microsoft.com/office/drawing/2014/main" id="{026E7407-F898-5142-88BB-7D8A2BEEAE05}"/>
                </a:ext>
              </a:extLst>
            </p:cNvPr>
            <p:cNvPicPr>
              <a:picLocks noChangeAspect="1"/>
            </p:cNvPicPr>
            <p:nvPr userDrawn="1"/>
          </p:nvPicPr>
          <p:blipFill>
            <a:blip r:embed="rId5">
              <a:extLst>
                <a:ext uri="{28A0092B-C50C-407E-A947-70E740481C1C}">
                  <a14:useLocalDpi xmlns:a14="http://schemas.microsoft.com/office/drawing/2010/main" val="0"/>
                </a:ext>
              </a:extLst>
            </a:blip>
            <a:srcRect/>
            <a:stretch/>
          </p:blipFill>
          <p:spPr>
            <a:xfrm>
              <a:off x="4023211" y="2045"/>
              <a:ext cx="3599286" cy="2828010"/>
            </a:xfrm>
            <a:prstGeom prst="rect">
              <a:avLst/>
            </a:prstGeom>
          </p:spPr>
        </p:pic>
      </p:grpSp>
      <p:sp>
        <p:nvSpPr>
          <p:cNvPr id="25" name="Title 1">
            <a:extLst>
              <a:ext uri="{FF2B5EF4-FFF2-40B4-BE49-F238E27FC236}">
                <a16:creationId xmlns:a16="http://schemas.microsoft.com/office/drawing/2014/main" id="{0197BF56-5D37-7C46-9B8F-1EC23915013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Level 1</a:t>
            </a:r>
            <a:endParaRPr lang="en-US" dirty="0"/>
          </a:p>
        </p:txBody>
      </p:sp>
      <p:sp>
        <p:nvSpPr>
          <p:cNvPr id="26" name="Subtitle 2">
            <a:extLst>
              <a:ext uri="{FF2B5EF4-FFF2-40B4-BE49-F238E27FC236}">
                <a16:creationId xmlns:a16="http://schemas.microsoft.com/office/drawing/2014/main" id="{AA51607E-49B0-7845-BF9B-B79131425320}"/>
              </a:ext>
            </a:extLst>
          </p:cNvPr>
          <p:cNvSpPr>
            <a:spLocks noGrp="1"/>
          </p:cNvSpPr>
          <p:nvPr>
            <p:ph type="subTitle" idx="1" hasCustomPrompt="1"/>
          </p:nvPr>
        </p:nvSpPr>
        <p:spPr>
          <a:xfrm>
            <a:off x="540000" y="1980000"/>
            <a:ext cx="5220000" cy="1652200"/>
          </a:xfrm>
        </p:spPr>
        <p:txBody>
          <a:bodyPr lIns="0" tIns="0" rIns="0" bIns="0">
            <a:noAutofit/>
          </a:bodyPr>
          <a:lstStyle>
            <a:lvl1pPr marL="0" indent="0" algn="l">
              <a:spcBef>
                <a:spcPts val="0"/>
              </a:spcBef>
              <a:buNone/>
              <a:defRPr sz="5000" b="1" i="0">
                <a:solidFill>
                  <a:schemeClr val="accent4"/>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Double line title with turnover</a:t>
            </a:r>
            <a:endParaRPr lang="en-US"/>
          </a:p>
        </p:txBody>
      </p:sp>
      <p:pic>
        <p:nvPicPr>
          <p:cNvPr id="27" name="Picture 26">
            <a:extLst>
              <a:ext uri="{FF2B5EF4-FFF2-40B4-BE49-F238E27FC236}">
                <a16:creationId xmlns:a16="http://schemas.microsoft.com/office/drawing/2014/main" id="{07D73AB0-DEF7-4046-847B-A28ADD104FA2}"/>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28" name="Picture 27">
            <a:extLst>
              <a:ext uri="{FF2B5EF4-FFF2-40B4-BE49-F238E27FC236}">
                <a16:creationId xmlns:a16="http://schemas.microsoft.com/office/drawing/2014/main" id="{1D2D02F5-2384-7B49-A386-3ED4975FF971}"/>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2557262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1-14 years Title, triple line, no photo">
    <p:spTree>
      <p:nvGrpSpPr>
        <p:cNvPr id="1" name=""/>
        <p:cNvGrpSpPr/>
        <p:nvPr/>
      </p:nvGrpSpPr>
      <p:grpSpPr>
        <a:xfrm>
          <a:off x="0" y="0"/>
          <a:ext cx="0" cy="0"/>
          <a:chOff x="0" y="0"/>
          <a:chExt cx="0" cy="0"/>
        </a:xfrm>
      </p:grpSpPr>
      <p:pic>
        <p:nvPicPr>
          <p:cNvPr id="2" name="Picture 1" descr="A purple and pink gradient with circles and squares&#10;&#10;AI-generated content may be incorrect.">
            <a:extLst>
              <a:ext uri="{FF2B5EF4-FFF2-40B4-BE49-F238E27FC236}">
                <a16:creationId xmlns:a16="http://schemas.microsoft.com/office/drawing/2014/main" id="{2A487AE6-D74C-EB61-50F0-9206D368425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557"/>
            <a:ext cx="12192000" cy="6854885"/>
          </a:xfrm>
          <a:prstGeom prst="rect">
            <a:avLst/>
          </a:prstGeom>
        </p:spPr>
      </p:pic>
      <p:grpSp>
        <p:nvGrpSpPr>
          <p:cNvPr id="9" name="Group 8">
            <a:extLst>
              <a:ext uri="{FF2B5EF4-FFF2-40B4-BE49-F238E27FC236}">
                <a16:creationId xmlns:a16="http://schemas.microsoft.com/office/drawing/2014/main" id="{32422E4D-C8B1-F447-93AA-3FD97F2A6C7C}"/>
              </a:ext>
            </a:extLst>
          </p:cNvPr>
          <p:cNvGrpSpPr/>
          <p:nvPr userDrawn="1"/>
        </p:nvGrpSpPr>
        <p:grpSpPr>
          <a:xfrm>
            <a:off x="0" y="-1670"/>
            <a:ext cx="7622497" cy="6859670"/>
            <a:chOff x="0" y="-1670"/>
            <a:chExt cx="7622497" cy="6859670"/>
          </a:xfrm>
        </p:grpSpPr>
        <p:pic>
          <p:nvPicPr>
            <p:cNvPr id="10" name="Picture 9">
              <a:extLst>
                <a:ext uri="{FF2B5EF4-FFF2-40B4-BE49-F238E27FC236}">
                  <a16:creationId xmlns:a16="http://schemas.microsoft.com/office/drawing/2014/main" id="{1D282529-8467-4F47-ADC0-2356B7041C81}"/>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11" name="Picture 10">
              <a:extLst>
                <a:ext uri="{FF2B5EF4-FFF2-40B4-BE49-F238E27FC236}">
                  <a16:creationId xmlns:a16="http://schemas.microsoft.com/office/drawing/2014/main" id="{6F51DED8-6D16-3546-BB8A-1A86FBB8734D}"/>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3383647" y="-1670"/>
              <a:ext cx="4238624" cy="6858000"/>
            </a:xfrm>
            <a:prstGeom prst="rect">
              <a:avLst/>
            </a:prstGeom>
          </p:spPr>
        </p:pic>
        <p:pic>
          <p:nvPicPr>
            <p:cNvPr id="12" name="Picture 11">
              <a:extLst>
                <a:ext uri="{FF2B5EF4-FFF2-40B4-BE49-F238E27FC236}">
                  <a16:creationId xmlns:a16="http://schemas.microsoft.com/office/drawing/2014/main" id="{D2202739-A959-9744-A152-EB3C529DE1BF}"/>
                </a:ext>
              </a:extLst>
            </p:cNvPr>
            <p:cNvPicPr>
              <a:picLocks noChangeAspect="1"/>
            </p:cNvPicPr>
            <p:nvPr userDrawn="1"/>
          </p:nvPicPr>
          <p:blipFill>
            <a:blip r:embed="rId5">
              <a:extLst>
                <a:ext uri="{28A0092B-C50C-407E-A947-70E740481C1C}">
                  <a14:useLocalDpi xmlns:a14="http://schemas.microsoft.com/office/drawing/2010/main" val="0"/>
                </a:ext>
              </a:extLst>
            </a:blip>
            <a:srcRect/>
            <a:stretch/>
          </p:blipFill>
          <p:spPr>
            <a:xfrm>
              <a:off x="4023211" y="2045"/>
              <a:ext cx="3599286" cy="2828010"/>
            </a:xfrm>
            <a:prstGeom prst="rect">
              <a:avLst/>
            </a:prstGeom>
          </p:spPr>
        </p:pic>
      </p:grpSp>
      <p:sp>
        <p:nvSpPr>
          <p:cNvPr id="13" name="Title 1">
            <a:extLst>
              <a:ext uri="{FF2B5EF4-FFF2-40B4-BE49-F238E27FC236}">
                <a16:creationId xmlns:a16="http://schemas.microsoft.com/office/drawing/2014/main" id="{2AE1447F-978F-5E49-B247-75A265105BE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Level 1</a:t>
            </a:r>
            <a:endParaRPr lang="en-US" dirty="0"/>
          </a:p>
        </p:txBody>
      </p:sp>
      <p:sp>
        <p:nvSpPr>
          <p:cNvPr id="14" name="Subtitle 2">
            <a:extLst>
              <a:ext uri="{FF2B5EF4-FFF2-40B4-BE49-F238E27FC236}">
                <a16:creationId xmlns:a16="http://schemas.microsoft.com/office/drawing/2014/main" id="{DFA8AA5F-D49E-F447-96D3-96799541904A}"/>
              </a:ext>
            </a:extLst>
          </p:cNvPr>
          <p:cNvSpPr>
            <a:spLocks noGrp="1"/>
          </p:cNvSpPr>
          <p:nvPr>
            <p:ph type="subTitle" idx="1" hasCustomPrompt="1"/>
          </p:nvPr>
        </p:nvSpPr>
        <p:spPr>
          <a:xfrm>
            <a:off x="540000" y="1979999"/>
            <a:ext cx="5220000" cy="2579677"/>
          </a:xfrm>
        </p:spPr>
        <p:txBody>
          <a:bodyPr lIns="0" tIns="0" rIns="0" bIns="0">
            <a:noAutofit/>
          </a:bodyPr>
          <a:lstStyle>
            <a:lvl1pPr marL="0" indent="0" algn="l">
              <a:spcBef>
                <a:spcPts val="0"/>
              </a:spcBef>
              <a:buNone/>
              <a:defRPr sz="5000" b="1" i="0">
                <a:solidFill>
                  <a:schemeClr val="accent4"/>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Triple line title with turnover on three lines</a:t>
            </a:r>
            <a:endParaRPr lang="en-US"/>
          </a:p>
        </p:txBody>
      </p:sp>
      <p:pic>
        <p:nvPicPr>
          <p:cNvPr id="15" name="Picture 14">
            <a:extLst>
              <a:ext uri="{FF2B5EF4-FFF2-40B4-BE49-F238E27FC236}">
                <a16:creationId xmlns:a16="http://schemas.microsoft.com/office/drawing/2014/main" id="{36F012F8-82AF-D84F-84FF-3F72B976A026}"/>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16" name="Picture 15">
            <a:extLst>
              <a:ext uri="{FF2B5EF4-FFF2-40B4-BE49-F238E27FC236}">
                <a16:creationId xmlns:a16="http://schemas.microsoft.com/office/drawing/2014/main" id="{A6E46DDE-04FF-0948-9D74-AAEC5E80044D}"/>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50296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4"/>
              </a:solidFill>
            </a:endParaRPr>
          </a:p>
        </p:txBody>
      </p:sp>
      <p:grpSp>
        <p:nvGrpSpPr>
          <p:cNvPr id="5" name="Group 4">
            <a:extLst>
              <a:ext uri="{FF2B5EF4-FFF2-40B4-BE49-F238E27FC236}">
                <a16:creationId xmlns:a16="http://schemas.microsoft.com/office/drawing/2014/main" id="{0AF4681F-6478-0FC3-6B33-6C42EA91BBDA}"/>
              </a:ext>
            </a:extLst>
          </p:cNvPr>
          <p:cNvGrpSpPr/>
          <p:nvPr userDrawn="1"/>
        </p:nvGrpSpPr>
        <p:grpSpPr>
          <a:xfrm>
            <a:off x="10734280" y="4546600"/>
            <a:ext cx="1574800" cy="2311400"/>
            <a:chOff x="10734280" y="4546600"/>
            <a:chExt cx="1574800" cy="2311400"/>
          </a:xfrm>
        </p:grpSpPr>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5406"/>
              <a:ext cx="1574800" cy="2131588"/>
            </a:xfrm>
            <a:prstGeom prst="rect">
              <a:avLst/>
            </a:prstGeom>
          </p:spPr>
        </p:pic>
      </p:grpSp>
      <p:sp>
        <p:nvSpPr>
          <p:cNvPr id="7" name="Vertical Title 1">
            <a:extLst>
              <a:ext uri="{FF2B5EF4-FFF2-40B4-BE49-F238E27FC236}">
                <a16:creationId xmlns:a16="http://schemas.microsoft.com/office/drawing/2014/main" id="{A91184F5-33EC-7208-FE1A-06C0CB089621}"/>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Introduction</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226702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bullet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1067C70-ACA3-B14D-96A0-0D77B8CFC9D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02CD3606-77CB-6E4D-9323-AB8EF1219EFD}"/>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Heading</a:t>
            </a:r>
            <a:endParaRPr lang="en-US"/>
          </a:p>
        </p:txBody>
      </p:sp>
      <p:sp>
        <p:nvSpPr>
          <p:cNvPr id="11" name="Rectangle 10">
            <a:extLst>
              <a:ext uri="{FF2B5EF4-FFF2-40B4-BE49-F238E27FC236}">
                <a16:creationId xmlns:a16="http://schemas.microsoft.com/office/drawing/2014/main" id="{7E4FF0AC-E9DB-1248-A929-F5456D977C3B}"/>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18028020-C193-574C-845B-55DE20C710D8}"/>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14" name="Picture 13">
            <a:extLst>
              <a:ext uri="{FF2B5EF4-FFF2-40B4-BE49-F238E27FC236}">
                <a16:creationId xmlns:a16="http://schemas.microsoft.com/office/drawing/2014/main" id="{C18A1EB2-8DF8-6542-A7A9-0F3B0C8FD399}"/>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6412"/>
            <a:ext cx="1574800" cy="2131588"/>
          </a:xfrm>
          <a:prstGeom prst="rect">
            <a:avLst/>
          </a:prstGeom>
        </p:spPr>
      </p:pic>
      <p:sp>
        <p:nvSpPr>
          <p:cNvPr id="15" name="Content Placeholder 2">
            <a:extLst>
              <a:ext uri="{FF2B5EF4-FFF2-40B4-BE49-F238E27FC236}">
                <a16:creationId xmlns:a16="http://schemas.microsoft.com/office/drawing/2014/main" id="{BA650EB0-B31B-E84E-ABFC-1CF9FBE832D1}"/>
              </a:ext>
            </a:extLst>
          </p:cNvPr>
          <p:cNvSpPr>
            <a:spLocks noGrp="1"/>
          </p:cNvSpPr>
          <p:nvPr>
            <p:ph idx="1" hasCustomPrompt="1"/>
          </p:nvPr>
        </p:nvSpPr>
        <p:spPr>
          <a:xfrm>
            <a:off x="593498" y="1399330"/>
            <a:ext cx="10080000" cy="5040000"/>
          </a:xfrm>
        </p:spPr>
        <p:txBody>
          <a:bodyPr lIns="0" tIns="0" rIns="0" bIns="0">
            <a:normAutofit/>
          </a:bodyPr>
          <a:lstStyle>
            <a:lvl1pPr marL="342900" indent="-342900">
              <a:lnSpc>
                <a:spcPct val="100000"/>
              </a:lnSpc>
              <a:spcBef>
                <a:spcPts val="0"/>
              </a:spcBef>
              <a:spcAft>
                <a:spcPts val="1200"/>
              </a:spcAft>
              <a:buClr>
                <a:schemeClr val="accent4"/>
              </a:buClr>
              <a:buSzPct val="125000"/>
              <a:buFont typeface="Arial" panose="020B0604020202020204" pitchFamily="34" charset="0"/>
              <a:buChar char="•"/>
              <a:defRPr sz="2200" b="0" i="0">
                <a:latin typeface="Century Gothic" panose="020B0502020202020204" pitchFamily="34" charset="0"/>
              </a:defRPr>
            </a:lvl1pPr>
          </a:lstStyle>
          <a:p>
            <a:pPr lvl="0"/>
            <a:r>
              <a:rPr lang="en-GB"/>
              <a:t>Here is the text.</a:t>
            </a:r>
          </a:p>
        </p:txBody>
      </p:sp>
    </p:spTree>
    <p:extLst>
      <p:ext uri="{BB962C8B-B14F-4D97-AF65-F5344CB8AC3E}">
        <p14:creationId xmlns:p14="http://schemas.microsoft.com/office/powerpoint/2010/main" val="3648709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umber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B543E3E-01B2-EB46-845D-1381317D3C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C87EC78B-5880-3945-9FAD-DABB5B4826E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Heading</a:t>
            </a:r>
            <a:endParaRPr lang="en-US"/>
          </a:p>
        </p:txBody>
      </p:sp>
      <p:sp>
        <p:nvSpPr>
          <p:cNvPr id="10" name="Rectangle 9">
            <a:extLst>
              <a:ext uri="{FF2B5EF4-FFF2-40B4-BE49-F238E27FC236}">
                <a16:creationId xmlns:a16="http://schemas.microsoft.com/office/drawing/2014/main" id="{0D89EB5B-F66A-3E48-BD79-D27C96AA6218}"/>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ontent Placeholder 2">
            <a:extLst>
              <a:ext uri="{FF2B5EF4-FFF2-40B4-BE49-F238E27FC236}">
                <a16:creationId xmlns:a16="http://schemas.microsoft.com/office/drawing/2014/main" id="{21F1670D-5751-0349-B530-C491658DFB72}"/>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006F62"/>
              </a:buClr>
              <a:buSzPct val="100000"/>
              <a:buFont typeface="+mj-lt"/>
              <a:buAutoNum type="arabicPeriod"/>
              <a:defRPr sz="2200" b="0" i="0">
                <a:latin typeface="Century Gothic" panose="020B0502020202020204" pitchFamily="34" charset="0"/>
              </a:defRPr>
            </a:lvl1pPr>
          </a:lstStyle>
          <a:p>
            <a:pPr lvl="0"/>
            <a:r>
              <a:rPr lang="en-GB"/>
              <a:t>Here is the text.</a:t>
            </a:r>
          </a:p>
        </p:txBody>
      </p:sp>
      <p:grpSp>
        <p:nvGrpSpPr>
          <p:cNvPr id="2" name="Group 1">
            <a:extLst>
              <a:ext uri="{FF2B5EF4-FFF2-40B4-BE49-F238E27FC236}">
                <a16:creationId xmlns:a16="http://schemas.microsoft.com/office/drawing/2014/main" id="{37ECE8E4-F73D-3128-FCC6-1F1E2EF8ABA6}"/>
              </a:ext>
            </a:extLst>
          </p:cNvPr>
          <p:cNvGrpSpPr/>
          <p:nvPr userDrawn="1"/>
        </p:nvGrpSpPr>
        <p:grpSpPr>
          <a:xfrm>
            <a:off x="10734280" y="4546600"/>
            <a:ext cx="1574800" cy="2311400"/>
            <a:chOff x="10734280" y="4546600"/>
            <a:chExt cx="1574800" cy="2311400"/>
          </a:xfrm>
        </p:grpSpPr>
        <p:pic>
          <p:nvPicPr>
            <p:cNvPr id="3" name="Picture 2">
              <a:extLst>
                <a:ext uri="{FF2B5EF4-FFF2-40B4-BE49-F238E27FC236}">
                  <a16:creationId xmlns:a16="http://schemas.microsoft.com/office/drawing/2014/main" id="{ADB055F7-F0A7-E2E8-439B-3C85D17B3CBB}"/>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4" name="Picture 3">
              <a:extLst>
                <a:ext uri="{FF2B5EF4-FFF2-40B4-BE49-F238E27FC236}">
                  <a16:creationId xmlns:a16="http://schemas.microsoft.com/office/drawing/2014/main" id="{A3DD20F0-CBF9-9AC4-CFCD-9811B5F13A51}"/>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5406"/>
              <a:ext cx="1574800" cy="2131588"/>
            </a:xfrm>
            <a:prstGeom prst="rect">
              <a:avLst/>
            </a:prstGeom>
          </p:spPr>
        </p:pic>
      </p:grpSp>
    </p:spTree>
    <p:extLst>
      <p:ext uri="{BB962C8B-B14F-4D97-AF65-F5344CB8AC3E}">
        <p14:creationId xmlns:p14="http://schemas.microsoft.com/office/powerpoint/2010/main" val="3360349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1-14 years Content - two columns/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Heading</a:t>
            </a:r>
            <a:endParaRPr lang="en-US"/>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grpSp>
        <p:nvGrpSpPr>
          <p:cNvPr id="3" name="Group 2">
            <a:extLst>
              <a:ext uri="{FF2B5EF4-FFF2-40B4-BE49-F238E27FC236}">
                <a16:creationId xmlns:a16="http://schemas.microsoft.com/office/drawing/2014/main" id="{4D57F6E8-E3C2-2D0E-FEB1-92F74C0BF2D1}"/>
              </a:ext>
            </a:extLst>
          </p:cNvPr>
          <p:cNvGrpSpPr/>
          <p:nvPr userDrawn="1"/>
        </p:nvGrpSpPr>
        <p:grpSpPr>
          <a:xfrm>
            <a:off x="10734280" y="4546600"/>
            <a:ext cx="1574800" cy="2311400"/>
            <a:chOff x="10734280" y="4546600"/>
            <a:chExt cx="1574800" cy="2311400"/>
          </a:xfrm>
        </p:grpSpPr>
        <p:pic>
          <p:nvPicPr>
            <p:cNvPr id="5" name="Picture 4">
              <a:extLst>
                <a:ext uri="{FF2B5EF4-FFF2-40B4-BE49-F238E27FC236}">
                  <a16:creationId xmlns:a16="http://schemas.microsoft.com/office/drawing/2014/main" id="{1B133846-7DCA-69C0-3E6A-1FED3ED5643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6" name="Picture 5">
              <a:extLst>
                <a:ext uri="{FF2B5EF4-FFF2-40B4-BE49-F238E27FC236}">
                  <a16:creationId xmlns:a16="http://schemas.microsoft.com/office/drawing/2014/main" id="{B0060083-DE2E-7B92-F302-DA2455C110D5}"/>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5406"/>
              <a:ext cx="1574800" cy="2131588"/>
            </a:xfrm>
            <a:prstGeom prst="rect">
              <a:avLst/>
            </a:prstGeom>
          </p:spPr>
        </p:pic>
      </p:grpSp>
    </p:spTree>
    <p:extLst>
      <p:ext uri="{BB962C8B-B14F-4D97-AF65-F5344CB8AC3E}">
        <p14:creationId xmlns:p14="http://schemas.microsoft.com/office/powerpoint/2010/main" val="752318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1-14 years Content plus image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Image goes here.</a:t>
            </a:r>
          </a:p>
        </p:txBody>
      </p:sp>
      <p:grpSp>
        <p:nvGrpSpPr>
          <p:cNvPr id="5" name="Group 4">
            <a:extLst>
              <a:ext uri="{FF2B5EF4-FFF2-40B4-BE49-F238E27FC236}">
                <a16:creationId xmlns:a16="http://schemas.microsoft.com/office/drawing/2014/main" id="{E14528FA-EF07-A183-7FB2-9E82D3F2309B}"/>
              </a:ext>
            </a:extLst>
          </p:cNvPr>
          <p:cNvGrpSpPr/>
          <p:nvPr userDrawn="1"/>
        </p:nvGrpSpPr>
        <p:grpSpPr>
          <a:xfrm>
            <a:off x="10734280" y="4546600"/>
            <a:ext cx="1574800" cy="2311400"/>
            <a:chOff x="10734280" y="4546600"/>
            <a:chExt cx="1574800" cy="2311400"/>
          </a:xfrm>
        </p:grpSpPr>
        <p:pic>
          <p:nvPicPr>
            <p:cNvPr id="6" name="Picture 5">
              <a:extLst>
                <a:ext uri="{FF2B5EF4-FFF2-40B4-BE49-F238E27FC236}">
                  <a16:creationId xmlns:a16="http://schemas.microsoft.com/office/drawing/2014/main" id="{BC549C11-ECEE-43F2-9D81-D53A0B671FA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7" name="Picture 6">
              <a:extLst>
                <a:ext uri="{FF2B5EF4-FFF2-40B4-BE49-F238E27FC236}">
                  <a16:creationId xmlns:a16="http://schemas.microsoft.com/office/drawing/2014/main" id="{1F9A4FCC-B323-2EEE-7E83-748317DBF592}"/>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5406"/>
              <a:ext cx="1574800" cy="2131588"/>
            </a:xfrm>
            <a:prstGeom prst="rect">
              <a:avLst/>
            </a:prstGeom>
          </p:spPr>
        </p:pic>
      </p:grpSp>
    </p:spTree>
    <p:extLst>
      <p:ext uri="{BB962C8B-B14F-4D97-AF65-F5344CB8AC3E}">
        <p14:creationId xmlns:p14="http://schemas.microsoft.com/office/powerpoint/2010/main" val="4272807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1-14 years Table">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C0BE649A-7EEA-FA47-B309-34656CF95BAB}"/>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Table goes here.</a:t>
            </a:r>
          </a:p>
        </p:txBody>
      </p:sp>
      <p:sp>
        <p:nvSpPr>
          <p:cNvPr id="9" name="Title 1">
            <a:extLst>
              <a:ext uri="{FF2B5EF4-FFF2-40B4-BE49-F238E27FC236}">
                <a16:creationId xmlns:a16="http://schemas.microsoft.com/office/drawing/2014/main" id="{DDF54D36-4C6E-4A4A-9D38-7C20B2EB3ECC}"/>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Heading</a:t>
            </a:r>
            <a:endParaRPr lang="en-US"/>
          </a:p>
        </p:txBody>
      </p:sp>
      <p:grpSp>
        <p:nvGrpSpPr>
          <p:cNvPr id="2" name="Group 1">
            <a:extLst>
              <a:ext uri="{FF2B5EF4-FFF2-40B4-BE49-F238E27FC236}">
                <a16:creationId xmlns:a16="http://schemas.microsoft.com/office/drawing/2014/main" id="{52B0ED9E-2E0E-856E-1BA5-89273F2551AE}"/>
              </a:ext>
            </a:extLst>
          </p:cNvPr>
          <p:cNvGrpSpPr/>
          <p:nvPr userDrawn="1"/>
        </p:nvGrpSpPr>
        <p:grpSpPr>
          <a:xfrm>
            <a:off x="10734280" y="4546600"/>
            <a:ext cx="1574800" cy="2311400"/>
            <a:chOff x="10734280" y="4546600"/>
            <a:chExt cx="1574800" cy="2311400"/>
          </a:xfrm>
        </p:grpSpPr>
        <p:pic>
          <p:nvPicPr>
            <p:cNvPr id="3" name="Picture 2">
              <a:extLst>
                <a:ext uri="{FF2B5EF4-FFF2-40B4-BE49-F238E27FC236}">
                  <a16:creationId xmlns:a16="http://schemas.microsoft.com/office/drawing/2014/main" id="{20A53E62-1B49-A819-C97B-CD0ECCEB795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5" name="Picture 4">
              <a:extLst>
                <a:ext uri="{FF2B5EF4-FFF2-40B4-BE49-F238E27FC236}">
                  <a16:creationId xmlns:a16="http://schemas.microsoft.com/office/drawing/2014/main" id="{7F150C94-4539-2A50-07B4-55334789E405}"/>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5406"/>
              <a:ext cx="1574800" cy="2131588"/>
            </a:xfrm>
            <a:prstGeom prst="rect">
              <a:avLst/>
            </a:prstGeom>
          </p:spPr>
        </p:pic>
      </p:grpSp>
    </p:spTree>
    <p:extLst>
      <p:ext uri="{BB962C8B-B14F-4D97-AF65-F5344CB8AC3E}">
        <p14:creationId xmlns:p14="http://schemas.microsoft.com/office/powerpoint/2010/main" val="3981790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0F17FE5-8B45-FD4E-B2AA-D3A399E25B68}"/>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7" name="Title 1">
            <a:extLst>
              <a:ext uri="{FF2B5EF4-FFF2-40B4-BE49-F238E27FC236}">
                <a16:creationId xmlns:a16="http://schemas.microsoft.com/office/drawing/2014/main" id="{DD3DEB5F-6D25-DB49-A7A3-A2747080F39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Acknowledgements</a:t>
            </a:r>
            <a:endParaRPr lang="en-US"/>
          </a:p>
        </p:txBody>
      </p:sp>
      <p:sp>
        <p:nvSpPr>
          <p:cNvPr id="8" name="Rectangle 7">
            <a:extLst>
              <a:ext uri="{FF2B5EF4-FFF2-40B4-BE49-F238E27FC236}">
                <a16:creationId xmlns:a16="http://schemas.microsoft.com/office/drawing/2014/main" id="{1246385C-066B-7047-89F4-E951DC4047DE}"/>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ontent Placeholder 2">
            <a:extLst>
              <a:ext uri="{FF2B5EF4-FFF2-40B4-BE49-F238E27FC236}">
                <a16:creationId xmlns:a16="http://schemas.microsoft.com/office/drawing/2014/main" id="{C22F2C8A-D7CD-264F-B813-D73766D1865B}"/>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a:t>Here is the text</a:t>
            </a:r>
          </a:p>
        </p:txBody>
      </p:sp>
      <p:grpSp>
        <p:nvGrpSpPr>
          <p:cNvPr id="2" name="Group 1">
            <a:extLst>
              <a:ext uri="{FF2B5EF4-FFF2-40B4-BE49-F238E27FC236}">
                <a16:creationId xmlns:a16="http://schemas.microsoft.com/office/drawing/2014/main" id="{A9F12823-1993-46D2-6DBC-D14B598AB85B}"/>
              </a:ext>
            </a:extLst>
          </p:cNvPr>
          <p:cNvGrpSpPr/>
          <p:nvPr userDrawn="1"/>
        </p:nvGrpSpPr>
        <p:grpSpPr>
          <a:xfrm>
            <a:off x="10734280" y="4546600"/>
            <a:ext cx="1574800" cy="2311400"/>
            <a:chOff x="10734280" y="4546600"/>
            <a:chExt cx="1574800" cy="2311400"/>
          </a:xfrm>
        </p:grpSpPr>
        <p:pic>
          <p:nvPicPr>
            <p:cNvPr id="3" name="Picture 2">
              <a:extLst>
                <a:ext uri="{FF2B5EF4-FFF2-40B4-BE49-F238E27FC236}">
                  <a16:creationId xmlns:a16="http://schemas.microsoft.com/office/drawing/2014/main" id="{07625FE2-C604-45AB-567F-6A7D87C9D0F2}"/>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4" name="Picture 3">
              <a:extLst>
                <a:ext uri="{FF2B5EF4-FFF2-40B4-BE49-F238E27FC236}">
                  <a16:creationId xmlns:a16="http://schemas.microsoft.com/office/drawing/2014/main" id="{3D273354-E0D1-9880-C182-663171DDCAF1}"/>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5406"/>
              <a:ext cx="1574800" cy="2131588"/>
            </a:xfrm>
            <a:prstGeom prst="rect">
              <a:avLst/>
            </a:prstGeom>
          </p:spPr>
        </p:pic>
      </p:grpSp>
    </p:spTree>
    <p:extLst>
      <p:ext uri="{BB962C8B-B14F-4D97-AF65-F5344CB8AC3E}">
        <p14:creationId xmlns:p14="http://schemas.microsoft.com/office/powerpoint/2010/main" val="3927852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11-14 years Content - two columns/normal text">
  <p:cSld name="1_11-14 years Content - two columns/normal text">
    <p:spTree>
      <p:nvGrpSpPr>
        <p:cNvPr id="1" name="Shape 70"/>
        <p:cNvGrpSpPr/>
        <p:nvPr/>
      </p:nvGrpSpPr>
      <p:grpSpPr>
        <a:xfrm>
          <a:off x="0" y="0"/>
          <a:ext cx="0" cy="0"/>
          <a:chOff x="0" y="0"/>
          <a:chExt cx="0" cy="0"/>
        </a:xfrm>
      </p:grpSpPr>
      <p:pic>
        <p:nvPicPr>
          <p:cNvPr id="71" name="Google Shape;71;p14"/>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72" name="Google Shape;72;p14"/>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14"/>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4" name="Google Shape;74;p14"/>
          <p:cNvSpPr txBox="1">
            <a:spLocks noGrp="1"/>
          </p:cNvSpPr>
          <p:nvPr>
            <p:ph type="body" idx="1"/>
          </p:nvPr>
        </p:nvSpPr>
        <p:spPr>
          <a:xfrm>
            <a:off x="540000" y="1260000"/>
            <a:ext cx="47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14"/>
          <p:cNvSpPr txBox="1">
            <a:spLocks noGrp="1"/>
          </p:cNvSpPr>
          <p:nvPr>
            <p:ph type="body" idx="2"/>
          </p:nvPr>
        </p:nvSpPr>
        <p:spPr>
          <a:xfrm>
            <a:off x="5850000" y="1260000"/>
            <a:ext cx="47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76" name="Google Shape;76;p14"/>
          <p:cNvGrpSpPr/>
          <p:nvPr/>
        </p:nvGrpSpPr>
        <p:grpSpPr>
          <a:xfrm>
            <a:off x="10734280" y="4546600"/>
            <a:ext cx="1574800" cy="2311400"/>
            <a:chOff x="10734280" y="4546600"/>
            <a:chExt cx="1574800" cy="2311400"/>
          </a:xfrm>
        </p:grpSpPr>
        <p:pic>
          <p:nvPicPr>
            <p:cNvPr id="77" name="Google Shape;77;p14"/>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78" name="Google Shape;78;p14"/>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extLst>
      <p:ext uri="{BB962C8B-B14F-4D97-AF65-F5344CB8AC3E}">
        <p14:creationId xmlns:p14="http://schemas.microsoft.com/office/powerpoint/2010/main" val="3243177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9/18/2026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82" r:id="rId3"/>
    <p:sldLayoutId id="2147483650" r:id="rId4"/>
    <p:sldLayoutId id="2147483671" r:id="rId5"/>
    <p:sldLayoutId id="2147483667" r:id="rId6"/>
    <p:sldLayoutId id="2147483687" r:id="rId7"/>
    <p:sldLayoutId id="2147483690" r:id="rId8"/>
    <p:sldLayoutId id="2147483694" r:id="rId9"/>
    <p:sldLayoutId id="2147483685"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rsc.li/4wypuqq" TargetMode="Externa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hyperlink" Target="https://bit.ly/4n0SGmV" TargetMode="External"/><Relationship Id="rId5" Type="http://schemas.openxmlformats.org/officeDocument/2006/relationships/image" Target="../media/image190.png"/><Relationship Id="rId4" Type="http://schemas.openxmlformats.org/officeDocument/2006/relationships/image" Target="../media/image180.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bit.ly/4tuQ8Ae" TargetMode="External"/><Relationship Id="rId1" Type="http://schemas.openxmlformats.org/officeDocument/2006/relationships/slideLayout" Target="../slideLayouts/slideLayout10.xml"/><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bit.ly/3Z25eQ6" TargetMode="External"/><Relationship Id="rId1" Type="http://schemas.openxmlformats.org/officeDocument/2006/relationships/slideLayout" Target="../slideLayouts/slideLayout5.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260.png"/><Relationship Id="rId7"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3.png"/><Relationship Id="rId5" Type="http://schemas.openxmlformats.org/officeDocument/2006/relationships/hyperlink" Target="https://bit.ly/428zgmx" TargetMode="Externa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80.png"/><Relationship Id="rId2" Type="http://schemas.openxmlformats.org/officeDocument/2006/relationships/notesSlide" Target="../notesSlides/notesSlide7.xml"/><Relationship Id="rId1" Type="http://schemas.openxmlformats.org/officeDocument/2006/relationships/slideLayout" Target="../slideLayouts/slideLayout5.xml"/><Relationship Id="rId5" Type="http://schemas.openxmlformats.org/officeDocument/2006/relationships/image" Target="../media/image22.png"/><Relationship Id="rId4" Type="http://schemas.openxmlformats.org/officeDocument/2006/relationships/image" Target="../media/image290.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bit.ly/3MNlJg1" TargetMode="External"/><Relationship Id="rId1" Type="http://schemas.openxmlformats.org/officeDocument/2006/relationships/slideLayout" Target="../slideLayouts/slideLayout4.xml"/><Relationship Id="rId5" Type="http://schemas.openxmlformats.org/officeDocument/2006/relationships/image" Target="../media/image23.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bit.ly/46biGor" TargetMode="External"/><Relationship Id="rId1" Type="http://schemas.openxmlformats.org/officeDocument/2006/relationships/slideLayout" Target="../slideLayouts/slideLayout4.xml"/><Relationship Id="rId5" Type="http://schemas.openxmlformats.org/officeDocument/2006/relationships/image" Target="../media/image23.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310.png"/><Relationship Id="rId7"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4.png"/><Relationship Id="rId5" Type="http://schemas.openxmlformats.org/officeDocument/2006/relationships/image" Target="../media/image211.png"/><Relationship Id="rId4" Type="http://schemas.openxmlformats.org/officeDocument/2006/relationships/hyperlink" Target="https://bit.ly/4culIG6"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 Id="rId5" Type="http://schemas.openxmlformats.org/officeDocument/2006/relationships/image" Target="../media/image25.png"/><Relationship Id="rId4" Type="http://schemas.openxmlformats.org/officeDocument/2006/relationships/image" Target="../media/image34.png"/></Relationships>
</file>

<file path=ppt/slides/_rels/slide15.xml.rels><?xml version="1.0" encoding="UTF-8" standalone="yes"?>
<Relationships xmlns="http://schemas.openxmlformats.org/package/2006/relationships"><Relationship Id="rId8" Type="http://schemas.openxmlformats.org/officeDocument/2006/relationships/image" Target="../media/image16.png"/><Relationship Id="rId7"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hyperlink" Target="https://bit.ly/49kFvHH" TargetMode="External"/><Relationship Id="rId5" Type="http://schemas.openxmlformats.org/officeDocument/2006/relationships/image" Target="../media/image26.jpg"/><Relationship Id="rId4" Type="http://schemas.openxmlformats.org/officeDocument/2006/relationships/image" Target="../media/image350.png"/><Relationship Id="rId9" Type="http://schemas.openxmlformats.org/officeDocument/2006/relationships/image" Target="../media/image250.png"/></Relationships>
</file>

<file path=ppt/slides/_rels/slide16.xml.rels><?xml version="1.0" encoding="UTF-8" standalone="yes"?>
<Relationships xmlns="http://schemas.openxmlformats.org/package/2006/relationships"><Relationship Id="rId3" Type="http://schemas.openxmlformats.org/officeDocument/2006/relationships/image" Target="../media/image380.png"/><Relationship Id="rId7"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6.png"/><Relationship Id="rId5" Type="http://schemas.openxmlformats.org/officeDocument/2006/relationships/hyperlink" Target="https://bit.ly/4cRNsVP" TargetMode="External"/><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7" Type="http://schemas.openxmlformats.org/officeDocument/2006/relationships/image" Target="../media/image27.jpeg"/><Relationship Id="rId2" Type="http://schemas.openxmlformats.org/officeDocument/2006/relationships/hyperlink" Target="https://bit.ly/4ak5u31" TargetMode="External"/><Relationship Id="rId1" Type="http://schemas.openxmlformats.org/officeDocument/2006/relationships/slideLayout" Target="../slideLayouts/slideLayout10.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12.xml"/><Relationship Id="rId1" Type="http://schemas.openxmlformats.org/officeDocument/2006/relationships/slideLayout" Target="../slideLayouts/slideLayout5.xml"/><Relationship Id="rId5" Type="http://schemas.openxmlformats.org/officeDocument/2006/relationships/image" Target="../media/image29.png"/><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8" Type="http://schemas.openxmlformats.org/officeDocument/2006/relationships/hyperlink" Target="https://bit.ly/47ZlSEr" TargetMode="External"/><Relationship Id="rId3" Type="http://schemas.openxmlformats.org/officeDocument/2006/relationships/image" Target="../media/image160.png"/><Relationship Id="rId7" Type="http://schemas.openxmlformats.org/officeDocument/2006/relationships/hyperlink" Target="https://bit.ly/41eIJbl"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33.png"/><Relationship Id="rId5" Type="http://schemas.openxmlformats.org/officeDocument/2006/relationships/image" Target="../media/image32.png"/><Relationship Id="rId10" Type="http://schemas.openxmlformats.org/officeDocument/2006/relationships/image" Target="../media/image36.png"/><Relationship Id="rId4" Type="http://schemas.openxmlformats.org/officeDocument/2006/relationships/image" Target="../media/image31.png"/><Relationship Id="rId9" Type="http://schemas.openxmlformats.org/officeDocument/2006/relationships/image" Target="../media/image35.png"/></Relationships>
</file>

<file path=ppt/slides/_rels/slide21.xml.rels><?xml version="1.0" encoding="UTF-8" standalone="yes"?>
<Relationships xmlns="http://schemas.openxmlformats.org/package/2006/relationships"><Relationship Id="rId3" Type="http://schemas.openxmlformats.org/officeDocument/2006/relationships/image" Target="../media/image210.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2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6.xml"/><Relationship Id="rId1" Type="http://schemas.openxmlformats.org/officeDocument/2006/relationships/slideLayout" Target="../slideLayouts/slideLayout5.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hyperlink" Target="https://bit.ly/4slkvIi"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61.png"/><Relationship Id="rId2" Type="http://schemas.openxmlformats.org/officeDocument/2006/relationships/notesSlide" Target="../notesSlides/notesSlide17.xml"/><Relationship Id="rId1" Type="http://schemas.openxmlformats.org/officeDocument/2006/relationships/slideLayout" Target="../slideLayouts/slideLayout5.xml"/><Relationship Id="rId4" Type="http://schemas.openxmlformats.org/officeDocument/2006/relationships/image" Target="../media/image30.png"/></Relationships>
</file>

<file path=ppt/slides/_rels/slide24.xml.rels><?xml version="1.0" encoding="UTF-8" standalone="yes"?>
<Relationships xmlns="http://schemas.openxmlformats.org/package/2006/relationships"><Relationship Id="rId3" Type="http://schemas.openxmlformats.org/officeDocument/2006/relationships/hyperlink" Target="https://bit.ly/3NBiaKn" TargetMode="External"/><Relationship Id="rId2" Type="http://schemas.openxmlformats.org/officeDocument/2006/relationships/notesSlide" Target="../notesSlides/notesSlide18.xml"/><Relationship Id="rId1" Type="http://schemas.openxmlformats.org/officeDocument/2006/relationships/slideLayout" Target="../slideLayouts/slideLayout5.xml"/><Relationship Id="rId6" Type="http://schemas.openxmlformats.org/officeDocument/2006/relationships/image" Target="../media/image29.png"/><Relationship Id="rId5" Type="http://schemas.openxmlformats.org/officeDocument/2006/relationships/image" Target="../media/image36.png"/><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hyperlink" Target="https://bit.ly/4svNPMj" TargetMode="External"/><Relationship Id="rId2" Type="http://schemas.openxmlformats.org/officeDocument/2006/relationships/notesSlide" Target="../notesSlides/notesSlide21.xml"/><Relationship Id="rId1" Type="http://schemas.openxmlformats.org/officeDocument/2006/relationships/slideLayout" Target="../slideLayouts/slideLayout5.xml"/><Relationship Id="rId5" Type="http://schemas.openxmlformats.org/officeDocument/2006/relationships/image" Target="../media/image16.png"/><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3" Type="http://schemas.openxmlformats.org/officeDocument/2006/relationships/hyperlink" Target="https://bit.ly/4aT3cbl" TargetMode="Externa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image" Target="../media/image42.jpeg"/><Relationship Id="rId5" Type="http://schemas.openxmlformats.org/officeDocument/2006/relationships/image" Target="../media/image16.png"/><Relationship Id="rId4" Type="http://schemas.openxmlformats.org/officeDocument/2006/relationships/image" Target="../media/image15.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hyperlink" Target="https://bit.ly/4mVcaJz" TargetMode="External"/><Relationship Id="rId2" Type="http://schemas.openxmlformats.org/officeDocument/2006/relationships/notesSlide" Target="../notesSlides/notesSlide26.xml"/><Relationship Id="rId1" Type="http://schemas.openxmlformats.org/officeDocument/2006/relationships/slideLayout" Target="../slideLayouts/slideLayout5.xml"/><Relationship Id="rId5" Type="http://schemas.openxmlformats.org/officeDocument/2006/relationships/image" Target="../media/image16.png"/><Relationship Id="rId4" Type="http://schemas.openxmlformats.org/officeDocument/2006/relationships/image" Target="../media/image15.png"/></Relationships>
</file>

<file path=ppt/slides/_rels/slide33.xml.rels><?xml version="1.0" encoding="UTF-8" standalone="yes"?>
<Relationships xmlns="http://schemas.openxmlformats.org/package/2006/relationships"><Relationship Id="rId3" Type="http://schemas.openxmlformats.org/officeDocument/2006/relationships/hyperlink" Target="https://bit.ly/4cBIyNV" TargetMode="External"/><Relationship Id="rId2" Type="http://schemas.openxmlformats.org/officeDocument/2006/relationships/notesSlide" Target="../notesSlides/notesSlide27.xml"/><Relationship Id="rId1" Type="http://schemas.openxmlformats.org/officeDocument/2006/relationships/slideLayout" Target="../slideLayouts/slideLayout5.xml"/><Relationship Id="rId5" Type="http://schemas.openxmlformats.org/officeDocument/2006/relationships/image" Target="../media/image16.png"/><Relationship Id="rId4" Type="http://schemas.openxmlformats.org/officeDocument/2006/relationships/image" Target="../media/image15.png"/></Relationships>
</file>

<file path=ppt/slides/_rels/slide34.xml.rels><?xml version="1.0" encoding="UTF-8" standalone="yes"?>
<Relationships xmlns="http://schemas.openxmlformats.org/package/2006/relationships"><Relationship Id="rId3" Type="http://schemas.openxmlformats.org/officeDocument/2006/relationships/image" Target="../media/image430.png"/><Relationship Id="rId2" Type="http://schemas.openxmlformats.org/officeDocument/2006/relationships/notesSlide" Target="../notesSlides/notesSlide28.xml"/><Relationship Id="rId1" Type="http://schemas.openxmlformats.org/officeDocument/2006/relationships/slideLayout" Target="../slideLayouts/slideLayout5.xml"/><Relationship Id="rId4" Type="http://schemas.openxmlformats.org/officeDocument/2006/relationships/image" Target="../media/image440.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hyperlink" Target="https://bit.ly/4cSGX5f" TargetMode="External"/><Relationship Id="rId2" Type="http://schemas.openxmlformats.org/officeDocument/2006/relationships/notesSlide" Target="../notesSlides/notesSlide31.xml"/><Relationship Id="rId1" Type="http://schemas.openxmlformats.org/officeDocument/2006/relationships/slideLayout" Target="../slideLayouts/slideLayout5.xml"/><Relationship Id="rId5" Type="http://schemas.openxmlformats.org/officeDocument/2006/relationships/image" Target="../media/image16.png"/><Relationship Id="rId4" Type="http://schemas.openxmlformats.org/officeDocument/2006/relationships/image" Target="../media/image15.pn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1BB72-475E-C041-9D7D-237162AFDA03}"/>
              </a:ext>
            </a:extLst>
          </p:cNvPr>
          <p:cNvSpPr>
            <a:spLocks noGrp="1"/>
          </p:cNvSpPr>
          <p:nvPr>
            <p:ph type="ctrTitle"/>
          </p:nvPr>
        </p:nvSpPr>
        <p:spPr>
          <a:xfrm>
            <a:off x="465570" y="4215516"/>
            <a:ext cx="5220000" cy="336777"/>
          </a:xfrm>
        </p:spPr>
        <p:txBody>
          <a:bodyPr/>
          <a:lstStyle/>
          <a:p>
            <a:r>
              <a:rPr lang="en-US" dirty="0" err="1"/>
              <a:t>Maths</a:t>
            </a:r>
            <a:r>
              <a:rPr lang="en-US" dirty="0"/>
              <a:t> skills for chemistry</a:t>
            </a:r>
          </a:p>
        </p:txBody>
      </p:sp>
      <p:sp>
        <p:nvSpPr>
          <p:cNvPr id="3" name="Subtitle 2">
            <a:extLst>
              <a:ext uri="{FF2B5EF4-FFF2-40B4-BE49-F238E27FC236}">
                <a16:creationId xmlns:a16="http://schemas.microsoft.com/office/drawing/2014/main" id="{6B6A331A-11B3-0843-89B3-701D4321590E}"/>
              </a:ext>
            </a:extLst>
          </p:cNvPr>
          <p:cNvSpPr>
            <a:spLocks noGrp="1"/>
          </p:cNvSpPr>
          <p:nvPr>
            <p:ph type="subTitle" idx="1"/>
          </p:nvPr>
        </p:nvSpPr>
        <p:spPr>
          <a:xfrm>
            <a:off x="379817" y="2642484"/>
            <a:ext cx="6115981" cy="1449001"/>
          </a:xfrm>
        </p:spPr>
        <p:txBody>
          <a:bodyPr/>
          <a:lstStyle/>
          <a:p>
            <a:r>
              <a:rPr lang="en-US" dirty="0"/>
              <a:t>Key terms accessible glossary</a:t>
            </a:r>
          </a:p>
        </p:txBody>
      </p:sp>
      <p:sp>
        <p:nvSpPr>
          <p:cNvPr id="4" name="Title 1">
            <a:extLst>
              <a:ext uri="{FF2B5EF4-FFF2-40B4-BE49-F238E27FC236}">
                <a16:creationId xmlns:a16="http://schemas.microsoft.com/office/drawing/2014/main" id="{D43869F2-A843-CC67-B1EE-94B230A4352E}"/>
              </a:ext>
            </a:extLst>
          </p:cNvPr>
          <p:cNvSpPr txBox="1">
            <a:spLocks/>
          </p:cNvSpPr>
          <p:nvPr/>
        </p:nvSpPr>
        <p:spPr>
          <a:xfrm>
            <a:off x="7733455" y="5850000"/>
            <a:ext cx="432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dirty="0">
                <a:solidFill>
                  <a:schemeClr val="bg1"/>
                </a:solidFill>
              </a:rPr>
              <a:t>Downloaded from: </a:t>
            </a:r>
            <a:r>
              <a:rPr lang="en-GB" sz="1600" u="sng" dirty="0">
                <a:solidFill>
                  <a:schemeClr val="bg1"/>
                </a:solidFill>
                <a:hlinkClick r:id="rId2">
                  <a:extLst>
                    <a:ext uri="{A12FA001-AC4F-418D-AE19-62706E023703}">
                      <ahyp:hlinkClr xmlns:ahyp="http://schemas.microsoft.com/office/drawing/2018/hyperlinkcolor" val="tx"/>
                    </a:ext>
                  </a:extLst>
                </a:hlinkClick>
              </a:rPr>
              <a:t>rsc.li/4wypuqq</a:t>
            </a:r>
            <a:endParaRPr lang="en-US" sz="1600" u="sng" dirty="0">
              <a:solidFill>
                <a:schemeClr val="bg1"/>
              </a:solidFill>
            </a:endParaRPr>
          </a:p>
        </p:txBody>
      </p:sp>
    </p:spTree>
    <p:extLst>
      <p:ext uri="{BB962C8B-B14F-4D97-AF65-F5344CB8AC3E}">
        <p14:creationId xmlns:p14="http://schemas.microsoft.com/office/powerpoint/2010/main" val="11524268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5">
          <a:extLst>
            <a:ext uri="{FF2B5EF4-FFF2-40B4-BE49-F238E27FC236}">
              <a16:creationId xmlns:a16="http://schemas.microsoft.com/office/drawing/2014/main" id="{1A9BA928-7996-D4D6-C1E3-E56DB7A64192}"/>
            </a:ext>
          </a:extLst>
        </p:cNvPr>
        <p:cNvGrpSpPr/>
        <p:nvPr/>
      </p:nvGrpSpPr>
      <p:grpSpPr>
        <a:xfrm>
          <a:off x="0" y="0"/>
          <a:ext cx="0" cy="0"/>
          <a:chOff x="0" y="0"/>
          <a:chExt cx="0" cy="0"/>
        </a:xfrm>
      </p:grpSpPr>
      <p:sp>
        <p:nvSpPr>
          <p:cNvPr id="116" name="Google Shape;116;p2">
            <a:extLst>
              <a:ext uri="{FF2B5EF4-FFF2-40B4-BE49-F238E27FC236}">
                <a16:creationId xmlns:a16="http://schemas.microsoft.com/office/drawing/2014/main" id="{EC6BBD93-C565-087B-F969-19A01D7D2643}"/>
              </a:ext>
            </a:extLst>
          </p:cNvPr>
          <p:cNvSpPr txBox="1">
            <a:spLocks noGrp="1"/>
          </p:cNvSpPr>
          <p:nvPr>
            <p:ph type="title"/>
          </p:nvPr>
        </p:nvSpPr>
        <p:spPr>
          <a:xfrm>
            <a:off x="540000" y="540000"/>
            <a:ext cx="9540000" cy="440661"/>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3400"/>
              <a:buFont typeface="Century Gothic"/>
              <a:buNone/>
            </a:pPr>
            <a:r>
              <a:rPr lang="en-GB"/>
              <a:t>Contents</a:t>
            </a:r>
            <a:endParaRPr/>
          </a:p>
        </p:txBody>
      </p:sp>
      <p:sp>
        <p:nvSpPr>
          <p:cNvPr id="119" name="Google Shape;119;p2">
            <a:extLst>
              <a:ext uri="{FF2B5EF4-FFF2-40B4-BE49-F238E27FC236}">
                <a16:creationId xmlns:a16="http://schemas.microsoft.com/office/drawing/2014/main" id="{151C33BB-1FB0-5279-D3AA-53C8C75095DB}"/>
              </a:ext>
            </a:extLst>
          </p:cNvPr>
          <p:cNvSpPr txBox="1"/>
          <p:nvPr/>
        </p:nvSpPr>
        <p:spPr>
          <a:xfrm>
            <a:off x="2823228" y="387385"/>
            <a:ext cx="7665477" cy="646331"/>
          </a:xfrm>
          <a:prstGeom prst="rect">
            <a:avLst/>
          </a:prstGeom>
          <a:noFill/>
          <a:ln>
            <a:noFill/>
          </a:ln>
        </p:spPr>
        <p:txBody>
          <a:bodyPr spcFirstLastPara="1" wrap="square" lIns="91425" tIns="45700" rIns="91425" bIns="45700" anchor="t" anchorCtr="0">
            <a:spAutoFit/>
          </a:bodyPr>
          <a:lstStyle/>
          <a:p>
            <a:pPr lvl="0"/>
            <a:r>
              <a:rPr lang="en-GB" sz="1800" i="0" u="none" strike="noStrike" cap="none" dirty="0">
                <a:solidFill>
                  <a:schemeClr val="accent4"/>
                </a:solidFill>
                <a:latin typeface="Century Gothic"/>
                <a:ea typeface="Century Gothic"/>
                <a:cs typeface="Century Gothic"/>
                <a:sym typeface="Century Gothic"/>
              </a:rPr>
              <a:t>For how to use, metacognitive prompts, ideas for support and challenge, and linked resources, visit</a:t>
            </a:r>
            <a:r>
              <a:rPr lang="en-GB" dirty="0">
                <a:solidFill>
                  <a:schemeClr val="accent4"/>
                </a:solidFill>
                <a:latin typeface="Century Gothic"/>
                <a:ea typeface="Century Gothic"/>
                <a:cs typeface="Century Gothic"/>
                <a:sym typeface="Century Gothic"/>
              </a:rPr>
              <a:t>: rsc.li/4wypuqq</a:t>
            </a:r>
            <a:endParaRPr dirty="0"/>
          </a:p>
        </p:txBody>
      </p:sp>
      <p:sp>
        <p:nvSpPr>
          <p:cNvPr id="5" name="Google Shape;117;p2">
            <a:extLst>
              <a:ext uri="{FF2B5EF4-FFF2-40B4-BE49-F238E27FC236}">
                <a16:creationId xmlns:a16="http://schemas.microsoft.com/office/drawing/2014/main" id="{7E467CE9-739B-C07C-5060-97E6F85B2A73}"/>
              </a:ext>
            </a:extLst>
          </p:cNvPr>
          <p:cNvSpPr txBox="1"/>
          <p:nvPr/>
        </p:nvSpPr>
        <p:spPr>
          <a:xfrm>
            <a:off x="539751" y="1033716"/>
            <a:ext cx="4770249" cy="5745241"/>
          </a:xfrm>
          <a:prstGeom prst="rect">
            <a:avLst/>
          </a:prstGeom>
          <a:noFill/>
          <a:ln>
            <a:noFill/>
          </a:ln>
        </p:spPr>
        <p:txBody>
          <a:bodyPr spcFirstLastPara="1" wrap="square" lIns="0" tIns="0" rIns="0" bIns="0" anchor="t" anchorCtr="0">
            <a:normAutofit/>
          </a:bodyPr>
          <a:lstStyle/>
          <a:p>
            <a:pPr marL="0" marR="0" lvl="0" indent="0" rtl="0">
              <a:lnSpc>
                <a:spcPct val="100000"/>
              </a:lnSpc>
              <a:spcBef>
                <a:spcPts val="1200"/>
              </a:spcBef>
              <a:spcAft>
                <a:spcPts val="0"/>
              </a:spcAft>
              <a:buClr>
                <a:schemeClr val="dk1"/>
              </a:buClr>
              <a:buSzPct val="100000"/>
              <a:buFont typeface="Century Gothic"/>
              <a:buNone/>
            </a:pPr>
            <a:r>
              <a:rPr lang="en-GB" sz="2000" b="0" i="0" u="none" strike="noStrike" cap="none" dirty="0">
                <a:solidFill>
                  <a:schemeClr val="dk1"/>
                </a:solidFill>
                <a:latin typeface="Century Gothic"/>
                <a:ea typeface="Century Gothic"/>
                <a:cs typeface="Century Gothic"/>
                <a:sym typeface="Century Gothic"/>
              </a:rPr>
              <a:t>Algebra and equations</a:t>
            </a:r>
          </a:p>
          <a:p>
            <a:pPr marL="0" marR="0" lvl="0" algn="dist" rtl="0">
              <a:spcBef>
                <a:spcPts val="1200"/>
              </a:spcBef>
              <a:buClr>
                <a:schemeClr val="dk1"/>
              </a:buClr>
              <a:buSzPct val="100000"/>
              <a:buFont typeface="Century Gothic"/>
              <a:buNone/>
            </a:pPr>
            <a:r>
              <a:rPr lang="en-GB" sz="1700" b="0" i="0" u="none" strike="noStrike" cap="none" dirty="0">
                <a:solidFill>
                  <a:schemeClr val="dk1"/>
                </a:solidFill>
                <a:latin typeface="Century Gothic" panose="020B0502020202020204" pitchFamily="34" charset="0"/>
                <a:ea typeface="Century Gothic"/>
                <a:cs typeface="Century Gothic"/>
                <a:sym typeface="Century Gothic"/>
              </a:rPr>
              <a:t>Algebra………..……………………………………</a:t>
            </a:r>
            <a:r>
              <a:rPr lang="en-GB" sz="1700" dirty="0">
                <a:solidFill>
                  <a:schemeClr val="dk1"/>
                </a:solidFill>
                <a:latin typeface="Century Gothic" panose="020B0502020202020204" pitchFamily="34" charset="0"/>
                <a:ea typeface="Century Gothic"/>
                <a:cs typeface="Century Gothic"/>
                <a:sym typeface="Century Gothic"/>
              </a:rPr>
              <a:t>4</a:t>
            </a:r>
            <a:endParaRPr sz="1700" dirty="0">
              <a:latin typeface="Century Gothic" panose="020B0502020202020204" pitchFamily="34" charset="0"/>
            </a:endParaRPr>
          </a:p>
          <a:p>
            <a:pPr marL="0" marR="0" lvl="0" algn="dist" rtl="0">
              <a:spcBef>
                <a:spcPts val="1200"/>
              </a:spcBef>
              <a:buClr>
                <a:schemeClr val="dk1"/>
              </a:buClr>
              <a:buSzPct val="100000"/>
              <a:buFont typeface="Century Gothic"/>
              <a:buNone/>
            </a:pPr>
            <a:r>
              <a:rPr lang="en-GB" sz="1700" dirty="0">
                <a:solidFill>
                  <a:schemeClr val="dk1"/>
                </a:solidFill>
                <a:latin typeface="Century Gothic" panose="020B0502020202020204" pitchFamily="34" charset="0"/>
                <a:ea typeface="Century Gothic"/>
                <a:cs typeface="Century Gothic"/>
                <a:sym typeface="Century Gothic"/>
              </a:rPr>
              <a:t>Balanced symbol equation……</a:t>
            </a:r>
            <a:r>
              <a:rPr lang="en-GB" sz="1700" b="0" i="0" u="none" strike="noStrike" cap="none" dirty="0">
                <a:solidFill>
                  <a:schemeClr val="dk1"/>
                </a:solidFill>
                <a:latin typeface="Century Gothic" panose="020B0502020202020204" pitchFamily="34" charset="0"/>
                <a:ea typeface="Century Gothic"/>
                <a:cs typeface="Century Gothic"/>
                <a:sym typeface="Century Gothic"/>
              </a:rPr>
              <a:t>……………</a:t>
            </a:r>
            <a:r>
              <a:rPr lang="en-GB" sz="1700" dirty="0">
                <a:solidFill>
                  <a:schemeClr val="dk1"/>
                </a:solidFill>
                <a:latin typeface="Century Gothic" panose="020B0502020202020204" pitchFamily="34" charset="0"/>
                <a:ea typeface="Century Gothic"/>
                <a:cs typeface="Century Gothic"/>
                <a:sym typeface="Century Gothic"/>
              </a:rPr>
              <a:t>..5</a:t>
            </a:r>
            <a:endParaRPr sz="1700" dirty="0">
              <a:latin typeface="Century Gothic" panose="020B0502020202020204" pitchFamily="34" charset="0"/>
            </a:endParaRPr>
          </a:p>
          <a:p>
            <a:pPr marL="0" marR="0" lvl="0" algn="dist" rtl="0">
              <a:spcBef>
                <a:spcPts val="1200"/>
              </a:spcBef>
              <a:buClr>
                <a:schemeClr val="dk1"/>
              </a:buClr>
              <a:buSzPct val="100000"/>
              <a:buFont typeface="Century Gothic"/>
              <a:buNone/>
            </a:pPr>
            <a:r>
              <a:rPr lang="en-GB" sz="1700" b="0" i="0" u="none" strike="noStrike" cap="none" dirty="0">
                <a:solidFill>
                  <a:schemeClr val="dk1"/>
                </a:solidFill>
                <a:latin typeface="Century Gothic" panose="020B0502020202020204" pitchFamily="34" charset="0"/>
                <a:ea typeface="Century Gothic"/>
                <a:cs typeface="Century Gothic"/>
                <a:sym typeface="Century Gothic"/>
              </a:rPr>
              <a:t>Chemical symbol….………………………..……6</a:t>
            </a:r>
            <a:endParaRPr sz="1700" dirty="0">
              <a:latin typeface="Century Gothic" panose="020B0502020202020204" pitchFamily="34" charset="0"/>
            </a:endParaRPr>
          </a:p>
          <a:p>
            <a:pPr marL="0" marR="0" lvl="0" algn="dist" rtl="0">
              <a:spcBef>
                <a:spcPts val="1200"/>
              </a:spcBef>
              <a:buClr>
                <a:schemeClr val="dk1"/>
              </a:buClr>
              <a:buSzPct val="100000"/>
              <a:buFont typeface="Century Gothic"/>
              <a:buNone/>
            </a:pPr>
            <a:r>
              <a:rPr lang="en-GB" sz="1700" dirty="0">
                <a:solidFill>
                  <a:schemeClr val="dk1"/>
                </a:solidFill>
                <a:latin typeface="Century Gothic" panose="020B0502020202020204" pitchFamily="34" charset="0"/>
                <a:ea typeface="Century Gothic"/>
                <a:cs typeface="Century Gothic"/>
                <a:sym typeface="Century Gothic"/>
              </a:rPr>
              <a:t>Coefficient…….……….</a:t>
            </a:r>
            <a:r>
              <a:rPr lang="en-GB" sz="1700" b="0" i="0" u="none" strike="noStrike" cap="none" dirty="0">
                <a:solidFill>
                  <a:schemeClr val="dk1"/>
                </a:solidFill>
                <a:latin typeface="Century Gothic" panose="020B0502020202020204" pitchFamily="34" charset="0"/>
                <a:ea typeface="Century Gothic"/>
                <a:cs typeface="Century Gothic"/>
                <a:sym typeface="Century Gothic"/>
              </a:rPr>
              <a:t>…………………………..7</a:t>
            </a:r>
            <a:endParaRPr sz="1700" dirty="0">
              <a:latin typeface="Century Gothic" panose="020B0502020202020204" pitchFamily="34" charset="0"/>
            </a:endParaRPr>
          </a:p>
          <a:p>
            <a:pPr marL="0" marR="0" lvl="0" algn="dist" rtl="0">
              <a:spcBef>
                <a:spcPts val="1200"/>
              </a:spcBef>
              <a:buClr>
                <a:schemeClr val="dk1"/>
              </a:buClr>
              <a:buSzPct val="100000"/>
              <a:buFont typeface="Century Gothic"/>
              <a:buNone/>
            </a:pPr>
            <a:r>
              <a:rPr lang="en-GB" sz="1700" b="0" i="0" u="none" strike="noStrike" cap="none" dirty="0">
                <a:solidFill>
                  <a:schemeClr val="dk1"/>
                </a:solidFill>
                <a:latin typeface="Century Gothic" panose="020B0502020202020204" pitchFamily="34" charset="0"/>
                <a:ea typeface="Century Gothic"/>
                <a:cs typeface="Century Gothic"/>
                <a:sym typeface="Century Gothic"/>
              </a:rPr>
              <a:t>Conservation of mass………………………….</a:t>
            </a:r>
            <a:r>
              <a:rPr lang="en-GB" sz="1700" dirty="0">
                <a:solidFill>
                  <a:schemeClr val="dk1"/>
                </a:solidFill>
                <a:latin typeface="Century Gothic" panose="020B0502020202020204" pitchFamily="34" charset="0"/>
                <a:ea typeface="Century Gothic"/>
                <a:cs typeface="Century Gothic"/>
                <a:sym typeface="Century Gothic"/>
              </a:rPr>
              <a:t>8</a:t>
            </a:r>
            <a:endParaRPr sz="1700" dirty="0">
              <a:latin typeface="Century Gothic" panose="020B0502020202020204" pitchFamily="34" charset="0"/>
            </a:endParaRPr>
          </a:p>
          <a:p>
            <a:pPr marL="0" marR="0" lvl="0" algn="dist" rtl="0">
              <a:spcBef>
                <a:spcPts val="1200"/>
              </a:spcBef>
              <a:buClr>
                <a:schemeClr val="dk1"/>
              </a:buClr>
              <a:buSzPct val="100000"/>
              <a:buFont typeface="Century Gothic"/>
              <a:buNone/>
            </a:pPr>
            <a:r>
              <a:rPr lang="en-GB" sz="1700" dirty="0">
                <a:solidFill>
                  <a:schemeClr val="dk1"/>
                </a:solidFill>
                <a:latin typeface="Century Gothic" panose="020B0502020202020204" pitchFamily="34" charset="0"/>
                <a:ea typeface="Century Gothic"/>
                <a:cs typeface="Century Gothic"/>
                <a:sym typeface="Century Gothic"/>
              </a:rPr>
              <a:t>Inverse operation……...</a:t>
            </a:r>
            <a:r>
              <a:rPr lang="en-GB" sz="1700" b="0" i="0" u="none" strike="noStrike" cap="none" dirty="0">
                <a:solidFill>
                  <a:schemeClr val="dk1"/>
                </a:solidFill>
                <a:latin typeface="Century Gothic" panose="020B0502020202020204" pitchFamily="34" charset="0"/>
                <a:ea typeface="Century Gothic"/>
                <a:cs typeface="Century Gothic"/>
                <a:sym typeface="Century Gothic"/>
              </a:rPr>
              <a:t>……..…………………</a:t>
            </a:r>
            <a:r>
              <a:rPr lang="en-GB" sz="1700" dirty="0">
                <a:solidFill>
                  <a:schemeClr val="dk1"/>
                </a:solidFill>
                <a:latin typeface="Century Gothic" panose="020B0502020202020204" pitchFamily="34" charset="0"/>
                <a:ea typeface="Century Gothic"/>
                <a:cs typeface="Century Gothic"/>
                <a:sym typeface="Century Gothic"/>
              </a:rPr>
              <a:t>..9</a:t>
            </a:r>
            <a:endParaRPr lang="en-GB" sz="1700" b="0" i="0" u="none" strike="noStrike" cap="none" dirty="0">
              <a:solidFill>
                <a:schemeClr val="dk1"/>
              </a:solidFill>
              <a:latin typeface="Century Gothic" panose="020B0502020202020204" pitchFamily="34" charset="0"/>
              <a:ea typeface="Century Gothic"/>
              <a:cs typeface="Century Gothic"/>
              <a:sym typeface="Century Gothic"/>
            </a:endParaRPr>
          </a:p>
          <a:p>
            <a:pPr marL="0" marR="0" lvl="0" algn="dist" defTabSz="914400" rtl="0" eaLnBrk="1" fontAlgn="auto" latinLnBrk="0" hangingPunct="1">
              <a:spcBef>
                <a:spcPts val="1200"/>
              </a:spcBef>
              <a:buClr>
                <a:srgbClr val="000000"/>
              </a:buClr>
              <a:buSzPct val="100000"/>
              <a:buFont typeface="Century Gothic"/>
              <a:buNone/>
              <a:tabLst/>
              <a:defRPr/>
            </a:pPr>
            <a:r>
              <a:rPr kumimoji="0" lang="en-GB" sz="1700" b="0" i="0" u="none" strike="noStrike" kern="0" cap="none" spc="0" normalizeH="0" baseline="0" noProof="0" dirty="0">
                <a:ln>
                  <a:noFill/>
                </a:ln>
                <a:solidFill>
                  <a:srgbClr val="000000"/>
                </a:solidFill>
                <a:effectLst/>
                <a:uLnTx/>
                <a:uFillTx/>
                <a:latin typeface="Century Gothic" panose="020B0502020202020204" pitchFamily="34" charset="0"/>
                <a:ea typeface="Century Gothic"/>
                <a:cs typeface="Century Gothic"/>
                <a:sym typeface="Century Gothic"/>
              </a:rPr>
              <a:t>Operation……………………………………….10</a:t>
            </a:r>
            <a:endParaRPr kumimoji="0" lang="en-GB" sz="1700" b="0" i="0" u="none" strike="noStrike" kern="0" cap="none" spc="0" normalizeH="0" baseline="0" noProof="0" dirty="0">
              <a:ln>
                <a:noFill/>
              </a:ln>
              <a:solidFill>
                <a:srgbClr val="000000"/>
              </a:solidFill>
              <a:effectLst/>
              <a:uLnTx/>
              <a:uFillTx/>
              <a:latin typeface="Century Gothic" panose="020B0502020202020204" pitchFamily="34" charset="0"/>
              <a:cs typeface="Arial"/>
              <a:sym typeface="Arial"/>
            </a:endParaRPr>
          </a:p>
          <a:p>
            <a:pPr marL="0" marR="0" lvl="0" algn="dist" defTabSz="914400" rtl="0" eaLnBrk="1" fontAlgn="auto" latinLnBrk="0" hangingPunct="1">
              <a:spcBef>
                <a:spcPts val="1200"/>
              </a:spcBef>
              <a:buClr>
                <a:srgbClr val="000000"/>
              </a:buClr>
              <a:buSzPct val="100000"/>
              <a:buFont typeface="Century Gothic"/>
              <a:buNone/>
              <a:tabLst/>
              <a:defRPr/>
            </a:pPr>
            <a:r>
              <a:rPr kumimoji="0" lang="en-GB" sz="1700" b="0" i="0" u="none" strike="noStrike" kern="0" cap="none" spc="0" normalizeH="0" baseline="0" noProof="0" dirty="0">
                <a:ln>
                  <a:noFill/>
                </a:ln>
                <a:solidFill>
                  <a:srgbClr val="000000"/>
                </a:solidFill>
                <a:effectLst/>
                <a:uLnTx/>
                <a:uFillTx/>
                <a:latin typeface="Century Gothic" panose="020B0502020202020204" pitchFamily="34" charset="0"/>
                <a:ea typeface="Century Gothic"/>
                <a:cs typeface="Century Gothic"/>
                <a:sym typeface="Century Gothic"/>
              </a:rPr>
              <a:t>Relative atomic mass…..………………………11</a:t>
            </a:r>
            <a:endParaRPr kumimoji="0" lang="en-GB" sz="1700" kern="0" spc="0" normalizeH="0" baseline="0" noProof="0" dirty="0">
              <a:ln>
                <a:noFill/>
              </a:ln>
              <a:solidFill>
                <a:schemeClr val="dk1"/>
              </a:solidFill>
              <a:effectLst/>
              <a:uLnTx/>
              <a:uFillTx/>
              <a:latin typeface="Century Gothic" panose="020B0502020202020204" pitchFamily="34" charset="0"/>
              <a:ea typeface="Century Gothic"/>
              <a:cs typeface="Century Gothic"/>
              <a:sym typeface="Century Gothic"/>
            </a:endParaRPr>
          </a:p>
          <a:p>
            <a:pPr algn="dist">
              <a:spcBef>
                <a:spcPts val="1200"/>
              </a:spcBef>
              <a:buSzPct val="100000"/>
              <a:defRPr/>
            </a:pPr>
            <a:r>
              <a:rPr lang="en-GB" sz="1700" dirty="0">
                <a:latin typeface="Century Gothic" panose="020B0502020202020204" pitchFamily="34" charset="0"/>
                <a:ea typeface="Century Gothic"/>
                <a:cs typeface="Century Gothic"/>
                <a:sym typeface="Century Gothic"/>
              </a:rPr>
              <a:t>Relative mass…………………………….………12</a:t>
            </a:r>
          </a:p>
          <a:p>
            <a:pPr algn="dist">
              <a:spcBef>
                <a:spcPts val="1200"/>
              </a:spcBef>
              <a:buSzPct val="100000"/>
              <a:defRPr/>
            </a:pPr>
            <a:r>
              <a:rPr lang="en-GB" sz="1700" dirty="0">
                <a:latin typeface="Century Gothic" panose="020B0502020202020204" pitchFamily="34" charset="0"/>
                <a:ea typeface="Century Gothic"/>
                <a:cs typeface="Century Gothic"/>
                <a:sym typeface="Century Gothic"/>
              </a:rPr>
              <a:t>Subscript……..……….……..……………………13</a:t>
            </a:r>
          </a:p>
          <a:p>
            <a:pPr algn="dist">
              <a:spcBef>
                <a:spcPts val="1200"/>
              </a:spcBef>
              <a:buSzPct val="100000"/>
              <a:defRPr/>
            </a:pPr>
            <a:r>
              <a:rPr lang="en-GB" sz="1700" dirty="0">
                <a:latin typeface="Century Gothic" panose="020B0502020202020204" pitchFamily="34" charset="0"/>
                <a:ea typeface="Century Gothic"/>
                <a:cs typeface="Century Gothic"/>
                <a:sym typeface="Century Gothic"/>
              </a:rPr>
              <a:t>Substitute……..…………..………………………14</a:t>
            </a:r>
          </a:p>
          <a:p>
            <a:pPr algn="dist">
              <a:spcBef>
                <a:spcPts val="1200"/>
              </a:spcBef>
              <a:buSzPct val="100000"/>
              <a:defRPr/>
            </a:pPr>
            <a:r>
              <a:rPr lang="en-GB" sz="1700" dirty="0">
                <a:latin typeface="Century Gothic" panose="020B0502020202020204" pitchFamily="34" charset="0"/>
                <a:ea typeface="Century Gothic"/>
                <a:cs typeface="Century Gothic"/>
                <a:sym typeface="Century Gothic"/>
              </a:rPr>
              <a:t>Word equation………..…………………………15</a:t>
            </a:r>
            <a:endParaRPr lang="en-GB" sz="1700" dirty="0">
              <a:latin typeface="Century Gothic" panose="020B0502020202020204" pitchFamily="34" charset="0"/>
            </a:endParaRPr>
          </a:p>
          <a:p>
            <a:pPr algn="dist">
              <a:spcBef>
                <a:spcPts val="1200"/>
              </a:spcBef>
              <a:buSzPct val="100000"/>
              <a:defRPr/>
            </a:pPr>
            <a:endParaRPr lang="en-GB" dirty="0"/>
          </a:p>
          <a:p>
            <a:pPr algn="dist">
              <a:spcBef>
                <a:spcPts val="1200"/>
              </a:spcBef>
              <a:buSzPct val="100000"/>
              <a:defRPr/>
            </a:pPr>
            <a:endParaRPr lang="en-GB" sz="1800" dirty="0"/>
          </a:p>
          <a:p>
            <a:pPr marL="0" marR="0" lvl="0" indent="0" algn="dist" defTabSz="914400" rtl="0" eaLnBrk="1" fontAlgn="auto" latinLnBrk="0" hangingPunct="1">
              <a:lnSpc>
                <a:spcPct val="100000"/>
              </a:lnSpc>
              <a:spcBef>
                <a:spcPts val="1200"/>
              </a:spcBef>
              <a:spcAft>
                <a:spcPts val="0"/>
              </a:spcAft>
              <a:buClr>
                <a:srgbClr val="000000"/>
              </a:buClr>
              <a:buSzPct val="100000"/>
              <a:buFont typeface="Century Gothic"/>
              <a:buNone/>
              <a:tabLst/>
              <a:defRPr/>
            </a:pPr>
            <a:endParaRPr lang="en-GB" sz="1800" b="0" i="0" u="none" strike="noStrike" cap="none" dirty="0">
              <a:solidFill>
                <a:schemeClr val="dk1"/>
              </a:solidFill>
              <a:latin typeface="Century Gothic"/>
              <a:sym typeface="Century Gothic"/>
            </a:endParaRPr>
          </a:p>
        </p:txBody>
      </p:sp>
      <p:sp>
        <p:nvSpPr>
          <p:cNvPr id="3" name="Content Placeholder 2">
            <a:extLst>
              <a:ext uri="{FF2B5EF4-FFF2-40B4-BE49-F238E27FC236}">
                <a16:creationId xmlns:a16="http://schemas.microsoft.com/office/drawing/2014/main" id="{09817692-68C1-F46A-674E-CFAC66B7B442}"/>
              </a:ext>
            </a:extLst>
          </p:cNvPr>
          <p:cNvSpPr txBox="1">
            <a:spLocks/>
          </p:cNvSpPr>
          <p:nvPr/>
        </p:nvSpPr>
        <p:spPr>
          <a:xfrm>
            <a:off x="5920295" y="1193037"/>
            <a:ext cx="4752812" cy="4876800"/>
          </a:xfrm>
          <a:prstGeom prst="rect">
            <a:avLst/>
          </a:prstGeom>
        </p:spPr>
        <p:txBody>
          <a:bodyPr vert="horz" lIns="0" tIns="0" rIns="0" bIns="0" rtlCol="0">
            <a:normAutofit fontScale="92500"/>
          </a:bodyPr>
          <a:lstStyle>
            <a:lvl1pPr marL="0" indent="0" algn="l" defTabSz="914400" rtl="0" eaLnBrk="1" latinLnBrk="0" hangingPunct="1">
              <a:lnSpc>
                <a:spcPct val="100000"/>
              </a:lnSpc>
              <a:spcBef>
                <a:spcPts val="0"/>
              </a:spcBef>
              <a:spcAft>
                <a:spcPts val="1200"/>
              </a:spcAft>
              <a:buFontTx/>
              <a:buNone/>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Graphs and data</a:t>
            </a:r>
          </a:p>
          <a:p>
            <a:pPr algn="dist"/>
            <a:r>
              <a:rPr lang="en-GB" sz="1800" dirty="0"/>
              <a:t>Axes……………………………………………....16</a:t>
            </a:r>
          </a:p>
          <a:p>
            <a:pPr algn="dist"/>
            <a:r>
              <a:rPr lang="en-GB" sz="1800" dirty="0"/>
              <a:t>Correlation……………………………………...17</a:t>
            </a:r>
          </a:p>
          <a:p>
            <a:pPr algn="dist"/>
            <a:r>
              <a:rPr lang="en-GB" sz="1800" dirty="0"/>
              <a:t>Directly proportional…………….……………18</a:t>
            </a:r>
          </a:p>
          <a:p>
            <a:pPr algn="dist"/>
            <a:r>
              <a:rPr lang="en-GB" sz="1800" dirty="0"/>
              <a:t>Gradient (slope)………………...………………19</a:t>
            </a:r>
          </a:p>
          <a:p>
            <a:pPr algn="dist"/>
            <a:r>
              <a:rPr lang="en-GB" sz="1800" dirty="0"/>
              <a:t>Inversely proportional...……...………………20</a:t>
            </a:r>
          </a:p>
          <a:p>
            <a:pPr algn="dist"/>
            <a:r>
              <a:rPr lang="en-GB" sz="1800" dirty="0"/>
              <a:t>Linear………………………………………………21</a:t>
            </a:r>
          </a:p>
          <a:p>
            <a:pPr algn="dist"/>
            <a:r>
              <a:rPr lang="en-GB" sz="1800" dirty="0"/>
              <a:t>Scale……………………..………………………..22</a:t>
            </a:r>
          </a:p>
          <a:p>
            <a:pPr algn="dist"/>
            <a:r>
              <a:rPr lang="en-GB" sz="1800" dirty="0"/>
              <a:t>Tangent…………………………………………..23</a:t>
            </a:r>
          </a:p>
          <a:p>
            <a:endParaRPr lang="en-GB" sz="1800" dirty="0"/>
          </a:p>
          <a:p>
            <a:endParaRPr lang="en-GB" sz="1800" dirty="0"/>
          </a:p>
          <a:p>
            <a:endParaRPr lang="en-GB" sz="1800" dirty="0"/>
          </a:p>
          <a:p>
            <a:endParaRPr lang="en-GB" sz="1800" dirty="0"/>
          </a:p>
        </p:txBody>
      </p:sp>
    </p:spTree>
    <p:extLst>
      <p:ext uri="{BB962C8B-B14F-4D97-AF65-F5344CB8AC3E}">
        <p14:creationId xmlns:p14="http://schemas.microsoft.com/office/powerpoint/2010/main" val="17473308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CF485-D268-EE4F-A331-75DB104260E6}"/>
              </a:ext>
            </a:extLst>
          </p:cNvPr>
          <p:cNvSpPr>
            <a:spLocks noGrp="1"/>
          </p:cNvSpPr>
          <p:nvPr>
            <p:ph type="title"/>
          </p:nvPr>
        </p:nvSpPr>
        <p:spPr>
          <a:xfrm>
            <a:off x="540000" y="540000"/>
            <a:ext cx="9540000" cy="440661"/>
          </a:xfrm>
        </p:spPr>
        <p:txBody>
          <a:bodyPr/>
          <a:lstStyle/>
          <a:p>
            <a:r>
              <a:rPr lang="en-US" dirty="0"/>
              <a:t>Contents cont.</a:t>
            </a:r>
          </a:p>
        </p:txBody>
      </p:sp>
      <p:sp>
        <p:nvSpPr>
          <p:cNvPr id="9" name="TextBox 8">
            <a:extLst>
              <a:ext uri="{FF2B5EF4-FFF2-40B4-BE49-F238E27FC236}">
                <a16:creationId xmlns:a16="http://schemas.microsoft.com/office/drawing/2014/main" id="{F610EDB4-7F47-068B-B7D0-B6725D320A8D}"/>
              </a:ext>
            </a:extLst>
          </p:cNvPr>
          <p:cNvSpPr txBox="1"/>
          <p:nvPr/>
        </p:nvSpPr>
        <p:spPr>
          <a:xfrm>
            <a:off x="3705731" y="379452"/>
            <a:ext cx="7665477" cy="646331"/>
          </a:xfrm>
          <a:prstGeom prst="rect">
            <a:avLst/>
          </a:prstGeom>
          <a:noFill/>
        </p:spPr>
        <p:txBody>
          <a:bodyPr wrap="square" rtlCol="0">
            <a:spAutoFit/>
          </a:bodyPr>
          <a:lstStyle/>
          <a:p>
            <a:r>
              <a:rPr lang="en-GB" sz="1800" dirty="0">
                <a:solidFill>
                  <a:schemeClr val="accent4"/>
                </a:solidFill>
                <a:latin typeface="Century Gothic" panose="020B0502020202020204" pitchFamily="34" charset="0"/>
              </a:rPr>
              <a:t>For how to use, metacognitive prompts, ideas for support and challenge, and linked resources, visit </a:t>
            </a:r>
            <a:r>
              <a:rPr lang="en-GB" dirty="0">
                <a:solidFill>
                  <a:schemeClr val="accent4"/>
                </a:solidFill>
                <a:latin typeface="Century Gothic" panose="020B0502020202020204" pitchFamily="34" charset="0"/>
              </a:rPr>
              <a:t>rsc.li/4wypuqq</a:t>
            </a:r>
            <a:endParaRPr lang="en-GB" sz="1800" dirty="0">
              <a:solidFill>
                <a:schemeClr val="accent4"/>
              </a:solidFill>
              <a:latin typeface="Century Gothic" panose="020B0502020202020204" pitchFamily="34" charset="0"/>
            </a:endParaRPr>
          </a:p>
        </p:txBody>
      </p:sp>
      <p:sp>
        <p:nvSpPr>
          <p:cNvPr id="4" name="Google Shape;117;p2">
            <a:extLst>
              <a:ext uri="{FF2B5EF4-FFF2-40B4-BE49-F238E27FC236}">
                <a16:creationId xmlns:a16="http://schemas.microsoft.com/office/drawing/2014/main" id="{ED100A56-63A8-404A-578A-58AE9E59DF31}"/>
              </a:ext>
            </a:extLst>
          </p:cNvPr>
          <p:cNvSpPr txBox="1"/>
          <p:nvPr/>
        </p:nvSpPr>
        <p:spPr>
          <a:xfrm>
            <a:off x="540000" y="1186331"/>
            <a:ext cx="4752812" cy="4876800"/>
          </a:xfrm>
          <a:prstGeom prst="rect">
            <a:avLst/>
          </a:prstGeom>
          <a:noFill/>
          <a:ln>
            <a:noFill/>
          </a:ln>
        </p:spPr>
        <p:txBody>
          <a:bodyPr spcFirstLastPara="1" wrap="square" lIns="0" tIns="0" rIns="0" bIns="0" anchor="t" anchorCtr="0">
            <a:normAutofit/>
          </a:bodyPr>
          <a:lstStyle/>
          <a:p>
            <a:pPr marL="0" marR="0" lvl="0" indent="0" algn="l" rtl="0">
              <a:lnSpc>
                <a:spcPct val="100000"/>
              </a:lnSpc>
              <a:spcBef>
                <a:spcPts val="0"/>
              </a:spcBef>
              <a:spcAft>
                <a:spcPts val="0"/>
              </a:spcAft>
              <a:buClr>
                <a:schemeClr val="dk1"/>
              </a:buClr>
              <a:buSzPct val="100000"/>
              <a:buFont typeface="Century Gothic"/>
              <a:buNone/>
            </a:pPr>
            <a:r>
              <a:rPr lang="en-GB" sz="2200" b="0" i="0" u="none" strike="noStrike" cap="none" dirty="0">
                <a:solidFill>
                  <a:schemeClr val="dk1"/>
                </a:solidFill>
                <a:latin typeface="Century Gothic"/>
                <a:ea typeface="Century Gothic"/>
                <a:cs typeface="Century Gothic"/>
                <a:sym typeface="Century Gothic"/>
              </a:rPr>
              <a:t>Ratio and proportion</a:t>
            </a:r>
            <a:endParaRPr dirty="0"/>
          </a:p>
          <a:p>
            <a:pPr marL="0" lvl="3" algn="dist">
              <a:spcBef>
                <a:spcPts val="1200"/>
              </a:spcBef>
              <a:buClr>
                <a:schemeClr val="dk1"/>
              </a:buClr>
              <a:buSzPct val="100000"/>
            </a:pPr>
            <a:r>
              <a:rPr lang="en-GB" sz="1700" dirty="0">
                <a:solidFill>
                  <a:schemeClr val="dk1"/>
                </a:solidFill>
                <a:latin typeface="Century Gothic" panose="020B0502020202020204" pitchFamily="34" charset="0"/>
                <a:ea typeface="Century Gothic"/>
                <a:cs typeface="Century Gothic"/>
                <a:sym typeface="Century Gothic"/>
              </a:rPr>
              <a:t>Coefficient</a:t>
            </a:r>
            <a:r>
              <a:rPr lang="en-GB" sz="1700" b="0" i="0" u="none" strike="noStrike" cap="none" dirty="0">
                <a:solidFill>
                  <a:schemeClr val="dk1"/>
                </a:solidFill>
                <a:latin typeface="Century Gothic" panose="020B0502020202020204" pitchFamily="34" charset="0"/>
                <a:ea typeface="Century Gothic"/>
                <a:cs typeface="Century Gothic"/>
                <a:sym typeface="Century Gothic"/>
              </a:rPr>
              <a:t>……</a:t>
            </a:r>
            <a:r>
              <a:rPr lang="en-GB" sz="1700" dirty="0">
                <a:solidFill>
                  <a:schemeClr val="dk1"/>
                </a:solidFill>
                <a:latin typeface="Century Gothic" panose="020B0502020202020204" pitchFamily="34" charset="0"/>
                <a:ea typeface="Century Gothic"/>
                <a:cs typeface="Century Gothic"/>
                <a:sym typeface="Century Gothic"/>
              </a:rPr>
              <a:t>…….</a:t>
            </a:r>
            <a:r>
              <a:rPr lang="en-GB" sz="1700" b="0" i="0" u="none" strike="noStrike" cap="none" dirty="0">
                <a:solidFill>
                  <a:schemeClr val="dk1"/>
                </a:solidFill>
                <a:latin typeface="Century Gothic" panose="020B0502020202020204" pitchFamily="34" charset="0"/>
                <a:ea typeface="Century Gothic"/>
                <a:cs typeface="Century Gothic"/>
                <a:sym typeface="Century Gothic"/>
              </a:rPr>
              <a:t>…………………………..24</a:t>
            </a:r>
          </a:p>
          <a:p>
            <a:pPr marL="0" lvl="3" algn="dist">
              <a:spcBef>
                <a:spcPts val="1200"/>
              </a:spcBef>
              <a:buClr>
                <a:schemeClr val="dk1"/>
              </a:buClr>
              <a:buSzPct val="100000"/>
            </a:pPr>
            <a:r>
              <a:rPr lang="en-GB" sz="1700" dirty="0">
                <a:solidFill>
                  <a:schemeClr val="dk1"/>
                </a:solidFill>
                <a:latin typeface="Century Gothic" panose="020B0502020202020204" pitchFamily="34" charset="0"/>
                <a:ea typeface="Century Gothic"/>
                <a:cs typeface="Century Gothic"/>
                <a:sym typeface="Century Gothic"/>
              </a:rPr>
              <a:t>Highest common factor (HCF)……….……..25</a:t>
            </a:r>
            <a:endParaRPr sz="1700" dirty="0">
              <a:latin typeface="Century Gothic" panose="020B0502020202020204" pitchFamily="34" charset="0"/>
            </a:endParaRPr>
          </a:p>
          <a:p>
            <a:pPr marL="0" lvl="3" algn="dist">
              <a:spcBef>
                <a:spcPts val="1200"/>
              </a:spcBef>
              <a:buClr>
                <a:schemeClr val="dk1"/>
              </a:buClr>
              <a:buSzPct val="100000"/>
            </a:pPr>
            <a:r>
              <a:rPr lang="en-GB" sz="1700" b="0" i="0" u="none" strike="noStrike" cap="none" dirty="0">
                <a:solidFill>
                  <a:schemeClr val="dk1"/>
                </a:solidFill>
                <a:latin typeface="Century Gothic" panose="020B0502020202020204" pitchFamily="34" charset="0"/>
                <a:ea typeface="Century Gothic"/>
                <a:cs typeface="Century Gothic"/>
                <a:sym typeface="Century Gothic"/>
              </a:rPr>
              <a:t>Ratio…………..…………………………………..26</a:t>
            </a:r>
            <a:endParaRPr sz="1700" dirty="0">
              <a:latin typeface="Century Gothic" panose="020B0502020202020204" pitchFamily="34" charset="0"/>
            </a:endParaRPr>
          </a:p>
          <a:p>
            <a:pPr marL="0" lvl="3" algn="dist">
              <a:spcBef>
                <a:spcPts val="1200"/>
              </a:spcBef>
              <a:buClr>
                <a:schemeClr val="dk1"/>
              </a:buClr>
              <a:buSzPct val="100000"/>
            </a:pPr>
            <a:r>
              <a:rPr lang="en-GB" sz="1700" b="0" i="0" u="none" strike="noStrike" cap="none" dirty="0">
                <a:solidFill>
                  <a:schemeClr val="dk1"/>
                </a:solidFill>
                <a:latin typeface="Century Gothic" panose="020B0502020202020204" pitchFamily="34" charset="0"/>
                <a:ea typeface="Century Gothic"/>
                <a:cs typeface="Century Gothic"/>
                <a:sym typeface="Century Gothic"/>
              </a:rPr>
              <a:t>Mole……………..……………………………….27</a:t>
            </a:r>
          </a:p>
          <a:p>
            <a:pPr marL="0" lvl="3" algn="dist">
              <a:spcBef>
                <a:spcPts val="1200"/>
              </a:spcBef>
              <a:buClr>
                <a:schemeClr val="dk1"/>
              </a:buClr>
              <a:buSzPct val="100000"/>
            </a:pPr>
            <a:r>
              <a:rPr lang="en-GB" sz="1700" dirty="0">
                <a:solidFill>
                  <a:schemeClr val="dk1"/>
                </a:solidFill>
                <a:latin typeface="Century Gothic" panose="020B0502020202020204" pitchFamily="34" charset="0"/>
                <a:ea typeface="Century Gothic"/>
                <a:cs typeface="Century Gothic"/>
                <a:sym typeface="Century Gothic"/>
              </a:rPr>
              <a:t>Simplify……………………………………………28</a:t>
            </a:r>
            <a:endParaRPr lang="en-GB" sz="17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ct val="100000"/>
              <a:buFont typeface="Century Gothic"/>
              <a:buNone/>
            </a:pPr>
            <a:endParaRPr sz="1800" b="0" i="0" u="none" strike="noStrike" cap="none" dirty="0">
              <a:solidFill>
                <a:schemeClr val="dk1"/>
              </a:solidFill>
              <a:latin typeface="Century Gothic"/>
              <a:ea typeface="Century Gothic"/>
              <a:cs typeface="Century Gothic"/>
              <a:sym typeface="Century Gothic"/>
            </a:endParaRPr>
          </a:p>
        </p:txBody>
      </p:sp>
      <p:sp>
        <p:nvSpPr>
          <p:cNvPr id="5" name="Google Shape;117;p2">
            <a:extLst>
              <a:ext uri="{FF2B5EF4-FFF2-40B4-BE49-F238E27FC236}">
                <a16:creationId xmlns:a16="http://schemas.microsoft.com/office/drawing/2014/main" id="{2258F26F-539F-F7C1-9E20-7EE07ECC75CC}"/>
              </a:ext>
            </a:extLst>
          </p:cNvPr>
          <p:cNvSpPr txBox="1"/>
          <p:nvPr/>
        </p:nvSpPr>
        <p:spPr>
          <a:xfrm>
            <a:off x="5861772" y="1070905"/>
            <a:ext cx="4770249" cy="4876800"/>
          </a:xfrm>
          <a:prstGeom prst="rect">
            <a:avLst/>
          </a:prstGeom>
          <a:noFill/>
          <a:ln>
            <a:noFill/>
          </a:ln>
        </p:spPr>
        <p:txBody>
          <a:bodyPr spcFirstLastPara="1" wrap="square" lIns="0" tIns="0" rIns="0" bIns="0" anchor="t" anchorCtr="0">
            <a:normAutofit fontScale="92500"/>
          </a:bodyPr>
          <a:lstStyle/>
          <a:p>
            <a:pPr marL="0" marR="0" lvl="0" indent="0" rtl="0">
              <a:lnSpc>
                <a:spcPct val="100000"/>
              </a:lnSpc>
              <a:spcBef>
                <a:spcPts val="1200"/>
              </a:spcBef>
              <a:spcAft>
                <a:spcPts val="0"/>
              </a:spcAft>
              <a:buClr>
                <a:schemeClr val="dk1"/>
              </a:buClr>
              <a:buSzPct val="100000"/>
              <a:buFont typeface="Century Gothic"/>
              <a:buNone/>
            </a:pPr>
            <a:r>
              <a:rPr lang="en-GB" sz="2200" b="0" i="0" u="none" strike="noStrike" cap="none" dirty="0">
                <a:solidFill>
                  <a:schemeClr val="dk1"/>
                </a:solidFill>
                <a:latin typeface="Century Gothic"/>
                <a:ea typeface="Century Gothic"/>
                <a:cs typeface="Century Gothic"/>
                <a:sym typeface="Century Gothic"/>
              </a:rPr>
              <a:t>Understanding number</a:t>
            </a:r>
          </a:p>
          <a:p>
            <a:pPr marL="0" marR="0" lvl="0" indent="0" algn="dist" rtl="0">
              <a:lnSpc>
                <a:spcPct val="100000"/>
              </a:lnSpc>
              <a:spcBef>
                <a:spcPts val="1200"/>
              </a:spcBef>
              <a:spcAft>
                <a:spcPts val="0"/>
              </a:spcAft>
              <a:buClr>
                <a:schemeClr val="dk1"/>
              </a:buClr>
              <a:buSzPct val="100000"/>
              <a:buFont typeface="Century Gothic"/>
              <a:buNone/>
            </a:pPr>
            <a:r>
              <a:rPr lang="en-GB" sz="1800" b="0" i="0" u="none" strike="noStrike" cap="none" dirty="0">
                <a:solidFill>
                  <a:schemeClr val="dk1"/>
                </a:solidFill>
                <a:latin typeface="Century Gothic"/>
                <a:ea typeface="Century Gothic"/>
                <a:cs typeface="Century Gothic"/>
                <a:sym typeface="Century Gothic"/>
              </a:rPr>
              <a:t>Conversion factor...……………………………</a:t>
            </a:r>
            <a:r>
              <a:rPr lang="en-GB" b="0" i="0" u="none" strike="noStrike" cap="none" dirty="0">
                <a:solidFill>
                  <a:schemeClr val="dk1"/>
                </a:solidFill>
                <a:latin typeface="Century Gothic"/>
                <a:ea typeface="Century Gothic"/>
                <a:cs typeface="Century Gothic"/>
                <a:sym typeface="Century Gothic"/>
              </a:rPr>
              <a:t>29</a:t>
            </a:r>
            <a:endParaRPr dirty="0"/>
          </a:p>
          <a:p>
            <a:pPr marL="0" marR="0" lvl="0" indent="0" algn="dist" rtl="0">
              <a:lnSpc>
                <a:spcPct val="100000"/>
              </a:lnSpc>
              <a:spcBef>
                <a:spcPts val="1200"/>
              </a:spcBef>
              <a:spcAft>
                <a:spcPts val="0"/>
              </a:spcAft>
              <a:buClr>
                <a:schemeClr val="dk1"/>
              </a:buClr>
              <a:buSzPct val="100000"/>
              <a:buFont typeface="Century Gothic"/>
              <a:buNone/>
            </a:pPr>
            <a:r>
              <a:rPr lang="en-GB" sz="1800" b="0" i="0" u="none" strike="noStrike" cap="none" dirty="0">
                <a:solidFill>
                  <a:schemeClr val="dk1"/>
                </a:solidFill>
                <a:latin typeface="Century Gothic"/>
                <a:ea typeface="Century Gothic"/>
                <a:cs typeface="Century Gothic"/>
                <a:sym typeface="Century Gothic"/>
              </a:rPr>
              <a:t>Decider digit..…………………………………</a:t>
            </a:r>
            <a:r>
              <a:rPr lang="en-GB" sz="1800" dirty="0">
                <a:solidFill>
                  <a:schemeClr val="dk1"/>
                </a:solidFill>
                <a:latin typeface="Century Gothic"/>
                <a:ea typeface="Century Gothic"/>
                <a:cs typeface="Century Gothic"/>
                <a:sym typeface="Century Gothic"/>
              </a:rPr>
              <a:t>.</a:t>
            </a:r>
            <a:r>
              <a:rPr lang="en-GB" dirty="0">
                <a:solidFill>
                  <a:schemeClr val="dk1"/>
                </a:solidFill>
                <a:latin typeface="Century Gothic"/>
                <a:ea typeface="Century Gothic"/>
                <a:cs typeface="Century Gothic"/>
                <a:sym typeface="Century Gothic"/>
              </a:rPr>
              <a:t>30</a:t>
            </a:r>
            <a:endParaRPr dirty="0"/>
          </a:p>
          <a:p>
            <a:pPr marL="0" marR="0" lvl="0" indent="0" algn="dist" rtl="0">
              <a:lnSpc>
                <a:spcPct val="100000"/>
              </a:lnSpc>
              <a:spcBef>
                <a:spcPts val="1200"/>
              </a:spcBef>
              <a:spcAft>
                <a:spcPts val="0"/>
              </a:spcAft>
              <a:buClr>
                <a:schemeClr val="dk1"/>
              </a:buClr>
              <a:buSzPct val="100000"/>
              <a:buFont typeface="Century Gothic"/>
              <a:buNone/>
            </a:pPr>
            <a:r>
              <a:rPr lang="en-GB" sz="1800" b="0" i="0" u="none" strike="noStrike" cap="none" dirty="0">
                <a:solidFill>
                  <a:schemeClr val="dk1"/>
                </a:solidFill>
                <a:latin typeface="Century Gothic"/>
                <a:ea typeface="Century Gothic"/>
                <a:cs typeface="Century Gothic"/>
                <a:sym typeface="Century Gothic"/>
              </a:rPr>
              <a:t>Decimal place</a:t>
            </a:r>
            <a:r>
              <a:rPr lang="en-GB" dirty="0">
                <a:solidFill>
                  <a:schemeClr val="dk1"/>
                </a:solidFill>
                <a:latin typeface="Century Gothic"/>
                <a:ea typeface="Century Gothic"/>
                <a:cs typeface="Century Gothic"/>
                <a:sym typeface="Century Gothic"/>
              </a:rPr>
              <a:t>..</a:t>
            </a:r>
            <a:r>
              <a:rPr lang="en-GB" sz="1800" b="0" i="0" u="none" strike="noStrike" cap="none" dirty="0">
                <a:solidFill>
                  <a:schemeClr val="dk1"/>
                </a:solidFill>
                <a:latin typeface="Century Gothic"/>
                <a:ea typeface="Century Gothic"/>
                <a:cs typeface="Century Gothic"/>
                <a:sym typeface="Century Gothic"/>
              </a:rPr>
              <a:t>……………………………..…31</a:t>
            </a:r>
            <a:endParaRPr dirty="0"/>
          </a:p>
          <a:p>
            <a:pPr marL="0" marR="0" lvl="0" indent="0" algn="dist" rtl="0">
              <a:lnSpc>
                <a:spcPct val="100000"/>
              </a:lnSpc>
              <a:spcBef>
                <a:spcPts val="1200"/>
              </a:spcBef>
              <a:spcAft>
                <a:spcPts val="0"/>
              </a:spcAft>
              <a:buClr>
                <a:schemeClr val="dk1"/>
              </a:buClr>
              <a:buSzPct val="100000"/>
              <a:buFont typeface="Century Gothic"/>
              <a:buNone/>
            </a:pPr>
            <a:r>
              <a:rPr lang="en-GB" sz="1800" b="0" i="0" u="none" strike="noStrike" cap="none" dirty="0">
                <a:solidFill>
                  <a:schemeClr val="dk1"/>
                </a:solidFill>
                <a:latin typeface="Century Gothic"/>
                <a:ea typeface="Century Gothic"/>
                <a:cs typeface="Century Gothic"/>
                <a:sym typeface="Century Gothic"/>
              </a:rPr>
              <a:t>Dot notation...………………………………….32</a:t>
            </a:r>
            <a:endParaRPr dirty="0"/>
          </a:p>
          <a:p>
            <a:pPr marL="0" marR="0" lvl="0" indent="0" algn="dist" rtl="0">
              <a:lnSpc>
                <a:spcPct val="100000"/>
              </a:lnSpc>
              <a:spcBef>
                <a:spcPts val="1200"/>
              </a:spcBef>
              <a:spcAft>
                <a:spcPts val="0"/>
              </a:spcAft>
              <a:buClr>
                <a:schemeClr val="dk1"/>
              </a:buClr>
              <a:buSzPct val="100000"/>
              <a:buFont typeface="Century Gothic"/>
              <a:buNone/>
            </a:pPr>
            <a:r>
              <a:rPr lang="en-GB" sz="1800" b="0" i="0" u="none" strike="noStrike" cap="none" dirty="0">
                <a:solidFill>
                  <a:schemeClr val="dk1"/>
                </a:solidFill>
                <a:latin typeface="Century Gothic"/>
                <a:ea typeface="Century Gothic"/>
                <a:cs typeface="Century Gothic"/>
                <a:sym typeface="Century Gothic"/>
              </a:rPr>
              <a:t>Precise……………………………………………33</a:t>
            </a:r>
            <a:endParaRPr dirty="0"/>
          </a:p>
          <a:p>
            <a:pPr marL="0" marR="0" lvl="0" indent="0" algn="dist" rtl="0">
              <a:lnSpc>
                <a:spcPct val="100000"/>
              </a:lnSpc>
              <a:spcBef>
                <a:spcPts val="1200"/>
              </a:spcBef>
              <a:spcAft>
                <a:spcPts val="0"/>
              </a:spcAft>
              <a:buClr>
                <a:schemeClr val="dk1"/>
              </a:buClr>
              <a:buSzPct val="100000"/>
              <a:buFont typeface="Century Gothic"/>
              <a:buNone/>
            </a:pPr>
            <a:r>
              <a:rPr lang="en-GB" sz="1800" b="0" i="0" u="none" strike="noStrike" cap="none" dirty="0">
                <a:solidFill>
                  <a:schemeClr val="dk1"/>
                </a:solidFill>
                <a:latin typeface="Century Gothic"/>
                <a:ea typeface="Century Gothic"/>
                <a:cs typeface="Century Gothic"/>
                <a:sym typeface="Century Gothic"/>
              </a:rPr>
              <a:t>Precision…………………………………………</a:t>
            </a:r>
            <a:r>
              <a:rPr lang="en-GB" sz="1800" dirty="0">
                <a:solidFill>
                  <a:schemeClr val="dk1"/>
                </a:solidFill>
                <a:latin typeface="Century Gothic"/>
                <a:ea typeface="Century Gothic"/>
                <a:cs typeface="Century Gothic"/>
                <a:sym typeface="Century Gothic"/>
              </a:rPr>
              <a:t>.34</a:t>
            </a:r>
            <a:endParaRPr lang="en-GB" sz="1800" b="0" i="0" u="none" strike="noStrike" cap="none" dirty="0">
              <a:solidFill>
                <a:schemeClr val="dk1"/>
              </a:solidFill>
              <a:latin typeface="Century Gothic"/>
              <a:ea typeface="Century Gothic"/>
              <a:cs typeface="Century Gothic"/>
              <a:sym typeface="Century Gothic"/>
            </a:endParaRPr>
          </a:p>
          <a:p>
            <a:pPr marL="0" marR="0" lvl="0" indent="0" algn="dist" defTabSz="914400" rtl="0" eaLnBrk="1" fontAlgn="auto" latinLnBrk="0" hangingPunct="1">
              <a:lnSpc>
                <a:spcPct val="100000"/>
              </a:lnSpc>
              <a:spcBef>
                <a:spcPts val="1200"/>
              </a:spcBef>
              <a:spcAft>
                <a:spcPts val="0"/>
              </a:spcAft>
              <a:buClr>
                <a:srgbClr val="000000"/>
              </a:buClr>
              <a:buSzPct val="100000"/>
              <a:buFont typeface="Century Gothic"/>
              <a:buNone/>
              <a:tabLst/>
              <a:defRPr/>
            </a:pPr>
            <a:r>
              <a:rPr kumimoji="0" lang="en-GB" sz="1800" b="0" i="0" u="none" strike="noStrike" kern="0" cap="none" spc="0" normalizeH="0" baseline="0" noProof="0" dirty="0">
                <a:ln>
                  <a:noFill/>
                </a:ln>
                <a:solidFill>
                  <a:srgbClr val="000000"/>
                </a:solidFill>
                <a:effectLst/>
                <a:uLnTx/>
                <a:uFillTx/>
                <a:latin typeface="Century Gothic"/>
                <a:ea typeface="Century Gothic"/>
                <a:cs typeface="Century Gothic"/>
                <a:sym typeface="Century Gothic"/>
              </a:rPr>
              <a:t>Rounding…………………………………………35</a:t>
            </a: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dist" defTabSz="914400" rtl="0" eaLnBrk="1" fontAlgn="auto" latinLnBrk="0" hangingPunct="1">
              <a:lnSpc>
                <a:spcPct val="100000"/>
              </a:lnSpc>
              <a:spcBef>
                <a:spcPts val="1200"/>
              </a:spcBef>
              <a:spcAft>
                <a:spcPts val="0"/>
              </a:spcAft>
              <a:buClr>
                <a:srgbClr val="000000"/>
              </a:buClr>
              <a:buSzPct val="100000"/>
              <a:buFont typeface="Century Gothic"/>
              <a:buNone/>
              <a:tabLst/>
              <a:defRPr/>
            </a:pPr>
            <a:r>
              <a:rPr kumimoji="0" lang="en-GB" sz="1800" b="0" i="0" u="none" strike="noStrike" kern="0" cap="none" spc="0" normalizeH="0" baseline="0" noProof="0" dirty="0">
                <a:ln>
                  <a:noFill/>
                </a:ln>
                <a:solidFill>
                  <a:srgbClr val="000000"/>
                </a:solidFill>
                <a:effectLst/>
                <a:uLnTx/>
                <a:uFillTx/>
                <a:latin typeface="Century Gothic"/>
                <a:ea typeface="Century Gothic"/>
                <a:cs typeface="Century Gothic"/>
                <a:sym typeface="Century Gothic"/>
              </a:rPr>
              <a:t>Significant figure………………………………</a:t>
            </a:r>
            <a:r>
              <a:rPr lang="en-GB" kern="0" dirty="0">
                <a:solidFill>
                  <a:srgbClr val="000000"/>
                </a:solidFill>
                <a:latin typeface="Century Gothic"/>
                <a:ea typeface="Century Gothic"/>
                <a:cs typeface="Century Gothic"/>
                <a:sym typeface="Century Gothic"/>
              </a:rPr>
              <a:t>36</a:t>
            </a:r>
            <a:endParaRPr dirty="0"/>
          </a:p>
          <a:p>
            <a:pPr marL="0" marR="0" lvl="0" indent="0" algn="l" rtl="0">
              <a:lnSpc>
                <a:spcPct val="100000"/>
              </a:lnSpc>
              <a:spcBef>
                <a:spcPts val="1200"/>
              </a:spcBef>
              <a:spcAft>
                <a:spcPts val="0"/>
              </a:spcAft>
              <a:buClr>
                <a:schemeClr val="dk1"/>
              </a:buClr>
              <a:buSzPct val="100000"/>
              <a:buFont typeface="Century Gothic"/>
              <a:buNone/>
            </a:pPr>
            <a:endParaRPr sz="18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ct val="100000"/>
              <a:buFont typeface="Century Gothic"/>
              <a:buNone/>
            </a:pPr>
            <a:endParaRPr sz="18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ct val="100000"/>
              <a:buFont typeface="Century Gothic"/>
              <a:buNone/>
            </a:pPr>
            <a:endParaRPr sz="18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ct val="100000"/>
              <a:buFont typeface="Century Gothic"/>
              <a:buNone/>
            </a:pPr>
            <a:endParaRPr sz="1800" b="0" i="0" u="none" strike="noStrike" cap="none" dirty="0">
              <a:solidFill>
                <a:schemeClr val="dk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18335645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6"/>
          <p:cNvSpPr txBox="1">
            <a:spLocks noGrp="1"/>
          </p:cNvSpPr>
          <p:nvPr>
            <p:ph type="title"/>
          </p:nvPr>
        </p:nvSpPr>
        <p:spPr>
          <a:xfrm>
            <a:off x="540000" y="540000"/>
            <a:ext cx="2386080" cy="959616"/>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4000"/>
              <a:buFont typeface="Century Gothic"/>
              <a:buNone/>
            </a:pPr>
            <a:r>
              <a:rPr lang="en-GB" sz="4000" dirty="0"/>
              <a:t>Alg</a:t>
            </a:r>
            <a:r>
              <a:rPr lang="en-GB" sz="4000" dirty="0">
                <a:solidFill>
                  <a:srgbClr val="991E66"/>
                </a:solidFill>
              </a:rPr>
              <a:t>e</a:t>
            </a:r>
            <a:r>
              <a:rPr lang="en-GB" sz="4000" dirty="0"/>
              <a:t>bra</a:t>
            </a:r>
            <a:endParaRPr dirty="0"/>
          </a:p>
        </p:txBody>
      </p:sp>
      <mc:AlternateContent xmlns:mc="http://schemas.openxmlformats.org/markup-compatibility/2006" xmlns:a14="http://schemas.microsoft.com/office/drawing/2010/main">
        <mc:Choice Requires="a14">
          <p:sp>
            <p:nvSpPr>
              <p:cNvPr id="127" name="Google Shape;127;p6"/>
              <p:cNvSpPr txBox="1"/>
              <p:nvPr/>
            </p:nvSpPr>
            <p:spPr>
              <a:xfrm>
                <a:off x="3048349" y="560845"/>
                <a:ext cx="7740950" cy="1569395"/>
              </a:xfrm>
              <a:prstGeom prst="rect">
                <a:avLst/>
              </a:prstGeom>
              <a:solidFill>
                <a:srgbClr val="F5DFE6"/>
              </a:solidFill>
              <a:ln>
                <a:noFill/>
              </a:ln>
            </p:spPr>
            <p:txBody>
              <a:bodyPr spcFirstLastPara="1" wrap="square" lIns="72000" tIns="72000" rIns="72000" bIns="36000" anchor="t" anchorCtr="0">
                <a:spAutoFit/>
              </a:bodyPr>
              <a:lstStyle/>
              <a:p>
                <a:pPr marL="0" marR="0" lvl="0" indent="0" algn="l" rtl="0">
                  <a:lnSpc>
                    <a:spcPct val="90000"/>
                  </a:lnSpc>
                  <a:spcBef>
                    <a:spcPts val="0"/>
                  </a:spcBef>
                  <a:spcAft>
                    <a:spcPts val="0"/>
                  </a:spcAft>
                  <a:buClr>
                    <a:schemeClr val="dk1"/>
                  </a:buClr>
                  <a:buSzPts val="2000"/>
                  <a:buFont typeface="Century Gothic"/>
                  <a:buNone/>
                </a:pPr>
                <a:r>
                  <a:rPr lang="en-GB" sz="2400" dirty="0">
                    <a:solidFill>
                      <a:schemeClr val="dk1"/>
                    </a:solidFill>
                    <a:latin typeface="Century Gothic"/>
                    <a:ea typeface="Century Gothic"/>
                    <a:cs typeface="Century Gothic"/>
                    <a:sym typeface="Century Gothic"/>
                  </a:rPr>
                  <a:t>a</a:t>
                </a:r>
                <a:r>
                  <a:rPr lang="en-GB" sz="2000" dirty="0">
                    <a:solidFill>
                      <a:schemeClr val="dk1"/>
                    </a:solidFill>
                    <a:latin typeface="Century Gothic"/>
                    <a:ea typeface="Century Gothic"/>
                    <a:cs typeface="Century Gothic"/>
                    <a:sym typeface="Century Gothic"/>
                  </a:rPr>
                  <a:t> </a:t>
                </a:r>
                <a:r>
                  <a:rPr lang="en-GB" sz="2400" dirty="0">
                    <a:solidFill>
                      <a:schemeClr val="dk1"/>
                    </a:solidFill>
                    <a:latin typeface="Century Gothic"/>
                    <a:ea typeface="Century Gothic"/>
                    <a:cs typeface="Century Gothic"/>
                    <a:sym typeface="Century Gothic"/>
                  </a:rPr>
                  <a:t>branch of maths that uses letters and symbols to represent unknown quantities. In chemistry, we use algebra whenever we work with formulas, such as </a:t>
                </a:r>
                <a14:m>
                  <m:oMath xmlns:m="http://schemas.openxmlformats.org/officeDocument/2006/math">
                    <m:r>
                      <a:rPr lang="en-GB" sz="2400" i="1" dirty="0" smtClean="0">
                        <a:solidFill>
                          <a:schemeClr val="dk1"/>
                        </a:solidFill>
                        <a:latin typeface="Cambria Math" panose="02040503050406030204" pitchFamily="18" charset="0"/>
                        <a:ea typeface="Century Gothic"/>
                        <a:cs typeface="Century Gothic"/>
                        <a:sym typeface="Century Gothic"/>
                      </a:rPr>
                      <m:t>𝑐</m:t>
                    </m:r>
                    <m:r>
                      <a:rPr lang="en-GB" sz="2400" i="1" dirty="0" smtClean="0">
                        <a:solidFill>
                          <a:schemeClr val="dk1"/>
                        </a:solidFill>
                        <a:latin typeface="Cambria Math" panose="02040503050406030204" pitchFamily="18" charset="0"/>
                        <a:ea typeface="Century Gothic"/>
                        <a:cs typeface="Century Gothic"/>
                        <a:sym typeface="Century Gothic"/>
                      </a:rPr>
                      <m:t> = </m:t>
                    </m:r>
                    <m:f>
                      <m:fPr>
                        <m:ctrlPr>
                          <a:rPr lang="en-GB" sz="2400" b="0" i="1" dirty="0" smtClean="0">
                            <a:solidFill>
                              <a:schemeClr val="dk1"/>
                            </a:solidFill>
                            <a:latin typeface="Cambria Math" panose="02040503050406030204" pitchFamily="18" charset="0"/>
                            <a:sym typeface="Century Gothic"/>
                          </a:rPr>
                        </m:ctrlPr>
                      </m:fPr>
                      <m:num>
                        <m:r>
                          <a:rPr lang="en-GB" sz="2400" b="0" i="1" dirty="0" smtClean="0">
                            <a:solidFill>
                              <a:schemeClr val="dk1"/>
                            </a:solidFill>
                            <a:latin typeface="Cambria Math" panose="02040503050406030204" pitchFamily="18" charset="0"/>
                            <a:sym typeface="Century Gothic"/>
                          </a:rPr>
                          <m:t>𝑚</m:t>
                        </m:r>
                      </m:num>
                      <m:den>
                        <m:r>
                          <a:rPr lang="en-GB" sz="2400" b="0" i="1" dirty="0" smtClean="0">
                            <a:solidFill>
                              <a:schemeClr val="dk1"/>
                            </a:solidFill>
                            <a:latin typeface="Cambria Math" panose="02040503050406030204" pitchFamily="18" charset="0"/>
                            <a:sym typeface="Century Gothic"/>
                          </a:rPr>
                          <m:t>𝑣</m:t>
                        </m:r>
                      </m:den>
                    </m:f>
                  </m:oMath>
                </a14:m>
                <a:endParaRPr sz="2400" b="0" i="1" dirty="0">
                  <a:solidFill>
                    <a:schemeClr val="dk1"/>
                  </a:solidFill>
                  <a:latin typeface="Century Gothic"/>
                  <a:ea typeface="Century Gothic"/>
                  <a:cs typeface="Century Gothic"/>
                  <a:sym typeface="Century Gothic"/>
                </a:endParaRPr>
              </a:p>
            </p:txBody>
          </p:sp>
        </mc:Choice>
        <mc:Fallback xmlns="">
          <p:sp>
            <p:nvSpPr>
              <p:cNvPr id="127" name="Google Shape;127;p6"/>
              <p:cNvSpPr txBox="1">
                <a:spLocks noRot="1" noChangeAspect="1" noMove="1" noResize="1" noEditPoints="1" noAdjustHandles="1" noChangeArrowheads="1" noChangeShapeType="1" noTextEdit="1"/>
              </p:cNvSpPr>
              <p:nvPr/>
            </p:nvSpPr>
            <p:spPr>
              <a:xfrm>
                <a:off x="3048349" y="560845"/>
                <a:ext cx="7740950" cy="1569395"/>
              </a:xfrm>
              <a:prstGeom prst="rect">
                <a:avLst/>
              </a:prstGeom>
              <a:blipFill>
                <a:blip r:embed="rId3"/>
                <a:stretch>
                  <a:fillRect l="-1496" t="-3891" r="-787"/>
                </a:stretch>
              </a:blipFill>
              <a:ln>
                <a:noFill/>
              </a:ln>
            </p:spPr>
            <p:txBody>
              <a:bodyPr/>
              <a:lstStyle/>
              <a:p>
                <a:r>
                  <a:rPr lang="en-GB">
                    <a:noFill/>
                  </a:rPr>
                  <a:t> </a:t>
                </a:r>
              </a:p>
            </p:txBody>
          </p:sp>
        </mc:Fallback>
      </mc:AlternateContent>
      <p:sp>
        <p:nvSpPr>
          <p:cNvPr id="128" name="Google Shape;128;p6"/>
          <p:cNvSpPr txBox="1"/>
          <p:nvPr/>
        </p:nvSpPr>
        <p:spPr>
          <a:xfrm>
            <a:off x="440365" y="2392717"/>
            <a:ext cx="3316800" cy="22473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In other words …</a:t>
            </a:r>
            <a:endParaRPr dirty="0"/>
          </a:p>
          <a:p>
            <a:pPr marL="0" marR="0" lvl="0" indent="0" algn="l" rtl="0">
              <a:spcBef>
                <a:spcPts val="0"/>
              </a:spcBef>
              <a:spcAft>
                <a:spcPts val="0"/>
              </a:spcAft>
              <a:buNone/>
            </a:pPr>
            <a:r>
              <a:rPr lang="en-GB" sz="2000" dirty="0">
                <a:solidFill>
                  <a:schemeClr val="dk1"/>
                </a:solidFill>
                <a:latin typeface="Century Gothic"/>
                <a:ea typeface="Century Gothic"/>
                <a:cs typeface="Century Gothic"/>
                <a:sym typeface="Century Gothic"/>
              </a:rPr>
              <a:t>using letters to stand for numbers we don’t know yet. We put in the numbers we do know and work out the missing one</a:t>
            </a:r>
            <a:endParaRPr dirty="0"/>
          </a:p>
        </p:txBody>
      </p:sp>
      <p:sp>
        <p:nvSpPr>
          <p:cNvPr id="129" name="Google Shape;129;p6"/>
          <p:cNvSpPr txBox="1"/>
          <p:nvPr/>
        </p:nvSpPr>
        <p:spPr>
          <a:xfrm>
            <a:off x="440365" y="5964000"/>
            <a:ext cx="3316800" cy="7080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Say it</a:t>
            </a:r>
            <a:endParaRPr dirty="0"/>
          </a:p>
          <a:p>
            <a:pPr marL="0" marR="0" lvl="0" indent="0" algn="l" rtl="0">
              <a:spcBef>
                <a:spcPts val="0"/>
              </a:spcBef>
              <a:spcAft>
                <a:spcPts val="0"/>
              </a:spcAft>
              <a:buNone/>
            </a:pPr>
            <a:r>
              <a:rPr lang="en-GB" sz="2000" dirty="0">
                <a:solidFill>
                  <a:schemeClr val="dk1"/>
                </a:solidFill>
                <a:latin typeface="Century Gothic"/>
                <a:ea typeface="Century Gothic"/>
                <a:cs typeface="Century Gothic"/>
                <a:sym typeface="Century Gothic"/>
              </a:rPr>
              <a:t>Al-</a:t>
            </a:r>
            <a:r>
              <a:rPr lang="en-GB" sz="2000" dirty="0" err="1">
                <a:solidFill>
                  <a:schemeClr val="dk1"/>
                </a:solidFill>
                <a:latin typeface="Century Gothic"/>
                <a:ea typeface="Century Gothic"/>
                <a:cs typeface="Century Gothic"/>
                <a:sym typeface="Century Gothic"/>
              </a:rPr>
              <a:t>ja</a:t>
            </a:r>
            <a:r>
              <a:rPr lang="en-GB" sz="2000" dirty="0">
                <a:solidFill>
                  <a:schemeClr val="dk1"/>
                </a:solidFill>
                <a:latin typeface="Century Gothic"/>
                <a:ea typeface="Century Gothic"/>
                <a:cs typeface="Century Gothic"/>
                <a:sym typeface="Century Gothic"/>
              </a:rPr>
              <a:t>-bra</a:t>
            </a:r>
            <a:endParaRPr dirty="0"/>
          </a:p>
        </p:txBody>
      </p:sp>
      <p:sp>
        <p:nvSpPr>
          <p:cNvPr id="130" name="Google Shape;130;p6"/>
          <p:cNvSpPr txBox="1"/>
          <p:nvPr/>
        </p:nvSpPr>
        <p:spPr>
          <a:xfrm>
            <a:off x="6820467" y="4676966"/>
            <a:ext cx="3996135" cy="19395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Break it down</a:t>
            </a:r>
            <a:endParaRPr dirty="0"/>
          </a:p>
          <a:p>
            <a:pPr marL="0" marR="0" lvl="0" indent="0" algn="l" rtl="0">
              <a:spcBef>
                <a:spcPts val="0"/>
              </a:spcBef>
              <a:spcAft>
                <a:spcPts val="0"/>
              </a:spcAft>
              <a:buNone/>
            </a:pPr>
            <a:r>
              <a:rPr lang="en-GB" sz="2000" dirty="0">
                <a:solidFill>
                  <a:srgbClr val="242424"/>
                </a:solidFill>
                <a:latin typeface="Century Gothic"/>
                <a:ea typeface="Century Gothic"/>
                <a:cs typeface="Century Gothic"/>
                <a:sym typeface="Century Gothic"/>
              </a:rPr>
              <a:t>From the Arabic ‘al-</a:t>
            </a:r>
            <a:r>
              <a:rPr lang="en-GB" sz="2000" dirty="0" err="1">
                <a:solidFill>
                  <a:srgbClr val="242424"/>
                </a:solidFill>
                <a:latin typeface="Century Gothic"/>
                <a:ea typeface="Century Gothic"/>
                <a:cs typeface="Century Gothic"/>
                <a:sym typeface="Century Gothic"/>
              </a:rPr>
              <a:t>jabr</a:t>
            </a:r>
            <a:r>
              <a:rPr lang="en-GB" sz="2000" dirty="0">
                <a:solidFill>
                  <a:srgbClr val="242424"/>
                </a:solidFill>
                <a:latin typeface="Century Gothic"/>
                <a:ea typeface="Century Gothic"/>
                <a:cs typeface="Century Gothic"/>
                <a:sym typeface="Century Gothic"/>
              </a:rPr>
              <a:t>’ meaning ‘reunion of broken parts’. It’s about putting the pieces together to find what’s missing</a:t>
            </a:r>
            <a:endParaRPr sz="2000" dirty="0">
              <a:solidFill>
                <a:srgbClr val="242424"/>
              </a:solidFill>
              <a:latin typeface="Century Gothic"/>
              <a:ea typeface="Century Gothic"/>
              <a:cs typeface="Century Gothic"/>
              <a:sym typeface="Century Gothic"/>
            </a:endParaRPr>
          </a:p>
        </p:txBody>
      </p:sp>
      <mc:AlternateContent xmlns:mc="http://schemas.openxmlformats.org/markup-compatibility/2006" xmlns:a14="http://schemas.microsoft.com/office/drawing/2010/main">
        <mc:Choice Requires="a14">
          <p:sp>
            <p:nvSpPr>
              <p:cNvPr id="131" name="Google Shape;131;p6"/>
              <p:cNvSpPr txBox="1"/>
              <p:nvPr/>
            </p:nvSpPr>
            <p:spPr>
              <a:xfrm>
                <a:off x="6820467" y="2511061"/>
                <a:ext cx="3996135" cy="1838604"/>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Example</a:t>
                </a:r>
                <a:r>
                  <a:rPr lang="en-GB" sz="2000" b="1" dirty="0">
                    <a:solidFill>
                      <a:srgbClr val="006F62"/>
                    </a:solidFill>
                    <a:latin typeface="Century Gothic"/>
                    <a:ea typeface="Century Gothic"/>
                    <a:cs typeface="Century Gothic"/>
                    <a:sym typeface="Century Gothic"/>
                  </a:rPr>
                  <a:t> </a:t>
                </a:r>
                <a:endParaRPr lang="en-GB" dirty="0">
                  <a:ea typeface="Century Gothic"/>
                </a:endParaRPr>
              </a:p>
              <a:p>
                <a:pPr marL="0" marR="0" lvl="0" indent="0" rtl="0">
                  <a:spcBef>
                    <a:spcPts val="0"/>
                  </a:spcBef>
                  <a:spcAft>
                    <a:spcPts val="0"/>
                  </a:spcAft>
                  <a:buNone/>
                </a:pPr>
                <a:r>
                  <a:rPr lang="en-GB" sz="2000" dirty="0">
                    <a:solidFill>
                      <a:srgbClr val="242424"/>
                    </a:solidFill>
                    <a:ea typeface="Century Gothic"/>
                    <a:cs typeface="Century Gothic"/>
                    <a:sym typeface="Century Gothic"/>
                  </a:rPr>
                  <a:t> </a:t>
                </a:r>
                <a14:m>
                  <m:oMath xmlns:m="http://schemas.openxmlformats.org/officeDocument/2006/math">
                    <m:r>
                      <m:rPr>
                        <m:sty m:val="p"/>
                      </m:rPr>
                      <a:rPr lang="en-GB" sz="2000" i="0" dirty="0" smtClean="0">
                        <a:solidFill>
                          <a:srgbClr val="242424"/>
                        </a:solidFill>
                        <a:latin typeface="Cambria Math" panose="02040503050406030204" pitchFamily="18" charset="0"/>
                        <a:ea typeface="Century Gothic"/>
                        <a:cs typeface="Century Gothic"/>
                        <a:sym typeface="Century Gothic"/>
                      </a:rPr>
                      <m:t>concentration</m:t>
                    </m:r>
                    <m:r>
                      <a:rPr lang="en-GB" sz="2000" i="0" dirty="0" smtClean="0">
                        <a:solidFill>
                          <a:srgbClr val="242424"/>
                        </a:solidFill>
                        <a:latin typeface="Cambria Math" panose="02040503050406030204" pitchFamily="18" charset="0"/>
                        <a:ea typeface="Century Gothic"/>
                        <a:cs typeface="Century Gothic"/>
                        <a:sym typeface="Century Gothic"/>
                      </a:rPr>
                      <m:t> = </m:t>
                    </m:r>
                    <m:f>
                      <m:fPr>
                        <m:ctrlPr>
                          <a:rPr lang="ar-AE" sz="2000" b="0" i="0" dirty="0" smtClean="0">
                            <a:solidFill>
                              <a:srgbClr val="242424"/>
                            </a:solidFill>
                            <a:latin typeface="Cambria Math" panose="02040503050406030204" pitchFamily="18" charset="0"/>
                            <a:sym typeface="Century Gothic"/>
                          </a:rPr>
                        </m:ctrlPr>
                      </m:fPr>
                      <m:num>
                        <m:r>
                          <m:rPr>
                            <m:sty m:val="p"/>
                          </m:rPr>
                          <a:rPr lang="ar-AE" sz="2000" b="0" i="0" dirty="0" smtClean="0">
                            <a:solidFill>
                              <a:srgbClr val="242424"/>
                            </a:solidFill>
                            <a:latin typeface="Cambria Math" panose="02040503050406030204" pitchFamily="18" charset="0"/>
                            <a:sym typeface="Century Gothic"/>
                          </a:rPr>
                          <m:t>m</m:t>
                        </m:r>
                        <m:r>
                          <m:rPr>
                            <m:sty m:val="p"/>
                          </m:rPr>
                          <a:rPr lang="en-GB" sz="2000" b="0" i="0" dirty="0" smtClean="0">
                            <a:solidFill>
                              <a:srgbClr val="242424"/>
                            </a:solidFill>
                            <a:latin typeface="Cambria Math" panose="02040503050406030204" pitchFamily="18" charset="0"/>
                            <a:sym typeface="Century Gothic"/>
                          </a:rPr>
                          <m:t>ass</m:t>
                        </m:r>
                      </m:num>
                      <m:den>
                        <m:r>
                          <m:rPr>
                            <m:sty m:val="p"/>
                          </m:rPr>
                          <a:rPr lang="en-GB" sz="2000" b="0" i="0" dirty="0" smtClean="0">
                            <a:solidFill>
                              <a:srgbClr val="242424"/>
                            </a:solidFill>
                            <a:latin typeface="Cambria Math" panose="02040503050406030204" pitchFamily="18" charset="0"/>
                            <a:sym typeface="Century Gothic"/>
                          </a:rPr>
                          <m:t>volume</m:t>
                        </m:r>
                      </m:den>
                    </m:f>
                  </m:oMath>
                </a14:m>
                <a:endParaRPr lang="en-GB" sz="2000" dirty="0">
                  <a:solidFill>
                    <a:srgbClr val="242424"/>
                  </a:solidFill>
                  <a:latin typeface="Cambria Math" panose="02040503050406030204" pitchFamily="18" charset="0"/>
                  <a:sym typeface="Century Gothic"/>
                </a:endParaRPr>
              </a:p>
              <a:p>
                <a:pPr marL="0" marR="0" lvl="0" indent="0" rtl="0">
                  <a:spcBef>
                    <a:spcPts val="0"/>
                  </a:spcBef>
                  <a:spcAft>
                    <a:spcPts val="0"/>
                  </a:spcAft>
                  <a:buNone/>
                </a:pPr>
                <a:r>
                  <a:rPr lang="en-GB" sz="2000" dirty="0">
                    <a:solidFill>
                      <a:schemeClr val="dk1"/>
                    </a:solidFill>
                    <a:ea typeface="Century Gothic"/>
                    <a:cs typeface="Century Gothic"/>
                    <a:sym typeface="Century Gothic"/>
                  </a:rPr>
                  <a:t> </a:t>
                </a:r>
                <a14:m>
                  <m:oMath xmlns:m="http://schemas.openxmlformats.org/officeDocument/2006/math">
                    <m:r>
                      <a:rPr lang="en-GB" sz="2000" i="1" dirty="0">
                        <a:solidFill>
                          <a:schemeClr val="dk1"/>
                        </a:solidFill>
                        <a:latin typeface="Cambria Math" panose="02040503050406030204" pitchFamily="18" charset="0"/>
                        <a:ea typeface="Century Gothic"/>
                        <a:cs typeface="Century Gothic"/>
                        <a:sym typeface="Century Gothic"/>
                      </a:rPr>
                      <m:t>𝑐</m:t>
                    </m:r>
                    <m:r>
                      <a:rPr lang="en-GB" sz="2000" i="1" dirty="0">
                        <a:solidFill>
                          <a:schemeClr val="dk1"/>
                        </a:solidFill>
                        <a:latin typeface="Cambria Math" panose="02040503050406030204" pitchFamily="18" charset="0"/>
                        <a:ea typeface="Century Gothic"/>
                        <a:cs typeface="Century Gothic"/>
                        <a:sym typeface="Century Gothic"/>
                      </a:rPr>
                      <m:t> = </m:t>
                    </m:r>
                    <m:f>
                      <m:fPr>
                        <m:ctrlPr>
                          <a:rPr lang="en-GB" sz="2000" i="1" dirty="0">
                            <a:solidFill>
                              <a:schemeClr val="dk1"/>
                            </a:solidFill>
                            <a:latin typeface="Cambria Math" panose="02040503050406030204" pitchFamily="18" charset="0"/>
                            <a:sym typeface="Century Gothic"/>
                          </a:rPr>
                        </m:ctrlPr>
                      </m:fPr>
                      <m:num>
                        <m:r>
                          <a:rPr lang="en-GB" sz="2000" i="1" dirty="0">
                            <a:solidFill>
                              <a:schemeClr val="dk1"/>
                            </a:solidFill>
                            <a:latin typeface="Cambria Math" panose="02040503050406030204" pitchFamily="18" charset="0"/>
                            <a:sym typeface="Century Gothic"/>
                          </a:rPr>
                          <m:t>𝑚</m:t>
                        </m:r>
                      </m:num>
                      <m:den>
                        <m:r>
                          <a:rPr lang="en-GB" sz="2000" i="1" dirty="0">
                            <a:solidFill>
                              <a:schemeClr val="dk1"/>
                            </a:solidFill>
                            <a:latin typeface="Cambria Math" panose="02040503050406030204" pitchFamily="18" charset="0"/>
                            <a:sym typeface="Century Gothic"/>
                          </a:rPr>
                          <m:t>𝑣</m:t>
                        </m:r>
                      </m:den>
                    </m:f>
                    <m:r>
                      <a:rPr lang="en-GB" sz="2000" i="1" dirty="0">
                        <a:solidFill>
                          <a:schemeClr val="dk1"/>
                        </a:solidFill>
                        <a:latin typeface="Cambria Math" panose="02040503050406030204" pitchFamily="18" charset="0"/>
                        <a:sym typeface="Century Gothic"/>
                      </a:rPr>
                      <m:t> </m:t>
                    </m:r>
                  </m:oMath>
                </a14:m>
                <a:endParaRPr lang="en-GB" sz="2000" i="1" dirty="0">
                  <a:solidFill>
                    <a:schemeClr val="dk1"/>
                  </a:solidFill>
                  <a:sym typeface="Century Gothic"/>
                </a:endParaRPr>
              </a:p>
              <a:p>
                <a:pPr lvl="0"/>
                <a:r>
                  <a:rPr lang="en-GB" sz="2000" dirty="0">
                    <a:solidFill>
                      <a:srgbClr val="242424"/>
                    </a:solidFill>
                    <a:latin typeface="Century Gothic"/>
                    <a:ea typeface="Century Gothic"/>
                    <a:cs typeface="Century Gothic"/>
                    <a:sym typeface="Century Gothic"/>
                  </a:rPr>
                  <a:t>If </a:t>
                </a:r>
                <a14:m>
                  <m:oMath xmlns:m="http://schemas.openxmlformats.org/officeDocument/2006/math">
                    <m:r>
                      <a:rPr lang="en-GB" sz="2000" i="1" dirty="0" smtClean="0">
                        <a:solidFill>
                          <a:srgbClr val="242424"/>
                        </a:solidFill>
                        <a:latin typeface="Cambria Math" panose="02040503050406030204" pitchFamily="18" charset="0"/>
                        <a:ea typeface="Century Gothic"/>
                        <a:cs typeface="Century Gothic"/>
                        <a:sym typeface="Century Gothic"/>
                      </a:rPr>
                      <m:t>𝑐</m:t>
                    </m:r>
                    <m:r>
                      <a:rPr lang="en-GB" sz="2000" i="0" dirty="0" smtClean="0">
                        <a:solidFill>
                          <a:srgbClr val="242424"/>
                        </a:solidFill>
                        <a:latin typeface="Cambria Math" panose="02040503050406030204" pitchFamily="18" charset="0"/>
                        <a:ea typeface="Century Gothic"/>
                        <a:cs typeface="Century Gothic"/>
                        <a:sym typeface="Century Gothic"/>
                      </a:rPr>
                      <m:t> = 5 </m:t>
                    </m:r>
                  </m:oMath>
                </a14:m>
                <a:r>
                  <a:rPr lang="en-GB" sz="2000" dirty="0">
                    <a:solidFill>
                      <a:srgbClr val="242424"/>
                    </a:solidFill>
                    <a:latin typeface="Century Gothic"/>
                    <a:ea typeface="Century Gothic"/>
                    <a:cs typeface="Century Gothic"/>
                    <a:sym typeface="Century Gothic"/>
                  </a:rPr>
                  <a:t>and </a:t>
                </a:r>
                <a14:m>
                  <m:oMath xmlns:m="http://schemas.openxmlformats.org/officeDocument/2006/math">
                    <m:r>
                      <a:rPr lang="en-GB" sz="2000" i="1" dirty="0" smtClean="0">
                        <a:solidFill>
                          <a:srgbClr val="242424"/>
                        </a:solidFill>
                        <a:latin typeface="Cambria Math" panose="02040503050406030204" pitchFamily="18" charset="0"/>
                        <a:ea typeface="Century Gothic"/>
                        <a:cs typeface="Century Gothic"/>
                        <a:sym typeface="Century Gothic"/>
                      </a:rPr>
                      <m:t>𝑚</m:t>
                    </m:r>
                    <m:r>
                      <a:rPr lang="en-GB" sz="2000" i="0" dirty="0" smtClean="0">
                        <a:solidFill>
                          <a:srgbClr val="242424"/>
                        </a:solidFill>
                        <a:latin typeface="Cambria Math" panose="02040503050406030204" pitchFamily="18" charset="0"/>
                        <a:ea typeface="Century Gothic"/>
                        <a:cs typeface="Century Gothic"/>
                        <a:sym typeface="Century Gothic"/>
                      </a:rPr>
                      <m:t> = 20</m:t>
                    </m:r>
                  </m:oMath>
                </a14:m>
                <a:r>
                  <a:rPr lang="en-GB" sz="2000" dirty="0">
                    <a:solidFill>
                      <a:srgbClr val="242424"/>
                    </a:solidFill>
                    <a:latin typeface="Century Gothic"/>
                    <a:ea typeface="Century Gothic"/>
                    <a:cs typeface="Century Gothic"/>
                    <a:sym typeface="Century Gothic"/>
                  </a:rPr>
                  <a:t>, we can use algebra to find </a:t>
                </a:r>
                <a14:m>
                  <m:oMath xmlns:m="http://schemas.openxmlformats.org/officeDocument/2006/math">
                    <m:r>
                      <a:rPr lang="en-GB" sz="2000" i="1" dirty="0" smtClean="0">
                        <a:solidFill>
                          <a:srgbClr val="242424"/>
                        </a:solidFill>
                        <a:latin typeface="Cambria Math" panose="02040503050406030204" pitchFamily="18" charset="0"/>
                        <a:ea typeface="Cambria Math" panose="02040503050406030204" pitchFamily="18" charset="0"/>
                        <a:cs typeface="Century Gothic"/>
                        <a:sym typeface="Century Gothic"/>
                      </a:rPr>
                      <m:t>𝑣</m:t>
                    </m:r>
                  </m:oMath>
                </a14:m>
                <a:endParaRPr sz="2000" dirty="0">
                  <a:solidFill>
                    <a:srgbClr val="242424"/>
                  </a:solidFill>
                  <a:latin typeface="Cambria Math" panose="02040503050406030204" pitchFamily="18" charset="0"/>
                  <a:ea typeface="Cambria Math" panose="02040503050406030204" pitchFamily="18" charset="0"/>
                  <a:cs typeface="Century Gothic"/>
                  <a:sym typeface="Century Gothic"/>
                </a:endParaRPr>
              </a:p>
            </p:txBody>
          </p:sp>
        </mc:Choice>
        <mc:Fallback xmlns="">
          <p:sp>
            <p:nvSpPr>
              <p:cNvPr id="131" name="Google Shape;131;p6"/>
              <p:cNvSpPr txBox="1">
                <a:spLocks noRot="1" noChangeAspect="1" noMove="1" noResize="1" noEditPoints="1" noAdjustHandles="1" noChangeArrowheads="1" noChangeShapeType="1" noTextEdit="1"/>
              </p:cNvSpPr>
              <p:nvPr/>
            </p:nvSpPr>
            <p:spPr>
              <a:xfrm>
                <a:off x="6820467" y="2511061"/>
                <a:ext cx="3996135" cy="1838604"/>
              </a:xfrm>
              <a:prstGeom prst="rect">
                <a:avLst/>
              </a:prstGeom>
              <a:blipFill>
                <a:blip r:embed="rId4"/>
                <a:stretch>
                  <a:fillRect l="-1520" t="-1639" b="-3934"/>
                </a:stretch>
              </a:blipFill>
              <a:ln w="19050" cap="flat" cmpd="sng">
                <a:solidFill>
                  <a:schemeClr val="accent4"/>
                </a:solidFill>
                <a:prstDash val="solid"/>
                <a:round/>
                <a:headEnd type="none" w="sm" len="sm"/>
                <a:tailEnd type="none" w="sm" len="sm"/>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32" name="Google Shape;132;p6" descr="A grey rectangle with the equation a = b + c centred inside in black. "/>
              <p:cNvSpPr/>
              <p:nvPr/>
            </p:nvSpPr>
            <p:spPr>
              <a:xfrm>
                <a:off x="4156672" y="3926485"/>
                <a:ext cx="2472728" cy="11181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14:m>
                  <m:oMathPara xmlns:m="http://schemas.openxmlformats.org/officeDocument/2006/math">
                    <m:oMath>
                      <m:r>
                        <a:rPr lang="en-GB" sz="3600" i="1" dirty="0" smtClean="0">
                          <a:latin typeface="Cambria Math" panose="02040503050406030204" pitchFamily="18" charset="0"/>
                          <a:ea typeface="Cambria Math" panose="02040503050406030204" pitchFamily="18" charset="0"/>
                          <a:cs typeface="Calibri"/>
                          <a:sym typeface="Calibri"/>
                        </a:rPr>
                        <m:t>𝑎</m:t>
                      </m:r>
                      <m:r>
                        <a:rPr lang="en-GB" sz="3600" i="1" dirty="0" smtClean="0">
                          <a:latin typeface="Cambria Math" panose="02040503050406030204" pitchFamily="18" charset="0"/>
                          <a:ea typeface="Cambria Math" panose="02040503050406030204" pitchFamily="18" charset="0"/>
                          <a:cs typeface="Calibri"/>
                          <a:sym typeface="Calibri"/>
                        </a:rPr>
                        <m:t>=</m:t>
                      </m:r>
                      <m:r>
                        <a:rPr lang="en-GB" sz="3600" i="1" dirty="0" smtClean="0">
                          <a:latin typeface="Cambria Math" panose="02040503050406030204" pitchFamily="18" charset="0"/>
                          <a:ea typeface="Cambria Math" panose="02040503050406030204" pitchFamily="18" charset="0"/>
                          <a:cs typeface="Calibri"/>
                          <a:sym typeface="Calibri"/>
                        </a:rPr>
                        <m:t>𝑏</m:t>
                      </m:r>
                      <m:r>
                        <a:rPr lang="en-GB" sz="3600" i="1" dirty="0" smtClean="0">
                          <a:latin typeface="Cambria Math" panose="02040503050406030204" pitchFamily="18" charset="0"/>
                          <a:ea typeface="Cambria Math" panose="02040503050406030204" pitchFamily="18" charset="0"/>
                          <a:cs typeface="Calibri"/>
                          <a:sym typeface="Calibri"/>
                        </a:rPr>
                        <m:t>+</m:t>
                      </m:r>
                      <m:r>
                        <a:rPr lang="en-GB" sz="3600" i="1" dirty="0" smtClean="0">
                          <a:latin typeface="Cambria Math" panose="02040503050406030204" pitchFamily="18" charset="0"/>
                          <a:ea typeface="Cambria Math" panose="02040503050406030204" pitchFamily="18" charset="0"/>
                          <a:cs typeface="Calibri"/>
                          <a:sym typeface="Calibri"/>
                        </a:rPr>
                        <m:t>𝑐</m:t>
                      </m:r>
                    </m:oMath>
                  </m:oMathPara>
                </a14:m>
                <a:endParaRPr dirty="0"/>
              </a:p>
            </p:txBody>
          </p:sp>
        </mc:Choice>
        <mc:Fallback xmlns="">
          <p:sp>
            <p:nvSpPr>
              <p:cNvPr id="132" name="Google Shape;132;p6" descr="A grey rectangle with the equation a = b + c centred inside in black. "/>
              <p:cNvSpPr>
                <a:spLocks noRot="1" noChangeAspect="1" noMove="1" noResize="1" noEditPoints="1" noAdjustHandles="1" noChangeArrowheads="1" noChangeShapeType="1" noTextEdit="1"/>
              </p:cNvSpPr>
              <p:nvPr/>
            </p:nvSpPr>
            <p:spPr>
              <a:xfrm>
                <a:off x="4156672" y="3926485"/>
                <a:ext cx="2472728" cy="1118100"/>
              </a:xfrm>
              <a:prstGeom prst="rect">
                <a:avLst/>
              </a:prstGeom>
              <a:blipFill>
                <a:blip r:embed="rId5"/>
                <a:stretch>
                  <a:fillRect/>
                </a:stretch>
              </a:blipFill>
              <a:ln w="9525" cap="flat" cmpd="sng">
                <a:solidFill>
                  <a:schemeClr val="dk2"/>
                </a:solidFill>
                <a:prstDash val="solid"/>
                <a:round/>
                <a:headEnd type="none" w="sm" len="sm"/>
                <a:tailEnd type="none" w="sm" len="sm"/>
              </a:ln>
            </p:spPr>
            <p:txBody>
              <a:bodyPr/>
              <a:lstStyle/>
              <a:p>
                <a:r>
                  <a:rPr lang="en-GB">
                    <a:noFill/>
                  </a:rPr>
                  <a:t> </a:t>
                </a:r>
              </a:p>
            </p:txBody>
          </p:sp>
        </mc:Fallback>
      </mc:AlternateContent>
      <p:sp>
        <p:nvSpPr>
          <p:cNvPr id="2" name="TextBox 1">
            <a:extLst>
              <a:ext uri="{FF2B5EF4-FFF2-40B4-BE49-F238E27FC236}">
                <a16:creationId xmlns:a16="http://schemas.microsoft.com/office/drawing/2014/main" id="{1D1C3FC4-3AC8-7C59-7E40-A6EB8526B9DE}"/>
              </a:ext>
            </a:extLst>
          </p:cNvPr>
          <p:cNvSpPr txBox="1"/>
          <p:nvPr/>
        </p:nvSpPr>
        <p:spPr>
          <a:xfrm>
            <a:off x="440365" y="4789533"/>
            <a:ext cx="3316800" cy="1015663"/>
          </a:xfrm>
          <a:prstGeom prst="rect">
            <a:avLst/>
          </a:prstGeom>
          <a:noFill/>
          <a:ln w="19050">
            <a:solidFill>
              <a:schemeClr val="accent4"/>
            </a:solidFill>
          </a:ln>
        </p:spPr>
        <p:txBody>
          <a:bodyPr wrap="square" lIns="91440" tIns="45720" rIns="91440" bIns="45720" rtlCol="0" anchor="t">
            <a:spAutoFit/>
          </a:bodyPr>
          <a:lstStyle/>
          <a:p>
            <a:r>
              <a:rPr lang="en-GB" sz="2000" b="1" dirty="0">
                <a:solidFill>
                  <a:schemeClr val="accent4"/>
                </a:solidFill>
                <a:latin typeface="Century Gothic"/>
              </a:rPr>
              <a:t>Sign it</a:t>
            </a:r>
          </a:p>
          <a:p>
            <a:r>
              <a:rPr lang="en-GB" sz="2000" dirty="0">
                <a:latin typeface="Century Gothic"/>
              </a:rPr>
              <a:t>Watch a video:</a:t>
            </a:r>
          </a:p>
          <a:p>
            <a:r>
              <a:rPr lang="en-GB" sz="2000" dirty="0">
                <a:solidFill>
                  <a:schemeClr val="accent4"/>
                </a:solidFill>
                <a:latin typeface="Century Gothic"/>
                <a:hlinkClick r:id="rId6">
                  <a:extLst>
                    <a:ext uri="{A12FA001-AC4F-418D-AE19-62706E023703}">
                      <ahyp:hlinkClr xmlns:ahyp="http://schemas.microsoft.com/office/drawing/2018/hyperlinkcolor" val="tx"/>
                    </a:ext>
                  </a:extLst>
                </a:hlinkClick>
              </a:rPr>
              <a:t>bit.ly/4n0SGmV</a:t>
            </a:r>
            <a:r>
              <a:rPr lang="en-GB" sz="2000" dirty="0">
                <a:solidFill>
                  <a:schemeClr val="accent4"/>
                </a:solidFill>
                <a:latin typeface="Century Gothic"/>
              </a:rPr>
              <a:t> </a:t>
            </a:r>
          </a:p>
        </p:txBody>
      </p:sp>
      <p:grpSp>
        <p:nvGrpSpPr>
          <p:cNvPr id="5" name="Group 4">
            <a:extLst>
              <a:ext uri="{FF2B5EF4-FFF2-40B4-BE49-F238E27FC236}">
                <a16:creationId xmlns:a16="http://schemas.microsoft.com/office/drawing/2014/main" id="{B6B6E4F8-4D5E-2C8E-507E-CEFB11568FEB}"/>
              </a:ext>
              <a:ext uri="{C183D7F6-B498-43B3-948B-1728B52AA6E4}">
                <adec:decorative xmlns:adec="http://schemas.microsoft.com/office/drawing/2017/decorative" val="1"/>
              </a:ext>
            </a:extLst>
          </p:cNvPr>
          <p:cNvGrpSpPr/>
          <p:nvPr/>
        </p:nvGrpSpPr>
        <p:grpSpPr>
          <a:xfrm>
            <a:off x="2698915" y="5044585"/>
            <a:ext cx="892359" cy="542925"/>
            <a:chOff x="2698915" y="5044585"/>
            <a:chExt cx="892359" cy="542925"/>
          </a:xfrm>
        </p:grpSpPr>
        <p:pic>
          <p:nvPicPr>
            <p:cNvPr id="3" name="Picture 6">
              <a:extLst>
                <a:ext uri="{FF2B5EF4-FFF2-40B4-BE49-F238E27FC236}">
                  <a16:creationId xmlns:a16="http://schemas.microsoft.com/office/drawing/2014/main" id="{56459392-FA6B-8D98-8D88-CD02327C0E55}"/>
                </a:ext>
                <a:ext uri="{C183D7F6-B498-43B3-948B-1728B52AA6E4}">
                  <adec:decorative xmlns:adec="http://schemas.microsoft.com/office/drawing/2017/decorative" val="1"/>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3048349" y="5044585"/>
              <a:ext cx="542925" cy="5334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8">
              <a:extLst>
                <a:ext uri="{FF2B5EF4-FFF2-40B4-BE49-F238E27FC236}">
                  <a16:creationId xmlns:a16="http://schemas.microsoft.com/office/drawing/2014/main" id="{6D6851A1-7F7E-2967-371F-2771FE4E3484}"/>
                </a:ext>
                <a:ext uri="{C183D7F6-B498-43B3-948B-1728B52AA6E4}">
                  <adec:decorative xmlns:adec="http://schemas.microsoft.com/office/drawing/2017/decorative" val="1"/>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2698915" y="5044585"/>
              <a:ext cx="552450" cy="542925"/>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F6759E0F-6355-DF86-8805-02FB911BD27C}"/>
              </a:ext>
            </a:extLst>
          </p:cNvPr>
          <p:cNvSpPr txBox="1">
            <a:spLocks noGrp="1"/>
          </p:cNvSpPr>
          <p:nvPr>
            <p:ph type="title" idx="4294967295"/>
          </p:nvPr>
        </p:nvSpPr>
        <p:spPr>
          <a:xfrm>
            <a:off x="211510" y="340175"/>
            <a:ext cx="4549324" cy="1323439"/>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1" normalizeH="0" baseline="0" noProof="0" dirty="0">
                <a:ln>
                  <a:noFill/>
                </a:ln>
                <a:solidFill>
                  <a:schemeClr val="accent4"/>
                </a:solidFill>
                <a:effectLst/>
                <a:uLnTx/>
                <a:uFillTx/>
                <a:latin typeface="Century Gothic"/>
                <a:ea typeface="+mn-ea"/>
                <a:cs typeface="+mn-cs"/>
              </a:rPr>
              <a:t>Balanced symbol equation</a:t>
            </a:r>
            <a:endParaRPr kumimoji="0" lang="en-GB" sz="4000" b="0" i="0" u="none" strike="noStrike" kern="1200" cap="none" spc="0" normalizeH="0" baseline="0" noProof="0" dirty="0">
              <a:ln>
                <a:noFill/>
              </a:ln>
              <a:solidFill>
                <a:schemeClr val="accent4"/>
              </a:solidFill>
              <a:effectLst/>
              <a:uLnTx/>
              <a:uFillTx/>
              <a:latin typeface="+mn-lt"/>
              <a:ea typeface="+mn-ea"/>
              <a:cs typeface="+mn-cs"/>
            </a:endParaRPr>
          </a:p>
        </p:txBody>
      </p:sp>
      <p:sp>
        <p:nvSpPr>
          <p:cNvPr id="5" name="Title 1">
            <a:extLst>
              <a:ext uri="{FF2B5EF4-FFF2-40B4-BE49-F238E27FC236}">
                <a16:creationId xmlns:a16="http://schemas.microsoft.com/office/drawing/2014/main" id="{5CAF4419-B258-7652-88B2-C5F743DF8C77}"/>
              </a:ext>
            </a:extLst>
          </p:cNvPr>
          <p:cNvSpPr/>
          <p:nvPr/>
        </p:nvSpPr>
        <p:spPr>
          <a:xfrm>
            <a:off x="4751916" y="456347"/>
            <a:ext cx="6420909" cy="2025005"/>
          </a:xfrm>
          <a:prstGeom prst="rect">
            <a:avLst/>
          </a:prstGeom>
          <a:solidFill>
            <a:srgbClr val="F5DFE6"/>
          </a:solidFill>
          <a:ln w="38100">
            <a:no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solidFill>
                  <a:schemeClr val="tx1"/>
                </a:solidFill>
                <a:effectLst/>
                <a:latin typeface="Century Gothic" panose="020B0502020202020204" pitchFamily="34" charset="0"/>
                <a:ea typeface="Calibri" panose="020F0502020204030204" pitchFamily="34" charset="0"/>
                <a:cs typeface="Arial" panose="020B0604020202020204" pitchFamily="34" charset="0"/>
              </a:rPr>
              <a:t>for a chemical reaction this shows the chemical formulas of the reactants and products separated by an arrow</a:t>
            </a:r>
            <a:r>
              <a:rPr lang="en-GB" sz="2400" dirty="0">
                <a:latin typeface="Century Gothic" panose="020B0502020202020204" pitchFamily="34" charset="0"/>
                <a:ea typeface="Calibri" panose="020F0502020204030204" pitchFamily="34" charset="0"/>
                <a:cs typeface="Arial" panose="020B0604020202020204" pitchFamily="34" charset="0"/>
              </a:rPr>
              <a:t>. Whole n</a:t>
            </a:r>
            <a:r>
              <a:rPr lang="en-GB" sz="2400" dirty="0">
                <a:solidFill>
                  <a:schemeClr val="tx1"/>
                </a:solidFill>
                <a:effectLst/>
                <a:latin typeface="Century Gothic" panose="020B0502020202020204" pitchFamily="34" charset="0"/>
                <a:ea typeface="Calibri" panose="020F0502020204030204" pitchFamily="34" charset="0"/>
                <a:cs typeface="Arial" panose="020B0604020202020204" pitchFamily="34" charset="0"/>
              </a:rPr>
              <a:t>umbers may be written before the formulas to balance the equation</a:t>
            </a:r>
            <a:endParaRPr kumimoji="0" lang="en-GB" sz="2400" i="0" u="none" strike="noStrike" kern="1200" cap="none" spc="-1" normalizeH="0" baseline="0" noProof="0" dirty="0">
              <a:ln>
                <a:noFill/>
              </a:ln>
              <a:solidFill>
                <a:srgbClr val="000000"/>
              </a:solidFill>
              <a:effectLst/>
              <a:uLnTx/>
              <a:uFillTx/>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1"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2000" b="0" i="0" u="none" strike="noStrike" kern="1200" cap="none" spc="-1" normalizeH="0" baseline="0" noProof="0" dirty="0">
              <a:ln>
                <a:noFill/>
              </a:ln>
              <a:solidFill>
                <a:prstClr val="black"/>
              </a:solidFill>
              <a:effectLst/>
              <a:uLnTx/>
              <a:uFillTx/>
              <a:latin typeface="Arial"/>
            </a:endParaRPr>
          </a:p>
        </p:txBody>
      </p:sp>
      <p:sp>
        <p:nvSpPr>
          <p:cNvPr id="6" name="Content Placeholder 2">
            <a:extLst>
              <a:ext uri="{FF2B5EF4-FFF2-40B4-BE49-F238E27FC236}">
                <a16:creationId xmlns:a16="http://schemas.microsoft.com/office/drawing/2014/main" id="{06EF6601-9587-DCC6-DAEB-4F070E22AFE9}"/>
              </a:ext>
            </a:extLst>
          </p:cNvPr>
          <p:cNvSpPr/>
          <p:nvPr/>
        </p:nvSpPr>
        <p:spPr>
          <a:xfrm>
            <a:off x="326471" y="1998125"/>
            <a:ext cx="3366543" cy="2025004"/>
          </a:xfrm>
          <a:prstGeom prst="rect">
            <a:avLst/>
          </a:prstGeom>
          <a:noFill/>
          <a:ln w="19050">
            <a:solidFill>
              <a:schemeClr val="accent4"/>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chemeClr val="accent4"/>
                </a:solidFill>
                <a:effectLst/>
                <a:uLnTx/>
                <a:uFillTx/>
                <a:latin typeface="Century Gothic"/>
              </a:rPr>
              <a:t>In other words …</a:t>
            </a:r>
            <a:endParaRPr kumimoji="0" lang="en-GB" sz="2000" b="0" i="0" u="none" strike="noStrike" kern="1200" cap="none" spc="-1" normalizeH="0" baseline="0" noProof="0" dirty="0">
              <a:ln>
                <a:noFill/>
              </a:ln>
              <a:solidFill>
                <a:schemeClr val="accent4"/>
              </a:solidFill>
              <a:effectLst/>
              <a:uLnTx/>
              <a:uFillTx/>
              <a:latin typeface="Arial"/>
            </a:endParaRPr>
          </a:p>
          <a:p>
            <a:r>
              <a:rPr lang="en-GB" sz="2000" b="0" i="0" u="none" strike="noStrike" dirty="0">
                <a:solidFill>
                  <a:srgbClr val="001D35"/>
                </a:solidFill>
                <a:effectLst/>
                <a:latin typeface="Century Gothic" panose="020B0502020202020204" pitchFamily="34" charset="0"/>
              </a:rPr>
              <a:t>when the number of atoms for each element is the same on both the left and right sides of an equation</a:t>
            </a:r>
            <a:endParaRPr lang="en-GB" sz="2000" dirty="0">
              <a:solidFill>
                <a:srgbClr val="242424"/>
              </a:solidFill>
              <a:latin typeface="Century Gothic"/>
            </a:endParaRPr>
          </a:p>
        </p:txBody>
      </p:sp>
      <p:sp>
        <p:nvSpPr>
          <p:cNvPr id="8" name="TextBox 13">
            <a:extLst>
              <a:ext uri="{FF2B5EF4-FFF2-40B4-BE49-F238E27FC236}">
                <a16:creationId xmlns:a16="http://schemas.microsoft.com/office/drawing/2014/main" id="{A841E056-01D5-DB08-74BD-0AAF572B4CAB}"/>
              </a:ext>
            </a:extLst>
          </p:cNvPr>
          <p:cNvSpPr/>
          <p:nvPr/>
        </p:nvSpPr>
        <p:spPr>
          <a:xfrm>
            <a:off x="326471" y="5667224"/>
            <a:ext cx="3773153" cy="797311"/>
          </a:xfrm>
          <a:prstGeom prst="rect">
            <a:avLst/>
          </a:prstGeom>
          <a:noFill/>
          <a:ln w="19050">
            <a:solidFill>
              <a:schemeClr val="accent4"/>
            </a:solidFill>
          </a:ln>
        </p:spPr>
        <p:style>
          <a:lnRef idx="0">
            <a:scrgbClr r="0" g="0" b="0"/>
          </a:lnRef>
          <a:fillRef idx="0">
            <a:scrgbClr r="0" g="0" b="0"/>
          </a:fillRef>
          <a:effectRef idx="0">
            <a:scrgbClr r="0" g="0" b="0"/>
          </a:effectRef>
          <a:fontRef idx="minor"/>
        </p:style>
        <p:txBody>
          <a:bodyPr wrap="square" lIns="91440" tIns="90000" rIns="91440" bIns="90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chemeClr val="accent4"/>
                </a:solidFill>
                <a:effectLst/>
                <a:uLnTx/>
                <a:uFillTx/>
                <a:latin typeface="Century Gothic "/>
              </a:rPr>
              <a:t>Say it</a:t>
            </a:r>
            <a:endParaRPr kumimoji="0" lang="en-GB" sz="2000" b="0" i="0" u="none" strike="noStrike" kern="1200" cap="none" spc="-1" normalizeH="0" baseline="0" noProof="0" dirty="0">
              <a:ln>
                <a:noFill/>
              </a:ln>
              <a:solidFill>
                <a:schemeClr val="accent4"/>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rgbClr val="000000"/>
                </a:solidFill>
                <a:latin typeface="Century Gothic" panose="020B0502020202020204" pitchFamily="34" charset="0"/>
              </a:rPr>
              <a:t>Bal</a:t>
            </a:r>
            <a:r>
              <a:rPr lang="en-GB" sz="2000" b="0" i="0" u="none" strike="noStrike" dirty="0">
                <a:solidFill>
                  <a:srgbClr val="000000"/>
                </a:solidFill>
                <a:effectLst/>
                <a:latin typeface="Century Gothic" panose="020B0502020202020204" pitchFamily="34" charset="0"/>
              </a:rPr>
              <a:t>-</a:t>
            </a:r>
            <a:r>
              <a:rPr lang="en-GB" sz="2000" b="0" i="0" u="none" strike="noStrike" dirty="0" err="1">
                <a:solidFill>
                  <a:srgbClr val="000000"/>
                </a:solidFill>
                <a:effectLst/>
                <a:latin typeface="Century Gothic" panose="020B0502020202020204" pitchFamily="34" charset="0"/>
              </a:rPr>
              <a:t>en</a:t>
            </a:r>
            <a:r>
              <a:rPr lang="en-GB" sz="2000" b="0" i="0" u="none" strike="noStrike" dirty="0">
                <a:solidFill>
                  <a:srgbClr val="000000"/>
                </a:solidFill>
                <a:effectLst/>
                <a:latin typeface="Century Gothic" panose="020B0502020202020204" pitchFamily="34" charset="0"/>
              </a:rPr>
              <a:t>-st sim-bel </a:t>
            </a:r>
            <a:r>
              <a:rPr lang="en-GB" sz="2000" b="0" i="0" u="none" strike="noStrike" dirty="0" err="1">
                <a:solidFill>
                  <a:srgbClr val="000000"/>
                </a:solidFill>
                <a:effectLst/>
                <a:latin typeface="Century Gothic" panose="020B0502020202020204" pitchFamily="34" charset="0"/>
              </a:rPr>
              <a:t>i-cway-si-en</a:t>
            </a:r>
            <a:endParaRPr kumimoji="0" lang="en-GB" sz="2000" b="0" i="0" u="none" strike="noStrike" kern="1200" cap="none" spc="-1" normalizeH="0" baseline="0" noProof="0" dirty="0">
              <a:ln>
                <a:noFill/>
              </a:ln>
              <a:solidFill>
                <a:srgbClr val="000000"/>
              </a:solidFill>
              <a:effectLst/>
              <a:uLnTx/>
              <a:uFillTx/>
              <a:latin typeface="Century Gothic "/>
            </a:endParaRPr>
          </a:p>
        </p:txBody>
      </p:sp>
      <p:sp>
        <p:nvSpPr>
          <p:cNvPr id="9" name="Content Placeholder 2">
            <a:extLst>
              <a:ext uri="{FF2B5EF4-FFF2-40B4-BE49-F238E27FC236}">
                <a16:creationId xmlns:a16="http://schemas.microsoft.com/office/drawing/2014/main" id="{E1E1BDA5-B89B-69CA-71C0-1597EC545C7B}"/>
              </a:ext>
            </a:extLst>
          </p:cNvPr>
          <p:cNvSpPr/>
          <p:nvPr/>
        </p:nvSpPr>
        <p:spPr>
          <a:xfrm>
            <a:off x="7527665" y="2760178"/>
            <a:ext cx="3322669" cy="2376927"/>
          </a:xfrm>
          <a:prstGeom prst="rect">
            <a:avLst/>
          </a:prstGeom>
          <a:noFill/>
          <a:ln w="19050">
            <a:solidFill>
              <a:schemeClr val="accent4"/>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chemeClr val="accent4"/>
                </a:solidFill>
                <a:effectLst/>
                <a:uLnTx/>
                <a:uFillTx/>
                <a:latin typeface="Century Gothic" panose="020B0502020202020204" pitchFamily="34" charset="0"/>
              </a:rPr>
              <a:t>Example</a:t>
            </a:r>
            <a:endParaRPr kumimoji="0" lang="en-GB" sz="2000" b="0" i="0" u="none" strike="noStrike" kern="1200" cap="none" spc="-1" normalizeH="0" baseline="0" noProof="0" dirty="0">
              <a:ln>
                <a:noFill/>
              </a:ln>
              <a:solidFill>
                <a:schemeClr val="accent4"/>
              </a:solidFill>
              <a:effectLst/>
              <a:uLnTx/>
              <a:uFillTx/>
              <a:latin typeface="Century Gothic" panose="020B0502020202020204" pitchFamily="34" charset="0"/>
            </a:endParaRPr>
          </a:p>
          <a:p>
            <a:r>
              <a:rPr lang="en-GB" sz="2000" dirty="0">
                <a:solidFill>
                  <a:srgbClr val="242424"/>
                </a:solidFill>
                <a:latin typeface="Century Gothic" panose="020B0502020202020204" pitchFamily="34" charset="0"/>
              </a:rPr>
              <a:t>This is a balanced symbol equation because there are four hydrogen atoms and two oxygen atoms in the reactants and the products</a:t>
            </a:r>
          </a:p>
        </p:txBody>
      </p:sp>
      <p:sp>
        <p:nvSpPr>
          <p:cNvPr id="11" name="Title 1">
            <a:extLst>
              <a:ext uri="{FF2B5EF4-FFF2-40B4-BE49-F238E27FC236}">
                <a16:creationId xmlns:a16="http://schemas.microsoft.com/office/drawing/2014/main" id="{41D6A704-2639-27C7-B867-DC3FD29AED92}"/>
              </a:ext>
              <a:ext uri="{C183D7F6-B498-43B3-948B-1728B52AA6E4}">
                <adec:decorative xmlns:adec="http://schemas.microsoft.com/office/drawing/2017/decorative" val="1"/>
              </a:ext>
            </a:extLst>
          </p:cNvPr>
          <p:cNvSpPr/>
          <p:nvPr/>
        </p:nvSpPr>
        <p:spPr>
          <a:xfrm rot="5400000">
            <a:off x="9717480" y="2205000"/>
            <a:ext cx="4139640" cy="809640"/>
          </a:xfrm>
          <a:prstGeom prst="rect">
            <a:avLst/>
          </a:prstGeom>
          <a:noFill/>
          <a:ln w="0">
            <a:noFill/>
          </a:ln>
        </p:spPr>
        <p:style>
          <a:lnRef idx="0">
            <a:scrgbClr r="0" g="0" b="0"/>
          </a:lnRef>
          <a:fillRef idx="0">
            <a:scrgbClr r="0" g="0" b="0"/>
          </a:fillRef>
          <a:effectRef idx="0">
            <a:scrgbClr r="0" g="0" b="0"/>
          </a:effectRef>
          <a:fontRef idx="minor"/>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ndParaRPr>
          </a:p>
        </p:txBody>
      </p:sp>
      <p:sp>
        <p:nvSpPr>
          <p:cNvPr id="7" name="Content Placeholder 2">
            <a:extLst>
              <a:ext uri="{FF2B5EF4-FFF2-40B4-BE49-F238E27FC236}">
                <a16:creationId xmlns:a16="http://schemas.microsoft.com/office/drawing/2014/main" id="{CD133587-AD97-7C22-340A-484CB9AC4F8F}"/>
              </a:ext>
            </a:extLst>
          </p:cNvPr>
          <p:cNvSpPr/>
          <p:nvPr/>
        </p:nvSpPr>
        <p:spPr>
          <a:xfrm>
            <a:off x="338923" y="4206961"/>
            <a:ext cx="3042452" cy="1197614"/>
          </a:xfrm>
          <a:prstGeom prst="rect">
            <a:avLst/>
          </a:prstGeom>
          <a:noFill/>
          <a:ln w="19050">
            <a:solidFill>
              <a:schemeClr val="accent4"/>
            </a:solidFill>
          </a:ln>
        </p:spPr>
        <p:style>
          <a:lnRef idx="0">
            <a:scrgbClr r="0" g="0" b="0"/>
          </a:lnRef>
          <a:fillRef idx="0">
            <a:scrgbClr r="0" g="0" b="0"/>
          </a:fillRef>
          <a:effectRef idx="0">
            <a:scrgbClr r="0" g="0" b="0"/>
          </a:effectRef>
          <a:fontRef idx="minor"/>
        </p:style>
        <p:txBody>
          <a:bodyPr lIns="90000" tIns="90000" rIns="90000" bIns="90000" anchor="t">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chemeClr val="accent4"/>
                </a:solidFill>
                <a:effectLst/>
                <a:uLnTx/>
                <a:uFillTx/>
                <a:latin typeface="Century Gothic"/>
              </a:rPr>
              <a:t>Sign it</a:t>
            </a:r>
            <a:endParaRPr kumimoji="0" lang="en-GB" sz="2000" b="0" i="0" u="none" strike="noStrike" kern="1200" cap="none" spc="-1" normalizeH="0" baseline="0" noProof="0" dirty="0">
              <a:ln>
                <a:noFill/>
              </a:ln>
              <a:solidFill>
                <a:schemeClr val="accent4"/>
              </a:solidFill>
              <a:effectLst/>
              <a:uLnTx/>
              <a:uFillTx/>
              <a:latin typeface="Arial"/>
            </a:endParaRPr>
          </a:p>
          <a:p>
            <a:pPr lvl="0">
              <a:tabLst>
                <a:tab pos="0" algn="l"/>
              </a:tabLst>
              <a:defRPr/>
            </a:pPr>
            <a:r>
              <a:rPr kumimoji="0" lang="en-US" sz="2000" b="0" i="0" u="none" strike="noStrike" kern="1200" cap="none" spc="-1" normalizeH="0" baseline="0" noProof="0" dirty="0">
                <a:ln>
                  <a:noFill/>
                </a:ln>
                <a:solidFill>
                  <a:prstClr val="black"/>
                </a:solidFill>
                <a:effectLst/>
                <a:uLnTx/>
                <a:uFillTx/>
                <a:latin typeface="Century Gothic"/>
              </a:rPr>
              <a:t>Watch a video: </a:t>
            </a:r>
            <a:r>
              <a:rPr lang="en-US" sz="2000" u="sng" spc="-1" dirty="0">
                <a:solidFill>
                  <a:schemeClr val="accent4"/>
                </a:solidFill>
                <a:latin typeface="Century Gothic"/>
                <a:hlinkClick r:id="rId2">
                  <a:extLst>
                    <a:ext uri="{A12FA001-AC4F-418D-AE19-62706E023703}">
                      <ahyp:hlinkClr xmlns:ahyp="http://schemas.microsoft.com/office/drawing/2018/hyperlinkcolor" val="tx"/>
                    </a:ext>
                  </a:extLst>
                </a:hlinkClick>
              </a:rPr>
              <a:t>bit.ly/4tuQ8Ae </a:t>
            </a:r>
            <a:endParaRPr kumimoji="0" lang="en-GB" sz="2000" b="0" i="0" u="none" strike="noStrike" kern="1200" cap="none" spc="-1" normalizeH="0" baseline="0" noProof="0" dirty="0">
              <a:ln>
                <a:noFill/>
              </a:ln>
              <a:solidFill>
                <a:schemeClr val="accent4"/>
              </a:solidFill>
              <a:effectLst/>
              <a:uLnTx/>
              <a:uFillTx/>
              <a:latin typeface="Arial"/>
            </a:endParaRPr>
          </a:p>
        </p:txBody>
      </p:sp>
      <p:pic>
        <p:nvPicPr>
          <p:cNvPr id="12" name="Graphic 16">
            <a:extLst>
              <a:ext uri="{FF2B5EF4-FFF2-40B4-BE49-F238E27FC236}">
                <a16:creationId xmlns:a16="http://schemas.microsoft.com/office/drawing/2014/main" id="{5EAE33C5-4FA3-9B3D-B98C-56E7B44E5B8E}"/>
              </a:ext>
              <a:ext uri="{C183D7F6-B498-43B3-948B-1728B52AA6E4}">
                <adec:decorative xmlns:adec="http://schemas.microsoft.com/office/drawing/2017/decorative" val="1"/>
              </a:ext>
            </a:extLst>
          </p:cNvPr>
          <p:cNvPicPr/>
          <p:nvPr/>
        </p:nvPicPr>
        <p:blipFill>
          <a:blip r:embed="rId3" cstate="print">
            <a:extLst>
              <a:ext uri="{28A0092B-C50C-407E-A947-70E740481C1C}">
                <a14:useLocalDpi xmlns:a14="http://schemas.microsoft.com/office/drawing/2010/main"/>
              </a:ext>
            </a:extLst>
          </a:blip>
          <a:stretch/>
        </p:blipFill>
        <p:spPr>
          <a:xfrm>
            <a:off x="2368592" y="4504150"/>
            <a:ext cx="559259" cy="519595"/>
          </a:xfrm>
          <a:prstGeom prst="rect">
            <a:avLst/>
          </a:prstGeom>
          <a:ln w="0">
            <a:noFill/>
          </a:ln>
        </p:spPr>
      </p:pic>
      <p:pic>
        <p:nvPicPr>
          <p:cNvPr id="13" name="Graphic 17">
            <a:extLst>
              <a:ext uri="{FF2B5EF4-FFF2-40B4-BE49-F238E27FC236}">
                <a16:creationId xmlns:a16="http://schemas.microsoft.com/office/drawing/2014/main" id="{CFAD5AB0-40F6-CB6D-9E2E-386CBA0AC845}"/>
              </a:ext>
              <a:ext uri="{C183D7F6-B498-43B3-948B-1728B52AA6E4}">
                <adec:decorative xmlns:adec="http://schemas.microsoft.com/office/drawing/2017/decorative" val="1"/>
              </a:ext>
            </a:extLst>
          </p:cNvPr>
          <p:cNvPicPr/>
          <p:nvPr/>
        </p:nvPicPr>
        <p:blipFill>
          <a:blip r:embed="rId4" cstate="print">
            <a:extLst>
              <a:ext uri="{28A0092B-C50C-407E-A947-70E740481C1C}">
                <a14:useLocalDpi xmlns:a14="http://schemas.microsoft.com/office/drawing/2010/main"/>
              </a:ext>
            </a:extLst>
          </a:blip>
          <a:stretch/>
        </p:blipFill>
        <p:spPr>
          <a:xfrm>
            <a:off x="2746840" y="4506729"/>
            <a:ext cx="553707" cy="514436"/>
          </a:xfrm>
          <a:prstGeom prst="rect">
            <a:avLst/>
          </a:prstGeom>
          <a:ln w="0">
            <a:noFill/>
          </a:ln>
        </p:spPr>
      </p:pic>
      <p:sp>
        <p:nvSpPr>
          <p:cNvPr id="18" name="TextBox 12">
            <a:extLst>
              <a:ext uri="{FF2B5EF4-FFF2-40B4-BE49-F238E27FC236}">
                <a16:creationId xmlns:a16="http://schemas.microsoft.com/office/drawing/2014/main" id="{4AEF0D35-F38B-5129-DDA6-E4C25F029E57}"/>
              </a:ext>
            </a:extLst>
          </p:cNvPr>
          <p:cNvSpPr/>
          <p:nvPr/>
        </p:nvSpPr>
        <p:spPr>
          <a:xfrm>
            <a:off x="4813206" y="5450326"/>
            <a:ext cx="6037128" cy="1014209"/>
          </a:xfrm>
          <a:prstGeom prst="rect">
            <a:avLst/>
          </a:prstGeom>
          <a:noFill/>
          <a:ln w="19050">
            <a:solidFill>
              <a:schemeClr val="accent4"/>
            </a:solidFill>
          </a:ln>
        </p:spPr>
        <p:style>
          <a:lnRef idx="0">
            <a:scrgbClr r="0" g="0" b="0"/>
          </a:lnRef>
          <a:fillRef idx="0">
            <a:scrgbClr r="0" g="0" b="0"/>
          </a:fillRef>
          <a:effectRef idx="0">
            <a:scrgbClr r="0" g="0" b="0"/>
          </a:effectRef>
          <a:fontRef idx="minor"/>
        </p:style>
        <p:txBody>
          <a:bodyPr wrap="square" lIns="90000" tIns="45000" rIns="90000" bIns="45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chemeClr val="accent4"/>
                </a:solidFill>
                <a:effectLst/>
                <a:uLnTx/>
                <a:uFillTx/>
                <a:latin typeface="Century Gothic "/>
              </a:rPr>
              <a:t>Similar words</a:t>
            </a:r>
            <a:endParaRPr kumimoji="0" lang="en-GB" sz="2000" b="0" i="0" u="none" strike="noStrike" kern="1200" cap="none" spc="-1" normalizeH="0" baseline="0" noProof="0" dirty="0">
              <a:ln>
                <a:noFill/>
              </a:ln>
              <a:solidFill>
                <a:schemeClr val="accent4"/>
              </a:solidFill>
              <a:effectLst/>
              <a:uLnTx/>
              <a:uFillTx/>
              <a:latin typeface="Arial"/>
            </a:endParaRPr>
          </a:p>
          <a:p>
            <a:r>
              <a:rPr lang="en-GB" sz="2000" dirty="0">
                <a:solidFill>
                  <a:srgbClr val="242424"/>
                </a:solidFill>
                <a:latin typeface="Century Gothic"/>
              </a:rPr>
              <a:t>Word equation, this is when we write the names of the chemicals and don’t use the symbols</a:t>
            </a:r>
          </a:p>
        </p:txBody>
      </p:sp>
      <p:sp>
        <p:nvSpPr>
          <p:cNvPr id="16" name="TextBox 15" descr="2H2 + O2 → 2H2O&#10;">
            <a:extLst>
              <a:ext uri="{FF2B5EF4-FFF2-40B4-BE49-F238E27FC236}">
                <a16:creationId xmlns:a16="http://schemas.microsoft.com/office/drawing/2014/main" id="{B5D9E48C-0B6F-7D7A-7187-80B7E1E498F9}"/>
              </a:ext>
            </a:extLst>
          </p:cNvPr>
          <p:cNvSpPr txBox="1"/>
          <p:nvPr/>
        </p:nvSpPr>
        <p:spPr>
          <a:xfrm>
            <a:off x="3816081" y="2737815"/>
            <a:ext cx="3658179" cy="646331"/>
          </a:xfrm>
          <a:prstGeom prst="rect">
            <a:avLst/>
          </a:prstGeom>
          <a:noFill/>
        </p:spPr>
        <p:txBody>
          <a:bodyPr wrap="square" rtlCol="0">
            <a:spAutoFit/>
          </a:bodyPr>
          <a:lstStyle/>
          <a:p>
            <a:pPr algn="l"/>
            <a:r>
              <a:rPr lang="en-GB" sz="3600" dirty="0">
                <a:latin typeface="Cambria Math" panose="02040503050406030204" pitchFamily="18" charset="0"/>
                <a:ea typeface="Cambria Math" panose="02040503050406030204" pitchFamily="18" charset="0"/>
              </a:rPr>
              <a:t>2H</a:t>
            </a:r>
            <a:r>
              <a:rPr lang="en-GB" sz="3600" baseline="-25000" dirty="0">
                <a:latin typeface="Cambria Math" panose="02040503050406030204" pitchFamily="18" charset="0"/>
                <a:ea typeface="Cambria Math" panose="02040503050406030204" pitchFamily="18" charset="0"/>
              </a:rPr>
              <a:t>2</a:t>
            </a:r>
            <a:r>
              <a:rPr lang="en-GB" sz="3600" dirty="0">
                <a:latin typeface="Cambria Math" panose="02040503050406030204" pitchFamily="18" charset="0"/>
                <a:ea typeface="Cambria Math" panose="02040503050406030204" pitchFamily="18" charset="0"/>
              </a:rPr>
              <a:t> + O</a:t>
            </a:r>
            <a:r>
              <a:rPr lang="en-GB" sz="3600" baseline="-25000" dirty="0">
                <a:latin typeface="Cambria Math" panose="02040503050406030204" pitchFamily="18" charset="0"/>
                <a:ea typeface="Cambria Math" panose="02040503050406030204" pitchFamily="18" charset="0"/>
              </a:rPr>
              <a:t>2</a:t>
            </a:r>
            <a:r>
              <a:rPr lang="en-GB" sz="3600" dirty="0">
                <a:latin typeface="Cambria Math" panose="02040503050406030204" pitchFamily="18" charset="0"/>
                <a:ea typeface="Cambria Math" panose="02040503050406030204" pitchFamily="18" charset="0"/>
              </a:rPr>
              <a:t> → 2H</a:t>
            </a:r>
            <a:r>
              <a:rPr lang="en-GB" sz="3600" baseline="-25000" dirty="0">
                <a:latin typeface="Cambria Math" panose="02040503050406030204" pitchFamily="18" charset="0"/>
                <a:ea typeface="Cambria Math" panose="02040503050406030204" pitchFamily="18" charset="0"/>
              </a:rPr>
              <a:t>2</a:t>
            </a:r>
            <a:r>
              <a:rPr lang="en-GB" sz="3600" dirty="0">
                <a:latin typeface="Cambria Math" panose="02040503050406030204" pitchFamily="18" charset="0"/>
                <a:ea typeface="Cambria Math" panose="02040503050406030204" pitchFamily="18" charset="0"/>
              </a:rPr>
              <a:t>O</a:t>
            </a:r>
            <a:endParaRPr lang="en-US" sz="3600" dirty="0">
              <a:latin typeface="Cambria Math" panose="02040503050406030204" pitchFamily="18" charset="0"/>
              <a:ea typeface="Cambria Math" panose="02040503050406030204" pitchFamily="18" charset="0"/>
            </a:endParaRPr>
          </a:p>
        </p:txBody>
      </p:sp>
      <p:grpSp>
        <p:nvGrpSpPr>
          <p:cNvPr id="70" name="Group 69" descr="A representation of the balanced symbol equation 2H2 + O2 → 2H2O it shows four hydrogen atoms and two oxygen atoms in the reactants and the same in the products&#10;">
            <a:extLst>
              <a:ext uri="{FF2B5EF4-FFF2-40B4-BE49-F238E27FC236}">
                <a16:creationId xmlns:a16="http://schemas.microsoft.com/office/drawing/2014/main" id="{BE22005E-2D52-909C-DBE7-3644E5BF7411}"/>
              </a:ext>
            </a:extLst>
          </p:cNvPr>
          <p:cNvGrpSpPr/>
          <p:nvPr/>
        </p:nvGrpSpPr>
        <p:grpSpPr>
          <a:xfrm>
            <a:off x="3917174" y="3603820"/>
            <a:ext cx="3271223" cy="1288053"/>
            <a:chOff x="3917174" y="3603820"/>
            <a:chExt cx="3271223" cy="1288053"/>
          </a:xfrm>
        </p:grpSpPr>
        <p:grpSp>
          <p:nvGrpSpPr>
            <p:cNvPr id="69" name="Group 68">
              <a:extLst>
                <a:ext uri="{FF2B5EF4-FFF2-40B4-BE49-F238E27FC236}">
                  <a16:creationId xmlns:a16="http://schemas.microsoft.com/office/drawing/2014/main" id="{2E0CAC73-58A2-C1A3-A533-E9BF9BF31B24}"/>
                </a:ext>
              </a:extLst>
            </p:cNvPr>
            <p:cNvGrpSpPr/>
            <p:nvPr/>
          </p:nvGrpSpPr>
          <p:grpSpPr>
            <a:xfrm>
              <a:off x="4076261" y="3863917"/>
              <a:ext cx="2452900" cy="646331"/>
              <a:chOff x="4076261" y="3863917"/>
              <a:chExt cx="2452900" cy="646331"/>
            </a:xfrm>
          </p:grpSpPr>
          <p:sp>
            <p:nvSpPr>
              <p:cNvPr id="3" name="TextBox 2" descr="A representation of the balanced symbol equation 2H2 + O2 → 2H2O it shows four hydrogen atoms and two oxygen atoms in the reactants and the same in the products&#10;">
                <a:extLst>
                  <a:ext uri="{FF2B5EF4-FFF2-40B4-BE49-F238E27FC236}">
                    <a16:creationId xmlns:a16="http://schemas.microsoft.com/office/drawing/2014/main" id="{D16D855B-AB25-9A6B-B4A2-13BEBCE285EA}"/>
                  </a:ext>
                </a:extLst>
              </p:cNvPr>
              <p:cNvSpPr txBox="1"/>
              <p:nvPr/>
            </p:nvSpPr>
            <p:spPr>
              <a:xfrm>
                <a:off x="4076261" y="3863917"/>
                <a:ext cx="2452900" cy="646331"/>
              </a:xfrm>
              <a:prstGeom prst="rect">
                <a:avLst/>
              </a:prstGeom>
              <a:noFill/>
            </p:spPr>
            <p:txBody>
              <a:bodyPr wrap="square" rtlCol="0">
                <a:spAutoFit/>
              </a:bodyPr>
              <a:lstStyle/>
              <a:p>
                <a:pPr algn="l"/>
                <a:r>
                  <a:rPr lang="en-GB" sz="3600" dirty="0">
                    <a:latin typeface="Cambria Math" panose="02040503050406030204" pitchFamily="18" charset="0"/>
                    <a:ea typeface="Cambria Math" panose="02040503050406030204" pitchFamily="18" charset="0"/>
                  </a:rPr>
                  <a:t>    +           →      </a:t>
                </a:r>
                <a:endParaRPr lang="en-US" sz="3600" dirty="0">
                  <a:latin typeface="Cambria Math" panose="02040503050406030204" pitchFamily="18" charset="0"/>
                  <a:ea typeface="Cambria Math" panose="02040503050406030204" pitchFamily="18" charset="0"/>
                </a:endParaRPr>
              </a:p>
            </p:txBody>
          </p:sp>
          <p:grpSp>
            <p:nvGrpSpPr>
              <p:cNvPr id="15" name="Group 14">
                <a:extLst>
                  <a:ext uri="{FF2B5EF4-FFF2-40B4-BE49-F238E27FC236}">
                    <a16:creationId xmlns:a16="http://schemas.microsoft.com/office/drawing/2014/main" id="{B70F8AB1-4414-3C93-058E-784C999A3CE3}"/>
                  </a:ext>
                </a:extLst>
              </p:cNvPr>
              <p:cNvGrpSpPr/>
              <p:nvPr/>
            </p:nvGrpSpPr>
            <p:grpSpPr>
              <a:xfrm>
                <a:off x="4971047" y="3978728"/>
                <a:ext cx="468000" cy="468000"/>
                <a:chOff x="5141034" y="2042322"/>
                <a:chExt cx="468000" cy="468000"/>
              </a:xfrm>
            </p:grpSpPr>
            <p:sp>
              <p:nvSpPr>
                <p:cNvPr id="56" name="Oval 55">
                  <a:extLst>
                    <a:ext uri="{FF2B5EF4-FFF2-40B4-BE49-F238E27FC236}">
                      <a16:creationId xmlns:a16="http://schemas.microsoft.com/office/drawing/2014/main" id="{5BB20C1F-8D76-1382-37D1-1C32A2D2195B}"/>
                    </a:ext>
                  </a:extLst>
                </p:cNvPr>
                <p:cNvSpPr/>
                <p:nvPr/>
              </p:nvSpPr>
              <p:spPr>
                <a:xfrm rot="18333223">
                  <a:off x="5141034" y="2042322"/>
                  <a:ext cx="468000" cy="468000"/>
                </a:xfrm>
                <a:prstGeom prst="ellipse">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TextBox 56">
                  <a:extLst>
                    <a:ext uri="{FF2B5EF4-FFF2-40B4-BE49-F238E27FC236}">
                      <a16:creationId xmlns:a16="http://schemas.microsoft.com/office/drawing/2014/main" id="{7634CCB4-5074-F821-A351-1A94C8C2EEB5}"/>
                    </a:ext>
                  </a:extLst>
                </p:cNvPr>
                <p:cNvSpPr txBox="1"/>
                <p:nvPr/>
              </p:nvSpPr>
              <p:spPr>
                <a:xfrm>
                  <a:off x="5218973" y="2091656"/>
                  <a:ext cx="312122" cy="369332"/>
                </a:xfrm>
                <a:prstGeom prst="rect">
                  <a:avLst/>
                </a:prstGeom>
                <a:noFill/>
              </p:spPr>
              <p:txBody>
                <a:bodyPr wrap="square">
                  <a:spAutoFit/>
                </a:bodyPr>
                <a:lstStyle/>
                <a:p>
                  <a:r>
                    <a:rPr lang="en-GB" dirty="0">
                      <a:latin typeface="Cambria Math" panose="02040503050406030204" pitchFamily="18" charset="0"/>
                      <a:ea typeface="Cambria Math" panose="02040503050406030204" pitchFamily="18" charset="0"/>
                    </a:rPr>
                    <a:t>O</a:t>
                  </a:r>
                  <a:endParaRPr lang="en-GB" dirty="0"/>
                </a:p>
              </p:txBody>
            </p:sp>
          </p:grpSp>
          <p:grpSp>
            <p:nvGrpSpPr>
              <p:cNvPr id="17" name="Group 16">
                <a:extLst>
                  <a:ext uri="{FF2B5EF4-FFF2-40B4-BE49-F238E27FC236}">
                    <a16:creationId xmlns:a16="http://schemas.microsoft.com/office/drawing/2014/main" id="{DC21B82E-7DD5-BC4C-C957-24DFF1F0AA30}"/>
                  </a:ext>
                </a:extLst>
              </p:cNvPr>
              <p:cNvGrpSpPr/>
              <p:nvPr/>
            </p:nvGrpSpPr>
            <p:grpSpPr>
              <a:xfrm>
                <a:off x="5426298" y="3978728"/>
                <a:ext cx="468000" cy="468000"/>
                <a:chOff x="5141034" y="2042322"/>
                <a:chExt cx="468000" cy="468000"/>
              </a:xfrm>
            </p:grpSpPr>
            <p:sp>
              <p:nvSpPr>
                <p:cNvPr id="54" name="Oval 53">
                  <a:extLst>
                    <a:ext uri="{FF2B5EF4-FFF2-40B4-BE49-F238E27FC236}">
                      <a16:creationId xmlns:a16="http://schemas.microsoft.com/office/drawing/2014/main" id="{9FE61FAB-E7F0-DF0A-CAB6-7BEE3C359864}"/>
                    </a:ext>
                  </a:extLst>
                </p:cNvPr>
                <p:cNvSpPr/>
                <p:nvPr/>
              </p:nvSpPr>
              <p:spPr>
                <a:xfrm rot="18333223">
                  <a:off x="5141034" y="2042322"/>
                  <a:ext cx="468000" cy="468000"/>
                </a:xfrm>
                <a:prstGeom prst="ellipse">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E49B9ECB-15A8-91C7-54E8-694F2265B553}"/>
                    </a:ext>
                  </a:extLst>
                </p:cNvPr>
                <p:cNvSpPr txBox="1"/>
                <p:nvPr/>
              </p:nvSpPr>
              <p:spPr>
                <a:xfrm>
                  <a:off x="5218973" y="2091656"/>
                  <a:ext cx="312122" cy="369332"/>
                </a:xfrm>
                <a:prstGeom prst="rect">
                  <a:avLst/>
                </a:prstGeom>
                <a:noFill/>
              </p:spPr>
              <p:txBody>
                <a:bodyPr wrap="square">
                  <a:spAutoFit/>
                </a:bodyPr>
                <a:lstStyle/>
                <a:p>
                  <a:r>
                    <a:rPr lang="en-GB" dirty="0">
                      <a:latin typeface="Cambria Math" panose="02040503050406030204" pitchFamily="18" charset="0"/>
                      <a:ea typeface="Cambria Math" panose="02040503050406030204" pitchFamily="18" charset="0"/>
                    </a:rPr>
                    <a:t>O</a:t>
                  </a:r>
                  <a:endParaRPr lang="en-GB" dirty="0"/>
                </a:p>
              </p:txBody>
            </p:sp>
          </p:grpSp>
        </p:grpSp>
        <p:grpSp>
          <p:nvGrpSpPr>
            <p:cNvPr id="68" name="Group 67">
              <a:extLst>
                <a:ext uri="{FF2B5EF4-FFF2-40B4-BE49-F238E27FC236}">
                  <a16:creationId xmlns:a16="http://schemas.microsoft.com/office/drawing/2014/main" id="{58549E14-DC8F-D85A-F233-642FED764300}"/>
                </a:ext>
              </a:extLst>
            </p:cNvPr>
            <p:cNvGrpSpPr/>
            <p:nvPr/>
          </p:nvGrpSpPr>
          <p:grpSpPr>
            <a:xfrm>
              <a:off x="3917174" y="3822425"/>
              <a:ext cx="549371" cy="374192"/>
              <a:chOff x="3917174" y="3822425"/>
              <a:chExt cx="549371" cy="374192"/>
            </a:xfrm>
          </p:grpSpPr>
          <p:grpSp>
            <p:nvGrpSpPr>
              <p:cNvPr id="64" name="Group 63">
                <a:extLst>
                  <a:ext uri="{FF2B5EF4-FFF2-40B4-BE49-F238E27FC236}">
                    <a16:creationId xmlns:a16="http://schemas.microsoft.com/office/drawing/2014/main" id="{F3BC9484-6DF2-E00C-8D57-E9E8F9F6DC47}"/>
                  </a:ext>
                </a:extLst>
              </p:cNvPr>
              <p:cNvGrpSpPr/>
              <p:nvPr/>
            </p:nvGrpSpPr>
            <p:grpSpPr>
              <a:xfrm>
                <a:off x="3917174" y="3822425"/>
                <a:ext cx="301328" cy="369332"/>
                <a:chOff x="3917174" y="3822425"/>
                <a:chExt cx="301328" cy="369332"/>
              </a:xfrm>
            </p:grpSpPr>
            <p:sp>
              <p:nvSpPr>
                <p:cNvPr id="52" name="Oval 51">
                  <a:extLst>
                    <a:ext uri="{FF2B5EF4-FFF2-40B4-BE49-F238E27FC236}">
                      <a16:creationId xmlns:a16="http://schemas.microsoft.com/office/drawing/2014/main" id="{36B0E156-07C0-6AB1-761F-A24781F6F4A6}"/>
                    </a:ext>
                  </a:extLst>
                </p:cNvPr>
                <p:cNvSpPr/>
                <p:nvPr/>
              </p:nvSpPr>
              <p:spPr>
                <a:xfrm rot="18333223">
                  <a:off x="3957424" y="3871566"/>
                  <a:ext cx="252000" cy="252000"/>
                </a:xfrm>
                <a:prstGeom prst="ellipse">
                  <a:avLst/>
                </a:prstGeom>
                <a:solidFill>
                  <a:schemeClr val="accent4">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a:extLst>
                    <a:ext uri="{FF2B5EF4-FFF2-40B4-BE49-F238E27FC236}">
                      <a16:creationId xmlns:a16="http://schemas.microsoft.com/office/drawing/2014/main" id="{CBA7250A-D6DE-F3E4-4728-DE07D84112CC}"/>
                    </a:ext>
                  </a:extLst>
                </p:cNvPr>
                <p:cNvSpPr txBox="1"/>
                <p:nvPr/>
              </p:nvSpPr>
              <p:spPr>
                <a:xfrm>
                  <a:off x="3917174" y="3822425"/>
                  <a:ext cx="301328" cy="369332"/>
                </a:xfrm>
                <a:prstGeom prst="rect">
                  <a:avLst/>
                </a:prstGeom>
                <a:noFill/>
              </p:spPr>
              <p:txBody>
                <a:bodyPr wrap="square">
                  <a:spAutoFit/>
                </a:bodyPr>
                <a:lstStyle/>
                <a:p>
                  <a:r>
                    <a:rPr lang="en-GB" sz="1800" dirty="0">
                      <a:latin typeface="Cambria Math" panose="02040503050406030204" pitchFamily="18" charset="0"/>
                      <a:ea typeface="Cambria Math" panose="02040503050406030204" pitchFamily="18" charset="0"/>
                    </a:rPr>
                    <a:t>H</a:t>
                  </a:r>
                  <a:endParaRPr lang="en-GB" dirty="0"/>
                </a:p>
              </p:txBody>
            </p:sp>
          </p:grpSp>
          <p:grpSp>
            <p:nvGrpSpPr>
              <p:cNvPr id="63" name="Group 62">
                <a:extLst>
                  <a:ext uri="{FF2B5EF4-FFF2-40B4-BE49-F238E27FC236}">
                    <a16:creationId xmlns:a16="http://schemas.microsoft.com/office/drawing/2014/main" id="{78E447D4-1B47-53A3-035B-6492FCE587F7}"/>
                  </a:ext>
                </a:extLst>
              </p:cNvPr>
              <p:cNvGrpSpPr/>
              <p:nvPr/>
            </p:nvGrpSpPr>
            <p:grpSpPr>
              <a:xfrm>
                <a:off x="4165217" y="3827285"/>
                <a:ext cx="301328" cy="369332"/>
                <a:chOff x="4165217" y="3827285"/>
                <a:chExt cx="301328" cy="369332"/>
              </a:xfrm>
            </p:grpSpPr>
            <p:sp>
              <p:nvSpPr>
                <p:cNvPr id="50" name="Oval 49">
                  <a:extLst>
                    <a:ext uri="{FF2B5EF4-FFF2-40B4-BE49-F238E27FC236}">
                      <a16:creationId xmlns:a16="http://schemas.microsoft.com/office/drawing/2014/main" id="{BD38634E-4902-0A4F-F40A-BC19B4B49890}"/>
                    </a:ext>
                  </a:extLst>
                </p:cNvPr>
                <p:cNvSpPr/>
                <p:nvPr/>
              </p:nvSpPr>
              <p:spPr>
                <a:xfrm rot="18333223">
                  <a:off x="4205467" y="3876426"/>
                  <a:ext cx="252000" cy="252000"/>
                </a:xfrm>
                <a:prstGeom prst="ellipse">
                  <a:avLst/>
                </a:prstGeom>
                <a:solidFill>
                  <a:schemeClr val="accent4">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TextBox 50">
                  <a:extLst>
                    <a:ext uri="{FF2B5EF4-FFF2-40B4-BE49-F238E27FC236}">
                      <a16:creationId xmlns:a16="http://schemas.microsoft.com/office/drawing/2014/main" id="{4CEF642D-A520-F9E5-9337-0935D70C4ED0}"/>
                    </a:ext>
                  </a:extLst>
                </p:cNvPr>
                <p:cNvSpPr txBox="1"/>
                <p:nvPr/>
              </p:nvSpPr>
              <p:spPr>
                <a:xfrm>
                  <a:off x="4165217" y="3827285"/>
                  <a:ext cx="301328" cy="369332"/>
                </a:xfrm>
                <a:prstGeom prst="rect">
                  <a:avLst/>
                </a:prstGeom>
                <a:noFill/>
              </p:spPr>
              <p:txBody>
                <a:bodyPr wrap="square">
                  <a:spAutoFit/>
                </a:bodyPr>
                <a:lstStyle/>
                <a:p>
                  <a:r>
                    <a:rPr lang="en-GB" sz="1800" dirty="0">
                      <a:latin typeface="Cambria Math" panose="02040503050406030204" pitchFamily="18" charset="0"/>
                      <a:ea typeface="Cambria Math" panose="02040503050406030204" pitchFamily="18" charset="0"/>
                    </a:rPr>
                    <a:t>H</a:t>
                  </a:r>
                  <a:endParaRPr lang="en-GB" dirty="0"/>
                </a:p>
              </p:txBody>
            </p:sp>
          </p:grpSp>
        </p:grpSp>
        <p:grpSp>
          <p:nvGrpSpPr>
            <p:cNvPr id="61" name="Group 60">
              <a:extLst>
                <a:ext uri="{FF2B5EF4-FFF2-40B4-BE49-F238E27FC236}">
                  <a16:creationId xmlns:a16="http://schemas.microsoft.com/office/drawing/2014/main" id="{94165E24-40DC-0BD2-2869-10A5D94001A1}"/>
                </a:ext>
              </a:extLst>
            </p:cNvPr>
            <p:cNvGrpSpPr/>
            <p:nvPr/>
          </p:nvGrpSpPr>
          <p:grpSpPr>
            <a:xfrm>
              <a:off x="6314226" y="3603820"/>
              <a:ext cx="844057" cy="634196"/>
              <a:chOff x="6314226" y="3603820"/>
              <a:chExt cx="844057" cy="634196"/>
            </a:xfrm>
          </p:grpSpPr>
          <p:grpSp>
            <p:nvGrpSpPr>
              <p:cNvPr id="39" name="Group 38">
                <a:extLst>
                  <a:ext uri="{FF2B5EF4-FFF2-40B4-BE49-F238E27FC236}">
                    <a16:creationId xmlns:a16="http://schemas.microsoft.com/office/drawing/2014/main" id="{83181B66-CD61-F48E-7A5B-CB75A37EA203}"/>
                  </a:ext>
                </a:extLst>
              </p:cNvPr>
              <p:cNvGrpSpPr/>
              <p:nvPr/>
            </p:nvGrpSpPr>
            <p:grpSpPr>
              <a:xfrm>
                <a:off x="6532369" y="3770016"/>
                <a:ext cx="468000" cy="468000"/>
                <a:chOff x="5141034" y="2042322"/>
                <a:chExt cx="468000" cy="468000"/>
              </a:xfrm>
            </p:grpSpPr>
            <p:sp>
              <p:nvSpPr>
                <p:cNvPr id="46" name="Oval 45">
                  <a:extLst>
                    <a:ext uri="{FF2B5EF4-FFF2-40B4-BE49-F238E27FC236}">
                      <a16:creationId xmlns:a16="http://schemas.microsoft.com/office/drawing/2014/main" id="{8C128D7C-DA24-7A07-D410-BEFD23764CDB}"/>
                    </a:ext>
                  </a:extLst>
                </p:cNvPr>
                <p:cNvSpPr/>
                <p:nvPr/>
              </p:nvSpPr>
              <p:spPr>
                <a:xfrm rot="18333223">
                  <a:off x="5141034" y="2042322"/>
                  <a:ext cx="468000" cy="468000"/>
                </a:xfrm>
                <a:prstGeom prst="ellipse">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TextBox 46">
                  <a:extLst>
                    <a:ext uri="{FF2B5EF4-FFF2-40B4-BE49-F238E27FC236}">
                      <a16:creationId xmlns:a16="http://schemas.microsoft.com/office/drawing/2014/main" id="{F553C43C-44ED-B133-655B-77A11D0EF6AA}"/>
                    </a:ext>
                  </a:extLst>
                </p:cNvPr>
                <p:cNvSpPr txBox="1"/>
                <p:nvPr/>
              </p:nvSpPr>
              <p:spPr>
                <a:xfrm>
                  <a:off x="5218973" y="2091656"/>
                  <a:ext cx="312122" cy="369332"/>
                </a:xfrm>
                <a:prstGeom prst="rect">
                  <a:avLst/>
                </a:prstGeom>
                <a:noFill/>
              </p:spPr>
              <p:txBody>
                <a:bodyPr wrap="square">
                  <a:spAutoFit/>
                </a:bodyPr>
                <a:lstStyle/>
                <a:p>
                  <a:r>
                    <a:rPr lang="en-GB" dirty="0">
                      <a:latin typeface="Cambria Math" panose="02040503050406030204" pitchFamily="18" charset="0"/>
                      <a:ea typeface="Cambria Math" panose="02040503050406030204" pitchFamily="18" charset="0"/>
                    </a:rPr>
                    <a:t>O</a:t>
                  </a:r>
                  <a:endParaRPr lang="en-GB" dirty="0"/>
                </a:p>
              </p:txBody>
            </p:sp>
          </p:grpSp>
          <p:grpSp>
            <p:nvGrpSpPr>
              <p:cNvPr id="60" name="Group 59">
                <a:extLst>
                  <a:ext uri="{FF2B5EF4-FFF2-40B4-BE49-F238E27FC236}">
                    <a16:creationId xmlns:a16="http://schemas.microsoft.com/office/drawing/2014/main" id="{88C19210-A2B9-B752-D391-615899578A5B}"/>
                  </a:ext>
                </a:extLst>
              </p:cNvPr>
              <p:cNvGrpSpPr/>
              <p:nvPr/>
            </p:nvGrpSpPr>
            <p:grpSpPr>
              <a:xfrm>
                <a:off x="6856955" y="3603820"/>
                <a:ext cx="301328" cy="369332"/>
                <a:chOff x="6856955" y="3603820"/>
                <a:chExt cx="301328" cy="369332"/>
              </a:xfrm>
            </p:grpSpPr>
            <p:sp>
              <p:nvSpPr>
                <p:cNvPr id="44" name="Oval 43">
                  <a:extLst>
                    <a:ext uri="{FF2B5EF4-FFF2-40B4-BE49-F238E27FC236}">
                      <a16:creationId xmlns:a16="http://schemas.microsoft.com/office/drawing/2014/main" id="{B6745CE5-606A-6762-84F8-AC0193999B96}"/>
                    </a:ext>
                  </a:extLst>
                </p:cNvPr>
                <p:cNvSpPr/>
                <p:nvPr/>
              </p:nvSpPr>
              <p:spPr>
                <a:xfrm rot="18333223">
                  <a:off x="6897205" y="3652961"/>
                  <a:ext cx="252000" cy="252000"/>
                </a:xfrm>
                <a:prstGeom prst="ellipse">
                  <a:avLst/>
                </a:prstGeom>
                <a:solidFill>
                  <a:schemeClr val="accent4">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a:extLst>
                    <a:ext uri="{FF2B5EF4-FFF2-40B4-BE49-F238E27FC236}">
                      <a16:creationId xmlns:a16="http://schemas.microsoft.com/office/drawing/2014/main" id="{520482EB-B4C3-8171-8179-85A8D41807A5}"/>
                    </a:ext>
                  </a:extLst>
                </p:cNvPr>
                <p:cNvSpPr txBox="1"/>
                <p:nvPr/>
              </p:nvSpPr>
              <p:spPr>
                <a:xfrm>
                  <a:off x="6856955" y="3603820"/>
                  <a:ext cx="301328" cy="369332"/>
                </a:xfrm>
                <a:prstGeom prst="rect">
                  <a:avLst/>
                </a:prstGeom>
                <a:noFill/>
              </p:spPr>
              <p:txBody>
                <a:bodyPr wrap="square">
                  <a:spAutoFit/>
                </a:bodyPr>
                <a:lstStyle/>
                <a:p>
                  <a:r>
                    <a:rPr lang="en-GB" sz="1800" dirty="0">
                      <a:latin typeface="Cambria Math" panose="02040503050406030204" pitchFamily="18" charset="0"/>
                      <a:ea typeface="Cambria Math" panose="02040503050406030204" pitchFamily="18" charset="0"/>
                    </a:rPr>
                    <a:t>H</a:t>
                  </a:r>
                  <a:endParaRPr lang="en-GB" dirty="0"/>
                </a:p>
              </p:txBody>
            </p:sp>
          </p:grpSp>
          <p:grpSp>
            <p:nvGrpSpPr>
              <p:cNvPr id="59" name="Group 58">
                <a:extLst>
                  <a:ext uri="{FF2B5EF4-FFF2-40B4-BE49-F238E27FC236}">
                    <a16:creationId xmlns:a16="http://schemas.microsoft.com/office/drawing/2014/main" id="{1A20F4B0-B0E2-9450-62BB-7398911B3A3D}"/>
                  </a:ext>
                </a:extLst>
              </p:cNvPr>
              <p:cNvGrpSpPr/>
              <p:nvPr/>
            </p:nvGrpSpPr>
            <p:grpSpPr>
              <a:xfrm>
                <a:off x="6314226" y="3619597"/>
                <a:ext cx="301328" cy="369332"/>
                <a:chOff x="6314226" y="3619597"/>
                <a:chExt cx="301328" cy="369332"/>
              </a:xfrm>
            </p:grpSpPr>
            <p:sp>
              <p:nvSpPr>
                <p:cNvPr id="42" name="Oval 41">
                  <a:extLst>
                    <a:ext uri="{FF2B5EF4-FFF2-40B4-BE49-F238E27FC236}">
                      <a16:creationId xmlns:a16="http://schemas.microsoft.com/office/drawing/2014/main" id="{25841FAD-9117-ADC0-66FC-15716A5F7FBB}"/>
                    </a:ext>
                  </a:extLst>
                </p:cNvPr>
                <p:cNvSpPr/>
                <p:nvPr/>
              </p:nvSpPr>
              <p:spPr>
                <a:xfrm rot="18333223">
                  <a:off x="6354476" y="3668738"/>
                  <a:ext cx="252000" cy="252000"/>
                </a:xfrm>
                <a:prstGeom prst="ellipse">
                  <a:avLst/>
                </a:prstGeom>
                <a:solidFill>
                  <a:schemeClr val="accent4">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92129762-7DBA-6B61-13B3-F841FEAF5BDD}"/>
                    </a:ext>
                  </a:extLst>
                </p:cNvPr>
                <p:cNvSpPr txBox="1"/>
                <p:nvPr/>
              </p:nvSpPr>
              <p:spPr>
                <a:xfrm>
                  <a:off x="6314226" y="3619597"/>
                  <a:ext cx="301328" cy="369332"/>
                </a:xfrm>
                <a:prstGeom prst="rect">
                  <a:avLst/>
                </a:prstGeom>
                <a:noFill/>
              </p:spPr>
              <p:txBody>
                <a:bodyPr wrap="square">
                  <a:spAutoFit/>
                </a:bodyPr>
                <a:lstStyle/>
                <a:p>
                  <a:r>
                    <a:rPr lang="en-GB" sz="1800" dirty="0">
                      <a:latin typeface="Cambria Math" panose="02040503050406030204" pitchFamily="18" charset="0"/>
                      <a:ea typeface="Cambria Math" panose="02040503050406030204" pitchFamily="18" charset="0"/>
                    </a:rPr>
                    <a:t>H</a:t>
                  </a:r>
                  <a:endParaRPr lang="en-GB" dirty="0"/>
                </a:p>
              </p:txBody>
            </p:sp>
          </p:grpSp>
        </p:grpSp>
        <p:grpSp>
          <p:nvGrpSpPr>
            <p:cNvPr id="62" name="Group 61">
              <a:extLst>
                <a:ext uri="{FF2B5EF4-FFF2-40B4-BE49-F238E27FC236}">
                  <a16:creationId xmlns:a16="http://schemas.microsoft.com/office/drawing/2014/main" id="{2BB92D98-D185-E7E3-EBD7-92F2E2E64F5A}"/>
                </a:ext>
              </a:extLst>
            </p:cNvPr>
            <p:cNvGrpSpPr/>
            <p:nvPr/>
          </p:nvGrpSpPr>
          <p:grpSpPr>
            <a:xfrm>
              <a:off x="6344340" y="4257677"/>
              <a:ext cx="844057" cy="634196"/>
              <a:chOff x="6344340" y="4257677"/>
              <a:chExt cx="844057" cy="634196"/>
            </a:xfrm>
          </p:grpSpPr>
          <p:grpSp>
            <p:nvGrpSpPr>
              <p:cNvPr id="30" name="Group 29">
                <a:extLst>
                  <a:ext uri="{FF2B5EF4-FFF2-40B4-BE49-F238E27FC236}">
                    <a16:creationId xmlns:a16="http://schemas.microsoft.com/office/drawing/2014/main" id="{8EE1A3DA-9CEA-C1F7-9A5F-F0895881A28A}"/>
                  </a:ext>
                </a:extLst>
              </p:cNvPr>
              <p:cNvGrpSpPr/>
              <p:nvPr/>
            </p:nvGrpSpPr>
            <p:grpSpPr>
              <a:xfrm>
                <a:off x="6562483" y="4423873"/>
                <a:ext cx="468000" cy="468000"/>
                <a:chOff x="5141034" y="2042322"/>
                <a:chExt cx="468000" cy="468000"/>
              </a:xfrm>
            </p:grpSpPr>
            <p:sp>
              <p:nvSpPr>
                <p:cNvPr id="37" name="Oval 36">
                  <a:extLst>
                    <a:ext uri="{FF2B5EF4-FFF2-40B4-BE49-F238E27FC236}">
                      <a16:creationId xmlns:a16="http://schemas.microsoft.com/office/drawing/2014/main" id="{20BA48C6-7C1B-7051-04B9-9FF34525BA5F}"/>
                    </a:ext>
                  </a:extLst>
                </p:cNvPr>
                <p:cNvSpPr/>
                <p:nvPr/>
              </p:nvSpPr>
              <p:spPr>
                <a:xfrm rot="18333223">
                  <a:off x="5141034" y="2042322"/>
                  <a:ext cx="468000" cy="468000"/>
                </a:xfrm>
                <a:prstGeom prst="ellipse">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7BFC4139-82BC-9586-B3E1-2A8D6E27547B}"/>
                    </a:ext>
                  </a:extLst>
                </p:cNvPr>
                <p:cNvSpPr txBox="1"/>
                <p:nvPr/>
              </p:nvSpPr>
              <p:spPr>
                <a:xfrm>
                  <a:off x="5218973" y="2091656"/>
                  <a:ext cx="312122" cy="369332"/>
                </a:xfrm>
                <a:prstGeom prst="rect">
                  <a:avLst/>
                </a:prstGeom>
                <a:noFill/>
              </p:spPr>
              <p:txBody>
                <a:bodyPr wrap="square">
                  <a:spAutoFit/>
                </a:bodyPr>
                <a:lstStyle/>
                <a:p>
                  <a:r>
                    <a:rPr lang="en-GB" dirty="0">
                      <a:latin typeface="Cambria Math" panose="02040503050406030204" pitchFamily="18" charset="0"/>
                      <a:ea typeface="Cambria Math" panose="02040503050406030204" pitchFamily="18" charset="0"/>
                    </a:rPr>
                    <a:t>O</a:t>
                  </a:r>
                  <a:endParaRPr lang="en-GB" dirty="0"/>
                </a:p>
              </p:txBody>
            </p:sp>
          </p:grpSp>
          <p:grpSp>
            <p:nvGrpSpPr>
              <p:cNvPr id="21" name="Group 20">
                <a:extLst>
                  <a:ext uri="{FF2B5EF4-FFF2-40B4-BE49-F238E27FC236}">
                    <a16:creationId xmlns:a16="http://schemas.microsoft.com/office/drawing/2014/main" id="{0451ABA0-EDBE-4B97-0F9D-FB681D823B1E}"/>
                  </a:ext>
                </a:extLst>
              </p:cNvPr>
              <p:cNvGrpSpPr/>
              <p:nvPr/>
            </p:nvGrpSpPr>
            <p:grpSpPr>
              <a:xfrm>
                <a:off x="6887069" y="4257677"/>
                <a:ext cx="301328" cy="369332"/>
                <a:chOff x="6887069" y="4257677"/>
                <a:chExt cx="301328" cy="369332"/>
              </a:xfrm>
            </p:grpSpPr>
            <p:sp>
              <p:nvSpPr>
                <p:cNvPr id="35" name="Oval 34">
                  <a:extLst>
                    <a:ext uri="{FF2B5EF4-FFF2-40B4-BE49-F238E27FC236}">
                      <a16:creationId xmlns:a16="http://schemas.microsoft.com/office/drawing/2014/main" id="{CC8C49FB-AE11-0EA2-3E48-04C2C62A7F72}"/>
                    </a:ext>
                  </a:extLst>
                </p:cNvPr>
                <p:cNvSpPr/>
                <p:nvPr/>
              </p:nvSpPr>
              <p:spPr>
                <a:xfrm rot="18333223">
                  <a:off x="6927319" y="4306818"/>
                  <a:ext cx="252000" cy="252000"/>
                </a:xfrm>
                <a:prstGeom prst="ellipse">
                  <a:avLst/>
                </a:prstGeom>
                <a:solidFill>
                  <a:schemeClr val="accent4">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a:extLst>
                    <a:ext uri="{FF2B5EF4-FFF2-40B4-BE49-F238E27FC236}">
                      <a16:creationId xmlns:a16="http://schemas.microsoft.com/office/drawing/2014/main" id="{07F9BE48-42F1-087C-F30F-11C9AD17A984}"/>
                    </a:ext>
                  </a:extLst>
                </p:cNvPr>
                <p:cNvSpPr txBox="1"/>
                <p:nvPr/>
              </p:nvSpPr>
              <p:spPr>
                <a:xfrm>
                  <a:off x="6887069" y="4257677"/>
                  <a:ext cx="301328" cy="369332"/>
                </a:xfrm>
                <a:prstGeom prst="rect">
                  <a:avLst/>
                </a:prstGeom>
                <a:noFill/>
              </p:spPr>
              <p:txBody>
                <a:bodyPr wrap="square">
                  <a:spAutoFit/>
                </a:bodyPr>
                <a:lstStyle/>
                <a:p>
                  <a:r>
                    <a:rPr lang="en-GB" sz="1800" dirty="0">
                      <a:latin typeface="Cambria Math" panose="02040503050406030204" pitchFamily="18" charset="0"/>
                      <a:ea typeface="Cambria Math" panose="02040503050406030204" pitchFamily="18" charset="0"/>
                    </a:rPr>
                    <a:t>H</a:t>
                  </a:r>
                  <a:endParaRPr lang="en-GB" dirty="0"/>
                </a:p>
              </p:txBody>
            </p:sp>
          </p:grpSp>
          <p:grpSp>
            <p:nvGrpSpPr>
              <p:cNvPr id="58" name="Group 57">
                <a:extLst>
                  <a:ext uri="{FF2B5EF4-FFF2-40B4-BE49-F238E27FC236}">
                    <a16:creationId xmlns:a16="http://schemas.microsoft.com/office/drawing/2014/main" id="{B2ACA9AD-9697-5B72-0E32-918A6DB5762B}"/>
                  </a:ext>
                </a:extLst>
              </p:cNvPr>
              <p:cNvGrpSpPr/>
              <p:nvPr/>
            </p:nvGrpSpPr>
            <p:grpSpPr>
              <a:xfrm>
                <a:off x="6344340" y="4273454"/>
                <a:ext cx="301328" cy="369332"/>
                <a:chOff x="6344340" y="4273454"/>
                <a:chExt cx="301328" cy="369332"/>
              </a:xfrm>
            </p:grpSpPr>
            <p:sp>
              <p:nvSpPr>
                <p:cNvPr id="33" name="Oval 32">
                  <a:extLst>
                    <a:ext uri="{FF2B5EF4-FFF2-40B4-BE49-F238E27FC236}">
                      <a16:creationId xmlns:a16="http://schemas.microsoft.com/office/drawing/2014/main" id="{649D6716-A525-2AAD-3887-F1A5585AF279}"/>
                    </a:ext>
                  </a:extLst>
                </p:cNvPr>
                <p:cNvSpPr/>
                <p:nvPr/>
              </p:nvSpPr>
              <p:spPr>
                <a:xfrm rot="18333223">
                  <a:off x="6384590" y="4322595"/>
                  <a:ext cx="252000" cy="252000"/>
                </a:xfrm>
                <a:prstGeom prst="ellipse">
                  <a:avLst/>
                </a:prstGeom>
                <a:solidFill>
                  <a:schemeClr val="accent4">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C840CC9A-6C1D-2F62-4EE3-2ED8CCF0359F}"/>
                    </a:ext>
                  </a:extLst>
                </p:cNvPr>
                <p:cNvSpPr txBox="1"/>
                <p:nvPr/>
              </p:nvSpPr>
              <p:spPr>
                <a:xfrm>
                  <a:off x="6344340" y="4273454"/>
                  <a:ext cx="301328" cy="369332"/>
                </a:xfrm>
                <a:prstGeom prst="rect">
                  <a:avLst/>
                </a:prstGeom>
                <a:noFill/>
              </p:spPr>
              <p:txBody>
                <a:bodyPr wrap="square">
                  <a:spAutoFit/>
                </a:bodyPr>
                <a:lstStyle/>
                <a:p>
                  <a:r>
                    <a:rPr lang="en-GB" sz="1800" dirty="0">
                      <a:latin typeface="Cambria Math" panose="02040503050406030204" pitchFamily="18" charset="0"/>
                      <a:ea typeface="Cambria Math" panose="02040503050406030204" pitchFamily="18" charset="0"/>
                    </a:rPr>
                    <a:t>H</a:t>
                  </a:r>
                  <a:endParaRPr lang="en-GB" dirty="0"/>
                </a:p>
              </p:txBody>
            </p:sp>
          </p:grpSp>
        </p:grpSp>
        <p:grpSp>
          <p:nvGrpSpPr>
            <p:cNvPr id="67" name="Group 66">
              <a:extLst>
                <a:ext uri="{FF2B5EF4-FFF2-40B4-BE49-F238E27FC236}">
                  <a16:creationId xmlns:a16="http://schemas.microsoft.com/office/drawing/2014/main" id="{297A5EBC-D896-3B3C-9D5D-2A31C930356A}"/>
                </a:ext>
              </a:extLst>
            </p:cNvPr>
            <p:cNvGrpSpPr/>
            <p:nvPr/>
          </p:nvGrpSpPr>
          <p:grpSpPr>
            <a:xfrm>
              <a:off x="3923685" y="4327453"/>
              <a:ext cx="549371" cy="374192"/>
              <a:chOff x="3923685" y="4327453"/>
              <a:chExt cx="549371" cy="374192"/>
            </a:xfrm>
          </p:grpSpPr>
          <p:grpSp>
            <p:nvGrpSpPr>
              <p:cNvPr id="65" name="Group 64">
                <a:extLst>
                  <a:ext uri="{FF2B5EF4-FFF2-40B4-BE49-F238E27FC236}">
                    <a16:creationId xmlns:a16="http://schemas.microsoft.com/office/drawing/2014/main" id="{8475CA64-FC3B-15FE-FE76-939C42AC5600}"/>
                  </a:ext>
                </a:extLst>
              </p:cNvPr>
              <p:cNvGrpSpPr/>
              <p:nvPr/>
            </p:nvGrpSpPr>
            <p:grpSpPr>
              <a:xfrm>
                <a:off x="3923685" y="4327453"/>
                <a:ext cx="301328" cy="369332"/>
                <a:chOff x="3923685" y="4327453"/>
                <a:chExt cx="301328" cy="369332"/>
              </a:xfrm>
            </p:grpSpPr>
            <p:sp>
              <p:nvSpPr>
                <p:cNvPr id="28" name="Oval 27">
                  <a:extLst>
                    <a:ext uri="{FF2B5EF4-FFF2-40B4-BE49-F238E27FC236}">
                      <a16:creationId xmlns:a16="http://schemas.microsoft.com/office/drawing/2014/main" id="{EBFBF567-82E5-F1B4-FE8D-6A8FD66196E3}"/>
                    </a:ext>
                  </a:extLst>
                </p:cNvPr>
                <p:cNvSpPr/>
                <p:nvPr/>
              </p:nvSpPr>
              <p:spPr>
                <a:xfrm rot="18333223">
                  <a:off x="3963935" y="4376594"/>
                  <a:ext cx="252000" cy="252000"/>
                </a:xfrm>
                <a:prstGeom prst="ellipse">
                  <a:avLst/>
                </a:prstGeom>
                <a:solidFill>
                  <a:schemeClr val="accent4">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00EA3BEA-6BDA-4DE7-4ED2-2A67F5753728}"/>
                    </a:ext>
                  </a:extLst>
                </p:cNvPr>
                <p:cNvSpPr txBox="1"/>
                <p:nvPr/>
              </p:nvSpPr>
              <p:spPr>
                <a:xfrm>
                  <a:off x="3923685" y="4327453"/>
                  <a:ext cx="301328" cy="369332"/>
                </a:xfrm>
                <a:prstGeom prst="rect">
                  <a:avLst/>
                </a:prstGeom>
                <a:noFill/>
              </p:spPr>
              <p:txBody>
                <a:bodyPr wrap="square">
                  <a:spAutoFit/>
                </a:bodyPr>
                <a:lstStyle/>
                <a:p>
                  <a:r>
                    <a:rPr lang="en-GB" sz="1800" dirty="0">
                      <a:latin typeface="Cambria Math" panose="02040503050406030204" pitchFamily="18" charset="0"/>
                      <a:ea typeface="Cambria Math" panose="02040503050406030204" pitchFamily="18" charset="0"/>
                    </a:rPr>
                    <a:t>H</a:t>
                  </a:r>
                  <a:endParaRPr lang="en-GB" dirty="0"/>
                </a:p>
              </p:txBody>
            </p:sp>
          </p:grpSp>
          <p:grpSp>
            <p:nvGrpSpPr>
              <p:cNvPr id="66" name="Group 65">
                <a:extLst>
                  <a:ext uri="{FF2B5EF4-FFF2-40B4-BE49-F238E27FC236}">
                    <a16:creationId xmlns:a16="http://schemas.microsoft.com/office/drawing/2014/main" id="{83913695-AE04-8494-2450-9ED5B45573D9}"/>
                  </a:ext>
                </a:extLst>
              </p:cNvPr>
              <p:cNvGrpSpPr/>
              <p:nvPr/>
            </p:nvGrpSpPr>
            <p:grpSpPr>
              <a:xfrm>
                <a:off x="4171728" y="4332313"/>
                <a:ext cx="301328" cy="369332"/>
                <a:chOff x="4171728" y="4332313"/>
                <a:chExt cx="301328" cy="369332"/>
              </a:xfrm>
            </p:grpSpPr>
            <p:sp>
              <p:nvSpPr>
                <p:cNvPr id="26" name="Oval 25">
                  <a:extLst>
                    <a:ext uri="{FF2B5EF4-FFF2-40B4-BE49-F238E27FC236}">
                      <a16:creationId xmlns:a16="http://schemas.microsoft.com/office/drawing/2014/main" id="{86438378-3EB9-1352-6F40-4C16EF9E5F12}"/>
                    </a:ext>
                  </a:extLst>
                </p:cNvPr>
                <p:cNvSpPr/>
                <p:nvPr/>
              </p:nvSpPr>
              <p:spPr>
                <a:xfrm rot="18333223">
                  <a:off x="4211978" y="4381454"/>
                  <a:ext cx="252000" cy="252000"/>
                </a:xfrm>
                <a:prstGeom prst="ellipse">
                  <a:avLst/>
                </a:prstGeom>
                <a:solidFill>
                  <a:schemeClr val="accent4">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DEF46053-AF9D-6265-94ED-C3C23BFC6740}"/>
                    </a:ext>
                  </a:extLst>
                </p:cNvPr>
                <p:cNvSpPr txBox="1"/>
                <p:nvPr/>
              </p:nvSpPr>
              <p:spPr>
                <a:xfrm>
                  <a:off x="4171728" y="4332313"/>
                  <a:ext cx="301328" cy="369332"/>
                </a:xfrm>
                <a:prstGeom prst="rect">
                  <a:avLst/>
                </a:prstGeom>
                <a:noFill/>
              </p:spPr>
              <p:txBody>
                <a:bodyPr wrap="square">
                  <a:spAutoFit/>
                </a:bodyPr>
                <a:lstStyle/>
                <a:p>
                  <a:r>
                    <a:rPr lang="en-GB" sz="1800" dirty="0">
                      <a:latin typeface="Cambria Math" panose="02040503050406030204" pitchFamily="18" charset="0"/>
                      <a:ea typeface="Cambria Math" panose="02040503050406030204" pitchFamily="18" charset="0"/>
                    </a:rPr>
                    <a:t>H</a:t>
                  </a:r>
                  <a:endParaRPr lang="en-GB" dirty="0"/>
                </a:p>
              </p:txBody>
            </p:sp>
          </p:grpSp>
        </p:grpSp>
      </p:grpSp>
    </p:spTree>
    <p:extLst>
      <p:ext uri="{BB962C8B-B14F-4D97-AF65-F5344CB8AC3E}">
        <p14:creationId xmlns:p14="http://schemas.microsoft.com/office/powerpoint/2010/main" val="6292137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BB1FB2-EEF9-E388-78E7-455A99AD183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64E324-C419-326C-7A62-31E11C1D55DB}"/>
              </a:ext>
            </a:extLst>
          </p:cNvPr>
          <p:cNvSpPr>
            <a:spLocks noGrp="1"/>
          </p:cNvSpPr>
          <p:nvPr>
            <p:ph type="title"/>
          </p:nvPr>
        </p:nvSpPr>
        <p:spPr>
          <a:xfrm>
            <a:off x="450446" y="304396"/>
            <a:ext cx="3327807" cy="440661"/>
          </a:xfrm>
        </p:spPr>
        <p:txBody>
          <a:bodyPr/>
          <a:lstStyle/>
          <a:p>
            <a:r>
              <a:rPr lang="en-US" sz="4000" dirty="0">
                <a:solidFill>
                  <a:schemeClr val="accent4"/>
                </a:solidFill>
                <a:latin typeface="Century Gothic"/>
              </a:rPr>
              <a:t>Chemical symbol</a:t>
            </a:r>
            <a:endParaRPr lang="en-US" sz="4000" dirty="0">
              <a:solidFill>
                <a:schemeClr val="accent4"/>
              </a:solidFill>
            </a:endParaRPr>
          </a:p>
        </p:txBody>
      </p:sp>
      <p:sp>
        <p:nvSpPr>
          <p:cNvPr id="5" name="Title 1">
            <a:extLst>
              <a:ext uri="{FF2B5EF4-FFF2-40B4-BE49-F238E27FC236}">
                <a16:creationId xmlns:a16="http://schemas.microsoft.com/office/drawing/2014/main" id="{3526AFD5-8A96-68B3-4B84-2ADFFE2C50D4}"/>
              </a:ext>
            </a:extLst>
          </p:cNvPr>
          <p:cNvSpPr txBox="1">
            <a:spLocks/>
          </p:cNvSpPr>
          <p:nvPr/>
        </p:nvSpPr>
        <p:spPr>
          <a:xfrm>
            <a:off x="3396343" y="281963"/>
            <a:ext cx="7538529" cy="737501"/>
          </a:xfrm>
          <a:prstGeom prst="rect">
            <a:avLst/>
          </a:prstGeom>
          <a:solidFill>
            <a:srgbClr val="F5DFE6"/>
          </a:solidFill>
        </p:spPr>
        <p:txBody>
          <a:bodyPr vert="horz" wrap="square"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dirty="0">
                <a:solidFill>
                  <a:schemeClr val="tx1"/>
                </a:solidFill>
                <a:latin typeface="Century Gothic"/>
              </a:rPr>
              <a:t>a single letter, or two letters, used to represent an element, such as </a:t>
            </a:r>
            <a:r>
              <a:rPr lang="en-US" sz="2400" b="0" dirty="0">
                <a:solidFill>
                  <a:schemeClr val="tx1"/>
                </a:solidFill>
                <a:latin typeface="Cambria Math" panose="02040503050406030204" pitchFamily="18" charset="0"/>
                <a:ea typeface="Cambria Math" panose="02040503050406030204" pitchFamily="18" charset="0"/>
              </a:rPr>
              <a:t>C</a:t>
            </a:r>
            <a:r>
              <a:rPr lang="en-US" sz="2400" b="0" dirty="0">
                <a:solidFill>
                  <a:schemeClr val="tx1"/>
                </a:solidFill>
                <a:latin typeface="Century Gothic"/>
              </a:rPr>
              <a:t> for carbon, </a:t>
            </a:r>
            <a:r>
              <a:rPr lang="en-US" sz="2400" b="0" dirty="0">
                <a:solidFill>
                  <a:schemeClr val="tx1"/>
                </a:solidFill>
                <a:latin typeface="Cambria Math" panose="02040503050406030204" pitchFamily="18" charset="0"/>
                <a:ea typeface="Cambria Math" panose="02040503050406030204" pitchFamily="18" charset="0"/>
              </a:rPr>
              <a:t>Na</a:t>
            </a:r>
            <a:r>
              <a:rPr lang="en-US" sz="2400" b="0" dirty="0">
                <a:solidFill>
                  <a:schemeClr val="tx1"/>
                </a:solidFill>
                <a:latin typeface="Century Gothic"/>
              </a:rPr>
              <a:t> for sodium</a:t>
            </a:r>
          </a:p>
        </p:txBody>
      </p:sp>
      <p:sp>
        <p:nvSpPr>
          <p:cNvPr id="8" name="TextBox 7">
            <a:extLst>
              <a:ext uri="{FF2B5EF4-FFF2-40B4-BE49-F238E27FC236}">
                <a16:creationId xmlns:a16="http://schemas.microsoft.com/office/drawing/2014/main" id="{00ACA3C3-C5C2-68FD-17B4-2AEEF0C00EA7}"/>
              </a:ext>
            </a:extLst>
          </p:cNvPr>
          <p:cNvSpPr txBox="1"/>
          <p:nvPr/>
        </p:nvSpPr>
        <p:spPr>
          <a:xfrm>
            <a:off x="450446" y="1588625"/>
            <a:ext cx="4727688" cy="1323439"/>
          </a:xfrm>
          <a:prstGeom prst="rect">
            <a:avLst/>
          </a:prstGeom>
          <a:noFill/>
          <a:ln w="19050">
            <a:solidFill>
              <a:schemeClr val="accent4"/>
            </a:solidFill>
          </a:ln>
        </p:spPr>
        <p:txBody>
          <a:bodyPr wrap="square" lIns="91440" tIns="45720" rIns="91440" bIns="45720" rtlCol="0" anchor="t">
            <a:spAutoFit/>
          </a:bodyPr>
          <a:lstStyle/>
          <a:p>
            <a:r>
              <a:rPr lang="en-GB" sz="2000" b="1" dirty="0">
                <a:solidFill>
                  <a:schemeClr val="accent4"/>
                </a:solidFill>
                <a:latin typeface="Century Gothic" panose="020B0502020202020204" pitchFamily="34" charset="0"/>
              </a:rPr>
              <a:t>In other words …</a:t>
            </a:r>
          </a:p>
          <a:p>
            <a:r>
              <a:rPr lang="en-GB" sz="2000" dirty="0">
                <a:solidFill>
                  <a:srgbClr val="242424"/>
                </a:solidFill>
                <a:latin typeface="Century Gothic"/>
              </a:rPr>
              <a:t>a chemical symbol is a short way of writing the name of an element using one or two letters</a:t>
            </a:r>
            <a:endParaRPr lang="en-GB" sz="2000" dirty="0">
              <a:latin typeface="Century Gothic"/>
            </a:endParaRPr>
          </a:p>
        </p:txBody>
      </p:sp>
      <p:sp>
        <p:nvSpPr>
          <p:cNvPr id="10" name="TextBox 9">
            <a:extLst>
              <a:ext uri="{FF2B5EF4-FFF2-40B4-BE49-F238E27FC236}">
                <a16:creationId xmlns:a16="http://schemas.microsoft.com/office/drawing/2014/main" id="{814CECC4-30C1-1CB5-A010-CFD332F6B6E5}"/>
              </a:ext>
            </a:extLst>
          </p:cNvPr>
          <p:cNvSpPr txBox="1"/>
          <p:nvPr/>
        </p:nvSpPr>
        <p:spPr>
          <a:xfrm>
            <a:off x="450446" y="4450037"/>
            <a:ext cx="2811731" cy="707886"/>
          </a:xfrm>
          <a:prstGeom prst="rect">
            <a:avLst/>
          </a:prstGeom>
          <a:noFill/>
          <a:ln w="19050">
            <a:solidFill>
              <a:schemeClr val="accent4"/>
            </a:solidFill>
          </a:ln>
        </p:spPr>
        <p:txBody>
          <a:bodyPr wrap="square" lIns="91440" tIns="45720" rIns="91440" bIns="45720" rtlCol="0" anchor="t">
            <a:spAutoFit/>
          </a:bodyPr>
          <a:lstStyle/>
          <a:p>
            <a:r>
              <a:rPr lang="en-GB" sz="2000" b="1" dirty="0">
                <a:solidFill>
                  <a:schemeClr val="accent4"/>
                </a:solidFill>
                <a:latin typeface="Century Gothic" panose="020B0502020202020204" pitchFamily="34" charset="0"/>
              </a:rPr>
              <a:t>Say it</a:t>
            </a:r>
          </a:p>
          <a:p>
            <a:r>
              <a:rPr lang="en-GB" sz="2000" dirty="0">
                <a:solidFill>
                  <a:srgbClr val="242424"/>
                </a:solidFill>
                <a:latin typeface="Century Gothic"/>
              </a:rPr>
              <a:t>Cem-</a:t>
            </a:r>
            <a:r>
              <a:rPr lang="en-GB" sz="2000" dirty="0" err="1">
                <a:solidFill>
                  <a:srgbClr val="242424"/>
                </a:solidFill>
                <a:latin typeface="Century Gothic"/>
              </a:rPr>
              <a:t>i</a:t>
            </a:r>
            <a:r>
              <a:rPr lang="en-GB" sz="2000" dirty="0">
                <a:solidFill>
                  <a:srgbClr val="242424"/>
                </a:solidFill>
                <a:latin typeface="Century Gothic"/>
              </a:rPr>
              <a:t>-cel sim-bel</a:t>
            </a:r>
          </a:p>
        </p:txBody>
      </p:sp>
      <p:sp>
        <p:nvSpPr>
          <p:cNvPr id="12" name="TextBox 11">
            <a:extLst>
              <a:ext uri="{FF2B5EF4-FFF2-40B4-BE49-F238E27FC236}">
                <a16:creationId xmlns:a16="http://schemas.microsoft.com/office/drawing/2014/main" id="{E0CF6247-4C00-A8C8-13F6-6E16A6527A16}"/>
              </a:ext>
            </a:extLst>
          </p:cNvPr>
          <p:cNvSpPr txBox="1"/>
          <p:nvPr/>
        </p:nvSpPr>
        <p:spPr>
          <a:xfrm>
            <a:off x="8085426" y="4501393"/>
            <a:ext cx="2921291" cy="707886"/>
          </a:xfrm>
          <a:prstGeom prst="rect">
            <a:avLst/>
          </a:prstGeom>
          <a:noFill/>
          <a:ln w="19050">
            <a:solidFill>
              <a:schemeClr val="accent4"/>
            </a:solidFill>
          </a:ln>
        </p:spPr>
        <p:txBody>
          <a:bodyPr wrap="square" lIns="91440" tIns="45720" rIns="91440" bIns="45720" rtlCol="0" anchor="t">
            <a:spAutoFit/>
          </a:bodyPr>
          <a:lstStyle/>
          <a:p>
            <a:r>
              <a:rPr lang="en-GB" sz="2000" b="1" dirty="0">
                <a:solidFill>
                  <a:schemeClr val="accent4"/>
                </a:solidFill>
                <a:latin typeface="Century Gothic" panose="020B0502020202020204" pitchFamily="34" charset="0"/>
              </a:rPr>
              <a:t>Similar words</a:t>
            </a:r>
          </a:p>
          <a:p>
            <a:r>
              <a:rPr lang="en-GB" sz="2000" dirty="0">
                <a:solidFill>
                  <a:srgbClr val="242424"/>
                </a:solidFill>
                <a:latin typeface="Century Gothic"/>
              </a:rPr>
              <a:t>Element symbol</a:t>
            </a:r>
          </a:p>
        </p:txBody>
      </p:sp>
      <p:sp>
        <p:nvSpPr>
          <p:cNvPr id="14" name="TextBox 13">
            <a:extLst>
              <a:ext uri="{FF2B5EF4-FFF2-40B4-BE49-F238E27FC236}">
                <a16:creationId xmlns:a16="http://schemas.microsoft.com/office/drawing/2014/main" id="{846B0882-51F8-5DF7-A6B5-57FD2382B619}"/>
              </a:ext>
            </a:extLst>
          </p:cNvPr>
          <p:cNvSpPr txBox="1"/>
          <p:nvPr/>
        </p:nvSpPr>
        <p:spPr>
          <a:xfrm>
            <a:off x="7393789" y="1381139"/>
            <a:ext cx="3660505" cy="2862322"/>
          </a:xfrm>
          <a:prstGeom prst="rect">
            <a:avLst/>
          </a:prstGeom>
          <a:noFill/>
          <a:ln w="19050">
            <a:solidFill>
              <a:schemeClr val="accent4"/>
            </a:solidFill>
          </a:ln>
        </p:spPr>
        <p:txBody>
          <a:bodyPr wrap="square" lIns="91440" tIns="45720" rIns="91440" bIns="45720" rtlCol="0" anchor="t">
            <a:spAutoFit/>
          </a:bodyPr>
          <a:lstStyle/>
          <a:p>
            <a:r>
              <a:rPr lang="en-GB" sz="2000" b="1" dirty="0">
                <a:solidFill>
                  <a:schemeClr val="accent4"/>
                </a:solidFill>
                <a:latin typeface="Century Gothic" panose="020B0502020202020204" pitchFamily="34" charset="0"/>
              </a:rPr>
              <a:t>Don’t confuse with …</a:t>
            </a:r>
          </a:p>
          <a:p>
            <a:r>
              <a:rPr lang="en-GB" sz="2000" dirty="0">
                <a:solidFill>
                  <a:srgbClr val="242424"/>
                </a:solidFill>
                <a:latin typeface="Century Gothic"/>
              </a:rPr>
              <a:t>initials. Some elements have chemical symbols which match their name in English, e.g. </a:t>
            </a:r>
            <a:r>
              <a:rPr lang="en-GB" sz="2000" dirty="0">
                <a:solidFill>
                  <a:srgbClr val="242424"/>
                </a:solidFill>
                <a:latin typeface="Cambria Math" panose="02040503050406030204" pitchFamily="18" charset="0"/>
                <a:ea typeface="Cambria Math" panose="02040503050406030204" pitchFamily="18" charset="0"/>
              </a:rPr>
              <a:t>O</a:t>
            </a:r>
            <a:r>
              <a:rPr lang="en-GB" sz="2000" dirty="0">
                <a:solidFill>
                  <a:srgbClr val="242424"/>
                </a:solidFill>
                <a:latin typeface="Century Gothic"/>
              </a:rPr>
              <a:t> is for oxygen. Other elements, such as gold, </a:t>
            </a:r>
            <a:r>
              <a:rPr lang="en-GB" sz="2000" dirty="0">
                <a:solidFill>
                  <a:srgbClr val="242424"/>
                </a:solidFill>
                <a:latin typeface="Cambria Math" panose="02040503050406030204" pitchFamily="18" charset="0"/>
                <a:ea typeface="Cambria Math" panose="02040503050406030204" pitchFamily="18" charset="0"/>
              </a:rPr>
              <a:t>Au</a:t>
            </a:r>
            <a:r>
              <a:rPr lang="en-GB" sz="2000" dirty="0">
                <a:solidFill>
                  <a:srgbClr val="242424"/>
                </a:solidFill>
                <a:latin typeface="Century Gothic"/>
              </a:rPr>
              <a:t>, have unexpected chemical symbols, as their names come from other languages</a:t>
            </a:r>
          </a:p>
        </p:txBody>
      </p:sp>
      <p:sp>
        <p:nvSpPr>
          <p:cNvPr id="15" name="TextBox 14">
            <a:extLst>
              <a:ext uri="{FF2B5EF4-FFF2-40B4-BE49-F238E27FC236}">
                <a16:creationId xmlns:a16="http://schemas.microsoft.com/office/drawing/2014/main" id="{64664846-1172-A86C-E0D9-5215E6475C65}"/>
              </a:ext>
            </a:extLst>
          </p:cNvPr>
          <p:cNvSpPr txBox="1"/>
          <p:nvPr/>
        </p:nvSpPr>
        <p:spPr>
          <a:xfrm>
            <a:off x="7101626" y="5467211"/>
            <a:ext cx="3660505" cy="1015663"/>
          </a:xfrm>
          <a:prstGeom prst="rect">
            <a:avLst/>
          </a:prstGeom>
          <a:noFill/>
          <a:ln w="19050">
            <a:solidFill>
              <a:schemeClr val="accent4"/>
            </a:solidFill>
          </a:ln>
        </p:spPr>
        <p:txBody>
          <a:bodyPr wrap="square" lIns="91440" tIns="45720" rIns="91440" bIns="45720" rtlCol="0" anchor="t">
            <a:spAutoFit/>
          </a:bodyPr>
          <a:lstStyle/>
          <a:p>
            <a:r>
              <a:rPr lang="en-GB" sz="2000" b="1" dirty="0">
                <a:solidFill>
                  <a:schemeClr val="accent4"/>
                </a:solidFill>
                <a:latin typeface="Century Gothic" panose="020B0502020202020204" pitchFamily="34" charset="0"/>
              </a:rPr>
              <a:t>Example </a:t>
            </a:r>
          </a:p>
          <a:p>
            <a:r>
              <a:rPr lang="en-GB" sz="2000" dirty="0">
                <a:solidFill>
                  <a:srgbClr val="242424"/>
                </a:solidFill>
                <a:latin typeface="Century Gothic"/>
              </a:rPr>
              <a:t>The chemical symbol for carbon is </a:t>
            </a:r>
            <a:r>
              <a:rPr lang="en-GB" sz="2000" dirty="0">
                <a:solidFill>
                  <a:srgbClr val="242424"/>
                </a:solidFill>
                <a:latin typeface="Cambria Math" panose="02040503050406030204" pitchFamily="18" charset="0"/>
                <a:ea typeface="Cambria Math" panose="02040503050406030204" pitchFamily="18" charset="0"/>
              </a:rPr>
              <a:t>C</a:t>
            </a:r>
          </a:p>
        </p:txBody>
      </p:sp>
      <p:sp>
        <p:nvSpPr>
          <p:cNvPr id="9" name="TextBox 8">
            <a:extLst>
              <a:ext uri="{FF2B5EF4-FFF2-40B4-BE49-F238E27FC236}">
                <a16:creationId xmlns:a16="http://schemas.microsoft.com/office/drawing/2014/main" id="{361E37DD-D3EF-3211-1172-72A801FADE2B}"/>
              </a:ext>
            </a:extLst>
          </p:cNvPr>
          <p:cNvSpPr txBox="1"/>
          <p:nvPr/>
        </p:nvSpPr>
        <p:spPr>
          <a:xfrm>
            <a:off x="450446" y="3097806"/>
            <a:ext cx="3207154" cy="1015663"/>
          </a:xfrm>
          <a:prstGeom prst="rect">
            <a:avLst/>
          </a:prstGeom>
          <a:noFill/>
          <a:ln w="19050">
            <a:solidFill>
              <a:schemeClr val="accent4"/>
            </a:solidFill>
          </a:ln>
        </p:spPr>
        <p:txBody>
          <a:bodyPr wrap="square" lIns="91440" tIns="45720" rIns="91440" bIns="45720" rtlCol="0" anchor="t">
            <a:spAutoFit/>
          </a:bodyPr>
          <a:lstStyle/>
          <a:p>
            <a:r>
              <a:rPr lang="en-GB" sz="2000" b="1" dirty="0">
                <a:solidFill>
                  <a:schemeClr val="accent4"/>
                </a:solidFill>
                <a:latin typeface="Century Gothic"/>
              </a:rPr>
              <a:t>Sign it</a:t>
            </a:r>
          </a:p>
          <a:p>
            <a:r>
              <a:rPr lang="en-GB" sz="2000" dirty="0">
                <a:latin typeface="Century Gothic"/>
              </a:rPr>
              <a:t>Watch a video:</a:t>
            </a:r>
          </a:p>
          <a:p>
            <a:r>
              <a:rPr lang="en-GB" sz="2000" dirty="0">
                <a:solidFill>
                  <a:schemeClr val="accent4"/>
                </a:solidFill>
                <a:latin typeface="Century Gothic"/>
                <a:ea typeface="+mn-lt"/>
                <a:cs typeface="+mn-lt"/>
                <a:hlinkClick r:id="rId2">
                  <a:extLst>
                    <a:ext uri="{A12FA001-AC4F-418D-AE19-62706E023703}">
                      <ahyp:hlinkClr xmlns:ahyp="http://schemas.microsoft.com/office/drawing/2018/hyperlinkcolor" val="tx"/>
                    </a:ext>
                  </a:extLst>
                </a:hlinkClick>
              </a:rPr>
              <a:t>bit.ly/3Z25eQ6</a:t>
            </a:r>
            <a:endParaRPr lang="en-GB" dirty="0">
              <a:solidFill>
                <a:schemeClr val="accent4"/>
              </a:solidFill>
              <a:latin typeface="Century Gothic"/>
            </a:endParaRPr>
          </a:p>
        </p:txBody>
      </p:sp>
      <p:pic>
        <p:nvPicPr>
          <p:cNvPr id="1030" name="Picture 6">
            <a:extLst>
              <a:ext uri="{FF2B5EF4-FFF2-40B4-BE49-F238E27FC236}">
                <a16:creationId xmlns:a16="http://schemas.microsoft.com/office/drawing/2014/main" id="{17950AF9-15D7-6177-8278-603A8D5CBD53}"/>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967958" y="3371478"/>
            <a:ext cx="542925" cy="5334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4B3070EC-D50E-22D4-0499-4EE54C9A9FB3}"/>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618524" y="3371478"/>
            <a:ext cx="552450" cy="54292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F24C778-15F4-302A-271A-4729B31FDF70}"/>
              </a:ext>
            </a:extLst>
          </p:cNvPr>
          <p:cNvSpPr txBox="1"/>
          <p:nvPr/>
        </p:nvSpPr>
        <p:spPr>
          <a:xfrm>
            <a:off x="441770" y="5467210"/>
            <a:ext cx="6257918" cy="1015663"/>
          </a:xfrm>
          <a:prstGeom prst="rect">
            <a:avLst/>
          </a:prstGeom>
          <a:noFill/>
          <a:ln w="19050">
            <a:solidFill>
              <a:schemeClr val="accent4"/>
            </a:solidFill>
          </a:ln>
        </p:spPr>
        <p:txBody>
          <a:bodyPr wrap="square" lIns="91440" tIns="45720" rIns="91440" bIns="45720" rtlCol="0" anchor="t">
            <a:spAutoFit/>
          </a:bodyPr>
          <a:lstStyle/>
          <a:p>
            <a:r>
              <a:rPr lang="en-GB" sz="2000" b="1" dirty="0">
                <a:solidFill>
                  <a:schemeClr val="accent4"/>
                </a:solidFill>
                <a:latin typeface="Century Gothic" panose="020B0502020202020204" pitchFamily="34" charset="0"/>
              </a:rPr>
              <a:t>Break it down</a:t>
            </a:r>
          </a:p>
          <a:p>
            <a:r>
              <a:rPr lang="en-GB" sz="2000" dirty="0">
                <a:solidFill>
                  <a:srgbClr val="242424"/>
                </a:solidFill>
                <a:latin typeface="Century Gothic"/>
              </a:rPr>
              <a:t>Chemical (relating to substances), symbol (a sign or a letter to represent something)</a:t>
            </a:r>
          </a:p>
        </p:txBody>
      </p:sp>
      <p:grpSp>
        <p:nvGrpSpPr>
          <p:cNvPr id="16" name="Group 15" descr="A diagram of a two chemical symbols. On the left in a small box is C and underneath is written 'Carbon'. On the right in a small box is Na and under is written 'Sodium'">
            <a:extLst>
              <a:ext uri="{FF2B5EF4-FFF2-40B4-BE49-F238E27FC236}">
                <a16:creationId xmlns:a16="http://schemas.microsoft.com/office/drawing/2014/main" id="{A8EB35DA-3A2C-5822-B3C7-C4FCA06780ED}"/>
              </a:ext>
            </a:extLst>
          </p:cNvPr>
          <p:cNvGrpSpPr/>
          <p:nvPr/>
        </p:nvGrpSpPr>
        <p:grpSpPr>
          <a:xfrm>
            <a:off x="3784454" y="3189930"/>
            <a:ext cx="3386755" cy="1697273"/>
            <a:chOff x="3860317" y="3151668"/>
            <a:chExt cx="3684865" cy="1846671"/>
          </a:xfrm>
        </p:grpSpPr>
        <p:pic>
          <p:nvPicPr>
            <p:cNvPr id="7" name="Picture 6">
              <a:extLst>
                <a:ext uri="{FF2B5EF4-FFF2-40B4-BE49-F238E27FC236}">
                  <a16:creationId xmlns:a16="http://schemas.microsoft.com/office/drawing/2014/main" id="{E752021E-4A1E-16FE-9E13-8BAB002A249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60317" y="3179695"/>
              <a:ext cx="1818644" cy="1818644"/>
            </a:xfrm>
            <a:prstGeom prst="rect">
              <a:avLst/>
            </a:prstGeom>
          </p:spPr>
        </p:pic>
        <p:pic>
          <p:nvPicPr>
            <p:cNvPr id="13" name="Picture 12">
              <a:extLst>
                <a:ext uri="{FF2B5EF4-FFF2-40B4-BE49-F238E27FC236}">
                  <a16:creationId xmlns:a16="http://schemas.microsoft.com/office/drawing/2014/main" id="{EC90B584-2EBC-92DF-71C9-6E4F1BD25DF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726538" y="3151668"/>
              <a:ext cx="1818644" cy="1846671"/>
            </a:xfrm>
            <a:prstGeom prst="rect">
              <a:avLst/>
            </a:prstGeom>
          </p:spPr>
        </p:pic>
      </p:grpSp>
    </p:spTree>
    <p:extLst>
      <p:ext uri="{BB962C8B-B14F-4D97-AF65-F5344CB8AC3E}">
        <p14:creationId xmlns:p14="http://schemas.microsoft.com/office/powerpoint/2010/main" val="4240217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1BA6C65D-2A73-632A-9C75-05B970C09BF7}"/>
            </a:ext>
          </a:extLst>
        </p:cNvPr>
        <p:cNvGrpSpPr/>
        <p:nvPr/>
      </p:nvGrpSpPr>
      <p:grpSpPr>
        <a:xfrm>
          <a:off x="0" y="0"/>
          <a:ext cx="0" cy="0"/>
          <a:chOff x="0" y="0"/>
          <a:chExt cx="0" cy="0"/>
        </a:xfrm>
      </p:grpSpPr>
      <p:sp>
        <p:nvSpPr>
          <p:cNvPr id="125" name="Google Shape;125;g3c86159c0e3_0_0">
            <a:extLst>
              <a:ext uri="{FF2B5EF4-FFF2-40B4-BE49-F238E27FC236}">
                <a16:creationId xmlns:a16="http://schemas.microsoft.com/office/drawing/2014/main" id="{91FCB59E-A0C1-1E0B-ED84-A907056A59D7}"/>
              </a:ext>
            </a:extLst>
          </p:cNvPr>
          <p:cNvSpPr txBox="1">
            <a:spLocks noGrp="1"/>
          </p:cNvSpPr>
          <p:nvPr>
            <p:ph type="title"/>
          </p:nvPr>
        </p:nvSpPr>
        <p:spPr>
          <a:xfrm>
            <a:off x="560650" y="467595"/>
            <a:ext cx="3056400" cy="959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4000"/>
              <a:buFont typeface="Century Gothic"/>
              <a:buNone/>
            </a:pPr>
            <a:r>
              <a:rPr lang="en-GB" sz="4000" dirty="0"/>
              <a:t>Coefficient</a:t>
            </a:r>
            <a:endParaRPr dirty="0"/>
          </a:p>
        </p:txBody>
      </p:sp>
      <p:sp>
        <p:nvSpPr>
          <p:cNvPr id="127" name="Google Shape;127;g3c86159c0e3_0_0">
            <a:extLst>
              <a:ext uri="{FF2B5EF4-FFF2-40B4-BE49-F238E27FC236}">
                <a16:creationId xmlns:a16="http://schemas.microsoft.com/office/drawing/2014/main" id="{427D1937-9A39-A644-67E1-DCD8D7BCAC6B}"/>
              </a:ext>
            </a:extLst>
          </p:cNvPr>
          <p:cNvSpPr txBox="1"/>
          <p:nvPr/>
        </p:nvSpPr>
        <p:spPr>
          <a:xfrm>
            <a:off x="3747250" y="467595"/>
            <a:ext cx="7288200" cy="737501"/>
          </a:xfrm>
          <a:prstGeom prst="rect">
            <a:avLst/>
          </a:prstGeom>
          <a:solidFill>
            <a:srgbClr val="EA8FC4">
              <a:alpha val="26670"/>
            </a:srgbClr>
          </a:solidFill>
          <a:ln>
            <a:noFill/>
          </a:ln>
        </p:spPr>
        <p:txBody>
          <a:bodyPr spcFirstLastPara="1" wrap="square" lIns="72000" tIns="36000" rIns="72000" bIns="36000" anchor="ctr" anchorCtr="0">
            <a:spAutoFit/>
          </a:bodyPr>
          <a:lstStyle/>
          <a:p>
            <a:pPr marL="0" marR="0" lvl="0" indent="0" algn="l" rtl="0">
              <a:lnSpc>
                <a:spcPct val="90000"/>
              </a:lnSpc>
              <a:spcBef>
                <a:spcPts val="0"/>
              </a:spcBef>
              <a:spcAft>
                <a:spcPts val="0"/>
              </a:spcAft>
              <a:buClr>
                <a:schemeClr val="dk1"/>
              </a:buClr>
              <a:buSzPts val="2000"/>
              <a:buFont typeface="Century Gothic"/>
              <a:buNone/>
            </a:pPr>
            <a:r>
              <a:rPr lang="en-GB" sz="2400" dirty="0">
                <a:solidFill>
                  <a:schemeClr val="dk1"/>
                </a:solidFill>
                <a:latin typeface="Century Gothic"/>
                <a:ea typeface="Century Gothic"/>
                <a:cs typeface="Century Gothic"/>
                <a:sym typeface="Century Gothic"/>
              </a:rPr>
              <a:t>the large number placed in front of a chemical formula in a balanced equation</a:t>
            </a:r>
            <a:endParaRPr sz="2400" dirty="0">
              <a:solidFill>
                <a:schemeClr val="dk1"/>
              </a:solidFill>
              <a:latin typeface="Century Gothic"/>
              <a:ea typeface="Century Gothic"/>
              <a:cs typeface="Century Gothic"/>
              <a:sym typeface="Century Gothic"/>
            </a:endParaRPr>
          </a:p>
        </p:txBody>
      </p:sp>
      <p:sp>
        <p:nvSpPr>
          <p:cNvPr id="128" name="Google Shape;128;g3c86159c0e3_0_0">
            <a:extLst>
              <a:ext uri="{FF2B5EF4-FFF2-40B4-BE49-F238E27FC236}">
                <a16:creationId xmlns:a16="http://schemas.microsoft.com/office/drawing/2014/main" id="{36926EB2-11AC-28BA-8FFD-31F7289A4588}"/>
              </a:ext>
            </a:extLst>
          </p:cNvPr>
          <p:cNvSpPr txBox="1"/>
          <p:nvPr/>
        </p:nvSpPr>
        <p:spPr>
          <a:xfrm>
            <a:off x="706122" y="1790690"/>
            <a:ext cx="4603632" cy="1631175"/>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In other words … </a:t>
            </a:r>
          </a:p>
          <a:p>
            <a:pPr marL="0" marR="0" lvl="0" indent="0" algn="l" rtl="0">
              <a:spcBef>
                <a:spcPts val="0"/>
              </a:spcBef>
              <a:spcAft>
                <a:spcPts val="0"/>
              </a:spcAft>
              <a:buNone/>
            </a:pPr>
            <a:r>
              <a:rPr lang="en-GB" sz="2000" dirty="0">
                <a:solidFill>
                  <a:schemeClr val="tx1"/>
                </a:solidFill>
                <a:highlight>
                  <a:srgbClr val="FFFFFF"/>
                </a:highlight>
                <a:latin typeface="Century Gothic"/>
                <a:ea typeface="Century Gothic"/>
                <a:cs typeface="Century Gothic"/>
                <a:sym typeface="Century Gothic"/>
              </a:rPr>
              <a:t>th</a:t>
            </a:r>
            <a:r>
              <a:rPr lang="en-GB" sz="2000" dirty="0">
                <a:solidFill>
                  <a:schemeClr val="dk1"/>
                </a:solidFill>
                <a:highlight>
                  <a:srgbClr val="FFFFFF"/>
                </a:highlight>
                <a:latin typeface="Century Gothic"/>
                <a:ea typeface="Century Gothic"/>
                <a:cs typeface="Century Gothic"/>
                <a:sym typeface="Century Gothic"/>
              </a:rPr>
              <a:t>e coefficient tells you how many molecules (or moles) of that substance are involved in the reaction</a:t>
            </a:r>
            <a:endParaRPr sz="2000" dirty="0">
              <a:latin typeface="Century Gothic"/>
              <a:ea typeface="Century Gothic"/>
              <a:cs typeface="Century Gothic"/>
              <a:sym typeface="Century Gothic"/>
            </a:endParaRPr>
          </a:p>
        </p:txBody>
      </p:sp>
      <p:sp>
        <p:nvSpPr>
          <p:cNvPr id="130" name="Google Shape;130;g3c86159c0e3_0_0">
            <a:extLst>
              <a:ext uri="{FF2B5EF4-FFF2-40B4-BE49-F238E27FC236}">
                <a16:creationId xmlns:a16="http://schemas.microsoft.com/office/drawing/2014/main" id="{25431A37-31AA-8B36-1491-3276C4EBB670}"/>
              </a:ext>
            </a:extLst>
          </p:cNvPr>
          <p:cNvSpPr txBox="1"/>
          <p:nvPr/>
        </p:nvSpPr>
        <p:spPr>
          <a:xfrm>
            <a:off x="3747250" y="5162720"/>
            <a:ext cx="6872260" cy="1323399"/>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Break it down</a:t>
            </a:r>
            <a:endParaRPr dirty="0"/>
          </a:p>
          <a:p>
            <a:pPr marL="0" marR="0" lvl="0" indent="0" algn="l" rtl="0">
              <a:spcBef>
                <a:spcPts val="0"/>
              </a:spcBef>
              <a:spcAft>
                <a:spcPts val="0"/>
              </a:spcAft>
              <a:buNone/>
            </a:pPr>
            <a:r>
              <a:rPr lang="en-GB" sz="2000" dirty="0">
                <a:solidFill>
                  <a:schemeClr val="tx1"/>
                </a:solidFill>
                <a:latin typeface="Century Gothic"/>
                <a:ea typeface="Century Gothic"/>
                <a:cs typeface="Century Gothic"/>
                <a:sym typeface="Century Gothic"/>
              </a:rPr>
              <a:t>'Co' meaning together or with. 'Efficient' </a:t>
            </a:r>
            <a:r>
              <a:rPr lang="en-GB" sz="2000" dirty="0">
                <a:solidFill>
                  <a:srgbClr val="242424"/>
                </a:solidFill>
                <a:latin typeface="Century Gothic"/>
                <a:ea typeface="Century Gothic"/>
                <a:cs typeface="Century Gothic"/>
                <a:sym typeface="Century Gothic"/>
              </a:rPr>
              <a:t>meaning bringing about. So, a coefficient is 'something that works together'</a:t>
            </a:r>
            <a:endParaRPr sz="2000" dirty="0">
              <a:solidFill>
                <a:srgbClr val="242424"/>
              </a:solidFill>
              <a:latin typeface="Century Gothic"/>
              <a:ea typeface="Century Gothic"/>
              <a:cs typeface="Century Gothic"/>
              <a:sym typeface="Century Gothic"/>
            </a:endParaRPr>
          </a:p>
        </p:txBody>
      </p:sp>
      <p:sp>
        <p:nvSpPr>
          <p:cNvPr id="131" name="Google Shape;131;g3c86159c0e3_0_0">
            <a:extLst>
              <a:ext uri="{FF2B5EF4-FFF2-40B4-BE49-F238E27FC236}">
                <a16:creationId xmlns:a16="http://schemas.microsoft.com/office/drawing/2014/main" id="{9B1E29D9-D6D6-7DD6-2EF7-727C1E103700}"/>
              </a:ext>
            </a:extLst>
          </p:cNvPr>
          <p:cNvSpPr txBox="1"/>
          <p:nvPr/>
        </p:nvSpPr>
        <p:spPr>
          <a:xfrm>
            <a:off x="6004732" y="1790691"/>
            <a:ext cx="4842708" cy="1631175"/>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Example</a:t>
            </a:r>
            <a:r>
              <a:rPr lang="en-GB" sz="2000" b="1" dirty="0">
                <a:solidFill>
                  <a:srgbClr val="006F62"/>
                </a:solidFill>
                <a:latin typeface="Century Gothic"/>
                <a:ea typeface="Century Gothic"/>
                <a:cs typeface="Century Gothic"/>
                <a:sym typeface="Century Gothic"/>
              </a:rPr>
              <a:t> </a:t>
            </a:r>
            <a:endParaRPr dirty="0"/>
          </a:p>
          <a:p>
            <a:pPr marL="0" marR="0" lvl="0" indent="0" algn="l" rtl="0">
              <a:spcBef>
                <a:spcPts val="0"/>
              </a:spcBef>
              <a:spcAft>
                <a:spcPts val="0"/>
              </a:spcAft>
              <a:buNone/>
            </a:pPr>
            <a:r>
              <a:rPr lang="en-GB" sz="2000" dirty="0">
                <a:solidFill>
                  <a:srgbClr val="242424"/>
                </a:solidFill>
                <a:latin typeface="Century Gothic"/>
                <a:ea typeface="Century Gothic"/>
                <a:cs typeface="Century Gothic"/>
                <a:sym typeface="Century Gothic"/>
              </a:rPr>
              <a:t>In this equation, the coefficients tell us that 2 moles of hydrogen react with 1 mole of oxygen to form 2 moles of water</a:t>
            </a:r>
            <a:endParaRPr dirty="0"/>
          </a:p>
        </p:txBody>
      </p:sp>
      <p:sp>
        <p:nvSpPr>
          <p:cNvPr id="129" name="Google Shape;129;g3c86159c0e3_0_0">
            <a:extLst>
              <a:ext uri="{FF2B5EF4-FFF2-40B4-BE49-F238E27FC236}">
                <a16:creationId xmlns:a16="http://schemas.microsoft.com/office/drawing/2014/main" id="{97ED080C-4E79-0AB8-FACA-09295B1C3AF9}"/>
              </a:ext>
            </a:extLst>
          </p:cNvPr>
          <p:cNvSpPr txBox="1"/>
          <p:nvPr/>
        </p:nvSpPr>
        <p:spPr>
          <a:xfrm>
            <a:off x="719567" y="5597038"/>
            <a:ext cx="2590850" cy="7080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Say it</a:t>
            </a:r>
            <a:endParaRPr dirty="0"/>
          </a:p>
          <a:p>
            <a:pPr marL="0" marR="0" lvl="0" indent="0" algn="l" rtl="0">
              <a:spcBef>
                <a:spcPts val="0"/>
              </a:spcBef>
              <a:spcAft>
                <a:spcPts val="0"/>
              </a:spcAft>
              <a:buNone/>
            </a:pPr>
            <a:r>
              <a:rPr lang="en-GB" sz="2000" dirty="0">
                <a:solidFill>
                  <a:schemeClr val="dk1"/>
                </a:solidFill>
                <a:latin typeface="Century Gothic"/>
                <a:ea typeface="Century Gothic"/>
                <a:cs typeface="Century Gothic"/>
                <a:sym typeface="Century Gothic"/>
              </a:rPr>
              <a:t>Co-</a:t>
            </a:r>
            <a:r>
              <a:rPr lang="en-GB" sz="2000" dirty="0" err="1">
                <a:solidFill>
                  <a:schemeClr val="dk1"/>
                </a:solidFill>
                <a:latin typeface="Century Gothic"/>
                <a:ea typeface="Century Gothic"/>
                <a:cs typeface="Century Gothic"/>
                <a:sym typeface="Century Gothic"/>
              </a:rPr>
              <a:t>i</a:t>
            </a:r>
            <a:r>
              <a:rPr lang="en-GB" sz="2000" dirty="0">
                <a:solidFill>
                  <a:schemeClr val="dk1"/>
                </a:solidFill>
                <a:latin typeface="Century Gothic"/>
                <a:ea typeface="Century Gothic"/>
                <a:cs typeface="Century Gothic"/>
                <a:sym typeface="Century Gothic"/>
              </a:rPr>
              <a:t>-fish-</a:t>
            </a:r>
            <a:r>
              <a:rPr lang="en-GB" sz="2000" dirty="0" err="1">
                <a:solidFill>
                  <a:schemeClr val="dk1"/>
                </a:solidFill>
                <a:latin typeface="Century Gothic"/>
                <a:ea typeface="Century Gothic"/>
                <a:cs typeface="Century Gothic"/>
                <a:sym typeface="Century Gothic"/>
              </a:rPr>
              <a:t>ent</a:t>
            </a:r>
            <a:endParaRPr dirty="0"/>
          </a:p>
        </p:txBody>
      </p:sp>
      <p:grpSp>
        <p:nvGrpSpPr>
          <p:cNvPr id="9" name="Group 8" descr="An balanced equation for the reaction between hydrogen and oxygen: 2H2 + O2 becomes 2H2O. The two large 2s that come before the Hs are circled to indicate which of the numbers are coefficients.&#10;">
            <a:extLst>
              <a:ext uri="{FF2B5EF4-FFF2-40B4-BE49-F238E27FC236}">
                <a16:creationId xmlns:a16="http://schemas.microsoft.com/office/drawing/2014/main" id="{6B4E8EC3-118F-88B9-2021-41BBFFFB8EA6}"/>
              </a:ext>
            </a:extLst>
          </p:cNvPr>
          <p:cNvGrpSpPr/>
          <p:nvPr/>
        </p:nvGrpSpPr>
        <p:grpSpPr>
          <a:xfrm>
            <a:off x="2522863" y="3816426"/>
            <a:ext cx="6455884" cy="951731"/>
            <a:chOff x="2522863" y="4033695"/>
            <a:chExt cx="6455884" cy="951731"/>
          </a:xfrm>
        </p:grpSpPr>
        <mc:AlternateContent xmlns:mc="http://schemas.openxmlformats.org/markup-compatibility/2006" xmlns:a14="http://schemas.microsoft.com/office/drawing/2010/main">
          <mc:Choice Requires="a14">
            <p:sp>
              <p:nvSpPr>
                <p:cNvPr id="3" name="Google Shape;132;g3c86159c0e3_0_0">
                  <a:extLst>
                    <a:ext uri="{FF2B5EF4-FFF2-40B4-BE49-F238E27FC236}">
                      <a16:creationId xmlns:a16="http://schemas.microsoft.com/office/drawing/2014/main" id="{C1D4E3C6-4AF6-99BB-1F1F-C9B1480C84A2}"/>
                    </a:ext>
                  </a:extLst>
                </p:cNvPr>
                <p:cNvSpPr txBox="1"/>
                <p:nvPr/>
              </p:nvSpPr>
              <p:spPr>
                <a:xfrm>
                  <a:off x="2522863" y="4033695"/>
                  <a:ext cx="6455884" cy="923299"/>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14:m>
                    <m:oMathPara xmlns:m="http://schemas.openxmlformats.org/officeDocument/2006/math">
                      <m:oMath>
                        <m:r>
                          <a:rPr lang="en-GB" sz="4800" i="0" dirty="0" smtClean="0">
                            <a:solidFill>
                              <a:schemeClr val="dk1"/>
                            </a:solidFill>
                            <a:latin typeface="Cambria Math" panose="02040503050406030204" pitchFamily="18" charset="0"/>
                            <a:ea typeface="Calibri"/>
                            <a:cs typeface="Calibri"/>
                            <a:sym typeface="Calibri"/>
                          </a:rPr>
                          <m:t>2</m:t>
                        </m:r>
                        <m:r>
                          <m:rPr>
                            <m:sty m:val="p"/>
                          </m:rPr>
                          <a:rPr lang="en-GB" sz="4800" i="0" dirty="0" smtClean="0">
                            <a:solidFill>
                              <a:schemeClr val="dk1"/>
                            </a:solidFill>
                            <a:latin typeface="Cambria Math" panose="02040503050406030204" pitchFamily="18" charset="0"/>
                            <a:ea typeface="Calibri"/>
                            <a:cs typeface="Calibri"/>
                            <a:sym typeface="Calibri"/>
                          </a:rPr>
                          <m:t>H</m:t>
                        </m:r>
                        <m:r>
                          <a:rPr lang="en-GB" sz="4800" i="0" baseline="-25000" dirty="0">
                            <a:solidFill>
                              <a:schemeClr val="dk1"/>
                            </a:solidFill>
                            <a:latin typeface="Cambria Math" panose="02040503050406030204" pitchFamily="18" charset="0"/>
                            <a:ea typeface="Calibri"/>
                            <a:cs typeface="Calibri"/>
                            <a:sym typeface="Calibri"/>
                          </a:rPr>
                          <m:t>2</m:t>
                        </m:r>
                        <m:r>
                          <a:rPr lang="en-GB" sz="4800" i="0" dirty="0">
                            <a:solidFill>
                              <a:schemeClr val="dk1"/>
                            </a:solidFill>
                            <a:latin typeface="Cambria Math" panose="02040503050406030204" pitchFamily="18" charset="0"/>
                            <a:ea typeface="Calibri"/>
                            <a:cs typeface="Calibri"/>
                            <a:sym typeface="Calibri"/>
                          </a:rPr>
                          <m:t> + </m:t>
                        </m:r>
                        <m:r>
                          <m:rPr>
                            <m:sty m:val="p"/>
                          </m:rPr>
                          <a:rPr lang="en-GB" sz="4800" i="0" dirty="0">
                            <a:solidFill>
                              <a:schemeClr val="dk1"/>
                            </a:solidFill>
                            <a:latin typeface="Cambria Math" panose="02040503050406030204" pitchFamily="18" charset="0"/>
                            <a:ea typeface="Calibri"/>
                            <a:cs typeface="Calibri"/>
                            <a:sym typeface="Calibri"/>
                          </a:rPr>
                          <m:t>O</m:t>
                        </m:r>
                        <m:r>
                          <a:rPr lang="en-GB" sz="4800" i="0" baseline="-25000" dirty="0">
                            <a:solidFill>
                              <a:schemeClr val="dk1"/>
                            </a:solidFill>
                            <a:latin typeface="Cambria Math" panose="02040503050406030204" pitchFamily="18" charset="0"/>
                            <a:ea typeface="Calibri"/>
                            <a:cs typeface="Calibri"/>
                            <a:sym typeface="Calibri"/>
                          </a:rPr>
                          <m:t>2</m:t>
                        </m:r>
                        <m:r>
                          <a:rPr lang="en-GB" sz="4800" i="0" dirty="0">
                            <a:solidFill>
                              <a:schemeClr val="dk1"/>
                            </a:solidFill>
                            <a:latin typeface="Cambria Math" panose="02040503050406030204" pitchFamily="18" charset="0"/>
                            <a:ea typeface="Calibri"/>
                            <a:cs typeface="Calibri"/>
                            <a:sym typeface="Calibri"/>
                          </a:rPr>
                          <m:t> → 2</m:t>
                        </m:r>
                        <m:r>
                          <m:rPr>
                            <m:sty m:val="p"/>
                          </m:rPr>
                          <a:rPr lang="en-GB" sz="4800" i="0" dirty="0">
                            <a:solidFill>
                              <a:schemeClr val="dk1"/>
                            </a:solidFill>
                            <a:latin typeface="Cambria Math" panose="02040503050406030204" pitchFamily="18" charset="0"/>
                            <a:ea typeface="Calibri"/>
                            <a:cs typeface="Calibri"/>
                            <a:sym typeface="Calibri"/>
                          </a:rPr>
                          <m:t>H</m:t>
                        </m:r>
                        <m:r>
                          <a:rPr lang="en-GB" sz="4800" i="0" baseline="-25000" dirty="0">
                            <a:solidFill>
                              <a:schemeClr val="dk1"/>
                            </a:solidFill>
                            <a:latin typeface="Cambria Math" panose="02040503050406030204" pitchFamily="18" charset="0"/>
                            <a:ea typeface="Calibri"/>
                            <a:cs typeface="Calibri"/>
                            <a:sym typeface="Calibri"/>
                          </a:rPr>
                          <m:t>2</m:t>
                        </m:r>
                        <m:r>
                          <m:rPr>
                            <m:sty m:val="p"/>
                          </m:rPr>
                          <a:rPr lang="en-GB" sz="4800" i="0" dirty="0">
                            <a:solidFill>
                              <a:schemeClr val="dk1"/>
                            </a:solidFill>
                            <a:latin typeface="Cambria Math" panose="02040503050406030204" pitchFamily="18" charset="0"/>
                            <a:ea typeface="Calibri"/>
                            <a:cs typeface="Calibri"/>
                            <a:sym typeface="Calibri"/>
                          </a:rPr>
                          <m:t>O</m:t>
                        </m:r>
                      </m:oMath>
                    </m:oMathPara>
                  </a14:m>
                  <a:endParaRPr sz="4800" dirty="0"/>
                </a:p>
              </p:txBody>
            </p:sp>
          </mc:Choice>
          <mc:Fallback xmlns="">
            <p:sp>
              <p:nvSpPr>
                <p:cNvPr id="3" name="Google Shape;132;g3c86159c0e3_0_0">
                  <a:extLst>
                    <a:ext uri="{FF2B5EF4-FFF2-40B4-BE49-F238E27FC236}">
                      <a16:creationId xmlns:a16="http://schemas.microsoft.com/office/drawing/2014/main" id="{C1D4E3C6-4AF6-99BB-1F1F-C9B1480C84A2}"/>
                    </a:ext>
                  </a:extLst>
                </p:cNvPr>
                <p:cNvSpPr txBox="1">
                  <a:spLocks noRot="1" noChangeAspect="1" noMove="1" noResize="1" noEditPoints="1" noAdjustHandles="1" noChangeArrowheads="1" noChangeShapeType="1" noTextEdit="1"/>
                </p:cNvSpPr>
                <p:nvPr/>
              </p:nvSpPr>
              <p:spPr>
                <a:xfrm>
                  <a:off x="2522863" y="4033695"/>
                  <a:ext cx="6455884" cy="923299"/>
                </a:xfrm>
                <a:prstGeom prst="rect">
                  <a:avLst/>
                </a:prstGeom>
                <a:blipFill>
                  <a:blip r:embed="rId3"/>
                  <a:stretch>
                    <a:fillRect/>
                  </a:stretch>
                </a:blipFill>
                <a:ln>
                  <a:noFill/>
                </a:ln>
              </p:spPr>
              <p:txBody>
                <a:bodyPr/>
                <a:lstStyle/>
                <a:p>
                  <a:r>
                    <a:rPr lang="en-GB">
                      <a:noFill/>
                    </a:rPr>
                    <a:t> </a:t>
                  </a:r>
                </a:p>
              </p:txBody>
            </p:sp>
          </mc:Fallback>
        </mc:AlternateContent>
        <p:sp>
          <p:nvSpPr>
            <p:cNvPr id="2" name="Oval 1">
              <a:extLst>
                <a:ext uri="{FF2B5EF4-FFF2-40B4-BE49-F238E27FC236}">
                  <a16:creationId xmlns:a16="http://schemas.microsoft.com/office/drawing/2014/main" id="{5516A5D3-5F6D-EFE0-0337-9BC8C7F52029}"/>
                </a:ext>
                <a:ext uri="{C183D7F6-B498-43B3-948B-1728B52AA6E4}">
                  <adec:decorative xmlns:adec="http://schemas.microsoft.com/office/drawing/2017/decorative" val="1"/>
                </a:ext>
              </a:extLst>
            </p:cNvPr>
            <p:cNvSpPr/>
            <p:nvPr/>
          </p:nvSpPr>
          <p:spPr>
            <a:xfrm>
              <a:off x="3072809" y="4047802"/>
              <a:ext cx="544241" cy="923299"/>
            </a:xfrm>
            <a:prstGeom prst="ellipse">
              <a:avLst/>
            </a:prstGeom>
            <a:noFill/>
            <a:ln w="38100">
              <a:solidFill>
                <a:schemeClr val="accent4">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732D1DB2-C259-A03B-0A89-199848240BEB}"/>
                </a:ext>
                <a:ext uri="{C183D7F6-B498-43B3-948B-1728B52AA6E4}">
                  <adec:decorative xmlns:adec="http://schemas.microsoft.com/office/drawing/2017/decorative" val="1"/>
                </a:ext>
              </a:extLst>
            </p:cNvPr>
            <p:cNvSpPr/>
            <p:nvPr/>
          </p:nvSpPr>
          <p:spPr>
            <a:xfrm>
              <a:off x="6803220" y="4062127"/>
              <a:ext cx="544241" cy="923299"/>
            </a:xfrm>
            <a:prstGeom prst="ellipse">
              <a:avLst/>
            </a:prstGeom>
            <a:noFill/>
            <a:ln w="38100">
              <a:solidFill>
                <a:schemeClr val="accent4">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3938701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g3cfdd261211_0_36"/>
          <p:cNvSpPr txBox="1">
            <a:spLocks noGrp="1"/>
          </p:cNvSpPr>
          <p:nvPr>
            <p:ph type="title"/>
          </p:nvPr>
        </p:nvSpPr>
        <p:spPr>
          <a:xfrm>
            <a:off x="423042" y="540000"/>
            <a:ext cx="3396300" cy="959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4000"/>
              <a:buFont typeface="Century Gothic"/>
              <a:buNone/>
            </a:pPr>
            <a:r>
              <a:rPr lang="en-GB" sz="4000" dirty="0"/>
              <a:t>Conservation of mass </a:t>
            </a:r>
            <a:endParaRPr dirty="0"/>
          </a:p>
        </p:txBody>
      </p:sp>
      <p:sp>
        <p:nvSpPr>
          <p:cNvPr id="140" name="Google Shape;140;g3cfdd261211_0_36"/>
          <p:cNvSpPr txBox="1"/>
          <p:nvPr/>
        </p:nvSpPr>
        <p:spPr>
          <a:xfrm>
            <a:off x="3990051" y="540000"/>
            <a:ext cx="6710400" cy="1180699"/>
          </a:xfrm>
          <a:prstGeom prst="rect">
            <a:avLst/>
          </a:prstGeom>
          <a:solidFill>
            <a:srgbClr val="EA8FC4">
              <a:alpha val="27060"/>
            </a:srgbClr>
          </a:solidFill>
          <a:ln>
            <a:noFill/>
          </a:ln>
        </p:spPr>
        <p:txBody>
          <a:bodyPr spcFirstLastPara="1" wrap="square" lIns="72000" tIns="36000" rIns="72000" bIns="36000" anchor="t" anchorCtr="0">
            <a:spAutoFit/>
          </a:bodyPr>
          <a:lstStyle/>
          <a:p>
            <a:pPr lvl="0">
              <a:buClrTx/>
              <a:defRPr/>
            </a:pPr>
            <a:r>
              <a:rPr lang="en-GB" sz="2400" dirty="0">
                <a:latin typeface="Century Gothic" panose="020B0502020202020204" pitchFamily="34" charset="0"/>
                <a:ea typeface="Calibri" panose="020F0502020204030204" pitchFamily="34" charset="0"/>
                <a:cs typeface="Arial" panose="020B0604020202020204" pitchFamily="34" charset="0"/>
              </a:rPr>
              <a:t>no atoms are lost or made during a chemical reaction, so the total mass of products equals the total mass of reactants</a:t>
            </a:r>
            <a:r>
              <a:rPr lang="en-GB" sz="2400" dirty="0">
                <a:latin typeface="Century Gothic" panose="020B0502020202020204" pitchFamily="34" charset="0"/>
              </a:rPr>
              <a:t> </a:t>
            </a:r>
            <a:endParaRPr lang="en-GB" sz="2400" kern="1200" spc="-1" dirty="0">
              <a:latin typeface="Century Gothic" panose="020B0502020202020204" pitchFamily="34" charset="0"/>
            </a:endParaRPr>
          </a:p>
        </p:txBody>
      </p:sp>
      <p:sp>
        <p:nvSpPr>
          <p:cNvPr id="141" name="Google Shape;141;g3cfdd261211_0_36"/>
          <p:cNvSpPr txBox="1"/>
          <p:nvPr/>
        </p:nvSpPr>
        <p:spPr>
          <a:xfrm>
            <a:off x="317006" y="2064930"/>
            <a:ext cx="3316800" cy="22473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In other words …</a:t>
            </a:r>
          </a:p>
          <a:p>
            <a:pPr marL="0" marR="0" lvl="0" indent="0" algn="l" rtl="0">
              <a:spcBef>
                <a:spcPts val="0"/>
              </a:spcBef>
              <a:spcAft>
                <a:spcPts val="0"/>
              </a:spcAft>
              <a:buNone/>
            </a:pPr>
            <a:r>
              <a:rPr lang="en-GB" sz="2000" dirty="0">
                <a:solidFill>
                  <a:schemeClr val="dk1"/>
                </a:solidFill>
                <a:latin typeface="Century Gothic"/>
                <a:ea typeface="Century Gothic"/>
                <a:cs typeface="Century Gothic"/>
                <a:sym typeface="Century Gothic"/>
              </a:rPr>
              <a:t>in a reaction nothing is lost, and nothing is gained. The atoms just get rearranged into new substances, so the mass stays the same</a:t>
            </a:r>
            <a:endParaRPr dirty="0">
              <a:solidFill>
                <a:schemeClr val="dk1"/>
              </a:solidFill>
            </a:endParaRPr>
          </a:p>
        </p:txBody>
      </p:sp>
      <p:sp>
        <p:nvSpPr>
          <p:cNvPr id="142" name="Google Shape;142;g3cfdd261211_0_36"/>
          <p:cNvSpPr txBox="1"/>
          <p:nvPr/>
        </p:nvSpPr>
        <p:spPr>
          <a:xfrm>
            <a:off x="300686" y="4570480"/>
            <a:ext cx="3333120" cy="707846"/>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Say it</a:t>
            </a:r>
          </a:p>
          <a:p>
            <a:r>
              <a:rPr lang="en-GB" sz="2000" dirty="0">
                <a:latin typeface="Century Gothic" panose="020B0502020202020204" pitchFamily="34" charset="0"/>
              </a:rPr>
              <a:t>Con-</a:t>
            </a:r>
            <a:r>
              <a:rPr lang="en-GB" sz="2000" dirty="0" err="1">
                <a:latin typeface="Century Gothic" panose="020B0502020202020204" pitchFamily="34" charset="0"/>
              </a:rPr>
              <a:t>sa</a:t>
            </a:r>
            <a:r>
              <a:rPr lang="en-GB" sz="2000" dirty="0">
                <a:latin typeface="Century Gothic" panose="020B0502020202020204" pitchFamily="34" charset="0"/>
              </a:rPr>
              <a:t>-</a:t>
            </a:r>
            <a:r>
              <a:rPr lang="en-GB" sz="2000" dirty="0" err="1">
                <a:latin typeface="Century Gothic" panose="020B0502020202020204" pitchFamily="34" charset="0"/>
              </a:rPr>
              <a:t>vay-shen</a:t>
            </a:r>
            <a:r>
              <a:rPr lang="en-GB" sz="2000" dirty="0">
                <a:latin typeface="Century Gothic" panose="020B0502020202020204" pitchFamily="34" charset="0"/>
              </a:rPr>
              <a:t> </a:t>
            </a:r>
            <a:r>
              <a:rPr lang="en-GB" sz="2000" dirty="0" err="1">
                <a:latin typeface="Century Gothic" panose="020B0502020202020204" pitchFamily="34" charset="0"/>
              </a:rPr>
              <a:t>ov</a:t>
            </a:r>
            <a:r>
              <a:rPr lang="en-GB" sz="2000" dirty="0">
                <a:latin typeface="Century Gothic" panose="020B0502020202020204" pitchFamily="34" charset="0"/>
              </a:rPr>
              <a:t> mas</a:t>
            </a:r>
            <a:endParaRPr lang="en-GB" sz="2000" kern="1200" spc="-1" dirty="0">
              <a:latin typeface="Century Gothic" panose="020B0502020202020204" pitchFamily="34" charset="0"/>
            </a:endParaRPr>
          </a:p>
        </p:txBody>
      </p:sp>
      <p:sp>
        <p:nvSpPr>
          <p:cNvPr id="143" name="Google Shape;143;g3cfdd261211_0_36"/>
          <p:cNvSpPr txBox="1"/>
          <p:nvPr/>
        </p:nvSpPr>
        <p:spPr>
          <a:xfrm>
            <a:off x="300686" y="5536576"/>
            <a:ext cx="3333120" cy="1015622"/>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Break it down</a:t>
            </a:r>
            <a:endParaRPr dirty="0"/>
          </a:p>
          <a:p>
            <a:pPr marL="0" lvl="0" indent="0" algn="l" rtl="0">
              <a:spcBef>
                <a:spcPts val="0"/>
              </a:spcBef>
              <a:spcAft>
                <a:spcPts val="0"/>
              </a:spcAft>
              <a:buClr>
                <a:schemeClr val="dk1"/>
              </a:buClr>
              <a:buFont typeface="Arial"/>
              <a:buNone/>
            </a:pPr>
            <a:r>
              <a:rPr lang="en-GB" sz="2000" dirty="0">
                <a:solidFill>
                  <a:srgbClr val="242424"/>
                </a:solidFill>
                <a:latin typeface="Century Gothic"/>
                <a:ea typeface="Century Gothic"/>
                <a:cs typeface="Century Gothic"/>
                <a:sym typeface="Century Gothic"/>
              </a:rPr>
              <a:t>Conserve means to keep or preserve something</a:t>
            </a:r>
            <a:endParaRPr sz="2000" dirty="0">
              <a:solidFill>
                <a:schemeClr val="dk1"/>
              </a:solidFill>
              <a:latin typeface="Century Gothic"/>
              <a:ea typeface="Century Gothic"/>
              <a:cs typeface="Century Gothic"/>
              <a:sym typeface="Century Gothic"/>
            </a:endParaRPr>
          </a:p>
        </p:txBody>
      </p:sp>
      <p:sp>
        <p:nvSpPr>
          <p:cNvPr id="144" name="Google Shape;144;g3cfdd261211_0_36"/>
          <p:cNvSpPr txBox="1"/>
          <p:nvPr/>
        </p:nvSpPr>
        <p:spPr>
          <a:xfrm>
            <a:off x="4086569" y="5536576"/>
            <a:ext cx="6618473" cy="1015622"/>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Example</a:t>
            </a:r>
            <a:r>
              <a:rPr lang="en-GB" sz="2000" b="1" dirty="0">
                <a:solidFill>
                  <a:srgbClr val="006F62"/>
                </a:solidFill>
                <a:latin typeface="Century Gothic"/>
                <a:ea typeface="Century Gothic"/>
                <a:cs typeface="Century Gothic"/>
                <a:sym typeface="Century Gothic"/>
              </a:rPr>
              <a:t> </a:t>
            </a:r>
          </a:p>
          <a:p>
            <a:r>
              <a:rPr lang="en-GB" sz="2000" dirty="0">
                <a:solidFill>
                  <a:srgbClr val="242424"/>
                </a:solidFill>
                <a:latin typeface="Century Gothic"/>
              </a:rPr>
              <a:t>Conservation of mass means that if I react 28 g of iron with 16 g of </a:t>
            </a:r>
            <a:r>
              <a:rPr lang="en-GB" sz="2000" dirty="0" err="1">
                <a:solidFill>
                  <a:srgbClr val="242424"/>
                </a:solidFill>
                <a:latin typeface="Century Gothic"/>
              </a:rPr>
              <a:t>sulfur</a:t>
            </a:r>
            <a:r>
              <a:rPr lang="en-GB" sz="2000" dirty="0">
                <a:solidFill>
                  <a:srgbClr val="242424"/>
                </a:solidFill>
                <a:latin typeface="Century Gothic"/>
              </a:rPr>
              <a:t>, I will make 44 g of iron </a:t>
            </a:r>
            <a:r>
              <a:rPr lang="en-GB" sz="2000" dirty="0" err="1">
                <a:solidFill>
                  <a:srgbClr val="242424"/>
                </a:solidFill>
                <a:latin typeface="Century Gothic"/>
              </a:rPr>
              <a:t>sulfide</a:t>
            </a:r>
            <a:endParaRPr lang="en-GB" sz="2000" dirty="0">
              <a:solidFill>
                <a:srgbClr val="242424"/>
              </a:solidFill>
              <a:latin typeface="Century Gothic"/>
            </a:endParaRPr>
          </a:p>
        </p:txBody>
      </p:sp>
      <p:grpSp>
        <p:nvGrpSpPr>
          <p:cNvPr id="3" name="Group 2" descr="An equally balanced scale. On one side is a pink box containing 'mas of reactants'. On the opposite side is 'mass of products' in a darker pink oval">
            <a:extLst>
              <a:ext uri="{FF2B5EF4-FFF2-40B4-BE49-F238E27FC236}">
                <a16:creationId xmlns:a16="http://schemas.microsoft.com/office/drawing/2014/main" id="{23B86C30-22F9-B23D-D0B9-F22071E33659}"/>
              </a:ext>
            </a:extLst>
          </p:cNvPr>
          <p:cNvGrpSpPr/>
          <p:nvPr/>
        </p:nvGrpSpPr>
        <p:grpSpPr>
          <a:xfrm>
            <a:off x="3936300" y="2934421"/>
            <a:ext cx="3619519" cy="1745579"/>
            <a:chOff x="3936300" y="2934421"/>
            <a:chExt cx="3619519" cy="1745579"/>
          </a:xfrm>
        </p:grpSpPr>
        <p:pic>
          <p:nvPicPr>
            <p:cNvPr id="4" name="Google Shape;170;g3cf8b2ebf57_0_6">
              <a:extLst>
                <a:ext uri="{FF2B5EF4-FFF2-40B4-BE49-F238E27FC236}">
                  <a16:creationId xmlns:a16="http://schemas.microsoft.com/office/drawing/2014/main" id="{8F066767-6A49-032D-2299-5335747A7922}"/>
                </a:ext>
              </a:extLst>
            </p:cNvPr>
            <p:cNvPicPr preferRelativeResize="0"/>
            <p:nvPr/>
          </p:nvPicPr>
          <p:blipFill>
            <a:blip r:embed="rId3">
              <a:alphaModFix/>
            </a:blip>
            <a:srcRect t="19511" b="19710"/>
            <a:stretch>
              <a:fillRect/>
            </a:stretch>
          </p:blipFill>
          <p:spPr>
            <a:xfrm>
              <a:off x="3960051" y="3588911"/>
              <a:ext cx="3324925" cy="1091089"/>
            </a:xfrm>
            <a:prstGeom prst="rect">
              <a:avLst/>
            </a:prstGeom>
            <a:noFill/>
            <a:ln>
              <a:noFill/>
            </a:ln>
          </p:spPr>
        </p:pic>
        <p:sp>
          <p:nvSpPr>
            <p:cNvPr id="5" name="Google Shape;171;g3cf8b2ebf57_0_6">
              <a:extLst>
                <a:ext uri="{FF2B5EF4-FFF2-40B4-BE49-F238E27FC236}">
                  <a16:creationId xmlns:a16="http://schemas.microsoft.com/office/drawing/2014/main" id="{8A7DDB31-0325-BF3A-915C-4127E6E13868}"/>
                </a:ext>
              </a:extLst>
            </p:cNvPr>
            <p:cNvSpPr txBox="1"/>
            <p:nvPr/>
          </p:nvSpPr>
          <p:spPr>
            <a:xfrm>
              <a:off x="3936300" y="3036219"/>
              <a:ext cx="1194348" cy="611051"/>
            </a:xfrm>
            <a:prstGeom prst="rect">
              <a:avLst/>
            </a:prstGeom>
            <a:solidFill>
              <a:srgbClr val="F5DFE6"/>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2200"/>
                <a:buFont typeface="Arial"/>
                <a:buNone/>
              </a:pPr>
              <a:r>
                <a:rPr lang="en-GB" sz="1600" dirty="0">
                  <a:solidFill>
                    <a:schemeClr val="dk1"/>
                  </a:solidFill>
                  <a:latin typeface="Century Gothic"/>
                  <a:ea typeface="Century Gothic"/>
                  <a:cs typeface="Century Gothic"/>
                  <a:sym typeface="Century Gothic"/>
                </a:rPr>
                <a:t>m</a:t>
              </a:r>
              <a:r>
                <a:rPr lang="en-GB" sz="1600" b="0" i="0" u="none" strike="noStrike" cap="none" dirty="0">
                  <a:solidFill>
                    <a:schemeClr val="dk1"/>
                  </a:solidFill>
                  <a:latin typeface="Century Gothic"/>
                  <a:ea typeface="Century Gothic"/>
                  <a:cs typeface="Century Gothic"/>
                  <a:sym typeface="Century Gothic"/>
                </a:rPr>
                <a:t>ass of reactants</a:t>
              </a:r>
              <a:endParaRPr sz="1600" b="0" i="0" u="none" strike="noStrike" cap="none" dirty="0">
                <a:solidFill>
                  <a:schemeClr val="dk1"/>
                </a:solidFill>
                <a:latin typeface="Century Gothic"/>
                <a:ea typeface="Century Gothic"/>
                <a:cs typeface="Century Gothic"/>
                <a:sym typeface="Century Gothic"/>
              </a:endParaRPr>
            </a:p>
          </p:txBody>
        </p:sp>
        <p:sp>
          <p:nvSpPr>
            <p:cNvPr id="6" name="Google Shape;172;g3cf8b2ebf57_0_6">
              <a:extLst>
                <a:ext uri="{FF2B5EF4-FFF2-40B4-BE49-F238E27FC236}">
                  <a16:creationId xmlns:a16="http://schemas.microsoft.com/office/drawing/2014/main" id="{58E529BA-9CB2-ED5F-AE91-B5B7EF7F3731}"/>
                </a:ext>
              </a:extLst>
            </p:cNvPr>
            <p:cNvSpPr/>
            <p:nvPr/>
          </p:nvSpPr>
          <p:spPr>
            <a:xfrm>
              <a:off x="6009912" y="2934421"/>
              <a:ext cx="1545907" cy="712849"/>
            </a:xfrm>
            <a:prstGeom prst="ellipse">
              <a:avLst/>
            </a:prstGeom>
            <a:solidFill>
              <a:schemeClr val="accent4">
                <a:lumMod val="20000"/>
                <a:lumOff val="80000"/>
              </a:schemeClr>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200"/>
                <a:buFont typeface="Arial"/>
                <a:buNone/>
              </a:pPr>
              <a:r>
                <a:rPr lang="en-GB" sz="1600" dirty="0">
                  <a:latin typeface="Century Gothic"/>
                  <a:ea typeface="Century Gothic"/>
                  <a:cs typeface="Century Gothic"/>
                  <a:sym typeface="Century Gothic"/>
                </a:rPr>
                <a:t>m</a:t>
              </a:r>
              <a:r>
                <a:rPr lang="en-GB" sz="1600" b="0" i="0" u="none" strike="noStrike" cap="none" dirty="0">
                  <a:solidFill>
                    <a:srgbClr val="000000"/>
                  </a:solidFill>
                  <a:latin typeface="Century Gothic"/>
                  <a:ea typeface="Century Gothic"/>
                  <a:cs typeface="Century Gothic"/>
                  <a:sym typeface="Century Gothic"/>
                </a:rPr>
                <a:t>ass of products </a:t>
              </a:r>
              <a:endParaRPr sz="1600" b="0" i="0" u="none" strike="noStrike" cap="none" dirty="0">
                <a:solidFill>
                  <a:srgbClr val="000000"/>
                </a:solidFill>
                <a:latin typeface="Century Gothic"/>
                <a:ea typeface="Century Gothic"/>
                <a:cs typeface="Century Gothic"/>
                <a:sym typeface="Century Gothic"/>
              </a:endParaRPr>
            </a:p>
          </p:txBody>
        </p:sp>
      </p:grpSp>
      <p:sp>
        <p:nvSpPr>
          <p:cNvPr id="9" name="TextBox 12">
            <a:extLst>
              <a:ext uri="{FF2B5EF4-FFF2-40B4-BE49-F238E27FC236}">
                <a16:creationId xmlns:a16="http://schemas.microsoft.com/office/drawing/2014/main" id="{D8837AC6-C7F4-BAB5-4374-5D29FBE33970}"/>
              </a:ext>
            </a:extLst>
          </p:cNvPr>
          <p:cNvSpPr/>
          <p:nvPr/>
        </p:nvSpPr>
        <p:spPr>
          <a:xfrm>
            <a:off x="7826662" y="2063535"/>
            <a:ext cx="2873789" cy="2860868"/>
          </a:xfrm>
          <a:prstGeom prst="rect">
            <a:avLst/>
          </a:prstGeom>
          <a:noFill/>
          <a:ln w="19050">
            <a:solidFill>
              <a:schemeClr val="accent4"/>
            </a:solidFill>
          </a:ln>
        </p:spPr>
        <p:style>
          <a:lnRef idx="0">
            <a:scrgbClr r="0" g="0" b="0"/>
          </a:lnRef>
          <a:fillRef idx="0">
            <a:scrgbClr r="0" g="0" b="0"/>
          </a:fillRef>
          <a:effectRef idx="0">
            <a:scrgbClr r="0" g="0" b="0"/>
          </a:effectRef>
          <a:fontRef idx="minor"/>
        </p:style>
        <p:txBody>
          <a:bodyPr wrap="square" lIns="90000" tIns="45000" rIns="90000" bIns="45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chemeClr val="accent4"/>
                </a:solidFill>
                <a:effectLst/>
                <a:uLnTx/>
                <a:uFillTx/>
                <a:latin typeface="Century Gothic "/>
              </a:rPr>
              <a:t>Don’t confuse with …</a:t>
            </a:r>
            <a:endParaRPr kumimoji="0" lang="en-GB" sz="2000" b="0" i="0" u="none" strike="noStrike" kern="1200" cap="none" spc="-1" normalizeH="0" baseline="0" noProof="0" dirty="0">
              <a:ln>
                <a:noFill/>
              </a:ln>
              <a:solidFill>
                <a:schemeClr val="accent4"/>
              </a:solidFill>
              <a:effectLst/>
              <a:uLnTx/>
              <a:uFillTx/>
              <a:latin typeface="Arial"/>
            </a:endParaRPr>
          </a:p>
          <a:p>
            <a:r>
              <a:rPr lang="en-GB" sz="2000" dirty="0">
                <a:solidFill>
                  <a:srgbClr val="242424"/>
                </a:solidFill>
                <a:latin typeface="Century Gothic"/>
              </a:rPr>
              <a:t>if a gas is involved in the reaction, mass can appear to change but this is only because it is difficult to accurately measure the mass of a gas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g3cfdd261211_0_0"/>
          <p:cNvSpPr txBox="1">
            <a:spLocks noGrp="1"/>
          </p:cNvSpPr>
          <p:nvPr>
            <p:ph type="title"/>
          </p:nvPr>
        </p:nvSpPr>
        <p:spPr>
          <a:xfrm>
            <a:off x="389163" y="443367"/>
            <a:ext cx="2754900" cy="959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4000"/>
              <a:buFont typeface="Century Gothic"/>
              <a:buNone/>
            </a:pPr>
            <a:r>
              <a:rPr lang="en-GB" sz="4000" dirty="0"/>
              <a:t>Inverse operation</a:t>
            </a:r>
            <a:endParaRPr dirty="0"/>
          </a:p>
        </p:txBody>
      </p:sp>
      <p:sp>
        <p:nvSpPr>
          <p:cNvPr id="154" name="Google Shape;154;g3cfdd261211_0_0"/>
          <p:cNvSpPr txBox="1"/>
          <p:nvPr/>
        </p:nvSpPr>
        <p:spPr>
          <a:xfrm>
            <a:off x="3241574" y="214827"/>
            <a:ext cx="7945403" cy="1771630"/>
          </a:xfrm>
          <a:prstGeom prst="rect">
            <a:avLst/>
          </a:prstGeom>
          <a:solidFill>
            <a:srgbClr val="EA8FC4">
              <a:alpha val="27060"/>
            </a:srgbClr>
          </a:solidFill>
          <a:ln>
            <a:noFill/>
          </a:ln>
        </p:spPr>
        <p:txBody>
          <a:bodyPr spcFirstLastPara="1" wrap="square" lIns="72000" tIns="36000" rIns="72000" bIns="36000" anchor="t" anchorCtr="0">
            <a:spAutoFit/>
          </a:bodyPr>
          <a:lstStyle/>
          <a:p>
            <a:pPr marL="0" lvl="0" indent="0" algn="l" rtl="0">
              <a:lnSpc>
                <a:spcPct val="115000"/>
              </a:lnSpc>
              <a:spcBef>
                <a:spcPts val="0"/>
              </a:spcBef>
              <a:spcAft>
                <a:spcPts val="0"/>
              </a:spcAft>
              <a:buClr>
                <a:schemeClr val="dk1"/>
              </a:buClr>
              <a:buSzPts val="1100"/>
              <a:buFont typeface="Arial"/>
              <a:buNone/>
            </a:pPr>
            <a:r>
              <a:rPr lang="en-GB" sz="2400" dirty="0">
                <a:solidFill>
                  <a:schemeClr val="dk1"/>
                </a:solidFill>
                <a:latin typeface="Century Gothic"/>
                <a:ea typeface="Century Gothic"/>
                <a:cs typeface="Century Gothic"/>
                <a:sym typeface="Century Gothic"/>
              </a:rPr>
              <a:t>the operation that undoes another. Multiplication undoes division and addition undoes subtraction. Used in chemistry to change the subject of a formula and find an unknown</a:t>
            </a:r>
            <a:endParaRPr sz="2800" b="0" i="0" dirty="0">
              <a:solidFill>
                <a:schemeClr val="dk1"/>
              </a:solidFill>
              <a:latin typeface="Century Gothic"/>
              <a:ea typeface="Century Gothic"/>
              <a:cs typeface="Century Gothic"/>
              <a:sym typeface="Century Gothic"/>
            </a:endParaRPr>
          </a:p>
        </p:txBody>
      </p:sp>
      <p:sp>
        <p:nvSpPr>
          <p:cNvPr id="155" name="Google Shape;155;g3cfdd261211_0_0"/>
          <p:cNvSpPr txBox="1"/>
          <p:nvPr/>
        </p:nvSpPr>
        <p:spPr>
          <a:xfrm>
            <a:off x="296766" y="2525395"/>
            <a:ext cx="4732878" cy="1631175"/>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In other words …</a:t>
            </a:r>
            <a:endParaRPr dirty="0"/>
          </a:p>
          <a:p>
            <a:pPr marL="0" marR="0" lvl="0" indent="0" algn="l" rtl="0">
              <a:spcBef>
                <a:spcPts val="0"/>
              </a:spcBef>
              <a:spcAft>
                <a:spcPts val="0"/>
              </a:spcAft>
              <a:buNone/>
            </a:pPr>
            <a:r>
              <a:rPr lang="en-GB" sz="2000" dirty="0">
                <a:solidFill>
                  <a:schemeClr val="dk1"/>
                </a:solidFill>
                <a:latin typeface="Century Gothic"/>
                <a:ea typeface="Century Gothic"/>
                <a:cs typeface="Century Gothic"/>
                <a:sym typeface="Century Gothic"/>
              </a:rPr>
              <a:t>the opposite. If you multiply to get somewhere, you divide to get back. Used in chemistry to find an unknown in a formula</a:t>
            </a:r>
            <a:endParaRPr sz="2000" dirty="0">
              <a:solidFill>
                <a:schemeClr val="dk1"/>
              </a:solidFill>
              <a:latin typeface="Century Gothic"/>
              <a:ea typeface="Century Gothic"/>
              <a:cs typeface="Century Gothic"/>
              <a:sym typeface="Century Gothic"/>
            </a:endParaRPr>
          </a:p>
        </p:txBody>
      </p:sp>
      <p:sp>
        <p:nvSpPr>
          <p:cNvPr id="156" name="Google Shape;156;g3cfdd261211_0_0"/>
          <p:cNvSpPr txBox="1"/>
          <p:nvPr/>
        </p:nvSpPr>
        <p:spPr>
          <a:xfrm>
            <a:off x="296766" y="5782940"/>
            <a:ext cx="2869738" cy="707846"/>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Say it</a:t>
            </a:r>
            <a:endParaRPr dirty="0"/>
          </a:p>
          <a:p>
            <a:pPr marL="0" marR="0" lvl="0" indent="0" algn="l" rtl="0">
              <a:spcBef>
                <a:spcPts val="0"/>
              </a:spcBef>
              <a:spcAft>
                <a:spcPts val="0"/>
              </a:spcAft>
              <a:buNone/>
            </a:pPr>
            <a:r>
              <a:rPr lang="en-GB" sz="2000" dirty="0">
                <a:solidFill>
                  <a:schemeClr val="dk1"/>
                </a:solidFill>
                <a:latin typeface="Century Gothic"/>
                <a:ea typeface="Century Gothic"/>
                <a:cs typeface="Century Gothic"/>
                <a:sym typeface="Century Gothic"/>
              </a:rPr>
              <a:t>In-vir-s op-</a:t>
            </a:r>
            <a:r>
              <a:rPr lang="en-GB" sz="2000" dirty="0" err="1">
                <a:solidFill>
                  <a:schemeClr val="dk1"/>
                </a:solidFill>
                <a:latin typeface="Century Gothic"/>
                <a:ea typeface="Century Gothic"/>
                <a:cs typeface="Century Gothic"/>
                <a:sym typeface="Century Gothic"/>
              </a:rPr>
              <a:t>ar</a:t>
            </a:r>
            <a:r>
              <a:rPr lang="en-GB" sz="2000" dirty="0">
                <a:solidFill>
                  <a:schemeClr val="dk1"/>
                </a:solidFill>
                <a:latin typeface="Century Gothic"/>
                <a:ea typeface="Century Gothic"/>
                <a:cs typeface="Century Gothic"/>
                <a:sym typeface="Century Gothic"/>
              </a:rPr>
              <a:t>-ay-</a:t>
            </a:r>
            <a:r>
              <a:rPr lang="en-GB" sz="2000" dirty="0" err="1">
                <a:solidFill>
                  <a:schemeClr val="dk1"/>
                </a:solidFill>
                <a:latin typeface="Century Gothic"/>
                <a:ea typeface="Century Gothic"/>
                <a:cs typeface="Century Gothic"/>
                <a:sym typeface="Century Gothic"/>
              </a:rPr>
              <a:t>shen</a:t>
            </a:r>
            <a:endParaRPr sz="2000" dirty="0">
              <a:solidFill>
                <a:schemeClr val="dk1"/>
              </a:solidFill>
              <a:latin typeface="Century Gothic"/>
              <a:ea typeface="Century Gothic"/>
              <a:cs typeface="Century Gothic"/>
              <a:sym typeface="Century Gothic"/>
            </a:endParaRPr>
          </a:p>
        </p:txBody>
      </p:sp>
      <p:sp>
        <p:nvSpPr>
          <p:cNvPr id="157" name="Google Shape;157;g3cfdd261211_0_0"/>
          <p:cNvSpPr txBox="1"/>
          <p:nvPr/>
        </p:nvSpPr>
        <p:spPr>
          <a:xfrm>
            <a:off x="6919572" y="4551834"/>
            <a:ext cx="3930100" cy="1938952"/>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Break it down</a:t>
            </a:r>
            <a:endParaRPr dirty="0"/>
          </a:p>
          <a:p>
            <a:pPr marL="0" marR="0" lvl="0" indent="0" algn="l" rtl="0">
              <a:spcBef>
                <a:spcPts val="0"/>
              </a:spcBef>
              <a:spcAft>
                <a:spcPts val="0"/>
              </a:spcAft>
              <a:buNone/>
            </a:pPr>
            <a:r>
              <a:rPr lang="en-GB" sz="2000" dirty="0">
                <a:solidFill>
                  <a:srgbClr val="242424"/>
                </a:solidFill>
                <a:latin typeface="Century Gothic"/>
                <a:ea typeface="Century Gothic"/>
                <a:cs typeface="Century Gothic"/>
                <a:sym typeface="Century Gothic"/>
              </a:rPr>
              <a:t>Inverse means ‘reversed’ or ‘turned upside down’. An inverse operation turns the maths around to undo what was done</a:t>
            </a:r>
            <a:endParaRPr sz="2000" dirty="0">
              <a:solidFill>
                <a:srgbClr val="242424"/>
              </a:solidFill>
              <a:latin typeface="Century Gothic"/>
              <a:ea typeface="Century Gothic"/>
              <a:cs typeface="Century Gothic"/>
              <a:sym typeface="Century Gothic"/>
            </a:endParaRPr>
          </a:p>
        </p:txBody>
      </p:sp>
      <mc:AlternateContent xmlns:mc="http://schemas.openxmlformats.org/markup-compatibility/2006" xmlns:a14="http://schemas.microsoft.com/office/drawing/2010/main">
        <mc:Choice Requires="a14">
          <p:sp>
            <p:nvSpPr>
              <p:cNvPr id="158" name="Google Shape;158;g3cfdd261211_0_0"/>
              <p:cNvSpPr txBox="1"/>
              <p:nvPr/>
            </p:nvSpPr>
            <p:spPr>
              <a:xfrm>
                <a:off x="5243406" y="2525395"/>
                <a:ext cx="5833241" cy="1862905"/>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Example</a:t>
                </a:r>
                <a:r>
                  <a:rPr lang="en-GB" sz="2000" b="1" dirty="0">
                    <a:solidFill>
                      <a:srgbClr val="006F62"/>
                    </a:solidFill>
                    <a:latin typeface="Century Gothic"/>
                    <a:ea typeface="Century Gothic"/>
                    <a:cs typeface="Century Gothic"/>
                    <a:sym typeface="Century Gothic"/>
                  </a:rPr>
                  <a:t> </a:t>
                </a:r>
                <a:endParaRPr lang="en-GB" dirty="0"/>
              </a:p>
              <a:p>
                <a:pPr marL="0" marR="0" lvl="0" indent="0" algn="l" rtl="0">
                  <a:spcBef>
                    <a:spcPts val="0"/>
                  </a:spcBef>
                  <a:spcAft>
                    <a:spcPts val="0"/>
                  </a:spcAft>
                  <a:buNone/>
                </a:pPr>
                <a:r>
                  <a:rPr lang="en-GB" sz="2000" dirty="0">
                    <a:solidFill>
                      <a:srgbClr val="242424"/>
                    </a:solidFill>
                    <a:latin typeface="Century Gothic"/>
                    <a:ea typeface="Century Gothic"/>
                    <a:cs typeface="Century Gothic"/>
                    <a:sym typeface="Century Gothic"/>
                  </a:rPr>
                  <a:t>To find volume from </a:t>
                </a:r>
                <a14:m>
                  <m:oMath xmlns:m="http://schemas.openxmlformats.org/officeDocument/2006/math">
                    <m:r>
                      <a:rPr lang="en-GB" sz="2000" i="1" dirty="0" smtClean="0">
                        <a:solidFill>
                          <a:srgbClr val="242424"/>
                        </a:solidFill>
                        <a:latin typeface="Cambria Math" panose="02040503050406030204" pitchFamily="18" charset="0"/>
                        <a:ea typeface="Century Gothic"/>
                        <a:cs typeface="Century Gothic"/>
                        <a:sym typeface="Century Gothic"/>
                      </a:rPr>
                      <m:t>𝑐</m:t>
                    </m:r>
                    <m:r>
                      <a:rPr lang="en-GB" sz="2000" i="1" dirty="0" smtClean="0">
                        <a:solidFill>
                          <a:srgbClr val="242424"/>
                        </a:solidFill>
                        <a:latin typeface="Cambria Math" panose="02040503050406030204" pitchFamily="18" charset="0"/>
                        <a:ea typeface="Century Gothic"/>
                        <a:cs typeface="Century Gothic"/>
                        <a:sym typeface="Century Gothic"/>
                      </a:rPr>
                      <m:t> = </m:t>
                    </m:r>
                    <m:f>
                      <m:fPr>
                        <m:ctrlPr>
                          <a:rPr lang="ar-AE" sz="2000" b="0" i="1" dirty="0" smtClean="0">
                            <a:solidFill>
                              <a:srgbClr val="242424"/>
                            </a:solidFill>
                            <a:latin typeface="Cambria Math" panose="02040503050406030204" pitchFamily="18" charset="0"/>
                            <a:sym typeface="Century Gothic"/>
                          </a:rPr>
                        </m:ctrlPr>
                      </m:fPr>
                      <m:num>
                        <m:r>
                          <a:rPr lang="ar-AE" sz="2000" b="0" i="1" dirty="0" smtClean="0">
                            <a:solidFill>
                              <a:srgbClr val="242424"/>
                            </a:solidFill>
                            <a:latin typeface="Cambria Math" panose="02040503050406030204" pitchFamily="18" charset="0"/>
                            <a:sym typeface="Century Gothic"/>
                          </a:rPr>
                          <m:t>𝑚</m:t>
                        </m:r>
                      </m:num>
                      <m:den>
                        <m:r>
                          <a:rPr lang="en-GB" sz="2000" b="0" i="1" dirty="0" smtClean="0">
                            <a:solidFill>
                              <a:srgbClr val="242424"/>
                            </a:solidFill>
                            <a:latin typeface="Cambria Math" panose="02040503050406030204" pitchFamily="18" charset="0"/>
                            <a:sym typeface="Century Gothic"/>
                          </a:rPr>
                          <m:t>𝑣</m:t>
                        </m:r>
                      </m:den>
                    </m:f>
                    <m:r>
                      <a:rPr lang="ar-AE" sz="2000" i="0" dirty="0" smtClean="0">
                        <a:solidFill>
                          <a:srgbClr val="242424"/>
                        </a:solidFill>
                        <a:latin typeface="Cambria Math" panose="02040503050406030204" pitchFamily="18" charset="0"/>
                        <a:ea typeface="Century Gothic"/>
                        <a:cs typeface="Century Gothic"/>
                        <a:sym typeface="Century Gothic"/>
                      </a:rPr>
                      <m:t> </m:t>
                    </m:r>
                  </m:oMath>
                </a14:m>
                <a:endParaRPr lang="ar-AE" sz="2000" dirty="0">
                  <a:solidFill>
                    <a:srgbClr val="242424"/>
                  </a:solidFill>
                  <a:latin typeface="Century Gothic"/>
                  <a:ea typeface="Century Gothic"/>
                  <a:cs typeface="Century Gothic"/>
                  <a:sym typeface="Century Gothic"/>
                </a:endParaRPr>
              </a:p>
              <a:p>
                <a:pPr marL="0" marR="0" lvl="0" indent="0" algn="l" rtl="0">
                  <a:spcBef>
                    <a:spcPts val="0"/>
                  </a:spcBef>
                  <a:spcAft>
                    <a:spcPts val="0"/>
                  </a:spcAft>
                  <a:buNone/>
                </a:pPr>
                <a:r>
                  <a:rPr lang="en-GB" sz="2000" dirty="0">
                    <a:solidFill>
                      <a:srgbClr val="242424"/>
                    </a:solidFill>
                    <a:latin typeface="Century Gothic"/>
                    <a:ea typeface="Century Gothic"/>
                    <a:cs typeface="Century Gothic"/>
                    <a:sym typeface="Century Gothic"/>
                  </a:rPr>
                  <a:t>Substitute: </a:t>
                </a:r>
                <a14:m>
                  <m:oMath xmlns:m="http://schemas.openxmlformats.org/officeDocument/2006/math">
                    <m:r>
                      <a:rPr lang="en-GB" sz="2000" i="1" dirty="0" smtClean="0">
                        <a:solidFill>
                          <a:srgbClr val="242424"/>
                        </a:solidFill>
                        <a:latin typeface="Cambria Math" panose="02040503050406030204" pitchFamily="18" charset="0"/>
                        <a:ea typeface="Century Gothic"/>
                        <a:cs typeface="Century Gothic"/>
                        <a:sym typeface="Century Gothic"/>
                      </a:rPr>
                      <m:t>5 = </m:t>
                    </m:r>
                    <m:f>
                      <m:fPr>
                        <m:ctrlPr>
                          <a:rPr lang="en-GB" sz="2000" b="0" i="1" dirty="0" smtClean="0">
                            <a:solidFill>
                              <a:srgbClr val="242424"/>
                            </a:solidFill>
                            <a:latin typeface="Cambria Math" panose="02040503050406030204" pitchFamily="18" charset="0"/>
                            <a:sym typeface="Century Gothic"/>
                          </a:rPr>
                        </m:ctrlPr>
                      </m:fPr>
                      <m:num>
                        <m:r>
                          <a:rPr lang="en-GB" sz="2000" b="0" i="1" dirty="0" smtClean="0">
                            <a:solidFill>
                              <a:srgbClr val="242424"/>
                            </a:solidFill>
                            <a:latin typeface="Cambria Math" panose="02040503050406030204" pitchFamily="18" charset="0"/>
                            <a:sym typeface="Century Gothic"/>
                          </a:rPr>
                          <m:t>20</m:t>
                        </m:r>
                      </m:num>
                      <m:den>
                        <m:r>
                          <a:rPr lang="en-GB" sz="2000" b="0" i="1" dirty="0" smtClean="0">
                            <a:solidFill>
                              <a:srgbClr val="242424"/>
                            </a:solidFill>
                            <a:latin typeface="Cambria Math" panose="02040503050406030204" pitchFamily="18" charset="0"/>
                            <a:sym typeface="Century Gothic"/>
                          </a:rPr>
                          <m:t>𝑣</m:t>
                        </m:r>
                      </m:den>
                    </m:f>
                  </m:oMath>
                </a14:m>
                <a:endParaRPr lang="en-GB" sz="2000" dirty="0">
                  <a:solidFill>
                    <a:srgbClr val="242424"/>
                  </a:solidFill>
                  <a:latin typeface="Century Gothic"/>
                  <a:ea typeface="Century Gothic"/>
                  <a:cs typeface="Century Gothic"/>
                  <a:sym typeface="Century Gothic"/>
                </a:endParaRPr>
              </a:p>
              <a:p>
                <a:pPr marL="0" marR="0" lvl="0" indent="0" algn="l" rtl="0">
                  <a:spcBef>
                    <a:spcPts val="0"/>
                  </a:spcBef>
                  <a:spcAft>
                    <a:spcPts val="0"/>
                  </a:spcAft>
                  <a:buNone/>
                </a:pPr>
                <a:r>
                  <a:rPr lang="en-GB" sz="2000" dirty="0">
                    <a:solidFill>
                      <a:srgbClr val="242424"/>
                    </a:solidFill>
                    <a:latin typeface="Century Gothic"/>
                    <a:ea typeface="Century Gothic"/>
                    <a:cs typeface="Century Gothic"/>
                    <a:sym typeface="Century Gothic"/>
                  </a:rPr>
                  <a:t>Multiply both sides by </a:t>
                </a:r>
                <a14:m>
                  <m:oMath xmlns:m="http://schemas.openxmlformats.org/officeDocument/2006/math">
                    <m:r>
                      <a:rPr lang="en-GB" sz="2000" i="1" dirty="0" smtClean="0">
                        <a:solidFill>
                          <a:srgbClr val="242424"/>
                        </a:solidFill>
                        <a:latin typeface="Cambria Math" panose="02040503050406030204" pitchFamily="18" charset="0"/>
                        <a:ea typeface="Cambria Math" panose="02040503050406030204" pitchFamily="18" charset="0"/>
                        <a:cs typeface="Century Gothic"/>
                        <a:sym typeface="Century Gothic"/>
                      </a:rPr>
                      <m:t>𝑣</m:t>
                    </m:r>
                  </m:oMath>
                </a14:m>
                <a:r>
                  <a:rPr lang="en-GB" sz="2000" dirty="0">
                    <a:solidFill>
                      <a:srgbClr val="242424"/>
                    </a:solidFill>
                    <a:latin typeface="Century Gothic"/>
                    <a:ea typeface="Century Gothic"/>
                    <a:cs typeface="Century Gothic"/>
                    <a:sym typeface="Century Gothic"/>
                  </a:rPr>
                  <a:t> (inverse of </a:t>
                </a:r>
                <a14:m>
                  <m:oMath xmlns:m="http://schemas.openxmlformats.org/officeDocument/2006/math">
                    <m:r>
                      <a:rPr lang="en-GB" sz="2000" i="1" dirty="0" smtClean="0">
                        <a:solidFill>
                          <a:srgbClr val="242424"/>
                        </a:solidFill>
                        <a:latin typeface="Cambria Math" panose="02040503050406030204" pitchFamily="18" charset="0"/>
                        <a:ea typeface="Century Gothic"/>
                        <a:cs typeface="Century Gothic"/>
                        <a:sym typeface="Century Gothic"/>
                      </a:rPr>
                      <m:t>÷</m:t>
                    </m:r>
                  </m:oMath>
                </a14:m>
                <a:r>
                  <a:rPr lang="en-GB" sz="2000" dirty="0">
                    <a:solidFill>
                      <a:srgbClr val="242424"/>
                    </a:solidFill>
                    <a:latin typeface="Century Gothic"/>
                    <a:ea typeface="Century Gothic"/>
                    <a:cs typeface="Century Gothic"/>
                    <a:sym typeface="Century Gothic"/>
                  </a:rPr>
                  <a:t>) </a:t>
                </a:r>
                <a14:m>
                  <m:oMath xmlns:m="http://schemas.openxmlformats.org/officeDocument/2006/math">
                    <m:r>
                      <a:rPr lang="en-GB" sz="2000" b="0" i="0" smtClean="0">
                        <a:solidFill>
                          <a:srgbClr val="242424"/>
                        </a:solidFill>
                        <a:latin typeface="Cambria Math" panose="02040503050406030204" pitchFamily="18" charset="0"/>
                        <a:ea typeface="Century Gothic"/>
                        <a:cs typeface="Century Gothic"/>
                        <a:sym typeface="Century Gothic"/>
                      </a:rPr>
                      <m:t>5</m:t>
                    </m:r>
                    <m:r>
                      <a:rPr lang="en-GB" sz="2000" b="0" i="1" smtClean="0">
                        <a:solidFill>
                          <a:srgbClr val="242424"/>
                        </a:solidFill>
                        <a:latin typeface="Cambria Math" panose="02040503050406030204" pitchFamily="18" charset="0"/>
                        <a:ea typeface="Century Gothic"/>
                        <a:cs typeface="Century Gothic"/>
                        <a:sym typeface="Century Gothic"/>
                      </a:rPr>
                      <m:t>𝑣</m:t>
                    </m:r>
                    <m:r>
                      <a:rPr lang="en-GB" sz="2000" b="0" i="0" smtClean="0">
                        <a:solidFill>
                          <a:srgbClr val="242424"/>
                        </a:solidFill>
                        <a:latin typeface="Cambria Math" panose="02040503050406030204" pitchFamily="18" charset="0"/>
                        <a:ea typeface="Century Gothic"/>
                        <a:cs typeface="Century Gothic"/>
                        <a:sym typeface="Century Gothic"/>
                      </a:rPr>
                      <m:t>=20</m:t>
                    </m:r>
                  </m:oMath>
                </a14:m>
                <a:endParaRPr lang="en-GB" sz="2000" dirty="0">
                  <a:solidFill>
                    <a:srgbClr val="242424"/>
                  </a:solidFill>
                  <a:latin typeface="Century Gothic"/>
                  <a:ea typeface="Century Gothic"/>
                  <a:cs typeface="Century Gothic"/>
                  <a:sym typeface="Century Gothic"/>
                </a:endParaRPr>
              </a:p>
              <a:p>
                <a:pPr marL="0" marR="0" lvl="0" indent="0" algn="l" rtl="0">
                  <a:spcBef>
                    <a:spcPts val="0"/>
                  </a:spcBef>
                  <a:spcAft>
                    <a:spcPts val="0"/>
                  </a:spcAft>
                  <a:buNone/>
                </a:pPr>
                <a:r>
                  <a:rPr lang="en-GB" sz="2000" dirty="0">
                    <a:solidFill>
                      <a:srgbClr val="242424"/>
                    </a:solidFill>
                    <a:latin typeface="Century Gothic"/>
                    <a:ea typeface="Century Gothic"/>
                    <a:cs typeface="Century Gothic"/>
                    <a:sym typeface="Century Gothic"/>
                  </a:rPr>
                  <a:t>Divide both sides by 5 (inverse of </a:t>
                </a:r>
                <a14:m>
                  <m:oMath xmlns:m="http://schemas.openxmlformats.org/officeDocument/2006/math">
                    <m:r>
                      <a:rPr lang="en-GB" sz="2000" i="1" dirty="0" smtClean="0">
                        <a:solidFill>
                          <a:srgbClr val="242424"/>
                        </a:solidFill>
                        <a:latin typeface="Cambria Math" panose="02040503050406030204" pitchFamily="18" charset="0"/>
                        <a:ea typeface="Century Gothic"/>
                        <a:cs typeface="Century Gothic"/>
                        <a:sym typeface="Century Gothic"/>
                      </a:rPr>
                      <m:t>×</m:t>
                    </m:r>
                  </m:oMath>
                </a14:m>
                <a:r>
                  <a:rPr lang="en-GB" sz="2000" dirty="0">
                    <a:solidFill>
                      <a:srgbClr val="242424"/>
                    </a:solidFill>
                    <a:latin typeface="Century Gothic"/>
                    <a:ea typeface="Century Gothic"/>
                    <a:cs typeface="Century Gothic"/>
                    <a:sym typeface="Century Gothic"/>
                  </a:rPr>
                  <a:t>)</a:t>
                </a:r>
                <a14:m>
                  <m:oMath xmlns:m="http://schemas.openxmlformats.org/officeDocument/2006/math">
                    <m:r>
                      <a:rPr lang="en-GB" sz="2000" b="0" i="0" dirty="0" smtClean="0">
                        <a:solidFill>
                          <a:srgbClr val="242424"/>
                        </a:solidFill>
                        <a:latin typeface="Cambria Math" panose="02040503050406030204" pitchFamily="18" charset="0"/>
                        <a:ea typeface="Century Gothic"/>
                        <a:cs typeface="Century Gothic"/>
                        <a:sym typeface="Century Gothic"/>
                      </a:rPr>
                      <m:t> </m:t>
                    </m:r>
                    <m:r>
                      <a:rPr lang="en-GB" sz="2000" b="0" i="1" dirty="0" smtClean="0">
                        <a:solidFill>
                          <a:srgbClr val="242424"/>
                        </a:solidFill>
                        <a:latin typeface="Cambria Math" panose="02040503050406030204" pitchFamily="18" charset="0"/>
                        <a:ea typeface="Century Gothic"/>
                        <a:cs typeface="Century Gothic"/>
                        <a:sym typeface="Century Gothic"/>
                      </a:rPr>
                      <m:t>𝑣</m:t>
                    </m:r>
                    <m:r>
                      <a:rPr lang="en-GB" sz="2000" i="0" dirty="0" smtClean="0">
                        <a:solidFill>
                          <a:srgbClr val="242424"/>
                        </a:solidFill>
                        <a:latin typeface="Cambria Math" panose="02040503050406030204" pitchFamily="18" charset="0"/>
                        <a:ea typeface="Century Gothic"/>
                        <a:cs typeface="Century Gothic"/>
                        <a:sym typeface="Century Gothic"/>
                      </a:rPr>
                      <m:t>=4</m:t>
                    </m:r>
                    <m:r>
                      <a:rPr lang="en-GB" sz="2000" b="0" i="0" dirty="0" smtClean="0">
                        <a:solidFill>
                          <a:srgbClr val="242424"/>
                        </a:solidFill>
                        <a:latin typeface="Cambria Math" panose="02040503050406030204" pitchFamily="18" charset="0"/>
                        <a:ea typeface="Century Gothic"/>
                        <a:cs typeface="Century Gothic"/>
                        <a:sym typeface="Century Gothic"/>
                      </a:rPr>
                      <m:t> </m:t>
                    </m:r>
                    <m:sSup>
                      <m:sSupPr>
                        <m:ctrlPr>
                          <a:rPr lang="en-GB" sz="2000" b="0" i="0" dirty="0" smtClean="0">
                            <a:solidFill>
                              <a:srgbClr val="242424"/>
                            </a:solidFill>
                            <a:latin typeface="Cambria Math" panose="02040503050406030204" pitchFamily="18" charset="0"/>
                            <a:sym typeface="Century Gothic"/>
                          </a:rPr>
                        </m:ctrlPr>
                      </m:sSupPr>
                      <m:e>
                        <m:r>
                          <m:rPr>
                            <m:sty m:val="p"/>
                          </m:rPr>
                          <a:rPr lang="en-GB" sz="2000" b="0" i="0" dirty="0" smtClean="0">
                            <a:solidFill>
                              <a:srgbClr val="242424"/>
                            </a:solidFill>
                            <a:latin typeface="Cambria Math" panose="02040503050406030204" pitchFamily="18" charset="0"/>
                            <a:sym typeface="Century Gothic"/>
                          </a:rPr>
                          <m:t>dm</m:t>
                        </m:r>
                      </m:e>
                      <m:sup>
                        <m:r>
                          <a:rPr lang="en-GB" sz="2000" b="0" i="0" dirty="0" smtClean="0">
                            <a:solidFill>
                              <a:srgbClr val="242424"/>
                            </a:solidFill>
                            <a:latin typeface="Cambria Math" panose="02040503050406030204" pitchFamily="18" charset="0"/>
                            <a:sym typeface="Century Gothic"/>
                          </a:rPr>
                          <m:t>3</m:t>
                        </m:r>
                      </m:sup>
                    </m:sSup>
                  </m:oMath>
                </a14:m>
                <a:endParaRPr sz="2000" dirty="0">
                  <a:solidFill>
                    <a:srgbClr val="242424"/>
                  </a:solidFill>
                  <a:latin typeface="Century Gothic"/>
                  <a:ea typeface="Century Gothic"/>
                  <a:cs typeface="Century Gothic"/>
                  <a:sym typeface="Century Gothic"/>
                </a:endParaRPr>
              </a:p>
            </p:txBody>
          </p:sp>
        </mc:Choice>
        <mc:Fallback xmlns="">
          <p:sp>
            <p:nvSpPr>
              <p:cNvPr id="158" name="Google Shape;158;g3cfdd261211_0_0"/>
              <p:cNvSpPr txBox="1">
                <a:spLocks noRot="1" noChangeAspect="1" noMove="1" noResize="1" noEditPoints="1" noAdjustHandles="1" noChangeArrowheads="1" noChangeShapeType="1" noTextEdit="1"/>
              </p:cNvSpPr>
              <p:nvPr/>
            </p:nvSpPr>
            <p:spPr>
              <a:xfrm>
                <a:off x="5243406" y="2525395"/>
                <a:ext cx="5833241" cy="1862905"/>
              </a:xfrm>
              <a:prstGeom prst="rect">
                <a:avLst/>
              </a:prstGeom>
              <a:blipFill>
                <a:blip r:embed="rId3"/>
                <a:stretch>
                  <a:fillRect l="-938" t="-1294" b="-4207"/>
                </a:stretch>
              </a:blipFill>
              <a:ln w="19050" cap="flat" cmpd="sng">
                <a:solidFill>
                  <a:schemeClr val="accent4"/>
                </a:solidFill>
                <a:prstDash val="solid"/>
                <a:round/>
                <a:headEnd type="none" w="sm" len="sm"/>
                <a:tailEnd type="none" w="sm" len="sm"/>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59" name="Google Shape;159;g3cfdd261211_0_0" descr="A grey rectangle with multiplication and division and addition and subtraction symbols inside. The symbols are arranged to show the inverse operation, with 'undoes' between symbols "/>
              <p:cNvSpPr/>
              <p:nvPr/>
            </p:nvSpPr>
            <p:spPr>
              <a:xfrm>
                <a:off x="3608169" y="4654652"/>
                <a:ext cx="3074092" cy="11934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lvl="0" algn="ctr"/>
                <a14:m>
                  <m:oMath xmlns:m="http://schemas.openxmlformats.org/officeDocument/2006/math">
                    <m:r>
                      <a:rPr lang="en-GB" sz="1600" b="1" i="1" dirty="0" smtClean="0">
                        <a:solidFill>
                          <a:srgbClr val="991E66"/>
                        </a:solidFill>
                        <a:latin typeface="Cambria Math" panose="02040503050406030204" pitchFamily="18" charset="0"/>
                        <a:ea typeface="Calibri"/>
                        <a:cs typeface="Calibri"/>
                        <a:sym typeface="Calibri"/>
                      </a:rPr>
                      <m:t>×</m:t>
                    </m:r>
                  </m:oMath>
                </a14:m>
                <a:r>
                  <a:rPr lang="en-GB" sz="1600" b="1" dirty="0">
                    <a:solidFill>
                      <a:srgbClr val="991E66"/>
                    </a:solidFill>
                    <a:latin typeface="Century Gothic" panose="020B0502020202020204" pitchFamily="34" charset="0"/>
                    <a:ea typeface="Calibri"/>
                    <a:cs typeface="Calibri"/>
                    <a:sym typeface="Calibri"/>
                  </a:rPr>
                  <a:t>  undoes  </a:t>
                </a:r>
                <a14:m>
                  <m:oMath xmlns:m="http://schemas.openxmlformats.org/officeDocument/2006/math">
                    <m:r>
                      <a:rPr lang="en-GB" sz="1600" b="1" i="1" dirty="0" smtClean="0">
                        <a:solidFill>
                          <a:srgbClr val="991E66"/>
                        </a:solidFill>
                        <a:latin typeface="Cambria Math" panose="02040503050406030204" pitchFamily="18" charset="0"/>
                        <a:ea typeface="Calibri"/>
                        <a:cs typeface="Calibri"/>
                        <a:sym typeface="Calibri"/>
                      </a:rPr>
                      <m:t>÷</m:t>
                    </m:r>
                  </m:oMath>
                </a14:m>
                <a:r>
                  <a:rPr lang="en-GB" sz="1600" b="1" dirty="0">
                    <a:solidFill>
                      <a:srgbClr val="991E66"/>
                    </a:solidFill>
                    <a:latin typeface="Century Gothic" panose="020B0502020202020204" pitchFamily="34" charset="0"/>
                    <a:ea typeface="Calibri"/>
                    <a:cs typeface="Calibri"/>
                    <a:sym typeface="Calibri"/>
                  </a:rPr>
                  <a:t>     </a:t>
                </a:r>
                <a14:m>
                  <m:oMath xmlns:m="http://schemas.openxmlformats.org/officeDocument/2006/math">
                    <m:r>
                      <a:rPr lang="en-GB" sz="1600" b="1" i="1" dirty="0" smtClean="0">
                        <a:solidFill>
                          <a:srgbClr val="991E66"/>
                        </a:solidFill>
                        <a:latin typeface="Cambria Math" panose="02040503050406030204" pitchFamily="18" charset="0"/>
                        <a:ea typeface="Calibri"/>
                        <a:cs typeface="Calibri"/>
                        <a:sym typeface="Calibri"/>
                      </a:rPr>
                      <m:t>÷</m:t>
                    </m:r>
                  </m:oMath>
                </a14:m>
                <a:r>
                  <a:rPr lang="en-GB" sz="1600" b="1" dirty="0">
                    <a:solidFill>
                      <a:srgbClr val="991E66"/>
                    </a:solidFill>
                    <a:latin typeface="Century Gothic" panose="020B0502020202020204" pitchFamily="34" charset="0"/>
                    <a:ea typeface="Calibri"/>
                    <a:cs typeface="Calibri"/>
                    <a:sym typeface="Calibri"/>
                  </a:rPr>
                  <a:t>  undoes </a:t>
                </a:r>
                <a14:m>
                  <m:oMath xmlns:m="http://schemas.openxmlformats.org/officeDocument/2006/math">
                    <m:r>
                      <a:rPr lang="en-GB" sz="1600" b="1" i="1" dirty="0">
                        <a:solidFill>
                          <a:srgbClr val="991E66"/>
                        </a:solidFill>
                        <a:latin typeface="Cambria Math" panose="02040503050406030204" pitchFamily="18" charset="0"/>
                        <a:ea typeface="Calibri"/>
                        <a:cs typeface="Calibri"/>
                        <a:sym typeface="Calibri"/>
                      </a:rPr>
                      <m:t>×</m:t>
                    </m:r>
                  </m:oMath>
                </a14:m>
                <a:endParaRPr lang="en-GB" sz="1600" b="1" dirty="0">
                  <a:solidFill>
                    <a:srgbClr val="991E66"/>
                  </a:solidFill>
                  <a:latin typeface="Century Gothic" panose="020B0502020202020204" pitchFamily="34" charset="0"/>
                  <a:ea typeface="Calibri"/>
                  <a:cs typeface="Calibri"/>
                  <a:sym typeface="Calibri"/>
                </a:endParaRPr>
              </a:p>
              <a:p>
                <a:pPr marL="0" lvl="0" indent="0" algn="ctr" rtl="0">
                  <a:spcBef>
                    <a:spcPts val="0"/>
                  </a:spcBef>
                  <a:spcAft>
                    <a:spcPts val="0"/>
                  </a:spcAft>
                  <a:buNone/>
                </a:pPr>
                <a14:m>
                  <m:oMath xmlns:m="http://schemas.openxmlformats.org/officeDocument/2006/math">
                    <m:r>
                      <a:rPr lang="en-GB" sz="1600" b="1" i="1" dirty="0" smtClean="0">
                        <a:solidFill>
                          <a:srgbClr val="991E66"/>
                        </a:solidFill>
                        <a:latin typeface="Cambria Math" panose="02040503050406030204" pitchFamily="18" charset="0"/>
                        <a:ea typeface="Calibri"/>
                        <a:cs typeface="Calibri"/>
                        <a:sym typeface="Calibri"/>
                      </a:rPr>
                      <m:t>+</m:t>
                    </m:r>
                  </m:oMath>
                </a14:m>
                <a:r>
                  <a:rPr lang="en-GB" sz="1600" b="1" dirty="0">
                    <a:solidFill>
                      <a:srgbClr val="991E66"/>
                    </a:solidFill>
                    <a:latin typeface="Century Gothic" panose="020B0502020202020204" pitchFamily="34" charset="0"/>
                    <a:ea typeface="Calibri"/>
                    <a:cs typeface="Calibri"/>
                    <a:sym typeface="Calibri"/>
                  </a:rPr>
                  <a:t>  undoes  </a:t>
                </a:r>
                <a14:m>
                  <m:oMath xmlns:m="http://schemas.openxmlformats.org/officeDocument/2006/math">
                    <m:r>
                      <a:rPr lang="en-GB" sz="1600" b="1" i="1" dirty="0" smtClean="0">
                        <a:solidFill>
                          <a:srgbClr val="991E66"/>
                        </a:solidFill>
                        <a:latin typeface="Cambria Math" panose="02040503050406030204" pitchFamily="18" charset="0"/>
                        <a:ea typeface="Calibri"/>
                        <a:cs typeface="Calibri"/>
                        <a:sym typeface="Calibri"/>
                      </a:rPr>
                      <m:t>–</m:t>
                    </m:r>
                  </m:oMath>
                </a14:m>
                <a:r>
                  <a:rPr lang="en-GB" sz="1600" b="1" dirty="0">
                    <a:solidFill>
                      <a:srgbClr val="991E66"/>
                    </a:solidFill>
                    <a:latin typeface="Century Gothic" panose="020B0502020202020204" pitchFamily="34" charset="0"/>
                    <a:ea typeface="Calibri"/>
                    <a:cs typeface="Calibri"/>
                    <a:sym typeface="Calibri"/>
                  </a:rPr>
                  <a:t>      </a:t>
                </a:r>
                <a14:m>
                  <m:oMath xmlns:m="http://schemas.openxmlformats.org/officeDocument/2006/math">
                    <m:r>
                      <a:rPr lang="en-GB" sz="1600" b="1" i="1" dirty="0" smtClean="0">
                        <a:solidFill>
                          <a:srgbClr val="991E66"/>
                        </a:solidFill>
                        <a:latin typeface="Cambria Math" panose="02040503050406030204" pitchFamily="18" charset="0"/>
                        <a:ea typeface="Calibri"/>
                        <a:cs typeface="Calibri"/>
                        <a:sym typeface="Calibri"/>
                      </a:rPr>
                      <m:t>–</m:t>
                    </m:r>
                  </m:oMath>
                </a14:m>
                <a:r>
                  <a:rPr lang="en-GB" sz="1600" b="1" dirty="0">
                    <a:solidFill>
                      <a:srgbClr val="991E66"/>
                    </a:solidFill>
                    <a:latin typeface="Century Gothic" panose="020B0502020202020204" pitchFamily="34" charset="0"/>
                    <a:ea typeface="Calibri"/>
                    <a:cs typeface="Calibri"/>
                    <a:sym typeface="Calibri"/>
                  </a:rPr>
                  <a:t>  undoes  </a:t>
                </a:r>
                <a14:m>
                  <m:oMath xmlns:m="http://schemas.openxmlformats.org/officeDocument/2006/math">
                    <m:r>
                      <a:rPr lang="en-GB" sz="1600" b="1" i="1" dirty="0" smtClean="0">
                        <a:solidFill>
                          <a:srgbClr val="991E66"/>
                        </a:solidFill>
                        <a:latin typeface="Cambria Math" panose="02040503050406030204" pitchFamily="18" charset="0"/>
                        <a:ea typeface="Calibri"/>
                        <a:cs typeface="Calibri"/>
                        <a:sym typeface="Calibri"/>
                      </a:rPr>
                      <m:t>+</m:t>
                    </m:r>
                  </m:oMath>
                </a14:m>
                <a:endParaRPr lang="en-GB" sz="1600" b="1" dirty="0">
                  <a:solidFill>
                    <a:srgbClr val="991E66"/>
                  </a:solidFill>
                  <a:latin typeface="Calibri"/>
                  <a:ea typeface="Calibri"/>
                  <a:cs typeface="Calibri"/>
                  <a:sym typeface="Calibri"/>
                </a:endParaRPr>
              </a:p>
            </p:txBody>
          </p:sp>
        </mc:Choice>
        <mc:Fallback xmlns="">
          <p:sp>
            <p:nvSpPr>
              <p:cNvPr id="159" name="Google Shape;159;g3cfdd261211_0_0" descr="A grey rectangle with multiplication and division and addition and subtraction symbols inside. The symbols are arranged to show the inverse operation, with 'undoes' between symbols "/>
              <p:cNvSpPr>
                <a:spLocks noRot="1" noChangeAspect="1" noMove="1" noResize="1" noEditPoints="1" noAdjustHandles="1" noChangeArrowheads="1" noChangeShapeType="1" noTextEdit="1"/>
              </p:cNvSpPr>
              <p:nvPr/>
            </p:nvSpPr>
            <p:spPr>
              <a:xfrm>
                <a:off x="3608169" y="4654652"/>
                <a:ext cx="3074092" cy="1193400"/>
              </a:xfrm>
              <a:prstGeom prst="rect">
                <a:avLst/>
              </a:prstGeom>
              <a:blipFill>
                <a:blip r:embed="rId4"/>
                <a:stretch>
                  <a:fillRect/>
                </a:stretch>
              </a:blipFill>
              <a:ln w="9525" cap="flat" cmpd="sng">
                <a:solidFill>
                  <a:schemeClr val="dk2"/>
                </a:solidFill>
                <a:prstDash val="solid"/>
                <a:round/>
                <a:headEnd type="none" w="sm" len="sm"/>
                <a:tailEnd type="none" w="sm" len="sm"/>
              </a:ln>
            </p:spPr>
            <p:txBody>
              <a:bodyPr/>
              <a:lstStyle/>
              <a:p>
                <a:r>
                  <a:rPr lang="en-GB">
                    <a:noFill/>
                  </a:rPr>
                  <a:t> </a:t>
                </a:r>
              </a:p>
            </p:txBody>
          </p:sp>
        </mc:Fallback>
      </mc:AlternateContent>
      <p:sp>
        <p:nvSpPr>
          <p:cNvPr id="2" name="TextBox 1">
            <a:extLst>
              <a:ext uri="{FF2B5EF4-FFF2-40B4-BE49-F238E27FC236}">
                <a16:creationId xmlns:a16="http://schemas.microsoft.com/office/drawing/2014/main" id="{97A08354-F0FF-2C37-44F1-FDA562C5E011}"/>
              </a:ext>
            </a:extLst>
          </p:cNvPr>
          <p:cNvSpPr txBox="1"/>
          <p:nvPr/>
        </p:nvSpPr>
        <p:spPr>
          <a:xfrm>
            <a:off x="296766" y="4464931"/>
            <a:ext cx="3074092" cy="1015663"/>
          </a:xfrm>
          <a:prstGeom prst="rect">
            <a:avLst/>
          </a:prstGeom>
          <a:noFill/>
          <a:ln w="19050">
            <a:solidFill>
              <a:schemeClr val="accent4"/>
            </a:solidFill>
          </a:ln>
        </p:spPr>
        <p:txBody>
          <a:bodyPr wrap="square" lIns="91440" tIns="45720" rIns="91440" bIns="45720" rtlCol="0" anchor="t">
            <a:spAutoFit/>
          </a:bodyPr>
          <a:lstStyle/>
          <a:p>
            <a:r>
              <a:rPr lang="en-GB" sz="2000" b="1" dirty="0">
                <a:solidFill>
                  <a:schemeClr val="accent4"/>
                </a:solidFill>
                <a:latin typeface="Century Gothic"/>
              </a:rPr>
              <a:t>Sign it</a:t>
            </a:r>
          </a:p>
          <a:p>
            <a:r>
              <a:rPr lang="en-GB" sz="2000" dirty="0">
                <a:latin typeface="Century Gothic"/>
              </a:rPr>
              <a:t>Watch a video:</a:t>
            </a:r>
          </a:p>
          <a:p>
            <a:r>
              <a:rPr lang="en-GB" sz="2000" dirty="0">
                <a:solidFill>
                  <a:schemeClr val="accent4"/>
                </a:solidFill>
                <a:latin typeface="Century Gothic"/>
                <a:ea typeface="+mn-lt"/>
                <a:cs typeface="+mn-lt"/>
                <a:hlinkClick r:id="rId5">
                  <a:extLst>
                    <a:ext uri="{A12FA001-AC4F-418D-AE19-62706E023703}">
                      <ahyp:hlinkClr xmlns:ahyp="http://schemas.microsoft.com/office/drawing/2018/hyperlinkcolor" val="tx"/>
                    </a:ext>
                  </a:extLst>
                </a:hlinkClick>
              </a:rPr>
              <a:t>bit.ly/428zgmx</a:t>
            </a:r>
            <a:r>
              <a:rPr lang="en-GB" sz="2000" dirty="0">
                <a:solidFill>
                  <a:schemeClr val="accent4"/>
                </a:solidFill>
                <a:latin typeface="Century Gothic"/>
                <a:ea typeface="+mn-lt"/>
                <a:cs typeface="+mn-lt"/>
              </a:rPr>
              <a:t> </a:t>
            </a:r>
            <a:endParaRPr lang="en-GB" dirty="0">
              <a:solidFill>
                <a:schemeClr val="accent4"/>
              </a:solidFill>
              <a:latin typeface="Century Gothic"/>
            </a:endParaRPr>
          </a:p>
        </p:txBody>
      </p:sp>
      <p:pic>
        <p:nvPicPr>
          <p:cNvPr id="3" name="Picture 6">
            <a:extLst>
              <a:ext uri="{FF2B5EF4-FFF2-40B4-BE49-F238E27FC236}">
                <a16:creationId xmlns:a16="http://schemas.microsoft.com/office/drawing/2014/main" id="{64CB56E6-16F0-C7FA-D2E0-A7347BE24C4F}"/>
              </a:ext>
              <a:ext uri="{C183D7F6-B498-43B3-948B-1728B52AA6E4}">
                <adec:decorative xmlns:adec="http://schemas.microsoft.com/office/drawing/2017/decorative" val="1"/>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748197" y="4680000"/>
            <a:ext cx="542925" cy="5334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8">
            <a:extLst>
              <a:ext uri="{FF2B5EF4-FFF2-40B4-BE49-F238E27FC236}">
                <a16:creationId xmlns:a16="http://schemas.microsoft.com/office/drawing/2014/main" id="{7E6BCA32-E4EC-A156-5B1D-5921839864ED}"/>
              </a:ext>
              <a:ext uri="{C183D7F6-B498-43B3-948B-1728B52AA6E4}">
                <adec:decorative xmlns:adec="http://schemas.microsoft.com/office/drawing/2017/decorative" val="1"/>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2398763" y="4680000"/>
            <a:ext cx="552450" cy="5429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g3cfdd261211_0_12"/>
          <p:cNvSpPr txBox="1">
            <a:spLocks noGrp="1"/>
          </p:cNvSpPr>
          <p:nvPr>
            <p:ph type="title"/>
          </p:nvPr>
        </p:nvSpPr>
        <p:spPr>
          <a:xfrm>
            <a:off x="540000" y="540000"/>
            <a:ext cx="2649300" cy="959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4000"/>
              <a:buFont typeface="Century Gothic"/>
              <a:buNone/>
            </a:pPr>
            <a:r>
              <a:rPr lang="en-GB" sz="4000"/>
              <a:t>Operation</a:t>
            </a:r>
            <a:endParaRPr/>
          </a:p>
        </p:txBody>
      </p:sp>
      <mc:AlternateContent xmlns:mc="http://schemas.openxmlformats.org/markup-compatibility/2006" xmlns:a14="http://schemas.microsoft.com/office/drawing/2010/main">
        <mc:Choice Requires="a14">
          <p:sp>
            <p:nvSpPr>
              <p:cNvPr id="167" name="Google Shape;167;g3cfdd261211_0_12"/>
              <p:cNvSpPr txBox="1"/>
              <p:nvPr/>
            </p:nvSpPr>
            <p:spPr>
              <a:xfrm>
                <a:off x="3446800" y="472249"/>
                <a:ext cx="7588644" cy="737501"/>
              </a:xfrm>
              <a:prstGeom prst="rect">
                <a:avLst/>
              </a:prstGeom>
              <a:solidFill>
                <a:srgbClr val="F9E1EF"/>
              </a:solidFill>
              <a:ln>
                <a:noFill/>
              </a:ln>
            </p:spPr>
            <p:txBody>
              <a:bodyPr spcFirstLastPara="1" wrap="square" lIns="72000" tIns="36000" rIns="72000" bIns="36000" anchor="t" anchorCtr="0">
                <a:spAutoFit/>
              </a:bodyPr>
              <a:lstStyle/>
              <a:p>
                <a:pPr marL="0" marR="0" lvl="0" indent="0" algn="l" rtl="0">
                  <a:lnSpc>
                    <a:spcPct val="90000"/>
                  </a:lnSpc>
                  <a:spcBef>
                    <a:spcPts val="0"/>
                  </a:spcBef>
                  <a:spcAft>
                    <a:spcPts val="0"/>
                  </a:spcAft>
                  <a:buClr>
                    <a:srgbClr val="C8102E"/>
                  </a:buClr>
                  <a:buSzPts val="2400"/>
                  <a:buFont typeface="Century Gothic"/>
                  <a:buNone/>
                </a:pPr>
                <a:r>
                  <a:rPr lang="en-GB" sz="2400" dirty="0">
                    <a:solidFill>
                      <a:schemeClr val="dk1"/>
                    </a:solidFill>
                    <a:latin typeface="Century Gothic"/>
                    <a:ea typeface="Century Gothic"/>
                    <a:cs typeface="Century Gothic"/>
                    <a:sym typeface="Century Gothic"/>
                  </a:rPr>
                  <a:t>a mathematical process such as addition (</a:t>
                </a:r>
                <a14:m>
                  <m:oMath xmlns:m="http://schemas.openxmlformats.org/officeDocument/2006/math">
                    <m:r>
                      <a:rPr lang="en-GB" sz="2400" i="1" dirty="0" smtClean="0">
                        <a:solidFill>
                          <a:schemeClr val="dk1"/>
                        </a:solidFill>
                        <a:latin typeface="Cambria Math" panose="02040503050406030204" pitchFamily="18" charset="0"/>
                        <a:ea typeface="Century Gothic"/>
                        <a:cs typeface="Century Gothic"/>
                        <a:sym typeface="Century Gothic"/>
                      </a:rPr>
                      <m:t>+</m:t>
                    </m:r>
                  </m:oMath>
                </a14:m>
                <a:r>
                  <a:rPr lang="en-GB" sz="2400" dirty="0">
                    <a:solidFill>
                      <a:schemeClr val="dk1"/>
                    </a:solidFill>
                    <a:latin typeface="Century Gothic"/>
                    <a:ea typeface="Century Gothic"/>
                    <a:cs typeface="Century Gothic"/>
                    <a:sym typeface="Century Gothic"/>
                  </a:rPr>
                  <a:t>), subtraction (</a:t>
                </a:r>
                <a14:m>
                  <m:oMath xmlns:m="http://schemas.openxmlformats.org/officeDocument/2006/math">
                    <m:r>
                      <a:rPr lang="en-GB" sz="2400" i="1" dirty="0" smtClean="0">
                        <a:solidFill>
                          <a:schemeClr val="dk1"/>
                        </a:solidFill>
                        <a:latin typeface="Cambria Math" panose="02040503050406030204" pitchFamily="18" charset="0"/>
                        <a:ea typeface="Century Gothic"/>
                        <a:cs typeface="Century Gothic"/>
                        <a:sym typeface="Century Gothic"/>
                      </a:rPr>
                      <m:t>–</m:t>
                    </m:r>
                  </m:oMath>
                </a14:m>
                <a:r>
                  <a:rPr lang="en-GB" sz="2400" dirty="0">
                    <a:solidFill>
                      <a:schemeClr val="dk1"/>
                    </a:solidFill>
                    <a:latin typeface="Century Gothic"/>
                    <a:ea typeface="Century Gothic"/>
                    <a:cs typeface="Century Gothic"/>
                    <a:sym typeface="Century Gothic"/>
                  </a:rPr>
                  <a:t>), multiplication (</a:t>
                </a:r>
                <a14:m>
                  <m:oMath xmlns:m="http://schemas.openxmlformats.org/officeDocument/2006/math">
                    <m:r>
                      <a:rPr lang="en-GB" sz="2400" i="1" dirty="0" smtClean="0">
                        <a:solidFill>
                          <a:schemeClr val="dk1"/>
                        </a:solidFill>
                        <a:latin typeface="Cambria Math" panose="02040503050406030204" pitchFamily="18" charset="0"/>
                        <a:ea typeface="Century Gothic"/>
                        <a:cs typeface="Century Gothic"/>
                        <a:sym typeface="Century Gothic"/>
                      </a:rPr>
                      <m:t>×</m:t>
                    </m:r>
                  </m:oMath>
                </a14:m>
                <a:r>
                  <a:rPr lang="en-GB" sz="2400" dirty="0">
                    <a:solidFill>
                      <a:schemeClr val="dk1"/>
                    </a:solidFill>
                    <a:latin typeface="Century Gothic"/>
                    <a:ea typeface="Century Gothic"/>
                    <a:cs typeface="Century Gothic"/>
                    <a:sym typeface="Century Gothic"/>
                  </a:rPr>
                  <a:t>) or division (</a:t>
                </a:r>
                <a14:m>
                  <m:oMath xmlns:m="http://schemas.openxmlformats.org/officeDocument/2006/math">
                    <m:r>
                      <a:rPr lang="en-GB" sz="2400" i="1" dirty="0" smtClean="0">
                        <a:solidFill>
                          <a:schemeClr val="dk1"/>
                        </a:solidFill>
                        <a:latin typeface="Cambria Math" panose="02040503050406030204" pitchFamily="18" charset="0"/>
                        <a:ea typeface="Century Gothic"/>
                        <a:cs typeface="Century Gothic"/>
                        <a:sym typeface="Century Gothic"/>
                      </a:rPr>
                      <m:t>÷</m:t>
                    </m:r>
                  </m:oMath>
                </a14:m>
                <a:r>
                  <a:rPr lang="en-GB" sz="2400" dirty="0">
                    <a:solidFill>
                      <a:schemeClr val="dk1"/>
                    </a:solidFill>
                    <a:latin typeface="Century Gothic"/>
                    <a:ea typeface="Century Gothic"/>
                    <a:cs typeface="Century Gothic"/>
                    <a:sym typeface="Century Gothic"/>
                  </a:rPr>
                  <a:t>)</a:t>
                </a:r>
                <a:endParaRPr sz="2800" b="0" i="0" dirty="0">
                  <a:solidFill>
                    <a:schemeClr val="dk1"/>
                  </a:solidFill>
                  <a:latin typeface="Century Gothic"/>
                  <a:ea typeface="Century Gothic"/>
                  <a:cs typeface="Century Gothic"/>
                  <a:sym typeface="Century Gothic"/>
                </a:endParaRPr>
              </a:p>
            </p:txBody>
          </p:sp>
        </mc:Choice>
        <mc:Fallback xmlns="">
          <p:sp>
            <p:nvSpPr>
              <p:cNvPr id="167" name="Google Shape;167;g3cfdd261211_0_12"/>
              <p:cNvSpPr txBox="1">
                <a:spLocks noRot="1" noChangeAspect="1" noMove="1" noResize="1" noEditPoints="1" noAdjustHandles="1" noChangeArrowheads="1" noChangeShapeType="1" noTextEdit="1"/>
              </p:cNvSpPr>
              <p:nvPr/>
            </p:nvSpPr>
            <p:spPr>
              <a:xfrm>
                <a:off x="3446800" y="472249"/>
                <a:ext cx="7588644" cy="737501"/>
              </a:xfrm>
              <a:prstGeom prst="rect">
                <a:avLst/>
              </a:prstGeom>
              <a:blipFill>
                <a:blip r:embed="rId3"/>
                <a:stretch>
                  <a:fillRect l="-1446" t="-12397" b="-19835"/>
                </a:stretch>
              </a:blipFill>
              <a:ln>
                <a:noFill/>
              </a:ln>
            </p:spPr>
            <p:txBody>
              <a:bodyPr/>
              <a:lstStyle/>
              <a:p>
                <a:r>
                  <a:rPr lang="en-GB">
                    <a:noFill/>
                  </a:rPr>
                  <a:t> </a:t>
                </a:r>
              </a:p>
            </p:txBody>
          </p:sp>
        </mc:Fallback>
      </mc:AlternateContent>
      <p:sp>
        <p:nvSpPr>
          <p:cNvPr id="168" name="Google Shape;168;g3cfdd261211_0_12"/>
          <p:cNvSpPr txBox="1"/>
          <p:nvPr/>
        </p:nvSpPr>
        <p:spPr>
          <a:xfrm>
            <a:off x="540000" y="1641773"/>
            <a:ext cx="3464441" cy="2862282"/>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In other words…</a:t>
            </a:r>
            <a:endParaRPr dirty="0"/>
          </a:p>
          <a:p>
            <a:pPr lvl="0"/>
            <a:r>
              <a:rPr lang="en-GB" sz="2000" dirty="0">
                <a:solidFill>
                  <a:schemeClr val="dk1"/>
                </a:solidFill>
                <a:latin typeface="Century Gothic"/>
                <a:ea typeface="Century Gothic"/>
                <a:cs typeface="Century Gothic"/>
                <a:sym typeface="Century Gothic"/>
              </a:rPr>
              <a:t>something you do to numbers. Adding, subtracting, multiplying and dividing are all operations. In chemistry, operations appear in formulas that link quantities together</a:t>
            </a:r>
            <a:endParaRPr sz="2000" dirty="0">
              <a:solidFill>
                <a:schemeClr val="dk1"/>
              </a:solidFill>
              <a:latin typeface="Century Gothic"/>
              <a:ea typeface="Century Gothic"/>
              <a:cs typeface="Century Gothic"/>
              <a:sym typeface="Century Gothic"/>
            </a:endParaRPr>
          </a:p>
        </p:txBody>
      </p:sp>
      <p:sp>
        <p:nvSpPr>
          <p:cNvPr id="169" name="Google Shape;169;g3cfdd261211_0_12"/>
          <p:cNvSpPr txBox="1"/>
          <p:nvPr/>
        </p:nvSpPr>
        <p:spPr>
          <a:xfrm>
            <a:off x="540000" y="5523849"/>
            <a:ext cx="3316800" cy="7080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Say it</a:t>
            </a:r>
            <a:endParaRPr dirty="0"/>
          </a:p>
          <a:p>
            <a:pPr marL="0" marR="0" lvl="0" indent="0" algn="l" rtl="0">
              <a:spcBef>
                <a:spcPts val="0"/>
              </a:spcBef>
              <a:spcAft>
                <a:spcPts val="0"/>
              </a:spcAft>
              <a:buNone/>
            </a:pPr>
            <a:r>
              <a:rPr lang="en-GB" sz="2000" dirty="0">
                <a:solidFill>
                  <a:schemeClr val="dk1"/>
                </a:solidFill>
                <a:latin typeface="Century Gothic"/>
                <a:ea typeface="Century Gothic"/>
                <a:cs typeface="Century Gothic"/>
                <a:sym typeface="Century Gothic"/>
              </a:rPr>
              <a:t>Op-</a:t>
            </a:r>
            <a:r>
              <a:rPr lang="en-GB" sz="2000" dirty="0" err="1">
                <a:solidFill>
                  <a:schemeClr val="dk1"/>
                </a:solidFill>
                <a:latin typeface="Century Gothic"/>
                <a:ea typeface="Century Gothic"/>
                <a:cs typeface="Century Gothic"/>
                <a:sym typeface="Century Gothic"/>
              </a:rPr>
              <a:t>ar</a:t>
            </a:r>
            <a:r>
              <a:rPr lang="en-GB" sz="2000" dirty="0">
                <a:solidFill>
                  <a:schemeClr val="dk1"/>
                </a:solidFill>
                <a:latin typeface="Century Gothic"/>
                <a:ea typeface="Century Gothic"/>
                <a:cs typeface="Century Gothic"/>
                <a:sym typeface="Century Gothic"/>
              </a:rPr>
              <a:t>-ay-</a:t>
            </a:r>
            <a:r>
              <a:rPr lang="en-GB" sz="2000" dirty="0" err="1">
                <a:solidFill>
                  <a:schemeClr val="dk1"/>
                </a:solidFill>
                <a:latin typeface="Century Gothic"/>
                <a:ea typeface="Century Gothic"/>
                <a:cs typeface="Century Gothic"/>
                <a:sym typeface="Century Gothic"/>
              </a:rPr>
              <a:t>shen</a:t>
            </a:r>
            <a:endParaRPr dirty="0"/>
          </a:p>
        </p:txBody>
      </p:sp>
      <p:sp>
        <p:nvSpPr>
          <p:cNvPr id="170" name="Google Shape;170;g3cfdd261211_0_12"/>
          <p:cNvSpPr txBox="1"/>
          <p:nvPr/>
        </p:nvSpPr>
        <p:spPr>
          <a:xfrm>
            <a:off x="5107577" y="5216227"/>
            <a:ext cx="5616643" cy="1015622"/>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Break it down</a:t>
            </a:r>
            <a:endParaRPr dirty="0"/>
          </a:p>
          <a:p>
            <a:pPr marL="0" marR="0" lvl="0" indent="0" algn="l" rtl="0">
              <a:spcBef>
                <a:spcPts val="0"/>
              </a:spcBef>
              <a:spcAft>
                <a:spcPts val="0"/>
              </a:spcAft>
              <a:buNone/>
            </a:pPr>
            <a:r>
              <a:rPr lang="en-GB" sz="2000" dirty="0">
                <a:solidFill>
                  <a:srgbClr val="242424"/>
                </a:solidFill>
                <a:latin typeface="Century Gothic"/>
                <a:ea typeface="Century Gothic"/>
                <a:cs typeface="Century Gothic"/>
                <a:sym typeface="Century Gothic"/>
              </a:rPr>
              <a:t>From Latin ‘</a:t>
            </a:r>
            <a:r>
              <a:rPr lang="en-GB" sz="2000" dirty="0" err="1">
                <a:solidFill>
                  <a:srgbClr val="242424"/>
                </a:solidFill>
                <a:latin typeface="Century Gothic"/>
                <a:ea typeface="Century Gothic"/>
                <a:cs typeface="Century Gothic"/>
                <a:sym typeface="Century Gothic"/>
              </a:rPr>
              <a:t>operari</a:t>
            </a:r>
            <a:r>
              <a:rPr lang="en-GB" sz="2000" dirty="0">
                <a:solidFill>
                  <a:srgbClr val="242424"/>
                </a:solidFill>
                <a:latin typeface="Century Gothic"/>
                <a:ea typeface="Century Gothic"/>
                <a:cs typeface="Century Gothic"/>
                <a:sym typeface="Century Gothic"/>
              </a:rPr>
              <a:t>’ meaning ‘to work’. An operation is the work you do on numbers</a:t>
            </a:r>
            <a:endParaRPr sz="2000" dirty="0">
              <a:solidFill>
                <a:srgbClr val="242424"/>
              </a:solidFill>
              <a:latin typeface="Century Gothic"/>
              <a:ea typeface="Century Gothic"/>
              <a:cs typeface="Century Gothic"/>
              <a:sym typeface="Century Gothic"/>
            </a:endParaRPr>
          </a:p>
        </p:txBody>
      </p:sp>
      <mc:AlternateContent xmlns:mc="http://schemas.openxmlformats.org/markup-compatibility/2006" xmlns:a14="http://schemas.microsoft.com/office/drawing/2010/main">
        <mc:Choice Requires="a14">
          <p:sp>
            <p:nvSpPr>
              <p:cNvPr id="171" name="Google Shape;171;g3cfdd261211_0_12"/>
              <p:cNvSpPr txBox="1"/>
              <p:nvPr/>
            </p:nvSpPr>
            <p:spPr>
              <a:xfrm>
                <a:off x="4767943" y="1645512"/>
                <a:ext cx="5956277" cy="1427402"/>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Example</a:t>
                </a:r>
                <a:r>
                  <a:rPr lang="en-GB" sz="2000" b="1" dirty="0">
                    <a:solidFill>
                      <a:srgbClr val="006F62"/>
                    </a:solidFill>
                    <a:latin typeface="Century Gothic"/>
                    <a:ea typeface="Century Gothic"/>
                    <a:cs typeface="Century Gothic"/>
                    <a:sym typeface="Century Gothic"/>
                  </a:rPr>
                  <a:t> </a:t>
                </a:r>
                <a:endParaRPr lang="en-GB" dirty="0"/>
              </a:p>
              <a:p>
                <a:pPr marL="0" marR="0" lvl="0" indent="0" algn="l" rtl="0">
                  <a:spcBef>
                    <a:spcPts val="0"/>
                  </a:spcBef>
                  <a:spcAft>
                    <a:spcPts val="0"/>
                  </a:spcAft>
                  <a:buNone/>
                </a:pPr>
                <a:r>
                  <a:rPr lang="en-GB" sz="2000" dirty="0">
                    <a:solidFill>
                      <a:srgbClr val="242424"/>
                    </a:solidFill>
                    <a:latin typeface="Century Gothic"/>
                    <a:ea typeface="Century Gothic"/>
                    <a:cs typeface="Century Gothic"/>
                    <a:sym typeface="Century Gothic"/>
                  </a:rPr>
                  <a:t>In the formula </a:t>
                </a:r>
                <a14:m>
                  <m:oMath xmlns:m="http://schemas.openxmlformats.org/officeDocument/2006/math">
                    <m:r>
                      <a:rPr lang="en-GB" sz="2000" i="1" dirty="0" smtClean="0">
                        <a:solidFill>
                          <a:srgbClr val="242424"/>
                        </a:solidFill>
                        <a:latin typeface="Cambria Math" panose="02040503050406030204" pitchFamily="18" charset="0"/>
                        <a:ea typeface="Century Gothic"/>
                        <a:cs typeface="Century Gothic"/>
                        <a:sym typeface="Century Gothic"/>
                      </a:rPr>
                      <m:t>𝑐</m:t>
                    </m:r>
                    <m:r>
                      <a:rPr lang="en-GB" sz="2000" i="1" dirty="0" smtClean="0">
                        <a:solidFill>
                          <a:srgbClr val="242424"/>
                        </a:solidFill>
                        <a:latin typeface="Cambria Math" panose="02040503050406030204" pitchFamily="18" charset="0"/>
                        <a:ea typeface="Century Gothic"/>
                        <a:cs typeface="Century Gothic"/>
                        <a:sym typeface="Century Gothic"/>
                      </a:rPr>
                      <m:t> = </m:t>
                    </m:r>
                    <m:f>
                      <m:fPr>
                        <m:ctrlPr>
                          <a:rPr lang="ar-AE" sz="2000" b="0" i="1" dirty="0" smtClean="0">
                            <a:solidFill>
                              <a:srgbClr val="242424"/>
                            </a:solidFill>
                            <a:latin typeface="Cambria Math" panose="02040503050406030204" pitchFamily="18" charset="0"/>
                            <a:sym typeface="Century Gothic"/>
                          </a:rPr>
                        </m:ctrlPr>
                      </m:fPr>
                      <m:num>
                        <m:r>
                          <a:rPr lang="ar-AE" sz="2000" b="0" i="1" dirty="0" smtClean="0">
                            <a:solidFill>
                              <a:srgbClr val="242424"/>
                            </a:solidFill>
                            <a:latin typeface="Cambria Math" panose="02040503050406030204" pitchFamily="18" charset="0"/>
                            <a:sym typeface="Century Gothic"/>
                          </a:rPr>
                          <m:t>𝑚</m:t>
                        </m:r>
                      </m:num>
                      <m:den>
                        <m:r>
                          <a:rPr lang="en-GB" sz="2000" b="0" i="1" dirty="0" smtClean="0">
                            <a:solidFill>
                              <a:srgbClr val="242424"/>
                            </a:solidFill>
                            <a:latin typeface="Cambria Math" panose="02040503050406030204" pitchFamily="18" charset="0"/>
                            <a:sym typeface="Century Gothic"/>
                          </a:rPr>
                          <m:t>𝑣</m:t>
                        </m:r>
                      </m:den>
                    </m:f>
                  </m:oMath>
                </a14:m>
                <a:r>
                  <a:rPr lang="en-GB" sz="2000" dirty="0">
                    <a:solidFill>
                      <a:srgbClr val="242424"/>
                    </a:solidFill>
                    <a:latin typeface="Century Gothic"/>
                    <a:ea typeface="Century Gothic"/>
                    <a:cs typeface="Century Gothic"/>
                    <a:sym typeface="Century Gothic"/>
                  </a:rPr>
                  <a:t>, the operation is division.</a:t>
                </a:r>
              </a:p>
              <a:p>
                <a:pPr marL="0" marR="0" lvl="0" indent="0" algn="l" rtl="0">
                  <a:spcBef>
                    <a:spcPts val="0"/>
                  </a:spcBef>
                  <a:spcAft>
                    <a:spcPts val="0"/>
                  </a:spcAft>
                  <a:buNone/>
                </a:pPr>
                <a:r>
                  <a:rPr lang="en-GB" sz="2000" dirty="0">
                    <a:solidFill>
                      <a:srgbClr val="242424"/>
                    </a:solidFill>
                    <a:latin typeface="Century Gothic"/>
                    <a:ea typeface="Century Gothic"/>
                    <a:cs typeface="Century Gothic"/>
                    <a:sym typeface="Century Gothic"/>
                  </a:rPr>
                  <a:t>In the formula </a:t>
                </a:r>
                <a14:m>
                  <m:oMath xmlns:m="http://schemas.openxmlformats.org/officeDocument/2006/math">
                    <m:r>
                      <a:rPr lang="en-GB" sz="2000" i="1" dirty="0" smtClean="0">
                        <a:solidFill>
                          <a:srgbClr val="242424"/>
                        </a:solidFill>
                        <a:latin typeface="Cambria Math" panose="02040503050406030204" pitchFamily="18" charset="0"/>
                        <a:ea typeface="Century Gothic"/>
                        <a:cs typeface="Century Gothic"/>
                        <a:sym typeface="Century Gothic"/>
                      </a:rPr>
                      <m:t>𝑚</m:t>
                    </m:r>
                    <m:r>
                      <a:rPr lang="en-GB" sz="2000" i="1" dirty="0" smtClean="0">
                        <a:solidFill>
                          <a:srgbClr val="242424"/>
                        </a:solidFill>
                        <a:latin typeface="Cambria Math" panose="02040503050406030204" pitchFamily="18" charset="0"/>
                        <a:ea typeface="Century Gothic"/>
                        <a:cs typeface="Century Gothic"/>
                        <a:sym typeface="Century Gothic"/>
                      </a:rPr>
                      <m:t> = </m:t>
                    </m:r>
                    <m:r>
                      <a:rPr lang="en-GB" sz="2000" i="1" dirty="0" smtClean="0">
                        <a:solidFill>
                          <a:srgbClr val="242424"/>
                        </a:solidFill>
                        <a:latin typeface="Cambria Math" panose="02040503050406030204" pitchFamily="18" charset="0"/>
                        <a:ea typeface="Century Gothic"/>
                        <a:cs typeface="Century Gothic"/>
                        <a:sym typeface="Century Gothic"/>
                      </a:rPr>
                      <m:t>𝑐</m:t>
                    </m:r>
                    <m:r>
                      <a:rPr lang="en-GB" sz="2000" i="1" dirty="0" smtClean="0">
                        <a:solidFill>
                          <a:srgbClr val="242424"/>
                        </a:solidFill>
                        <a:latin typeface="Cambria Math" panose="02040503050406030204" pitchFamily="18" charset="0"/>
                        <a:ea typeface="Century Gothic"/>
                        <a:cs typeface="Century Gothic"/>
                        <a:sym typeface="Century Gothic"/>
                      </a:rPr>
                      <m:t> ×</m:t>
                    </m:r>
                    <m:r>
                      <a:rPr lang="en-GB" sz="2000" b="0" i="1" dirty="0" smtClean="0">
                        <a:solidFill>
                          <a:srgbClr val="242424"/>
                        </a:solidFill>
                        <a:latin typeface="Cambria Math" panose="02040503050406030204" pitchFamily="18" charset="0"/>
                        <a:ea typeface="Century Gothic"/>
                        <a:cs typeface="Century Gothic"/>
                        <a:sym typeface="Century Gothic"/>
                      </a:rPr>
                      <m:t>𝑣</m:t>
                    </m:r>
                  </m:oMath>
                </a14:m>
                <a:r>
                  <a:rPr lang="en-GB" sz="2000" dirty="0">
                    <a:solidFill>
                      <a:srgbClr val="242424"/>
                    </a:solidFill>
                    <a:latin typeface="Century Gothic"/>
                    <a:ea typeface="Century Gothic"/>
                    <a:cs typeface="Century Gothic"/>
                    <a:sym typeface="Century Gothic"/>
                  </a:rPr>
                  <a:t>, the operation is multiplication</a:t>
                </a:r>
                <a:endParaRPr sz="2000" dirty="0">
                  <a:solidFill>
                    <a:srgbClr val="242424"/>
                  </a:solidFill>
                  <a:latin typeface="Century Gothic"/>
                  <a:ea typeface="Century Gothic"/>
                  <a:cs typeface="Century Gothic"/>
                  <a:sym typeface="Century Gothic"/>
                </a:endParaRPr>
              </a:p>
            </p:txBody>
          </p:sp>
        </mc:Choice>
        <mc:Fallback xmlns="">
          <p:sp>
            <p:nvSpPr>
              <p:cNvPr id="171" name="Google Shape;171;g3cfdd261211_0_12"/>
              <p:cNvSpPr txBox="1">
                <a:spLocks noRot="1" noChangeAspect="1" noMove="1" noResize="1" noEditPoints="1" noAdjustHandles="1" noChangeArrowheads="1" noChangeShapeType="1" noTextEdit="1"/>
              </p:cNvSpPr>
              <p:nvPr/>
            </p:nvSpPr>
            <p:spPr>
              <a:xfrm>
                <a:off x="4767943" y="1645512"/>
                <a:ext cx="5956277" cy="1427402"/>
              </a:xfrm>
              <a:prstGeom prst="rect">
                <a:avLst/>
              </a:prstGeom>
              <a:blipFill>
                <a:blip r:embed="rId4"/>
                <a:stretch>
                  <a:fillRect l="-918" t="-2110" b="-5907"/>
                </a:stretch>
              </a:blipFill>
              <a:ln w="19050" cap="flat" cmpd="sng">
                <a:solidFill>
                  <a:schemeClr val="accent4"/>
                </a:solidFill>
                <a:prstDash val="solid"/>
                <a:round/>
                <a:headEnd type="none" w="sm" len="sm"/>
                <a:tailEnd type="none" w="sm" len="sm"/>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72" name="Google Shape;172;g3cfdd261211_0_12" descr="A grey rectangle containing addition, subtraction, multiplication and division symbols. "/>
              <p:cNvSpPr/>
              <p:nvPr/>
            </p:nvSpPr>
            <p:spPr>
              <a:xfrm>
                <a:off x="4453215" y="3814616"/>
                <a:ext cx="2371800" cy="1015995"/>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14:m>
                  <m:oMathPara xmlns:m="http://schemas.openxmlformats.org/officeDocument/2006/math">
                    <m:oMath>
                      <m:r>
                        <a:rPr lang="en-GB" sz="2400" b="0" i="1" dirty="0" smtClean="0">
                          <a:solidFill>
                            <a:srgbClr val="991E66"/>
                          </a:solidFill>
                          <a:latin typeface="Cambria Math" panose="02040503050406030204" pitchFamily="18" charset="0"/>
                          <a:ea typeface="Calibri"/>
                          <a:cs typeface="Calibri"/>
                          <a:sym typeface="Calibri"/>
                        </a:rPr>
                        <m:t>+      –      ×      ÷</m:t>
                      </m:r>
                    </m:oMath>
                  </m:oMathPara>
                </a14:m>
                <a:endParaRPr lang="en-GB" dirty="0">
                  <a:solidFill>
                    <a:srgbClr val="991E66"/>
                  </a:solidFill>
                </a:endParaRPr>
              </a:p>
            </p:txBody>
          </p:sp>
        </mc:Choice>
        <mc:Fallback xmlns="">
          <p:sp>
            <p:nvSpPr>
              <p:cNvPr id="172" name="Google Shape;172;g3cfdd261211_0_12" descr="A grey rectangle containing addition, subtraction, multiplication and division symbols. "/>
              <p:cNvSpPr>
                <a:spLocks noRot="1" noChangeAspect="1" noMove="1" noResize="1" noEditPoints="1" noAdjustHandles="1" noChangeArrowheads="1" noChangeShapeType="1" noTextEdit="1"/>
              </p:cNvSpPr>
              <p:nvPr/>
            </p:nvSpPr>
            <p:spPr>
              <a:xfrm>
                <a:off x="4453215" y="3814616"/>
                <a:ext cx="2371800" cy="1015995"/>
              </a:xfrm>
              <a:prstGeom prst="rect">
                <a:avLst/>
              </a:prstGeom>
              <a:blipFill>
                <a:blip r:embed="rId5"/>
                <a:stretch>
                  <a:fillRect/>
                </a:stretch>
              </a:blipFill>
              <a:ln w="9525" cap="flat" cmpd="sng">
                <a:solidFill>
                  <a:schemeClr val="dk2"/>
                </a:solidFill>
                <a:prstDash val="solid"/>
                <a:round/>
                <a:headEnd type="none" w="sm" len="sm"/>
                <a:tailEnd type="none" w="sm" len="sm"/>
              </a:ln>
            </p:spPr>
            <p:txBody>
              <a:bodyPr/>
              <a:lstStyle/>
              <a:p>
                <a:r>
                  <a:rPr lang="en-GB">
                    <a:noFill/>
                  </a:rPr>
                  <a:t> </a:t>
                </a:r>
              </a:p>
            </p:txBody>
          </p:sp>
        </mc:Fallback>
      </mc:AlternateContent>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F6759E0F-6355-DF86-8805-02FB911BD27C}"/>
              </a:ext>
            </a:extLst>
          </p:cNvPr>
          <p:cNvSpPr txBox="1">
            <a:spLocks noGrp="1"/>
          </p:cNvSpPr>
          <p:nvPr>
            <p:ph type="title" idx="4294967295"/>
          </p:nvPr>
        </p:nvSpPr>
        <p:spPr>
          <a:xfrm>
            <a:off x="315951" y="472472"/>
            <a:ext cx="2091342" cy="707886"/>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1" normalizeH="0" baseline="0" noProof="0" dirty="0">
                <a:ln>
                  <a:noFill/>
                </a:ln>
                <a:solidFill>
                  <a:srgbClr val="991E66"/>
                </a:solidFill>
                <a:effectLst/>
                <a:uLnTx/>
                <a:uFillTx/>
                <a:latin typeface="Century Gothic"/>
                <a:ea typeface="+mn-ea"/>
                <a:cs typeface="+mn-cs"/>
              </a:rPr>
              <a:t>Product</a:t>
            </a:r>
            <a:endParaRPr kumimoji="0" lang="en-GB" sz="4000" b="0" i="0" u="none" strike="noStrike" kern="1200" cap="none" spc="0" normalizeH="0" baseline="0" noProof="0" dirty="0">
              <a:ln>
                <a:noFill/>
              </a:ln>
              <a:solidFill>
                <a:srgbClr val="991E66"/>
              </a:solidFill>
              <a:effectLst/>
              <a:uLnTx/>
              <a:uFillTx/>
              <a:latin typeface="+mn-lt"/>
              <a:ea typeface="+mn-ea"/>
              <a:cs typeface="+mn-cs"/>
            </a:endParaRPr>
          </a:p>
        </p:txBody>
      </p:sp>
      <p:sp>
        <p:nvSpPr>
          <p:cNvPr id="5" name="Title 1">
            <a:extLst>
              <a:ext uri="{FF2B5EF4-FFF2-40B4-BE49-F238E27FC236}">
                <a16:creationId xmlns:a16="http://schemas.microsoft.com/office/drawing/2014/main" id="{5CAF4419-B258-7652-88B2-C5F743DF8C77}"/>
              </a:ext>
            </a:extLst>
          </p:cNvPr>
          <p:cNvSpPr/>
          <p:nvPr/>
        </p:nvSpPr>
        <p:spPr>
          <a:xfrm>
            <a:off x="3443317" y="405155"/>
            <a:ext cx="7378490" cy="902153"/>
          </a:xfrm>
          <a:prstGeom prst="rect">
            <a:avLst/>
          </a:prstGeom>
          <a:solidFill>
            <a:srgbClr val="F5DFE6"/>
          </a:solidFill>
          <a:ln w="38100">
            <a:no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effectLst/>
                <a:latin typeface="Century Gothic" panose="020B0502020202020204" pitchFamily="34" charset="0"/>
                <a:ea typeface="Calibri" panose="020F0502020204030204" pitchFamily="34" charset="0"/>
                <a:cs typeface="Arial" panose="020B0604020202020204" pitchFamily="34" charset="0"/>
              </a:rPr>
              <a:t>a new substance that is made in a chemical reaction</a:t>
            </a:r>
            <a:r>
              <a:rPr lang="en-GB" sz="2400" dirty="0">
                <a:effectLst/>
                <a:latin typeface="Century Gothic" panose="020B0502020202020204" pitchFamily="34" charset="0"/>
              </a:rPr>
              <a:t> </a:t>
            </a:r>
            <a:endParaRPr kumimoji="0" lang="en-GB" sz="2400" b="0" i="0" strike="noStrike" kern="1200" cap="none" spc="-1" normalizeH="0" baseline="0" noProof="0" dirty="0">
              <a:ln>
                <a:noFill/>
              </a:ln>
              <a:effectLst/>
              <a:uLnTx/>
              <a:uFillTx/>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1"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2000" b="0" i="0" u="none" strike="noStrike" kern="1200" cap="none" spc="-1" normalizeH="0" baseline="0" noProof="0" dirty="0">
              <a:ln>
                <a:noFill/>
              </a:ln>
              <a:solidFill>
                <a:prstClr val="black"/>
              </a:solidFill>
              <a:effectLst/>
              <a:uLnTx/>
              <a:uFillTx/>
              <a:latin typeface="Arial"/>
            </a:endParaRPr>
          </a:p>
        </p:txBody>
      </p:sp>
      <p:sp>
        <p:nvSpPr>
          <p:cNvPr id="6" name="Content Placeholder 2">
            <a:extLst>
              <a:ext uri="{FF2B5EF4-FFF2-40B4-BE49-F238E27FC236}">
                <a16:creationId xmlns:a16="http://schemas.microsoft.com/office/drawing/2014/main" id="{06EF6601-9587-DCC6-DAEB-4F070E22AFE9}"/>
              </a:ext>
            </a:extLst>
          </p:cNvPr>
          <p:cNvSpPr/>
          <p:nvPr/>
        </p:nvSpPr>
        <p:spPr>
          <a:xfrm>
            <a:off x="319009" y="1498525"/>
            <a:ext cx="3438570" cy="1431650"/>
          </a:xfrm>
          <a:prstGeom prst="rect">
            <a:avLst/>
          </a:prstGeom>
          <a:noFill/>
          <a:ln w="19050">
            <a:solidFill>
              <a:srgbClr val="991E66"/>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rgbClr val="991E66"/>
                </a:solidFill>
                <a:effectLst/>
                <a:uLnTx/>
                <a:uFillTx/>
                <a:latin typeface="Century Gothic"/>
              </a:rPr>
              <a:t>In other words …</a:t>
            </a:r>
            <a:endParaRPr kumimoji="0" lang="en-GB" sz="2000" b="0" i="0" u="none" strike="noStrike" kern="1200" cap="none" spc="-1" normalizeH="0" baseline="0" noProof="0" dirty="0">
              <a:ln>
                <a:noFill/>
              </a:ln>
              <a:solidFill>
                <a:srgbClr val="991E66"/>
              </a:solidFill>
              <a:effectLst/>
              <a:uLnTx/>
              <a:uFillTx/>
              <a:latin typeface="Arial"/>
            </a:endParaRPr>
          </a:p>
          <a:p>
            <a:r>
              <a:rPr lang="en-GB" sz="2000" dirty="0">
                <a:solidFill>
                  <a:srgbClr val="242424"/>
                </a:solidFill>
                <a:latin typeface="Century Gothic"/>
              </a:rPr>
              <a:t>anything that is made in a reaction, or anything after the reaction arrow</a:t>
            </a:r>
          </a:p>
        </p:txBody>
      </p:sp>
      <p:sp>
        <p:nvSpPr>
          <p:cNvPr id="8" name="TextBox 13">
            <a:extLst>
              <a:ext uri="{FF2B5EF4-FFF2-40B4-BE49-F238E27FC236}">
                <a16:creationId xmlns:a16="http://schemas.microsoft.com/office/drawing/2014/main" id="{A841E056-01D5-DB08-74BD-0AAF572B4CAB}"/>
              </a:ext>
            </a:extLst>
          </p:cNvPr>
          <p:cNvSpPr/>
          <p:nvPr/>
        </p:nvSpPr>
        <p:spPr>
          <a:xfrm>
            <a:off x="346245" y="5789305"/>
            <a:ext cx="2951902" cy="797311"/>
          </a:xfrm>
          <a:prstGeom prst="rect">
            <a:avLst/>
          </a:prstGeom>
          <a:noFill/>
          <a:ln w="19050">
            <a:solidFill>
              <a:srgbClr val="991E66"/>
            </a:solidFill>
          </a:ln>
        </p:spPr>
        <p:style>
          <a:lnRef idx="0">
            <a:scrgbClr r="0" g="0" b="0"/>
          </a:lnRef>
          <a:fillRef idx="0">
            <a:scrgbClr r="0" g="0" b="0"/>
          </a:fillRef>
          <a:effectRef idx="0">
            <a:scrgbClr r="0" g="0" b="0"/>
          </a:effectRef>
          <a:fontRef idx="minor"/>
        </p:style>
        <p:txBody>
          <a:bodyPr wrap="square" lIns="91440" tIns="90000" rIns="91440" bIns="90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rgbClr val="991E66"/>
                </a:solidFill>
                <a:effectLst/>
                <a:uLnTx/>
                <a:uFillTx/>
                <a:latin typeface="Century Gothic "/>
              </a:rPr>
              <a:t>Say it</a:t>
            </a:r>
            <a:endParaRPr kumimoji="0" lang="en-GB" sz="2000" b="0" i="0" u="none" strike="noStrike" kern="1200" cap="none" spc="-1" normalizeH="0" baseline="0" noProof="0" dirty="0">
              <a:ln>
                <a:noFill/>
              </a:ln>
              <a:solidFill>
                <a:srgbClr val="991E66"/>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rgbClr val="000000"/>
                </a:solidFill>
                <a:latin typeface="Century Gothic" panose="020B0502020202020204" pitchFamily="34" charset="0"/>
              </a:rPr>
              <a:t>Prod</a:t>
            </a:r>
            <a:r>
              <a:rPr lang="en-GB" sz="2000" b="0" i="0" u="none" strike="noStrike" dirty="0">
                <a:solidFill>
                  <a:srgbClr val="000000"/>
                </a:solidFill>
                <a:effectLst/>
                <a:latin typeface="Century Gothic" panose="020B0502020202020204" pitchFamily="34" charset="0"/>
              </a:rPr>
              <a:t>-</a:t>
            </a:r>
            <a:r>
              <a:rPr lang="en-GB" sz="2000" b="0" i="0" u="none" strike="noStrike" dirty="0" err="1">
                <a:solidFill>
                  <a:srgbClr val="000000"/>
                </a:solidFill>
                <a:effectLst/>
                <a:latin typeface="Century Gothic" panose="020B0502020202020204" pitchFamily="34" charset="0"/>
              </a:rPr>
              <a:t>uct</a:t>
            </a:r>
            <a:endParaRPr kumimoji="0" lang="en-GB" sz="2000" b="0" i="0" u="none" strike="noStrike" kern="1200" cap="none" spc="-1" normalizeH="0" baseline="0" noProof="0" dirty="0">
              <a:ln>
                <a:noFill/>
              </a:ln>
              <a:solidFill>
                <a:srgbClr val="000000"/>
              </a:solidFill>
              <a:effectLst/>
              <a:uLnTx/>
              <a:uFillTx/>
              <a:latin typeface="Century Gothic" panose="020B0502020202020204" pitchFamily="34" charset="0"/>
            </a:endParaRPr>
          </a:p>
        </p:txBody>
      </p:sp>
      <p:sp>
        <p:nvSpPr>
          <p:cNvPr id="9" name="Content Placeholder 2">
            <a:extLst>
              <a:ext uri="{FF2B5EF4-FFF2-40B4-BE49-F238E27FC236}">
                <a16:creationId xmlns:a16="http://schemas.microsoft.com/office/drawing/2014/main" id="{E1E1BDA5-B89B-69CA-71C0-1597EC545C7B}"/>
              </a:ext>
            </a:extLst>
          </p:cNvPr>
          <p:cNvSpPr/>
          <p:nvPr/>
        </p:nvSpPr>
        <p:spPr>
          <a:xfrm>
            <a:off x="6938608" y="1537863"/>
            <a:ext cx="3883199" cy="1144878"/>
          </a:xfrm>
          <a:prstGeom prst="rect">
            <a:avLst/>
          </a:prstGeom>
          <a:noFill/>
          <a:ln w="19050">
            <a:solidFill>
              <a:srgbClr val="991E66"/>
            </a:solidFill>
          </a:ln>
        </p:spPr>
        <p:style>
          <a:lnRef idx="0">
            <a:scrgbClr r="0" g="0" b="0"/>
          </a:lnRef>
          <a:fillRef idx="0">
            <a:scrgbClr r="0" g="0" b="0"/>
          </a:fillRef>
          <a:effectRef idx="0">
            <a:scrgbClr r="0" g="0" b="0"/>
          </a:effectRef>
          <a:fontRef idx="minor"/>
        </p:style>
        <p:txBody>
          <a:bodyPr lIns="90000" tIns="90000" rIns="90000" bIns="90000">
            <a:norm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rgbClr val="991E66"/>
                </a:solidFill>
                <a:effectLst/>
                <a:uLnTx/>
                <a:uFillTx/>
                <a:latin typeface="Century Gothic"/>
              </a:rPr>
              <a:t>Example</a:t>
            </a:r>
            <a:endParaRPr kumimoji="0" lang="en-GB" sz="2000" b="0" i="0" u="none" strike="noStrike" kern="1200" cap="none" spc="-1" normalizeH="0" baseline="0" noProof="0" dirty="0">
              <a:ln>
                <a:noFill/>
              </a:ln>
              <a:solidFill>
                <a:srgbClr val="991E66"/>
              </a:solidFill>
              <a:effectLst/>
              <a:uLnTx/>
              <a:uFillTx/>
              <a:latin typeface="Arial"/>
            </a:endParaRPr>
          </a:p>
          <a:p>
            <a:r>
              <a:rPr lang="en-GB" sz="2000" dirty="0">
                <a:solidFill>
                  <a:srgbClr val="242424"/>
                </a:solidFill>
                <a:latin typeface="Century Gothic"/>
              </a:rPr>
              <a:t>When iron reacts with </a:t>
            </a:r>
            <a:r>
              <a:rPr lang="en-GB" sz="2000" dirty="0" err="1">
                <a:solidFill>
                  <a:srgbClr val="242424"/>
                </a:solidFill>
                <a:latin typeface="Century Gothic"/>
              </a:rPr>
              <a:t>sulfur</a:t>
            </a:r>
            <a:r>
              <a:rPr lang="en-GB" sz="2000" dirty="0">
                <a:solidFill>
                  <a:srgbClr val="242424"/>
                </a:solidFill>
                <a:latin typeface="Century Gothic"/>
              </a:rPr>
              <a:t> the product is iron </a:t>
            </a:r>
            <a:r>
              <a:rPr lang="en-GB" sz="2000" dirty="0" err="1">
                <a:solidFill>
                  <a:srgbClr val="242424"/>
                </a:solidFill>
                <a:latin typeface="Century Gothic"/>
              </a:rPr>
              <a:t>sulfide</a:t>
            </a:r>
            <a:endParaRPr lang="en-GB" sz="2000" dirty="0">
              <a:solidFill>
                <a:srgbClr val="242424"/>
              </a:solidFill>
              <a:latin typeface="Century Gothic"/>
            </a:endParaRPr>
          </a:p>
        </p:txBody>
      </p:sp>
      <p:sp>
        <p:nvSpPr>
          <p:cNvPr id="10" name="TextBox 12">
            <a:extLst>
              <a:ext uri="{FF2B5EF4-FFF2-40B4-BE49-F238E27FC236}">
                <a16:creationId xmlns:a16="http://schemas.microsoft.com/office/drawing/2014/main" id="{10F14D71-28A0-90D0-8DD6-8C86392CEE46}"/>
              </a:ext>
            </a:extLst>
          </p:cNvPr>
          <p:cNvSpPr/>
          <p:nvPr/>
        </p:nvSpPr>
        <p:spPr>
          <a:xfrm>
            <a:off x="8304720" y="3164651"/>
            <a:ext cx="2517087" cy="1937538"/>
          </a:xfrm>
          <a:prstGeom prst="rect">
            <a:avLst/>
          </a:prstGeom>
          <a:noFill/>
          <a:ln w="19050">
            <a:solidFill>
              <a:srgbClr val="991E66"/>
            </a:solidFill>
          </a:ln>
        </p:spPr>
        <p:style>
          <a:lnRef idx="0">
            <a:scrgbClr r="0" g="0" b="0"/>
          </a:lnRef>
          <a:fillRef idx="0">
            <a:scrgbClr r="0" g="0" b="0"/>
          </a:fillRef>
          <a:effectRef idx="0">
            <a:scrgbClr r="0" g="0" b="0"/>
          </a:effectRef>
          <a:fontRef idx="minor"/>
        </p:style>
        <p:txBody>
          <a:bodyPr wrap="square" lIns="90000" tIns="45000" rIns="90000" bIns="45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rgbClr val="991E66"/>
                </a:solidFill>
                <a:effectLst/>
                <a:uLnTx/>
                <a:uFillTx/>
                <a:latin typeface="Century Gothic "/>
              </a:rPr>
              <a:t>Don’t confuse   with …</a:t>
            </a:r>
            <a:endParaRPr kumimoji="0" lang="en-GB" sz="2000" b="0" i="0" u="none" strike="noStrike" kern="1200" cap="none" spc="-1" normalizeH="0" baseline="0" noProof="0" dirty="0">
              <a:ln>
                <a:noFill/>
              </a:ln>
              <a:solidFill>
                <a:srgbClr val="991E66"/>
              </a:solidFill>
              <a:effectLst/>
              <a:uLnTx/>
              <a:uFillTx/>
              <a:latin typeface="Arial"/>
            </a:endParaRPr>
          </a:p>
          <a:p>
            <a:r>
              <a:rPr lang="en-GB" sz="2000" dirty="0">
                <a:solidFill>
                  <a:srgbClr val="242424"/>
                </a:solidFill>
                <a:latin typeface="Century Gothic"/>
              </a:rPr>
              <a:t>reactants, these are the chemicals that react together</a:t>
            </a:r>
          </a:p>
        </p:txBody>
      </p:sp>
      <p:sp>
        <p:nvSpPr>
          <p:cNvPr id="11" name="Title 1">
            <a:extLst>
              <a:ext uri="{FF2B5EF4-FFF2-40B4-BE49-F238E27FC236}">
                <a16:creationId xmlns:a16="http://schemas.microsoft.com/office/drawing/2014/main" id="{41D6A704-2639-27C7-B867-DC3FD29AED92}"/>
              </a:ext>
              <a:ext uri="{C183D7F6-B498-43B3-948B-1728B52AA6E4}">
                <adec:decorative xmlns:adec="http://schemas.microsoft.com/office/drawing/2017/decorative" val="1"/>
              </a:ext>
            </a:extLst>
          </p:cNvPr>
          <p:cNvSpPr/>
          <p:nvPr/>
        </p:nvSpPr>
        <p:spPr>
          <a:xfrm rot="5400000">
            <a:off x="9717480" y="2205000"/>
            <a:ext cx="4139640" cy="809640"/>
          </a:xfrm>
          <a:prstGeom prst="rect">
            <a:avLst/>
          </a:prstGeom>
          <a:noFill/>
          <a:ln w="0">
            <a:noFill/>
          </a:ln>
        </p:spPr>
        <p:style>
          <a:lnRef idx="0">
            <a:scrgbClr r="0" g="0" b="0"/>
          </a:lnRef>
          <a:fillRef idx="0">
            <a:scrgbClr r="0" g="0" b="0"/>
          </a:fillRef>
          <a:effectRef idx="0">
            <a:scrgbClr r="0" g="0" b="0"/>
          </a:effectRef>
          <a:fontRef idx="minor"/>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ndParaRPr>
          </a:p>
        </p:txBody>
      </p:sp>
      <p:sp>
        <p:nvSpPr>
          <p:cNvPr id="7" name="Content Placeholder 2">
            <a:extLst>
              <a:ext uri="{FF2B5EF4-FFF2-40B4-BE49-F238E27FC236}">
                <a16:creationId xmlns:a16="http://schemas.microsoft.com/office/drawing/2014/main" id="{CD133587-AD97-7C22-340A-484CB9AC4F8F}"/>
              </a:ext>
            </a:extLst>
          </p:cNvPr>
          <p:cNvSpPr/>
          <p:nvPr/>
        </p:nvSpPr>
        <p:spPr>
          <a:xfrm>
            <a:off x="315951" y="3687862"/>
            <a:ext cx="2716532" cy="1169273"/>
          </a:xfrm>
          <a:prstGeom prst="rect">
            <a:avLst/>
          </a:prstGeom>
          <a:noFill/>
          <a:ln w="19050">
            <a:solidFill>
              <a:srgbClr val="991E66"/>
            </a:solidFill>
          </a:ln>
        </p:spPr>
        <p:style>
          <a:lnRef idx="0">
            <a:scrgbClr r="0" g="0" b="0"/>
          </a:lnRef>
          <a:fillRef idx="0">
            <a:scrgbClr r="0" g="0" b="0"/>
          </a:fillRef>
          <a:effectRef idx="0">
            <a:scrgbClr r="0" g="0" b="0"/>
          </a:effectRef>
          <a:fontRef idx="minor"/>
        </p:style>
        <p:txBody>
          <a:bodyPr lIns="90000" tIns="90000" rIns="90000" bIns="90000" anchor="t">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rgbClr val="991E66"/>
                </a:solidFill>
                <a:effectLst/>
                <a:uLnTx/>
                <a:uFillTx/>
                <a:latin typeface="Century Gothic"/>
              </a:rPr>
              <a:t>Sign it</a:t>
            </a:r>
            <a:endParaRPr kumimoji="0" lang="en-GB" sz="2000" b="0" i="0" u="none" strike="noStrike" kern="1200" cap="none" spc="-1" normalizeH="0" baseline="0" noProof="0" dirty="0">
              <a:ln>
                <a:noFill/>
              </a:ln>
              <a:solidFill>
                <a:srgbClr val="991E66"/>
              </a:solidFill>
              <a:effectLst/>
              <a:uLnTx/>
              <a:uFillTx/>
              <a:latin typeface="Arial"/>
            </a:endParaRPr>
          </a:p>
          <a:p>
            <a:pPr lvl="0">
              <a:tabLst>
                <a:tab pos="0" algn="l"/>
              </a:tabLst>
              <a:defRPr/>
            </a:pPr>
            <a:r>
              <a:rPr kumimoji="0" lang="en-US" sz="2000" b="0" i="0" u="none" strike="noStrike" kern="1200" cap="none" spc="-1" normalizeH="0" baseline="0" noProof="0" dirty="0">
                <a:ln>
                  <a:noFill/>
                </a:ln>
                <a:solidFill>
                  <a:prstClr val="black"/>
                </a:solidFill>
                <a:effectLst/>
                <a:uLnTx/>
                <a:uFillTx/>
                <a:latin typeface="Century Gothic"/>
              </a:rPr>
              <a:t>Watch a video: </a:t>
            </a:r>
            <a:r>
              <a:rPr lang="en-US" sz="2000" u="sng" spc="-1" dirty="0">
                <a:solidFill>
                  <a:srgbClr val="0563C1"/>
                </a:solidFill>
                <a:latin typeface="Century Gothic"/>
                <a:hlinkClick r:id="rId2">
                  <a:extLst>
                    <a:ext uri="{A12FA001-AC4F-418D-AE19-62706E023703}">
                      <ahyp:hlinkClr xmlns:ahyp="http://schemas.microsoft.com/office/drawing/2018/hyperlinkcolor" val="tx"/>
                    </a:ext>
                  </a:extLst>
                </a:hlinkClick>
              </a:rPr>
              <a:t>bit</a:t>
            </a:r>
            <a:r>
              <a:rPr lang="en-US" sz="2000" u="sng" spc="-1" dirty="0">
                <a:solidFill>
                  <a:srgbClr val="991E66"/>
                </a:solidFill>
                <a:latin typeface="Century Gothic"/>
                <a:hlinkClick r:id="rId2">
                  <a:extLst>
                    <a:ext uri="{A12FA001-AC4F-418D-AE19-62706E023703}">
                      <ahyp:hlinkClr xmlns:ahyp="http://schemas.microsoft.com/office/drawing/2018/hyperlinkcolor" val="tx"/>
                    </a:ext>
                  </a:extLst>
                </a:hlinkClick>
              </a:rPr>
              <a:t>.ly/3MNlJg1</a:t>
            </a:r>
            <a:r>
              <a:rPr lang="en-US" sz="2000" u="sng" spc="-1" dirty="0">
                <a:solidFill>
                  <a:srgbClr val="991E66"/>
                </a:solidFill>
                <a:latin typeface="Century Gothic"/>
              </a:rPr>
              <a:t> </a:t>
            </a:r>
            <a:endParaRPr kumimoji="0" lang="en-GB" sz="2000" b="0" i="0" u="none" strike="noStrike" kern="1200" cap="none" spc="-1" normalizeH="0" baseline="0" noProof="0" dirty="0">
              <a:ln>
                <a:noFill/>
              </a:ln>
              <a:solidFill>
                <a:srgbClr val="991E66"/>
              </a:solidFill>
              <a:effectLst/>
              <a:uLnTx/>
              <a:uFillTx/>
              <a:latin typeface="Arial"/>
            </a:endParaRPr>
          </a:p>
        </p:txBody>
      </p:sp>
      <p:grpSp>
        <p:nvGrpSpPr>
          <p:cNvPr id="19" name="Group 18">
            <a:extLst>
              <a:ext uri="{FF2B5EF4-FFF2-40B4-BE49-F238E27FC236}">
                <a16:creationId xmlns:a16="http://schemas.microsoft.com/office/drawing/2014/main" id="{FEA19537-2A6F-C876-392F-F9A0BE216855}"/>
              </a:ext>
              <a:ext uri="{C183D7F6-B498-43B3-948B-1728B52AA6E4}">
                <adec:decorative xmlns:adec="http://schemas.microsoft.com/office/drawing/2017/decorative" val="1"/>
              </a:ext>
            </a:extLst>
          </p:cNvPr>
          <p:cNvGrpSpPr/>
          <p:nvPr/>
        </p:nvGrpSpPr>
        <p:grpSpPr>
          <a:xfrm>
            <a:off x="2213473" y="3727190"/>
            <a:ext cx="829110" cy="483884"/>
            <a:chOff x="2333000" y="3075393"/>
            <a:chExt cx="906461" cy="543960"/>
          </a:xfrm>
        </p:grpSpPr>
        <p:pic>
          <p:nvPicPr>
            <p:cNvPr id="12" name="Graphic 16">
              <a:extLst>
                <a:ext uri="{FF2B5EF4-FFF2-40B4-BE49-F238E27FC236}">
                  <a16:creationId xmlns:a16="http://schemas.microsoft.com/office/drawing/2014/main" id="{5EAE33C5-4FA3-9B3D-B98C-56E7B44E5B8E}"/>
                </a:ext>
                <a:ext uri="{C183D7F6-B498-43B3-948B-1728B52AA6E4}">
                  <adec:decorative xmlns:adec="http://schemas.microsoft.com/office/drawing/2017/decorative" val="1"/>
                </a:ext>
              </a:extLst>
            </p:cNvPr>
            <p:cNvPicPr/>
            <p:nvPr/>
          </p:nvPicPr>
          <p:blipFill>
            <a:blip r:embed="rId3" cstate="screen">
              <a:extLst>
                <a:ext uri="{28A0092B-C50C-407E-A947-70E740481C1C}">
                  <a14:useLocalDpi xmlns:a14="http://schemas.microsoft.com/office/drawing/2010/main"/>
                </a:ext>
              </a:extLst>
            </a:blip>
            <a:stretch/>
          </p:blipFill>
          <p:spPr>
            <a:xfrm>
              <a:off x="2333000" y="3075393"/>
              <a:ext cx="543960" cy="543960"/>
            </a:xfrm>
            <a:prstGeom prst="rect">
              <a:avLst/>
            </a:prstGeom>
            <a:ln w="0">
              <a:solidFill>
                <a:srgbClr val="991E66"/>
              </a:solidFill>
            </a:ln>
          </p:spPr>
        </p:pic>
        <p:pic>
          <p:nvPicPr>
            <p:cNvPr id="13" name="Graphic 17">
              <a:extLst>
                <a:ext uri="{FF2B5EF4-FFF2-40B4-BE49-F238E27FC236}">
                  <a16:creationId xmlns:a16="http://schemas.microsoft.com/office/drawing/2014/main" id="{CFAD5AB0-40F6-CB6D-9E2E-386CBA0AC845}"/>
                </a:ext>
                <a:ext uri="{C183D7F6-B498-43B3-948B-1728B52AA6E4}">
                  <adec:decorative xmlns:adec="http://schemas.microsoft.com/office/drawing/2017/decorative" val="1"/>
                </a:ext>
              </a:extLst>
            </p:cNvPr>
            <p:cNvPicPr/>
            <p:nvPr/>
          </p:nvPicPr>
          <p:blipFill>
            <a:blip r:embed="rId4" cstate="screen">
              <a:extLst>
                <a:ext uri="{28A0092B-C50C-407E-A947-70E740481C1C}">
                  <a14:useLocalDpi xmlns:a14="http://schemas.microsoft.com/office/drawing/2010/main"/>
                </a:ext>
              </a:extLst>
            </a:blip>
            <a:stretch/>
          </p:blipFill>
          <p:spPr>
            <a:xfrm>
              <a:off x="2700901" y="3078093"/>
              <a:ext cx="538560" cy="538560"/>
            </a:xfrm>
            <a:prstGeom prst="rect">
              <a:avLst/>
            </a:prstGeom>
            <a:ln w="0">
              <a:solidFill>
                <a:srgbClr val="991E66"/>
              </a:solidFill>
            </a:ln>
          </p:spPr>
        </p:pic>
      </p:grpSp>
      <p:sp>
        <p:nvSpPr>
          <p:cNvPr id="17" name="TextBox 12">
            <a:extLst>
              <a:ext uri="{FF2B5EF4-FFF2-40B4-BE49-F238E27FC236}">
                <a16:creationId xmlns:a16="http://schemas.microsoft.com/office/drawing/2014/main" id="{33D8C710-7869-F868-1A52-ACDD5FF67729}"/>
              </a:ext>
            </a:extLst>
          </p:cNvPr>
          <p:cNvSpPr/>
          <p:nvPr/>
        </p:nvSpPr>
        <p:spPr>
          <a:xfrm>
            <a:off x="4171950" y="5584100"/>
            <a:ext cx="6649857" cy="1014209"/>
          </a:xfrm>
          <a:prstGeom prst="rect">
            <a:avLst/>
          </a:prstGeom>
          <a:noFill/>
          <a:ln w="19050">
            <a:solidFill>
              <a:srgbClr val="991E66"/>
            </a:solidFill>
          </a:ln>
        </p:spPr>
        <p:style>
          <a:lnRef idx="0">
            <a:scrgbClr r="0" g="0" b="0"/>
          </a:lnRef>
          <a:fillRef idx="0">
            <a:scrgbClr r="0" g="0" b="0"/>
          </a:fillRef>
          <a:effectRef idx="0">
            <a:scrgbClr r="0" g="0" b="0"/>
          </a:effectRef>
          <a:fontRef idx="minor"/>
        </p:style>
        <p:txBody>
          <a:bodyPr wrap="square" lIns="90000" tIns="45000" rIns="90000" bIns="45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rgbClr val="991E66"/>
                </a:solidFill>
                <a:effectLst/>
                <a:uLnTx/>
                <a:uFillTx/>
                <a:latin typeface="Century Gothic "/>
              </a:rPr>
              <a:t>Other meanings</a:t>
            </a:r>
            <a:endParaRPr kumimoji="0" lang="en-GB" sz="2000" b="0" i="0" u="none" strike="noStrike" kern="1200" cap="none" spc="-1" normalizeH="0" baseline="0" noProof="0" dirty="0">
              <a:ln>
                <a:noFill/>
              </a:ln>
              <a:solidFill>
                <a:srgbClr val="991E66"/>
              </a:solidFill>
              <a:effectLst/>
              <a:uLnTx/>
              <a:uFillTx/>
              <a:latin typeface="Arial"/>
            </a:endParaRPr>
          </a:p>
          <a:p>
            <a:r>
              <a:rPr lang="en-GB" sz="2000" dirty="0">
                <a:solidFill>
                  <a:srgbClr val="242424"/>
                </a:solidFill>
                <a:latin typeface="Century Gothic"/>
              </a:rPr>
              <a:t>In maths you may have used the word product to </a:t>
            </a:r>
          </a:p>
          <a:p>
            <a:r>
              <a:rPr lang="en-GB" sz="2000" dirty="0">
                <a:solidFill>
                  <a:srgbClr val="242424"/>
                </a:solidFill>
                <a:latin typeface="Century Gothic"/>
              </a:rPr>
              <a:t>mean the result of multiplying two numbers together</a:t>
            </a:r>
          </a:p>
        </p:txBody>
      </p:sp>
      <p:pic>
        <p:nvPicPr>
          <p:cNvPr id="18" name="Picture 17" descr="Particle model showing the process of iron and sulfur being added together to make iron sulfide the iron sulfide shown on the right of the reaction arrow is highlighted">
            <a:extLst>
              <a:ext uri="{FF2B5EF4-FFF2-40B4-BE49-F238E27FC236}">
                <a16:creationId xmlns:a16="http://schemas.microsoft.com/office/drawing/2014/main" id="{2A1D6856-D729-6770-CCAA-FE4A85AA17C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248969" y="3075393"/>
            <a:ext cx="4500428" cy="1538637"/>
          </a:xfrm>
          <a:prstGeom prst="rect">
            <a:avLst/>
          </a:prstGeom>
          <a:ln>
            <a:solidFill>
              <a:srgbClr val="991E66"/>
            </a:solidFill>
          </a:ln>
        </p:spPr>
      </p:pic>
      <p:sp>
        <p:nvSpPr>
          <p:cNvPr id="14" name="Rectangle: Rounded Corners 13">
            <a:extLst>
              <a:ext uri="{FF2B5EF4-FFF2-40B4-BE49-F238E27FC236}">
                <a16:creationId xmlns:a16="http://schemas.microsoft.com/office/drawing/2014/main" id="{A49378C1-5C1D-460E-9695-A4B76CEDB529}"/>
              </a:ext>
              <a:ext uri="{C183D7F6-B498-43B3-948B-1728B52AA6E4}">
                <adec:decorative xmlns:adec="http://schemas.microsoft.com/office/drawing/2017/decorative" val="1"/>
              </a:ext>
            </a:extLst>
          </p:cNvPr>
          <p:cNvSpPr/>
          <p:nvPr/>
        </p:nvSpPr>
        <p:spPr>
          <a:xfrm>
            <a:off x="6219824" y="2996298"/>
            <a:ext cx="1666875" cy="1630844"/>
          </a:xfrm>
          <a:prstGeom prst="roundRect">
            <a:avLst/>
          </a:prstGeom>
          <a:noFill/>
          <a:ln w="57150">
            <a:solidFill>
              <a:srgbClr val="991E6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Arrow: Right 22">
            <a:extLst>
              <a:ext uri="{FF2B5EF4-FFF2-40B4-BE49-F238E27FC236}">
                <a16:creationId xmlns:a16="http://schemas.microsoft.com/office/drawing/2014/main" id="{7647A9AA-56B9-BC33-B2D3-87D3A526B3C3}"/>
              </a:ext>
              <a:ext uri="{C183D7F6-B498-43B3-948B-1728B52AA6E4}">
                <adec:decorative xmlns:adec="http://schemas.microsoft.com/office/drawing/2017/decorative" val="1"/>
              </a:ext>
            </a:extLst>
          </p:cNvPr>
          <p:cNvSpPr/>
          <p:nvPr/>
        </p:nvSpPr>
        <p:spPr>
          <a:xfrm rot="16200000">
            <a:off x="6853779" y="4752975"/>
            <a:ext cx="557567" cy="476250"/>
          </a:xfrm>
          <a:prstGeom prst="rightArrow">
            <a:avLst/>
          </a:prstGeom>
          <a:solidFill>
            <a:srgbClr val="991E66"/>
          </a:solidFill>
          <a:ln>
            <a:solidFill>
              <a:srgbClr val="991E6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753684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F6759E0F-6355-DF86-8805-02FB911BD27C}"/>
              </a:ext>
            </a:extLst>
          </p:cNvPr>
          <p:cNvSpPr txBox="1">
            <a:spLocks noGrp="1"/>
          </p:cNvSpPr>
          <p:nvPr>
            <p:ph type="title" idx="4294967295"/>
          </p:nvPr>
        </p:nvSpPr>
        <p:spPr>
          <a:xfrm>
            <a:off x="319009" y="553481"/>
            <a:ext cx="2431050" cy="707886"/>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1" normalizeH="0" baseline="0" noProof="0" dirty="0">
                <a:ln>
                  <a:noFill/>
                </a:ln>
                <a:solidFill>
                  <a:srgbClr val="991E66"/>
                </a:solidFill>
                <a:effectLst/>
                <a:uLnTx/>
                <a:uFillTx/>
                <a:latin typeface="Century Gothic"/>
                <a:ea typeface="+mn-ea"/>
                <a:cs typeface="+mn-cs"/>
              </a:rPr>
              <a:t>Reactant</a:t>
            </a:r>
            <a:endParaRPr kumimoji="0" lang="en-GB" sz="4000" b="0" i="0" u="none" strike="noStrike" kern="1200" cap="none" spc="0" normalizeH="0" baseline="0" noProof="0" dirty="0">
              <a:ln>
                <a:noFill/>
              </a:ln>
              <a:solidFill>
                <a:srgbClr val="991E66"/>
              </a:solidFill>
              <a:effectLst/>
              <a:uLnTx/>
              <a:uFillTx/>
              <a:latin typeface="+mn-lt"/>
              <a:ea typeface="+mn-ea"/>
              <a:cs typeface="+mn-cs"/>
            </a:endParaRPr>
          </a:p>
        </p:txBody>
      </p:sp>
      <p:sp>
        <p:nvSpPr>
          <p:cNvPr id="5" name="Title 1">
            <a:extLst>
              <a:ext uri="{FF2B5EF4-FFF2-40B4-BE49-F238E27FC236}">
                <a16:creationId xmlns:a16="http://schemas.microsoft.com/office/drawing/2014/main" id="{5CAF4419-B258-7652-88B2-C5F743DF8C77}"/>
              </a:ext>
            </a:extLst>
          </p:cNvPr>
          <p:cNvSpPr/>
          <p:nvPr/>
        </p:nvSpPr>
        <p:spPr>
          <a:xfrm>
            <a:off x="3683522" y="456347"/>
            <a:ext cx="7378490" cy="902153"/>
          </a:xfrm>
          <a:prstGeom prst="rect">
            <a:avLst/>
          </a:prstGeom>
          <a:solidFill>
            <a:srgbClr val="F5DFE6"/>
          </a:solidFill>
          <a:ln w="38100">
            <a:no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effectLst/>
                <a:latin typeface="Century Gothic" panose="020B0502020202020204" pitchFamily="34" charset="0"/>
                <a:ea typeface="Calibri" panose="020F0502020204030204" pitchFamily="34" charset="0"/>
                <a:cs typeface="Arial" panose="020B0604020202020204" pitchFamily="34" charset="0"/>
              </a:rPr>
              <a:t>a substance that you start with in a chemical reaction</a:t>
            </a:r>
            <a:endParaRPr kumimoji="0" lang="en-GB" sz="2400" b="0" i="0" u="none" strike="noStrike" kern="1200" cap="none" spc="-1" normalizeH="0" baseline="0" noProof="0" dirty="0">
              <a:ln>
                <a:noFill/>
              </a:ln>
              <a:solidFill>
                <a:srgbClr val="000000"/>
              </a:solidFill>
              <a:effectLst/>
              <a:uLnTx/>
              <a:uFillTx/>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1"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2000" b="0" i="0" u="none" strike="noStrike" kern="1200" cap="none" spc="-1" normalizeH="0" baseline="0" noProof="0" dirty="0">
              <a:ln>
                <a:noFill/>
              </a:ln>
              <a:solidFill>
                <a:prstClr val="black"/>
              </a:solidFill>
              <a:effectLst/>
              <a:uLnTx/>
              <a:uFillTx/>
              <a:latin typeface="Arial"/>
            </a:endParaRPr>
          </a:p>
        </p:txBody>
      </p:sp>
      <p:sp>
        <p:nvSpPr>
          <p:cNvPr id="6" name="Content Placeholder 2">
            <a:extLst>
              <a:ext uri="{FF2B5EF4-FFF2-40B4-BE49-F238E27FC236}">
                <a16:creationId xmlns:a16="http://schemas.microsoft.com/office/drawing/2014/main" id="{06EF6601-9587-DCC6-DAEB-4F070E22AFE9}"/>
              </a:ext>
            </a:extLst>
          </p:cNvPr>
          <p:cNvSpPr/>
          <p:nvPr/>
        </p:nvSpPr>
        <p:spPr>
          <a:xfrm>
            <a:off x="316457" y="1565470"/>
            <a:ext cx="3712217" cy="1472089"/>
          </a:xfrm>
          <a:prstGeom prst="rect">
            <a:avLst/>
          </a:prstGeom>
          <a:noFill/>
          <a:ln w="19050">
            <a:solidFill>
              <a:srgbClr val="991E66"/>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rgbClr val="991E66"/>
                </a:solidFill>
                <a:effectLst/>
                <a:uLnTx/>
                <a:uFillTx/>
                <a:latin typeface="Century Gothic"/>
              </a:rPr>
              <a:t>In other words …</a:t>
            </a:r>
            <a:endParaRPr kumimoji="0" lang="en-GB" sz="2000" b="0" i="0" u="none" strike="noStrike" kern="1200" cap="none" spc="-1" normalizeH="0" baseline="0" noProof="0" dirty="0">
              <a:ln>
                <a:noFill/>
              </a:ln>
              <a:solidFill>
                <a:srgbClr val="991E66"/>
              </a:solidFill>
              <a:effectLst/>
              <a:uLnTx/>
              <a:uFillTx/>
              <a:latin typeface="Arial"/>
            </a:endParaRPr>
          </a:p>
          <a:p>
            <a:r>
              <a:rPr lang="en-GB" sz="2000" dirty="0">
                <a:solidFill>
                  <a:srgbClr val="242424"/>
                </a:solidFill>
                <a:latin typeface="Century Gothic"/>
              </a:rPr>
              <a:t>any of the chemicals that react together, or anything before the reaction arrow</a:t>
            </a:r>
          </a:p>
        </p:txBody>
      </p:sp>
      <p:sp>
        <p:nvSpPr>
          <p:cNvPr id="8" name="TextBox 13">
            <a:extLst>
              <a:ext uri="{FF2B5EF4-FFF2-40B4-BE49-F238E27FC236}">
                <a16:creationId xmlns:a16="http://schemas.microsoft.com/office/drawing/2014/main" id="{A841E056-01D5-DB08-74BD-0AAF572B4CAB}"/>
              </a:ext>
            </a:extLst>
          </p:cNvPr>
          <p:cNvSpPr/>
          <p:nvPr/>
        </p:nvSpPr>
        <p:spPr>
          <a:xfrm>
            <a:off x="338923" y="5598502"/>
            <a:ext cx="1994077" cy="797311"/>
          </a:xfrm>
          <a:prstGeom prst="rect">
            <a:avLst/>
          </a:prstGeom>
          <a:noFill/>
          <a:ln w="19050">
            <a:solidFill>
              <a:srgbClr val="991E66"/>
            </a:solidFill>
          </a:ln>
        </p:spPr>
        <p:style>
          <a:lnRef idx="0">
            <a:scrgbClr r="0" g="0" b="0"/>
          </a:lnRef>
          <a:fillRef idx="0">
            <a:scrgbClr r="0" g="0" b="0"/>
          </a:fillRef>
          <a:effectRef idx="0">
            <a:scrgbClr r="0" g="0" b="0"/>
          </a:effectRef>
          <a:fontRef idx="minor"/>
        </p:style>
        <p:txBody>
          <a:bodyPr wrap="square" lIns="91440" tIns="90000" rIns="91440" bIns="90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rgbClr val="991E66"/>
                </a:solidFill>
                <a:effectLst/>
                <a:uLnTx/>
                <a:uFillTx/>
                <a:latin typeface="Century Gothic "/>
              </a:rPr>
              <a:t>Say it</a:t>
            </a:r>
            <a:endParaRPr kumimoji="0" lang="en-GB" sz="2000" b="0" i="0" u="none" strike="noStrike" kern="1200" cap="none" spc="-1" normalizeH="0" baseline="0" noProof="0" dirty="0">
              <a:ln>
                <a:noFill/>
              </a:ln>
              <a:solidFill>
                <a:srgbClr val="991E66"/>
              </a:solidFill>
              <a:effectLst/>
              <a:uLnTx/>
              <a:uFillTx/>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rgbClr val="000000"/>
                </a:solidFill>
                <a:latin typeface="Century Gothic" panose="020B0502020202020204" pitchFamily="34" charset="0"/>
              </a:rPr>
              <a:t>Ry</a:t>
            </a:r>
            <a:r>
              <a:rPr lang="en-GB" sz="2000" b="0" i="0" u="none" strike="noStrike" dirty="0">
                <a:solidFill>
                  <a:srgbClr val="000000"/>
                </a:solidFill>
                <a:effectLst/>
                <a:latin typeface="Century Gothic" panose="020B0502020202020204" pitchFamily="34" charset="0"/>
              </a:rPr>
              <a:t>-act-tent</a:t>
            </a:r>
            <a:endParaRPr kumimoji="0" lang="en-GB" sz="2000" b="0" i="0" u="none" strike="noStrike" kern="1200" cap="none" spc="-1" normalizeH="0" baseline="0" noProof="0" dirty="0">
              <a:ln>
                <a:noFill/>
              </a:ln>
              <a:solidFill>
                <a:srgbClr val="000000"/>
              </a:solidFill>
              <a:effectLst/>
              <a:uLnTx/>
              <a:uFillTx/>
              <a:latin typeface="Century Gothic" panose="020B0502020202020204" pitchFamily="34" charset="0"/>
            </a:endParaRPr>
          </a:p>
        </p:txBody>
      </p:sp>
      <p:sp>
        <p:nvSpPr>
          <p:cNvPr id="9" name="Content Placeholder 2">
            <a:extLst>
              <a:ext uri="{FF2B5EF4-FFF2-40B4-BE49-F238E27FC236}">
                <a16:creationId xmlns:a16="http://schemas.microsoft.com/office/drawing/2014/main" id="{E1E1BDA5-B89B-69CA-71C0-1597EC545C7B}"/>
              </a:ext>
            </a:extLst>
          </p:cNvPr>
          <p:cNvSpPr/>
          <p:nvPr/>
        </p:nvSpPr>
        <p:spPr>
          <a:xfrm>
            <a:off x="6048151" y="1533803"/>
            <a:ext cx="5013861" cy="1436809"/>
          </a:xfrm>
          <a:prstGeom prst="rect">
            <a:avLst/>
          </a:prstGeom>
          <a:noFill/>
          <a:ln w="19050">
            <a:solidFill>
              <a:srgbClr val="991E66"/>
            </a:solidFill>
          </a:ln>
        </p:spPr>
        <p:style>
          <a:lnRef idx="0">
            <a:scrgbClr r="0" g="0" b="0"/>
          </a:lnRef>
          <a:fillRef idx="0">
            <a:scrgbClr r="0" g="0" b="0"/>
          </a:fillRef>
          <a:effectRef idx="0">
            <a:scrgbClr r="0" g="0" b="0"/>
          </a:effectRef>
          <a:fontRef idx="minor"/>
        </p:style>
        <p:txBody>
          <a:bodyPr lIns="90000" tIns="90000" rIns="90000" bIns="90000">
            <a:normAutofit lnSpcReduction="10000"/>
          </a:bodyPr>
          <a:lstStyle/>
          <a:p>
            <a:pPr marL="0" marR="0" lvl="0" indent="0" algn="l" defTabSz="914400" rtl="0" eaLnBrk="1" fontAlgn="auto" latinLnBrk="0" hangingPunct="1">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rgbClr val="991E66"/>
                </a:solidFill>
                <a:effectLst/>
                <a:uLnTx/>
                <a:uFillTx/>
                <a:latin typeface="Century Gothic" panose="020B0502020202020204" pitchFamily="34" charset="0"/>
              </a:rPr>
              <a:t>Example</a:t>
            </a:r>
            <a:endParaRPr kumimoji="0" lang="en-GB" sz="2000" b="0" i="0" u="none" strike="noStrike" kern="1200" cap="none" spc="-1" normalizeH="0" baseline="0" noProof="0" dirty="0">
              <a:ln>
                <a:noFill/>
              </a:ln>
              <a:solidFill>
                <a:srgbClr val="991E66"/>
              </a:solidFill>
              <a:effectLst/>
              <a:uLnTx/>
              <a:uFillTx/>
              <a:latin typeface="Century Gothic" panose="020B0502020202020204" pitchFamily="34" charset="0"/>
            </a:endParaRPr>
          </a:p>
          <a:p>
            <a:pPr>
              <a:lnSpc>
                <a:spcPct val="110000"/>
              </a:lnSpc>
            </a:pPr>
            <a:r>
              <a:rPr lang="en-GB" sz="2000" dirty="0">
                <a:solidFill>
                  <a:srgbClr val="242424"/>
                </a:solidFill>
                <a:latin typeface="Century Gothic" panose="020B0502020202020204" pitchFamily="34" charset="0"/>
              </a:rPr>
              <a:t>When iron and </a:t>
            </a:r>
            <a:r>
              <a:rPr lang="en-GB" sz="2000" dirty="0" err="1">
                <a:solidFill>
                  <a:srgbClr val="242424"/>
                </a:solidFill>
                <a:latin typeface="Century Gothic" panose="020B0502020202020204" pitchFamily="34" charset="0"/>
              </a:rPr>
              <a:t>sulfur</a:t>
            </a:r>
            <a:r>
              <a:rPr lang="en-GB" sz="2000" dirty="0">
                <a:solidFill>
                  <a:srgbClr val="242424"/>
                </a:solidFill>
                <a:latin typeface="Century Gothic" panose="020B0502020202020204" pitchFamily="34" charset="0"/>
              </a:rPr>
              <a:t> react to make iron </a:t>
            </a:r>
            <a:r>
              <a:rPr lang="en-GB" sz="2000" dirty="0" err="1">
                <a:solidFill>
                  <a:srgbClr val="242424"/>
                </a:solidFill>
                <a:latin typeface="Century Gothic" panose="020B0502020202020204" pitchFamily="34" charset="0"/>
              </a:rPr>
              <a:t>sulfide</a:t>
            </a:r>
            <a:r>
              <a:rPr lang="en-GB" sz="2000" dirty="0">
                <a:solidFill>
                  <a:srgbClr val="242424"/>
                </a:solidFill>
                <a:latin typeface="Century Gothic" panose="020B0502020202020204" pitchFamily="34" charset="0"/>
              </a:rPr>
              <a:t> the reactants are the iron and the </a:t>
            </a:r>
            <a:r>
              <a:rPr lang="en-GB" sz="2000" dirty="0" err="1">
                <a:solidFill>
                  <a:srgbClr val="242424"/>
                </a:solidFill>
                <a:latin typeface="Century Gothic" panose="020B0502020202020204" pitchFamily="34" charset="0"/>
              </a:rPr>
              <a:t>sulfur</a:t>
            </a:r>
            <a:endParaRPr lang="en-GB" sz="2000" dirty="0">
              <a:solidFill>
                <a:srgbClr val="242424"/>
              </a:solidFill>
              <a:latin typeface="Century Gothic" panose="020B0502020202020204" pitchFamily="34" charset="0"/>
            </a:endParaRPr>
          </a:p>
        </p:txBody>
      </p:sp>
      <p:sp>
        <p:nvSpPr>
          <p:cNvPr id="10" name="TextBox 12">
            <a:extLst>
              <a:ext uri="{FF2B5EF4-FFF2-40B4-BE49-F238E27FC236}">
                <a16:creationId xmlns:a16="http://schemas.microsoft.com/office/drawing/2014/main" id="{10F14D71-28A0-90D0-8DD6-8C86392CEE46}"/>
              </a:ext>
            </a:extLst>
          </p:cNvPr>
          <p:cNvSpPr/>
          <p:nvPr/>
        </p:nvSpPr>
        <p:spPr>
          <a:xfrm>
            <a:off x="8219762" y="3429000"/>
            <a:ext cx="2842250" cy="1321985"/>
          </a:xfrm>
          <a:prstGeom prst="rect">
            <a:avLst/>
          </a:prstGeom>
          <a:noFill/>
          <a:ln w="19050">
            <a:solidFill>
              <a:srgbClr val="991E66"/>
            </a:solidFill>
          </a:ln>
        </p:spPr>
        <p:style>
          <a:lnRef idx="0">
            <a:scrgbClr r="0" g="0" b="0"/>
          </a:lnRef>
          <a:fillRef idx="0">
            <a:scrgbClr r="0" g="0" b="0"/>
          </a:fillRef>
          <a:effectRef idx="0">
            <a:scrgbClr r="0" g="0" b="0"/>
          </a:effectRef>
          <a:fontRef idx="minor"/>
        </p:style>
        <p:txBody>
          <a:bodyPr wrap="square" lIns="90000" tIns="45000" rIns="90000" bIns="45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rgbClr val="991E66"/>
                </a:solidFill>
                <a:effectLst/>
                <a:uLnTx/>
                <a:uFillTx/>
                <a:latin typeface="Century Gothic "/>
              </a:rPr>
              <a:t>Don’t confuse with …</a:t>
            </a:r>
            <a:endParaRPr kumimoji="0" lang="en-GB" sz="2000" b="0" i="0" u="none" strike="noStrike" kern="1200" cap="none" spc="-1" normalizeH="0" baseline="0" noProof="0" dirty="0">
              <a:ln>
                <a:noFill/>
              </a:ln>
              <a:solidFill>
                <a:srgbClr val="991E66"/>
              </a:solidFill>
              <a:effectLst/>
              <a:uLnTx/>
              <a:uFillTx/>
              <a:latin typeface="Arial"/>
            </a:endParaRPr>
          </a:p>
          <a:p>
            <a:r>
              <a:rPr lang="en-GB" sz="2000" dirty="0">
                <a:solidFill>
                  <a:srgbClr val="242424"/>
                </a:solidFill>
                <a:latin typeface="Century Gothic"/>
              </a:rPr>
              <a:t>products, which are what is made in the reaction</a:t>
            </a:r>
          </a:p>
        </p:txBody>
      </p:sp>
      <p:sp>
        <p:nvSpPr>
          <p:cNvPr id="11" name="Title 1">
            <a:extLst>
              <a:ext uri="{FF2B5EF4-FFF2-40B4-BE49-F238E27FC236}">
                <a16:creationId xmlns:a16="http://schemas.microsoft.com/office/drawing/2014/main" id="{41D6A704-2639-27C7-B867-DC3FD29AED92}"/>
              </a:ext>
              <a:ext uri="{C183D7F6-B498-43B3-948B-1728B52AA6E4}">
                <adec:decorative xmlns:adec="http://schemas.microsoft.com/office/drawing/2017/decorative" val="1"/>
              </a:ext>
            </a:extLst>
          </p:cNvPr>
          <p:cNvSpPr/>
          <p:nvPr/>
        </p:nvSpPr>
        <p:spPr>
          <a:xfrm rot="5400000">
            <a:off x="9717480" y="2205000"/>
            <a:ext cx="4139640" cy="809640"/>
          </a:xfrm>
          <a:prstGeom prst="rect">
            <a:avLst/>
          </a:prstGeom>
          <a:noFill/>
          <a:ln w="0">
            <a:noFill/>
          </a:ln>
        </p:spPr>
        <p:style>
          <a:lnRef idx="0">
            <a:scrgbClr r="0" g="0" b="0"/>
          </a:lnRef>
          <a:fillRef idx="0">
            <a:scrgbClr r="0" g="0" b="0"/>
          </a:fillRef>
          <a:effectRef idx="0">
            <a:scrgbClr r="0" g="0" b="0"/>
          </a:effectRef>
          <a:fontRef idx="minor"/>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ndParaRPr>
          </a:p>
        </p:txBody>
      </p:sp>
      <p:grpSp>
        <p:nvGrpSpPr>
          <p:cNvPr id="2" name="Group 1">
            <a:extLst>
              <a:ext uri="{FF2B5EF4-FFF2-40B4-BE49-F238E27FC236}">
                <a16:creationId xmlns:a16="http://schemas.microsoft.com/office/drawing/2014/main" id="{0A34DB9B-AE14-6627-E7E5-CC57AE54D76C}"/>
              </a:ext>
              <a:ext uri="{C183D7F6-B498-43B3-948B-1728B52AA6E4}">
                <adec:decorative xmlns:adec="http://schemas.microsoft.com/office/drawing/2017/decorative" val="1"/>
              </a:ext>
            </a:extLst>
          </p:cNvPr>
          <p:cNvGrpSpPr/>
          <p:nvPr/>
        </p:nvGrpSpPr>
        <p:grpSpPr>
          <a:xfrm>
            <a:off x="338923" y="3547161"/>
            <a:ext cx="2900537" cy="1253774"/>
            <a:chOff x="338923" y="3166162"/>
            <a:chExt cx="2959224" cy="1253774"/>
          </a:xfrm>
        </p:grpSpPr>
        <p:sp>
          <p:nvSpPr>
            <p:cNvPr id="7" name="Content Placeholder 2">
              <a:extLst>
                <a:ext uri="{FF2B5EF4-FFF2-40B4-BE49-F238E27FC236}">
                  <a16:creationId xmlns:a16="http://schemas.microsoft.com/office/drawing/2014/main" id="{CD133587-AD97-7C22-340A-484CB9AC4F8F}"/>
                </a:ext>
              </a:extLst>
            </p:cNvPr>
            <p:cNvSpPr/>
            <p:nvPr/>
          </p:nvSpPr>
          <p:spPr>
            <a:xfrm>
              <a:off x="338923" y="3166162"/>
              <a:ext cx="2959224" cy="1253774"/>
            </a:xfrm>
            <a:prstGeom prst="rect">
              <a:avLst/>
            </a:prstGeom>
            <a:noFill/>
            <a:ln w="19050">
              <a:solidFill>
                <a:srgbClr val="991E66"/>
              </a:solidFill>
            </a:ln>
          </p:spPr>
          <p:style>
            <a:lnRef idx="0">
              <a:scrgbClr r="0" g="0" b="0"/>
            </a:lnRef>
            <a:fillRef idx="0">
              <a:scrgbClr r="0" g="0" b="0"/>
            </a:fillRef>
            <a:effectRef idx="0">
              <a:scrgbClr r="0" g="0" b="0"/>
            </a:effectRef>
            <a:fontRef idx="minor"/>
          </p:style>
          <p:txBody>
            <a:bodyPr lIns="90000" tIns="90000" rIns="90000" bIns="90000" anchor="t">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rgbClr val="991E66"/>
                  </a:solidFill>
                  <a:effectLst/>
                  <a:uLnTx/>
                  <a:uFillTx/>
                  <a:latin typeface="Century Gothic"/>
                </a:rPr>
                <a:t>Sign it</a:t>
              </a:r>
              <a:endParaRPr kumimoji="0" lang="en-GB" sz="2000" b="0" i="0" u="none" strike="noStrike" kern="1200" cap="none" spc="-1" normalizeH="0" baseline="0" noProof="0" dirty="0">
                <a:ln>
                  <a:noFill/>
                </a:ln>
                <a:solidFill>
                  <a:srgbClr val="991E66"/>
                </a:solidFill>
                <a:effectLst/>
                <a:uLnTx/>
                <a:uFillTx/>
                <a:latin typeface="Arial"/>
              </a:endParaRPr>
            </a:p>
            <a:p>
              <a:pPr lvl="0">
                <a:tabLst>
                  <a:tab pos="0" algn="l"/>
                </a:tabLst>
                <a:defRPr/>
              </a:pPr>
              <a:r>
                <a:rPr kumimoji="0" lang="en-US" sz="2000" b="0" i="0" u="none" strike="noStrike" kern="1200" cap="none" spc="-1" normalizeH="0" baseline="0" noProof="0" dirty="0">
                  <a:ln>
                    <a:noFill/>
                  </a:ln>
                  <a:solidFill>
                    <a:prstClr val="black"/>
                  </a:solidFill>
                  <a:effectLst/>
                  <a:uLnTx/>
                  <a:uFillTx/>
                  <a:latin typeface="Century Gothic"/>
                </a:rPr>
                <a:t>Watch a video: </a:t>
              </a:r>
              <a:r>
                <a:rPr lang="en-US" sz="2000" u="sng" spc="-1" dirty="0">
                  <a:solidFill>
                    <a:srgbClr val="991E66"/>
                  </a:solidFill>
                  <a:latin typeface="Century Gothic"/>
                  <a:hlinkClick r:id="rId2">
                    <a:extLst>
                      <a:ext uri="{A12FA001-AC4F-418D-AE19-62706E023703}">
                        <ahyp:hlinkClr xmlns:ahyp="http://schemas.microsoft.com/office/drawing/2018/hyperlinkcolor" val="tx"/>
                      </a:ext>
                    </a:extLst>
                  </a:hlinkClick>
                </a:rPr>
                <a:t>bit.ly/46biGor</a:t>
              </a:r>
              <a:r>
                <a:rPr lang="en-US" sz="2000" u="sng" spc="-1" dirty="0">
                  <a:solidFill>
                    <a:srgbClr val="991E66"/>
                  </a:solidFill>
                  <a:latin typeface="Century Gothic"/>
                </a:rPr>
                <a:t> </a:t>
              </a:r>
              <a:endParaRPr kumimoji="0" lang="en-GB" sz="2000" b="0" i="0" u="none" strike="noStrike" kern="1200" cap="none" spc="-1" normalizeH="0" baseline="0" noProof="0" dirty="0">
                <a:ln>
                  <a:noFill/>
                </a:ln>
                <a:solidFill>
                  <a:srgbClr val="991E66"/>
                </a:solidFill>
                <a:effectLst/>
                <a:uLnTx/>
                <a:uFillTx/>
                <a:latin typeface="Arial"/>
              </a:endParaRPr>
            </a:p>
          </p:txBody>
        </p:sp>
        <p:pic>
          <p:nvPicPr>
            <p:cNvPr id="12" name="Graphic 16">
              <a:extLst>
                <a:ext uri="{FF2B5EF4-FFF2-40B4-BE49-F238E27FC236}">
                  <a16:creationId xmlns:a16="http://schemas.microsoft.com/office/drawing/2014/main" id="{5EAE33C5-4FA3-9B3D-B98C-56E7B44E5B8E}"/>
                </a:ext>
                <a:ext uri="{C183D7F6-B498-43B3-948B-1728B52AA6E4}">
                  <adec:decorative xmlns:adec="http://schemas.microsoft.com/office/drawing/2017/decorative" val="1"/>
                </a:ext>
              </a:extLst>
            </p:cNvPr>
            <p:cNvPicPr/>
            <p:nvPr/>
          </p:nvPicPr>
          <p:blipFill>
            <a:blip r:embed="rId3" cstate="screen">
              <a:extLst>
                <a:ext uri="{28A0092B-C50C-407E-A947-70E740481C1C}">
                  <a14:useLocalDpi xmlns:a14="http://schemas.microsoft.com/office/drawing/2010/main"/>
                </a:ext>
              </a:extLst>
            </a:blip>
            <a:stretch/>
          </p:blipFill>
          <p:spPr>
            <a:xfrm>
              <a:off x="2333000" y="3234145"/>
              <a:ext cx="543960" cy="543960"/>
            </a:xfrm>
            <a:prstGeom prst="rect">
              <a:avLst/>
            </a:prstGeom>
            <a:ln w="0">
              <a:solidFill>
                <a:srgbClr val="991E66"/>
              </a:solidFill>
            </a:ln>
          </p:spPr>
        </p:pic>
        <p:pic>
          <p:nvPicPr>
            <p:cNvPr id="13" name="Graphic 17">
              <a:extLst>
                <a:ext uri="{FF2B5EF4-FFF2-40B4-BE49-F238E27FC236}">
                  <a16:creationId xmlns:a16="http://schemas.microsoft.com/office/drawing/2014/main" id="{CFAD5AB0-40F6-CB6D-9E2E-386CBA0AC845}"/>
                </a:ext>
                <a:ext uri="{C183D7F6-B498-43B3-948B-1728B52AA6E4}">
                  <adec:decorative xmlns:adec="http://schemas.microsoft.com/office/drawing/2017/decorative" val="1"/>
                </a:ext>
              </a:extLst>
            </p:cNvPr>
            <p:cNvPicPr/>
            <p:nvPr/>
          </p:nvPicPr>
          <p:blipFill>
            <a:blip r:embed="rId4" cstate="screen">
              <a:extLst>
                <a:ext uri="{28A0092B-C50C-407E-A947-70E740481C1C}">
                  <a14:useLocalDpi xmlns:a14="http://schemas.microsoft.com/office/drawing/2010/main"/>
                </a:ext>
              </a:extLst>
            </a:blip>
            <a:stretch/>
          </p:blipFill>
          <p:spPr>
            <a:xfrm>
              <a:off x="2700901" y="3236845"/>
              <a:ext cx="538560" cy="538560"/>
            </a:xfrm>
            <a:prstGeom prst="rect">
              <a:avLst/>
            </a:prstGeom>
            <a:ln w="0">
              <a:solidFill>
                <a:srgbClr val="991E66"/>
              </a:solidFill>
            </a:ln>
          </p:spPr>
        </p:pic>
      </p:grpSp>
      <p:sp>
        <p:nvSpPr>
          <p:cNvPr id="18" name="TextBox 12">
            <a:extLst>
              <a:ext uri="{FF2B5EF4-FFF2-40B4-BE49-F238E27FC236}">
                <a16:creationId xmlns:a16="http://schemas.microsoft.com/office/drawing/2014/main" id="{4AEF0D35-F38B-5129-DDA6-E4C25F029E57}"/>
              </a:ext>
            </a:extLst>
          </p:cNvPr>
          <p:cNvSpPr/>
          <p:nvPr/>
        </p:nvSpPr>
        <p:spPr>
          <a:xfrm>
            <a:off x="7244023" y="5387444"/>
            <a:ext cx="3512468" cy="1014209"/>
          </a:xfrm>
          <a:prstGeom prst="rect">
            <a:avLst/>
          </a:prstGeom>
          <a:noFill/>
          <a:ln w="19050">
            <a:solidFill>
              <a:srgbClr val="991E66"/>
            </a:solidFill>
          </a:ln>
        </p:spPr>
        <p:style>
          <a:lnRef idx="0">
            <a:scrgbClr r="0" g="0" b="0"/>
          </a:lnRef>
          <a:fillRef idx="0">
            <a:scrgbClr r="0" g="0" b="0"/>
          </a:fillRef>
          <a:effectRef idx="0">
            <a:scrgbClr r="0" g="0" b="0"/>
          </a:effectRef>
          <a:fontRef idx="minor"/>
        </p:style>
        <p:txBody>
          <a:bodyPr wrap="square" lIns="90000" tIns="45000" rIns="90000" bIns="45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rgbClr val="991E66"/>
                </a:solidFill>
                <a:effectLst/>
                <a:uLnTx/>
                <a:uFillTx/>
                <a:latin typeface="Century Gothic "/>
              </a:rPr>
              <a:t>Similar words</a:t>
            </a:r>
            <a:endParaRPr kumimoji="0" lang="en-GB" sz="2000" b="0" i="0" u="none" strike="noStrike" kern="1200" cap="none" spc="-1" normalizeH="0" baseline="0" noProof="0" dirty="0">
              <a:ln>
                <a:noFill/>
              </a:ln>
              <a:solidFill>
                <a:srgbClr val="991E66"/>
              </a:solidFill>
              <a:effectLst/>
              <a:uLnTx/>
              <a:uFillTx/>
              <a:latin typeface="Arial"/>
            </a:endParaRPr>
          </a:p>
          <a:p>
            <a:r>
              <a:rPr lang="en-GB" sz="2000" dirty="0">
                <a:solidFill>
                  <a:srgbClr val="242424"/>
                </a:solidFill>
                <a:latin typeface="Century Gothic"/>
              </a:rPr>
              <a:t>Reaction is what happens when reactants react</a:t>
            </a:r>
          </a:p>
        </p:txBody>
      </p:sp>
      <p:pic>
        <p:nvPicPr>
          <p:cNvPr id="3" name="Picture 2" descr="Particle model showing the process of iron and sulfur being added together to make iron sulfide the iron sulfide shown on the right of the reaction arrow is highlighted the iron and sulfur on the left of the reaction arrow are highlighted">
            <a:extLst>
              <a:ext uri="{FF2B5EF4-FFF2-40B4-BE49-F238E27FC236}">
                <a16:creationId xmlns:a16="http://schemas.microsoft.com/office/drawing/2014/main" id="{80C0A597-C719-CDAA-53DC-CA4E919C327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508740" y="3303485"/>
            <a:ext cx="4500428" cy="1538637"/>
          </a:xfrm>
          <a:prstGeom prst="rect">
            <a:avLst/>
          </a:prstGeom>
          <a:ln>
            <a:solidFill>
              <a:srgbClr val="991E66"/>
            </a:solidFill>
          </a:ln>
        </p:spPr>
      </p:pic>
      <p:sp>
        <p:nvSpPr>
          <p:cNvPr id="17" name="Rectangle: Rounded Corners 16">
            <a:extLst>
              <a:ext uri="{FF2B5EF4-FFF2-40B4-BE49-F238E27FC236}">
                <a16:creationId xmlns:a16="http://schemas.microsoft.com/office/drawing/2014/main" id="{FE9CA817-08B9-2E83-C4DD-0DBA31775910}"/>
              </a:ext>
              <a:ext uri="{C183D7F6-B498-43B3-948B-1728B52AA6E4}">
                <adec:decorative xmlns:adec="http://schemas.microsoft.com/office/drawing/2017/decorative" val="1"/>
              </a:ext>
            </a:extLst>
          </p:cNvPr>
          <p:cNvSpPr/>
          <p:nvPr/>
        </p:nvSpPr>
        <p:spPr>
          <a:xfrm>
            <a:off x="3450054" y="3257381"/>
            <a:ext cx="3058901" cy="1630844"/>
          </a:xfrm>
          <a:prstGeom prst="roundRect">
            <a:avLst/>
          </a:prstGeom>
          <a:noFill/>
          <a:ln w="57150">
            <a:solidFill>
              <a:srgbClr val="991E6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Arrow: Right 18">
            <a:extLst>
              <a:ext uri="{FF2B5EF4-FFF2-40B4-BE49-F238E27FC236}">
                <a16:creationId xmlns:a16="http://schemas.microsoft.com/office/drawing/2014/main" id="{B6693DCF-9710-F159-EB67-87FB8E7E8B2C}"/>
              </a:ext>
              <a:ext uri="{C183D7F6-B498-43B3-948B-1728B52AA6E4}">
                <adec:decorative xmlns:adec="http://schemas.microsoft.com/office/drawing/2017/decorative" val="1"/>
              </a:ext>
            </a:extLst>
          </p:cNvPr>
          <p:cNvSpPr/>
          <p:nvPr/>
        </p:nvSpPr>
        <p:spPr>
          <a:xfrm rot="16200000">
            <a:off x="3914141" y="5043179"/>
            <a:ext cx="557567" cy="476250"/>
          </a:xfrm>
          <a:prstGeom prst="rightArrow">
            <a:avLst/>
          </a:prstGeom>
          <a:solidFill>
            <a:srgbClr val="991E66"/>
          </a:solidFill>
          <a:ln>
            <a:solidFill>
              <a:srgbClr val="991E6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Arrow: Right 20">
            <a:extLst>
              <a:ext uri="{FF2B5EF4-FFF2-40B4-BE49-F238E27FC236}">
                <a16:creationId xmlns:a16="http://schemas.microsoft.com/office/drawing/2014/main" id="{945B441F-BED5-00EE-6EBA-D9A96003C5F7}"/>
              </a:ext>
              <a:ext uri="{C183D7F6-B498-43B3-948B-1728B52AA6E4}">
                <adec:decorative xmlns:adec="http://schemas.microsoft.com/office/drawing/2017/decorative" val="1"/>
              </a:ext>
            </a:extLst>
          </p:cNvPr>
          <p:cNvSpPr/>
          <p:nvPr/>
        </p:nvSpPr>
        <p:spPr>
          <a:xfrm rot="16200000">
            <a:off x="5480171" y="5081593"/>
            <a:ext cx="557567" cy="476250"/>
          </a:xfrm>
          <a:prstGeom prst="rightArrow">
            <a:avLst/>
          </a:prstGeom>
          <a:solidFill>
            <a:srgbClr val="991E66"/>
          </a:solidFill>
          <a:ln>
            <a:solidFill>
              <a:srgbClr val="991E6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105165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4EAF8A-1D38-B01D-351F-1ED69C7C7DE1}"/>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4EF13AC0-3BCE-49A3-3BA6-B8C7DF13475D}"/>
                  </a:ext>
                </a:extLst>
              </p:cNvPr>
              <p:cNvSpPr>
                <a:spLocks noGrp="1"/>
              </p:cNvSpPr>
              <p:nvPr>
                <p:ph type="title"/>
              </p:nvPr>
            </p:nvSpPr>
            <p:spPr>
              <a:xfrm>
                <a:off x="285879" y="319669"/>
                <a:ext cx="3905876" cy="440661"/>
              </a:xfrm>
            </p:spPr>
            <p:txBody>
              <a:bodyPr/>
              <a:lstStyle/>
              <a:p>
                <a:r>
                  <a:rPr lang="en-US" sz="4000" dirty="0"/>
                  <a:t>Relative atomic mass (</a:t>
                </a:r>
                <a14:m>
                  <m:oMath xmlns:m="http://schemas.openxmlformats.org/officeDocument/2006/math">
                    <m:sSub>
                      <m:sSubPr>
                        <m:ctrlPr>
                          <a:rPr lang="en-GB" sz="4000" b="1" i="1" dirty="0" smtClean="0">
                            <a:latin typeface="Cambria Math" panose="02040503050406030204" pitchFamily="18" charset="0"/>
                          </a:rPr>
                        </m:ctrlPr>
                      </m:sSubPr>
                      <m:e>
                        <m:r>
                          <a:rPr lang="en-GB" sz="4000" b="1" i="1" dirty="0" smtClean="0">
                            <a:latin typeface="Cambria Math" panose="02040503050406030204" pitchFamily="18" charset="0"/>
                          </a:rPr>
                          <m:t>𝑨</m:t>
                        </m:r>
                      </m:e>
                      <m:sub>
                        <m:r>
                          <a:rPr lang="en-GB" sz="4000" b="1" i="1" dirty="0" smtClean="0">
                            <a:latin typeface="Cambria Math" panose="02040503050406030204" pitchFamily="18" charset="0"/>
                          </a:rPr>
                          <m:t>𝒓</m:t>
                        </m:r>
                      </m:sub>
                    </m:sSub>
                  </m:oMath>
                </a14:m>
                <a:r>
                  <a:rPr lang="en-US" sz="4000" dirty="0"/>
                  <a:t>)</a:t>
                </a:r>
                <a:endParaRPr lang="en-US" sz="4000" baseline="-25000" dirty="0"/>
              </a:p>
            </p:txBody>
          </p:sp>
        </mc:Choice>
        <mc:Fallback xmlns="">
          <p:sp>
            <p:nvSpPr>
              <p:cNvPr id="2" name="Title 1">
                <a:extLst>
                  <a:ext uri="{FF2B5EF4-FFF2-40B4-BE49-F238E27FC236}">
                    <a16:creationId xmlns:a16="http://schemas.microsoft.com/office/drawing/2014/main" id="{4EF13AC0-3BCE-49A3-3BA6-B8C7DF13475D}"/>
                  </a:ext>
                </a:extLst>
              </p:cNvPr>
              <p:cNvSpPr>
                <a:spLocks noGrp="1" noRot="1" noChangeAspect="1" noMove="1" noResize="1" noEditPoints="1" noAdjustHandles="1" noChangeArrowheads="1" noChangeShapeType="1" noTextEdit="1"/>
              </p:cNvSpPr>
              <p:nvPr>
                <p:ph type="title"/>
              </p:nvPr>
            </p:nvSpPr>
            <p:spPr>
              <a:xfrm>
                <a:off x="285879" y="319669"/>
                <a:ext cx="3905876" cy="440661"/>
              </a:xfrm>
              <a:blipFill>
                <a:blip r:embed="rId3"/>
                <a:stretch>
                  <a:fillRect l="-7956" t="-47945" r="-9828" b="-216438"/>
                </a:stretch>
              </a:blipFill>
            </p:spPr>
            <p:txBody>
              <a:bodyPr/>
              <a:lstStyle/>
              <a:p>
                <a:r>
                  <a:rPr lang="en-GB">
                    <a:noFill/>
                  </a:rPr>
                  <a:t> </a:t>
                </a:r>
              </a:p>
            </p:txBody>
          </p:sp>
        </mc:Fallback>
      </mc:AlternateContent>
      <p:sp>
        <p:nvSpPr>
          <p:cNvPr id="5" name="Vertical Title 1">
            <a:extLst>
              <a:ext uri="{FF2B5EF4-FFF2-40B4-BE49-F238E27FC236}">
                <a16:creationId xmlns:a16="http://schemas.microsoft.com/office/drawing/2014/main" id="{EE15B82F-76D1-7268-BBB1-1A176BBB93D5}"/>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9" name="TextBox 8">
            <a:extLst>
              <a:ext uri="{FF2B5EF4-FFF2-40B4-BE49-F238E27FC236}">
                <a16:creationId xmlns:a16="http://schemas.microsoft.com/office/drawing/2014/main" id="{441C8178-B3DF-4C81-BCD4-15EA443CD86A}"/>
              </a:ext>
            </a:extLst>
          </p:cNvPr>
          <p:cNvSpPr txBox="1"/>
          <p:nvPr/>
        </p:nvSpPr>
        <p:spPr>
          <a:xfrm>
            <a:off x="236606" y="1890923"/>
            <a:ext cx="2931633" cy="1323439"/>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In other words …</a:t>
            </a:r>
          </a:p>
          <a:p>
            <a:r>
              <a:rPr lang="en-GB" sz="2000" dirty="0">
                <a:latin typeface="Century Gothic" panose="020B0502020202020204" pitchFamily="34" charset="0"/>
              </a:rPr>
              <a:t>the average mass of one atom of an element</a:t>
            </a:r>
          </a:p>
        </p:txBody>
      </p:sp>
      <p:sp>
        <p:nvSpPr>
          <p:cNvPr id="10" name="TextBox 9">
            <a:extLst>
              <a:ext uri="{FF2B5EF4-FFF2-40B4-BE49-F238E27FC236}">
                <a16:creationId xmlns:a16="http://schemas.microsoft.com/office/drawing/2014/main" id="{D8E5B7D5-72E5-EB6D-6D16-1B9E76563FA5}"/>
              </a:ext>
            </a:extLst>
          </p:cNvPr>
          <p:cNvSpPr txBox="1"/>
          <p:nvPr/>
        </p:nvSpPr>
        <p:spPr>
          <a:xfrm>
            <a:off x="236605" y="3830591"/>
            <a:ext cx="3110165" cy="1015663"/>
          </a:xfrm>
          <a:prstGeom prst="rect">
            <a:avLst/>
          </a:prstGeom>
          <a:noFill/>
          <a:ln w="19050">
            <a:solidFill>
              <a:schemeClr val="accent4"/>
            </a:solidFill>
          </a:ln>
        </p:spPr>
        <p:txBody>
          <a:bodyPr wrap="square" lIns="91440" tIns="45720" rIns="91440" bIns="45720" rtlCol="0" anchor="t">
            <a:spAutoFit/>
          </a:bodyPr>
          <a:lstStyle/>
          <a:p>
            <a:r>
              <a:rPr lang="en-GB" sz="2000" b="1" dirty="0">
                <a:solidFill>
                  <a:schemeClr val="accent4"/>
                </a:solidFill>
                <a:latin typeface="Century Gothic"/>
              </a:rPr>
              <a:t>Sign it</a:t>
            </a:r>
          </a:p>
          <a:p>
            <a:r>
              <a:rPr lang="en-GB" sz="2000" dirty="0">
                <a:latin typeface="Century Gothic"/>
              </a:rPr>
              <a:t>Watch a video:</a:t>
            </a:r>
          </a:p>
          <a:p>
            <a:r>
              <a:rPr lang="en-GB" sz="2000" dirty="0">
                <a:solidFill>
                  <a:schemeClr val="accent4"/>
                </a:solidFill>
                <a:latin typeface="Century Gothic"/>
                <a:hlinkClick r:id="rId4">
                  <a:extLst>
                    <a:ext uri="{A12FA001-AC4F-418D-AE19-62706E023703}">
                      <ahyp:hlinkClr xmlns:ahyp="http://schemas.microsoft.com/office/drawing/2018/hyperlinkcolor" val="tx"/>
                    </a:ext>
                  </a:extLst>
                </a:hlinkClick>
              </a:rPr>
              <a:t>bit.ly/4culIG6</a:t>
            </a:r>
            <a:endParaRPr lang="en-GB" sz="2000" dirty="0">
              <a:solidFill>
                <a:schemeClr val="accent4"/>
              </a:solidFill>
              <a:latin typeface="Century Gothic" panose="020B0502020202020204" pitchFamily="34" charset="0"/>
            </a:endParaRPr>
          </a:p>
        </p:txBody>
      </p:sp>
      <p:sp>
        <p:nvSpPr>
          <p:cNvPr id="11" name="TextBox 10">
            <a:extLst>
              <a:ext uri="{FF2B5EF4-FFF2-40B4-BE49-F238E27FC236}">
                <a16:creationId xmlns:a16="http://schemas.microsoft.com/office/drawing/2014/main" id="{432755F3-0224-B0FA-297B-1A8179551F48}"/>
              </a:ext>
            </a:extLst>
          </p:cNvPr>
          <p:cNvSpPr txBox="1"/>
          <p:nvPr/>
        </p:nvSpPr>
        <p:spPr>
          <a:xfrm>
            <a:off x="236606" y="5320200"/>
            <a:ext cx="2937074" cy="707886"/>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Say it</a:t>
            </a:r>
          </a:p>
          <a:p>
            <a:r>
              <a:rPr lang="en-GB" sz="2000" dirty="0">
                <a:latin typeface="Century Gothic" panose="020B0502020202020204" pitchFamily="34" charset="0"/>
              </a:rPr>
              <a:t>Re-la-</a:t>
            </a:r>
            <a:r>
              <a:rPr lang="en-GB" sz="2000" dirty="0" err="1">
                <a:latin typeface="Century Gothic" panose="020B0502020202020204" pitchFamily="34" charset="0"/>
              </a:rPr>
              <a:t>tiv</a:t>
            </a:r>
            <a:r>
              <a:rPr lang="en-GB" sz="2000" dirty="0">
                <a:latin typeface="Century Gothic" panose="020B0502020202020204" pitchFamily="34" charset="0"/>
              </a:rPr>
              <a:t> a-tom-</a:t>
            </a:r>
            <a:r>
              <a:rPr lang="en-GB" sz="2000" dirty="0" err="1">
                <a:latin typeface="Century Gothic" panose="020B0502020202020204" pitchFamily="34" charset="0"/>
              </a:rPr>
              <a:t>ic</a:t>
            </a:r>
            <a:r>
              <a:rPr lang="en-GB" sz="2000" dirty="0">
                <a:latin typeface="Century Gothic" panose="020B0502020202020204" pitchFamily="34" charset="0"/>
              </a:rPr>
              <a:t> mas</a:t>
            </a:r>
          </a:p>
        </p:txBody>
      </p:sp>
      <p:sp>
        <p:nvSpPr>
          <p:cNvPr id="12" name="TextBox 11">
            <a:extLst>
              <a:ext uri="{FF2B5EF4-FFF2-40B4-BE49-F238E27FC236}">
                <a16:creationId xmlns:a16="http://schemas.microsoft.com/office/drawing/2014/main" id="{DB0F9AD4-2B56-C161-C8C3-7C875C63D0E2}"/>
              </a:ext>
            </a:extLst>
          </p:cNvPr>
          <p:cNvSpPr txBox="1"/>
          <p:nvPr/>
        </p:nvSpPr>
        <p:spPr>
          <a:xfrm>
            <a:off x="3496001" y="5770260"/>
            <a:ext cx="2877671" cy="707886"/>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Similar words</a:t>
            </a:r>
          </a:p>
          <a:p>
            <a:r>
              <a:rPr lang="en-GB" sz="2000" dirty="0">
                <a:latin typeface="Century Gothic" panose="020B0502020202020204" pitchFamily="34" charset="0"/>
              </a:rPr>
              <a:t>Relative mass</a:t>
            </a:r>
          </a:p>
        </p:txBody>
      </p:sp>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86B33129-D6AB-7426-7B67-DF1C6758F275}"/>
                  </a:ext>
                </a:extLst>
              </p:cNvPr>
              <p:cNvSpPr txBox="1"/>
              <p:nvPr/>
            </p:nvSpPr>
            <p:spPr>
              <a:xfrm>
                <a:off x="6706877" y="4231377"/>
                <a:ext cx="4020085" cy="2286588"/>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Example</a:t>
                </a:r>
              </a:p>
              <a:p>
                <a:r>
                  <a:rPr lang="en-GB" sz="2000" dirty="0">
                    <a:latin typeface="Century Gothic" panose="020B0502020202020204" pitchFamily="34" charset="0"/>
                  </a:rPr>
                  <a:t>The relative atomic mass of chlorine on some periodic tables is 35.5 because it is an average of the two isotopes of chlorine: chlorine-35 (</a:t>
                </a:r>
                <a14:m>
                  <m:oMath xmlns:m="http://schemas.openxmlformats.org/officeDocument/2006/math">
                    <m:sPre>
                      <m:sPrePr>
                        <m:ctrlPr>
                          <a:rPr lang="en-GB" sz="2000" b="0" i="0" smtClean="0">
                            <a:solidFill>
                              <a:schemeClr val="tx1"/>
                            </a:solidFill>
                            <a:effectLst/>
                            <a:latin typeface="Cambria Math" panose="02040503050406030204" pitchFamily="18" charset="0"/>
                            <a:ea typeface="Cambria Math" panose="02040503050406030204" pitchFamily="18" charset="0"/>
                            <a:cs typeface="Arial" panose="020B0604020202020204" pitchFamily="34" charset="0"/>
                          </a:rPr>
                        </m:ctrlPr>
                      </m:sPrePr>
                      <m:sub>
                        <m:r>
                          <a:rPr lang="en-GB" sz="2000" b="0" i="0" smtClean="0">
                            <a:solidFill>
                              <a:schemeClr val="tx1"/>
                            </a:solidFill>
                            <a:effectLst/>
                            <a:latin typeface="Cambria Math" panose="02040503050406030204" pitchFamily="18" charset="0"/>
                            <a:ea typeface="Cambria Math" panose="02040503050406030204" pitchFamily="18" charset="0"/>
                            <a:cs typeface="Arial" panose="020B0604020202020204" pitchFamily="34" charset="0"/>
                          </a:rPr>
                          <m:t> </m:t>
                        </m:r>
                      </m:sub>
                      <m:sup>
                        <m:r>
                          <a:rPr lang="en-GB" sz="2000" b="0" i="0" smtClean="0">
                            <a:latin typeface="Cambria Math" panose="02040503050406030204" pitchFamily="18" charset="0"/>
                          </a:rPr>
                          <m:t>35</m:t>
                        </m:r>
                      </m:sup>
                      <m:e>
                        <m:r>
                          <m:rPr>
                            <m:sty m:val="p"/>
                          </m:rPr>
                          <a:rPr lang="en-GB" sz="2000" b="0" i="0" smtClean="0">
                            <a:latin typeface="Cambria Math" panose="02040503050406030204" pitchFamily="18" charset="0"/>
                          </a:rPr>
                          <m:t>Cl</m:t>
                        </m:r>
                      </m:e>
                    </m:sPre>
                  </m:oMath>
                </a14:m>
                <a:r>
                  <a:rPr lang="en-GB" sz="2000" b="0" dirty="0">
                    <a:solidFill>
                      <a:schemeClr val="tx1"/>
                    </a:solidFill>
                    <a:effectLst/>
                    <a:latin typeface="Century Gothic" panose="020B0502020202020204" pitchFamily="34" charset="0"/>
                    <a:ea typeface="Calibri" panose="020F0502020204030204" pitchFamily="34" charset="0"/>
                    <a:cs typeface="Arial" panose="020B0604020202020204" pitchFamily="34" charset="0"/>
                  </a:rPr>
                  <a:t>) </a:t>
                </a:r>
                <a:r>
                  <a:rPr lang="en-GB" sz="2000" dirty="0">
                    <a:latin typeface="Century Gothic" panose="020B0502020202020204" pitchFamily="34" charset="0"/>
                  </a:rPr>
                  <a:t>and chlorine-37 (</a:t>
                </a:r>
                <a14:m>
                  <m:oMath xmlns:m="http://schemas.openxmlformats.org/officeDocument/2006/math">
                    <m:sPre>
                      <m:sPrePr>
                        <m:ctrlPr>
                          <a:rPr lang="en-GB" sz="2000">
                            <a:latin typeface="Cambria Math" panose="02040503050406030204" pitchFamily="18" charset="0"/>
                            <a:ea typeface="Cambria Math" panose="02040503050406030204" pitchFamily="18" charset="0"/>
                            <a:cs typeface="Arial" panose="020B0604020202020204" pitchFamily="34" charset="0"/>
                          </a:rPr>
                        </m:ctrlPr>
                      </m:sPrePr>
                      <m:sub>
                        <m:r>
                          <a:rPr lang="en-GB" sz="2000">
                            <a:latin typeface="Cambria Math" panose="02040503050406030204" pitchFamily="18" charset="0"/>
                            <a:ea typeface="Cambria Math" panose="02040503050406030204" pitchFamily="18" charset="0"/>
                            <a:cs typeface="Arial" panose="020B0604020202020204" pitchFamily="34" charset="0"/>
                          </a:rPr>
                          <m:t> </m:t>
                        </m:r>
                      </m:sub>
                      <m:sup>
                        <m:r>
                          <a:rPr lang="en-GB" sz="2000">
                            <a:latin typeface="Cambria Math" panose="02040503050406030204" pitchFamily="18" charset="0"/>
                          </a:rPr>
                          <m:t>3</m:t>
                        </m:r>
                        <m:r>
                          <a:rPr lang="en-GB" sz="2000" b="0" i="1" smtClean="0">
                            <a:latin typeface="Cambria Math" panose="02040503050406030204" pitchFamily="18" charset="0"/>
                          </a:rPr>
                          <m:t>7</m:t>
                        </m:r>
                      </m:sup>
                      <m:e>
                        <m:r>
                          <m:rPr>
                            <m:sty m:val="p"/>
                          </m:rPr>
                          <a:rPr lang="en-GB" sz="2000">
                            <a:latin typeface="Cambria Math" panose="02040503050406030204" pitchFamily="18" charset="0"/>
                          </a:rPr>
                          <m:t>Cl</m:t>
                        </m:r>
                      </m:e>
                    </m:sPre>
                  </m:oMath>
                </a14:m>
                <a:r>
                  <a:rPr lang="en-GB" sz="2000" b="0" dirty="0">
                    <a:solidFill>
                      <a:schemeClr val="tx1"/>
                    </a:solidFill>
                    <a:effectLst/>
                    <a:latin typeface="Century Gothic" panose="020B0502020202020204" pitchFamily="34" charset="0"/>
                    <a:ea typeface="Calibri" panose="020F0502020204030204" pitchFamily="34" charset="0"/>
                    <a:cs typeface="Arial" panose="020B0604020202020204" pitchFamily="34" charset="0"/>
                  </a:rPr>
                  <a:t>)</a:t>
                </a:r>
                <a:endParaRPr lang="en-GB" sz="2000" dirty="0">
                  <a:latin typeface="Century Gothic" panose="020B0502020202020204" pitchFamily="34" charset="0"/>
                </a:endParaRPr>
              </a:p>
            </p:txBody>
          </p:sp>
        </mc:Choice>
        <mc:Fallback xmlns="">
          <p:sp>
            <p:nvSpPr>
              <p:cNvPr id="14" name="TextBox 13">
                <a:extLst>
                  <a:ext uri="{FF2B5EF4-FFF2-40B4-BE49-F238E27FC236}">
                    <a16:creationId xmlns:a16="http://schemas.microsoft.com/office/drawing/2014/main" id="{86B33129-D6AB-7426-7B67-DF1C6758F275}"/>
                  </a:ext>
                </a:extLst>
              </p:cNvPr>
              <p:cNvSpPr txBox="1">
                <a:spLocks noRot="1" noChangeAspect="1" noMove="1" noResize="1" noEditPoints="1" noAdjustHandles="1" noChangeArrowheads="1" noChangeShapeType="1" noTextEdit="1"/>
              </p:cNvSpPr>
              <p:nvPr/>
            </p:nvSpPr>
            <p:spPr>
              <a:xfrm>
                <a:off x="6706877" y="4231377"/>
                <a:ext cx="4020085" cy="2286588"/>
              </a:xfrm>
              <a:prstGeom prst="rect">
                <a:avLst/>
              </a:prstGeom>
              <a:blipFill>
                <a:blip r:embed="rId5"/>
                <a:stretch>
                  <a:fillRect l="-1357" t="-1058" r="-1659" b="-1587"/>
                </a:stretch>
              </a:blipFill>
              <a:ln w="19050">
                <a:solidFill>
                  <a:schemeClr val="accent4"/>
                </a:solidFill>
              </a:ln>
            </p:spPr>
            <p:txBody>
              <a:bodyPr/>
              <a:lstStyle/>
              <a:p>
                <a:r>
                  <a:rPr lang="en-GB">
                    <a:noFill/>
                  </a:rPr>
                  <a:t> </a:t>
                </a:r>
              </a:p>
            </p:txBody>
          </p:sp>
        </mc:Fallback>
      </mc:AlternateContent>
      <p:sp>
        <p:nvSpPr>
          <p:cNvPr id="13" name="TextBox 12">
            <a:extLst>
              <a:ext uri="{FF2B5EF4-FFF2-40B4-BE49-F238E27FC236}">
                <a16:creationId xmlns:a16="http://schemas.microsoft.com/office/drawing/2014/main" id="{9C4079EB-B91F-0B15-58C9-B0205E9C793B}"/>
              </a:ext>
            </a:extLst>
          </p:cNvPr>
          <p:cNvSpPr txBox="1"/>
          <p:nvPr/>
        </p:nvSpPr>
        <p:spPr>
          <a:xfrm>
            <a:off x="6693204" y="1830269"/>
            <a:ext cx="4033758" cy="2246769"/>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Don’t confuse with…</a:t>
            </a:r>
          </a:p>
          <a:p>
            <a:r>
              <a:rPr lang="en-GB" sz="2000" dirty="0">
                <a:latin typeface="Century Gothic" panose="020B0502020202020204" pitchFamily="34" charset="0"/>
              </a:rPr>
              <a:t>mass number. Relative atomic mass is an average so it can be a decimal value. An individual atom can only contain a whole number of protons and neutrons</a:t>
            </a:r>
            <a:endParaRPr lang="en-GB" sz="2000" b="1" dirty="0">
              <a:solidFill>
                <a:srgbClr val="C00000"/>
              </a:solidFill>
              <a:latin typeface="Century Gothic" panose="020B0502020202020204" pitchFamily="34" charset="0"/>
            </a:endParaRPr>
          </a:p>
        </p:txBody>
      </p:sp>
      <p:sp>
        <p:nvSpPr>
          <p:cNvPr id="8" name="Google Shape;180;g3cfdd261211_0_24">
            <a:extLst>
              <a:ext uri="{FF2B5EF4-FFF2-40B4-BE49-F238E27FC236}">
                <a16:creationId xmlns:a16="http://schemas.microsoft.com/office/drawing/2014/main" id="{65D8E857-7CA4-B802-FDAA-7E11F3D846F4}"/>
              </a:ext>
            </a:extLst>
          </p:cNvPr>
          <p:cNvSpPr txBox="1"/>
          <p:nvPr/>
        </p:nvSpPr>
        <p:spPr>
          <a:xfrm>
            <a:off x="4626710" y="239232"/>
            <a:ext cx="6515996" cy="1069899"/>
          </a:xfrm>
          <a:prstGeom prst="rect">
            <a:avLst/>
          </a:prstGeom>
          <a:solidFill>
            <a:srgbClr val="EA8FC4">
              <a:alpha val="27060"/>
            </a:srgbClr>
          </a:solidFill>
          <a:ln>
            <a:noFill/>
          </a:ln>
        </p:spPr>
        <p:txBody>
          <a:bodyPr spcFirstLastPara="1" wrap="square" lIns="72000" tIns="36000" rIns="72000" bIns="36000" anchor="t" anchorCtr="0">
            <a:spAutoFit/>
          </a:bodyPr>
          <a:lstStyle/>
          <a:p>
            <a:pPr marL="0" marR="0" lvl="0" indent="0" algn="l" rtl="0">
              <a:lnSpc>
                <a:spcPct val="90000"/>
              </a:lnSpc>
              <a:spcBef>
                <a:spcPts val="0"/>
              </a:spcBef>
              <a:spcAft>
                <a:spcPts val="0"/>
              </a:spcAft>
              <a:buClr>
                <a:schemeClr val="dk1"/>
              </a:buClr>
              <a:buSzPts val="2000"/>
              <a:buFont typeface="Century Gothic"/>
              <a:buNone/>
            </a:pPr>
            <a:r>
              <a:rPr lang="en-GB" sz="2400" dirty="0">
                <a:solidFill>
                  <a:schemeClr val="dk1"/>
                </a:solidFill>
                <a:latin typeface="Century Gothic"/>
                <a:ea typeface="Century Gothic"/>
                <a:cs typeface="Century Gothic"/>
                <a:sym typeface="Century Gothic"/>
              </a:rPr>
              <a:t>the average mass of an atom of an element, taking into account the naturally occurring percentages of its isotopes</a:t>
            </a:r>
          </a:p>
        </p:txBody>
      </p:sp>
      <p:pic>
        <p:nvPicPr>
          <p:cNvPr id="17" name="Picture 8">
            <a:extLst>
              <a:ext uri="{FF2B5EF4-FFF2-40B4-BE49-F238E27FC236}">
                <a16:creationId xmlns:a16="http://schemas.microsoft.com/office/drawing/2014/main" id="{92C70657-7819-BC3F-81B5-E89F68E73FEB}"/>
              </a:ext>
              <a:ext uri="{C183D7F6-B498-43B3-948B-1728B52AA6E4}">
                <adec:decorative xmlns:adec="http://schemas.microsoft.com/office/drawing/2017/decorative" val="1"/>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378326" y="4078808"/>
            <a:ext cx="552450" cy="54292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6">
            <a:extLst>
              <a:ext uri="{FF2B5EF4-FFF2-40B4-BE49-F238E27FC236}">
                <a16:creationId xmlns:a16="http://schemas.microsoft.com/office/drawing/2014/main" id="{BC32BF8A-9448-67AB-A71B-957FDBC3F4FE}"/>
              </a:ext>
              <a:ext uri="{C183D7F6-B498-43B3-948B-1728B52AA6E4}">
                <adec:decorative xmlns:adec="http://schemas.microsoft.com/office/drawing/2017/decorative" val="1"/>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2753097" y="4077038"/>
            <a:ext cx="542925" cy="53340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descr="A small box representing one entry from the periodic table. It contains  the chemical symbol 'Cu' and underneath is written 'copper'. Below are two numbers, 29 and 63.5 - 63.5 is circled.">
            <a:extLst>
              <a:ext uri="{FF2B5EF4-FFF2-40B4-BE49-F238E27FC236}">
                <a16:creationId xmlns:a16="http://schemas.microsoft.com/office/drawing/2014/main" id="{CA2C41F0-77FA-7B6C-1718-5C01EB23EC5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19147" y="2303732"/>
            <a:ext cx="2046538" cy="2046538"/>
          </a:xfrm>
          <a:prstGeom prst="rect">
            <a:avLst/>
          </a:prstGeom>
        </p:spPr>
      </p:pic>
      <p:sp>
        <p:nvSpPr>
          <p:cNvPr id="6" name="Oval 5">
            <a:extLst>
              <a:ext uri="{FF2B5EF4-FFF2-40B4-BE49-F238E27FC236}">
                <a16:creationId xmlns:a16="http://schemas.microsoft.com/office/drawing/2014/main" id="{82C3BD29-9F69-B3F7-DE30-BB33AA51BEC3}"/>
              </a:ext>
              <a:ext uri="{C183D7F6-B498-43B3-948B-1728B52AA6E4}">
                <adec:decorative xmlns:adec="http://schemas.microsoft.com/office/drawing/2017/decorative" val="1"/>
              </a:ext>
            </a:extLst>
          </p:cNvPr>
          <p:cNvSpPr/>
          <p:nvPr/>
        </p:nvSpPr>
        <p:spPr>
          <a:xfrm>
            <a:off x="5342416" y="3703202"/>
            <a:ext cx="1008875" cy="923299"/>
          </a:xfrm>
          <a:prstGeom prst="ellipse">
            <a:avLst/>
          </a:prstGeom>
          <a:noFill/>
          <a:ln w="38100">
            <a:solidFill>
              <a:schemeClr val="accent4">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438835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57DF09-32BB-731F-016E-8BD7B8ED024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D5327D-C8A3-BBB7-6D40-4DE4EBEF93B7}"/>
              </a:ext>
            </a:extLst>
          </p:cNvPr>
          <p:cNvSpPr>
            <a:spLocks noGrp="1"/>
          </p:cNvSpPr>
          <p:nvPr>
            <p:ph type="title"/>
          </p:nvPr>
        </p:nvSpPr>
        <p:spPr>
          <a:xfrm>
            <a:off x="370182" y="613335"/>
            <a:ext cx="10080000" cy="440661"/>
          </a:xfrm>
        </p:spPr>
        <p:txBody>
          <a:bodyPr/>
          <a:lstStyle/>
          <a:p>
            <a:r>
              <a:rPr lang="en-US" sz="4000" dirty="0"/>
              <a:t>Relative mass</a:t>
            </a:r>
          </a:p>
        </p:txBody>
      </p:sp>
      <p:sp>
        <p:nvSpPr>
          <p:cNvPr id="5" name="Vertical Title 1">
            <a:extLst>
              <a:ext uri="{FF2B5EF4-FFF2-40B4-BE49-F238E27FC236}">
                <a16:creationId xmlns:a16="http://schemas.microsoft.com/office/drawing/2014/main" id="{7009D7AD-8350-6DA6-6E62-1AB38D8F1D36}"/>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9" name="TextBox 8">
            <a:extLst>
              <a:ext uri="{FF2B5EF4-FFF2-40B4-BE49-F238E27FC236}">
                <a16:creationId xmlns:a16="http://schemas.microsoft.com/office/drawing/2014/main" id="{52C4FBC4-27ED-F18C-1A97-7917D4287104}"/>
              </a:ext>
            </a:extLst>
          </p:cNvPr>
          <p:cNvSpPr txBox="1"/>
          <p:nvPr/>
        </p:nvSpPr>
        <p:spPr>
          <a:xfrm>
            <a:off x="545290" y="1899649"/>
            <a:ext cx="2874694" cy="1631216"/>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In other words …</a:t>
            </a:r>
          </a:p>
          <a:p>
            <a:r>
              <a:rPr lang="en-GB" sz="2000" dirty="0">
                <a:latin typeface="Century Gothic" panose="020B0502020202020204" pitchFamily="34" charset="0"/>
              </a:rPr>
              <a:t>the number of times heavier a particle is compared to another</a:t>
            </a:r>
          </a:p>
        </p:txBody>
      </p:sp>
      <p:sp>
        <p:nvSpPr>
          <p:cNvPr id="11" name="TextBox 10">
            <a:extLst>
              <a:ext uri="{FF2B5EF4-FFF2-40B4-BE49-F238E27FC236}">
                <a16:creationId xmlns:a16="http://schemas.microsoft.com/office/drawing/2014/main" id="{F3DA2BAF-39C1-4CE8-1352-8B7D332F4742}"/>
              </a:ext>
            </a:extLst>
          </p:cNvPr>
          <p:cNvSpPr txBox="1"/>
          <p:nvPr/>
        </p:nvSpPr>
        <p:spPr>
          <a:xfrm>
            <a:off x="545290" y="5536779"/>
            <a:ext cx="2893326" cy="707886"/>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Say it</a:t>
            </a:r>
          </a:p>
          <a:p>
            <a:r>
              <a:rPr lang="en-GB" sz="2000" dirty="0">
                <a:latin typeface="Century Gothic" panose="020B0502020202020204" pitchFamily="34" charset="0"/>
              </a:rPr>
              <a:t>Re-la-</a:t>
            </a:r>
            <a:r>
              <a:rPr lang="en-GB" sz="2000" dirty="0" err="1">
                <a:latin typeface="Century Gothic" panose="020B0502020202020204" pitchFamily="34" charset="0"/>
              </a:rPr>
              <a:t>tiv</a:t>
            </a:r>
            <a:r>
              <a:rPr lang="en-GB" sz="2000" dirty="0">
                <a:latin typeface="Century Gothic" panose="020B0502020202020204" pitchFamily="34" charset="0"/>
              </a:rPr>
              <a:t> mass</a:t>
            </a:r>
          </a:p>
        </p:txBody>
      </p:sp>
      <p:sp>
        <p:nvSpPr>
          <p:cNvPr id="14" name="TextBox 13">
            <a:extLst>
              <a:ext uri="{FF2B5EF4-FFF2-40B4-BE49-F238E27FC236}">
                <a16:creationId xmlns:a16="http://schemas.microsoft.com/office/drawing/2014/main" id="{78F9EC71-C790-1CFE-3681-165A129A3C84}"/>
              </a:ext>
            </a:extLst>
          </p:cNvPr>
          <p:cNvSpPr txBox="1"/>
          <p:nvPr/>
        </p:nvSpPr>
        <p:spPr>
          <a:xfrm>
            <a:off x="7087340" y="4305673"/>
            <a:ext cx="3570962" cy="1938992"/>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Example</a:t>
            </a:r>
          </a:p>
          <a:p>
            <a:r>
              <a:rPr lang="en-GB" sz="2000" dirty="0">
                <a:latin typeface="Century Gothic" panose="020B0502020202020204" pitchFamily="34" charset="0"/>
              </a:rPr>
              <a:t>A carbon atom will have a relative mass of 12 because it is 12 times heavier than a hydrogen atom</a:t>
            </a:r>
          </a:p>
        </p:txBody>
      </p:sp>
      <p:sp>
        <p:nvSpPr>
          <p:cNvPr id="13" name="TextBox 12">
            <a:extLst>
              <a:ext uri="{FF2B5EF4-FFF2-40B4-BE49-F238E27FC236}">
                <a16:creationId xmlns:a16="http://schemas.microsoft.com/office/drawing/2014/main" id="{FF3D43AA-9631-114A-E37F-12161EDF37F8}"/>
              </a:ext>
            </a:extLst>
          </p:cNvPr>
          <p:cNvSpPr txBox="1"/>
          <p:nvPr/>
        </p:nvSpPr>
        <p:spPr>
          <a:xfrm>
            <a:off x="7087340" y="1899649"/>
            <a:ext cx="3570962" cy="2246769"/>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Don’t confuse with …</a:t>
            </a:r>
          </a:p>
          <a:p>
            <a:r>
              <a:rPr lang="en-GB" sz="2000" dirty="0">
                <a:latin typeface="Century Gothic" panose="020B0502020202020204" pitchFamily="34" charset="0"/>
              </a:rPr>
              <a:t>relative charge – the relative charge of a particle can be positive or negative, the relative mass will always be a positive value</a:t>
            </a:r>
            <a:endParaRPr lang="en-GB" sz="2000" b="1" dirty="0">
              <a:solidFill>
                <a:srgbClr val="C00000"/>
              </a:solidFill>
              <a:latin typeface="Century Gothic" panose="020B0502020202020204" pitchFamily="34" charset="0"/>
            </a:endParaRPr>
          </a:p>
        </p:txBody>
      </p:sp>
      <mc:AlternateContent xmlns:mc="http://schemas.openxmlformats.org/markup-compatibility/2006" xmlns:a14="http://schemas.microsoft.com/office/drawing/2010/main">
        <mc:Choice Requires="a14">
          <p:sp>
            <p:nvSpPr>
              <p:cNvPr id="8" name="Google Shape;180;g3cfdd261211_0_24">
                <a:extLst>
                  <a:ext uri="{FF2B5EF4-FFF2-40B4-BE49-F238E27FC236}">
                    <a16:creationId xmlns:a16="http://schemas.microsoft.com/office/drawing/2014/main" id="{BCC21FA1-8AE1-491D-3A73-C07878D9CD3B}"/>
                  </a:ext>
                </a:extLst>
              </p:cNvPr>
              <p:cNvSpPr txBox="1"/>
              <p:nvPr/>
            </p:nvSpPr>
            <p:spPr>
              <a:xfrm>
                <a:off x="4526821" y="433851"/>
                <a:ext cx="6327424" cy="997059"/>
              </a:xfrm>
              <a:prstGeom prst="rect">
                <a:avLst/>
              </a:prstGeom>
              <a:solidFill>
                <a:srgbClr val="EA8FC4">
                  <a:alpha val="27060"/>
                </a:srgbClr>
              </a:solidFill>
              <a:ln>
                <a:noFill/>
              </a:ln>
            </p:spPr>
            <p:txBody>
              <a:bodyPr spcFirstLastPara="1" wrap="square" lIns="72000" tIns="36000" rIns="72000" bIns="36000" anchor="t" anchorCtr="0">
                <a:spAutoFit/>
              </a:bodyPr>
              <a:lstStyle/>
              <a:p>
                <a:r>
                  <a:rPr lang="en-GB" sz="2400" dirty="0">
                    <a:solidFill>
                      <a:schemeClr val="tx1"/>
                    </a:solidFill>
                    <a:latin typeface="Century Gothic" panose="020B0502020202020204" pitchFamily="34" charset="0"/>
                    <a:ea typeface="Calibri" panose="020F0502020204030204" pitchFamily="34" charset="0"/>
                    <a:cs typeface="Arial" panose="020B0604020202020204" pitchFamily="34" charset="0"/>
                  </a:rPr>
                  <a:t>the mass of a particle relative to </a:t>
                </a:r>
                <a14:m>
                  <m:oMath xmlns:m="http://schemas.openxmlformats.org/officeDocument/2006/math">
                    <m:f>
                      <m:fPr>
                        <m:ctrlPr>
                          <a:rPr lang="en-GB" sz="2400" b="0" i="1" smtClean="0">
                            <a:solidFill>
                              <a:schemeClr val="tx1"/>
                            </a:solidFill>
                            <a:latin typeface="Cambria Math" panose="02040503050406030204" pitchFamily="18" charset="0"/>
                            <a:ea typeface="Calibri" panose="020F0502020204030204" pitchFamily="34" charset="0"/>
                            <a:cs typeface="Arial" panose="020B0604020202020204" pitchFamily="34" charset="0"/>
                          </a:rPr>
                        </m:ctrlPr>
                      </m:fPr>
                      <m:num>
                        <m:r>
                          <a:rPr lang="en-GB" sz="2400" b="0" i="1" smtClean="0">
                            <a:solidFill>
                              <a:schemeClr val="tx1"/>
                            </a:solidFill>
                            <a:latin typeface="Cambria Math" panose="02040503050406030204" pitchFamily="18" charset="0"/>
                            <a:ea typeface="Calibri" panose="020F0502020204030204" pitchFamily="34" charset="0"/>
                            <a:cs typeface="Arial" panose="020B0604020202020204" pitchFamily="34" charset="0"/>
                          </a:rPr>
                          <m:t>1</m:t>
                        </m:r>
                      </m:num>
                      <m:den>
                        <m:r>
                          <a:rPr lang="en-GB" sz="2400" b="0" i="1" smtClean="0">
                            <a:solidFill>
                              <a:schemeClr val="tx1"/>
                            </a:solidFill>
                            <a:latin typeface="Cambria Math" panose="02040503050406030204" pitchFamily="18" charset="0"/>
                            <a:ea typeface="Calibri" panose="020F0502020204030204" pitchFamily="34" charset="0"/>
                            <a:cs typeface="Arial" panose="020B0604020202020204" pitchFamily="34" charset="0"/>
                          </a:rPr>
                          <m:t>12</m:t>
                        </m:r>
                      </m:den>
                    </m:f>
                  </m:oMath>
                </a14:m>
                <a:r>
                  <a:rPr lang="en-GB" sz="2400" dirty="0">
                    <a:solidFill>
                      <a:schemeClr val="tx1"/>
                    </a:solidFill>
                    <a:latin typeface="Century Gothic" panose="020B0502020202020204" pitchFamily="34" charset="0"/>
                    <a:ea typeface="Calibri" panose="020F0502020204030204" pitchFamily="34" charset="0"/>
                    <a:cs typeface="Arial" panose="020B0604020202020204" pitchFamily="34" charset="0"/>
                  </a:rPr>
                  <a:t> of the mass of a </a:t>
                </a:r>
                <a:r>
                  <a:rPr lang="en-GB" sz="2400" baseline="30000" dirty="0">
                    <a:solidFill>
                      <a:schemeClr val="tx1"/>
                    </a:solidFill>
                    <a:latin typeface="Century Gothic" panose="020B0502020202020204" pitchFamily="34" charset="0"/>
                    <a:ea typeface="Calibri" panose="020F0502020204030204" pitchFamily="34" charset="0"/>
                    <a:cs typeface="Arial" panose="020B0604020202020204" pitchFamily="34" charset="0"/>
                  </a:rPr>
                  <a:t>12</a:t>
                </a:r>
                <a:r>
                  <a:rPr lang="en-GB" sz="2400" dirty="0">
                    <a:solidFill>
                      <a:schemeClr val="tx1"/>
                    </a:solidFill>
                    <a:latin typeface="Cambria Math" panose="02040503050406030204" pitchFamily="18" charset="0"/>
                    <a:ea typeface="Cambria Math" panose="02040503050406030204" pitchFamily="18" charset="0"/>
                    <a:cs typeface="Arial" panose="020B0604020202020204" pitchFamily="34" charset="0"/>
                  </a:rPr>
                  <a:t>C</a:t>
                </a:r>
                <a:r>
                  <a:rPr lang="en-GB" sz="2400" dirty="0">
                    <a:solidFill>
                      <a:schemeClr val="tx1"/>
                    </a:solidFill>
                    <a:latin typeface="Century Gothic" panose="020B0502020202020204" pitchFamily="34" charset="0"/>
                    <a:ea typeface="Calibri" panose="020F0502020204030204" pitchFamily="34" charset="0"/>
                    <a:cs typeface="Arial" panose="020B0604020202020204" pitchFamily="34" charset="0"/>
                  </a:rPr>
                  <a:t> atom</a:t>
                </a:r>
                <a:endParaRPr lang="en-US" sz="2400" dirty="0">
                  <a:solidFill>
                    <a:schemeClr val="tx1"/>
                  </a:solidFill>
                </a:endParaRPr>
              </a:p>
            </p:txBody>
          </p:sp>
        </mc:Choice>
        <mc:Fallback xmlns="">
          <p:sp>
            <p:nvSpPr>
              <p:cNvPr id="8" name="Google Shape;180;g3cfdd261211_0_24">
                <a:extLst>
                  <a:ext uri="{FF2B5EF4-FFF2-40B4-BE49-F238E27FC236}">
                    <a16:creationId xmlns:a16="http://schemas.microsoft.com/office/drawing/2014/main" id="{BCC21FA1-8AE1-491D-3A73-C07878D9CD3B}"/>
                  </a:ext>
                </a:extLst>
              </p:cNvPr>
              <p:cNvSpPr txBox="1">
                <a:spLocks noRot="1" noChangeAspect="1" noMove="1" noResize="1" noEditPoints="1" noAdjustHandles="1" noChangeArrowheads="1" noChangeShapeType="1" noTextEdit="1"/>
              </p:cNvSpPr>
              <p:nvPr/>
            </p:nvSpPr>
            <p:spPr>
              <a:xfrm>
                <a:off x="4526821" y="433851"/>
                <a:ext cx="6327424" cy="997059"/>
              </a:xfrm>
              <a:prstGeom prst="rect">
                <a:avLst/>
              </a:prstGeom>
              <a:blipFill>
                <a:blip r:embed="rId4"/>
                <a:stretch>
                  <a:fillRect l="-1830" r="-771" b="-10366"/>
                </a:stretch>
              </a:blipFill>
              <a:ln>
                <a:noFill/>
              </a:ln>
            </p:spPr>
            <p:txBody>
              <a:bodyPr/>
              <a:lstStyle/>
              <a:p>
                <a:r>
                  <a:rPr lang="en-GB">
                    <a:noFill/>
                  </a:rPr>
                  <a:t> </a:t>
                </a:r>
              </a:p>
            </p:txBody>
          </p:sp>
        </mc:Fallback>
      </mc:AlternateContent>
      <p:pic>
        <p:nvPicPr>
          <p:cNvPr id="4" name="Picture 3" descr="A box representing one entry from the periodic table. It contains  the chemical symbol 'C' and underneath is written 'carbon'. Below are two numbers, 6 and 12 - 12  is circled.">
            <a:extLst>
              <a:ext uri="{FF2B5EF4-FFF2-40B4-BE49-F238E27FC236}">
                <a16:creationId xmlns:a16="http://schemas.microsoft.com/office/drawing/2014/main" id="{DED8F423-2D1C-1483-8802-54866E51420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12141" y="2386343"/>
            <a:ext cx="2693321" cy="2693321"/>
          </a:xfrm>
          <a:prstGeom prst="rect">
            <a:avLst/>
          </a:prstGeom>
        </p:spPr>
      </p:pic>
      <p:sp>
        <p:nvSpPr>
          <p:cNvPr id="7" name="Oval 6">
            <a:extLst>
              <a:ext uri="{FF2B5EF4-FFF2-40B4-BE49-F238E27FC236}">
                <a16:creationId xmlns:a16="http://schemas.microsoft.com/office/drawing/2014/main" id="{B5EAED3E-5F67-629C-5946-9EA68DC8E075}"/>
              </a:ext>
              <a:ext uri="{C183D7F6-B498-43B3-948B-1728B52AA6E4}">
                <adec:decorative xmlns:adec="http://schemas.microsoft.com/office/drawing/2017/decorative" val="1"/>
              </a:ext>
            </a:extLst>
          </p:cNvPr>
          <p:cNvSpPr/>
          <p:nvPr/>
        </p:nvSpPr>
        <p:spPr>
          <a:xfrm>
            <a:off x="5594435" y="4419940"/>
            <a:ext cx="939332" cy="923299"/>
          </a:xfrm>
          <a:prstGeom prst="ellipse">
            <a:avLst/>
          </a:prstGeom>
          <a:noFill/>
          <a:ln w="38100">
            <a:solidFill>
              <a:srgbClr val="991E6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943408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g3cfdd261211_0_48"/>
          <p:cNvSpPr txBox="1">
            <a:spLocks noGrp="1"/>
          </p:cNvSpPr>
          <p:nvPr>
            <p:ph type="title"/>
          </p:nvPr>
        </p:nvSpPr>
        <p:spPr>
          <a:xfrm>
            <a:off x="540000" y="641513"/>
            <a:ext cx="2386200" cy="959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4000"/>
              <a:buFont typeface="Century Gothic"/>
              <a:buNone/>
            </a:pPr>
            <a:r>
              <a:rPr lang="en-GB" sz="4000" dirty="0"/>
              <a:t>Subscript</a:t>
            </a:r>
            <a:endParaRPr dirty="0"/>
          </a:p>
        </p:txBody>
      </p:sp>
      <p:sp>
        <p:nvSpPr>
          <p:cNvPr id="193" name="Google Shape;193;g3cfdd261211_0_48"/>
          <p:cNvSpPr txBox="1"/>
          <p:nvPr/>
        </p:nvSpPr>
        <p:spPr>
          <a:xfrm>
            <a:off x="3747244" y="641513"/>
            <a:ext cx="7288200" cy="1070100"/>
          </a:xfrm>
          <a:prstGeom prst="rect">
            <a:avLst/>
          </a:prstGeom>
          <a:solidFill>
            <a:srgbClr val="EA8FC4">
              <a:alpha val="27060"/>
            </a:srgbClr>
          </a:solidFill>
          <a:ln>
            <a:noFill/>
          </a:ln>
        </p:spPr>
        <p:txBody>
          <a:bodyPr spcFirstLastPara="1" wrap="square" lIns="72000" tIns="36000" rIns="72000" bIns="36000" anchor="t" anchorCtr="0">
            <a:spAutoFit/>
          </a:bodyPr>
          <a:lstStyle/>
          <a:p>
            <a:pPr marL="0" marR="0" lvl="0" indent="0" algn="l" rtl="0">
              <a:lnSpc>
                <a:spcPct val="90000"/>
              </a:lnSpc>
              <a:spcBef>
                <a:spcPts val="0"/>
              </a:spcBef>
              <a:spcAft>
                <a:spcPts val="0"/>
              </a:spcAft>
              <a:buClr>
                <a:schemeClr val="dk1"/>
              </a:buClr>
              <a:buSzPts val="2000"/>
              <a:buFont typeface="Century Gothic"/>
              <a:buNone/>
            </a:pPr>
            <a:r>
              <a:rPr lang="en-US" sz="2400" b="0" i="0" dirty="0">
                <a:solidFill>
                  <a:schemeClr val="dk1"/>
                </a:solidFill>
                <a:latin typeface="Century Gothic"/>
                <a:ea typeface="Century Gothic"/>
                <a:cs typeface="Century Gothic"/>
                <a:sym typeface="Century Gothic"/>
              </a:rPr>
              <a:t>a small number written below and after a symbol in a formula showing how many atoms of that element are present</a:t>
            </a:r>
            <a:endParaRPr sz="2400" b="0" i="0" dirty="0">
              <a:solidFill>
                <a:schemeClr val="dk1"/>
              </a:solidFill>
              <a:latin typeface="Century Gothic"/>
              <a:ea typeface="Century Gothic"/>
              <a:cs typeface="Century Gothic"/>
              <a:sym typeface="Century Gothic"/>
            </a:endParaRPr>
          </a:p>
        </p:txBody>
      </p:sp>
      <p:sp>
        <p:nvSpPr>
          <p:cNvPr id="194" name="Google Shape;194;g3cfdd261211_0_48"/>
          <p:cNvSpPr txBox="1"/>
          <p:nvPr/>
        </p:nvSpPr>
        <p:spPr>
          <a:xfrm>
            <a:off x="430444" y="2079328"/>
            <a:ext cx="3316800" cy="2246729"/>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In other words…</a:t>
            </a:r>
          </a:p>
          <a:p>
            <a:pPr marL="0" marR="0" lvl="0" indent="0" algn="l" rtl="0">
              <a:spcBef>
                <a:spcPts val="0"/>
              </a:spcBef>
              <a:spcAft>
                <a:spcPts val="0"/>
              </a:spcAft>
              <a:buNone/>
            </a:pPr>
            <a:r>
              <a:rPr lang="en-GB" sz="2000" dirty="0">
                <a:solidFill>
                  <a:schemeClr val="dk1"/>
                </a:solidFill>
                <a:latin typeface="Century Gothic"/>
                <a:ea typeface="Century Gothic"/>
                <a:cs typeface="Century Gothic"/>
                <a:sym typeface="Century Gothic"/>
              </a:rPr>
              <a:t>a small number written below and after a symbol in a formula showing how many atoms of that element are present</a:t>
            </a:r>
            <a:endParaRPr sz="2000" dirty="0"/>
          </a:p>
        </p:txBody>
      </p:sp>
      <p:sp>
        <p:nvSpPr>
          <p:cNvPr id="195" name="Google Shape;195;g3cfdd261211_0_48"/>
          <p:cNvSpPr txBox="1"/>
          <p:nvPr/>
        </p:nvSpPr>
        <p:spPr>
          <a:xfrm>
            <a:off x="430444" y="5804925"/>
            <a:ext cx="3316800" cy="707846"/>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Say it</a:t>
            </a:r>
            <a:endParaRPr sz="2000" b="1" dirty="0">
              <a:solidFill>
                <a:schemeClr val="accent4"/>
              </a:solidFill>
              <a:latin typeface="Century Gothic"/>
              <a:ea typeface="Century Gothic"/>
              <a:cs typeface="Century Gothic"/>
              <a:sym typeface="Century Gothic"/>
            </a:endParaRPr>
          </a:p>
          <a:p>
            <a:pPr marL="0" marR="0" lvl="0" indent="0" algn="l" rtl="0">
              <a:spcBef>
                <a:spcPts val="0"/>
              </a:spcBef>
              <a:spcAft>
                <a:spcPts val="0"/>
              </a:spcAft>
              <a:buNone/>
            </a:pPr>
            <a:r>
              <a:rPr lang="en-GB" sz="2000" dirty="0">
                <a:solidFill>
                  <a:schemeClr val="dk1"/>
                </a:solidFill>
                <a:latin typeface="Century Gothic"/>
                <a:ea typeface="Century Gothic"/>
                <a:cs typeface="Century Gothic"/>
                <a:sym typeface="Century Gothic"/>
              </a:rPr>
              <a:t>Sub-script</a:t>
            </a:r>
            <a:endParaRPr dirty="0"/>
          </a:p>
        </p:txBody>
      </p:sp>
      <p:sp>
        <p:nvSpPr>
          <p:cNvPr id="196" name="Google Shape;196;g3cfdd261211_0_48"/>
          <p:cNvSpPr txBox="1"/>
          <p:nvPr/>
        </p:nvSpPr>
        <p:spPr>
          <a:xfrm>
            <a:off x="7544921" y="5189372"/>
            <a:ext cx="3226278" cy="1323399"/>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Break it down</a:t>
            </a:r>
            <a:endParaRPr dirty="0"/>
          </a:p>
          <a:p>
            <a:pPr marL="0" marR="0" lvl="0" indent="0" algn="l" rtl="0">
              <a:spcBef>
                <a:spcPts val="0"/>
              </a:spcBef>
              <a:spcAft>
                <a:spcPts val="0"/>
              </a:spcAft>
              <a:buNone/>
            </a:pPr>
            <a:r>
              <a:rPr lang="en-GB" sz="2000" dirty="0">
                <a:solidFill>
                  <a:srgbClr val="242424"/>
                </a:solidFill>
                <a:latin typeface="Century Gothic"/>
                <a:ea typeface="Century Gothic"/>
                <a:cs typeface="Century Gothic"/>
                <a:sym typeface="Century Gothic"/>
              </a:rPr>
              <a:t>‘Sub' means below </a:t>
            </a:r>
            <a:endParaRPr sz="2000" dirty="0">
              <a:solidFill>
                <a:srgbClr val="242424"/>
              </a:solidFill>
              <a:latin typeface="Century Gothic"/>
              <a:ea typeface="Century Gothic"/>
              <a:cs typeface="Century Gothic"/>
              <a:sym typeface="Century Gothic"/>
            </a:endParaRPr>
          </a:p>
          <a:p>
            <a:pPr marL="0" marR="0" lvl="0" indent="0" algn="l" rtl="0">
              <a:spcBef>
                <a:spcPts val="0"/>
              </a:spcBef>
              <a:spcAft>
                <a:spcPts val="0"/>
              </a:spcAft>
              <a:buNone/>
            </a:pPr>
            <a:r>
              <a:rPr lang="en-GB" sz="2000" dirty="0">
                <a:solidFill>
                  <a:srgbClr val="242424"/>
                </a:solidFill>
                <a:latin typeface="Century Gothic"/>
                <a:ea typeface="Century Gothic"/>
                <a:cs typeface="Century Gothic"/>
                <a:sym typeface="Century Gothic"/>
              </a:rPr>
              <a:t>'script' means something written</a:t>
            </a:r>
            <a:endParaRPr sz="2000" dirty="0">
              <a:solidFill>
                <a:srgbClr val="242424"/>
              </a:solidFill>
              <a:latin typeface="Century Gothic"/>
              <a:ea typeface="Century Gothic"/>
              <a:cs typeface="Century Gothic"/>
              <a:sym typeface="Century Gothic"/>
            </a:endParaRPr>
          </a:p>
        </p:txBody>
      </p:sp>
      <mc:AlternateContent xmlns:mc="http://schemas.openxmlformats.org/markup-compatibility/2006" xmlns:a14="http://schemas.microsoft.com/office/drawing/2010/main">
        <mc:Choice Requires="a14">
          <p:sp>
            <p:nvSpPr>
              <p:cNvPr id="197" name="Google Shape;197;g3cfdd261211_0_48"/>
              <p:cNvSpPr txBox="1"/>
              <p:nvPr/>
            </p:nvSpPr>
            <p:spPr>
              <a:xfrm>
                <a:off x="7544922" y="2079328"/>
                <a:ext cx="3226277" cy="2246729"/>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Example</a:t>
                </a:r>
                <a:r>
                  <a:rPr lang="en-GB" sz="2000" b="1" dirty="0">
                    <a:solidFill>
                      <a:srgbClr val="006F62"/>
                    </a:solidFill>
                    <a:latin typeface="Century Gothic"/>
                    <a:ea typeface="Century Gothic"/>
                    <a:cs typeface="Century Gothic"/>
                    <a:sym typeface="Century Gothic"/>
                  </a:rPr>
                  <a:t> </a:t>
                </a:r>
              </a:p>
              <a:p>
                <a:pPr marL="0" marR="0" lvl="0" indent="0" algn="l" rtl="0">
                  <a:spcBef>
                    <a:spcPts val="0"/>
                  </a:spcBef>
                  <a:spcAft>
                    <a:spcPts val="0"/>
                  </a:spcAft>
                  <a:buNone/>
                </a:pPr>
                <a:r>
                  <a:rPr lang="en-GB" sz="2000" dirty="0">
                    <a:solidFill>
                      <a:schemeClr val="dk1"/>
                    </a:solidFill>
                    <a:latin typeface="Century Gothic"/>
                    <a:ea typeface="Century Gothic"/>
                    <a:cs typeface="Century Gothic"/>
                    <a:sym typeface="Century Gothic"/>
                  </a:rPr>
                  <a:t>In </a:t>
                </a:r>
                <a14:m>
                  <m:oMath xmlns:m="http://schemas.openxmlformats.org/officeDocument/2006/math">
                    <m:r>
                      <m:rPr>
                        <m:sty m:val="p"/>
                      </m:rPr>
                      <a:rPr lang="en-GB" sz="2000" i="0" dirty="0" smtClean="0">
                        <a:solidFill>
                          <a:schemeClr val="dk1"/>
                        </a:solidFill>
                        <a:latin typeface="Cambria Math" panose="02040503050406030204" pitchFamily="18" charset="0"/>
                        <a:ea typeface="Century Gothic"/>
                        <a:cs typeface="Century Gothic"/>
                        <a:sym typeface="Century Gothic"/>
                      </a:rPr>
                      <m:t>H</m:t>
                    </m:r>
                    <m:r>
                      <a:rPr lang="en-GB" sz="2000" i="0" dirty="0" smtClean="0">
                        <a:solidFill>
                          <a:schemeClr val="dk1"/>
                        </a:solidFill>
                        <a:latin typeface="Cambria Math" panose="02040503050406030204" pitchFamily="18" charset="0"/>
                        <a:ea typeface="Century Gothic"/>
                        <a:cs typeface="Century Gothic"/>
                        <a:sym typeface="Century Gothic"/>
                      </a:rPr>
                      <m:t>₂</m:t>
                    </m:r>
                    <m:r>
                      <m:rPr>
                        <m:sty m:val="p"/>
                      </m:rPr>
                      <a:rPr lang="en-GB" sz="2000" i="0" dirty="0" smtClean="0">
                        <a:solidFill>
                          <a:schemeClr val="dk1"/>
                        </a:solidFill>
                        <a:latin typeface="Cambria Math" panose="02040503050406030204" pitchFamily="18" charset="0"/>
                        <a:ea typeface="Century Gothic"/>
                        <a:cs typeface="Century Gothic"/>
                        <a:sym typeface="Century Gothic"/>
                      </a:rPr>
                      <m:t>O</m:t>
                    </m:r>
                  </m:oMath>
                </a14:m>
                <a:r>
                  <a:rPr lang="en-GB" sz="2000" dirty="0">
                    <a:solidFill>
                      <a:schemeClr val="dk1"/>
                    </a:solidFill>
                    <a:latin typeface="Century Gothic"/>
                    <a:ea typeface="Century Gothic"/>
                    <a:cs typeface="Century Gothic"/>
                    <a:sym typeface="Century Gothic"/>
                  </a:rPr>
                  <a:t>, the subscript 2 after </a:t>
                </a:r>
                <a14:m>
                  <m:oMath xmlns:m="http://schemas.openxmlformats.org/officeDocument/2006/math">
                    <m:r>
                      <m:rPr>
                        <m:sty m:val="p"/>
                      </m:rPr>
                      <a:rPr lang="en-GB" sz="2000" i="0" dirty="0" smtClean="0">
                        <a:solidFill>
                          <a:schemeClr val="dk1"/>
                        </a:solidFill>
                        <a:latin typeface="Cambria Math" panose="02040503050406030204" pitchFamily="18" charset="0"/>
                        <a:ea typeface="Century Gothic"/>
                        <a:cs typeface="Century Gothic"/>
                        <a:sym typeface="Century Gothic"/>
                      </a:rPr>
                      <m:t>H</m:t>
                    </m:r>
                  </m:oMath>
                </a14:m>
                <a:r>
                  <a:rPr lang="en-GB" sz="2000" dirty="0">
                    <a:solidFill>
                      <a:schemeClr val="dk1"/>
                    </a:solidFill>
                    <a:latin typeface="Century Gothic"/>
                    <a:ea typeface="Century Gothic"/>
                    <a:cs typeface="Century Gothic"/>
                    <a:sym typeface="Century Gothic"/>
                  </a:rPr>
                  <a:t> means there are 2 hydrogen atoms. In </a:t>
                </a:r>
                <a14:m>
                  <m:oMath xmlns:m="http://schemas.openxmlformats.org/officeDocument/2006/math">
                    <m:r>
                      <m:rPr>
                        <m:sty m:val="p"/>
                      </m:rPr>
                      <a:rPr lang="en-GB" sz="2000" i="0" dirty="0" smtClean="0">
                        <a:solidFill>
                          <a:schemeClr val="dk1"/>
                        </a:solidFill>
                        <a:latin typeface="Cambria Math" panose="02040503050406030204" pitchFamily="18" charset="0"/>
                        <a:ea typeface="Century Gothic"/>
                        <a:cs typeface="Century Gothic"/>
                        <a:sym typeface="Century Gothic"/>
                      </a:rPr>
                      <m:t>CO</m:t>
                    </m:r>
                    <m:r>
                      <a:rPr lang="en-GB" sz="2000" i="0" dirty="0" smtClean="0">
                        <a:solidFill>
                          <a:schemeClr val="dk1"/>
                        </a:solidFill>
                        <a:latin typeface="Cambria Math" panose="02040503050406030204" pitchFamily="18" charset="0"/>
                        <a:ea typeface="Century Gothic"/>
                        <a:cs typeface="Century Gothic"/>
                        <a:sym typeface="Century Gothic"/>
                      </a:rPr>
                      <m:t>₂</m:t>
                    </m:r>
                  </m:oMath>
                </a14:m>
                <a:r>
                  <a:rPr lang="en-GB" sz="2000" dirty="0">
                    <a:solidFill>
                      <a:schemeClr val="dk1"/>
                    </a:solidFill>
                    <a:latin typeface="Century Gothic"/>
                    <a:ea typeface="Century Gothic"/>
                    <a:cs typeface="Century Gothic"/>
                    <a:sym typeface="Century Gothic"/>
                  </a:rPr>
                  <a:t>, the subscript 2 after </a:t>
                </a:r>
                <a14:m>
                  <m:oMath xmlns:m="http://schemas.openxmlformats.org/officeDocument/2006/math">
                    <m:r>
                      <m:rPr>
                        <m:sty m:val="p"/>
                      </m:rPr>
                      <a:rPr lang="en-GB" sz="2000" i="0" dirty="0" smtClean="0">
                        <a:solidFill>
                          <a:schemeClr val="dk1"/>
                        </a:solidFill>
                        <a:latin typeface="Cambria Math" panose="02040503050406030204" pitchFamily="18" charset="0"/>
                        <a:ea typeface="Century Gothic"/>
                        <a:cs typeface="Century Gothic"/>
                        <a:sym typeface="Century Gothic"/>
                      </a:rPr>
                      <m:t>O</m:t>
                    </m:r>
                  </m:oMath>
                </a14:m>
                <a:r>
                  <a:rPr lang="en-GB" sz="2000" dirty="0">
                    <a:solidFill>
                      <a:schemeClr val="dk1"/>
                    </a:solidFill>
                    <a:latin typeface="Century Gothic"/>
                    <a:ea typeface="Century Gothic"/>
                    <a:cs typeface="Century Gothic"/>
                    <a:sym typeface="Century Gothic"/>
                  </a:rPr>
                  <a:t> means there are 2 oxygen atoms</a:t>
                </a:r>
                <a:endParaRPr dirty="0">
                  <a:solidFill>
                    <a:schemeClr val="dk1"/>
                  </a:solidFill>
                </a:endParaRPr>
              </a:p>
            </p:txBody>
          </p:sp>
        </mc:Choice>
        <mc:Fallback xmlns="">
          <p:sp>
            <p:nvSpPr>
              <p:cNvPr id="197" name="Google Shape;197;g3cfdd261211_0_48"/>
              <p:cNvSpPr txBox="1">
                <a:spLocks noRot="1" noChangeAspect="1" noMove="1" noResize="1" noEditPoints="1" noAdjustHandles="1" noChangeArrowheads="1" noChangeShapeType="1" noTextEdit="1"/>
              </p:cNvSpPr>
              <p:nvPr/>
            </p:nvSpPr>
            <p:spPr>
              <a:xfrm>
                <a:off x="7544922" y="2079328"/>
                <a:ext cx="3226277" cy="2246729"/>
              </a:xfrm>
              <a:prstGeom prst="rect">
                <a:avLst/>
              </a:prstGeom>
              <a:blipFill>
                <a:blip r:embed="rId4"/>
                <a:stretch>
                  <a:fillRect l="-1880" t="-1075" r="-1316" b="-3226"/>
                </a:stretch>
              </a:blipFill>
              <a:ln w="19050" cap="flat" cmpd="sng">
                <a:solidFill>
                  <a:schemeClr val="accent4"/>
                </a:solidFill>
                <a:prstDash val="solid"/>
                <a:round/>
                <a:headEnd type="none" w="sm" len="sm"/>
                <a:tailEnd type="none" w="sm" len="sm"/>
              </a:ln>
            </p:spPr>
            <p:txBody>
              <a:bodyPr/>
              <a:lstStyle/>
              <a:p>
                <a:r>
                  <a:rPr lang="en-GB">
                    <a:noFill/>
                  </a:rPr>
                  <a:t> </a:t>
                </a:r>
              </a:p>
            </p:txBody>
          </p:sp>
        </mc:Fallback>
      </mc:AlternateContent>
      <p:pic>
        <p:nvPicPr>
          <p:cNvPr id="198" name="Google Shape;198;g3cfdd261211_0_48" descr="A photograph of a molymod representation of H2O, water. The hydrogen atoms are in white and the oxygen represented by a red molymod. "/>
          <p:cNvPicPr preferRelativeResize="0"/>
          <p:nvPr/>
        </p:nvPicPr>
        <p:blipFill>
          <a:blip r:embed="rId5">
            <a:alphaModFix/>
          </a:blip>
          <a:srcRect l="18350" t="19129" r="15129" b="19626"/>
          <a:stretch>
            <a:fillRect/>
          </a:stretch>
        </p:blipFill>
        <p:spPr>
          <a:xfrm>
            <a:off x="4093800" y="2386558"/>
            <a:ext cx="3159860" cy="1939499"/>
          </a:xfrm>
          <a:prstGeom prst="rect">
            <a:avLst/>
          </a:prstGeom>
          <a:noFill/>
          <a:ln>
            <a:noFill/>
          </a:ln>
        </p:spPr>
      </p:pic>
      <p:sp>
        <p:nvSpPr>
          <p:cNvPr id="5" name="TextBox 4">
            <a:extLst>
              <a:ext uri="{FF2B5EF4-FFF2-40B4-BE49-F238E27FC236}">
                <a16:creationId xmlns:a16="http://schemas.microsoft.com/office/drawing/2014/main" id="{DB65EF72-0579-CC27-2E1C-6A916E946581}"/>
              </a:ext>
            </a:extLst>
          </p:cNvPr>
          <p:cNvSpPr txBox="1"/>
          <p:nvPr/>
        </p:nvSpPr>
        <p:spPr>
          <a:xfrm>
            <a:off x="430444" y="4553411"/>
            <a:ext cx="3062855" cy="1015663"/>
          </a:xfrm>
          <a:prstGeom prst="rect">
            <a:avLst/>
          </a:prstGeom>
          <a:noFill/>
          <a:ln w="19050">
            <a:solidFill>
              <a:schemeClr val="accent4"/>
            </a:solidFill>
          </a:ln>
        </p:spPr>
        <p:txBody>
          <a:bodyPr wrap="square" lIns="91440" tIns="45720" rIns="91440" bIns="45720" rtlCol="0" anchor="t">
            <a:spAutoFit/>
          </a:bodyPr>
          <a:lstStyle/>
          <a:p>
            <a:r>
              <a:rPr lang="en-GB" sz="2000" b="1" dirty="0">
                <a:solidFill>
                  <a:schemeClr val="accent4"/>
                </a:solidFill>
                <a:latin typeface="Century Gothic"/>
              </a:rPr>
              <a:t>Sign it</a:t>
            </a:r>
          </a:p>
          <a:p>
            <a:r>
              <a:rPr lang="en-GB" sz="2000" dirty="0">
                <a:latin typeface="Century Gothic"/>
              </a:rPr>
              <a:t>Watch a video:</a:t>
            </a:r>
          </a:p>
          <a:p>
            <a:r>
              <a:rPr lang="en-GB" sz="2000" dirty="0">
                <a:solidFill>
                  <a:schemeClr val="accent4"/>
                </a:solidFill>
                <a:latin typeface="Century Gothic"/>
                <a:hlinkClick r:id="rId6">
                  <a:extLst>
                    <a:ext uri="{A12FA001-AC4F-418D-AE19-62706E023703}">
                      <ahyp:hlinkClr xmlns:ahyp="http://schemas.microsoft.com/office/drawing/2018/hyperlinkcolor" val="tx"/>
                    </a:ext>
                  </a:extLst>
                </a:hlinkClick>
              </a:rPr>
              <a:t>bit.ly/49kFvHH</a:t>
            </a:r>
            <a:r>
              <a:rPr lang="en-GB" sz="2000" dirty="0">
                <a:solidFill>
                  <a:schemeClr val="accent4"/>
                </a:solidFill>
                <a:latin typeface="Century Gothic"/>
              </a:rPr>
              <a:t> </a:t>
            </a:r>
            <a:endParaRPr lang="en-GB" sz="2000" dirty="0">
              <a:solidFill>
                <a:schemeClr val="accent4"/>
              </a:solidFill>
              <a:latin typeface="Century Gothic" panose="020B0502020202020204" pitchFamily="34" charset="0"/>
            </a:endParaRPr>
          </a:p>
        </p:txBody>
      </p:sp>
      <p:grpSp>
        <p:nvGrpSpPr>
          <p:cNvPr id="6" name="Group 5">
            <a:extLst>
              <a:ext uri="{FF2B5EF4-FFF2-40B4-BE49-F238E27FC236}">
                <a16:creationId xmlns:a16="http://schemas.microsoft.com/office/drawing/2014/main" id="{3A8BD8B0-454B-84AA-4813-26346C91F9AC}"/>
              </a:ext>
              <a:ext uri="{C183D7F6-B498-43B3-948B-1728B52AA6E4}">
                <adec:decorative xmlns:adec="http://schemas.microsoft.com/office/drawing/2017/decorative" val="1"/>
              </a:ext>
            </a:extLst>
          </p:cNvPr>
          <p:cNvGrpSpPr/>
          <p:nvPr/>
        </p:nvGrpSpPr>
        <p:grpSpPr>
          <a:xfrm>
            <a:off x="2459436" y="4789262"/>
            <a:ext cx="920237" cy="543960"/>
            <a:chOff x="2483418" y="4241051"/>
            <a:chExt cx="920237" cy="543960"/>
          </a:xfrm>
        </p:grpSpPr>
        <p:pic>
          <p:nvPicPr>
            <p:cNvPr id="7" name="Graphic 16">
              <a:extLst>
                <a:ext uri="{FF2B5EF4-FFF2-40B4-BE49-F238E27FC236}">
                  <a16:creationId xmlns:a16="http://schemas.microsoft.com/office/drawing/2014/main" id="{11EC0273-6EE2-0880-B66B-FFF1A81C7B9C}"/>
                </a:ext>
                <a:ext uri="{C183D7F6-B498-43B3-948B-1728B52AA6E4}">
                  <adec:decorative xmlns:adec="http://schemas.microsoft.com/office/drawing/2017/decorative" val="1"/>
                </a:ext>
              </a:extLst>
            </p:cNvPr>
            <p:cNvPicPr/>
            <p:nvPr/>
          </p:nvPicPr>
          <p:blipFill>
            <a:blip r:embed="rId7" cstate="print">
              <a:extLst>
                <a:ext uri="{28A0092B-C50C-407E-A947-70E740481C1C}">
                  <a14:useLocalDpi xmlns:a14="http://schemas.microsoft.com/office/drawing/2010/main"/>
                </a:ext>
              </a:extLst>
            </a:blip>
            <a:stretch/>
          </p:blipFill>
          <p:spPr>
            <a:xfrm>
              <a:off x="2483418" y="4241051"/>
              <a:ext cx="543960" cy="543960"/>
            </a:xfrm>
            <a:prstGeom prst="rect">
              <a:avLst/>
            </a:prstGeom>
            <a:ln w="0">
              <a:noFill/>
            </a:ln>
          </p:spPr>
        </p:pic>
        <p:pic>
          <p:nvPicPr>
            <p:cNvPr id="8" name="Graphic 17">
              <a:extLst>
                <a:ext uri="{FF2B5EF4-FFF2-40B4-BE49-F238E27FC236}">
                  <a16:creationId xmlns:a16="http://schemas.microsoft.com/office/drawing/2014/main" id="{18125717-E583-B817-27AE-06C63052F68A}"/>
                </a:ext>
                <a:ext uri="{C183D7F6-B498-43B3-948B-1728B52AA6E4}">
                  <adec:decorative xmlns:adec="http://schemas.microsoft.com/office/drawing/2017/decorative" val="1"/>
                </a:ext>
              </a:extLst>
            </p:cNvPr>
            <p:cNvPicPr/>
            <p:nvPr/>
          </p:nvPicPr>
          <p:blipFill>
            <a:blip r:embed="rId8" cstate="print">
              <a:extLst>
                <a:ext uri="{28A0092B-C50C-407E-A947-70E740481C1C}">
                  <a14:useLocalDpi xmlns:a14="http://schemas.microsoft.com/office/drawing/2010/main"/>
                </a:ext>
              </a:extLst>
            </a:blip>
            <a:stretch/>
          </p:blipFill>
          <p:spPr>
            <a:xfrm>
              <a:off x="2865095" y="4241051"/>
              <a:ext cx="538560" cy="538560"/>
            </a:xfrm>
            <a:prstGeom prst="rect">
              <a:avLst/>
            </a:prstGeom>
            <a:ln w="0">
              <a:noFill/>
            </a:ln>
          </p:spPr>
        </p:pic>
      </p:grpSp>
      <p:grpSp>
        <p:nvGrpSpPr>
          <p:cNvPr id="14" name="Group 13" descr="H2O with the subscript 2 surrounded by a purple circle. Beneath is a purple arrow which points up to the circled 2">
            <a:extLst>
              <a:ext uri="{FF2B5EF4-FFF2-40B4-BE49-F238E27FC236}">
                <a16:creationId xmlns:a16="http://schemas.microsoft.com/office/drawing/2014/main" id="{A755F574-2487-E64C-2A34-F190B7BC6E0F}"/>
              </a:ext>
            </a:extLst>
          </p:cNvPr>
          <p:cNvGrpSpPr/>
          <p:nvPr/>
        </p:nvGrpSpPr>
        <p:grpSpPr>
          <a:xfrm>
            <a:off x="5032388" y="4326057"/>
            <a:ext cx="1431674" cy="863315"/>
            <a:chOff x="5032388" y="4326057"/>
            <a:chExt cx="1431674" cy="863315"/>
          </a:xfrm>
        </p:grpSpPr>
        <mc:AlternateContent xmlns:mc="http://schemas.openxmlformats.org/markup-compatibility/2006" xmlns:a14="http://schemas.microsoft.com/office/drawing/2010/main">
          <mc:Choice Requires="a14">
            <p:sp>
              <p:nvSpPr>
                <p:cNvPr id="2" name="TextBox 1">
                  <a:extLst>
                    <a:ext uri="{FF2B5EF4-FFF2-40B4-BE49-F238E27FC236}">
                      <a16:creationId xmlns:a16="http://schemas.microsoft.com/office/drawing/2014/main" id="{9BDC7363-F189-BAEA-1849-CFA2AC0F6849}"/>
                    </a:ext>
                  </a:extLst>
                </p:cNvPr>
                <p:cNvSpPr txBox="1"/>
                <p:nvPr/>
              </p:nvSpPr>
              <p:spPr>
                <a:xfrm>
                  <a:off x="5032388" y="4326057"/>
                  <a:ext cx="1431674" cy="830997"/>
                </a:xfrm>
                <a:prstGeom prst="rect">
                  <a:avLst/>
                </a:prstGeom>
                <a:noFill/>
              </p:spPr>
              <p:txBody>
                <a:bodyPr wrap="none" rtlCol="0">
                  <a:spAutoFit/>
                </a:bodyPr>
                <a:lstStyle/>
                <a:p>
                  <a:pPr/>
                  <a14:m>
                    <m:oMathPara xmlns:m="http://schemas.openxmlformats.org/officeDocument/2006/math">
                      <m:oMath>
                        <m:sSub>
                          <m:sSubPr>
                            <m:ctrlPr>
                              <a:rPr lang="en-GB" sz="4800" b="0" i="0" dirty="0" smtClean="0">
                                <a:latin typeface="Cambria Math" panose="02040503050406030204" pitchFamily="18" charset="0"/>
                              </a:rPr>
                            </m:ctrlPr>
                          </m:sSubPr>
                          <m:e>
                            <m:r>
                              <m:rPr>
                                <m:sty m:val="p"/>
                              </m:rPr>
                              <a:rPr lang="en-GB" sz="4800" b="0" i="0" dirty="0" smtClean="0">
                                <a:latin typeface="Cambria Math" panose="02040503050406030204" pitchFamily="18" charset="0"/>
                              </a:rPr>
                              <m:t>H</m:t>
                            </m:r>
                          </m:e>
                          <m:sub>
                            <m:r>
                              <a:rPr lang="en-GB" sz="4800" b="0" i="0" dirty="0" smtClean="0">
                                <a:latin typeface="Cambria Math" panose="02040503050406030204" pitchFamily="18" charset="0"/>
                              </a:rPr>
                              <m:t>2</m:t>
                            </m:r>
                          </m:sub>
                        </m:sSub>
                        <m:r>
                          <m:rPr>
                            <m:sty m:val="p"/>
                          </m:rPr>
                          <a:rPr lang="en-GB" sz="4800" i="0" dirty="0" smtClean="0">
                            <a:latin typeface="Cambria Math" panose="02040503050406030204" pitchFamily="18" charset="0"/>
                          </a:rPr>
                          <m:t>O</m:t>
                        </m:r>
                      </m:oMath>
                    </m:oMathPara>
                  </a14:m>
                  <a:endParaRPr dirty="0"/>
                </a:p>
              </p:txBody>
            </p:sp>
          </mc:Choice>
          <mc:Fallback xmlns="">
            <p:sp>
              <p:nvSpPr>
                <p:cNvPr id="2" name="TextBox 1">
                  <a:extLst>
                    <a:ext uri="{FF2B5EF4-FFF2-40B4-BE49-F238E27FC236}">
                      <a16:creationId xmlns:a16="http://schemas.microsoft.com/office/drawing/2014/main" id="{9BDC7363-F189-BAEA-1849-CFA2AC0F6849}"/>
                    </a:ext>
                  </a:extLst>
                </p:cNvPr>
                <p:cNvSpPr txBox="1">
                  <a:spLocks noRot="1" noChangeAspect="1" noMove="1" noResize="1" noEditPoints="1" noAdjustHandles="1" noChangeArrowheads="1" noChangeShapeType="1" noTextEdit="1"/>
                </p:cNvSpPr>
                <p:nvPr/>
              </p:nvSpPr>
              <p:spPr>
                <a:xfrm>
                  <a:off x="5032388" y="4326057"/>
                  <a:ext cx="1431674" cy="830997"/>
                </a:xfrm>
                <a:prstGeom prst="rect">
                  <a:avLst/>
                </a:prstGeom>
                <a:blipFill>
                  <a:blip r:embed="rId9"/>
                  <a:stretch>
                    <a:fillRect/>
                  </a:stretch>
                </a:blipFill>
              </p:spPr>
              <p:txBody>
                <a:bodyPr/>
                <a:lstStyle/>
                <a:p>
                  <a:r>
                    <a:rPr lang="en-GB">
                      <a:noFill/>
                    </a:rPr>
                    <a:t> </a:t>
                  </a:r>
                </a:p>
              </p:txBody>
            </p:sp>
          </mc:Fallback>
        </mc:AlternateContent>
        <p:sp>
          <p:nvSpPr>
            <p:cNvPr id="4" name="Oval 3">
              <a:extLst>
                <a:ext uri="{FF2B5EF4-FFF2-40B4-BE49-F238E27FC236}">
                  <a16:creationId xmlns:a16="http://schemas.microsoft.com/office/drawing/2014/main" id="{0D189F59-5FFF-58C7-A51D-A81DA96E44BB}"/>
                </a:ext>
                <a:ext uri="{C183D7F6-B498-43B3-948B-1728B52AA6E4}">
                  <adec:decorative xmlns:adec="http://schemas.microsoft.com/office/drawing/2017/decorative" val="1"/>
                </a:ext>
              </a:extLst>
            </p:cNvPr>
            <p:cNvSpPr/>
            <p:nvPr/>
          </p:nvSpPr>
          <p:spPr>
            <a:xfrm>
              <a:off x="5522292" y="4699507"/>
              <a:ext cx="473340" cy="489865"/>
            </a:xfrm>
            <a:prstGeom prst="ellipse">
              <a:avLst/>
            </a:prstGeom>
            <a:noFill/>
            <a:ln w="28575">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g3cfdd261211_0_24"/>
          <p:cNvSpPr txBox="1">
            <a:spLocks noGrp="1"/>
          </p:cNvSpPr>
          <p:nvPr>
            <p:ph type="title"/>
          </p:nvPr>
        </p:nvSpPr>
        <p:spPr>
          <a:xfrm>
            <a:off x="538134" y="464958"/>
            <a:ext cx="2386200" cy="959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4000"/>
              <a:buFont typeface="Century Gothic"/>
              <a:buNone/>
            </a:pPr>
            <a:r>
              <a:rPr lang="en-GB" sz="4000" dirty="0"/>
              <a:t>Substitute</a:t>
            </a:r>
            <a:endParaRPr dirty="0"/>
          </a:p>
        </p:txBody>
      </p:sp>
      <p:sp>
        <p:nvSpPr>
          <p:cNvPr id="180" name="Google Shape;180;g3cfdd261211_0_24"/>
          <p:cNvSpPr txBox="1"/>
          <p:nvPr/>
        </p:nvSpPr>
        <p:spPr>
          <a:xfrm>
            <a:off x="3420610" y="389316"/>
            <a:ext cx="7288200" cy="737700"/>
          </a:xfrm>
          <a:prstGeom prst="rect">
            <a:avLst/>
          </a:prstGeom>
          <a:solidFill>
            <a:srgbClr val="EA8FC4">
              <a:alpha val="27060"/>
            </a:srgbClr>
          </a:solidFill>
          <a:ln>
            <a:noFill/>
          </a:ln>
        </p:spPr>
        <p:txBody>
          <a:bodyPr spcFirstLastPara="1" wrap="square" lIns="72000" tIns="36000" rIns="72000" bIns="36000" anchor="t" anchorCtr="0">
            <a:spAutoFit/>
          </a:bodyPr>
          <a:lstStyle/>
          <a:p>
            <a:pPr marL="0" marR="0" lvl="0" indent="0" algn="l" rtl="0">
              <a:lnSpc>
                <a:spcPct val="90000"/>
              </a:lnSpc>
              <a:spcBef>
                <a:spcPts val="0"/>
              </a:spcBef>
              <a:spcAft>
                <a:spcPts val="0"/>
              </a:spcAft>
              <a:buClr>
                <a:schemeClr val="dk1"/>
              </a:buClr>
              <a:buSzPts val="2000"/>
              <a:buFont typeface="Century Gothic"/>
              <a:buNone/>
            </a:pPr>
            <a:r>
              <a:rPr lang="en-GB" sz="2400" dirty="0">
                <a:solidFill>
                  <a:schemeClr val="dk1"/>
                </a:solidFill>
                <a:latin typeface="Century Gothic"/>
                <a:ea typeface="Century Gothic"/>
                <a:cs typeface="Century Gothic"/>
                <a:sym typeface="Century Gothic"/>
              </a:rPr>
              <a:t>to replace a letter in a formula with a known numerical value</a:t>
            </a:r>
            <a:endParaRPr sz="2400" b="0" i="0" dirty="0">
              <a:solidFill>
                <a:schemeClr val="dk1"/>
              </a:solidFill>
              <a:latin typeface="Century Gothic"/>
              <a:ea typeface="Century Gothic"/>
              <a:cs typeface="Century Gothic"/>
              <a:sym typeface="Century Gothic"/>
            </a:endParaRPr>
          </a:p>
        </p:txBody>
      </p:sp>
      <p:sp>
        <p:nvSpPr>
          <p:cNvPr id="181" name="Google Shape;181;g3cfdd261211_0_24"/>
          <p:cNvSpPr txBox="1"/>
          <p:nvPr/>
        </p:nvSpPr>
        <p:spPr>
          <a:xfrm>
            <a:off x="538134" y="1607389"/>
            <a:ext cx="3316800" cy="19395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In other words…</a:t>
            </a:r>
            <a:endParaRPr dirty="0"/>
          </a:p>
          <a:p>
            <a:pPr marL="0" marR="0" lvl="0" indent="0" algn="l" rtl="0">
              <a:spcBef>
                <a:spcPts val="0"/>
              </a:spcBef>
              <a:spcAft>
                <a:spcPts val="0"/>
              </a:spcAft>
              <a:buNone/>
            </a:pPr>
            <a:r>
              <a:rPr lang="en-GB" sz="2000" dirty="0">
                <a:solidFill>
                  <a:schemeClr val="dk1"/>
                </a:solidFill>
                <a:latin typeface="Century Gothic"/>
                <a:ea typeface="Century Gothic"/>
                <a:cs typeface="Century Gothic"/>
                <a:sym typeface="Century Gothic"/>
              </a:rPr>
              <a:t>swapping the letters in a formula for the actual numbers from the question. Like filling in the blanks</a:t>
            </a:r>
            <a:endParaRPr dirty="0"/>
          </a:p>
        </p:txBody>
      </p:sp>
      <p:sp>
        <p:nvSpPr>
          <p:cNvPr id="182" name="Google Shape;182;g3cfdd261211_0_24"/>
          <p:cNvSpPr txBox="1"/>
          <p:nvPr/>
        </p:nvSpPr>
        <p:spPr>
          <a:xfrm>
            <a:off x="538134" y="5501955"/>
            <a:ext cx="3316800" cy="7080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Say it</a:t>
            </a:r>
            <a:endParaRPr dirty="0"/>
          </a:p>
          <a:p>
            <a:pPr marL="0" marR="0" lvl="0" indent="0" algn="l" rtl="0">
              <a:spcBef>
                <a:spcPts val="0"/>
              </a:spcBef>
              <a:spcAft>
                <a:spcPts val="0"/>
              </a:spcAft>
              <a:buNone/>
            </a:pPr>
            <a:r>
              <a:rPr lang="en-GB" sz="2000" dirty="0">
                <a:solidFill>
                  <a:schemeClr val="dk1"/>
                </a:solidFill>
                <a:latin typeface="Century Gothic"/>
                <a:ea typeface="Century Gothic"/>
                <a:cs typeface="Century Gothic"/>
                <a:sym typeface="Century Gothic"/>
              </a:rPr>
              <a:t>Sub-</a:t>
            </a:r>
            <a:r>
              <a:rPr lang="en-GB" sz="2000" dirty="0" err="1">
                <a:solidFill>
                  <a:schemeClr val="dk1"/>
                </a:solidFill>
                <a:latin typeface="Century Gothic"/>
                <a:ea typeface="Century Gothic"/>
                <a:cs typeface="Century Gothic"/>
                <a:sym typeface="Century Gothic"/>
              </a:rPr>
              <a:t>sti</a:t>
            </a:r>
            <a:r>
              <a:rPr lang="en-GB" sz="2000" dirty="0">
                <a:solidFill>
                  <a:schemeClr val="dk1"/>
                </a:solidFill>
                <a:latin typeface="Century Gothic"/>
                <a:ea typeface="Century Gothic"/>
                <a:cs typeface="Century Gothic"/>
                <a:sym typeface="Century Gothic"/>
              </a:rPr>
              <a:t>-</a:t>
            </a:r>
            <a:r>
              <a:rPr lang="en-GB" sz="2000" dirty="0" err="1">
                <a:solidFill>
                  <a:schemeClr val="dk1"/>
                </a:solidFill>
                <a:latin typeface="Century Gothic"/>
                <a:ea typeface="Century Gothic"/>
                <a:cs typeface="Century Gothic"/>
                <a:sym typeface="Century Gothic"/>
              </a:rPr>
              <a:t>chue</a:t>
            </a:r>
            <a:r>
              <a:rPr lang="en-GB" sz="2000" dirty="0">
                <a:solidFill>
                  <a:schemeClr val="dk1"/>
                </a:solidFill>
                <a:latin typeface="Century Gothic"/>
                <a:ea typeface="Century Gothic"/>
                <a:cs typeface="Century Gothic"/>
                <a:sym typeface="Century Gothic"/>
              </a:rPr>
              <a:t>-t</a:t>
            </a:r>
            <a:endParaRPr dirty="0"/>
          </a:p>
        </p:txBody>
      </p:sp>
      <p:sp>
        <p:nvSpPr>
          <p:cNvPr id="183" name="Google Shape;183;g3cfdd261211_0_24"/>
          <p:cNvSpPr txBox="1"/>
          <p:nvPr/>
        </p:nvSpPr>
        <p:spPr>
          <a:xfrm>
            <a:off x="7968537" y="3963226"/>
            <a:ext cx="2740273" cy="2246729"/>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Break it down</a:t>
            </a:r>
            <a:endParaRPr dirty="0"/>
          </a:p>
          <a:p>
            <a:pPr marL="0" marR="0" lvl="0" indent="0" algn="l" rtl="0">
              <a:spcBef>
                <a:spcPts val="0"/>
              </a:spcBef>
              <a:spcAft>
                <a:spcPts val="0"/>
              </a:spcAft>
              <a:buNone/>
            </a:pPr>
            <a:r>
              <a:rPr lang="en-GB" sz="2000" dirty="0">
                <a:solidFill>
                  <a:srgbClr val="242424"/>
                </a:solidFill>
                <a:latin typeface="Century Gothic"/>
                <a:ea typeface="Century Gothic"/>
                <a:cs typeface="Century Gothic"/>
                <a:sym typeface="Century Gothic"/>
              </a:rPr>
              <a:t>From Latin 'sub' (under/in place of) and '</a:t>
            </a:r>
            <a:r>
              <a:rPr lang="en-GB" sz="2000" dirty="0" err="1">
                <a:solidFill>
                  <a:srgbClr val="242424"/>
                </a:solidFill>
                <a:latin typeface="Century Gothic"/>
                <a:ea typeface="Century Gothic"/>
                <a:cs typeface="Century Gothic"/>
                <a:sym typeface="Century Gothic"/>
              </a:rPr>
              <a:t>statuere</a:t>
            </a:r>
            <a:r>
              <a:rPr lang="en-GB" sz="2000" dirty="0">
                <a:solidFill>
                  <a:srgbClr val="242424"/>
                </a:solidFill>
                <a:latin typeface="Century Gothic"/>
                <a:ea typeface="Century Gothic"/>
                <a:cs typeface="Century Gothic"/>
                <a:sym typeface="Century Gothic"/>
              </a:rPr>
              <a:t>' (to set up). It means to put one thing in place of another</a:t>
            </a:r>
            <a:endParaRPr sz="2000" dirty="0">
              <a:solidFill>
                <a:schemeClr val="dk1"/>
              </a:solidFill>
              <a:latin typeface="Century Gothic"/>
              <a:ea typeface="Century Gothic"/>
              <a:cs typeface="Century Gothic"/>
              <a:sym typeface="Century Gothic"/>
            </a:endParaRPr>
          </a:p>
        </p:txBody>
      </p:sp>
      <mc:AlternateContent xmlns:mc="http://schemas.openxmlformats.org/markup-compatibility/2006" xmlns:a14="http://schemas.microsoft.com/office/drawing/2010/main">
        <mc:Choice Requires="a14">
          <p:sp>
            <p:nvSpPr>
              <p:cNvPr id="184" name="Google Shape;184;g3cfdd261211_0_24"/>
              <p:cNvSpPr txBox="1"/>
              <p:nvPr/>
            </p:nvSpPr>
            <p:spPr>
              <a:xfrm>
                <a:off x="5961010" y="1607389"/>
                <a:ext cx="4747800" cy="1554937"/>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Example</a:t>
                </a:r>
                <a:r>
                  <a:rPr lang="en-GB" sz="2000" b="1" dirty="0">
                    <a:solidFill>
                      <a:srgbClr val="006F62"/>
                    </a:solidFill>
                    <a:latin typeface="Century Gothic"/>
                    <a:ea typeface="Century Gothic"/>
                    <a:cs typeface="Century Gothic"/>
                    <a:sym typeface="Century Gothic"/>
                  </a:rPr>
                  <a:t> </a:t>
                </a:r>
                <a:endParaRPr lang="en-GB" dirty="0"/>
              </a:p>
              <a:p>
                <a:pPr marL="0" marR="0" lvl="0" indent="0" algn="l" rtl="0">
                  <a:spcBef>
                    <a:spcPts val="0"/>
                  </a:spcBef>
                  <a:spcAft>
                    <a:spcPts val="0"/>
                  </a:spcAft>
                  <a:buNone/>
                </a:pPr>
                <a:r>
                  <a:rPr lang="en-GB" sz="2000" dirty="0">
                    <a:solidFill>
                      <a:srgbClr val="242424"/>
                    </a:solidFill>
                    <a:latin typeface="Century Gothic"/>
                    <a:ea typeface="Century Gothic"/>
                    <a:cs typeface="Century Gothic"/>
                    <a:sym typeface="Century Gothic"/>
                  </a:rPr>
                  <a:t>If </a:t>
                </a:r>
                <a14:m>
                  <m:oMath xmlns:m="http://schemas.openxmlformats.org/officeDocument/2006/math">
                    <m:r>
                      <m:rPr>
                        <m:sty m:val="p"/>
                      </m:rPr>
                      <a:rPr lang="en-GB" sz="2000" i="0" dirty="0" smtClean="0">
                        <a:solidFill>
                          <a:srgbClr val="242424"/>
                        </a:solidFill>
                        <a:latin typeface="Cambria Math" panose="02040503050406030204" pitchFamily="18" charset="0"/>
                        <a:ea typeface="Century Gothic"/>
                        <a:cs typeface="Century Gothic"/>
                        <a:sym typeface="Century Gothic"/>
                      </a:rPr>
                      <m:t>density</m:t>
                    </m:r>
                    <m:r>
                      <a:rPr lang="en-GB" sz="2000" i="0" dirty="0" smtClean="0">
                        <a:solidFill>
                          <a:srgbClr val="242424"/>
                        </a:solidFill>
                        <a:latin typeface="Cambria Math" panose="02040503050406030204" pitchFamily="18" charset="0"/>
                        <a:ea typeface="Century Gothic"/>
                        <a:cs typeface="Century Gothic"/>
                        <a:sym typeface="Century Gothic"/>
                      </a:rPr>
                      <m:t>=</m:t>
                    </m:r>
                    <m:f>
                      <m:fPr>
                        <m:ctrlPr>
                          <a:rPr lang="ar-AE" sz="2000" b="0" i="0" dirty="0" smtClean="0">
                            <a:solidFill>
                              <a:srgbClr val="242424"/>
                            </a:solidFill>
                            <a:latin typeface="Cambria Math" panose="02040503050406030204" pitchFamily="18" charset="0"/>
                            <a:sym typeface="Century Gothic"/>
                          </a:rPr>
                        </m:ctrlPr>
                      </m:fPr>
                      <m:num>
                        <m:r>
                          <m:rPr>
                            <m:sty m:val="p"/>
                          </m:rPr>
                          <a:rPr lang="ar-AE" sz="2000" b="0" i="0" dirty="0" smtClean="0">
                            <a:solidFill>
                              <a:srgbClr val="242424"/>
                            </a:solidFill>
                            <a:latin typeface="Cambria Math" panose="02040503050406030204" pitchFamily="18" charset="0"/>
                            <a:sym typeface="Century Gothic"/>
                          </a:rPr>
                          <m:t>m</m:t>
                        </m:r>
                        <m:r>
                          <m:rPr>
                            <m:sty m:val="p"/>
                          </m:rPr>
                          <a:rPr lang="en-GB" sz="2000" b="0" i="0" dirty="0" smtClean="0">
                            <a:solidFill>
                              <a:srgbClr val="242424"/>
                            </a:solidFill>
                            <a:latin typeface="Cambria Math" panose="02040503050406030204" pitchFamily="18" charset="0"/>
                            <a:sym typeface="Century Gothic"/>
                          </a:rPr>
                          <m:t>ass</m:t>
                        </m:r>
                      </m:num>
                      <m:den>
                        <m:r>
                          <m:rPr>
                            <m:sty m:val="p"/>
                          </m:rPr>
                          <a:rPr lang="en-GB" sz="2000" b="0" i="0" dirty="0" smtClean="0">
                            <a:solidFill>
                              <a:srgbClr val="242424"/>
                            </a:solidFill>
                            <a:latin typeface="Cambria Math" panose="02040503050406030204" pitchFamily="18" charset="0"/>
                            <a:sym typeface="Century Gothic"/>
                          </a:rPr>
                          <m:t>volume</m:t>
                        </m:r>
                      </m:den>
                    </m:f>
                  </m:oMath>
                </a14:m>
                <a:endParaRPr lang="en-GB" sz="2000" dirty="0">
                  <a:solidFill>
                    <a:srgbClr val="242424"/>
                  </a:solidFill>
                  <a:latin typeface="Century Gothic"/>
                  <a:ea typeface="Century Gothic"/>
                  <a:cs typeface="Century Gothic"/>
                  <a:sym typeface="Century Gothic"/>
                </a:endParaRPr>
              </a:p>
              <a:p>
                <a:pPr marL="0" marR="0" lvl="0" indent="0" algn="l" rtl="0">
                  <a:spcBef>
                    <a:spcPts val="0"/>
                  </a:spcBef>
                  <a:spcAft>
                    <a:spcPts val="0"/>
                  </a:spcAft>
                  <a:buNone/>
                </a:pPr>
                <a:r>
                  <a:rPr lang="en-GB" sz="2000" dirty="0">
                    <a:solidFill>
                      <a:srgbClr val="242424"/>
                    </a:solidFill>
                    <a:latin typeface="Century Gothic"/>
                    <a:ea typeface="Century Gothic"/>
                    <a:cs typeface="Century Gothic"/>
                    <a:sym typeface="Century Gothic"/>
                  </a:rPr>
                  <a:t>and </a:t>
                </a:r>
                <a14:m>
                  <m:oMath xmlns:m="http://schemas.openxmlformats.org/officeDocument/2006/math">
                    <m:r>
                      <m:rPr>
                        <m:sty m:val="p"/>
                      </m:rPr>
                      <a:rPr lang="en-GB" sz="2000" i="0" dirty="0" smtClean="0">
                        <a:solidFill>
                          <a:srgbClr val="242424"/>
                        </a:solidFill>
                        <a:latin typeface="Cambria Math" panose="02040503050406030204" pitchFamily="18" charset="0"/>
                        <a:ea typeface="Century Gothic"/>
                        <a:cs typeface="Century Gothic"/>
                        <a:sym typeface="Century Gothic"/>
                      </a:rPr>
                      <m:t>mass</m:t>
                    </m:r>
                    <m:r>
                      <a:rPr lang="en-GB" sz="2000" i="0" dirty="0" smtClean="0">
                        <a:solidFill>
                          <a:srgbClr val="242424"/>
                        </a:solidFill>
                        <a:latin typeface="Cambria Math" panose="02040503050406030204" pitchFamily="18" charset="0"/>
                        <a:ea typeface="Century Gothic"/>
                        <a:cs typeface="Century Gothic"/>
                        <a:sym typeface="Century Gothic"/>
                      </a:rPr>
                      <m:t>=12 </m:t>
                    </m:r>
                    <m:r>
                      <m:rPr>
                        <m:sty m:val="p"/>
                      </m:rPr>
                      <a:rPr lang="en-GB" sz="2000" i="0" dirty="0" smtClean="0">
                        <a:solidFill>
                          <a:srgbClr val="242424"/>
                        </a:solidFill>
                        <a:latin typeface="Cambria Math" panose="02040503050406030204" pitchFamily="18" charset="0"/>
                        <a:ea typeface="Century Gothic"/>
                        <a:cs typeface="Century Gothic"/>
                        <a:sym typeface="Century Gothic"/>
                      </a:rPr>
                      <m:t>g</m:t>
                    </m:r>
                  </m:oMath>
                </a14:m>
                <a:r>
                  <a:rPr lang="en-GB" sz="2000" dirty="0">
                    <a:solidFill>
                      <a:srgbClr val="242424"/>
                    </a:solidFill>
                    <a:latin typeface="Century Gothic"/>
                    <a:ea typeface="Century Gothic"/>
                    <a:cs typeface="Century Gothic"/>
                    <a:sym typeface="Century Gothic"/>
                  </a:rPr>
                  <a:t>, </a:t>
                </a:r>
                <a14:m>
                  <m:oMath xmlns:m="http://schemas.openxmlformats.org/officeDocument/2006/math">
                    <m:r>
                      <m:rPr>
                        <m:sty m:val="p"/>
                      </m:rPr>
                      <a:rPr lang="en-GB" sz="2000" i="0" dirty="0" smtClean="0">
                        <a:solidFill>
                          <a:srgbClr val="242424"/>
                        </a:solidFill>
                        <a:latin typeface="Cambria Math" panose="02040503050406030204" pitchFamily="18" charset="0"/>
                        <a:ea typeface="Century Gothic"/>
                        <a:cs typeface="Century Gothic"/>
                        <a:sym typeface="Century Gothic"/>
                      </a:rPr>
                      <m:t>volume</m:t>
                    </m:r>
                    <m:r>
                      <a:rPr lang="en-GB" sz="2000" i="0" dirty="0" smtClean="0">
                        <a:solidFill>
                          <a:srgbClr val="242424"/>
                        </a:solidFill>
                        <a:latin typeface="Cambria Math" panose="02040503050406030204" pitchFamily="18" charset="0"/>
                        <a:ea typeface="Century Gothic"/>
                        <a:cs typeface="Century Gothic"/>
                        <a:sym typeface="Century Gothic"/>
                      </a:rPr>
                      <m:t>=4 </m:t>
                    </m:r>
                    <m:sSup>
                      <m:sSupPr>
                        <m:ctrlPr>
                          <a:rPr lang="en-GB" sz="2000" b="0" i="0" dirty="0" smtClean="0">
                            <a:solidFill>
                              <a:srgbClr val="242424"/>
                            </a:solidFill>
                            <a:latin typeface="Cambria Math" panose="02040503050406030204" pitchFamily="18" charset="0"/>
                            <a:sym typeface="Century Gothic"/>
                          </a:rPr>
                        </m:ctrlPr>
                      </m:sSupPr>
                      <m:e>
                        <m:r>
                          <m:rPr>
                            <m:sty m:val="p"/>
                          </m:rPr>
                          <a:rPr lang="en-GB" sz="2000" b="0" i="0" dirty="0" smtClean="0">
                            <a:solidFill>
                              <a:srgbClr val="242424"/>
                            </a:solidFill>
                            <a:latin typeface="Cambria Math" panose="02040503050406030204" pitchFamily="18" charset="0"/>
                            <a:sym typeface="Century Gothic"/>
                          </a:rPr>
                          <m:t>cm</m:t>
                        </m:r>
                      </m:e>
                      <m:sup>
                        <m:r>
                          <a:rPr lang="en-GB" sz="2000" b="0" i="0" dirty="0" smtClean="0">
                            <a:solidFill>
                              <a:srgbClr val="242424"/>
                            </a:solidFill>
                            <a:latin typeface="Cambria Math" panose="02040503050406030204" pitchFamily="18" charset="0"/>
                            <a:sym typeface="Century Gothic"/>
                          </a:rPr>
                          <m:t>3</m:t>
                        </m:r>
                      </m:sup>
                    </m:sSup>
                  </m:oMath>
                </a14:m>
                <a:endParaRPr lang="en-GB" sz="2000" dirty="0">
                  <a:solidFill>
                    <a:srgbClr val="242424"/>
                  </a:solidFill>
                  <a:latin typeface="Century Gothic"/>
                  <a:ea typeface="Century Gothic"/>
                  <a:cs typeface="Century Gothic"/>
                  <a:sym typeface="Century Gothic"/>
                </a:endParaRPr>
              </a:p>
              <a:p>
                <a:pPr lvl="0"/>
                <a:r>
                  <a:rPr lang="en-GB" sz="2000" dirty="0">
                    <a:solidFill>
                      <a:srgbClr val="242424"/>
                    </a:solidFill>
                    <a:latin typeface="Century Gothic"/>
                    <a:ea typeface="Century Gothic"/>
                    <a:cs typeface="Century Gothic"/>
                    <a:sym typeface="Century Gothic"/>
                  </a:rPr>
                  <a:t>Substitute: </a:t>
                </a:r>
                <a14:m>
                  <m:oMath xmlns:m="http://schemas.openxmlformats.org/officeDocument/2006/math">
                    <m:r>
                      <m:rPr>
                        <m:sty m:val="p"/>
                      </m:rPr>
                      <a:rPr lang="en-GB" sz="2000" i="0" dirty="0" smtClean="0">
                        <a:solidFill>
                          <a:srgbClr val="242424"/>
                        </a:solidFill>
                        <a:latin typeface="Cambria Math" panose="02040503050406030204" pitchFamily="18" charset="0"/>
                        <a:ea typeface="Century Gothic"/>
                        <a:cs typeface="Century Gothic"/>
                        <a:sym typeface="Century Gothic"/>
                      </a:rPr>
                      <m:t>d</m:t>
                    </m:r>
                    <m:r>
                      <m:rPr>
                        <m:sty m:val="p"/>
                      </m:rPr>
                      <a:rPr lang="en-GB" sz="2000" b="0" i="0" dirty="0" smtClean="0">
                        <a:solidFill>
                          <a:srgbClr val="242424"/>
                        </a:solidFill>
                        <a:latin typeface="Cambria Math" panose="02040503050406030204" pitchFamily="18" charset="0"/>
                        <a:ea typeface="Century Gothic"/>
                        <a:cs typeface="Century Gothic"/>
                        <a:sym typeface="Century Gothic"/>
                      </a:rPr>
                      <m:t>ensity</m:t>
                    </m:r>
                    <m:r>
                      <a:rPr lang="en-GB" sz="2000" i="0" dirty="0" smtClean="0">
                        <a:solidFill>
                          <a:srgbClr val="242424"/>
                        </a:solidFill>
                        <a:latin typeface="Cambria Math" panose="02040503050406030204" pitchFamily="18" charset="0"/>
                        <a:ea typeface="Century Gothic"/>
                        <a:cs typeface="Century Gothic"/>
                        <a:sym typeface="Century Gothic"/>
                      </a:rPr>
                      <m:t>= </m:t>
                    </m:r>
                    <m:f>
                      <m:fPr>
                        <m:ctrlPr>
                          <a:rPr lang="en-GB" sz="2000" b="0" i="1" dirty="0" smtClean="0">
                            <a:solidFill>
                              <a:srgbClr val="242424"/>
                            </a:solidFill>
                            <a:latin typeface="Cambria Math" panose="02040503050406030204" pitchFamily="18" charset="0"/>
                            <a:sym typeface="Century Gothic"/>
                          </a:rPr>
                        </m:ctrlPr>
                      </m:fPr>
                      <m:num>
                        <m:r>
                          <a:rPr lang="en-GB" sz="2000" b="0" i="1" dirty="0" smtClean="0">
                            <a:solidFill>
                              <a:srgbClr val="242424"/>
                            </a:solidFill>
                            <a:latin typeface="Cambria Math" panose="02040503050406030204" pitchFamily="18" charset="0"/>
                            <a:sym typeface="Century Gothic"/>
                          </a:rPr>
                          <m:t>12</m:t>
                        </m:r>
                      </m:num>
                      <m:den>
                        <m:r>
                          <a:rPr lang="en-GB" sz="2000" b="0" i="1" dirty="0" smtClean="0">
                            <a:solidFill>
                              <a:srgbClr val="242424"/>
                            </a:solidFill>
                            <a:latin typeface="Cambria Math" panose="02040503050406030204" pitchFamily="18" charset="0"/>
                            <a:sym typeface="Century Gothic"/>
                          </a:rPr>
                          <m:t>4</m:t>
                        </m:r>
                      </m:den>
                    </m:f>
                    <m:r>
                      <a:rPr lang="en-GB" sz="2000" dirty="0">
                        <a:solidFill>
                          <a:srgbClr val="242424"/>
                        </a:solidFill>
                        <a:latin typeface="Cambria Math" panose="02040503050406030204" pitchFamily="18" charset="0"/>
                        <a:ea typeface="Century Gothic"/>
                        <a:cs typeface="Century Gothic"/>
                        <a:sym typeface="Century Gothic"/>
                      </a:rPr>
                      <m:t> = 3 </m:t>
                    </m:r>
                    <m:r>
                      <m:rPr>
                        <m:sty m:val="p"/>
                      </m:rPr>
                      <a:rPr lang="en-GB" sz="2000" dirty="0">
                        <a:solidFill>
                          <a:srgbClr val="242424"/>
                        </a:solidFill>
                        <a:latin typeface="Cambria Math" panose="02040503050406030204" pitchFamily="18" charset="0"/>
                        <a:ea typeface="Century Gothic"/>
                        <a:cs typeface="Century Gothic"/>
                        <a:sym typeface="Century Gothic"/>
                      </a:rPr>
                      <m:t>g</m:t>
                    </m:r>
                    <m:r>
                      <a:rPr lang="en-GB" sz="2000" dirty="0">
                        <a:solidFill>
                          <a:srgbClr val="242424"/>
                        </a:solidFill>
                        <a:latin typeface="Cambria Math" panose="02040503050406030204" pitchFamily="18" charset="0"/>
                        <a:ea typeface="Century Gothic"/>
                        <a:cs typeface="Century Gothic"/>
                        <a:sym typeface="Century Gothic"/>
                      </a:rPr>
                      <m:t>/</m:t>
                    </m:r>
                    <m:r>
                      <m:rPr>
                        <m:sty m:val="p"/>
                      </m:rPr>
                      <a:rPr lang="en-GB" sz="2000" dirty="0">
                        <a:solidFill>
                          <a:srgbClr val="242424"/>
                        </a:solidFill>
                        <a:latin typeface="Cambria Math" panose="02040503050406030204" pitchFamily="18" charset="0"/>
                        <a:ea typeface="Century Gothic"/>
                        <a:cs typeface="Century Gothic"/>
                        <a:sym typeface="Century Gothic"/>
                      </a:rPr>
                      <m:t>cm</m:t>
                    </m:r>
                    <m:r>
                      <a:rPr lang="en-GB" sz="2000" dirty="0">
                        <a:solidFill>
                          <a:srgbClr val="242424"/>
                        </a:solidFill>
                        <a:latin typeface="Cambria Math" panose="02040503050406030204" pitchFamily="18" charset="0"/>
                        <a:ea typeface="Century Gothic"/>
                        <a:cs typeface="Century Gothic"/>
                        <a:sym typeface="Century Gothic"/>
                      </a:rPr>
                      <m:t>³</m:t>
                    </m:r>
                  </m:oMath>
                </a14:m>
                <a:endParaRPr sz="2000" dirty="0">
                  <a:solidFill>
                    <a:srgbClr val="242424"/>
                  </a:solidFill>
                  <a:latin typeface="Century Gothic"/>
                  <a:ea typeface="Century Gothic"/>
                  <a:cs typeface="Century Gothic"/>
                  <a:sym typeface="Century Gothic"/>
                </a:endParaRPr>
              </a:p>
            </p:txBody>
          </p:sp>
        </mc:Choice>
        <mc:Fallback xmlns="">
          <p:sp>
            <p:nvSpPr>
              <p:cNvPr id="184" name="Google Shape;184;g3cfdd261211_0_24"/>
              <p:cNvSpPr txBox="1">
                <a:spLocks noRot="1" noChangeAspect="1" noMove="1" noResize="1" noEditPoints="1" noAdjustHandles="1" noChangeArrowheads="1" noChangeShapeType="1" noTextEdit="1"/>
              </p:cNvSpPr>
              <p:nvPr/>
            </p:nvSpPr>
            <p:spPr>
              <a:xfrm>
                <a:off x="5961010" y="1607389"/>
                <a:ext cx="4747800" cy="1554937"/>
              </a:xfrm>
              <a:prstGeom prst="rect">
                <a:avLst/>
              </a:prstGeom>
              <a:blipFill>
                <a:blip r:embed="rId3"/>
                <a:stretch>
                  <a:fillRect l="-1279" t="-1938" b="-775"/>
                </a:stretch>
              </a:blipFill>
              <a:ln w="19050" cap="flat" cmpd="sng">
                <a:solidFill>
                  <a:schemeClr val="accent4"/>
                </a:solidFill>
                <a:prstDash val="solid"/>
                <a:round/>
                <a:headEnd type="none" w="sm" len="sm"/>
                <a:tailEnd type="none" w="sm" len="sm"/>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 name="Google Shape;159;g3cfdd261211_0_0" descr="A grey rectangle with the symbol equation for density equals mass divided by volume on the left and the values 12 for mass and 4 for volume substituted on the right">
                <a:extLst>
                  <a:ext uri="{FF2B5EF4-FFF2-40B4-BE49-F238E27FC236}">
                    <a16:creationId xmlns:a16="http://schemas.microsoft.com/office/drawing/2014/main" id="{D9F86B3C-EBC8-D7C5-E993-4F7FA0A1696F}"/>
                  </a:ext>
                </a:extLst>
              </p:cNvPr>
              <p:cNvSpPr/>
              <p:nvPr/>
            </p:nvSpPr>
            <p:spPr>
              <a:xfrm>
                <a:off x="4185811" y="3903242"/>
                <a:ext cx="3205533" cy="11934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lvl="0" algn="ctr">
                  <a:spcBef>
                    <a:spcPts val="1200"/>
                  </a:spcBef>
                  <a:buSzPts val="2750"/>
                </a:pPr>
                <a14:m>
                  <m:oMath xmlns:m="http://schemas.openxmlformats.org/officeDocument/2006/math">
                    <m:r>
                      <a:rPr lang="en-GB" sz="2800" b="0" i="1" smtClean="0">
                        <a:latin typeface="Cambria Math" panose="02040503050406030204" pitchFamily="18" charset="0"/>
                      </a:rPr>
                      <m:t>𝑑</m:t>
                    </m:r>
                    <m:r>
                      <a:rPr lang="en-GB" sz="2800" b="0" i="1" smtClean="0">
                        <a:latin typeface="Cambria Math" panose="02040503050406030204" pitchFamily="18" charset="0"/>
                      </a:rPr>
                      <m:t>=</m:t>
                    </m:r>
                    <m:f>
                      <m:fPr>
                        <m:ctrlPr>
                          <a:rPr lang="en-GB" sz="2800" b="0" i="1" smtClean="0">
                            <a:latin typeface="Cambria Math" panose="02040503050406030204" pitchFamily="18" charset="0"/>
                          </a:rPr>
                        </m:ctrlPr>
                      </m:fPr>
                      <m:num>
                        <m:r>
                          <a:rPr lang="en-GB" sz="2800" b="0" i="1" smtClean="0">
                            <a:latin typeface="Cambria Math" panose="02040503050406030204" pitchFamily="18" charset="0"/>
                          </a:rPr>
                          <m:t>𝑚</m:t>
                        </m:r>
                      </m:num>
                      <m:den>
                        <m:r>
                          <a:rPr lang="en-GB" sz="2800" b="0" i="1" smtClean="0">
                            <a:latin typeface="Cambria Math" panose="02040503050406030204" pitchFamily="18" charset="0"/>
                          </a:rPr>
                          <m:t>𝑣</m:t>
                        </m:r>
                      </m:den>
                    </m:f>
                  </m:oMath>
                </a14:m>
                <a:r>
                  <a:rPr lang="en-GB" sz="2800" dirty="0">
                    <a:latin typeface="Century Gothic" panose="020B0502020202020204" pitchFamily="34" charset="0"/>
                  </a:rPr>
                  <a:t> 	</a:t>
                </a:r>
                <a14:m>
                  <m:oMath xmlns:m="http://schemas.openxmlformats.org/officeDocument/2006/math">
                    <m:r>
                      <a:rPr lang="en-GB" sz="2800" b="0" i="1" smtClean="0">
                        <a:latin typeface="Cambria Math" panose="02040503050406030204" pitchFamily="18" charset="0"/>
                      </a:rPr>
                      <m:t>𝑑</m:t>
                    </m:r>
                    <m:r>
                      <a:rPr lang="en-GB" sz="2800" b="0" i="1" smtClean="0">
                        <a:latin typeface="Cambria Math" panose="02040503050406030204" pitchFamily="18" charset="0"/>
                      </a:rPr>
                      <m:t>=</m:t>
                    </m:r>
                    <m:f>
                      <m:fPr>
                        <m:ctrlPr>
                          <a:rPr lang="en-GB" sz="2800" b="0" i="1" smtClean="0">
                            <a:latin typeface="Cambria Math" panose="02040503050406030204" pitchFamily="18" charset="0"/>
                          </a:rPr>
                        </m:ctrlPr>
                      </m:fPr>
                      <m:num>
                        <m:r>
                          <a:rPr lang="en-GB" sz="2800" b="0" i="1" smtClean="0">
                            <a:latin typeface="Cambria Math" panose="02040503050406030204" pitchFamily="18" charset="0"/>
                          </a:rPr>
                          <m:t>12</m:t>
                        </m:r>
                      </m:num>
                      <m:den>
                        <m:r>
                          <a:rPr lang="en-GB" sz="2800" b="0" i="1" smtClean="0">
                            <a:latin typeface="Cambria Math" panose="02040503050406030204" pitchFamily="18" charset="0"/>
                          </a:rPr>
                          <m:t>4</m:t>
                        </m:r>
                      </m:den>
                    </m:f>
                  </m:oMath>
                </a14:m>
                <a:endParaRPr lang="en-GB" sz="2800" dirty="0">
                  <a:latin typeface="Century Gothic" panose="020B0502020202020204" pitchFamily="34" charset="0"/>
                </a:endParaRPr>
              </a:p>
            </p:txBody>
          </p:sp>
        </mc:Choice>
        <mc:Fallback xmlns="">
          <p:sp>
            <p:nvSpPr>
              <p:cNvPr id="2" name="Google Shape;159;g3cfdd261211_0_0" descr="A grey rectangle with the symbol equation for density equals mass divided by volume on the left and the values 12 for mass and 4 for volume substituted on the right">
                <a:extLst>
                  <a:ext uri="{FF2B5EF4-FFF2-40B4-BE49-F238E27FC236}">
                    <a16:creationId xmlns:a16="http://schemas.microsoft.com/office/drawing/2014/main" id="{D9F86B3C-EBC8-D7C5-E993-4F7FA0A1696F}"/>
                  </a:ext>
                </a:extLst>
              </p:cNvPr>
              <p:cNvSpPr>
                <a:spLocks noRot="1" noChangeAspect="1" noMove="1" noResize="1" noEditPoints="1" noAdjustHandles="1" noChangeArrowheads="1" noChangeShapeType="1" noTextEdit="1"/>
              </p:cNvSpPr>
              <p:nvPr/>
            </p:nvSpPr>
            <p:spPr>
              <a:xfrm>
                <a:off x="4185811" y="3903242"/>
                <a:ext cx="3205533" cy="1193400"/>
              </a:xfrm>
              <a:prstGeom prst="rect">
                <a:avLst/>
              </a:prstGeom>
              <a:blipFill>
                <a:blip r:embed="rId4"/>
                <a:stretch>
                  <a:fillRect/>
                </a:stretch>
              </a:blipFill>
              <a:ln w="9525" cap="flat" cmpd="sng">
                <a:solidFill>
                  <a:schemeClr val="dk2"/>
                </a:solidFill>
                <a:prstDash val="solid"/>
                <a:round/>
                <a:headEnd type="none" w="sm" len="sm"/>
                <a:tailEnd type="none" w="sm" len="sm"/>
              </a:ln>
            </p:spPr>
            <p:txBody>
              <a:bodyPr/>
              <a:lstStyle/>
              <a:p>
                <a:r>
                  <a:rPr lang="en-GB">
                    <a:noFill/>
                  </a:rPr>
                  <a:t> </a:t>
                </a:r>
              </a:p>
            </p:txBody>
          </p:sp>
        </mc:Fallback>
      </mc:AlternateContent>
      <p:sp>
        <p:nvSpPr>
          <p:cNvPr id="3" name="TextBox 2">
            <a:extLst>
              <a:ext uri="{FF2B5EF4-FFF2-40B4-BE49-F238E27FC236}">
                <a16:creationId xmlns:a16="http://schemas.microsoft.com/office/drawing/2014/main" id="{112FB8E8-F34B-11FC-569D-5F9761095A12}"/>
              </a:ext>
            </a:extLst>
          </p:cNvPr>
          <p:cNvSpPr txBox="1"/>
          <p:nvPr/>
        </p:nvSpPr>
        <p:spPr>
          <a:xfrm>
            <a:off x="538133" y="3992110"/>
            <a:ext cx="3205533" cy="1015663"/>
          </a:xfrm>
          <a:prstGeom prst="rect">
            <a:avLst/>
          </a:prstGeom>
          <a:noFill/>
          <a:ln w="19050">
            <a:solidFill>
              <a:schemeClr val="accent4"/>
            </a:solidFill>
          </a:ln>
        </p:spPr>
        <p:txBody>
          <a:bodyPr wrap="square" lIns="91440" tIns="45720" rIns="91440" bIns="45720" rtlCol="0" anchor="t">
            <a:spAutoFit/>
          </a:bodyPr>
          <a:lstStyle/>
          <a:p>
            <a:r>
              <a:rPr lang="en-GB" sz="2000" b="1" dirty="0">
                <a:solidFill>
                  <a:schemeClr val="accent4"/>
                </a:solidFill>
                <a:latin typeface="Century Gothic"/>
              </a:rPr>
              <a:t>Sign it</a:t>
            </a:r>
          </a:p>
          <a:p>
            <a:r>
              <a:rPr lang="en-GB" sz="2000" dirty="0">
                <a:latin typeface="Century Gothic"/>
              </a:rPr>
              <a:t>Watch a video:</a:t>
            </a:r>
          </a:p>
          <a:p>
            <a:r>
              <a:rPr lang="en-GB" sz="2000" dirty="0">
                <a:solidFill>
                  <a:schemeClr val="accent4"/>
                </a:solidFill>
                <a:latin typeface="Century Gothic"/>
                <a:hlinkClick r:id="rId5">
                  <a:extLst>
                    <a:ext uri="{A12FA001-AC4F-418D-AE19-62706E023703}">
                      <ahyp:hlinkClr xmlns:ahyp="http://schemas.microsoft.com/office/drawing/2018/hyperlinkcolor" val="tx"/>
                    </a:ext>
                  </a:extLst>
                </a:hlinkClick>
              </a:rPr>
              <a:t>bit.ly/4cRNsVP</a:t>
            </a:r>
            <a:r>
              <a:rPr lang="en-GB" sz="2000" dirty="0">
                <a:solidFill>
                  <a:schemeClr val="accent4"/>
                </a:solidFill>
                <a:latin typeface="Century Gothic"/>
              </a:rPr>
              <a:t> </a:t>
            </a:r>
            <a:endParaRPr lang="en-GB" sz="2000" dirty="0">
              <a:solidFill>
                <a:schemeClr val="accent4"/>
              </a:solidFill>
              <a:latin typeface="Century Gothic" panose="020B0502020202020204" pitchFamily="34" charset="0"/>
            </a:endParaRPr>
          </a:p>
        </p:txBody>
      </p:sp>
      <p:pic>
        <p:nvPicPr>
          <p:cNvPr id="4" name="Graphic 17">
            <a:extLst>
              <a:ext uri="{FF2B5EF4-FFF2-40B4-BE49-F238E27FC236}">
                <a16:creationId xmlns:a16="http://schemas.microsoft.com/office/drawing/2014/main" id="{9327DB69-7374-D6AA-C5A6-C6AEFA70F166}"/>
              </a:ext>
              <a:ext uri="{C183D7F6-B498-43B3-948B-1728B52AA6E4}">
                <adec:decorative xmlns:adec="http://schemas.microsoft.com/office/drawing/2017/decorative" val="1"/>
              </a:ext>
            </a:extLst>
          </p:cNvPr>
          <p:cNvPicPr/>
          <p:nvPr/>
        </p:nvPicPr>
        <p:blipFill>
          <a:blip r:embed="rId6" cstate="print">
            <a:extLst>
              <a:ext uri="{28A0092B-C50C-407E-A947-70E740481C1C}">
                <a14:useLocalDpi xmlns:a14="http://schemas.microsoft.com/office/drawing/2010/main"/>
              </a:ext>
            </a:extLst>
          </a:blip>
          <a:stretch/>
        </p:blipFill>
        <p:spPr>
          <a:xfrm>
            <a:off x="3070058" y="4252353"/>
            <a:ext cx="538560" cy="538560"/>
          </a:xfrm>
          <a:prstGeom prst="rect">
            <a:avLst/>
          </a:prstGeom>
          <a:ln w="9525">
            <a:noFill/>
          </a:ln>
        </p:spPr>
      </p:pic>
      <p:pic>
        <p:nvPicPr>
          <p:cNvPr id="5" name="Graphic 16">
            <a:extLst>
              <a:ext uri="{FF2B5EF4-FFF2-40B4-BE49-F238E27FC236}">
                <a16:creationId xmlns:a16="http://schemas.microsoft.com/office/drawing/2014/main" id="{6C53D816-D02A-9400-2A5E-4E34BF60B94C}"/>
              </a:ext>
              <a:ext uri="{C183D7F6-B498-43B3-948B-1728B52AA6E4}">
                <adec:decorative xmlns:adec="http://schemas.microsoft.com/office/drawing/2017/decorative" val="1"/>
              </a:ext>
            </a:extLst>
          </p:cNvPr>
          <p:cNvPicPr/>
          <p:nvPr/>
        </p:nvPicPr>
        <p:blipFill>
          <a:blip r:embed="rId7" cstate="print">
            <a:extLst>
              <a:ext uri="{28A0092B-C50C-407E-A947-70E740481C1C}">
                <a14:useLocalDpi xmlns:a14="http://schemas.microsoft.com/office/drawing/2010/main"/>
              </a:ext>
            </a:extLst>
          </a:blip>
          <a:stretch/>
        </p:blipFill>
        <p:spPr>
          <a:xfrm>
            <a:off x="2671530" y="4246776"/>
            <a:ext cx="543960" cy="543960"/>
          </a:xfrm>
          <a:prstGeom prst="rect">
            <a:avLst/>
          </a:prstGeom>
          <a:ln w="9525">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F6759E0F-6355-DF86-8805-02FB911BD27C}"/>
              </a:ext>
            </a:extLst>
          </p:cNvPr>
          <p:cNvSpPr txBox="1">
            <a:spLocks noGrp="1"/>
          </p:cNvSpPr>
          <p:nvPr>
            <p:ph type="title" idx="4294967295"/>
          </p:nvPr>
        </p:nvSpPr>
        <p:spPr>
          <a:xfrm>
            <a:off x="319009" y="553481"/>
            <a:ext cx="3845861" cy="707886"/>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1" normalizeH="0" baseline="0" noProof="0" dirty="0">
                <a:ln>
                  <a:noFill/>
                </a:ln>
                <a:solidFill>
                  <a:schemeClr val="accent4"/>
                </a:solidFill>
                <a:effectLst/>
                <a:uLnTx/>
                <a:uFillTx/>
                <a:latin typeface="Century Gothic"/>
                <a:ea typeface="+mn-ea"/>
                <a:cs typeface="+mn-cs"/>
              </a:rPr>
              <a:t>Word equation</a:t>
            </a:r>
            <a:endParaRPr kumimoji="0" lang="en-GB" sz="4000" b="0" i="0" u="none" strike="noStrike" kern="1200" cap="none" spc="0" normalizeH="0" baseline="0" noProof="0" dirty="0">
              <a:ln>
                <a:noFill/>
              </a:ln>
              <a:solidFill>
                <a:schemeClr val="accent4"/>
              </a:solidFill>
              <a:effectLst/>
              <a:uLnTx/>
              <a:uFillTx/>
              <a:latin typeface="+mn-lt"/>
              <a:ea typeface="+mn-ea"/>
              <a:cs typeface="+mn-cs"/>
            </a:endParaRPr>
          </a:p>
        </p:txBody>
      </p:sp>
      <p:sp>
        <p:nvSpPr>
          <p:cNvPr id="5" name="Title 1">
            <a:extLst>
              <a:ext uri="{FF2B5EF4-FFF2-40B4-BE49-F238E27FC236}">
                <a16:creationId xmlns:a16="http://schemas.microsoft.com/office/drawing/2014/main" id="{5CAF4419-B258-7652-88B2-C5F743DF8C77}"/>
              </a:ext>
            </a:extLst>
          </p:cNvPr>
          <p:cNvSpPr/>
          <p:nvPr/>
        </p:nvSpPr>
        <p:spPr>
          <a:xfrm>
            <a:off x="4638120" y="456347"/>
            <a:ext cx="6014820" cy="1217050"/>
          </a:xfrm>
          <a:prstGeom prst="rect">
            <a:avLst/>
          </a:prstGeom>
          <a:solidFill>
            <a:srgbClr val="F5DFE6"/>
          </a:solidFill>
          <a:ln w="38100">
            <a:noFill/>
          </a:ln>
        </p:spPr>
        <p:style>
          <a:lnRef idx="0">
            <a:scrgbClr r="0" g="0" b="0"/>
          </a:lnRef>
          <a:fillRef idx="0">
            <a:scrgbClr r="0" g="0" b="0"/>
          </a:fillRef>
          <a:effectRef idx="0">
            <a:scrgbClr r="0" g="0" b="0"/>
          </a:effectRef>
          <a:fontRef idx="minor"/>
        </p:style>
        <p:txBody>
          <a:bodyPr wrap="square" lIns="72000" tIns="36000" rIns="108000" bIns="720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effectLst/>
                <a:latin typeface="Century Gothic" panose="020B0502020202020204" pitchFamily="34" charset="0"/>
                <a:ea typeface="Calibri" panose="020F0502020204030204" pitchFamily="34" charset="0"/>
                <a:cs typeface="Arial" panose="020B0604020202020204" pitchFamily="34" charset="0"/>
              </a:rPr>
              <a:t>for a chemical reaction, this shows the names of the reactants and products separated by an arrow</a:t>
            </a:r>
            <a:endParaRPr kumimoji="0" lang="en-GB" sz="2000" b="0" i="0" u="none" strike="noStrike" kern="1200" cap="none" spc="-1" normalizeH="0" baseline="0" noProof="0" dirty="0">
              <a:ln>
                <a:noFill/>
              </a:ln>
              <a:solidFill>
                <a:prstClr val="black"/>
              </a:solidFill>
              <a:effectLst/>
              <a:uLnTx/>
              <a:uFillTx/>
              <a:latin typeface="Arial"/>
            </a:endParaRPr>
          </a:p>
        </p:txBody>
      </p:sp>
      <p:sp>
        <p:nvSpPr>
          <p:cNvPr id="6" name="Content Placeholder 2">
            <a:extLst>
              <a:ext uri="{FF2B5EF4-FFF2-40B4-BE49-F238E27FC236}">
                <a16:creationId xmlns:a16="http://schemas.microsoft.com/office/drawing/2014/main" id="{06EF6601-9587-DCC6-DAEB-4F070E22AFE9}"/>
              </a:ext>
            </a:extLst>
          </p:cNvPr>
          <p:cNvSpPr/>
          <p:nvPr/>
        </p:nvSpPr>
        <p:spPr>
          <a:xfrm>
            <a:off x="350268" y="1908463"/>
            <a:ext cx="3783342" cy="1682450"/>
          </a:xfrm>
          <a:prstGeom prst="rect">
            <a:avLst/>
          </a:prstGeom>
          <a:noFill/>
          <a:ln w="19050">
            <a:solidFill>
              <a:schemeClr val="accent4"/>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chemeClr val="accent4"/>
                </a:solidFill>
                <a:effectLst/>
                <a:uLnTx/>
                <a:uFillTx/>
                <a:latin typeface="Century Gothic"/>
              </a:rPr>
              <a:t>In other words …</a:t>
            </a:r>
            <a:endParaRPr kumimoji="0" lang="en-GB" sz="2000" b="0" i="0" u="none" strike="noStrike" kern="1200" cap="none" spc="-1" normalizeH="0" baseline="0" noProof="0" dirty="0">
              <a:ln>
                <a:noFill/>
              </a:ln>
              <a:solidFill>
                <a:schemeClr val="accent4"/>
              </a:solidFill>
              <a:effectLst/>
              <a:uLnTx/>
              <a:uFillTx/>
              <a:latin typeface="Arial"/>
            </a:endParaRPr>
          </a:p>
          <a:p>
            <a:r>
              <a:rPr lang="en-GB" sz="2000" dirty="0">
                <a:solidFill>
                  <a:srgbClr val="242424"/>
                </a:solidFill>
                <a:latin typeface="Century Gothic"/>
              </a:rPr>
              <a:t>a way to show a reaction using the names of chemicals and not their symbols</a:t>
            </a:r>
          </a:p>
        </p:txBody>
      </p:sp>
      <p:sp>
        <p:nvSpPr>
          <p:cNvPr id="7" name="Content Placeholder 2">
            <a:extLst>
              <a:ext uri="{FF2B5EF4-FFF2-40B4-BE49-F238E27FC236}">
                <a16:creationId xmlns:a16="http://schemas.microsoft.com/office/drawing/2014/main" id="{CD133587-AD97-7C22-340A-484CB9AC4F8F}"/>
              </a:ext>
            </a:extLst>
          </p:cNvPr>
          <p:cNvSpPr/>
          <p:nvPr/>
        </p:nvSpPr>
        <p:spPr>
          <a:xfrm>
            <a:off x="370219" y="3970740"/>
            <a:ext cx="3215462" cy="1087637"/>
          </a:xfrm>
          <a:prstGeom prst="rect">
            <a:avLst/>
          </a:prstGeom>
          <a:noFill/>
          <a:ln w="19050">
            <a:solidFill>
              <a:schemeClr val="accent4"/>
            </a:solidFill>
          </a:ln>
        </p:spPr>
        <p:style>
          <a:lnRef idx="0">
            <a:scrgbClr r="0" g="0" b="0"/>
          </a:lnRef>
          <a:fillRef idx="0">
            <a:scrgbClr r="0" g="0" b="0"/>
          </a:fillRef>
          <a:effectRef idx="0">
            <a:scrgbClr r="0" g="0" b="0"/>
          </a:effectRef>
          <a:fontRef idx="minor"/>
        </p:style>
        <p:txBody>
          <a:bodyPr lIns="90000" tIns="90000" rIns="90000" bIns="90000" anchor="t">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chemeClr val="accent4"/>
                </a:solidFill>
                <a:effectLst/>
                <a:uLnTx/>
                <a:uFillTx/>
                <a:latin typeface="Century Gothic"/>
              </a:rPr>
              <a:t>Sign it</a:t>
            </a:r>
            <a:endParaRPr kumimoji="0" lang="en-GB" sz="2000" b="0" i="0" u="none" strike="noStrike" kern="1200" cap="none" spc="-1" normalizeH="0" baseline="0" noProof="0" dirty="0">
              <a:ln>
                <a:noFill/>
              </a:ln>
              <a:solidFill>
                <a:schemeClr val="accent4"/>
              </a:solidFill>
              <a:effectLst/>
              <a:uLnTx/>
              <a:uFillTx/>
              <a:latin typeface="Arial"/>
            </a:endParaRPr>
          </a:p>
          <a:p>
            <a:pPr lvl="0">
              <a:tabLst>
                <a:tab pos="0" algn="l"/>
              </a:tabLst>
              <a:defRPr/>
            </a:pPr>
            <a:r>
              <a:rPr kumimoji="0" lang="en-US" sz="2000" b="0" i="0" u="none" strike="noStrike" kern="1200" cap="none" spc="-1" normalizeH="0" baseline="0" noProof="0" dirty="0">
                <a:ln>
                  <a:noFill/>
                </a:ln>
                <a:solidFill>
                  <a:prstClr val="black"/>
                </a:solidFill>
                <a:effectLst/>
                <a:uLnTx/>
                <a:uFillTx/>
                <a:latin typeface="Century Gothic"/>
              </a:rPr>
              <a:t>Watch a video: </a:t>
            </a:r>
            <a:r>
              <a:rPr lang="en-US" sz="2000" u="sng" spc="-1" dirty="0">
                <a:solidFill>
                  <a:schemeClr val="accent4"/>
                </a:solidFill>
                <a:latin typeface="Century Gothic"/>
                <a:hlinkClick r:id="rId2">
                  <a:extLst>
                    <a:ext uri="{A12FA001-AC4F-418D-AE19-62706E023703}">
                      <ahyp:hlinkClr xmlns:ahyp="http://schemas.microsoft.com/office/drawing/2018/hyperlinkcolor" val="tx"/>
                    </a:ext>
                  </a:extLst>
                </a:hlinkClick>
              </a:rPr>
              <a:t>bit.ly/4ak5u31</a:t>
            </a:r>
            <a:r>
              <a:rPr lang="en-US" sz="2000" u="sng" spc="-1" dirty="0">
                <a:solidFill>
                  <a:schemeClr val="accent4"/>
                </a:solidFill>
                <a:latin typeface="Century Gothic"/>
              </a:rPr>
              <a:t> </a:t>
            </a:r>
            <a:endParaRPr kumimoji="0" lang="en-GB" sz="2000" b="0" i="0" u="none" strike="noStrike" kern="1200" cap="none" spc="-1" normalizeH="0" baseline="0" noProof="0" dirty="0">
              <a:ln>
                <a:noFill/>
              </a:ln>
              <a:solidFill>
                <a:schemeClr val="accent4"/>
              </a:solidFill>
              <a:effectLst/>
              <a:uLnTx/>
              <a:uFillTx/>
              <a:latin typeface="Arial"/>
            </a:endParaRPr>
          </a:p>
        </p:txBody>
      </p:sp>
      <p:sp>
        <p:nvSpPr>
          <p:cNvPr id="8" name="TextBox 13">
            <a:extLst>
              <a:ext uri="{FF2B5EF4-FFF2-40B4-BE49-F238E27FC236}">
                <a16:creationId xmlns:a16="http://schemas.microsoft.com/office/drawing/2014/main" id="{A841E056-01D5-DB08-74BD-0AAF572B4CAB}"/>
              </a:ext>
            </a:extLst>
          </p:cNvPr>
          <p:cNvSpPr/>
          <p:nvPr/>
        </p:nvSpPr>
        <p:spPr>
          <a:xfrm>
            <a:off x="370219" y="5604342"/>
            <a:ext cx="3033436" cy="797311"/>
          </a:xfrm>
          <a:prstGeom prst="rect">
            <a:avLst/>
          </a:prstGeom>
          <a:noFill/>
          <a:ln w="19050">
            <a:solidFill>
              <a:schemeClr val="accent4"/>
            </a:solidFill>
          </a:ln>
        </p:spPr>
        <p:style>
          <a:lnRef idx="0">
            <a:scrgbClr r="0" g="0" b="0"/>
          </a:lnRef>
          <a:fillRef idx="0">
            <a:scrgbClr r="0" g="0" b="0"/>
          </a:fillRef>
          <a:effectRef idx="0">
            <a:scrgbClr r="0" g="0" b="0"/>
          </a:effectRef>
          <a:fontRef idx="minor"/>
        </p:style>
        <p:txBody>
          <a:bodyPr wrap="square" lIns="91440" tIns="90000" rIns="91440" bIns="90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chemeClr val="accent4"/>
                </a:solidFill>
                <a:effectLst/>
                <a:uLnTx/>
                <a:uFillTx/>
                <a:latin typeface="Century Gothic "/>
              </a:rPr>
              <a:t>Say it</a:t>
            </a:r>
            <a:endParaRPr kumimoji="0" lang="en-GB" sz="2000" b="0" i="0" u="none" strike="noStrike" kern="1200" cap="none" spc="-1" normalizeH="0" baseline="0" noProof="0" dirty="0">
              <a:ln>
                <a:noFill/>
              </a:ln>
              <a:solidFill>
                <a:schemeClr val="accent4"/>
              </a:solidFill>
              <a:effectLst/>
              <a:uLnTx/>
              <a:uFillTx/>
              <a:latin typeface="Arial"/>
            </a:endParaRPr>
          </a:p>
          <a:p>
            <a:pPr>
              <a:defRPr/>
            </a:pPr>
            <a:r>
              <a:rPr lang="en-GB" sz="2000" spc="-1" dirty="0">
                <a:solidFill>
                  <a:srgbClr val="000000"/>
                </a:solidFill>
                <a:latin typeface="Century Gothic" panose="020B0502020202020204" pitchFamily="34" charset="0"/>
              </a:rPr>
              <a:t>Wir-d </a:t>
            </a:r>
            <a:r>
              <a:rPr lang="en-GB" sz="2000" dirty="0" err="1">
                <a:solidFill>
                  <a:srgbClr val="000000"/>
                </a:solidFill>
                <a:latin typeface="Century Gothic" panose="020B0502020202020204" pitchFamily="34" charset="0"/>
              </a:rPr>
              <a:t>i-cway-si-en</a:t>
            </a:r>
            <a:endParaRPr lang="en-GB" sz="2000" spc="-1" dirty="0">
              <a:solidFill>
                <a:srgbClr val="000000"/>
              </a:solidFill>
              <a:latin typeface="Century Gothic "/>
            </a:endParaRPr>
          </a:p>
        </p:txBody>
      </p:sp>
      <mc:AlternateContent xmlns:mc="http://schemas.openxmlformats.org/markup-compatibility/2006" xmlns:a14="http://schemas.microsoft.com/office/drawing/2010/main">
        <mc:Choice Requires="a14">
          <p:sp>
            <p:nvSpPr>
              <p:cNvPr id="9" name="Content Placeholder 2">
                <a:extLst>
                  <a:ext uri="{FF2B5EF4-FFF2-40B4-BE49-F238E27FC236}">
                    <a16:creationId xmlns:a16="http://schemas.microsoft.com/office/drawing/2014/main" id="{E1E1BDA5-B89B-69CA-71C0-1597EC545C7B}"/>
                  </a:ext>
                </a:extLst>
              </p:cNvPr>
              <p:cNvSpPr/>
              <p:nvPr/>
            </p:nvSpPr>
            <p:spPr>
              <a:xfrm>
                <a:off x="7896343" y="3970740"/>
                <a:ext cx="2882916" cy="1947843"/>
              </a:xfrm>
              <a:prstGeom prst="rect">
                <a:avLst/>
              </a:prstGeom>
              <a:noFill/>
              <a:ln w="19050">
                <a:solidFill>
                  <a:schemeClr val="accent4"/>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chemeClr val="accent4"/>
                    </a:solidFill>
                    <a:effectLst/>
                    <a:uLnTx/>
                    <a:uFillTx/>
                    <a:latin typeface="Century Gothic"/>
                  </a:rPr>
                  <a:t>Example</a:t>
                </a:r>
                <a:endParaRPr kumimoji="0" lang="en-GB" sz="2000" b="0" i="0" u="none" strike="noStrike" kern="1200" cap="none" spc="-1" normalizeH="0" baseline="0" noProof="0" dirty="0">
                  <a:ln>
                    <a:noFill/>
                  </a:ln>
                  <a:solidFill>
                    <a:schemeClr val="accent4"/>
                  </a:solidFill>
                  <a:effectLst/>
                  <a:uLnTx/>
                  <a:uFillTx/>
                  <a:latin typeface="Arial"/>
                </a:endParaRPr>
              </a:p>
              <a:p>
                <a:r>
                  <a:rPr lang="en-GB" sz="2000" dirty="0">
                    <a:solidFill>
                      <a:srgbClr val="242424"/>
                    </a:solidFill>
                    <a:latin typeface="Century Gothic"/>
                  </a:rPr>
                  <a:t>The word equation for our reaction was </a:t>
                </a:r>
              </a:p>
              <a:p>
                <a:r>
                  <a:rPr lang="en-GB" sz="2000" dirty="0">
                    <a:effectLst/>
                    <a:ea typeface="Calibri" panose="020F0502020204030204" pitchFamily="34" charset="0"/>
                    <a:cs typeface="Times New Roman" panose="02020603050405020304" pitchFamily="18" charset="0"/>
                  </a:rPr>
                  <a:t> </a:t>
                </a:r>
                <a14:m>
                  <m:oMath xmlns:m="http://schemas.openxmlformats.org/officeDocument/2006/math">
                    <m:r>
                      <m:rPr>
                        <m:sty m:val="p"/>
                      </m:rPr>
                      <a:rPr lang="en-GB" sz="2000" i="0" dirty="0" smtClean="0">
                        <a:effectLst/>
                        <a:latin typeface="Cambria Math" panose="02040503050406030204" pitchFamily="18" charset="0"/>
                        <a:ea typeface="Calibri" panose="020F0502020204030204" pitchFamily="34" charset="0"/>
                        <a:cs typeface="Times New Roman" panose="02020603050405020304" pitchFamily="18" charset="0"/>
                      </a:rPr>
                      <m:t>iron</m:t>
                    </m:r>
                    <m:r>
                      <a:rPr lang="en-GB" sz="2000" i="0" dirty="0" smtClean="0">
                        <a:effectLst/>
                        <a:latin typeface="Cambria Math" panose="02040503050406030204" pitchFamily="18" charset="0"/>
                        <a:ea typeface="Calibri" panose="020F0502020204030204" pitchFamily="34" charset="0"/>
                        <a:cs typeface="Times New Roman" panose="02020603050405020304" pitchFamily="18" charset="0"/>
                      </a:rPr>
                      <m:t> + </m:t>
                    </m:r>
                    <m:r>
                      <m:rPr>
                        <m:sty m:val="p"/>
                      </m:rPr>
                      <a:rPr lang="en-GB" sz="2000" i="0" dirty="0" smtClean="0">
                        <a:effectLst/>
                        <a:latin typeface="Cambria Math" panose="02040503050406030204" pitchFamily="18" charset="0"/>
                        <a:ea typeface="Calibri" panose="020F0502020204030204" pitchFamily="34" charset="0"/>
                        <a:cs typeface="Times New Roman" panose="02020603050405020304" pitchFamily="18" charset="0"/>
                      </a:rPr>
                      <m:t>sulfur</m:t>
                    </m:r>
                    <m:r>
                      <a:rPr lang="en-GB" sz="2000" i="0" dirty="0" smtClean="0">
                        <a:effectLst/>
                        <a:latin typeface="Cambria Math" panose="02040503050406030204" pitchFamily="18" charset="0"/>
                        <a:ea typeface="Calibri" panose="020F0502020204030204" pitchFamily="34" charset="0"/>
                        <a:cs typeface="Times New Roman" panose="02020603050405020304" pitchFamily="18" charset="0"/>
                      </a:rPr>
                      <m:t> → </m:t>
                    </m:r>
                    <m:r>
                      <m:rPr>
                        <m:sty m:val="p"/>
                      </m:rPr>
                      <a:rPr lang="en-GB" sz="2000" i="0" dirty="0">
                        <a:effectLst/>
                        <a:latin typeface="Cambria Math" panose="02040503050406030204" pitchFamily="18" charset="0"/>
                        <a:ea typeface="Calibri" panose="020F0502020204030204" pitchFamily="34" charset="0"/>
                        <a:cs typeface="Times New Roman" panose="02020603050405020304" pitchFamily="18" charset="0"/>
                      </a:rPr>
                      <m:t>iron</m:t>
                    </m:r>
                    <m:r>
                      <a:rPr lang="en-GB" sz="2000" i="0" dirty="0">
                        <a:effectLst/>
                        <a:latin typeface="Cambria Math" panose="02040503050406030204" pitchFamily="18" charset="0"/>
                        <a:ea typeface="Calibri" panose="020F0502020204030204" pitchFamily="34" charset="0"/>
                        <a:cs typeface="Times New Roman" panose="02020603050405020304" pitchFamily="18" charset="0"/>
                      </a:rPr>
                      <m:t> </m:t>
                    </m:r>
                    <m:r>
                      <m:rPr>
                        <m:sty m:val="p"/>
                      </m:rPr>
                      <a:rPr lang="en-GB" sz="2000" i="0" dirty="0">
                        <a:effectLst/>
                        <a:latin typeface="Cambria Math" panose="02040503050406030204" pitchFamily="18" charset="0"/>
                        <a:ea typeface="Calibri" panose="020F0502020204030204" pitchFamily="34" charset="0"/>
                        <a:cs typeface="Times New Roman" panose="02020603050405020304" pitchFamily="18" charset="0"/>
                      </a:rPr>
                      <m:t>sulfide</m:t>
                    </m:r>
                  </m:oMath>
                </a14:m>
                <a:endParaRPr lang="en-GB" sz="2000" dirty="0">
                  <a:effectLst/>
                  <a:ea typeface="Calibri" panose="020F0502020204030204" pitchFamily="34" charset="0"/>
                  <a:cs typeface="Times New Roman" panose="02020603050405020304" pitchFamily="18" charset="0"/>
                </a:endParaRPr>
              </a:p>
            </p:txBody>
          </p:sp>
        </mc:Choice>
        <mc:Fallback xmlns="">
          <p:sp>
            <p:nvSpPr>
              <p:cNvPr id="9" name="Content Placeholder 2">
                <a:extLst>
                  <a:ext uri="{FF2B5EF4-FFF2-40B4-BE49-F238E27FC236}">
                    <a16:creationId xmlns:a16="http://schemas.microsoft.com/office/drawing/2014/main" id="{E1E1BDA5-B89B-69CA-71C0-1597EC545C7B}"/>
                  </a:ext>
                </a:extLst>
              </p:cNvPr>
              <p:cNvSpPr>
                <a:spLocks noRot="1" noChangeAspect="1" noMove="1" noResize="1" noEditPoints="1" noAdjustHandles="1" noChangeArrowheads="1" noChangeShapeType="1" noTextEdit="1"/>
              </p:cNvSpPr>
              <p:nvPr/>
            </p:nvSpPr>
            <p:spPr>
              <a:xfrm>
                <a:off x="7896343" y="3970740"/>
                <a:ext cx="2882916" cy="1947843"/>
              </a:xfrm>
              <a:prstGeom prst="rect">
                <a:avLst/>
              </a:prstGeom>
              <a:blipFill>
                <a:blip r:embed="rId4"/>
                <a:stretch>
                  <a:fillRect l="-1891"/>
                </a:stretch>
              </a:blipFill>
              <a:ln w="19050">
                <a:solidFill>
                  <a:schemeClr val="accent4"/>
                </a:solidFill>
              </a:ln>
            </p:spPr>
            <p:txBody>
              <a:bodyPr/>
              <a:lstStyle/>
              <a:p>
                <a:r>
                  <a:rPr lang="en-GB">
                    <a:noFill/>
                  </a:rPr>
                  <a:t> </a:t>
                </a:r>
              </a:p>
            </p:txBody>
          </p:sp>
        </mc:Fallback>
      </mc:AlternateContent>
      <p:sp>
        <p:nvSpPr>
          <p:cNvPr id="10" name="TextBox 12">
            <a:extLst>
              <a:ext uri="{FF2B5EF4-FFF2-40B4-BE49-F238E27FC236}">
                <a16:creationId xmlns:a16="http://schemas.microsoft.com/office/drawing/2014/main" id="{10F14D71-28A0-90D0-8DD6-8C86392CEE46}"/>
              </a:ext>
            </a:extLst>
          </p:cNvPr>
          <p:cNvSpPr/>
          <p:nvPr/>
        </p:nvSpPr>
        <p:spPr>
          <a:xfrm>
            <a:off x="7613212" y="1961151"/>
            <a:ext cx="3196539" cy="1629762"/>
          </a:xfrm>
          <a:prstGeom prst="rect">
            <a:avLst/>
          </a:prstGeom>
          <a:noFill/>
          <a:ln w="19050">
            <a:solidFill>
              <a:schemeClr val="accent4"/>
            </a:solidFill>
          </a:ln>
        </p:spPr>
        <p:style>
          <a:lnRef idx="0">
            <a:scrgbClr r="0" g="0" b="0"/>
          </a:lnRef>
          <a:fillRef idx="0">
            <a:scrgbClr r="0" g="0" b="0"/>
          </a:fillRef>
          <a:effectRef idx="0">
            <a:scrgbClr r="0" g="0" b="0"/>
          </a:effectRef>
          <a:fontRef idx="minor"/>
        </p:style>
        <p:txBody>
          <a:bodyPr wrap="square" lIns="90000" tIns="45000" rIns="90000" bIns="45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chemeClr val="accent4"/>
                </a:solidFill>
                <a:effectLst/>
                <a:uLnTx/>
                <a:uFillTx/>
                <a:latin typeface="Century Gothic "/>
              </a:rPr>
              <a:t>Don’t confuse with …</a:t>
            </a:r>
            <a:endParaRPr kumimoji="0" lang="en-GB" sz="2000" b="0" i="0" u="none" strike="noStrike" kern="1200" cap="none" spc="-1" normalizeH="0" baseline="0" noProof="0" dirty="0">
              <a:ln>
                <a:noFill/>
              </a:ln>
              <a:solidFill>
                <a:schemeClr val="accent4"/>
              </a:solidFill>
              <a:effectLst/>
              <a:uLnTx/>
              <a:uFillTx/>
              <a:latin typeface="Arial"/>
            </a:endParaRPr>
          </a:p>
          <a:p>
            <a:r>
              <a:rPr lang="en-GB" sz="2000" dirty="0">
                <a:solidFill>
                  <a:srgbClr val="242424"/>
                </a:solidFill>
                <a:latin typeface="Century Gothic"/>
              </a:rPr>
              <a:t>symbol equation which just uses the chemical symbols and not their names</a:t>
            </a:r>
          </a:p>
        </p:txBody>
      </p:sp>
      <p:sp>
        <p:nvSpPr>
          <p:cNvPr id="11" name="Title 1">
            <a:extLst>
              <a:ext uri="{FF2B5EF4-FFF2-40B4-BE49-F238E27FC236}">
                <a16:creationId xmlns:a16="http://schemas.microsoft.com/office/drawing/2014/main" id="{41D6A704-2639-27C7-B867-DC3FD29AED92}"/>
              </a:ext>
              <a:ext uri="{C183D7F6-B498-43B3-948B-1728B52AA6E4}">
                <adec:decorative xmlns:adec="http://schemas.microsoft.com/office/drawing/2017/decorative" val="1"/>
              </a:ext>
            </a:extLst>
          </p:cNvPr>
          <p:cNvSpPr/>
          <p:nvPr/>
        </p:nvSpPr>
        <p:spPr>
          <a:xfrm rot="5400000">
            <a:off x="9717480" y="2205000"/>
            <a:ext cx="4139640" cy="809640"/>
          </a:xfrm>
          <a:prstGeom prst="rect">
            <a:avLst/>
          </a:prstGeom>
          <a:noFill/>
          <a:ln w="0">
            <a:noFill/>
          </a:ln>
        </p:spPr>
        <p:style>
          <a:lnRef idx="0">
            <a:scrgbClr r="0" g="0" b="0"/>
          </a:lnRef>
          <a:fillRef idx="0">
            <a:scrgbClr r="0" g="0" b="0"/>
          </a:fillRef>
          <a:effectRef idx="0">
            <a:scrgbClr r="0" g="0" b="0"/>
          </a:effectRef>
          <a:fontRef idx="minor"/>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ndParaRPr>
          </a:p>
        </p:txBody>
      </p:sp>
      <p:grpSp>
        <p:nvGrpSpPr>
          <p:cNvPr id="3" name="Group 2">
            <a:extLst>
              <a:ext uri="{FF2B5EF4-FFF2-40B4-BE49-F238E27FC236}">
                <a16:creationId xmlns:a16="http://schemas.microsoft.com/office/drawing/2014/main" id="{4D00014C-F821-738A-0567-8261F22A8CDC}"/>
              </a:ext>
              <a:ext uri="{C183D7F6-B498-43B3-948B-1728B52AA6E4}">
                <adec:decorative xmlns:adec="http://schemas.microsoft.com/office/drawing/2017/decorative" val="1"/>
              </a:ext>
            </a:extLst>
          </p:cNvPr>
          <p:cNvGrpSpPr/>
          <p:nvPr/>
        </p:nvGrpSpPr>
        <p:grpSpPr>
          <a:xfrm>
            <a:off x="2526575" y="4238009"/>
            <a:ext cx="920237" cy="543960"/>
            <a:chOff x="2483418" y="4241051"/>
            <a:chExt cx="920237" cy="543960"/>
          </a:xfrm>
        </p:grpSpPr>
        <p:pic>
          <p:nvPicPr>
            <p:cNvPr id="12" name="Graphic 16">
              <a:extLst>
                <a:ext uri="{FF2B5EF4-FFF2-40B4-BE49-F238E27FC236}">
                  <a16:creationId xmlns:a16="http://schemas.microsoft.com/office/drawing/2014/main" id="{5EAE33C5-4FA3-9B3D-B98C-56E7B44E5B8E}"/>
                </a:ext>
                <a:ext uri="{C183D7F6-B498-43B3-948B-1728B52AA6E4}">
                  <adec:decorative xmlns:adec="http://schemas.microsoft.com/office/drawing/2017/decorative" val="1"/>
                </a:ext>
              </a:extLst>
            </p:cNvPr>
            <p:cNvPicPr/>
            <p:nvPr/>
          </p:nvPicPr>
          <p:blipFill>
            <a:blip r:embed="rId5" cstate="print">
              <a:extLst>
                <a:ext uri="{28A0092B-C50C-407E-A947-70E740481C1C}">
                  <a14:useLocalDpi xmlns:a14="http://schemas.microsoft.com/office/drawing/2010/main"/>
                </a:ext>
              </a:extLst>
            </a:blip>
            <a:stretch/>
          </p:blipFill>
          <p:spPr>
            <a:xfrm>
              <a:off x="2483418" y="4241051"/>
              <a:ext cx="543960" cy="543960"/>
            </a:xfrm>
            <a:prstGeom prst="rect">
              <a:avLst/>
            </a:prstGeom>
            <a:ln w="0">
              <a:noFill/>
            </a:ln>
          </p:spPr>
        </p:pic>
        <p:pic>
          <p:nvPicPr>
            <p:cNvPr id="13" name="Graphic 17">
              <a:extLst>
                <a:ext uri="{FF2B5EF4-FFF2-40B4-BE49-F238E27FC236}">
                  <a16:creationId xmlns:a16="http://schemas.microsoft.com/office/drawing/2014/main" id="{CFAD5AB0-40F6-CB6D-9E2E-386CBA0AC845}"/>
                </a:ext>
                <a:ext uri="{C183D7F6-B498-43B3-948B-1728B52AA6E4}">
                  <adec:decorative xmlns:adec="http://schemas.microsoft.com/office/drawing/2017/decorative" val="1"/>
                </a:ext>
              </a:extLst>
            </p:cNvPr>
            <p:cNvPicPr/>
            <p:nvPr/>
          </p:nvPicPr>
          <p:blipFill>
            <a:blip r:embed="rId6" cstate="print">
              <a:extLst>
                <a:ext uri="{28A0092B-C50C-407E-A947-70E740481C1C}">
                  <a14:useLocalDpi xmlns:a14="http://schemas.microsoft.com/office/drawing/2010/main"/>
                </a:ext>
              </a:extLst>
            </a:blip>
            <a:stretch/>
          </p:blipFill>
          <p:spPr>
            <a:xfrm>
              <a:off x="2865095" y="4241051"/>
              <a:ext cx="538560" cy="538560"/>
            </a:xfrm>
            <a:prstGeom prst="rect">
              <a:avLst/>
            </a:prstGeom>
            <a:ln w="0">
              <a:noFill/>
            </a:ln>
          </p:spPr>
        </p:pic>
      </p:grpSp>
      <p:pic>
        <p:nvPicPr>
          <p:cNvPr id="2" name="Picture 2" descr="Composite image showing iron filings and sulfur powder and then a test tube heated over a blue Bunsen burner flame, held by a metal clamp, showing a substance undergoing a chemical reaction which is iron sulfide">
            <a:extLst>
              <a:ext uri="{FF2B5EF4-FFF2-40B4-BE49-F238E27FC236}">
                <a16:creationId xmlns:a16="http://schemas.microsoft.com/office/drawing/2014/main" id="{37DCC404-CF10-EEAB-FC4A-458F9CB21F3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10206" y="2171710"/>
            <a:ext cx="2882916" cy="4138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82771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1E722-E089-0544-A3BC-10C0F41FA975}"/>
              </a:ext>
            </a:extLst>
          </p:cNvPr>
          <p:cNvSpPr>
            <a:spLocks noGrp="1"/>
          </p:cNvSpPr>
          <p:nvPr>
            <p:ph type="title"/>
          </p:nvPr>
        </p:nvSpPr>
        <p:spPr>
          <a:xfrm>
            <a:off x="540000" y="540000"/>
            <a:ext cx="2386080" cy="959616"/>
          </a:xfrm>
        </p:spPr>
        <p:txBody>
          <a:bodyPr/>
          <a:lstStyle/>
          <a:p>
            <a:r>
              <a:rPr lang="en-US" sz="4000" dirty="0"/>
              <a:t>Axes</a:t>
            </a:r>
          </a:p>
        </p:txBody>
      </p:sp>
      <mc:AlternateContent xmlns:mc="http://schemas.openxmlformats.org/markup-compatibility/2006" xmlns:a14="http://schemas.microsoft.com/office/drawing/2010/main">
        <mc:Choice Requires="a14">
          <p:sp>
            <p:nvSpPr>
              <p:cNvPr id="5" name="Title 1">
                <a:extLst>
                  <a:ext uri="{FF2B5EF4-FFF2-40B4-BE49-F238E27FC236}">
                    <a16:creationId xmlns:a16="http://schemas.microsoft.com/office/drawing/2014/main" id="{4271264A-51BC-CA45-8CE4-7136B80AEA53}"/>
                  </a:ext>
                </a:extLst>
              </p:cNvPr>
              <p:cNvSpPr txBox="1">
                <a:spLocks/>
              </p:cNvSpPr>
              <p:nvPr/>
            </p:nvSpPr>
            <p:spPr>
              <a:xfrm>
                <a:off x="2079112" y="318659"/>
                <a:ext cx="9174492" cy="1402298"/>
              </a:xfrm>
              <a:prstGeom prst="rect">
                <a:avLst/>
              </a:prstGeom>
              <a:solidFill>
                <a:schemeClr val="accent4">
                  <a:lumMod val="40000"/>
                  <a:lumOff val="60000"/>
                  <a:alpha val="27000"/>
                </a:schemeClr>
              </a:solidFill>
            </p:spPr>
            <p:txBody>
              <a:bodyPr vert="horz" wrap="square"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dirty="0">
                    <a:solidFill>
                      <a:schemeClr val="dk1"/>
                    </a:solidFill>
                    <a:latin typeface="Century Gothic"/>
                    <a:ea typeface="Century Gothic"/>
                    <a:cs typeface="Century Gothic"/>
                    <a:sym typeface="Century Gothic"/>
                  </a:rPr>
                  <a:t>the two lines on a graph that show the scales for the variables being measured. The </a:t>
                </a:r>
                <a14:m>
                  <m:oMath xmlns:m="http://schemas.openxmlformats.org/officeDocument/2006/math">
                    <m:r>
                      <a:rPr lang="en-GB" sz="2400" b="0" i="1" dirty="0" smtClean="0">
                        <a:solidFill>
                          <a:schemeClr val="dk1"/>
                        </a:solidFill>
                        <a:latin typeface="Cambria Math" panose="02040503050406030204" pitchFamily="18" charset="0"/>
                        <a:ea typeface="Century Gothic"/>
                        <a:cs typeface="Century Gothic"/>
                        <a:sym typeface="Century Gothic"/>
                      </a:rPr>
                      <m:t>𝑥</m:t>
                    </m:r>
                  </m:oMath>
                </a14:m>
                <a:r>
                  <a:rPr lang="en-GB" sz="2400" b="0" dirty="0">
                    <a:solidFill>
                      <a:schemeClr val="dk1"/>
                    </a:solidFill>
                    <a:latin typeface="Century Gothic"/>
                    <a:ea typeface="Century Gothic"/>
                    <a:cs typeface="Century Gothic"/>
                    <a:sym typeface="Century Gothic"/>
                  </a:rPr>
                  <a:t>-axis is the horizontal line which usually shows the independent variable. The </a:t>
                </a:r>
                <a14:m>
                  <m:oMath xmlns:m="http://schemas.openxmlformats.org/officeDocument/2006/math">
                    <m:r>
                      <a:rPr lang="en-GB" sz="2400" b="0" i="1" dirty="0" smtClean="0">
                        <a:solidFill>
                          <a:schemeClr val="dk1"/>
                        </a:solidFill>
                        <a:latin typeface="Cambria Math" panose="02040503050406030204" pitchFamily="18" charset="0"/>
                        <a:ea typeface="Century Gothic"/>
                        <a:cs typeface="Century Gothic"/>
                        <a:sym typeface="Century Gothic"/>
                      </a:rPr>
                      <m:t>𝑦</m:t>
                    </m:r>
                  </m:oMath>
                </a14:m>
                <a:r>
                  <a:rPr lang="en-GB" sz="2400" b="0" dirty="0">
                    <a:solidFill>
                      <a:schemeClr val="dk1"/>
                    </a:solidFill>
                    <a:latin typeface="Century Gothic"/>
                    <a:ea typeface="Century Gothic"/>
                    <a:cs typeface="Century Gothic"/>
                    <a:sym typeface="Century Gothic"/>
                  </a:rPr>
                  <a:t>-axis is the vertical line which shows the dependent variable</a:t>
                </a:r>
              </a:p>
            </p:txBody>
          </p:sp>
        </mc:Choice>
        <mc:Fallback xmlns="">
          <p:sp>
            <p:nvSpPr>
              <p:cNvPr id="5" name="Title 1">
                <a:extLst>
                  <a:ext uri="{FF2B5EF4-FFF2-40B4-BE49-F238E27FC236}">
                    <a16:creationId xmlns:a16="http://schemas.microsoft.com/office/drawing/2014/main" id="{4271264A-51BC-CA45-8CE4-7136B80AEA53}"/>
                  </a:ext>
                </a:extLst>
              </p:cNvPr>
              <p:cNvSpPr txBox="1">
                <a:spLocks noRot="1" noChangeAspect="1" noMove="1" noResize="1" noEditPoints="1" noAdjustHandles="1" noChangeArrowheads="1" noChangeShapeType="1" noTextEdit="1"/>
              </p:cNvSpPr>
              <p:nvPr/>
            </p:nvSpPr>
            <p:spPr>
              <a:xfrm>
                <a:off x="2079112" y="318659"/>
                <a:ext cx="9174492" cy="1402298"/>
              </a:xfrm>
              <a:prstGeom prst="rect">
                <a:avLst/>
              </a:prstGeom>
              <a:blipFill>
                <a:blip r:embed="rId3"/>
                <a:stretch>
                  <a:fillRect l="-1262" t="-6522" b="-10000"/>
                </a:stretch>
              </a:blipFill>
            </p:spPr>
            <p:txBody>
              <a:bodyPr/>
              <a:lstStyle/>
              <a:p>
                <a:r>
                  <a:rPr lang="en-GB">
                    <a:noFill/>
                  </a:rPr>
                  <a:t> </a:t>
                </a:r>
              </a:p>
            </p:txBody>
          </p:sp>
        </mc:Fallback>
      </mc:AlternateContent>
      <p:sp>
        <p:nvSpPr>
          <p:cNvPr id="8" name="TextBox 7">
            <a:extLst>
              <a:ext uri="{FF2B5EF4-FFF2-40B4-BE49-F238E27FC236}">
                <a16:creationId xmlns:a16="http://schemas.microsoft.com/office/drawing/2014/main" id="{E24D7F94-A3EF-CC09-AD73-D8493D89C825}"/>
              </a:ext>
            </a:extLst>
          </p:cNvPr>
          <p:cNvSpPr txBox="1"/>
          <p:nvPr/>
        </p:nvSpPr>
        <p:spPr>
          <a:xfrm>
            <a:off x="479879" y="2447131"/>
            <a:ext cx="3192236" cy="1631216"/>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In other words …</a:t>
            </a:r>
          </a:p>
          <a:p>
            <a:pPr lvl="0">
              <a:buClr>
                <a:srgbClr val="000000"/>
              </a:buClr>
              <a:buSzPts val="2000"/>
            </a:pPr>
            <a:r>
              <a:rPr lang="en-GB" sz="2000" dirty="0">
                <a:solidFill>
                  <a:srgbClr val="242424"/>
                </a:solidFill>
                <a:latin typeface="Century Gothic"/>
                <a:ea typeface="Century Gothic"/>
                <a:cs typeface="Century Gothic"/>
                <a:sym typeface="Century Gothic"/>
              </a:rPr>
              <a:t>the axes are the two numbered lines on a graph. One goes across and one goes up</a:t>
            </a:r>
            <a:endParaRPr lang="en-GB" sz="1400"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id="{A8AB9CDE-DAB0-8692-C583-C8957828D7B8}"/>
              </a:ext>
            </a:extLst>
          </p:cNvPr>
          <p:cNvSpPr txBox="1"/>
          <p:nvPr/>
        </p:nvSpPr>
        <p:spPr>
          <a:xfrm>
            <a:off x="472896" y="4326057"/>
            <a:ext cx="3199219" cy="707886"/>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Say it</a:t>
            </a:r>
          </a:p>
          <a:p>
            <a:pPr lvl="0">
              <a:buClr>
                <a:srgbClr val="000000"/>
              </a:buClr>
              <a:buSzPts val="2000"/>
            </a:pPr>
            <a:r>
              <a:rPr lang="en-GB" sz="2000" dirty="0">
                <a:solidFill>
                  <a:srgbClr val="1D2A57"/>
                </a:solidFill>
                <a:latin typeface="Century Gothic"/>
                <a:ea typeface="Century Gothic"/>
                <a:cs typeface="Century Gothic"/>
                <a:sym typeface="Century Gothic"/>
              </a:rPr>
              <a:t>Ac-see-z</a:t>
            </a:r>
          </a:p>
        </p:txBody>
      </p:sp>
      <p:sp>
        <p:nvSpPr>
          <p:cNvPr id="14" name="TextBox 13">
            <a:extLst>
              <a:ext uri="{FF2B5EF4-FFF2-40B4-BE49-F238E27FC236}">
                <a16:creationId xmlns:a16="http://schemas.microsoft.com/office/drawing/2014/main" id="{2BAE0C3D-663D-0DF9-37C5-550292E8955A}"/>
              </a:ext>
            </a:extLst>
          </p:cNvPr>
          <p:cNvSpPr txBox="1"/>
          <p:nvPr/>
        </p:nvSpPr>
        <p:spPr>
          <a:xfrm>
            <a:off x="472896" y="5416657"/>
            <a:ext cx="3199220" cy="707886"/>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Don’t confuse with …</a:t>
            </a:r>
          </a:p>
          <a:p>
            <a:pPr lvl="0">
              <a:buClr>
                <a:srgbClr val="000000"/>
              </a:buClr>
              <a:buSzPts val="2000"/>
            </a:pPr>
            <a:r>
              <a:rPr lang="en-GB" sz="2000" dirty="0">
                <a:solidFill>
                  <a:srgbClr val="242424"/>
                </a:solidFill>
                <a:latin typeface="Century Gothic"/>
                <a:ea typeface="Century Gothic"/>
                <a:cs typeface="Century Gothic"/>
                <a:sym typeface="Century Gothic"/>
              </a:rPr>
              <a:t>axes is the plural of axis</a:t>
            </a:r>
            <a:endParaRPr lang="en-GB" sz="1400" dirty="0">
              <a:solidFill>
                <a:srgbClr val="000000"/>
              </a:solidFill>
              <a:latin typeface="Arial"/>
              <a:ea typeface="Arial"/>
              <a:cs typeface="Arial"/>
              <a:sym typeface="Arial"/>
            </a:endParaRPr>
          </a:p>
        </p:txBody>
      </p:sp>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5DCDF14F-3E4D-E72F-EAAE-5A2E6A3AA3A8}"/>
                  </a:ext>
                </a:extLst>
              </p:cNvPr>
              <p:cNvSpPr txBox="1"/>
              <p:nvPr/>
            </p:nvSpPr>
            <p:spPr>
              <a:xfrm>
                <a:off x="8519886" y="3262739"/>
                <a:ext cx="2642626" cy="1631216"/>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Example</a:t>
                </a:r>
                <a:r>
                  <a:rPr lang="en-GB" sz="2000" b="1" dirty="0">
                    <a:solidFill>
                      <a:srgbClr val="006F62"/>
                    </a:solidFill>
                    <a:latin typeface="Century Gothic" panose="020B0502020202020204" pitchFamily="34" charset="0"/>
                  </a:rPr>
                  <a:t> </a:t>
                </a:r>
              </a:p>
              <a:p>
                <a:pPr lvl="0">
                  <a:buClr>
                    <a:srgbClr val="000000"/>
                  </a:buClr>
                  <a:buSzPts val="2000"/>
                </a:pPr>
                <a:r>
                  <a:rPr lang="en-GB" sz="2000" dirty="0">
                    <a:solidFill>
                      <a:srgbClr val="242424"/>
                    </a:solidFill>
                    <a:latin typeface="Century Gothic"/>
                    <a:ea typeface="Century Gothic"/>
                    <a:cs typeface="Century Gothic"/>
                    <a:sym typeface="Century Gothic"/>
                  </a:rPr>
                  <a:t>On the graph in this slide, the </a:t>
                </a:r>
                <a14:m>
                  <m:oMath xmlns:m="http://schemas.openxmlformats.org/officeDocument/2006/math">
                    <m:r>
                      <a:rPr lang="en-GB" sz="2000" i="1" dirty="0" smtClean="0">
                        <a:solidFill>
                          <a:srgbClr val="242424"/>
                        </a:solidFill>
                        <a:latin typeface="Cambria Math" panose="02040503050406030204" pitchFamily="18" charset="0"/>
                        <a:ea typeface="Century Gothic"/>
                        <a:cs typeface="Century Gothic"/>
                        <a:sym typeface="Century Gothic"/>
                      </a:rPr>
                      <m:t>𝑥</m:t>
                    </m:r>
                  </m:oMath>
                </a14:m>
                <a:r>
                  <a:rPr lang="en-GB" sz="2000" dirty="0">
                    <a:solidFill>
                      <a:srgbClr val="242424"/>
                    </a:solidFill>
                    <a:latin typeface="Century Gothic"/>
                    <a:ea typeface="Century Gothic"/>
                    <a:cs typeface="Century Gothic"/>
                    <a:sym typeface="Century Gothic"/>
                  </a:rPr>
                  <a:t>-axis = Time (s) and the </a:t>
                </a:r>
                <a14:m>
                  <m:oMath xmlns:m="http://schemas.openxmlformats.org/officeDocument/2006/math">
                    <m:r>
                      <a:rPr lang="en-GB" sz="2000" i="1" dirty="0" smtClean="0">
                        <a:solidFill>
                          <a:srgbClr val="242424"/>
                        </a:solidFill>
                        <a:latin typeface="Cambria Math" panose="02040503050406030204" pitchFamily="18" charset="0"/>
                        <a:ea typeface="Century Gothic"/>
                        <a:cs typeface="Century Gothic"/>
                        <a:sym typeface="Century Gothic"/>
                      </a:rPr>
                      <m:t>𝑦</m:t>
                    </m:r>
                  </m:oMath>
                </a14:m>
                <a:r>
                  <a:rPr lang="en-GB" sz="2000" dirty="0">
                    <a:solidFill>
                      <a:srgbClr val="242424"/>
                    </a:solidFill>
                    <a:latin typeface="Century Gothic"/>
                    <a:ea typeface="Century Gothic"/>
                    <a:cs typeface="Century Gothic"/>
                    <a:sym typeface="Century Gothic"/>
                  </a:rPr>
                  <a:t>-axis = Volume (cm</a:t>
                </a:r>
                <a:r>
                  <a:rPr lang="en-GB" sz="2000" baseline="30000" dirty="0">
                    <a:solidFill>
                      <a:srgbClr val="242424"/>
                    </a:solidFill>
                    <a:latin typeface="Century Gothic"/>
                    <a:ea typeface="Century Gothic"/>
                    <a:cs typeface="Century Gothic"/>
                    <a:sym typeface="Century Gothic"/>
                  </a:rPr>
                  <a:t>3</a:t>
                </a:r>
                <a:r>
                  <a:rPr lang="en-GB" sz="2000" dirty="0">
                    <a:solidFill>
                      <a:srgbClr val="242424"/>
                    </a:solidFill>
                    <a:latin typeface="Century Gothic"/>
                    <a:ea typeface="Century Gothic"/>
                    <a:cs typeface="Century Gothic"/>
                    <a:sym typeface="Century Gothic"/>
                  </a:rPr>
                  <a:t>) </a:t>
                </a:r>
                <a:endParaRPr lang="en-GB" sz="2000" dirty="0">
                  <a:solidFill>
                    <a:schemeClr val="dk1"/>
                  </a:solidFill>
                  <a:latin typeface="Century Gothic"/>
                  <a:ea typeface="Century Gothic"/>
                  <a:cs typeface="Century Gothic"/>
                  <a:sym typeface="Century Gothic"/>
                </a:endParaRPr>
              </a:p>
            </p:txBody>
          </p:sp>
        </mc:Choice>
        <mc:Fallback xmlns="">
          <p:sp>
            <p:nvSpPr>
              <p:cNvPr id="15" name="TextBox 14">
                <a:extLst>
                  <a:ext uri="{FF2B5EF4-FFF2-40B4-BE49-F238E27FC236}">
                    <a16:creationId xmlns:a16="http://schemas.microsoft.com/office/drawing/2014/main" id="{5DCDF14F-3E4D-E72F-EAAE-5A2E6A3AA3A8}"/>
                  </a:ext>
                </a:extLst>
              </p:cNvPr>
              <p:cNvSpPr txBox="1">
                <a:spLocks noRot="1" noChangeAspect="1" noMove="1" noResize="1" noEditPoints="1" noAdjustHandles="1" noChangeArrowheads="1" noChangeShapeType="1" noTextEdit="1"/>
              </p:cNvSpPr>
              <p:nvPr/>
            </p:nvSpPr>
            <p:spPr>
              <a:xfrm>
                <a:off x="8519886" y="3262739"/>
                <a:ext cx="2642626" cy="1631216"/>
              </a:xfrm>
              <a:prstGeom prst="rect">
                <a:avLst/>
              </a:prstGeom>
              <a:blipFill>
                <a:blip r:embed="rId4"/>
                <a:stretch>
                  <a:fillRect l="-2294" t="-1476" r="-2752" b="-4797"/>
                </a:stretch>
              </a:blipFill>
              <a:ln w="19050">
                <a:solidFill>
                  <a:schemeClr val="accent4"/>
                </a:solidFill>
              </a:ln>
            </p:spPr>
            <p:txBody>
              <a:bodyPr/>
              <a:lstStyle/>
              <a:p>
                <a:r>
                  <a:rPr lang="en-GB">
                    <a:noFill/>
                  </a:rPr>
                  <a:t> </a:t>
                </a:r>
              </a:p>
            </p:txBody>
          </p:sp>
        </mc:Fallback>
      </mc:AlternateContent>
      <p:pic>
        <p:nvPicPr>
          <p:cNvPr id="6" name="Google Shape;146;p6" descr="Scatter graph showing volume in cubic centimetres increasing over time in seconds, with data points marked by black crosses. Y-axis labelled 'Volume (cm3)' and increasing in increments of 10 from 0-60. The x-axis is labelled 'Time (s) and increases in increments of 20, from 0-140">
            <a:extLst>
              <a:ext uri="{FF2B5EF4-FFF2-40B4-BE49-F238E27FC236}">
                <a16:creationId xmlns:a16="http://schemas.microsoft.com/office/drawing/2014/main" id="{0919CB0A-2445-C506-EB2C-500F0CC13C17}"/>
              </a:ext>
            </a:extLst>
          </p:cNvPr>
          <p:cNvPicPr preferRelativeResize="0"/>
          <p:nvPr/>
        </p:nvPicPr>
        <p:blipFill>
          <a:blip r:embed="rId5">
            <a:alphaModFix/>
          </a:blip>
          <a:srcRect/>
          <a:stretch/>
        </p:blipFill>
        <p:spPr>
          <a:xfrm>
            <a:off x="3841403" y="2087484"/>
            <a:ext cx="4568739" cy="4264499"/>
          </a:xfrm>
          <a:prstGeom prst="rect">
            <a:avLst/>
          </a:prstGeom>
          <a:noFill/>
          <a:ln>
            <a:noFill/>
          </a:ln>
        </p:spPr>
      </p:pic>
    </p:spTree>
    <p:extLst>
      <p:ext uri="{BB962C8B-B14F-4D97-AF65-F5344CB8AC3E}">
        <p14:creationId xmlns:p14="http://schemas.microsoft.com/office/powerpoint/2010/main" val="3125334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0A59A-77AA-5060-9873-0F023FA39C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789B9E4-2BF7-1939-1841-6D9A5689EF75}"/>
              </a:ext>
            </a:extLst>
          </p:cNvPr>
          <p:cNvSpPr>
            <a:spLocks noGrp="1"/>
          </p:cNvSpPr>
          <p:nvPr>
            <p:ph type="title"/>
          </p:nvPr>
        </p:nvSpPr>
        <p:spPr>
          <a:xfrm>
            <a:off x="540000" y="540000"/>
            <a:ext cx="2860794" cy="959616"/>
          </a:xfrm>
        </p:spPr>
        <p:txBody>
          <a:bodyPr/>
          <a:lstStyle/>
          <a:p>
            <a:r>
              <a:rPr lang="en-US" sz="4000" dirty="0"/>
              <a:t>Correlation</a:t>
            </a:r>
          </a:p>
        </p:txBody>
      </p:sp>
      <p:sp>
        <p:nvSpPr>
          <p:cNvPr id="5" name="Title 1">
            <a:extLst>
              <a:ext uri="{FF2B5EF4-FFF2-40B4-BE49-F238E27FC236}">
                <a16:creationId xmlns:a16="http://schemas.microsoft.com/office/drawing/2014/main" id="{BB7E03CE-2334-230C-DC72-7E8BEDB60BA0}"/>
              </a:ext>
            </a:extLst>
          </p:cNvPr>
          <p:cNvSpPr txBox="1">
            <a:spLocks/>
          </p:cNvSpPr>
          <p:nvPr/>
        </p:nvSpPr>
        <p:spPr>
          <a:xfrm>
            <a:off x="3747244" y="550777"/>
            <a:ext cx="7288306" cy="405102"/>
          </a:xfrm>
          <a:prstGeom prst="rect">
            <a:avLst/>
          </a:prstGeom>
          <a:solidFill>
            <a:schemeClr val="accent4">
              <a:lumMod val="40000"/>
              <a:lumOff val="60000"/>
              <a:alpha val="27000"/>
            </a:schemeClr>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pPr lvl="0">
              <a:spcBef>
                <a:spcPts val="0"/>
              </a:spcBef>
              <a:buClr>
                <a:schemeClr val="dk1"/>
              </a:buClr>
              <a:buSzPts val="2400"/>
            </a:pPr>
            <a:r>
              <a:rPr lang="en-GB" sz="2400" b="0" dirty="0">
                <a:solidFill>
                  <a:schemeClr val="dk1"/>
                </a:solidFill>
                <a:latin typeface="Century Gothic"/>
                <a:ea typeface="Century Gothic"/>
                <a:cs typeface="Century Gothic"/>
                <a:sym typeface="Century Gothic"/>
              </a:rPr>
              <a:t>describes how two variables are related</a:t>
            </a:r>
          </a:p>
        </p:txBody>
      </p:sp>
      <p:sp>
        <p:nvSpPr>
          <p:cNvPr id="8" name="TextBox 7">
            <a:extLst>
              <a:ext uri="{FF2B5EF4-FFF2-40B4-BE49-F238E27FC236}">
                <a16:creationId xmlns:a16="http://schemas.microsoft.com/office/drawing/2014/main" id="{8DFCE329-E580-463E-1E50-93B89446F320}"/>
              </a:ext>
            </a:extLst>
          </p:cNvPr>
          <p:cNvSpPr txBox="1"/>
          <p:nvPr/>
        </p:nvSpPr>
        <p:spPr>
          <a:xfrm>
            <a:off x="540000" y="1614552"/>
            <a:ext cx="3316943" cy="1323439"/>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In other words …</a:t>
            </a:r>
          </a:p>
          <a:p>
            <a:pPr lvl="0">
              <a:buClr>
                <a:srgbClr val="000000"/>
              </a:buClr>
              <a:buSzPts val="2000"/>
            </a:pPr>
            <a:r>
              <a:rPr lang="en-GB" sz="2000" dirty="0">
                <a:solidFill>
                  <a:srgbClr val="242424"/>
                </a:solidFill>
                <a:latin typeface="Century Gothic"/>
                <a:ea typeface="Century Gothic"/>
                <a:cs typeface="Century Gothic"/>
                <a:sym typeface="Century Gothic"/>
              </a:rPr>
              <a:t>a correlation tells us if there is a pattern between two variables</a:t>
            </a:r>
            <a:endParaRPr lang="en-GB" sz="1400"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id="{E133F377-7ED3-0A8C-1F4C-4EBFE31E4DA4}"/>
              </a:ext>
            </a:extLst>
          </p:cNvPr>
          <p:cNvSpPr txBox="1"/>
          <p:nvPr/>
        </p:nvSpPr>
        <p:spPr>
          <a:xfrm>
            <a:off x="540000" y="3485703"/>
            <a:ext cx="3316943" cy="707886"/>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Say it</a:t>
            </a:r>
          </a:p>
          <a:p>
            <a:pPr lvl="0">
              <a:buClr>
                <a:schemeClr val="dk1"/>
              </a:buClr>
              <a:buSzPts val="1100"/>
            </a:pPr>
            <a:r>
              <a:rPr lang="en-GB" sz="2000" dirty="0">
                <a:solidFill>
                  <a:srgbClr val="1F1F1F"/>
                </a:solidFill>
                <a:highlight>
                  <a:srgbClr val="FFFFFF"/>
                </a:highlight>
                <a:latin typeface="Century Gothic"/>
                <a:ea typeface="Century Gothic"/>
                <a:cs typeface="Century Gothic"/>
                <a:sym typeface="Century Gothic"/>
              </a:rPr>
              <a:t>Cor-a-lay</a:t>
            </a:r>
            <a:r>
              <a:rPr lang="en-GB" sz="2000" dirty="0">
                <a:solidFill>
                  <a:srgbClr val="3C4043"/>
                </a:solidFill>
                <a:highlight>
                  <a:srgbClr val="FFFFFF"/>
                </a:highlight>
                <a:latin typeface="Century Gothic"/>
                <a:ea typeface="Century Gothic"/>
                <a:cs typeface="Century Gothic"/>
                <a:sym typeface="Century Gothic"/>
              </a:rPr>
              <a:t>-</a:t>
            </a:r>
            <a:r>
              <a:rPr lang="en-GB" sz="2000" dirty="0" err="1">
                <a:solidFill>
                  <a:srgbClr val="1F1F1F"/>
                </a:solidFill>
                <a:highlight>
                  <a:srgbClr val="FFFFFF"/>
                </a:highlight>
                <a:latin typeface="Century Gothic"/>
                <a:ea typeface="Century Gothic"/>
                <a:cs typeface="Century Gothic"/>
                <a:sym typeface="Century Gothic"/>
              </a:rPr>
              <a:t>shen</a:t>
            </a:r>
            <a:endParaRPr lang="en-GB" sz="2000" dirty="0">
              <a:solidFill>
                <a:srgbClr val="1F1F1F"/>
              </a:solidFill>
              <a:highlight>
                <a:srgbClr val="FFFFFF"/>
              </a:highlight>
              <a:latin typeface="Century Gothic"/>
              <a:ea typeface="Century Gothic"/>
              <a:cs typeface="Century Gothic"/>
              <a:sym typeface="Century Gothic"/>
            </a:endParaRPr>
          </a:p>
        </p:txBody>
      </p:sp>
      <p:sp>
        <p:nvSpPr>
          <p:cNvPr id="11" name="TextBox 10">
            <a:extLst>
              <a:ext uri="{FF2B5EF4-FFF2-40B4-BE49-F238E27FC236}">
                <a16:creationId xmlns:a16="http://schemas.microsoft.com/office/drawing/2014/main" id="{ED49CCF3-9853-CCC2-BE6B-0BCA52D088B3}"/>
              </a:ext>
            </a:extLst>
          </p:cNvPr>
          <p:cNvSpPr txBox="1"/>
          <p:nvPr/>
        </p:nvSpPr>
        <p:spPr>
          <a:xfrm>
            <a:off x="8864533" y="1616061"/>
            <a:ext cx="2171017" cy="3170099"/>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Don’t confuse with …</a:t>
            </a:r>
          </a:p>
          <a:p>
            <a:r>
              <a:rPr lang="en-GB" sz="2000" dirty="0">
                <a:solidFill>
                  <a:srgbClr val="242424"/>
                </a:solidFill>
                <a:latin typeface="Century Gothic"/>
                <a:ea typeface="Century Gothic"/>
                <a:cs typeface="Century Gothic"/>
                <a:sym typeface="Century Gothic"/>
              </a:rPr>
              <a:t>a correlation might show a link between two variables, but it does not prove that one thing causes another</a:t>
            </a:r>
            <a:endParaRPr lang="en-GB" sz="1400" dirty="0">
              <a:solidFill>
                <a:srgbClr val="000000"/>
              </a:solidFill>
              <a:latin typeface="Arial"/>
              <a:ea typeface="Arial"/>
              <a:cs typeface="Arial"/>
              <a:sym typeface="Arial"/>
            </a:endParaRPr>
          </a:p>
        </p:txBody>
      </p:sp>
      <p:sp>
        <p:nvSpPr>
          <p:cNvPr id="18" name="TextBox 17">
            <a:extLst>
              <a:ext uri="{FF2B5EF4-FFF2-40B4-BE49-F238E27FC236}">
                <a16:creationId xmlns:a16="http://schemas.microsoft.com/office/drawing/2014/main" id="{AB4C1DD4-D0FE-1D41-691E-258BD8FE1338}"/>
              </a:ext>
            </a:extLst>
          </p:cNvPr>
          <p:cNvSpPr txBox="1"/>
          <p:nvPr/>
        </p:nvSpPr>
        <p:spPr>
          <a:xfrm>
            <a:off x="5955939" y="5539631"/>
            <a:ext cx="4691258" cy="1015663"/>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ea typeface="Century Gothic"/>
                <a:cs typeface="Century Gothic"/>
                <a:sym typeface="Century Gothic"/>
              </a:rPr>
              <a:t>Example</a:t>
            </a:r>
          </a:p>
          <a:p>
            <a:pPr lvl="0">
              <a:buClr>
                <a:srgbClr val="000000"/>
              </a:buClr>
              <a:buSzPts val="2000"/>
            </a:pPr>
            <a:r>
              <a:rPr lang="en-GB" sz="2000" dirty="0">
                <a:solidFill>
                  <a:srgbClr val="242424"/>
                </a:solidFill>
                <a:latin typeface="Century Gothic"/>
                <a:ea typeface="Century Gothic"/>
                <a:cs typeface="Century Gothic"/>
                <a:sym typeface="Century Gothic"/>
              </a:rPr>
              <a:t>the graph shows a positive correlation, as A increases so does B</a:t>
            </a:r>
            <a:endParaRPr lang="en-GB" sz="2000" dirty="0">
              <a:solidFill>
                <a:schemeClr val="dk1"/>
              </a:solidFill>
              <a:latin typeface="Century Gothic"/>
              <a:ea typeface="Century Gothic"/>
              <a:cs typeface="Century Gothic"/>
              <a:sym typeface="Century Gothic"/>
            </a:endParaRPr>
          </a:p>
        </p:txBody>
      </p:sp>
      <p:pic>
        <p:nvPicPr>
          <p:cNvPr id="6" name="Google Shape;159;g3b8806b9655_1_31" descr="Line graph showing a positive linear relationship between two variables A and B. The y-axis increase in increments of 1 from 0 to 6. The x-axis increases in increments of 1 from 0 to 8. The graph features a black line increasing steadily from point (0,2) to (8,6) on a grid background with labelled axes.">
            <a:extLst>
              <a:ext uri="{FF2B5EF4-FFF2-40B4-BE49-F238E27FC236}">
                <a16:creationId xmlns:a16="http://schemas.microsoft.com/office/drawing/2014/main" id="{D04CE76A-261F-A533-7EA0-DB2975340536}"/>
              </a:ext>
            </a:extLst>
          </p:cNvPr>
          <p:cNvPicPr preferRelativeResize="0"/>
          <p:nvPr/>
        </p:nvPicPr>
        <p:blipFill>
          <a:blip r:embed="rId3" cstate="print">
            <a:alphaModFix/>
            <a:extLst>
              <a:ext uri="{28A0092B-C50C-407E-A947-70E740481C1C}">
                <a14:useLocalDpi xmlns:a14="http://schemas.microsoft.com/office/drawing/2010/main" val="0"/>
              </a:ext>
            </a:extLst>
          </a:blip>
          <a:srcRect/>
          <a:stretch/>
        </p:blipFill>
        <p:spPr>
          <a:xfrm>
            <a:off x="4203393" y="1357526"/>
            <a:ext cx="4314690" cy="3566552"/>
          </a:xfrm>
          <a:prstGeom prst="rect">
            <a:avLst/>
          </a:prstGeom>
          <a:noFill/>
          <a:ln>
            <a:noFill/>
          </a:ln>
        </p:spPr>
      </p:pic>
      <p:sp>
        <p:nvSpPr>
          <p:cNvPr id="12" name="TextBox 11">
            <a:extLst>
              <a:ext uri="{FF2B5EF4-FFF2-40B4-BE49-F238E27FC236}">
                <a16:creationId xmlns:a16="http://schemas.microsoft.com/office/drawing/2014/main" id="{79859418-92CA-79A5-8510-D29CD40214B4}"/>
              </a:ext>
            </a:extLst>
          </p:cNvPr>
          <p:cNvSpPr txBox="1"/>
          <p:nvPr/>
        </p:nvSpPr>
        <p:spPr>
          <a:xfrm>
            <a:off x="540000" y="4924078"/>
            <a:ext cx="5132548" cy="1631216"/>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Similar words</a:t>
            </a:r>
          </a:p>
          <a:p>
            <a:pPr lvl="0">
              <a:spcBef>
                <a:spcPts val="0"/>
              </a:spcBef>
              <a:buClr>
                <a:schemeClr val="dk1"/>
              </a:buClr>
              <a:buSzPts val="2400"/>
            </a:pPr>
            <a:r>
              <a:rPr lang="en-GB" sz="2000" dirty="0">
                <a:solidFill>
                  <a:schemeClr val="dk1"/>
                </a:solidFill>
                <a:latin typeface="Century Gothic"/>
                <a:ea typeface="Century Gothic"/>
                <a:cs typeface="Century Gothic"/>
                <a:sym typeface="Century Gothic"/>
              </a:rPr>
              <a:t>A </a:t>
            </a:r>
            <a:r>
              <a:rPr lang="en-GB" sz="2000" b="1" dirty="0">
                <a:solidFill>
                  <a:schemeClr val="dk1"/>
                </a:solidFill>
                <a:latin typeface="Century Gothic"/>
                <a:ea typeface="Century Gothic"/>
                <a:cs typeface="Century Gothic"/>
                <a:sym typeface="Century Gothic"/>
              </a:rPr>
              <a:t>positive correlation </a:t>
            </a:r>
            <a:r>
              <a:rPr lang="en-GB" sz="2000" dirty="0">
                <a:solidFill>
                  <a:schemeClr val="dk1"/>
                </a:solidFill>
                <a:latin typeface="Century Gothic"/>
                <a:ea typeface="Century Gothic"/>
                <a:cs typeface="Century Gothic"/>
                <a:sym typeface="Century Gothic"/>
              </a:rPr>
              <a:t>means both variables increase together. </a:t>
            </a:r>
          </a:p>
          <a:p>
            <a:pPr lvl="0">
              <a:spcBef>
                <a:spcPts val="0"/>
              </a:spcBef>
              <a:buClr>
                <a:schemeClr val="dk1"/>
              </a:buClr>
              <a:buSzPts val="2400"/>
            </a:pPr>
            <a:r>
              <a:rPr lang="en-GB" sz="2000" dirty="0">
                <a:solidFill>
                  <a:schemeClr val="dk1"/>
                </a:solidFill>
                <a:latin typeface="Century Gothic"/>
                <a:ea typeface="Century Gothic"/>
                <a:cs typeface="Century Gothic"/>
                <a:sym typeface="Century Gothic"/>
              </a:rPr>
              <a:t>A </a:t>
            </a:r>
            <a:r>
              <a:rPr lang="en-GB" sz="2000" b="1" dirty="0">
                <a:solidFill>
                  <a:schemeClr val="dk1"/>
                </a:solidFill>
                <a:latin typeface="Century Gothic"/>
                <a:ea typeface="Century Gothic"/>
                <a:cs typeface="Century Gothic"/>
                <a:sym typeface="Century Gothic"/>
              </a:rPr>
              <a:t>negative correlation </a:t>
            </a:r>
            <a:r>
              <a:rPr lang="en-GB" sz="2000" dirty="0">
                <a:solidFill>
                  <a:schemeClr val="dk1"/>
                </a:solidFill>
                <a:latin typeface="Century Gothic"/>
                <a:ea typeface="Century Gothic"/>
                <a:cs typeface="Century Gothic"/>
                <a:sym typeface="Century Gothic"/>
              </a:rPr>
              <a:t>means when one increases, the other decreases</a:t>
            </a:r>
          </a:p>
        </p:txBody>
      </p:sp>
    </p:spTree>
    <p:extLst>
      <p:ext uri="{BB962C8B-B14F-4D97-AF65-F5344CB8AC3E}">
        <p14:creationId xmlns:p14="http://schemas.microsoft.com/office/powerpoint/2010/main" val="32240693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4D7EE8-1F12-599A-09A0-608499140A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C68121-687C-88E4-50B6-CB7C4E07083F}"/>
              </a:ext>
            </a:extLst>
          </p:cNvPr>
          <p:cNvSpPr>
            <a:spLocks noGrp="1"/>
          </p:cNvSpPr>
          <p:nvPr>
            <p:ph type="title"/>
          </p:nvPr>
        </p:nvSpPr>
        <p:spPr>
          <a:xfrm>
            <a:off x="540000" y="540000"/>
            <a:ext cx="3126938" cy="959616"/>
          </a:xfrm>
        </p:spPr>
        <p:txBody>
          <a:bodyPr/>
          <a:lstStyle/>
          <a:p>
            <a:r>
              <a:rPr lang="en-US" sz="4000" dirty="0"/>
              <a:t>Directly proportional</a:t>
            </a:r>
          </a:p>
        </p:txBody>
      </p:sp>
      <mc:AlternateContent xmlns:mc="http://schemas.openxmlformats.org/markup-compatibility/2006" xmlns:a14="http://schemas.microsoft.com/office/drawing/2010/main">
        <mc:Choice Requires="a14">
          <p:sp>
            <p:nvSpPr>
              <p:cNvPr id="5" name="Title 1">
                <a:extLst>
                  <a:ext uri="{FF2B5EF4-FFF2-40B4-BE49-F238E27FC236}">
                    <a16:creationId xmlns:a16="http://schemas.microsoft.com/office/drawing/2014/main" id="{22814F11-8E89-C07F-E346-19BD5A59963E}"/>
                  </a:ext>
                </a:extLst>
              </p:cNvPr>
              <p:cNvSpPr txBox="1">
                <a:spLocks/>
              </p:cNvSpPr>
              <p:nvPr/>
            </p:nvSpPr>
            <p:spPr>
              <a:xfrm>
                <a:off x="3790331" y="318659"/>
                <a:ext cx="7288306" cy="1402298"/>
              </a:xfrm>
              <a:prstGeom prst="rect">
                <a:avLst/>
              </a:prstGeom>
              <a:solidFill>
                <a:schemeClr val="accent4">
                  <a:lumMod val="40000"/>
                  <a:lumOff val="60000"/>
                  <a:alpha val="27000"/>
                </a:schemeClr>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dirty="0">
                    <a:solidFill>
                      <a:schemeClr val="dk1"/>
                    </a:solidFill>
                    <a:latin typeface="Century Gothic"/>
                    <a:sym typeface="Century Gothic"/>
                  </a:rPr>
                  <a:t>a</a:t>
                </a:r>
                <a:r>
                  <a:rPr lang="en-GB" sz="2400" b="0" dirty="0">
                    <a:solidFill>
                      <a:schemeClr val="dk1"/>
                    </a:solidFill>
                    <a:latin typeface="Century Gothic"/>
                    <a:ea typeface="Century Gothic"/>
                    <a:cs typeface="Century Gothic"/>
                    <a:sym typeface="Century Gothic"/>
                  </a:rPr>
                  <a:t> relationship where </a:t>
                </a:r>
                <a14:m>
                  <m:oMath xmlns:m="http://schemas.openxmlformats.org/officeDocument/2006/math">
                    <m:r>
                      <a:rPr lang="en-GB" sz="2400" b="0" i="1" dirty="0" smtClean="0">
                        <a:solidFill>
                          <a:schemeClr val="dk1"/>
                        </a:solidFill>
                        <a:latin typeface="Cambria Math" panose="02040503050406030204" pitchFamily="18" charset="0"/>
                        <a:ea typeface="Century Gothic"/>
                        <a:cs typeface="Century Gothic"/>
                        <a:sym typeface="Century Gothic"/>
                      </a:rPr>
                      <m:t>𝑦</m:t>
                    </m:r>
                  </m:oMath>
                </a14:m>
                <a:r>
                  <a:rPr lang="en-GB" sz="2400" b="0" dirty="0">
                    <a:solidFill>
                      <a:schemeClr val="dk1"/>
                    </a:solidFill>
                    <a:latin typeface="Century Gothic"/>
                    <a:ea typeface="Century Gothic"/>
                    <a:cs typeface="Century Gothic"/>
                    <a:sym typeface="Century Gothic"/>
                  </a:rPr>
                  <a:t> increases at the same rate as </a:t>
                </a:r>
                <a14:m>
                  <m:oMath xmlns:m="http://schemas.openxmlformats.org/officeDocument/2006/math">
                    <m:r>
                      <a:rPr lang="en-GB" sz="2400" b="0" i="1" dirty="0" smtClean="0">
                        <a:solidFill>
                          <a:schemeClr val="dk1"/>
                        </a:solidFill>
                        <a:latin typeface="Cambria Math" panose="02040503050406030204" pitchFamily="18" charset="0"/>
                        <a:ea typeface="Century Gothic"/>
                        <a:cs typeface="Century Gothic"/>
                        <a:sym typeface="Century Gothic"/>
                      </a:rPr>
                      <m:t>𝑥</m:t>
                    </m:r>
                  </m:oMath>
                </a14:m>
                <a:r>
                  <a:rPr lang="en-GB" sz="2400" b="0" dirty="0">
                    <a:solidFill>
                      <a:schemeClr val="dk1"/>
                    </a:solidFill>
                    <a:latin typeface="Century Gothic"/>
                    <a:ea typeface="Century Gothic"/>
                    <a:cs typeface="Century Gothic"/>
                    <a:sym typeface="Century Gothic"/>
                  </a:rPr>
                  <a:t>. Doubling </a:t>
                </a:r>
                <a14:m>
                  <m:oMath xmlns:m="http://schemas.openxmlformats.org/officeDocument/2006/math">
                    <m:r>
                      <a:rPr lang="en-GB" sz="2400" b="0" i="1" dirty="0" smtClean="0">
                        <a:solidFill>
                          <a:schemeClr val="dk1"/>
                        </a:solidFill>
                        <a:latin typeface="Cambria Math" panose="02040503050406030204" pitchFamily="18" charset="0"/>
                        <a:ea typeface="Century Gothic"/>
                        <a:cs typeface="Century Gothic"/>
                        <a:sym typeface="Century Gothic"/>
                      </a:rPr>
                      <m:t>𝑥</m:t>
                    </m:r>
                  </m:oMath>
                </a14:m>
                <a:r>
                  <a:rPr lang="en-GB" sz="2400" b="0" dirty="0">
                    <a:solidFill>
                      <a:schemeClr val="dk1"/>
                    </a:solidFill>
                    <a:latin typeface="Century Gothic"/>
                    <a:ea typeface="Century Gothic"/>
                    <a:cs typeface="Century Gothic"/>
                    <a:sym typeface="Century Gothic"/>
                  </a:rPr>
                  <a:t> causes </a:t>
                </a:r>
                <a14:m>
                  <m:oMath xmlns:m="http://schemas.openxmlformats.org/officeDocument/2006/math">
                    <m:r>
                      <a:rPr lang="en-GB" sz="2400" b="0" i="1" dirty="0" smtClean="0">
                        <a:solidFill>
                          <a:schemeClr val="dk1"/>
                        </a:solidFill>
                        <a:latin typeface="Cambria Math" panose="02040503050406030204" pitchFamily="18" charset="0"/>
                        <a:ea typeface="Century Gothic"/>
                        <a:cs typeface="Century Gothic"/>
                        <a:sym typeface="Century Gothic"/>
                      </a:rPr>
                      <m:t>𝑦</m:t>
                    </m:r>
                  </m:oMath>
                </a14:m>
                <a:r>
                  <a:rPr lang="en-GB" sz="2400" b="0" dirty="0">
                    <a:solidFill>
                      <a:schemeClr val="dk1"/>
                    </a:solidFill>
                    <a:latin typeface="Century Gothic"/>
                    <a:ea typeface="Century Gothic"/>
                    <a:cs typeface="Century Gothic"/>
                    <a:sym typeface="Century Gothic"/>
                  </a:rPr>
                  <a:t> to double. The line of best fit is a straight line through the origin (</a:t>
                </a:r>
                <a:r>
                  <a:rPr lang="en-GB" sz="2400" b="0" dirty="0">
                    <a:solidFill>
                      <a:schemeClr val="dk1"/>
                    </a:solidFill>
                    <a:latin typeface="Cambria Math" panose="02040503050406030204" pitchFamily="18" charset="0"/>
                    <a:ea typeface="Cambria Math" panose="02040503050406030204" pitchFamily="18" charset="0"/>
                    <a:cs typeface="Century Gothic"/>
                    <a:sym typeface="Century Gothic"/>
                  </a:rPr>
                  <a:t>0, 0</a:t>
                </a:r>
                <a:r>
                  <a:rPr lang="en-GB" sz="2400" b="0" dirty="0">
                    <a:solidFill>
                      <a:schemeClr val="dk1"/>
                    </a:solidFill>
                    <a:latin typeface="Century Gothic"/>
                    <a:ea typeface="Century Gothic"/>
                    <a:cs typeface="Century Gothic"/>
                    <a:sym typeface="Century Gothic"/>
                  </a:rPr>
                  <a:t>)</a:t>
                </a:r>
              </a:p>
            </p:txBody>
          </p:sp>
        </mc:Choice>
        <mc:Fallback xmlns="">
          <p:sp>
            <p:nvSpPr>
              <p:cNvPr id="5" name="Title 1">
                <a:extLst>
                  <a:ext uri="{FF2B5EF4-FFF2-40B4-BE49-F238E27FC236}">
                    <a16:creationId xmlns:a16="http://schemas.microsoft.com/office/drawing/2014/main" id="{22814F11-8E89-C07F-E346-19BD5A59963E}"/>
                  </a:ext>
                </a:extLst>
              </p:cNvPr>
              <p:cNvSpPr txBox="1">
                <a:spLocks noRot="1" noChangeAspect="1" noMove="1" noResize="1" noEditPoints="1" noAdjustHandles="1" noChangeArrowheads="1" noChangeShapeType="1" noTextEdit="1"/>
              </p:cNvSpPr>
              <p:nvPr/>
            </p:nvSpPr>
            <p:spPr>
              <a:xfrm>
                <a:off x="3790331" y="318659"/>
                <a:ext cx="7288306" cy="1402298"/>
              </a:xfrm>
              <a:prstGeom prst="rect">
                <a:avLst/>
              </a:prstGeom>
              <a:blipFill>
                <a:blip r:embed="rId3"/>
                <a:stretch>
                  <a:fillRect l="-1590" t="-6522" b="-10000"/>
                </a:stretch>
              </a:blipFill>
            </p:spPr>
            <p:txBody>
              <a:bodyPr/>
              <a:lstStyle/>
              <a:p>
                <a:r>
                  <a:rPr lang="en-GB">
                    <a:noFill/>
                  </a:rPr>
                  <a:t> </a:t>
                </a:r>
              </a:p>
            </p:txBody>
          </p:sp>
        </mc:Fallback>
      </mc:AlternateContent>
      <p:sp>
        <p:nvSpPr>
          <p:cNvPr id="8" name="TextBox 7">
            <a:extLst>
              <a:ext uri="{FF2B5EF4-FFF2-40B4-BE49-F238E27FC236}">
                <a16:creationId xmlns:a16="http://schemas.microsoft.com/office/drawing/2014/main" id="{8606F678-B54C-50FA-A815-E2B8BE1FC3E2}"/>
              </a:ext>
            </a:extLst>
          </p:cNvPr>
          <p:cNvSpPr txBox="1"/>
          <p:nvPr/>
        </p:nvSpPr>
        <p:spPr>
          <a:xfrm>
            <a:off x="473388" y="1875081"/>
            <a:ext cx="4068598" cy="2246769"/>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In other words …</a:t>
            </a:r>
          </a:p>
          <a:p>
            <a:pPr lvl="0">
              <a:buClr>
                <a:srgbClr val="000000"/>
              </a:buClr>
              <a:buSzPts val="2000"/>
            </a:pPr>
            <a:r>
              <a:rPr lang="en-GB" sz="2000" dirty="0">
                <a:solidFill>
                  <a:srgbClr val="242424"/>
                </a:solidFill>
                <a:latin typeface="Century Gothic"/>
                <a:ea typeface="Century Gothic"/>
                <a:cs typeface="Century Gothic"/>
                <a:sym typeface="Century Gothic"/>
              </a:rPr>
              <a:t>a relationship between variables. When one variable doubles, the other variable doubles. The line of best fit is straight and passes through the origin</a:t>
            </a:r>
            <a:endParaRPr lang="en-GB" sz="1400"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id="{BD841ACC-EE64-228C-C591-C7A3F2CA6574}"/>
              </a:ext>
            </a:extLst>
          </p:cNvPr>
          <p:cNvSpPr txBox="1"/>
          <p:nvPr/>
        </p:nvSpPr>
        <p:spPr>
          <a:xfrm>
            <a:off x="457822" y="5739983"/>
            <a:ext cx="2112092" cy="1015663"/>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Say it</a:t>
            </a:r>
          </a:p>
          <a:p>
            <a:pPr lvl="0">
              <a:buClr>
                <a:srgbClr val="000000"/>
              </a:buClr>
              <a:buSzPts val="2000"/>
            </a:pPr>
            <a:r>
              <a:rPr lang="en-GB" sz="2000" dirty="0">
                <a:solidFill>
                  <a:srgbClr val="242424"/>
                </a:solidFill>
                <a:latin typeface="Century Gothic"/>
                <a:ea typeface="Century Gothic"/>
                <a:cs typeface="Century Gothic"/>
                <a:sym typeface="Century Gothic"/>
              </a:rPr>
              <a:t>D-eye-</a:t>
            </a:r>
            <a:r>
              <a:rPr lang="en-GB" sz="2000" dirty="0" err="1">
                <a:solidFill>
                  <a:srgbClr val="242424"/>
                </a:solidFill>
                <a:latin typeface="Century Gothic"/>
                <a:ea typeface="Century Gothic"/>
                <a:cs typeface="Century Gothic"/>
                <a:sym typeface="Century Gothic"/>
              </a:rPr>
              <a:t>rect</a:t>
            </a:r>
            <a:r>
              <a:rPr lang="en-GB" sz="2000" dirty="0">
                <a:solidFill>
                  <a:srgbClr val="242424"/>
                </a:solidFill>
                <a:latin typeface="Century Gothic"/>
                <a:ea typeface="Century Gothic"/>
                <a:cs typeface="Century Gothic"/>
                <a:sym typeface="Century Gothic"/>
              </a:rPr>
              <a:t>-</a:t>
            </a:r>
            <a:r>
              <a:rPr lang="en-GB" sz="2000" dirty="0" err="1">
                <a:solidFill>
                  <a:srgbClr val="242424"/>
                </a:solidFill>
                <a:latin typeface="Century Gothic"/>
                <a:ea typeface="Century Gothic"/>
                <a:cs typeface="Century Gothic"/>
                <a:sym typeface="Century Gothic"/>
              </a:rPr>
              <a:t>ly</a:t>
            </a:r>
            <a:endParaRPr lang="en-GB" sz="2000" dirty="0">
              <a:solidFill>
                <a:srgbClr val="242424"/>
              </a:solidFill>
              <a:latin typeface="Century Gothic"/>
              <a:ea typeface="Century Gothic"/>
              <a:cs typeface="Century Gothic"/>
              <a:sym typeface="Century Gothic"/>
            </a:endParaRPr>
          </a:p>
          <a:p>
            <a:pPr lvl="0">
              <a:buClr>
                <a:srgbClr val="000000"/>
              </a:buClr>
              <a:buSzPts val="2000"/>
            </a:pPr>
            <a:r>
              <a:rPr lang="en-GB" sz="2000" dirty="0" err="1">
                <a:solidFill>
                  <a:srgbClr val="242424"/>
                </a:solidFill>
                <a:latin typeface="Century Gothic"/>
                <a:ea typeface="Century Gothic"/>
                <a:cs typeface="Century Gothic"/>
                <a:sym typeface="Century Gothic"/>
              </a:rPr>
              <a:t>pra</a:t>
            </a:r>
            <a:r>
              <a:rPr lang="en-GB" sz="2000" dirty="0">
                <a:solidFill>
                  <a:srgbClr val="242424"/>
                </a:solidFill>
                <a:latin typeface="Century Gothic"/>
                <a:ea typeface="Century Gothic"/>
                <a:cs typeface="Century Gothic"/>
                <a:sym typeface="Century Gothic"/>
              </a:rPr>
              <a:t>-</a:t>
            </a:r>
            <a:r>
              <a:rPr lang="en-GB" sz="2000" dirty="0" err="1">
                <a:solidFill>
                  <a:srgbClr val="242424"/>
                </a:solidFill>
                <a:latin typeface="Century Gothic"/>
                <a:ea typeface="Century Gothic"/>
                <a:cs typeface="Century Gothic"/>
                <a:sym typeface="Century Gothic"/>
              </a:rPr>
              <a:t>por</a:t>
            </a:r>
            <a:r>
              <a:rPr lang="en-GB" sz="2000" dirty="0">
                <a:solidFill>
                  <a:srgbClr val="242424"/>
                </a:solidFill>
                <a:latin typeface="Century Gothic"/>
                <a:ea typeface="Century Gothic"/>
                <a:cs typeface="Century Gothic"/>
                <a:sym typeface="Century Gothic"/>
              </a:rPr>
              <a:t>-shun-</a:t>
            </a:r>
            <a:r>
              <a:rPr lang="en-GB" sz="2000" dirty="0" err="1">
                <a:solidFill>
                  <a:srgbClr val="242424"/>
                </a:solidFill>
                <a:latin typeface="Century Gothic"/>
                <a:ea typeface="Century Gothic"/>
                <a:cs typeface="Century Gothic"/>
                <a:sym typeface="Century Gothic"/>
              </a:rPr>
              <a:t>el</a:t>
            </a:r>
            <a:endParaRPr lang="en-GB" sz="2000" dirty="0">
              <a:solidFill>
                <a:srgbClr val="242424"/>
              </a:solidFill>
              <a:latin typeface="Century Gothic"/>
              <a:ea typeface="Century Gothic"/>
              <a:cs typeface="Century Gothic"/>
              <a:sym typeface="Century Gothic"/>
            </a:endParaRPr>
          </a:p>
        </p:txBody>
      </p:sp>
      <p:sp>
        <p:nvSpPr>
          <p:cNvPr id="11" name="TextBox 10">
            <a:extLst>
              <a:ext uri="{FF2B5EF4-FFF2-40B4-BE49-F238E27FC236}">
                <a16:creationId xmlns:a16="http://schemas.microsoft.com/office/drawing/2014/main" id="{BF88B3E3-3DF3-0915-A9F7-B4CD0783DAC5}"/>
              </a:ext>
            </a:extLst>
          </p:cNvPr>
          <p:cNvSpPr txBox="1"/>
          <p:nvPr/>
        </p:nvSpPr>
        <p:spPr>
          <a:xfrm>
            <a:off x="8351745" y="4682592"/>
            <a:ext cx="2560143" cy="1323439"/>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Break it down</a:t>
            </a:r>
          </a:p>
          <a:p>
            <a:pPr lvl="0">
              <a:buClr>
                <a:srgbClr val="000000"/>
              </a:buClr>
              <a:buSzPts val="2000"/>
            </a:pPr>
            <a:r>
              <a:rPr lang="en-GB" sz="2000" dirty="0">
                <a:solidFill>
                  <a:srgbClr val="242424"/>
                </a:solidFill>
                <a:latin typeface="Century Gothic"/>
                <a:ea typeface="Century Gothic"/>
                <a:cs typeface="Century Gothic"/>
                <a:sym typeface="Century Gothic"/>
              </a:rPr>
              <a:t>‘Direct’ means without changing direction</a:t>
            </a:r>
            <a:endParaRPr lang="en-GB" sz="1400" dirty="0">
              <a:solidFill>
                <a:srgbClr val="000000"/>
              </a:solidFill>
              <a:latin typeface="Arial"/>
              <a:ea typeface="Arial"/>
              <a:cs typeface="Arial"/>
              <a:sym typeface="Arial"/>
            </a:endParaRPr>
          </a:p>
        </p:txBody>
      </p:sp>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6FD7EFB0-F3E6-BDC3-DBF5-464A3D8573E8}"/>
                  </a:ext>
                </a:extLst>
              </p:cNvPr>
              <p:cNvSpPr txBox="1"/>
              <p:nvPr/>
            </p:nvSpPr>
            <p:spPr>
              <a:xfrm>
                <a:off x="8351745" y="1877234"/>
                <a:ext cx="2560143" cy="2246769"/>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Example</a:t>
                </a:r>
                <a:r>
                  <a:rPr lang="en-GB" sz="2000" b="1" dirty="0">
                    <a:solidFill>
                      <a:srgbClr val="006F62"/>
                    </a:solidFill>
                    <a:latin typeface="Century Gothic" panose="020B0502020202020204" pitchFamily="34" charset="0"/>
                  </a:rPr>
                  <a:t> </a:t>
                </a:r>
              </a:p>
              <a:p>
                <a:pPr lvl="0">
                  <a:buClr>
                    <a:srgbClr val="000000"/>
                  </a:buClr>
                  <a:buSzPts val="2000"/>
                </a:pPr>
                <a:r>
                  <a:rPr lang="en-GB" sz="2000" dirty="0">
                    <a:solidFill>
                      <a:schemeClr val="dk1"/>
                    </a:solidFill>
                    <a:latin typeface="Century Gothic"/>
                    <a:ea typeface="Century Gothic"/>
                    <a:cs typeface="Century Gothic"/>
                    <a:sym typeface="Century Gothic"/>
                  </a:rPr>
                  <a:t>If 0.02 g of </a:t>
                </a:r>
                <a:r>
                  <a:rPr lang="en-GB" sz="2000" dirty="0">
                    <a:solidFill>
                      <a:schemeClr val="dk1"/>
                    </a:solidFill>
                    <a:latin typeface="Cambria Math" panose="02040503050406030204" pitchFamily="18" charset="0"/>
                    <a:ea typeface="Cambria Math" panose="02040503050406030204" pitchFamily="18" charset="0"/>
                    <a:cs typeface="Century Gothic"/>
                    <a:sym typeface="Century Gothic"/>
                  </a:rPr>
                  <a:t>Mg</a:t>
                </a:r>
                <a:r>
                  <a:rPr lang="en-GB" sz="2000" dirty="0">
                    <a:solidFill>
                      <a:schemeClr val="dk1"/>
                    </a:solidFill>
                    <a:latin typeface="Century Gothic"/>
                    <a:ea typeface="Century Gothic"/>
                    <a:cs typeface="Century Gothic"/>
                    <a:sym typeface="Century Gothic"/>
                  </a:rPr>
                  <a:t> reacted with excess </a:t>
                </a:r>
                <a:r>
                  <a:rPr lang="en-GB" sz="2000" dirty="0">
                    <a:solidFill>
                      <a:schemeClr val="dk1"/>
                    </a:solidFill>
                    <a:latin typeface="Cambria Math" panose="02040503050406030204" pitchFamily="18" charset="0"/>
                    <a:ea typeface="Cambria Math" panose="02040503050406030204" pitchFamily="18" charset="0"/>
                    <a:cs typeface="Century Gothic"/>
                    <a:sym typeface="Century Gothic"/>
                  </a:rPr>
                  <a:t>HCl</a:t>
                </a:r>
                <a:r>
                  <a:rPr lang="en-GB" sz="2000" dirty="0">
                    <a:solidFill>
                      <a:schemeClr val="dk1"/>
                    </a:solidFill>
                    <a:latin typeface="Century Gothic"/>
                    <a:ea typeface="Century Gothic"/>
                    <a:cs typeface="Century Gothic"/>
                    <a:sym typeface="Century Gothic"/>
                  </a:rPr>
                  <a:t> to form 20 </a:t>
                </a:r>
                <a14:m>
                  <m:oMath xmlns:m="http://schemas.openxmlformats.org/officeDocument/2006/math">
                    <m:sSup>
                      <m:sSupPr>
                        <m:ctrlPr>
                          <a:rPr lang="en-GB" sz="2000" b="0" i="0" dirty="0" smtClean="0">
                            <a:solidFill>
                              <a:schemeClr val="dk1"/>
                            </a:solidFill>
                            <a:latin typeface="Cambria Math" panose="02040503050406030204" pitchFamily="18" charset="0"/>
                            <a:sym typeface="Century Gothic"/>
                          </a:rPr>
                        </m:ctrlPr>
                      </m:sSupPr>
                      <m:e>
                        <m:r>
                          <m:rPr>
                            <m:sty m:val="p"/>
                          </m:rPr>
                          <a:rPr lang="en-GB" sz="2000" b="0" i="0" dirty="0" smtClean="0">
                            <a:solidFill>
                              <a:schemeClr val="dk1"/>
                            </a:solidFill>
                            <a:latin typeface="Cambria Math" panose="02040503050406030204" pitchFamily="18" charset="0"/>
                            <a:sym typeface="Century Gothic"/>
                          </a:rPr>
                          <m:t>cm</m:t>
                        </m:r>
                      </m:e>
                      <m:sup>
                        <m:r>
                          <a:rPr lang="en-GB" sz="2000" b="0" i="1" dirty="0" smtClean="0">
                            <a:solidFill>
                              <a:schemeClr val="dk1"/>
                            </a:solidFill>
                            <a:latin typeface="Cambria Math" panose="02040503050406030204" pitchFamily="18" charset="0"/>
                            <a:sym typeface="Century Gothic"/>
                          </a:rPr>
                          <m:t>3</m:t>
                        </m:r>
                      </m:sup>
                    </m:sSup>
                  </m:oMath>
                </a14:m>
                <a:r>
                  <a:rPr lang="en-GB" sz="2000" dirty="0">
                    <a:solidFill>
                      <a:schemeClr val="dk1"/>
                    </a:solidFill>
                    <a:latin typeface="Century Gothic"/>
                    <a:ea typeface="Century Gothic"/>
                    <a:cs typeface="Century Gothic"/>
                    <a:sym typeface="Century Gothic"/>
                  </a:rPr>
                  <a:t> of </a:t>
                </a:r>
                <a:r>
                  <a:rPr lang="en-GB" sz="2000" dirty="0">
                    <a:solidFill>
                      <a:schemeClr val="dk1"/>
                    </a:solidFill>
                    <a:latin typeface="Cambria Math" panose="02040503050406030204" pitchFamily="18" charset="0"/>
                    <a:ea typeface="Cambria Math" panose="02040503050406030204" pitchFamily="18" charset="0"/>
                    <a:cs typeface="Century Gothic"/>
                    <a:sym typeface="Century Gothic"/>
                  </a:rPr>
                  <a:t>H</a:t>
                </a:r>
                <a:r>
                  <a:rPr lang="en-GB" sz="2000" baseline="-25000" dirty="0">
                    <a:solidFill>
                      <a:schemeClr val="dk1"/>
                    </a:solidFill>
                    <a:latin typeface="Cambria Math" panose="02040503050406030204" pitchFamily="18" charset="0"/>
                    <a:ea typeface="Cambria Math" panose="02040503050406030204" pitchFamily="18" charset="0"/>
                    <a:cs typeface="Century Gothic"/>
                    <a:sym typeface="Century Gothic"/>
                  </a:rPr>
                  <a:t>2</a:t>
                </a:r>
                <a:r>
                  <a:rPr lang="en-GB" sz="2000" dirty="0">
                    <a:solidFill>
                      <a:schemeClr val="dk1"/>
                    </a:solidFill>
                    <a:latin typeface="Century Gothic"/>
                    <a:ea typeface="Century Gothic"/>
                    <a:cs typeface="Century Gothic"/>
                    <a:sym typeface="Century Gothic"/>
                  </a:rPr>
                  <a:t>, then 0.04 g of </a:t>
                </a:r>
                <a:r>
                  <a:rPr lang="en-GB" sz="2000" dirty="0">
                    <a:solidFill>
                      <a:schemeClr val="dk1"/>
                    </a:solidFill>
                    <a:latin typeface="Cambria Math" panose="02040503050406030204" pitchFamily="18" charset="0"/>
                    <a:ea typeface="Cambria Math" panose="02040503050406030204" pitchFamily="18" charset="0"/>
                    <a:cs typeface="Century Gothic"/>
                    <a:sym typeface="Century Gothic"/>
                  </a:rPr>
                  <a:t>Mg</a:t>
                </a:r>
                <a:r>
                  <a:rPr lang="en-GB" sz="2000" dirty="0">
                    <a:solidFill>
                      <a:schemeClr val="dk1"/>
                    </a:solidFill>
                    <a:latin typeface="Century Gothic"/>
                    <a:ea typeface="Century Gothic"/>
                    <a:cs typeface="Century Gothic"/>
                    <a:sym typeface="Century Gothic"/>
                  </a:rPr>
                  <a:t> would form 40 </a:t>
                </a:r>
                <a14:m>
                  <m:oMath xmlns:m="http://schemas.openxmlformats.org/officeDocument/2006/math">
                    <m:sSup>
                      <m:sSupPr>
                        <m:ctrlPr>
                          <a:rPr lang="en-GB" sz="2000" dirty="0">
                            <a:solidFill>
                              <a:schemeClr val="dk1"/>
                            </a:solidFill>
                            <a:latin typeface="Cambria Math" panose="02040503050406030204" pitchFamily="18" charset="0"/>
                            <a:sym typeface="Century Gothic"/>
                          </a:rPr>
                        </m:ctrlPr>
                      </m:sSupPr>
                      <m:e>
                        <m:r>
                          <m:rPr>
                            <m:sty m:val="p"/>
                          </m:rPr>
                          <a:rPr lang="en-GB" sz="2000" dirty="0">
                            <a:solidFill>
                              <a:schemeClr val="dk1"/>
                            </a:solidFill>
                            <a:latin typeface="Cambria Math" panose="02040503050406030204" pitchFamily="18" charset="0"/>
                            <a:sym typeface="Century Gothic"/>
                          </a:rPr>
                          <m:t>cm</m:t>
                        </m:r>
                      </m:e>
                      <m:sup>
                        <m:r>
                          <a:rPr lang="en-GB" sz="2000" i="1" dirty="0">
                            <a:solidFill>
                              <a:schemeClr val="dk1"/>
                            </a:solidFill>
                            <a:latin typeface="Cambria Math" panose="02040503050406030204" pitchFamily="18" charset="0"/>
                            <a:sym typeface="Century Gothic"/>
                          </a:rPr>
                          <m:t>3</m:t>
                        </m:r>
                      </m:sup>
                    </m:sSup>
                  </m:oMath>
                </a14:m>
                <a:r>
                  <a:rPr lang="en-GB" sz="2000" dirty="0">
                    <a:solidFill>
                      <a:schemeClr val="dk1"/>
                    </a:solidFill>
                    <a:latin typeface="Century Gothic"/>
                    <a:ea typeface="Century Gothic"/>
                    <a:cs typeface="Century Gothic"/>
                    <a:sym typeface="Century Gothic"/>
                  </a:rPr>
                  <a:t> of </a:t>
                </a:r>
                <a:r>
                  <a:rPr lang="en-GB" sz="2000" dirty="0">
                    <a:solidFill>
                      <a:schemeClr val="dk1"/>
                    </a:solidFill>
                    <a:latin typeface="Cambria Math" panose="02040503050406030204" pitchFamily="18" charset="0"/>
                    <a:ea typeface="Cambria Math" panose="02040503050406030204" pitchFamily="18" charset="0"/>
                    <a:cs typeface="Century Gothic"/>
                    <a:sym typeface="Century Gothic"/>
                  </a:rPr>
                  <a:t>H</a:t>
                </a:r>
                <a:r>
                  <a:rPr lang="en-GB" sz="2000" baseline="-25000" dirty="0">
                    <a:solidFill>
                      <a:schemeClr val="dk1"/>
                    </a:solidFill>
                    <a:latin typeface="Cambria Math" panose="02040503050406030204" pitchFamily="18" charset="0"/>
                    <a:ea typeface="Cambria Math" panose="02040503050406030204" pitchFamily="18" charset="0"/>
                    <a:cs typeface="Century Gothic"/>
                    <a:sym typeface="Century Gothic"/>
                  </a:rPr>
                  <a:t>2</a:t>
                </a:r>
                <a:r>
                  <a:rPr lang="en-GB" sz="2000" dirty="0">
                    <a:solidFill>
                      <a:schemeClr val="dk1"/>
                    </a:solidFill>
                    <a:latin typeface="Century Gothic"/>
                    <a:ea typeface="Century Gothic"/>
                    <a:cs typeface="Century Gothic"/>
                    <a:sym typeface="Century Gothic"/>
                  </a:rPr>
                  <a:t>.</a:t>
                </a:r>
              </a:p>
            </p:txBody>
          </p:sp>
        </mc:Choice>
        <mc:Fallback xmlns="">
          <p:sp>
            <p:nvSpPr>
              <p:cNvPr id="15" name="TextBox 14">
                <a:extLst>
                  <a:ext uri="{FF2B5EF4-FFF2-40B4-BE49-F238E27FC236}">
                    <a16:creationId xmlns:a16="http://schemas.microsoft.com/office/drawing/2014/main" id="{6FD7EFB0-F3E6-BDC3-DBF5-464A3D8573E8}"/>
                  </a:ext>
                </a:extLst>
              </p:cNvPr>
              <p:cNvSpPr txBox="1">
                <a:spLocks noRot="1" noChangeAspect="1" noMove="1" noResize="1" noEditPoints="1" noAdjustHandles="1" noChangeArrowheads="1" noChangeShapeType="1" noTextEdit="1"/>
              </p:cNvSpPr>
              <p:nvPr/>
            </p:nvSpPr>
            <p:spPr>
              <a:xfrm>
                <a:off x="8351745" y="1877234"/>
                <a:ext cx="2560143" cy="2246769"/>
              </a:xfrm>
              <a:prstGeom prst="rect">
                <a:avLst/>
              </a:prstGeom>
              <a:blipFill>
                <a:blip r:embed="rId4"/>
                <a:stretch>
                  <a:fillRect l="-2128" t="-1344" r="-946" b="-3226"/>
                </a:stretch>
              </a:blipFill>
              <a:ln w="19050">
                <a:solidFill>
                  <a:schemeClr val="accent4"/>
                </a:solidFill>
              </a:ln>
            </p:spPr>
            <p:txBody>
              <a:bodyPr/>
              <a:lstStyle/>
              <a:p>
                <a:r>
                  <a:rPr lang="en-GB">
                    <a:noFill/>
                  </a:rPr>
                  <a:t> </a:t>
                </a:r>
              </a:p>
            </p:txBody>
          </p:sp>
        </mc:Fallback>
      </mc:AlternateContent>
      <p:pic>
        <p:nvPicPr>
          <p:cNvPr id="6" name="Picture 5" descr="Sketch of a line graph showing a straight line passing through the origin with positive slope, representing a direct proportional relationship between variables x and y. Axes are labelled x and y, with arrows indicating increasing values.">
            <a:extLst>
              <a:ext uri="{FF2B5EF4-FFF2-40B4-BE49-F238E27FC236}">
                <a16:creationId xmlns:a16="http://schemas.microsoft.com/office/drawing/2014/main" id="{CAF21BF5-D491-FC55-740E-24160C06669D}"/>
              </a:ext>
            </a:extLst>
          </p:cNvPr>
          <p:cNvPicPr>
            <a:picLocks noChangeAspect="1"/>
          </p:cNvPicPr>
          <p:nvPr/>
        </p:nvPicPr>
        <p:blipFill>
          <a:blip r:embed="rId5" cstate="print">
            <a:extLst>
              <a:ext uri="{28A0092B-C50C-407E-A947-70E740481C1C}">
                <a14:useLocalDpi xmlns:a14="http://schemas.microsoft.com/office/drawing/2010/main" val="0"/>
              </a:ext>
            </a:extLst>
          </a:blip>
          <a:srcRect b="4963"/>
          <a:stretch>
            <a:fillRect/>
          </a:stretch>
        </p:blipFill>
        <p:spPr>
          <a:xfrm>
            <a:off x="5537924" y="1875081"/>
            <a:ext cx="2112092" cy="2169889"/>
          </a:xfrm>
          <a:prstGeom prst="rect">
            <a:avLst/>
          </a:prstGeom>
        </p:spPr>
      </p:pic>
      <p:sp>
        <p:nvSpPr>
          <p:cNvPr id="9" name="TextBox 8">
            <a:extLst>
              <a:ext uri="{FF2B5EF4-FFF2-40B4-BE49-F238E27FC236}">
                <a16:creationId xmlns:a16="http://schemas.microsoft.com/office/drawing/2014/main" id="{65E0629A-FE01-C6DF-4EA1-240B00F68FDB}"/>
              </a:ext>
            </a:extLst>
          </p:cNvPr>
          <p:cNvSpPr txBox="1"/>
          <p:nvPr/>
        </p:nvSpPr>
        <p:spPr>
          <a:xfrm>
            <a:off x="5325834" y="4055893"/>
            <a:ext cx="2536272" cy="338554"/>
          </a:xfrm>
          <a:prstGeom prst="rect">
            <a:avLst/>
          </a:prstGeom>
          <a:noFill/>
        </p:spPr>
        <p:txBody>
          <a:bodyPr wrap="square" rtlCol="0">
            <a:spAutoFit/>
          </a:bodyPr>
          <a:lstStyle/>
          <a:p>
            <a:r>
              <a:rPr lang="en-GB" sz="1600" dirty="0">
                <a:latin typeface="Century Gothic" panose="020B0502020202020204" pitchFamily="34" charset="0"/>
              </a:rPr>
              <a:t>Direct proportion graph</a:t>
            </a:r>
          </a:p>
        </p:txBody>
      </p:sp>
      <p:pic>
        <p:nvPicPr>
          <p:cNvPr id="13" name="Picture 12" descr="Sketch of a line graph showing a positive linear relationship between variables x and y, with both axes labelled and arrows indicating direction. The graph highlights a straight line starting near origin and rising steadily. &#10;">
            <a:extLst>
              <a:ext uri="{FF2B5EF4-FFF2-40B4-BE49-F238E27FC236}">
                <a16:creationId xmlns:a16="http://schemas.microsoft.com/office/drawing/2014/main" id="{2C88CBFA-F6DA-9331-685A-6098C494011A}"/>
              </a:ext>
            </a:extLst>
          </p:cNvPr>
          <p:cNvPicPr>
            <a:picLocks noChangeAspect="1"/>
          </p:cNvPicPr>
          <p:nvPr/>
        </p:nvPicPr>
        <p:blipFill>
          <a:blip r:embed="rId6" cstate="print">
            <a:extLst>
              <a:ext uri="{28A0092B-C50C-407E-A947-70E740481C1C}">
                <a14:useLocalDpi xmlns:a14="http://schemas.microsoft.com/office/drawing/2010/main" val="0"/>
              </a:ext>
            </a:extLst>
          </a:blip>
          <a:srcRect b="5109"/>
          <a:stretch>
            <a:fillRect/>
          </a:stretch>
        </p:blipFill>
        <p:spPr>
          <a:xfrm>
            <a:off x="4269114" y="4589106"/>
            <a:ext cx="2112092" cy="2166540"/>
          </a:xfrm>
          <a:prstGeom prst="rect">
            <a:avLst/>
          </a:prstGeom>
        </p:spPr>
      </p:pic>
      <p:sp>
        <p:nvSpPr>
          <p:cNvPr id="14" name="TextBox 13">
            <a:extLst>
              <a:ext uri="{FF2B5EF4-FFF2-40B4-BE49-F238E27FC236}">
                <a16:creationId xmlns:a16="http://schemas.microsoft.com/office/drawing/2014/main" id="{476155E3-D09F-1898-4B6E-8D6277057022}"/>
              </a:ext>
            </a:extLst>
          </p:cNvPr>
          <p:cNvSpPr txBox="1"/>
          <p:nvPr/>
        </p:nvSpPr>
        <p:spPr>
          <a:xfrm>
            <a:off x="6492589" y="6170871"/>
            <a:ext cx="2112092" cy="584775"/>
          </a:xfrm>
          <a:prstGeom prst="rect">
            <a:avLst/>
          </a:prstGeom>
          <a:noFill/>
        </p:spPr>
        <p:txBody>
          <a:bodyPr wrap="square" rtlCol="0">
            <a:spAutoFit/>
          </a:bodyPr>
          <a:lstStyle/>
          <a:p>
            <a:r>
              <a:rPr lang="en-GB" sz="1600" dirty="0">
                <a:latin typeface="Century Gothic" panose="020B0502020202020204" pitchFamily="34" charset="0"/>
              </a:rPr>
              <a:t>Incorrect direct proportion graph</a:t>
            </a:r>
          </a:p>
        </p:txBody>
      </p:sp>
      <p:sp>
        <p:nvSpPr>
          <p:cNvPr id="3" name="TextBox 2">
            <a:extLst>
              <a:ext uri="{FF2B5EF4-FFF2-40B4-BE49-F238E27FC236}">
                <a16:creationId xmlns:a16="http://schemas.microsoft.com/office/drawing/2014/main" id="{AC4082BA-37CB-8F0C-23AC-7F71C56E8D54}"/>
              </a:ext>
            </a:extLst>
          </p:cNvPr>
          <p:cNvSpPr txBox="1"/>
          <p:nvPr/>
        </p:nvSpPr>
        <p:spPr>
          <a:xfrm>
            <a:off x="457822" y="4269197"/>
            <a:ext cx="3209116" cy="1323439"/>
          </a:xfrm>
          <a:prstGeom prst="rect">
            <a:avLst/>
          </a:prstGeom>
          <a:noFill/>
          <a:ln w="19050">
            <a:solidFill>
              <a:srgbClr val="6D0C41"/>
            </a:solidFill>
          </a:ln>
        </p:spPr>
        <p:txBody>
          <a:bodyPr wrap="square" lIns="91440" tIns="45720" rIns="91440" bIns="45720" rtlCol="0" anchor="t">
            <a:spAutoFit/>
          </a:bodyPr>
          <a:lstStyle/>
          <a:p>
            <a:r>
              <a:rPr lang="en-GB" sz="2000" b="1" dirty="0">
                <a:solidFill>
                  <a:srgbClr val="6D0C41"/>
                </a:solidFill>
                <a:latin typeface="Century Gothic"/>
              </a:rPr>
              <a:t>Sign it</a:t>
            </a:r>
          </a:p>
          <a:p>
            <a:r>
              <a:rPr lang="en-GB" sz="2000" dirty="0">
                <a:latin typeface="Century Gothic"/>
              </a:rPr>
              <a:t>Watch a video:</a:t>
            </a:r>
          </a:p>
          <a:p>
            <a:r>
              <a:rPr lang="en-GB" sz="2000" dirty="0">
                <a:solidFill>
                  <a:srgbClr val="6D0C41"/>
                </a:solidFill>
                <a:latin typeface="Century Gothic"/>
                <a:hlinkClick r:id="rId7">
                  <a:extLst>
                    <a:ext uri="{A12FA001-AC4F-418D-AE19-62706E023703}">
                      <ahyp:hlinkClr xmlns:ahyp="http://schemas.microsoft.com/office/drawing/2018/hyperlinkcolor" val="tx"/>
                    </a:ext>
                  </a:extLst>
                </a:hlinkClick>
              </a:rPr>
              <a:t>bit.ly/41eIJbl</a:t>
            </a:r>
            <a:r>
              <a:rPr lang="en-GB" sz="2000" dirty="0">
                <a:solidFill>
                  <a:srgbClr val="6D0C41"/>
                </a:solidFill>
                <a:latin typeface="Century Gothic"/>
              </a:rPr>
              <a:t> </a:t>
            </a:r>
          </a:p>
          <a:p>
            <a:r>
              <a:rPr lang="en-GB" sz="2000" dirty="0">
                <a:solidFill>
                  <a:srgbClr val="6D0C41"/>
                </a:solidFill>
                <a:latin typeface="Century Gothic"/>
                <a:hlinkClick r:id="rId8">
                  <a:extLst>
                    <a:ext uri="{A12FA001-AC4F-418D-AE19-62706E023703}">
                      <ahyp:hlinkClr xmlns:ahyp="http://schemas.microsoft.com/office/drawing/2018/hyperlinkcolor" val="tx"/>
                    </a:ext>
                  </a:extLst>
                </a:hlinkClick>
              </a:rPr>
              <a:t>bit.ly/47ZlSEr</a:t>
            </a:r>
            <a:r>
              <a:rPr lang="en-GB" sz="2000" dirty="0">
                <a:solidFill>
                  <a:srgbClr val="6D0C41"/>
                </a:solidFill>
                <a:latin typeface="Century Gothic"/>
              </a:rPr>
              <a:t> </a:t>
            </a:r>
          </a:p>
        </p:txBody>
      </p:sp>
      <p:grpSp>
        <p:nvGrpSpPr>
          <p:cNvPr id="16" name="Group 15">
            <a:extLst>
              <a:ext uri="{FF2B5EF4-FFF2-40B4-BE49-F238E27FC236}">
                <a16:creationId xmlns:a16="http://schemas.microsoft.com/office/drawing/2014/main" id="{4492CAF6-2B7D-2F3E-8329-09393435A95C}"/>
              </a:ext>
              <a:ext uri="{C183D7F6-B498-43B3-948B-1728B52AA6E4}">
                <adec:decorative xmlns:adec="http://schemas.microsoft.com/office/drawing/2017/decorative" val="1"/>
              </a:ext>
            </a:extLst>
          </p:cNvPr>
          <p:cNvGrpSpPr/>
          <p:nvPr/>
        </p:nvGrpSpPr>
        <p:grpSpPr>
          <a:xfrm>
            <a:off x="2569914" y="4497315"/>
            <a:ext cx="904128" cy="543960"/>
            <a:chOff x="2462100" y="4609363"/>
            <a:chExt cx="904128" cy="543960"/>
          </a:xfrm>
        </p:grpSpPr>
        <p:pic>
          <p:nvPicPr>
            <p:cNvPr id="7" name="Graphic 17">
              <a:extLst>
                <a:ext uri="{FF2B5EF4-FFF2-40B4-BE49-F238E27FC236}">
                  <a16:creationId xmlns:a16="http://schemas.microsoft.com/office/drawing/2014/main" id="{492ED9B1-C496-5158-1165-742F3F13F654}"/>
                </a:ext>
                <a:ext uri="{C183D7F6-B498-43B3-948B-1728B52AA6E4}">
                  <adec:decorative xmlns:adec="http://schemas.microsoft.com/office/drawing/2017/decorative" val="1"/>
                </a:ext>
              </a:extLst>
            </p:cNvPr>
            <p:cNvPicPr/>
            <p:nvPr/>
          </p:nvPicPr>
          <p:blipFill>
            <a:blip r:embed="rId9"/>
            <a:stretch/>
          </p:blipFill>
          <p:spPr>
            <a:xfrm>
              <a:off x="2827668" y="4609363"/>
              <a:ext cx="538560" cy="538560"/>
            </a:xfrm>
            <a:prstGeom prst="rect">
              <a:avLst/>
            </a:prstGeom>
            <a:ln w="9525">
              <a:noFill/>
            </a:ln>
          </p:spPr>
        </p:pic>
        <p:pic>
          <p:nvPicPr>
            <p:cNvPr id="12" name="Graphic 16">
              <a:extLst>
                <a:ext uri="{FF2B5EF4-FFF2-40B4-BE49-F238E27FC236}">
                  <a16:creationId xmlns:a16="http://schemas.microsoft.com/office/drawing/2014/main" id="{943B9A4F-4937-A6EC-E355-85A06A52BB00}"/>
                </a:ext>
                <a:ext uri="{C183D7F6-B498-43B3-948B-1728B52AA6E4}">
                  <adec:decorative xmlns:adec="http://schemas.microsoft.com/office/drawing/2017/decorative" val="1"/>
                </a:ext>
              </a:extLst>
            </p:cNvPr>
            <p:cNvPicPr/>
            <p:nvPr/>
          </p:nvPicPr>
          <p:blipFill>
            <a:blip r:embed="rId10"/>
            <a:stretch/>
          </p:blipFill>
          <p:spPr>
            <a:xfrm>
              <a:off x="2462100" y="4609363"/>
              <a:ext cx="543960" cy="543960"/>
            </a:xfrm>
            <a:prstGeom prst="rect">
              <a:avLst/>
            </a:prstGeom>
            <a:ln w="9525">
              <a:noFill/>
            </a:ln>
          </p:spPr>
        </p:pic>
      </p:grpSp>
    </p:spTree>
    <p:extLst>
      <p:ext uri="{BB962C8B-B14F-4D97-AF65-F5344CB8AC3E}">
        <p14:creationId xmlns:p14="http://schemas.microsoft.com/office/powerpoint/2010/main" val="16713531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F78123-F80F-74B3-48AE-E2899FB34AD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CF4207E-7721-1032-EE2B-D98BCCF54664}"/>
              </a:ext>
            </a:extLst>
          </p:cNvPr>
          <p:cNvSpPr>
            <a:spLocks noGrp="1"/>
          </p:cNvSpPr>
          <p:nvPr>
            <p:ph type="title"/>
          </p:nvPr>
        </p:nvSpPr>
        <p:spPr>
          <a:xfrm>
            <a:off x="539999" y="540000"/>
            <a:ext cx="3316943" cy="959616"/>
          </a:xfrm>
        </p:spPr>
        <p:txBody>
          <a:bodyPr/>
          <a:lstStyle/>
          <a:p>
            <a:r>
              <a:rPr lang="en-US" sz="4000" dirty="0"/>
              <a:t>Gradient (slope)</a:t>
            </a:r>
          </a:p>
        </p:txBody>
      </p:sp>
      <mc:AlternateContent xmlns:mc="http://schemas.openxmlformats.org/markup-compatibility/2006" xmlns:a14="http://schemas.microsoft.com/office/drawing/2010/main">
        <mc:Choice Requires="a14">
          <p:sp>
            <p:nvSpPr>
              <p:cNvPr id="5" name="Title 1">
                <a:extLst>
                  <a:ext uri="{FF2B5EF4-FFF2-40B4-BE49-F238E27FC236}">
                    <a16:creationId xmlns:a16="http://schemas.microsoft.com/office/drawing/2014/main" id="{5FEE7836-F7C1-B149-3ECE-6A57C94926F5}"/>
                  </a:ext>
                </a:extLst>
              </p:cNvPr>
              <p:cNvSpPr txBox="1">
                <a:spLocks/>
              </p:cNvSpPr>
              <p:nvPr/>
            </p:nvSpPr>
            <p:spPr>
              <a:xfrm>
                <a:off x="2975429" y="443142"/>
                <a:ext cx="8242312" cy="1402298"/>
              </a:xfrm>
              <a:prstGeom prst="rect">
                <a:avLst/>
              </a:prstGeom>
              <a:solidFill>
                <a:schemeClr val="accent4">
                  <a:lumMod val="40000"/>
                  <a:lumOff val="60000"/>
                  <a:alpha val="27000"/>
                </a:schemeClr>
              </a:solidFill>
            </p:spPr>
            <p:txBody>
              <a:bodyPr vert="horz" wrap="square"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dirty="0">
                    <a:solidFill>
                      <a:schemeClr val="dk1"/>
                    </a:solidFill>
                    <a:latin typeface="Century Gothic"/>
                    <a:ea typeface="Century Gothic"/>
                    <a:cs typeface="Century Gothic"/>
                    <a:sym typeface="Century Gothic"/>
                  </a:rPr>
                  <a:t>a measure of the steepness of a line. It is the rise (</a:t>
                </a:r>
                <a14:m>
                  <m:oMath xmlns:m="http://schemas.openxmlformats.org/officeDocument/2006/math">
                    <m:r>
                      <a:rPr lang="en-GB" sz="2400" b="0" i="1" dirty="0" smtClean="0">
                        <a:solidFill>
                          <a:schemeClr val="dk1"/>
                        </a:solidFill>
                        <a:latin typeface="Cambria Math" panose="02040503050406030204" pitchFamily="18" charset="0"/>
                        <a:ea typeface="Century Gothic"/>
                        <a:cs typeface="Century Gothic"/>
                        <a:sym typeface="Century Gothic"/>
                      </a:rPr>
                      <m:t>∆</m:t>
                    </m:r>
                    <m:r>
                      <a:rPr lang="en-GB" sz="2400" b="0" i="1" dirty="0" smtClean="0">
                        <a:solidFill>
                          <a:schemeClr val="dk1"/>
                        </a:solidFill>
                        <a:latin typeface="Cambria Math" panose="02040503050406030204" pitchFamily="18" charset="0"/>
                        <a:ea typeface="Century Gothic"/>
                        <a:cs typeface="Century Gothic"/>
                        <a:sym typeface="Century Gothic"/>
                      </a:rPr>
                      <m:t>𝑦</m:t>
                    </m:r>
                  </m:oMath>
                </a14:m>
                <a:r>
                  <a:rPr lang="en-GB" sz="2400" b="0" dirty="0">
                    <a:solidFill>
                      <a:schemeClr val="dk1"/>
                    </a:solidFill>
                    <a:latin typeface="Century Gothic"/>
                    <a:ea typeface="Century Gothic"/>
                    <a:cs typeface="Century Gothic"/>
                    <a:sym typeface="Century Gothic"/>
                  </a:rPr>
                  <a:t> or change in </a:t>
                </a:r>
                <a14:m>
                  <m:oMath xmlns:m="http://schemas.openxmlformats.org/officeDocument/2006/math">
                    <m:r>
                      <a:rPr lang="en-GB" sz="2400" b="0" i="1" dirty="0" smtClean="0">
                        <a:solidFill>
                          <a:schemeClr val="dk1"/>
                        </a:solidFill>
                        <a:latin typeface="Cambria Math" panose="02040503050406030204" pitchFamily="18" charset="0"/>
                        <a:ea typeface="Century Gothic"/>
                        <a:cs typeface="Century Gothic"/>
                        <a:sym typeface="Century Gothic"/>
                      </a:rPr>
                      <m:t>𝑦</m:t>
                    </m:r>
                  </m:oMath>
                </a14:m>
                <a:r>
                  <a:rPr lang="en-GB" sz="2400" b="0" dirty="0">
                    <a:solidFill>
                      <a:schemeClr val="dk1"/>
                    </a:solidFill>
                    <a:latin typeface="Century Gothic"/>
                    <a:ea typeface="Century Gothic"/>
                    <a:cs typeface="Century Gothic"/>
                    <a:sym typeface="Century Gothic"/>
                  </a:rPr>
                  <a:t>-values) divided by the run (</a:t>
                </a:r>
                <a14:m>
                  <m:oMath xmlns:m="http://schemas.openxmlformats.org/officeDocument/2006/math">
                    <m:r>
                      <a:rPr lang="en-GB" sz="2400" b="0" i="1" dirty="0" smtClean="0">
                        <a:solidFill>
                          <a:schemeClr val="dk1"/>
                        </a:solidFill>
                        <a:latin typeface="Cambria Math" panose="02040503050406030204" pitchFamily="18" charset="0"/>
                        <a:ea typeface="Century Gothic"/>
                        <a:cs typeface="Century Gothic"/>
                        <a:sym typeface="Century Gothic"/>
                      </a:rPr>
                      <m:t>∆</m:t>
                    </m:r>
                    <m:r>
                      <a:rPr lang="en-GB" sz="2400" b="0" i="1" dirty="0" smtClean="0">
                        <a:solidFill>
                          <a:schemeClr val="dk1"/>
                        </a:solidFill>
                        <a:latin typeface="Cambria Math" panose="02040503050406030204" pitchFamily="18" charset="0"/>
                        <a:ea typeface="Century Gothic"/>
                        <a:cs typeface="Century Gothic"/>
                        <a:sym typeface="Century Gothic"/>
                      </a:rPr>
                      <m:t>𝑥</m:t>
                    </m:r>
                  </m:oMath>
                </a14:m>
                <a:r>
                  <a:rPr lang="en-GB" sz="2400" b="0" dirty="0">
                    <a:solidFill>
                      <a:schemeClr val="dk1"/>
                    </a:solidFill>
                    <a:latin typeface="Century Gothic"/>
                    <a:ea typeface="Century Gothic"/>
                    <a:cs typeface="Century Gothic"/>
                    <a:sym typeface="Century Gothic"/>
                  </a:rPr>
                  <a:t> or change in </a:t>
                </a:r>
                <a14:m>
                  <m:oMath xmlns:m="http://schemas.openxmlformats.org/officeDocument/2006/math">
                    <m:r>
                      <a:rPr lang="en-GB" sz="2400" b="0" i="1" dirty="0" smtClean="0">
                        <a:solidFill>
                          <a:schemeClr val="dk1"/>
                        </a:solidFill>
                        <a:latin typeface="Cambria Math" panose="02040503050406030204" pitchFamily="18" charset="0"/>
                        <a:ea typeface="Century Gothic"/>
                        <a:cs typeface="Century Gothic"/>
                        <a:sym typeface="Century Gothic"/>
                      </a:rPr>
                      <m:t>𝑥</m:t>
                    </m:r>
                  </m:oMath>
                </a14:m>
                <a:r>
                  <a:rPr lang="en-GB" sz="2400" b="0" dirty="0">
                    <a:solidFill>
                      <a:schemeClr val="dk1"/>
                    </a:solidFill>
                    <a:latin typeface="Century Gothic"/>
                    <a:ea typeface="Century Gothic"/>
                    <a:cs typeface="Century Gothic"/>
                    <a:sym typeface="Century Gothic"/>
                  </a:rPr>
                  <a:t>-values). Chemists often use this to calculate the rate of a reaction</a:t>
                </a:r>
                <a:endParaRPr lang="en-US" sz="2400" b="0" dirty="0">
                  <a:solidFill>
                    <a:schemeClr val="tx1"/>
                  </a:solidFill>
                </a:endParaRPr>
              </a:p>
            </p:txBody>
          </p:sp>
        </mc:Choice>
        <mc:Fallback xmlns="">
          <p:sp>
            <p:nvSpPr>
              <p:cNvPr id="5" name="Title 1">
                <a:extLst>
                  <a:ext uri="{FF2B5EF4-FFF2-40B4-BE49-F238E27FC236}">
                    <a16:creationId xmlns:a16="http://schemas.microsoft.com/office/drawing/2014/main" id="{5FEE7836-F7C1-B149-3ECE-6A57C94926F5}"/>
                  </a:ext>
                </a:extLst>
              </p:cNvPr>
              <p:cNvSpPr txBox="1">
                <a:spLocks noRot="1" noChangeAspect="1" noMove="1" noResize="1" noEditPoints="1" noAdjustHandles="1" noChangeArrowheads="1" noChangeShapeType="1" noTextEdit="1"/>
              </p:cNvSpPr>
              <p:nvPr/>
            </p:nvSpPr>
            <p:spPr>
              <a:xfrm>
                <a:off x="2975429" y="443142"/>
                <a:ext cx="8242312" cy="1402298"/>
              </a:xfrm>
              <a:prstGeom prst="rect">
                <a:avLst/>
              </a:prstGeom>
              <a:blipFill>
                <a:blip r:embed="rId3"/>
                <a:stretch>
                  <a:fillRect l="-1405" t="-6957" r="-962" b="-9565"/>
                </a:stretch>
              </a:blipFill>
            </p:spPr>
            <p:txBody>
              <a:bodyPr/>
              <a:lstStyle/>
              <a:p>
                <a:r>
                  <a:rPr lang="en-GB">
                    <a:noFill/>
                  </a:rPr>
                  <a:t> </a:t>
                </a:r>
              </a:p>
            </p:txBody>
          </p:sp>
        </mc:Fallback>
      </mc:AlternateContent>
      <p:sp>
        <p:nvSpPr>
          <p:cNvPr id="8" name="TextBox 7">
            <a:extLst>
              <a:ext uri="{FF2B5EF4-FFF2-40B4-BE49-F238E27FC236}">
                <a16:creationId xmlns:a16="http://schemas.microsoft.com/office/drawing/2014/main" id="{8B5C4487-BC89-7832-AEAB-11D0F7495C8A}"/>
              </a:ext>
            </a:extLst>
          </p:cNvPr>
          <p:cNvSpPr txBox="1"/>
          <p:nvPr/>
        </p:nvSpPr>
        <p:spPr>
          <a:xfrm>
            <a:off x="474685" y="2478194"/>
            <a:ext cx="2330160" cy="1631216"/>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In other words …</a:t>
            </a:r>
          </a:p>
          <a:p>
            <a:pPr lvl="0">
              <a:buClr>
                <a:srgbClr val="000000"/>
              </a:buClr>
              <a:buSzPts val="2000"/>
            </a:pPr>
            <a:r>
              <a:rPr lang="en-GB" sz="2000" dirty="0">
                <a:solidFill>
                  <a:srgbClr val="242424"/>
                </a:solidFill>
                <a:latin typeface="Century Gothic"/>
                <a:ea typeface="Century Gothic"/>
                <a:cs typeface="Century Gothic"/>
                <a:sym typeface="Century Gothic"/>
              </a:rPr>
              <a:t>the gradient is a measure of how steep a line is on a graph</a:t>
            </a:r>
            <a:endParaRPr lang="en-GB" sz="1400"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id="{96171323-9DF9-5BE2-A96B-4768B3B06380}"/>
              </a:ext>
            </a:extLst>
          </p:cNvPr>
          <p:cNvSpPr txBox="1"/>
          <p:nvPr/>
        </p:nvSpPr>
        <p:spPr>
          <a:xfrm>
            <a:off x="474685" y="4966450"/>
            <a:ext cx="2026587" cy="707886"/>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Say it</a:t>
            </a:r>
          </a:p>
          <a:p>
            <a:pPr lvl="0">
              <a:buClr>
                <a:srgbClr val="000000"/>
              </a:buClr>
              <a:buSzPts val="2000"/>
            </a:pPr>
            <a:r>
              <a:rPr lang="en-GB" sz="2000" dirty="0">
                <a:solidFill>
                  <a:srgbClr val="242424"/>
                </a:solidFill>
                <a:latin typeface="Century Gothic"/>
                <a:ea typeface="Century Gothic"/>
                <a:cs typeface="Century Gothic"/>
                <a:sym typeface="Century Gothic"/>
              </a:rPr>
              <a:t>Gray-</a:t>
            </a:r>
            <a:r>
              <a:rPr lang="en-GB" sz="2000" dirty="0" err="1">
                <a:solidFill>
                  <a:srgbClr val="242424"/>
                </a:solidFill>
                <a:latin typeface="Century Gothic"/>
                <a:ea typeface="Century Gothic"/>
                <a:cs typeface="Century Gothic"/>
                <a:sym typeface="Century Gothic"/>
              </a:rPr>
              <a:t>dy</a:t>
            </a:r>
            <a:r>
              <a:rPr lang="en-GB" sz="2000" dirty="0">
                <a:solidFill>
                  <a:srgbClr val="242424"/>
                </a:solidFill>
                <a:latin typeface="Century Gothic"/>
                <a:ea typeface="Century Gothic"/>
                <a:cs typeface="Century Gothic"/>
                <a:sym typeface="Century Gothic"/>
              </a:rPr>
              <a:t>-ant</a:t>
            </a:r>
            <a:endParaRPr lang="en-GB" sz="1400" dirty="0">
              <a:solidFill>
                <a:srgbClr val="000000"/>
              </a:solidFill>
              <a:latin typeface="Arial"/>
              <a:ea typeface="Arial"/>
              <a:cs typeface="Arial"/>
              <a:sym typeface="Arial"/>
            </a:endParaRPr>
          </a:p>
        </p:txBody>
      </p:sp>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FFC40FB4-9EA6-7FA1-3DD3-D5C56818716A}"/>
                  </a:ext>
                </a:extLst>
              </p:cNvPr>
              <p:cNvSpPr txBox="1"/>
              <p:nvPr/>
            </p:nvSpPr>
            <p:spPr>
              <a:xfrm>
                <a:off x="8354423" y="2131388"/>
                <a:ext cx="2654838" cy="2363276"/>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Example</a:t>
                </a:r>
                <a:r>
                  <a:rPr lang="en-GB" sz="2000" b="1" dirty="0">
                    <a:solidFill>
                      <a:srgbClr val="006F62"/>
                    </a:solidFill>
                    <a:latin typeface="Century Gothic" panose="020B0502020202020204" pitchFamily="34" charset="0"/>
                  </a:rPr>
                  <a:t> </a:t>
                </a:r>
              </a:p>
              <a:p>
                <a:pPr lvl="0">
                  <a:buClr>
                    <a:srgbClr val="000000"/>
                  </a:buClr>
                  <a:buSzPts val="2000"/>
                </a:pPr>
                <a:r>
                  <a:rPr lang="en-GB" sz="2000" dirty="0">
                    <a:solidFill>
                      <a:srgbClr val="242424"/>
                    </a:solidFill>
                    <a:latin typeface="Century Gothic"/>
                    <a:ea typeface="Century Gothic"/>
                    <a:cs typeface="Century Gothic"/>
                    <a:sym typeface="Century Gothic"/>
                  </a:rPr>
                  <a:t>For the graph on this slide:</a:t>
                </a:r>
              </a:p>
              <a:p>
                <a:pPr lvl="0">
                  <a:buClr>
                    <a:srgbClr val="000000"/>
                  </a:buClr>
                  <a:buSzPts val="2000"/>
                </a:pPr>
                <a:endParaRPr lang="en-GB" sz="1000" dirty="0">
                  <a:solidFill>
                    <a:srgbClr val="242424"/>
                  </a:solidFill>
                  <a:latin typeface="Century Gothic"/>
                  <a:ea typeface="Century Gothic"/>
                  <a:cs typeface="Century Gothic"/>
                  <a:sym typeface="Century Gothic"/>
                </a:endParaRPr>
              </a:p>
              <a:p>
                <a:pPr lvl="0">
                  <a:buClr>
                    <a:srgbClr val="000000"/>
                  </a:buClr>
                  <a:buSzPts val="2000"/>
                </a:pPr>
                <a14:m>
                  <m:oMathPara xmlns:m="http://schemas.openxmlformats.org/officeDocument/2006/math">
                    <m:oMath>
                      <m:r>
                        <m:rPr>
                          <m:sty m:val="p"/>
                        </m:rPr>
                        <a:rPr lang="en-GB" sz="2000" dirty="0">
                          <a:solidFill>
                            <a:srgbClr val="242424"/>
                          </a:solidFill>
                          <a:latin typeface="Cambria Math" panose="02040503050406030204" pitchFamily="18" charset="0"/>
                          <a:ea typeface="Century Gothic"/>
                          <a:cs typeface="Century Gothic"/>
                          <a:sym typeface="Century Gothic"/>
                        </a:rPr>
                        <m:t>g</m:t>
                      </m:r>
                      <m:r>
                        <m:rPr>
                          <m:sty m:val="p"/>
                        </m:rPr>
                        <a:rPr lang="en-GB" sz="2000" i="0" dirty="0" smtClean="0">
                          <a:solidFill>
                            <a:srgbClr val="242424"/>
                          </a:solidFill>
                          <a:latin typeface="Cambria Math" panose="02040503050406030204" pitchFamily="18" charset="0"/>
                          <a:ea typeface="Century Gothic"/>
                          <a:cs typeface="Century Gothic"/>
                          <a:sym typeface="Century Gothic"/>
                        </a:rPr>
                        <m:t>radi</m:t>
                      </m:r>
                      <m:r>
                        <m:rPr>
                          <m:sty m:val="p"/>
                        </m:rPr>
                        <a:rPr lang="en-GB" sz="2000" b="0" i="0" dirty="0" smtClean="0">
                          <a:solidFill>
                            <a:srgbClr val="242424"/>
                          </a:solidFill>
                          <a:latin typeface="Cambria Math" panose="02040503050406030204" pitchFamily="18" charset="0"/>
                          <a:ea typeface="Century Gothic"/>
                          <a:cs typeface="Century Gothic"/>
                          <a:sym typeface="Century Gothic"/>
                        </a:rPr>
                        <m:t>ent</m:t>
                      </m:r>
                      <m:r>
                        <a:rPr lang="en-GB" sz="2000" i="1" dirty="0" smtClean="0">
                          <a:solidFill>
                            <a:srgbClr val="242424"/>
                          </a:solidFill>
                          <a:latin typeface="Cambria Math" panose="02040503050406030204" pitchFamily="18" charset="0"/>
                          <a:ea typeface="Century Gothic"/>
                          <a:cs typeface="Century Gothic"/>
                          <a:sym typeface="Century Gothic"/>
                        </a:rPr>
                        <m:t>= 0.6</m:t>
                      </m:r>
                      <m:r>
                        <a:rPr lang="en-GB" sz="2000" b="0" i="1" dirty="0" smtClean="0">
                          <a:solidFill>
                            <a:srgbClr val="242424"/>
                          </a:solidFill>
                          <a:latin typeface="Cambria Math" panose="02040503050406030204" pitchFamily="18" charset="0"/>
                          <a:ea typeface="Century Gothic"/>
                          <a:cs typeface="Century Gothic"/>
                          <a:sym typeface="Century Gothic"/>
                        </a:rPr>
                        <m:t> </m:t>
                      </m:r>
                    </m:oMath>
                  </m:oMathPara>
                </a14:m>
                <a:endParaRPr lang="en-GB" sz="2000" b="0" i="1" dirty="0">
                  <a:solidFill>
                    <a:srgbClr val="242424"/>
                  </a:solidFill>
                  <a:latin typeface="Cambria Math" panose="02040503050406030204" pitchFamily="18" charset="0"/>
                  <a:ea typeface="Century Gothic"/>
                  <a:cs typeface="Century Gothic"/>
                  <a:sym typeface="Century Gothic"/>
                </a:endParaRPr>
              </a:p>
              <a:p>
                <a:pPr lvl="0">
                  <a:buClr>
                    <a:srgbClr val="000000"/>
                  </a:buClr>
                  <a:buSzPts val="2000"/>
                </a:pPr>
                <a14:m>
                  <m:oMathPara xmlns:m="http://schemas.openxmlformats.org/officeDocument/2006/math">
                    <m:oMath>
                      <m:r>
                        <m:rPr>
                          <m:sty m:val="p"/>
                        </m:rPr>
                        <a:rPr lang="en-GB" sz="2000" dirty="0">
                          <a:solidFill>
                            <a:srgbClr val="242424"/>
                          </a:solidFill>
                          <a:latin typeface="Cambria Math" panose="02040503050406030204" pitchFamily="18" charset="0"/>
                          <a:ea typeface="Century Gothic"/>
                          <a:cs typeface="Century Gothic"/>
                          <a:sym typeface="Century Gothic"/>
                        </a:rPr>
                        <m:t>g</m:t>
                      </m:r>
                      <m:r>
                        <m:rPr>
                          <m:sty m:val="p"/>
                        </m:rPr>
                        <a:rPr lang="en-GB" sz="2000" i="0" dirty="0" smtClean="0">
                          <a:solidFill>
                            <a:srgbClr val="242424"/>
                          </a:solidFill>
                          <a:latin typeface="Cambria Math" panose="02040503050406030204" pitchFamily="18" charset="0"/>
                          <a:ea typeface="Century Gothic"/>
                          <a:cs typeface="Century Gothic"/>
                          <a:sym typeface="Century Gothic"/>
                        </a:rPr>
                        <m:t>radient</m:t>
                      </m:r>
                      <m:r>
                        <a:rPr lang="en-GB" sz="2000" i="1" dirty="0" smtClean="0">
                          <a:solidFill>
                            <a:srgbClr val="242424"/>
                          </a:solidFill>
                          <a:latin typeface="Cambria Math" panose="02040503050406030204" pitchFamily="18" charset="0"/>
                          <a:ea typeface="Century Gothic"/>
                          <a:cs typeface="Century Gothic"/>
                          <a:sym typeface="Century Gothic"/>
                        </a:rPr>
                        <m:t> = </m:t>
                      </m:r>
                      <m:f>
                        <m:fPr>
                          <m:ctrlPr>
                            <a:rPr lang="en-GB" sz="2000" b="0" i="1" dirty="0" smtClean="0">
                              <a:solidFill>
                                <a:srgbClr val="242424"/>
                              </a:solidFill>
                              <a:latin typeface="Cambria Math" panose="02040503050406030204" pitchFamily="18" charset="0"/>
                              <a:sym typeface="Century Gothic"/>
                            </a:rPr>
                          </m:ctrlPr>
                        </m:fPr>
                        <m:num>
                          <m:r>
                            <a:rPr lang="en-GB" sz="2000" b="0" i="1" dirty="0" smtClean="0">
                              <a:solidFill>
                                <a:srgbClr val="242424"/>
                              </a:solidFill>
                              <a:latin typeface="Cambria Math" panose="02040503050406030204" pitchFamily="18" charset="0"/>
                              <a:sym typeface="Century Gothic"/>
                            </a:rPr>
                            <m:t>3</m:t>
                          </m:r>
                        </m:num>
                        <m:den>
                          <m:r>
                            <a:rPr lang="en-GB" sz="2000" b="0" i="1" dirty="0" smtClean="0">
                              <a:solidFill>
                                <a:srgbClr val="242424"/>
                              </a:solidFill>
                              <a:latin typeface="Cambria Math" panose="02040503050406030204" pitchFamily="18" charset="0"/>
                              <a:sym typeface="Century Gothic"/>
                            </a:rPr>
                            <m:t>5</m:t>
                          </m:r>
                        </m:den>
                      </m:f>
                    </m:oMath>
                  </m:oMathPara>
                </a14:m>
                <a:endParaRPr lang="en-GB" sz="2000" dirty="0">
                  <a:solidFill>
                    <a:srgbClr val="242424"/>
                  </a:solidFill>
                  <a:latin typeface="Century Gothic"/>
                  <a:ea typeface="Century Gothic"/>
                  <a:cs typeface="Century Gothic"/>
                  <a:sym typeface="Century Gothic"/>
                </a:endParaRPr>
              </a:p>
              <a:p>
                <a:pPr lvl="0">
                  <a:buClr>
                    <a:srgbClr val="000000"/>
                  </a:buClr>
                  <a:buSzPts val="2000"/>
                </a:pPr>
                <a:endParaRPr lang="en-GB" sz="2000" dirty="0">
                  <a:solidFill>
                    <a:srgbClr val="242424"/>
                  </a:solidFill>
                  <a:latin typeface="Century Gothic"/>
                  <a:ea typeface="Century Gothic"/>
                  <a:cs typeface="Century Gothic"/>
                  <a:sym typeface="Century Gothic"/>
                </a:endParaRPr>
              </a:p>
            </p:txBody>
          </p:sp>
        </mc:Choice>
        <mc:Fallback xmlns="">
          <p:sp>
            <p:nvSpPr>
              <p:cNvPr id="15" name="TextBox 14">
                <a:extLst>
                  <a:ext uri="{FF2B5EF4-FFF2-40B4-BE49-F238E27FC236}">
                    <a16:creationId xmlns:a16="http://schemas.microsoft.com/office/drawing/2014/main" id="{FFC40FB4-9EA6-7FA1-3DD3-D5C56818716A}"/>
                  </a:ext>
                </a:extLst>
              </p:cNvPr>
              <p:cNvSpPr txBox="1">
                <a:spLocks noRot="1" noChangeAspect="1" noMove="1" noResize="1" noEditPoints="1" noAdjustHandles="1" noChangeArrowheads="1" noChangeShapeType="1" noTextEdit="1"/>
              </p:cNvSpPr>
              <p:nvPr/>
            </p:nvSpPr>
            <p:spPr>
              <a:xfrm>
                <a:off x="8354423" y="2131388"/>
                <a:ext cx="2654838" cy="2363276"/>
              </a:xfrm>
              <a:prstGeom prst="rect">
                <a:avLst/>
              </a:prstGeom>
              <a:blipFill>
                <a:blip r:embed="rId4"/>
                <a:stretch>
                  <a:fillRect l="-2050" t="-1282"/>
                </a:stretch>
              </a:blipFill>
              <a:ln w="19050">
                <a:solidFill>
                  <a:schemeClr val="accent4"/>
                </a:solidFill>
              </a:ln>
            </p:spPr>
            <p:txBody>
              <a:bodyPr/>
              <a:lstStyle/>
              <a:p>
                <a:r>
                  <a:rPr lang="en-GB">
                    <a:noFill/>
                  </a:rPr>
                  <a:t> </a:t>
                </a:r>
              </a:p>
            </p:txBody>
          </p:sp>
        </mc:Fallback>
      </mc:AlternateContent>
      <p:pic>
        <p:nvPicPr>
          <p:cNvPr id="6" name="Picture 5" descr="A graphsshowing a line with a positive slope. The line does not start at the origin. Pink dashed horizontal and vertical lines meet at a point to create a triangle shape with the line. The dashed lines illustrate the changes in x and y. Labels in pink highlight &quot;change in x&quot; along the base and &quot;change in y&quot; along the height. The image demonstrates how to calculate slope or gradient.">
            <a:extLst>
              <a:ext uri="{FF2B5EF4-FFF2-40B4-BE49-F238E27FC236}">
                <a16:creationId xmlns:a16="http://schemas.microsoft.com/office/drawing/2014/main" id="{7494F400-3A8B-77C5-E1C8-674ECF39C69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126614" y="2403850"/>
            <a:ext cx="4711780" cy="3643686"/>
          </a:xfrm>
          <a:prstGeom prst="rect">
            <a:avLst/>
          </a:prstGeom>
        </p:spPr>
      </p:pic>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86692564-F83F-E6C7-F62E-65F0E0717991}"/>
                  </a:ext>
                </a:extLst>
              </p:cNvPr>
              <p:cNvSpPr txBox="1"/>
              <p:nvPr/>
            </p:nvSpPr>
            <p:spPr>
              <a:xfrm>
                <a:off x="8211133" y="4680000"/>
                <a:ext cx="2798128" cy="1038426"/>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Other contexts</a:t>
                </a:r>
              </a:p>
              <a:p>
                <a:pPr/>
                <a14:m>
                  <m:oMathPara xmlns:m="http://schemas.openxmlformats.org/officeDocument/2006/math">
                    <m:oMath>
                      <m:r>
                        <m:rPr>
                          <m:sty m:val="p"/>
                        </m:rPr>
                        <a:rPr lang="en-GB" sz="2000" b="0" i="0" smtClean="0">
                          <a:solidFill>
                            <a:schemeClr val="tx1"/>
                          </a:solidFill>
                          <a:latin typeface="Cambria Math" panose="02040503050406030204" pitchFamily="18" charset="0"/>
                        </a:rPr>
                        <m:t>gradient</m:t>
                      </m:r>
                      <m:r>
                        <a:rPr lang="en-GB" sz="2000" b="0" i="0" smtClean="0">
                          <a:solidFill>
                            <a:schemeClr val="tx1"/>
                          </a:solidFill>
                          <a:latin typeface="Cambria Math" panose="02040503050406030204" pitchFamily="18" charset="0"/>
                        </a:rPr>
                        <m:t>= </m:t>
                      </m:r>
                      <m:f>
                        <m:fPr>
                          <m:ctrlPr>
                            <a:rPr lang="en-GB" sz="2000" b="0" i="0" smtClean="0">
                              <a:solidFill>
                                <a:schemeClr val="tx1"/>
                              </a:solidFill>
                              <a:latin typeface="Cambria Math" panose="02040503050406030204" pitchFamily="18" charset="0"/>
                            </a:rPr>
                          </m:ctrlPr>
                        </m:fPr>
                        <m:num>
                          <m:r>
                            <m:rPr>
                              <m:sty m:val="p"/>
                            </m:rPr>
                            <a:rPr lang="en-GB" sz="2000" b="0" i="0" smtClean="0">
                              <a:solidFill>
                                <a:schemeClr val="tx1"/>
                              </a:solidFill>
                              <a:latin typeface="Cambria Math" panose="02040503050406030204" pitchFamily="18" charset="0"/>
                            </a:rPr>
                            <m:t>change</m:t>
                          </m:r>
                          <m:r>
                            <a:rPr lang="en-GB" sz="2000" b="0" i="0" smtClean="0">
                              <a:solidFill>
                                <a:schemeClr val="tx1"/>
                              </a:solidFill>
                              <a:latin typeface="Cambria Math" panose="02040503050406030204" pitchFamily="18" charset="0"/>
                            </a:rPr>
                            <m:t> </m:t>
                          </m:r>
                          <m:r>
                            <m:rPr>
                              <m:sty m:val="p"/>
                            </m:rPr>
                            <a:rPr lang="en-GB" sz="2000" b="0" i="0" smtClean="0">
                              <a:solidFill>
                                <a:schemeClr val="tx1"/>
                              </a:solidFill>
                              <a:latin typeface="Cambria Math" panose="02040503050406030204" pitchFamily="18" charset="0"/>
                            </a:rPr>
                            <m:t>in</m:t>
                          </m:r>
                          <m:r>
                            <a:rPr lang="en-GB" sz="2000" b="0" i="0" smtClean="0">
                              <a:solidFill>
                                <a:schemeClr val="tx1"/>
                              </a:solidFill>
                              <a:latin typeface="Cambria Math" panose="02040503050406030204" pitchFamily="18" charset="0"/>
                            </a:rPr>
                            <m:t> </m:t>
                          </m:r>
                          <m:r>
                            <a:rPr lang="en-GB" sz="2000" b="0" i="1" smtClean="0">
                              <a:solidFill>
                                <a:schemeClr val="tx1"/>
                              </a:solidFill>
                              <a:latin typeface="Cambria Math" panose="02040503050406030204" pitchFamily="18" charset="0"/>
                            </a:rPr>
                            <m:t>𝑦</m:t>
                          </m:r>
                        </m:num>
                        <m:den>
                          <m:r>
                            <m:rPr>
                              <m:sty m:val="p"/>
                            </m:rPr>
                            <a:rPr lang="en-GB" sz="2000" b="0" i="0" smtClean="0">
                              <a:solidFill>
                                <a:schemeClr val="tx1"/>
                              </a:solidFill>
                              <a:latin typeface="Cambria Math" panose="02040503050406030204" pitchFamily="18" charset="0"/>
                            </a:rPr>
                            <m:t>change</m:t>
                          </m:r>
                          <m:r>
                            <a:rPr lang="en-GB" sz="2000" b="0" i="0" smtClean="0">
                              <a:solidFill>
                                <a:schemeClr val="tx1"/>
                              </a:solidFill>
                              <a:latin typeface="Cambria Math" panose="02040503050406030204" pitchFamily="18" charset="0"/>
                            </a:rPr>
                            <m:t> </m:t>
                          </m:r>
                          <m:r>
                            <m:rPr>
                              <m:sty m:val="p"/>
                            </m:rPr>
                            <a:rPr lang="en-GB" sz="2000" b="0" i="0" smtClean="0">
                              <a:solidFill>
                                <a:schemeClr val="tx1"/>
                              </a:solidFill>
                              <a:latin typeface="Cambria Math" panose="02040503050406030204" pitchFamily="18" charset="0"/>
                            </a:rPr>
                            <m:t>in</m:t>
                          </m:r>
                          <m:r>
                            <a:rPr lang="en-GB" sz="2000" b="0" i="0" smtClean="0">
                              <a:solidFill>
                                <a:schemeClr val="tx1"/>
                              </a:solidFill>
                              <a:latin typeface="Cambria Math" panose="02040503050406030204" pitchFamily="18" charset="0"/>
                            </a:rPr>
                            <m:t> </m:t>
                          </m:r>
                          <m:r>
                            <a:rPr lang="en-GB" sz="2000" b="0" i="1" smtClean="0">
                              <a:solidFill>
                                <a:schemeClr val="tx1"/>
                              </a:solidFill>
                              <a:latin typeface="Cambria Math" panose="02040503050406030204" pitchFamily="18" charset="0"/>
                            </a:rPr>
                            <m:t>𝑥</m:t>
                          </m:r>
                        </m:den>
                      </m:f>
                    </m:oMath>
                  </m:oMathPara>
                </a14:m>
                <a:endParaRPr lang="en-GB" sz="2000" dirty="0">
                  <a:solidFill>
                    <a:schemeClr val="tx1"/>
                  </a:solidFill>
                  <a:latin typeface="Century Gothic" panose="020B0502020202020204" pitchFamily="34" charset="0"/>
                </a:endParaRPr>
              </a:p>
            </p:txBody>
          </p:sp>
        </mc:Choice>
        <mc:Fallback xmlns="">
          <p:sp>
            <p:nvSpPr>
              <p:cNvPr id="13" name="TextBox 12">
                <a:extLst>
                  <a:ext uri="{FF2B5EF4-FFF2-40B4-BE49-F238E27FC236}">
                    <a16:creationId xmlns:a16="http://schemas.microsoft.com/office/drawing/2014/main" id="{86692564-F83F-E6C7-F62E-65F0E0717991}"/>
                  </a:ext>
                </a:extLst>
              </p:cNvPr>
              <p:cNvSpPr txBox="1">
                <a:spLocks noRot="1" noChangeAspect="1" noMove="1" noResize="1" noEditPoints="1" noAdjustHandles="1" noChangeArrowheads="1" noChangeShapeType="1" noTextEdit="1"/>
              </p:cNvSpPr>
              <p:nvPr/>
            </p:nvSpPr>
            <p:spPr>
              <a:xfrm>
                <a:off x="8211133" y="4680000"/>
                <a:ext cx="2798128" cy="1038426"/>
              </a:xfrm>
              <a:prstGeom prst="rect">
                <a:avLst/>
              </a:prstGeom>
              <a:blipFill>
                <a:blip r:embed="rId6"/>
                <a:stretch>
                  <a:fillRect l="-2165" t="-2890"/>
                </a:stretch>
              </a:blipFill>
              <a:ln w="19050">
                <a:solidFill>
                  <a:schemeClr val="accent4"/>
                </a:solidFill>
              </a:ln>
            </p:spPr>
            <p:txBody>
              <a:bodyPr/>
              <a:lstStyle/>
              <a:p>
                <a:r>
                  <a:rPr lang="en-GB">
                    <a:noFill/>
                  </a:rPr>
                  <a:t> </a:t>
                </a:r>
              </a:p>
            </p:txBody>
          </p:sp>
        </mc:Fallback>
      </mc:AlternateContent>
    </p:spTree>
    <p:extLst>
      <p:ext uri="{BB962C8B-B14F-4D97-AF65-F5344CB8AC3E}">
        <p14:creationId xmlns:p14="http://schemas.microsoft.com/office/powerpoint/2010/main" val="20506833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AEE787-65D1-19F7-B7E8-23EE2636479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4B8FE9E-9437-8C9C-7DB4-7906F1D91BF8}"/>
              </a:ext>
            </a:extLst>
          </p:cNvPr>
          <p:cNvSpPr>
            <a:spLocks noGrp="1"/>
          </p:cNvSpPr>
          <p:nvPr>
            <p:ph type="title"/>
          </p:nvPr>
        </p:nvSpPr>
        <p:spPr>
          <a:xfrm>
            <a:off x="539999" y="540000"/>
            <a:ext cx="3316943" cy="959616"/>
          </a:xfrm>
        </p:spPr>
        <p:txBody>
          <a:bodyPr/>
          <a:lstStyle/>
          <a:p>
            <a:r>
              <a:rPr lang="en-US" sz="4000" dirty="0"/>
              <a:t>Inversely proportional</a:t>
            </a:r>
          </a:p>
        </p:txBody>
      </p:sp>
      <p:sp>
        <p:nvSpPr>
          <p:cNvPr id="5" name="Title 1">
            <a:extLst>
              <a:ext uri="{FF2B5EF4-FFF2-40B4-BE49-F238E27FC236}">
                <a16:creationId xmlns:a16="http://schemas.microsoft.com/office/drawing/2014/main" id="{6B6E567D-E324-8269-35BD-AEA450469548}"/>
              </a:ext>
            </a:extLst>
          </p:cNvPr>
          <p:cNvSpPr txBox="1">
            <a:spLocks/>
          </p:cNvSpPr>
          <p:nvPr/>
        </p:nvSpPr>
        <p:spPr>
          <a:xfrm>
            <a:off x="3841030" y="651057"/>
            <a:ext cx="7288306" cy="737501"/>
          </a:xfrm>
          <a:prstGeom prst="rect">
            <a:avLst/>
          </a:prstGeom>
          <a:solidFill>
            <a:schemeClr val="accent4">
              <a:lumMod val="40000"/>
              <a:lumOff val="60000"/>
              <a:alpha val="27000"/>
            </a:schemeClr>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dirty="0">
                <a:solidFill>
                  <a:schemeClr val="dk1"/>
                </a:solidFill>
                <a:latin typeface="Century Gothic"/>
                <a:ea typeface="Century Gothic"/>
                <a:cs typeface="Century Gothic"/>
                <a:sym typeface="Century Gothic"/>
              </a:rPr>
              <a:t>a relationship where one variable increases and the other decreases</a:t>
            </a:r>
            <a:endParaRPr lang="en-GB" sz="2400" b="0" dirty="0">
              <a:solidFill>
                <a:schemeClr val="dk1"/>
              </a:solidFill>
              <a:latin typeface="Century Gothic"/>
              <a:ea typeface="Century Gothic"/>
              <a:cs typeface="Century Gothic"/>
              <a:sym typeface="Century Gothic"/>
            </a:endParaRPr>
          </a:p>
        </p:txBody>
      </p:sp>
      <p:sp>
        <p:nvSpPr>
          <p:cNvPr id="8" name="TextBox 7">
            <a:extLst>
              <a:ext uri="{FF2B5EF4-FFF2-40B4-BE49-F238E27FC236}">
                <a16:creationId xmlns:a16="http://schemas.microsoft.com/office/drawing/2014/main" id="{73BE9FE7-C82B-59B3-1902-2F84EA9CFC70}"/>
              </a:ext>
            </a:extLst>
          </p:cNvPr>
          <p:cNvSpPr txBox="1"/>
          <p:nvPr/>
        </p:nvSpPr>
        <p:spPr>
          <a:xfrm>
            <a:off x="350932" y="2305785"/>
            <a:ext cx="3316943" cy="1015663"/>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In other words …</a:t>
            </a:r>
          </a:p>
          <a:p>
            <a:pPr lvl="0">
              <a:buClr>
                <a:srgbClr val="000000"/>
              </a:buClr>
              <a:buSzPts val="2000"/>
            </a:pPr>
            <a:r>
              <a:rPr lang="en-GB" sz="2000" dirty="0">
                <a:solidFill>
                  <a:srgbClr val="242424"/>
                </a:solidFill>
                <a:latin typeface="Century Gothic"/>
                <a:ea typeface="Century Gothic"/>
                <a:cs typeface="Century Gothic"/>
                <a:sym typeface="Century Gothic"/>
              </a:rPr>
              <a:t>as one variable doubles, the other variable halves</a:t>
            </a:r>
            <a:endParaRPr lang="en-GB" sz="2000" dirty="0">
              <a:solidFill>
                <a:schemeClr val="dk1"/>
              </a:solidFill>
              <a:latin typeface="Century Gothic"/>
              <a:ea typeface="Century Gothic"/>
              <a:cs typeface="Century Gothic"/>
              <a:sym typeface="Century Gothic"/>
            </a:endParaRPr>
          </a:p>
        </p:txBody>
      </p:sp>
      <p:sp>
        <p:nvSpPr>
          <p:cNvPr id="10" name="TextBox 9">
            <a:extLst>
              <a:ext uri="{FF2B5EF4-FFF2-40B4-BE49-F238E27FC236}">
                <a16:creationId xmlns:a16="http://schemas.microsoft.com/office/drawing/2014/main" id="{1C2479ED-C916-1F10-2D08-571798D07F36}"/>
              </a:ext>
            </a:extLst>
          </p:cNvPr>
          <p:cNvSpPr txBox="1"/>
          <p:nvPr/>
        </p:nvSpPr>
        <p:spPr>
          <a:xfrm>
            <a:off x="350932" y="5200941"/>
            <a:ext cx="3237570" cy="707886"/>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Say it</a:t>
            </a:r>
          </a:p>
          <a:p>
            <a:pPr lvl="0">
              <a:buClr>
                <a:srgbClr val="000000"/>
              </a:buClr>
              <a:buSzPts val="2000"/>
            </a:pPr>
            <a:r>
              <a:rPr lang="en-GB" sz="2000" dirty="0">
                <a:solidFill>
                  <a:srgbClr val="242424"/>
                </a:solidFill>
                <a:latin typeface="Century Gothic"/>
                <a:ea typeface="Century Gothic"/>
                <a:cs typeface="Century Gothic"/>
                <a:sym typeface="Century Gothic"/>
              </a:rPr>
              <a:t>In-vir-s-</a:t>
            </a:r>
            <a:r>
              <a:rPr lang="en-GB" sz="2000" dirty="0" err="1">
                <a:solidFill>
                  <a:srgbClr val="242424"/>
                </a:solidFill>
                <a:latin typeface="Century Gothic"/>
                <a:ea typeface="Century Gothic"/>
                <a:cs typeface="Century Gothic"/>
                <a:sym typeface="Century Gothic"/>
              </a:rPr>
              <a:t>ly</a:t>
            </a:r>
            <a:r>
              <a:rPr lang="en-GB" sz="2000" dirty="0">
                <a:solidFill>
                  <a:srgbClr val="242424"/>
                </a:solidFill>
                <a:latin typeface="Century Gothic"/>
                <a:ea typeface="Century Gothic"/>
                <a:cs typeface="Century Gothic"/>
                <a:sym typeface="Century Gothic"/>
              </a:rPr>
              <a:t> </a:t>
            </a:r>
            <a:r>
              <a:rPr lang="en-GB" sz="2000" dirty="0" err="1">
                <a:solidFill>
                  <a:srgbClr val="242424"/>
                </a:solidFill>
                <a:latin typeface="Century Gothic"/>
                <a:ea typeface="Century Gothic"/>
                <a:cs typeface="Century Gothic"/>
                <a:sym typeface="Century Gothic"/>
              </a:rPr>
              <a:t>pra</a:t>
            </a:r>
            <a:r>
              <a:rPr lang="en-GB" sz="2000" dirty="0">
                <a:solidFill>
                  <a:srgbClr val="242424"/>
                </a:solidFill>
                <a:latin typeface="Century Gothic"/>
                <a:ea typeface="Century Gothic"/>
                <a:cs typeface="Century Gothic"/>
                <a:sym typeface="Century Gothic"/>
              </a:rPr>
              <a:t>-</a:t>
            </a:r>
            <a:r>
              <a:rPr lang="en-GB" sz="2000" dirty="0" err="1">
                <a:solidFill>
                  <a:srgbClr val="242424"/>
                </a:solidFill>
                <a:latin typeface="Century Gothic"/>
                <a:ea typeface="Century Gothic"/>
                <a:cs typeface="Century Gothic"/>
                <a:sym typeface="Century Gothic"/>
              </a:rPr>
              <a:t>por</a:t>
            </a:r>
            <a:r>
              <a:rPr lang="en-GB" sz="2000" dirty="0">
                <a:solidFill>
                  <a:srgbClr val="242424"/>
                </a:solidFill>
                <a:latin typeface="Century Gothic"/>
                <a:ea typeface="Century Gothic"/>
                <a:cs typeface="Century Gothic"/>
                <a:sym typeface="Century Gothic"/>
              </a:rPr>
              <a:t>-shun-</a:t>
            </a:r>
            <a:r>
              <a:rPr lang="en-GB" sz="2000" dirty="0" err="1">
                <a:solidFill>
                  <a:srgbClr val="242424"/>
                </a:solidFill>
                <a:latin typeface="Century Gothic"/>
                <a:ea typeface="Century Gothic"/>
                <a:cs typeface="Century Gothic"/>
                <a:sym typeface="Century Gothic"/>
              </a:rPr>
              <a:t>el</a:t>
            </a:r>
            <a:endParaRPr lang="en-GB" sz="2000" dirty="0">
              <a:solidFill>
                <a:srgbClr val="242424"/>
              </a:solidFill>
              <a:latin typeface="Century Gothic"/>
              <a:ea typeface="Century Gothic"/>
              <a:cs typeface="Century Gothic"/>
              <a:sym typeface="Century Gothic"/>
            </a:endParaRPr>
          </a:p>
        </p:txBody>
      </p:sp>
      <p:sp>
        <p:nvSpPr>
          <p:cNvPr id="11" name="TextBox 10">
            <a:extLst>
              <a:ext uri="{FF2B5EF4-FFF2-40B4-BE49-F238E27FC236}">
                <a16:creationId xmlns:a16="http://schemas.microsoft.com/office/drawing/2014/main" id="{740BBFD7-408D-81F1-6F1A-2EBAD7A80A9F}"/>
              </a:ext>
            </a:extLst>
          </p:cNvPr>
          <p:cNvSpPr txBox="1"/>
          <p:nvPr/>
        </p:nvSpPr>
        <p:spPr>
          <a:xfrm>
            <a:off x="7558060" y="4893164"/>
            <a:ext cx="3316942" cy="1015663"/>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Break it down</a:t>
            </a:r>
          </a:p>
          <a:p>
            <a:pPr lvl="0">
              <a:buClr>
                <a:srgbClr val="000000"/>
              </a:buClr>
              <a:buSzPts val="2000"/>
            </a:pPr>
            <a:r>
              <a:rPr lang="en-GB" sz="2000" dirty="0">
                <a:solidFill>
                  <a:srgbClr val="242424"/>
                </a:solidFill>
                <a:latin typeface="Century Gothic"/>
                <a:ea typeface="Century Gothic"/>
                <a:cs typeface="Century Gothic"/>
                <a:sym typeface="Century Gothic"/>
              </a:rPr>
              <a:t>‘Inverse’ means the opposite of</a:t>
            </a:r>
            <a:endParaRPr lang="en-GB" sz="1400" dirty="0">
              <a:solidFill>
                <a:srgbClr val="000000"/>
              </a:solidFill>
              <a:latin typeface="Arial"/>
              <a:ea typeface="Arial"/>
              <a:cs typeface="Arial"/>
              <a:sym typeface="Arial"/>
            </a:endParaRPr>
          </a:p>
        </p:txBody>
      </p:sp>
      <p:sp>
        <p:nvSpPr>
          <p:cNvPr id="15" name="TextBox 14">
            <a:extLst>
              <a:ext uri="{FF2B5EF4-FFF2-40B4-BE49-F238E27FC236}">
                <a16:creationId xmlns:a16="http://schemas.microsoft.com/office/drawing/2014/main" id="{A2358AA6-9B77-C379-0C83-36C5094C57AC}"/>
              </a:ext>
            </a:extLst>
          </p:cNvPr>
          <p:cNvSpPr txBox="1"/>
          <p:nvPr/>
        </p:nvSpPr>
        <p:spPr>
          <a:xfrm>
            <a:off x="7526925" y="2305785"/>
            <a:ext cx="3316942" cy="1938992"/>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Example</a:t>
            </a:r>
            <a:r>
              <a:rPr lang="en-GB" sz="2000" b="1" dirty="0">
                <a:solidFill>
                  <a:srgbClr val="006F62"/>
                </a:solidFill>
                <a:latin typeface="Century Gothic" panose="020B0502020202020204" pitchFamily="34" charset="0"/>
              </a:rPr>
              <a:t> </a:t>
            </a:r>
          </a:p>
          <a:p>
            <a:pPr lvl="0">
              <a:buClr>
                <a:srgbClr val="000000"/>
              </a:buClr>
              <a:buSzPts val="2000"/>
            </a:pPr>
            <a:r>
              <a:rPr lang="en-GB" sz="2000" dirty="0">
                <a:solidFill>
                  <a:srgbClr val="242424"/>
                </a:solidFill>
                <a:latin typeface="Century Gothic"/>
                <a:ea typeface="Century Gothic"/>
                <a:cs typeface="Century Gothic"/>
                <a:sym typeface="Century Gothic"/>
              </a:rPr>
              <a:t>Chemists use this to describe a relationship where one variable increases, and the other decreases</a:t>
            </a:r>
            <a:endParaRPr lang="en-GB" sz="1400" dirty="0">
              <a:solidFill>
                <a:srgbClr val="000000"/>
              </a:solidFill>
              <a:latin typeface="Arial"/>
              <a:ea typeface="Arial"/>
              <a:cs typeface="Arial"/>
              <a:sym typeface="Arial"/>
            </a:endParaRPr>
          </a:p>
        </p:txBody>
      </p:sp>
      <p:pic>
        <p:nvPicPr>
          <p:cNvPr id="6" name="Picture 5" descr="Line graph depicting a decreasing curve showing inverse relationship between variables x and y, where y rapidly declines as x increases and then levels off. Axes are labelled with x and y. ">
            <a:extLst>
              <a:ext uri="{FF2B5EF4-FFF2-40B4-BE49-F238E27FC236}">
                <a16:creationId xmlns:a16="http://schemas.microsoft.com/office/drawing/2014/main" id="{4CE4995A-5307-2357-B4BB-E27581FE1FE3}"/>
              </a:ext>
            </a:extLst>
          </p:cNvPr>
          <p:cNvPicPr>
            <a:picLocks noChangeAspect="1"/>
          </p:cNvPicPr>
          <p:nvPr/>
        </p:nvPicPr>
        <p:blipFill>
          <a:blip r:embed="rId3" cstate="print">
            <a:extLst>
              <a:ext uri="{28A0092B-C50C-407E-A947-70E740481C1C}">
                <a14:useLocalDpi xmlns:a14="http://schemas.microsoft.com/office/drawing/2010/main" val="0"/>
              </a:ext>
            </a:extLst>
          </a:blip>
          <a:srcRect b="4090"/>
          <a:stretch>
            <a:fillRect/>
          </a:stretch>
        </p:blipFill>
        <p:spPr>
          <a:xfrm>
            <a:off x="4098153" y="2305785"/>
            <a:ext cx="3108195" cy="3222571"/>
          </a:xfrm>
          <a:prstGeom prst="rect">
            <a:avLst/>
          </a:prstGeom>
        </p:spPr>
      </p:pic>
      <p:sp>
        <p:nvSpPr>
          <p:cNvPr id="7" name="TextBox 6">
            <a:extLst>
              <a:ext uri="{FF2B5EF4-FFF2-40B4-BE49-F238E27FC236}">
                <a16:creationId xmlns:a16="http://schemas.microsoft.com/office/drawing/2014/main" id="{3E7F9A64-B4C4-EAC3-F8B3-6B92BE56026B}"/>
              </a:ext>
            </a:extLst>
          </p:cNvPr>
          <p:cNvSpPr txBox="1"/>
          <p:nvPr/>
        </p:nvSpPr>
        <p:spPr>
          <a:xfrm>
            <a:off x="4449865" y="5385607"/>
            <a:ext cx="2707793" cy="338554"/>
          </a:xfrm>
          <a:prstGeom prst="rect">
            <a:avLst/>
          </a:prstGeom>
          <a:noFill/>
        </p:spPr>
        <p:txBody>
          <a:bodyPr wrap="none" rtlCol="0">
            <a:spAutoFit/>
          </a:bodyPr>
          <a:lstStyle/>
          <a:p>
            <a:r>
              <a:rPr lang="en-GB" sz="1600" dirty="0">
                <a:latin typeface="Century Gothic" panose="020B0502020202020204" pitchFamily="34" charset="0"/>
              </a:rPr>
              <a:t>Inverse proportion graph</a:t>
            </a:r>
          </a:p>
        </p:txBody>
      </p:sp>
      <p:sp>
        <p:nvSpPr>
          <p:cNvPr id="3" name="TextBox 2">
            <a:extLst>
              <a:ext uri="{FF2B5EF4-FFF2-40B4-BE49-F238E27FC236}">
                <a16:creationId xmlns:a16="http://schemas.microsoft.com/office/drawing/2014/main" id="{CB840093-21C1-6F9C-3ABF-EE4344AAF0F9}"/>
              </a:ext>
            </a:extLst>
          </p:cNvPr>
          <p:cNvSpPr txBox="1"/>
          <p:nvPr/>
        </p:nvSpPr>
        <p:spPr>
          <a:xfrm>
            <a:off x="350932" y="3761779"/>
            <a:ext cx="3316942" cy="1015663"/>
          </a:xfrm>
          <a:prstGeom prst="rect">
            <a:avLst/>
          </a:prstGeom>
          <a:noFill/>
          <a:ln w="19050">
            <a:solidFill>
              <a:srgbClr val="6D0C41"/>
            </a:solidFill>
          </a:ln>
        </p:spPr>
        <p:txBody>
          <a:bodyPr wrap="square" lIns="91440" tIns="45720" rIns="91440" bIns="45720" rtlCol="0" anchor="t">
            <a:spAutoFit/>
          </a:bodyPr>
          <a:lstStyle/>
          <a:p>
            <a:r>
              <a:rPr lang="en-GB" sz="2000" b="1" dirty="0">
                <a:solidFill>
                  <a:srgbClr val="6D0C41"/>
                </a:solidFill>
                <a:latin typeface="Century Gothic"/>
              </a:rPr>
              <a:t>Sign it</a:t>
            </a:r>
          </a:p>
          <a:p>
            <a:r>
              <a:rPr lang="en-GB" sz="2000" dirty="0">
                <a:latin typeface="Century Gothic"/>
              </a:rPr>
              <a:t>Watch a video:</a:t>
            </a:r>
          </a:p>
          <a:p>
            <a:r>
              <a:rPr lang="en-GB" sz="2000" dirty="0">
                <a:solidFill>
                  <a:srgbClr val="6D0C41"/>
                </a:solidFill>
                <a:latin typeface="Century Gothic"/>
                <a:hlinkClick r:id="rId4">
                  <a:extLst>
                    <a:ext uri="{A12FA001-AC4F-418D-AE19-62706E023703}">
                      <ahyp:hlinkClr xmlns:ahyp="http://schemas.microsoft.com/office/drawing/2018/hyperlinkcolor" val="tx"/>
                    </a:ext>
                  </a:extLst>
                </a:hlinkClick>
              </a:rPr>
              <a:t>bit.ly/4slkvIi</a:t>
            </a:r>
            <a:r>
              <a:rPr lang="en-GB" sz="2000" dirty="0">
                <a:solidFill>
                  <a:srgbClr val="6D0C41"/>
                </a:solidFill>
                <a:latin typeface="Century Gothic"/>
              </a:rPr>
              <a:t> </a:t>
            </a:r>
          </a:p>
        </p:txBody>
      </p:sp>
      <p:grpSp>
        <p:nvGrpSpPr>
          <p:cNvPr id="9" name="Group 8">
            <a:extLst>
              <a:ext uri="{FF2B5EF4-FFF2-40B4-BE49-F238E27FC236}">
                <a16:creationId xmlns:a16="http://schemas.microsoft.com/office/drawing/2014/main" id="{883BF7B0-234A-EB0A-1643-EC4D2F030290}"/>
              </a:ext>
              <a:ext uri="{C183D7F6-B498-43B3-948B-1728B52AA6E4}">
                <adec:decorative xmlns:adec="http://schemas.microsoft.com/office/drawing/2017/decorative" val="1"/>
              </a:ext>
            </a:extLst>
          </p:cNvPr>
          <p:cNvGrpSpPr/>
          <p:nvPr/>
        </p:nvGrpSpPr>
        <p:grpSpPr>
          <a:xfrm>
            <a:off x="2526822" y="3997630"/>
            <a:ext cx="904128" cy="543960"/>
            <a:chOff x="2462100" y="4609363"/>
            <a:chExt cx="904128" cy="543960"/>
          </a:xfrm>
        </p:grpSpPr>
        <p:pic>
          <p:nvPicPr>
            <p:cNvPr id="12" name="Graphic 17">
              <a:extLst>
                <a:ext uri="{FF2B5EF4-FFF2-40B4-BE49-F238E27FC236}">
                  <a16:creationId xmlns:a16="http://schemas.microsoft.com/office/drawing/2014/main" id="{FE241A10-57FE-58C1-6F41-CB44029D395F}"/>
                </a:ext>
                <a:ext uri="{C183D7F6-B498-43B3-948B-1728B52AA6E4}">
                  <adec:decorative xmlns:adec="http://schemas.microsoft.com/office/drawing/2017/decorative" val="1"/>
                </a:ext>
              </a:extLst>
            </p:cNvPr>
            <p:cNvPicPr/>
            <p:nvPr/>
          </p:nvPicPr>
          <p:blipFill>
            <a:blip r:embed="rId5"/>
            <a:stretch/>
          </p:blipFill>
          <p:spPr>
            <a:xfrm>
              <a:off x="2827668" y="4609363"/>
              <a:ext cx="538560" cy="538560"/>
            </a:xfrm>
            <a:prstGeom prst="rect">
              <a:avLst/>
            </a:prstGeom>
            <a:ln w="9525">
              <a:noFill/>
            </a:ln>
          </p:spPr>
        </p:pic>
        <p:pic>
          <p:nvPicPr>
            <p:cNvPr id="13" name="Graphic 16">
              <a:extLst>
                <a:ext uri="{FF2B5EF4-FFF2-40B4-BE49-F238E27FC236}">
                  <a16:creationId xmlns:a16="http://schemas.microsoft.com/office/drawing/2014/main" id="{A500758F-45FF-E744-94EC-D3C4E9702C04}"/>
                </a:ext>
                <a:ext uri="{C183D7F6-B498-43B3-948B-1728B52AA6E4}">
                  <adec:decorative xmlns:adec="http://schemas.microsoft.com/office/drawing/2017/decorative" val="1"/>
                </a:ext>
              </a:extLst>
            </p:cNvPr>
            <p:cNvPicPr/>
            <p:nvPr/>
          </p:nvPicPr>
          <p:blipFill>
            <a:blip r:embed="rId6"/>
            <a:stretch/>
          </p:blipFill>
          <p:spPr>
            <a:xfrm>
              <a:off x="2462100" y="4609363"/>
              <a:ext cx="543960" cy="543960"/>
            </a:xfrm>
            <a:prstGeom prst="rect">
              <a:avLst/>
            </a:prstGeom>
            <a:ln w="9525">
              <a:noFill/>
            </a:ln>
          </p:spPr>
        </p:pic>
      </p:grpSp>
    </p:spTree>
    <p:extLst>
      <p:ext uri="{BB962C8B-B14F-4D97-AF65-F5344CB8AC3E}">
        <p14:creationId xmlns:p14="http://schemas.microsoft.com/office/powerpoint/2010/main" val="6135259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71CEAE-C64B-FBC9-F29F-16F9F47361D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F8FA5B-6EC8-7067-B32C-3A08A8BA35E8}"/>
              </a:ext>
            </a:extLst>
          </p:cNvPr>
          <p:cNvSpPr>
            <a:spLocks noGrp="1"/>
          </p:cNvSpPr>
          <p:nvPr>
            <p:ph type="title"/>
          </p:nvPr>
        </p:nvSpPr>
        <p:spPr>
          <a:xfrm>
            <a:off x="539999" y="540000"/>
            <a:ext cx="3316943" cy="959616"/>
          </a:xfrm>
        </p:spPr>
        <p:txBody>
          <a:bodyPr/>
          <a:lstStyle/>
          <a:p>
            <a:r>
              <a:rPr lang="en-US" sz="4000" dirty="0"/>
              <a:t>Linear</a:t>
            </a:r>
          </a:p>
        </p:txBody>
      </p:sp>
      <mc:AlternateContent xmlns:mc="http://schemas.openxmlformats.org/markup-compatibility/2006" xmlns:a14="http://schemas.microsoft.com/office/drawing/2010/main">
        <mc:Choice Requires="a14">
          <p:sp>
            <p:nvSpPr>
              <p:cNvPr id="5" name="Title 1">
                <a:extLst>
                  <a:ext uri="{FF2B5EF4-FFF2-40B4-BE49-F238E27FC236}">
                    <a16:creationId xmlns:a16="http://schemas.microsoft.com/office/drawing/2014/main" id="{F2E974CB-5DF8-D18C-D042-627C2FAE691C}"/>
                  </a:ext>
                </a:extLst>
              </p:cNvPr>
              <p:cNvSpPr txBox="1">
                <a:spLocks/>
              </p:cNvSpPr>
              <p:nvPr/>
            </p:nvSpPr>
            <p:spPr>
              <a:xfrm>
                <a:off x="2445249" y="517540"/>
                <a:ext cx="8590301" cy="1402298"/>
              </a:xfrm>
              <a:prstGeom prst="rect">
                <a:avLst/>
              </a:prstGeom>
              <a:solidFill>
                <a:schemeClr val="accent4">
                  <a:lumMod val="40000"/>
                  <a:lumOff val="60000"/>
                  <a:alpha val="27000"/>
                </a:schemeClr>
              </a:solidFill>
            </p:spPr>
            <p:txBody>
              <a:bodyPr vert="horz" wrap="square"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dirty="0">
                    <a:solidFill>
                      <a:schemeClr val="dk1"/>
                    </a:solidFill>
                    <a:latin typeface="Century Gothic"/>
                    <a:ea typeface="Century Gothic"/>
                    <a:cs typeface="Century Gothic"/>
                    <a:sym typeface="Century Gothic"/>
                  </a:rPr>
                  <a:t>a relationship is linear if it is represented by a straight line. The equation for a linear relationship is </a:t>
                </a:r>
                <a14:m>
                  <m:oMath xmlns:m="http://schemas.openxmlformats.org/officeDocument/2006/math">
                    <m:r>
                      <a:rPr lang="en-GB" sz="2400" b="0" i="1" dirty="0" smtClean="0">
                        <a:solidFill>
                          <a:schemeClr val="dk1"/>
                        </a:solidFill>
                        <a:latin typeface="Cambria Math" panose="02040503050406030204" pitchFamily="18" charset="0"/>
                        <a:ea typeface="Century Gothic"/>
                        <a:cs typeface="Century Gothic"/>
                        <a:sym typeface="Century Gothic"/>
                      </a:rPr>
                      <m:t>𝑦</m:t>
                    </m:r>
                    <m:r>
                      <a:rPr lang="en-GB" sz="2400" b="0" i="1" dirty="0" smtClean="0">
                        <a:solidFill>
                          <a:schemeClr val="dk1"/>
                        </a:solidFill>
                        <a:latin typeface="Cambria Math" panose="02040503050406030204" pitchFamily="18" charset="0"/>
                        <a:ea typeface="Century Gothic"/>
                        <a:cs typeface="Century Gothic"/>
                        <a:sym typeface="Century Gothic"/>
                      </a:rPr>
                      <m:t>=</m:t>
                    </m:r>
                    <m:r>
                      <a:rPr lang="en-GB" sz="2400" b="0" i="1" dirty="0" err="1">
                        <a:solidFill>
                          <a:schemeClr val="dk1"/>
                        </a:solidFill>
                        <a:latin typeface="Cambria Math" panose="02040503050406030204" pitchFamily="18" charset="0"/>
                        <a:ea typeface="Century Gothic"/>
                        <a:cs typeface="Century Gothic"/>
                        <a:sym typeface="Century Gothic"/>
                      </a:rPr>
                      <m:t>𝑚𝑥</m:t>
                    </m:r>
                    <m:r>
                      <a:rPr lang="en-GB" sz="2400" b="0" i="1" dirty="0" err="1">
                        <a:solidFill>
                          <a:schemeClr val="dk1"/>
                        </a:solidFill>
                        <a:latin typeface="Cambria Math" panose="02040503050406030204" pitchFamily="18" charset="0"/>
                        <a:ea typeface="Century Gothic"/>
                        <a:cs typeface="Century Gothic"/>
                        <a:sym typeface="Century Gothic"/>
                      </a:rPr>
                      <m:t>+</m:t>
                    </m:r>
                    <m:r>
                      <a:rPr lang="en-GB" sz="2400" b="0" i="1" dirty="0" err="1">
                        <a:solidFill>
                          <a:schemeClr val="dk1"/>
                        </a:solidFill>
                        <a:latin typeface="Cambria Math" panose="02040503050406030204" pitchFamily="18" charset="0"/>
                        <a:ea typeface="Century Gothic"/>
                        <a:cs typeface="Century Gothic"/>
                        <a:sym typeface="Century Gothic"/>
                      </a:rPr>
                      <m:t>𝑐</m:t>
                    </m:r>
                  </m:oMath>
                </a14:m>
                <a:r>
                  <a:rPr lang="en-GB" sz="2400" b="0" dirty="0">
                    <a:solidFill>
                      <a:schemeClr val="dk1"/>
                    </a:solidFill>
                    <a:latin typeface="Century Gothic"/>
                    <a:ea typeface="Century Gothic"/>
                    <a:cs typeface="Century Gothic"/>
                    <a:sym typeface="Century Gothic"/>
                  </a:rPr>
                  <a:t>. On a graph, this forms a straight line where </a:t>
                </a:r>
                <a14:m>
                  <m:oMath xmlns:m="http://schemas.openxmlformats.org/officeDocument/2006/math">
                    <m:r>
                      <a:rPr lang="en-GB" sz="2400" b="0" i="1" dirty="0" smtClean="0">
                        <a:solidFill>
                          <a:schemeClr val="dk1"/>
                        </a:solidFill>
                        <a:latin typeface="Cambria Math" panose="02040503050406030204" pitchFamily="18" charset="0"/>
                        <a:ea typeface="Century Gothic"/>
                        <a:cs typeface="Century Gothic"/>
                        <a:sym typeface="Century Gothic"/>
                      </a:rPr>
                      <m:t>𝑚</m:t>
                    </m:r>
                  </m:oMath>
                </a14:m>
                <a:r>
                  <a:rPr lang="en-GB" sz="2400" b="0" dirty="0">
                    <a:solidFill>
                      <a:schemeClr val="dk1"/>
                    </a:solidFill>
                    <a:latin typeface="Century Gothic"/>
                    <a:ea typeface="Century Gothic"/>
                    <a:cs typeface="Century Gothic"/>
                    <a:sym typeface="Century Gothic"/>
                  </a:rPr>
                  <a:t> is the gradient of the line and </a:t>
                </a:r>
                <a14:m>
                  <m:oMath xmlns:m="http://schemas.openxmlformats.org/officeDocument/2006/math">
                    <m:r>
                      <a:rPr lang="en-GB" sz="2400" b="0" i="1" dirty="0" smtClean="0">
                        <a:solidFill>
                          <a:schemeClr val="dk1"/>
                        </a:solidFill>
                        <a:latin typeface="Cambria Math" panose="02040503050406030204" pitchFamily="18" charset="0"/>
                        <a:ea typeface="Century Gothic"/>
                        <a:cs typeface="Century Gothic"/>
                        <a:sym typeface="Century Gothic"/>
                      </a:rPr>
                      <m:t>𝑐</m:t>
                    </m:r>
                  </m:oMath>
                </a14:m>
                <a:r>
                  <a:rPr lang="en-GB" sz="2400" b="0" dirty="0">
                    <a:solidFill>
                      <a:schemeClr val="dk1"/>
                    </a:solidFill>
                    <a:latin typeface="Century Gothic"/>
                    <a:ea typeface="Century Gothic"/>
                    <a:cs typeface="Century Gothic"/>
                    <a:sym typeface="Century Gothic"/>
                  </a:rPr>
                  <a:t> is the intercept on the </a:t>
                </a:r>
                <a14:m>
                  <m:oMath xmlns:m="http://schemas.openxmlformats.org/officeDocument/2006/math">
                    <m:r>
                      <a:rPr lang="en-GB" sz="2400" b="0" i="1" dirty="0" smtClean="0">
                        <a:solidFill>
                          <a:schemeClr val="dk1"/>
                        </a:solidFill>
                        <a:latin typeface="Cambria Math" panose="02040503050406030204" pitchFamily="18" charset="0"/>
                        <a:ea typeface="Century Gothic"/>
                        <a:cs typeface="Century Gothic"/>
                        <a:sym typeface="Century Gothic"/>
                      </a:rPr>
                      <m:t>𝑦</m:t>
                    </m:r>
                  </m:oMath>
                </a14:m>
                <a:r>
                  <a:rPr lang="en-GB" sz="2400" b="0" dirty="0">
                    <a:solidFill>
                      <a:schemeClr val="dk1"/>
                    </a:solidFill>
                    <a:latin typeface="Century Gothic"/>
                    <a:ea typeface="Century Gothic"/>
                    <a:cs typeface="Century Gothic"/>
                    <a:sym typeface="Century Gothic"/>
                  </a:rPr>
                  <a:t>-axis</a:t>
                </a:r>
              </a:p>
            </p:txBody>
          </p:sp>
        </mc:Choice>
        <mc:Fallback xmlns="">
          <p:sp>
            <p:nvSpPr>
              <p:cNvPr id="5" name="Title 1">
                <a:extLst>
                  <a:ext uri="{FF2B5EF4-FFF2-40B4-BE49-F238E27FC236}">
                    <a16:creationId xmlns:a16="http://schemas.microsoft.com/office/drawing/2014/main" id="{F2E974CB-5DF8-D18C-D042-627C2FAE691C}"/>
                  </a:ext>
                </a:extLst>
              </p:cNvPr>
              <p:cNvSpPr txBox="1">
                <a:spLocks noRot="1" noChangeAspect="1" noMove="1" noResize="1" noEditPoints="1" noAdjustHandles="1" noChangeArrowheads="1" noChangeShapeType="1" noTextEdit="1"/>
              </p:cNvSpPr>
              <p:nvPr/>
            </p:nvSpPr>
            <p:spPr>
              <a:xfrm>
                <a:off x="2445249" y="517540"/>
                <a:ext cx="8590301" cy="1402298"/>
              </a:xfrm>
              <a:prstGeom prst="rect">
                <a:avLst/>
              </a:prstGeom>
              <a:blipFill>
                <a:blip r:embed="rId3"/>
                <a:stretch>
                  <a:fillRect l="-1348" t="-6957" r="-1419" b="-9565"/>
                </a:stretch>
              </a:blipFill>
            </p:spPr>
            <p:txBody>
              <a:bodyPr/>
              <a:lstStyle/>
              <a:p>
                <a:r>
                  <a:rPr lang="en-GB">
                    <a:noFill/>
                  </a:rPr>
                  <a:t> </a:t>
                </a:r>
              </a:p>
            </p:txBody>
          </p:sp>
        </mc:Fallback>
      </mc:AlternateContent>
      <p:sp>
        <p:nvSpPr>
          <p:cNvPr id="8" name="TextBox 7">
            <a:extLst>
              <a:ext uri="{FF2B5EF4-FFF2-40B4-BE49-F238E27FC236}">
                <a16:creationId xmlns:a16="http://schemas.microsoft.com/office/drawing/2014/main" id="{E92940EE-88E0-533A-8E0E-E7DE79EB8466}"/>
              </a:ext>
            </a:extLst>
          </p:cNvPr>
          <p:cNvSpPr txBox="1"/>
          <p:nvPr/>
        </p:nvSpPr>
        <p:spPr>
          <a:xfrm>
            <a:off x="539999" y="2535366"/>
            <a:ext cx="3571353" cy="707886"/>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In other words …</a:t>
            </a:r>
          </a:p>
          <a:p>
            <a:pPr lvl="0">
              <a:buClr>
                <a:srgbClr val="000000"/>
              </a:buClr>
              <a:buSzPts val="2000"/>
            </a:pPr>
            <a:r>
              <a:rPr lang="en-GB" sz="2000" dirty="0">
                <a:solidFill>
                  <a:srgbClr val="242424"/>
                </a:solidFill>
                <a:latin typeface="Century Gothic"/>
                <a:ea typeface="Century Gothic"/>
                <a:cs typeface="Century Gothic"/>
                <a:sym typeface="Century Gothic"/>
              </a:rPr>
              <a:t>linear means a straight line</a:t>
            </a:r>
            <a:endParaRPr lang="en-GB" sz="1400"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id="{BCE18C17-92EB-8E46-E718-309DF3730C88}"/>
              </a:ext>
            </a:extLst>
          </p:cNvPr>
          <p:cNvSpPr txBox="1"/>
          <p:nvPr/>
        </p:nvSpPr>
        <p:spPr>
          <a:xfrm>
            <a:off x="539999" y="3662716"/>
            <a:ext cx="3316942" cy="707886"/>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Say it</a:t>
            </a:r>
          </a:p>
          <a:p>
            <a:pPr lvl="0">
              <a:buClr>
                <a:srgbClr val="000000"/>
              </a:buClr>
              <a:buSzPts val="2000"/>
            </a:pPr>
            <a:r>
              <a:rPr lang="en-GB" sz="2000" dirty="0">
                <a:solidFill>
                  <a:srgbClr val="000000"/>
                </a:solidFill>
                <a:latin typeface="Century Gothic"/>
                <a:ea typeface="Century Gothic"/>
                <a:cs typeface="Century Gothic"/>
                <a:sym typeface="Century Gothic"/>
              </a:rPr>
              <a:t>Lin-ee-a</a:t>
            </a:r>
          </a:p>
        </p:txBody>
      </p:sp>
      <p:sp>
        <p:nvSpPr>
          <p:cNvPr id="11" name="TextBox 10">
            <a:extLst>
              <a:ext uri="{FF2B5EF4-FFF2-40B4-BE49-F238E27FC236}">
                <a16:creationId xmlns:a16="http://schemas.microsoft.com/office/drawing/2014/main" id="{75FABCDB-0A7A-3236-825E-3B478FF2BF87}"/>
              </a:ext>
            </a:extLst>
          </p:cNvPr>
          <p:cNvSpPr txBox="1"/>
          <p:nvPr/>
        </p:nvSpPr>
        <p:spPr>
          <a:xfrm>
            <a:off x="540000" y="4790067"/>
            <a:ext cx="3316942" cy="1015663"/>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Break it down</a:t>
            </a:r>
          </a:p>
          <a:p>
            <a:pPr lvl="0">
              <a:buClr>
                <a:srgbClr val="000000"/>
              </a:buClr>
              <a:buSzPts val="2000"/>
            </a:pPr>
            <a:r>
              <a:rPr lang="en-GB" sz="2000" dirty="0">
                <a:solidFill>
                  <a:srgbClr val="242424"/>
                </a:solidFill>
                <a:latin typeface="Century Gothic"/>
                <a:ea typeface="Century Gothic"/>
                <a:cs typeface="Century Gothic"/>
                <a:sym typeface="Century Gothic"/>
              </a:rPr>
              <a:t>Linear comes from the word line</a:t>
            </a:r>
            <a:endParaRPr lang="en-GB" sz="1400" dirty="0">
              <a:solidFill>
                <a:srgbClr val="000000"/>
              </a:solidFill>
              <a:latin typeface="Arial"/>
              <a:ea typeface="Arial"/>
              <a:cs typeface="Arial"/>
              <a:sym typeface="Arial"/>
            </a:endParaRPr>
          </a:p>
        </p:txBody>
      </p:sp>
      <p:sp>
        <p:nvSpPr>
          <p:cNvPr id="15" name="TextBox 14">
            <a:extLst>
              <a:ext uri="{FF2B5EF4-FFF2-40B4-BE49-F238E27FC236}">
                <a16:creationId xmlns:a16="http://schemas.microsoft.com/office/drawing/2014/main" id="{C5BF6B93-70C5-B9E1-EAAF-4352E1E6D83D}"/>
              </a:ext>
            </a:extLst>
          </p:cNvPr>
          <p:cNvSpPr txBox="1"/>
          <p:nvPr/>
        </p:nvSpPr>
        <p:spPr>
          <a:xfrm>
            <a:off x="8286200" y="2535366"/>
            <a:ext cx="2654692" cy="1631216"/>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Example</a:t>
            </a:r>
            <a:r>
              <a:rPr lang="en-GB" sz="2000" b="1" dirty="0">
                <a:solidFill>
                  <a:srgbClr val="006F62"/>
                </a:solidFill>
                <a:latin typeface="Century Gothic" panose="020B0502020202020204" pitchFamily="34" charset="0"/>
              </a:rPr>
              <a:t> </a:t>
            </a:r>
          </a:p>
          <a:p>
            <a:pPr lvl="0">
              <a:buClr>
                <a:srgbClr val="000000"/>
              </a:buClr>
              <a:buSzPts val="2000"/>
            </a:pPr>
            <a:r>
              <a:rPr lang="en-GB" sz="2000" dirty="0">
                <a:solidFill>
                  <a:srgbClr val="242424"/>
                </a:solidFill>
                <a:latin typeface="Century Gothic"/>
                <a:ea typeface="Century Gothic"/>
                <a:cs typeface="Century Gothic"/>
                <a:sym typeface="Century Gothic"/>
              </a:rPr>
              <a:t>In the graph, the points form a straight line. This is a linear relationship</a:t>
            </a:r>
            <a:endParaRPr lang="en-GB" sz="2000" dirty="0">
              <a:solidFill>
                <a:schemeClr val="dk1"/>
              </a:solidFill>
              <a:latin typeface="Century Gothic"/>
              <a:ea typeface="Century Gothic"/>
              <a:cs typeface="Century Gothic"/>
              <a:sym typeface="Century Gothic"/>
            </a:endParaRPr>
          </a:p>
        </p:txBody>
      </p:sp>
      <p:pic>
        <p:nvPicPr>
          <p:cNvPr id="7" name="Google Shape;211;g3b8806b9655_1_6" descr="Line graph showing a positive linear relationship between two variables A and B. The y-axis increase in increments of 1 from 0 to 6. The x-axis increases in increments of 1 from 0 to 8. The graph features a black line increasing steadily from point (0,2) to (8,6) on a grid background with labelled axes.">
            <a:extLst>
              <a:ext uri="{FF2B5EF4-FFF2-40B4-BE49-F238E27FC236}">
                <a16:creationId xmlns:a16="http://schemas.microsoft.com/office/drawing/2014/main" id="{7B557ADE-B970-18DE-E3D9-D0AB08DDAC95}"/>
              </a:ext>
            </a:extLst>
          </p:cNvPr>
          <p:cNvPicPr preferRelativeResize="0"/>
          <p:nvPr/>
        </p:nvPicPr>
        <p:blipFill>
          <a:blip r:embed="rId4" cstate="print">
            <a:alphaModFix/>
            <a:extLst>
              <a:ext uri="{28A0092B-C50C-407E-A947-70E740481C1C}">
                <a14:useLocalDpi xmlns:a14="http://schemas.microsoft.com/office/drawing/2010/main" val="0"/>
              </a:ext>
            </a:extLst>
          </a:blip>
          <a:srcRect/>
          <a:stretch/>
        </p:blipFill>
        <p:spPr>
          <a:xfrm>
            <a:off x="4252249" y="2603928"/>
            <a:ext cx="3687501" cy="2990611"/>
          </a:xfrm>
          <a:prstGeom prst="rect">
            <a:avLst/>
          </a:prstGeom>
          <a:noFill/>
          <a:ln>
            <a:noFill/>
          </a:ln>
        </p:spPr>
      </p:pic>
    </p:spTree>
    <p:extLst>
      <p:ext uri="{BB962C8B-B14F-4D97-AF65-F5344CB8AC3E}">
        <p14:creationId xmlns:p14="http://schemas.microsoft.com/office/powerpoint/2010/main" val="32438883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D53BDC-7296-B4F6-7A9B-AB4C23DA77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980D39F-E7F1-6D5E-1BE0-08FCD0B14B2C}"/>
              </a:ext>
            </a:extLst>
          </p:cNvPr>
          <p:cNvSpPr>
            <a:spLocks noGrp="1"/>
          </p:cNvSpPr>
          <p:nvPr>
            <p:ph type="title"/>
          </p:nvPr>
        </p:nvSpPr>
        <p:spPr>
          <a:xfrm>
            <a:off x="539999" y="540000"/>
            <a:ext cx="3316943" cy="959616"/>
          </a:xfrm>
        </p:spPr>
        <p:txBody>
          <a:bodyPr/>
          <a:lstStyle/>
          <a:p>
            <a:r>
              <a:rPr lang="en-US" sz="4000" dirty="0"/>
              <a:t>Scale</a:t>
            </a:r>
          </a:p>
        </p:txBody>
      </p:sp>
      <p:sp>
        <p:nvSpPr>
          <p:cNvPr id="5" name="Title 1">
            <a:extLst>
              <a:ext uri="{FF2B5EF4-FFF2-40B4-BE49-F238E27FC236}">
                <a16:creationId xmlns:a16="http://schemas.microsoft.com/office/drawing/2014/main" id="{85462C9D-2748-C041-842B-D3F0CB00DF7A}"/>
              </a:ext>
            </a:extLst>
          </p:cNvPr>
          <p:cNvSpPr txBox="1">
            <a:spLocks/>
          </p:cNvSpPr>
          <p:nvPr/>
        </p:nvSpPr>
        <p:spPr>
          <a:xfrm>
            <a:off x="3747244" y="539077"/>
            <a:ext cx="7288306" cy="737501"/>
          </a:xfrm>
          <a:prstGeom prst="rect">
            <a:avLst/>
          </a:prstGeom>
          <a:solidFill>
            <a:schemeClr val="accent4">
              <a:lumMod val="40000"/>
              <a:lumOff val="60000"/>
              <a:alpha val="27000"/>
            </a:schemeClr>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pPr lvl="0">
              <a:spcBef>
                <a:spcPts val="0"/>
              </a:spcBef>
              <a:buClr>
                <a:schemeClr val="dk1"/>
              </a:buClr>
              <a:buSzPts val="2400"/>
            </a:pPr>
            <a:r>
              <a:rPr lang="en-GB" sz="2400" b="0" dirty="0">
                <a:solidFill>
                  <a:schemeClr val="dk1"/>
                </a:solidFill>
                <a:latin typeface="Century Gothic"/>
                <a:ea typeface="Century Gothic"/>
                <a:cs typeface="Century Gothic"/>
                <a:sym typeface="Century Gothic"/>
              </a:rPr>
              <a:t>a set of evenly spaced marks on an axis which shows the size of the intervals between values</a:t>
            </a:r>
          </a:p>
        </p:txBody>
      </p:sp>
      <p:sp>
        <p:nvSpPr>
          <p:cNvPr id="8" name="TextBox 7">
            <a:extLst>
              <a:ext uri="{FF2B5EF4-FFF2-40B4-BE49-F238E27FC236}">
                <a16:creationId xmlns:a16="http://schemas.microsoft.com/office/drawing/2014/main" id="{E7E90798-997A-D783-CBA1-27E3D9DDB7AC}"/>
              </a:ext>
            </a:extLst>
          </p:cNvPr>
          <p:cNvSpPr txBox="1"/>
          <p:nvPr/>
        </p:nvSpPr>
        <p:spPr>
          <a:xfrm>
            <a:off x="539999" y="1727848"/>
            <a:ext cx="3001487" cy="2862322"/>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In other words …</a:t>
            </a:r>
          </a:p>
          <a:p>
            <a:pPr lvl="0">
              <a:buClr>
                <a:srgbClr val="000000"/>
              </a:buClr>
              <a:buSzPts val="2000"/>
            </a:pPr>
            <a:r>
              <a:rPr lang="en-GB" sz="2000" dirty="0">
                <a:solidFill>
                  <a:srgbClr val="000000"/>
                </a:solidFill>
                <a:latin typeface="Century Gothic"/>
                <a:ea typeface="Century Gothic"/>
                <a:cs typeface="Century Gothic"/>
                <a:sym typeface="Century Gothic"/>
              </a:rPr>
              <a:t>the scale is the numbering system on each axis. </a:t>
            </a:r>
            <a:r>
              <a:rPr lang="en-GB" sz="2000" dirty="0">
                <a:solidFill>
                  <a:schemeClr val="dk1"/>
                </a:solidFill>
                <a:latin typeface="Century Gothic"/>
                <a:ea typeface="Century Gothic"/>
                <a:cs typeface="Century Gothic"/>
                <a:sym typeface="Century Gothic"/>
              </a:rPr>
              <a:t>A good scale uses most of the graph paper and has equal intervals on each axis, that are easy to read and plot. </a:t>
            </a:r>
          </a:p>
        </p:txBody>
      </p:sp>
      <p:sp>
        <p:nvSpPr>
          <p:cNvPr id="10" name="TextBox 9">
            <a:extLst>
              <a:ext uri="{FF2B5EF4-FFF2-40B4-BE49-F238E27FC236}">
                <a16:creationId xmlns:a16="http://schemas.microsoft.com/office/drawing/2014/main" id="{751F64D4-9F48-70C7-245C-0D077780A231}"/>
              </a:ext>
            </a:extLst>
          </p:cNvPr>
          <p:cNvSpPr txBox="1"/>
          <p:nvPr/>
        </p:nvSpPr>
        <p:spPr>
          <a:xfrm>
            <a:off x="539999" y="5964057"/>
            <a:ext cx="1699768" cy="707886"/>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Say it</a:t>
            </a:r>
          </a:p>
          <a:p>
            <a:pPr lvl="0">
              <a:buClr>
                <a:srgbClr val="000000"/>
              </a:buClr>
              <a:buSzPts val="2000"/>
            </a:pPr>
            <a:r>
              <a:rPr lang="en-GB" sz="2000" dirty="0">
                <a:solidFill>
                  <a:srgbClr val="242424"/>
                </a:solidFill>
                <a:latin typeface="Century Gothic"/>
                <a:ea typeface="Century Gothic"/>
                <a:cs typeface="Century Gothic"/>
                <a:sym typeface="Century Gothic"/>
              </a:rPr>
              <a:t>Sc-ay-l</a:t>
            </a:r>
            <a:endParaRPr lang="en-GB" sz="1400" dirty="0">
              <a:solidFill>
                <a:srgbClr val="000000"/>
              </a:solidFill>
              <a:latin typeface="Arial"/>
              <a:ea typeface="Arial"/>
              <a:cs typeface="Arial"/>
              <a:sym typeface="Arial"/>
            </a:endParaRPr>
          </a:p>
        </p:txBody>
      </p:sp>
      <p:sp>
        <p:nvSpPr>
          <p:cNvPr id="13" name="TextBox 12">
            <a:extLst>
              <a:ext uri="{FF2B5EF4-FFF2-40B4-BE49-F238E27FC236}">
                <a16:creationId xmlns:a16="http://schemas.microsoft.com/office/drawing/2014/main" id="{CB4EB392-9530-8AF2-57E5-C3C5866E28CA}"/>
              </a:ext>
            </a:extLst>
          </p:cNvPr>
          <p:cNvSpPr txBox="1"/>
          <p:nvPr/>
        </p:nvSpPr>
        <p:spPr>
          <a:xfrm>
            <a:off x="8540377" y="3737024"/>
            <a:ext cx="2346814" cy="2246769"/>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Top tip</a:t>
            </a:r>
          </a:p>
          <a:p>
            <a:pPr lvl="0">
              <a:buClr>
                <a:srgbClr val="000000"/>
              </a:buClr>
              <a:buSzPts val="2000"/>
            </a:pPr>
            <a:r>
              <a:rPr lang="en-GB" sz="2000" dirty="0">
                <a:solidFill>
                  <a:srgbClr val="242424"/>
                </a:solidFill>
                <a:latin typeface="Century Gothic"/>
                <a:ea typeface="Century Gothic"/>
                <a:cs typeface="Century Gothic"/>
                <a:sym typeface="Century Gothic"/>
              </a:rPr>
              <a:t>Choose a scale that makes plotting easy. Use 1, 2, 5, 10 or multiples of these values </a:t>
            </a:r>
            <a:endParaRPr lang="en-GB" sz="1400" dirty="0">
              <a:solidFill>
                <a:srgbClr val="000000"/>
              </a:solidFill>
              <a:latin typeface="Arial"/>
              <a:ea typeface="Arial"/>
              <a:cs typeface="Arial"/>
              <a:sym typeface="Arial"/>
            </a:endParaRPr>
          </a:p>
        </p:txBody>
      </p:sp>
      <p:sp>
        <p:nvSpPr>
          <p:cNvPr id="15" name="TextBox 14">
            <a:extLst>
              <a:ext uri="{FF2B5EF4-FFF2-40B4-BE49-F238E27FC236}">
                <a16:creationId xmlns:a16="http://schemas.microsoft.com/office/drawing/2014/main" id="{17E198E3-1023-AB03-F26E-28CD3433B368}"/>
              </a:ext>
            </a:extLst>
          </p:cNvPr>
          <p:cNvSpPr txBox="1"/>
          <p:nvPr/>
        </p:nvSpPr>
        <p:spPr>
          <a:xfrm>
            <a:off x="8540377" y="1667454"/>
            <a:ext cx="2695020" cy="1938992"/>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Example</a:t>
            </a:r>
            <a:r>
              <a:rPr lang="en-GB" sz="2000" b="1" dirty="0">
                <a:solidFill>
                  <a:srgbClr val="006F62"/>
                </a:solidFill>
                <a:latin typeface="Century Gothic" panose="020B0502020202020204" pitchFamily="34" charset="0"/>
              </a:rPr>
              <a:t> </a:t>
            </a:r>
          </a:p>
          <a:p>
            <a:pPr lvl="0">
              <a:buClr>
                <a:srgbClr val="000000"/>
              </a:buClr>
              <a:buSzPts val="2000"/>
            </a:pPr>
            <a:r>
              <a:rPr lang="en-GB" sz="2000" dirty="0">
                <a:solidFill>
                  <a:srgbClr val="242424"/>
                </a:solidFill>
                <a:latin typeface="Century Gothic"/>
                <a:ea typeface="Century Gothic"/>
                <a:cs typeface="Century Gothic"/>
                <a:sym typeface="Century Gothic"/>
              </a:rPr>
              <a:t>The scale for time goes up in intervals of 20 s. The scale for volume goes up in intervals of 10 cm</a:t>
            </a:r>
            <a:r>
              <a:rPr lang="en-GB" sz="2000" baseline="30000" dirty="0">
                <a:solidFill>
                  <a:srgbClr val="242424"/>
                </a:solidFill>
                <a:latin typeface="Century Gothic"/>
                <a:ea typeface="Century Gothic"/>
                <a:cs typeface="Century Gothic"/>
                <a:sym typeface="Century Gothic"/>
              </a:rPr>
              <a:t>3</a:t>
            </a:r>
            <a:r>
              <a:rPr lang="en-GB" sz="2000" dirty="0">
                <a:solidFill>
                  <a:srgbClr val="242424"/>
                </a:solidFill>
                <a:latin typeface="Century Gothic"/>
                <a:ea typeface="Century Gothic"/>
                <a:cs typeface="Century Gothic"/>
                <a:sym typeface="Century Gothic"/>
              </a:rPr>
              <a:t>. </a:t>
            </a:r>
            <a:endParaRPr lang="en-GB" sz="2000" dirty="0">
              <a:solidFill>
                <a:schemeClr val="dk1"/>
              </a:solidFill>
              <a:latin typeface="Century Gothic"/>
              <a:ea typeface="Century Gothic"/>
              <a:cs typeface="Century Gothic"/>
              <a:sym typeface="Century Gothic"/>
            </a:endParaRPr>
          </a:p>
        </p:txBody>
      </p:sp>
      <p:sp>
        <p:nvSpPr>
          <p:cNvPr id="3" name="TextBox 2">
            <a:extLst>
              <a:ext uri="{FF2B5EF4-FFF2-40B4-BE49-F238E27FC236}">
                <a16:creationId xmlns:a16="http://schemas.microsoft.com/office/drawing/2014/main" id="{C1A9A2EB-7375-B8ED-45AB-790D0B29A128}"/>
              </a:ext>
            </a:extLst>
          </p:cNvPr>
          <p:cNvSpPr txBox="1"/>
          <p:nvPr/>
        </p:nvSpPr>
        <p:spPr>
          <a:xfrm>
            <a:off x="539999" y="4769282"/>
            <a:ext cx="3001487" cy="1015663"/>
          </a:xfrm>
          <a:prstGeom prst="rect">
            <a:avLst/>
          </a:prstGeom>
          <a:noFill/>
          <a:ln w="19050">
            <a:solidFill>
              <a:srgbClr val="6D0C41"/>
            </a:solidFill>
          </a:ln>
        </p:spPr>
        <p:txBody>
          <a:bodyPr wrap="square" lIns="91440" tIns="45720" rIns="91440" bIns="45720" rtlCol="0" anchor="t">
            <a:spAutoFit/>
          </a:bodyPr>
          <a:lstStyle/>
          <a:p>
            <a:r>
              <a:rPr lang="en-GB" sz="2000" b="1" dirty="0">
                <a:solidFill>
                  <a:srgbClr val="6D0C41"/>
                </a:solidFill>
                <a:latin typeface="Century Gothic"/>
              </a:rPr>
              <a:t>Sign it</a:t>
            </a:r>
          </a:p>
          <a:p>
            <a:r>
              <a:rPr lang="en-GB" sz="2000" dirty="0">
                <a:latin typeface="Century Gothic"/>
              </a:rPr>
              <a:t>Watch a video:</a:t>
            </a:r>
          </a:p>
          <a:p>
            <a:r>
              <a:rPr lang="en-GB" sz="2000" dirty="0">
                <a:solidFill>
                  <a:srgbClr val="6D0C41"/>
                </a:solidFill>
                <a:latin typeface="Century Gothic"/>
                <a:hlinkClick r:id="rId3">
                  <a:extLst>
                    <a:ext uri="{A12FA001-AC4F-418D-AE19-62706E023703}">
                      <ahyp:hlinkClr xmlns:ahyp="http://schemas.microsoft.com/office/drawing/2018/hyperlinkcolor" val="tx"/>
                    </a:ext>
                  </a:extLst>
                </a:hlinkClick>
              </a:rPr>
              <a:t>bit.ly/3NBiaKn</a:t>
            </a:r>
            <a:r>
              <a:rPr lang="en-GB" sz="2000" dirty="0">
                <a:solidFill>
                  <a:srgbClr val="6D0C41"/>
                </a:solidFill>
                <a:latin typeface="Century Gothic"/>
              </a:rPr>
              <a:t> </a:t>
            </a:r>
          </a:p>
        </p:txBody>
      </p:sp>
      <p:grpSp>
        <p:nvGrpSpPr>
          <p:cNvPr id="6" name="Group 5">
            <a:extLst>
              <a:ext uri="{FF2B5EF4-FFF2-40B4-BE49-F238E27FC236}">
                <a16:creationId xmlns:a16="http://schemas.microsoft.com/office/drawing/2014/main" id="{984CEABE-9EF8-A329-2F99-DFE1DF353D1A}"/>
              </a:ext>
              <a:ext uri="{C183D7F6-B498-43B3-948B-1728B52AA6E4}">
                <adec:decorative xmlns:adec="http://schemas.microsoft.com/office/drawing/2017/decorative" val="1"/>
              </a:ext>
            </a:extLst>
          </p:cNvPr>
          <p:cNvGrpSpPr/>
          <p:nvPr/>
        </p:nvGrpSpPr>
        <p:grpSpPr>
          <a:xfrm>
            <a:off x="2637358" y="5005133"/>
            <a:ext cx="904128" cy="543960"/>
            <a:chOff x="2462100" y="4609363"/>
            <a:chExt cx="904128" cy="543960"/>
          </a:xfrm>
        </p:grpSpPr>
        <p:pic>
          <p:nvPicPr>
            <p:cNvPr id="9" name="Graphic 17">
              <a:extLst>
                <a:ext uri="{FF2B5EF4-FFF2-40B4-BE49-F238E27FC236}">
                  <a16:creationId xmlns:a16="http://schemas.microsoft.com/office/drawing/2014/main" id="{A7BD3173-9D05-1AF0-B81E-CE3392BAB692}"/>
                </a:ext>
                <a:ext uri="{C183D7F6-B498-43B3-948B-1728B52AA6E4}">
                  <adec:decorative xmlns:adec="http://schemas.microsoft.com/office/drawing/2017/decorative" val="1"/>
                </a:ext>
              </a:extLst>
            </p:cNvPr>
            <p:cNvPicPr/>
            <p:nvPr/>
          </p:nvPicPr>
          <p:blipFill>
            <a:blip r:embed="rId4"/>
            <a:stretch/>
          </p:blipFill>
          <p:spPr>
            <a:xfrm>
              <a:off x="2827668" y="4609363"/>
              <a:ext cx="538560" cy="538560"/>
            </a:xfrm>
            <a:prstGeom prst="rect">
              <a:avLst/>
            </a:prstGeom>
            <a:ln w="9525">
              <a:noFill/>
            </a:ln>
          </p:spPr>
        </p:pic>
        <p:pic>
          <p:nvPicPr>
            <p:cNvPr id="11" name="Graphic 16">
              <a:extLst>
                <a:ext uri="{FF2B5EF4-FFF2-40B4-BE49-F238E27FC236}">
                  <a16:creationId xmlns:a16="http://schemas.microsoft.com/office/drawing/2014/main" id="{709892D2-9C92-038C-095B-1AFB44DA84F4}"/>
                </a:ext>
                <a:ext uri="{C183D7F6-B498-43B3-948B-1728B52AA6E4}">
                  <adec:decorative xmlns:adec="http://schemas.microsoft.com/office/drawing/2017/decorative" val="1"/>
                </a:ext>
              </a:extLst>
            </p:cNvPr>
            <p:cNvPicPr/>
            <p:nvPr/>
          </p:nvPicPr>
          <p:blipFill>
            <a:blip r:embed="rId5"/>
            <a:stretch/>
          </p:blipFill>
          <p:spPr>
            <a:xfrm>
              <a:off x="2462100" y="4609363"/>
              <a:ext cx="543960" cy="543960"/>
            </a:xfrm>
            <a:prstGeom prst="rect">
              <a:avLst/>
            </a:prstGeom>
            <a:ln w="9525">
              <a:noFill/>
            </a:ln>
          </p:spPr>
        </p:pic>
      </p:grpSp>
      <p:pic>
        <p:nvPicPr>
          <p:cNvPr id="12" name="Google Shape;146;p6" descr="Scatter graph showing volume in cubic centimetres increasing over time in seconds, with data points marked by black crosses. Y-axis labelled 'Volume (cm3)' and increasing in increments of 10 from 0-60. The x-axis is labelled 'Time (s) and increases in increments of 20, from 0-140">
            <a:extLst>
              <a:ext uri="{FF2B5EF4-FFF2-40B4-BE49-F238E27FC236}">
                <a16:creationId xmlns:a16="http://schemas.microsoft.com/office/drawing/2014/main" id="{0579C290-B28A-0B21-DA01-79A22F44525B}"/>
              </a:ext>
            </a:extLst>
          </p:cNvPr>
          <p:cNvPicPr preferRelativeResize="0"/>
          <p:nvPr/>
        </p:nvPicPr>
        <p:blipFill>
          <a:blip r:embed="rId6">
            <a:alphaModFix/>
          </a:blip>
          <a:srcRect/>
          <a:stretch/>
        </p:blipFill>
        <p:spPr>
          <a:xfrm>
            <a:off x="3798413" y="1727848"/>
            <a:ext cx="4568739" cy="4264499"/>
          </a:xfrm>
          <a:prstGeom prst="rect">
            <a:avLst/>
          </a:prstGeom>
          <a:noFill/>
          <a:ln>
            <a:noFill/>
          </a:ln>
        </p:spPr>
      </p:pic>
    </p:spTree>
    <p:extLst>
      <p:ext uri="{BB962C8B-B14F-4D97-AF65-F5344CB8AC3E}">
        <p14:creationId xmlns:p14="http://schemas.microsoft.com/office/powerpoint/2010/main" val="34804574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44B436-4C5A-4DDA-5708-D9F5E81395B2}"/>
            </a:ext>
          </a:extLst>
        </p:cNvPr>
        <p:cNvGrpSpPr/>
        <p:nvPr/>
      </p:nvGrpSpPr>
      <p:grpSpPr>
        <a:xfrm>
          <a:off x="0" y="0"/>
          <a:ext cx="0" cy="0"/>
          <a:chOff x="0" y="0"/>
          <a:chExt cx="0" cy="0"/>
        </a:xfrm>
      </p:grpSpPr>
      <p:pic>
        <p:nvPicPr>
          <p:cNvPr id="7" name="Google Shape;237;g3b872858d5e_0_12" descr="Line graph showing volume in cubic centimetres against time in seconds. The line increases quickly before plateauing around 45 cm³ after 40 seconds. A tangent intersects the line at 25 seconds and 40cm³">
            <a:extLst>
              <a:ext uri="{FF2B5EF4-FFF2-40B4-BE49-F238E27FC236}">
                <a16:creationId xmlns:a16="http://schemas.microsoft.com/office/drawing/2014/main" id="{276BDBD4-00AB-9065-F3FF-29E0A3264D59}"/>
              </a:ext>
            </a:extLst>
          </p:cNvPr>
          <p:cNvPicPr preferRelativeResize="0"/>
          <p:nvPr/>
        </p:nvPicPr>
        <p:blipFill>
          <a:blip r:embed="rId3">
            <a:alphaModFix/>
          </a:blip>
          <a:srcRect t="5141" r="8436" b="3730"/>
          <a:stretch>
            <a:fillRect/>
          </a:stretch>
        </p:blipFill>
        <p:spPr>
          <a:xfrm>
            <a:off x="3695602" y="1693796"/>
            <a:ext cx="5406806" cy="4363962"/>
          </a:xfrm>
          <a:prstGeom prst="rect">
            <a:avLst/>
          </a:prstGeom>
          <a:noFill/>
          <a:ln>
            <a:noFill/>
          </a:ln>
        </p:spPr>
      </p:pic>
      <p:sp>
        <p:nvSpPr>
          <p:cNvPr id="2" name="Title 1">
            <a:extLst>
              <a:ext uri="{FF2B5EF4-FFF2-40B4-BE49-F238E27FC236}">
                <a16:creationId xmlns:a16="http://schemas.microsoft.com/office/drawing/2014/main" id="{198B2E76-A5C8-505A-BA42-1BA770358F56}"/>
              </a:ext>
            </a:extLst>
          </p:cNvPr>
          <p:cNvSpPr>
            <a:spLocks noGrp="1"/>
          </p:cNvSpPr>
          <p:nvPr>
            <p:ph type="title"/>
          </p:nvPr>
        </p:nvSpPr>
        <p:spPr>
          <a:xfrm>
            <a:off x="539999" y="540000"/>
            <a:ext cx="3316943" cy="959616"/>
          </a:xfrm>
        </p:spPr>
        <p:txBody>
          <a:bodyPr/>
          <a:lstStyle/>
          <a:p>
            <a:r>
              <a:rPr lang="en-US" sz="4000" dirty="0"/>
              <a:t>Tangent</a:t>
            </a:r>
          </a:p>
        </p:txBody>
      </p:sp>
      <p:sp>
        <p:nvSpPr>
          <p:cNvPr id="5" name="Title 1">
            <a:extLst>
              <a:ext uri="{FF2B5EF4-FFF2-40B4-BE49-F238E27FC236}">
                <a16:creationId xmlns:a16="http://schemas.microsoft.com/office/drawing/2014/main" id="{1181C8BE-19CF-821C-EA1F-6E55BC6FF98E}"/>
              </a:ext>
            </a:extLst>
          </p:cNvPr>
          <p:cNvSpPr txBox="1">
            <a:spLocks/>
          </p:cNvSpPr>
          <p:nvPr/>
        </p:nvSpPr>
        <p:spPr>
          <a:xfrm>
            <a:off x="3339101" y="384002"/>
            <a:ext cx="7616143" cy="1069899"/>
          </a:xfrm>
          <a:prstGeom prst="rect">
            <a:avLst/>
          </a:prstGeom>
          <a:solidFill>
            <a:schemeClr val="accent4">
              <a:lumMod val="40000"/>
              <a:lumOff val="60000"/>
              <a:alpha val="27000"/>
            </a:schemeClr>
          </a:solidFill>
        </p:spPr>
        <p:txBody>
          <a:bodyPr vert="horz" wrap="square"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dirty="0">
                <a:solidFill>
                  <a:schemeClr val="dk1"/>
                </a:solidFill>
                <a:latin typeface="Century Gothic"/>
                <a:ea typeface="Century Gothic"/>
                <a:cs typeface="Century Gothic"/>
                <a:sym typeface="Century Gothic"/>
              </a:rPr>
              <a:t>a line that touches a curve at one point only and does not cross through it. It is used to find the gradient at that point on a curved graph</a:t>
            </a:r>
            <a:endParaRPr lang="en-US" sz="2400" b="0" dirty="0">
              <a:solidFill>
                <a:schemeClr val="tx1"/>
              </a:solidFill>
            </a:endParaRPr>
          </a:p>
        </p:txBody>
      </p:sp>
      <p:sp>
        <p:nvSpPr>
          <p:cNvPr id="8" name="TextBox 7">
            <a:extLst>
              <a:ext uri="{FF2B5EF4-FFF2-40B4-BE49-F238E27FC236}">
                <a16:creationId xmlns:a16="http://schemas.microsoft.com/office/drawing/2014/main" id="{FDCD730E-2552-0DEA-4ADF-A0B61F0AE741}"/>
              </a:ext>
            </a:extLst>
          </p:cNvPr>
          <p:cNvSpPr txBox="1"/>
          <p:nvPr/>
        </p:nvSpPr>
        <p:spPr>
          <a:xfrm>
            <a:off x="473388" y="1875081"/>
            <a:ext cx="3316943" cy="1631216"/>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In other words …</a:t>
            </a:r>
          </a:p>
          <a:p>
            <a:pPr lvl="0">
              <a:buClr>
                <a:srgbClr val="000000"/>
              </a:buClr>
              <a:buSzPts val="2000"/>
            </a:pPr>
            <a:r>
              <a:rPr lang="en-GB" sz="2000" dirty="0">
                <a:solidFill>
                  <a:srgbClr val="242424"/>
                </a:solidFill>
                <a:latin typeface="Century Gothic"/>
                <a:ea typeface="Century Gothic"/>
                <a:cs typeface="Century Gothic"/>
                <a:sym typeface="Century Gothic"/>
              </a:rPr>
              <a:t>a tangent is a straight line that follows the general direction of the curve at that point</a:t>
            </a:r>
            <a:endParaRPr lang="en-GB" sz="1400"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id="{9085D5E1-7670-3702-20EF-DF3D0F2FE853}"/>
              </a:ext>
            </a:extLst>
          </p:cNvPr>
          <p:cNvSpPr txBox="1"/>
          <p:nvPr/>
        </p:nvSpPr>
        <p:spPr>
          <a:xfrm>
            <a:off x="490824" y="3777934"/>
            <a:ext cx="3316942" cy="707886"/>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Say it</a:t>
            </a:r>
          </a:p>
          <a:p>
            <a:r>
              <a:rPr lang="en-GB" sz="2000" dirty="0">
                <a:solidFill>
                  <a:srgbClr val="242424"/>
                </a:solidFill>
                <a:latin typeface="Century Gothic"/>
                <a:ea typeface="Century Gothic"/>
                <a:cs typeface="Century Gothic"/>
                <a:sym typeface="Century Gothic"/>
              </a:rPr>
              <a:t>Tan-</a:t>
            </a:r>
            <a:r>
              <a:rPr lang="en-GB" sz="2000" dirty="0" err="1">
                <a:solidFill>
                  <a:srgbClr val="242424"/>
                </a:solidFill>
                <a:latin typeface="Century Gothic"/>
                <a:ea typeface="Century Gothic"/>
                <a:cs typeface="Century Gothic"/>
                <a:sym typeface="Century Gothic"/>
              </a:rPr>
              <a:t>jent</a:t>
            </a:r>
            <a:endParaRPr lang="en-GB" sz="1400" dirty="0">
              <a:solidFill>
                <a:srgbClr val="000000"/>
              </a:solidFill>
              <a:latin typeface="Arial"/>
              <a:ea typeface="Arial"/>
              <a:cs typeface="Arial"/>
              <a:sym typeface="Arial"/>
            </a:endParaRPr>
          </a:p>
        </p:txBody>
      </p:sp>
      <p:sp>
        <p:nvSpPr>
          <p:cNvPr id="13" name="TextBox 12">
            <a:extLst>
              <a:ext uri="{FF2B5EF4-FFF2-40B4-BE49-F238E27FC236}">
                <a16:creationId xmlns:a16="http://schemas.microsoft.com/office/drawing/2014/main" id="{DD2FD31F-4C7F-476B-A727-2CE57E136977}"/>
              </a:ext>
            </a:extLst>
          </p:cNvPr>
          <p:cNvSpPr txBox="1"/>
          <p:nvPr/>
        </p:nvSpPr>
        <p:spPr>
          <a:xfrm>
            <a:off x="490823" y="4680000"/>
            <a:ext cx="3316941" cy="1631216"/>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Other contexts</a:t>
            </a:r>
          </a:p>
          <a:p>
            <a:pPr lvl="0">
              <a:buClr>
                <a:srgbClr val="000000"/>
              </a:buClr>
              <a:buSzPts val="2000"/>
            </a:pPr>
            <a:r>
              <a:rPr lang="en-GB" sz="2000" dirty="0">
                <a:solidFill>
                  <a:srgbClr val="242424"/>
                </a:solidFill>
                <a:latin typeface="Century Gothic"/>
                <a:ea typeface="Century Gothic"/>
                <a:cs typeface="Century Gothic"/>
                <a:sym typeface="Century Gothic"/>
              </a:rPr>
              <a:t>You may draw tangent lines in maths that touch a curve or an ellipse at a single point</a:t>
            </a:r>
            <a:endParaRPr lang="en-GB" sz="1400" dirty="0">
              <a:solidFill>
                <a:srgbClr val="000000"/>
              </a:solidFill>
              <a:latin typeface="Arial"/>
              <a:ea typeface="Arial"/>
              <a:cs typeface="Arial"/>
              <a:sym typeface="Arial"/>
            </a:endParaRPr>
          </a:p>
        </p:txBody>
      </p:sp>
      <p:sp>
        <p:nvSpPr>
          <p:cNvPr id="15" name="TextBox 14">
            <a:extLst>
              <a:ext uri="{FF2B5EF4-FFF2-40B4-BE49-F238E27FC236}">
                <a16:creationId xmlns:a16="http://schemas.microsoft.com/office/drawing/2014/main" id="{D211895D-E4E0-2ECB-F361-AD1CABAF33EC}"/>
              </a:ext>
            </a:extLst>
          </p:cNvPr>
          <p:cNvSpPr txBox="1"/>
          <p:nvPr/>
        </p:nvSpPr>
        <p:spPr>
          <a:xfrm>
            <a:off x="9102410" y="2167603"/>
            <a:ext cx="2066212" cy="2862322"/>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Example</a:t>
            </a:r>
            <a:r>
              <a:rPr lang="en-GB" sz="2000" b="1" dirty="0">
                <a:solidFill>
                  <a:srgbClr val="006F62"/>
                </a:solidFill>
                <a:latin typeface="Century Gothic" panose="020B0502020202020204" pitchFamily="34" charset="0"/>
              </a:rPr>
              <a:t> </a:t>
            </a:r>
          </a:p>
          <a:p>
            <a:pPr lvl="0">
              <a:buClr>
                <a:srgbClr val="000000"/>
              </a:buClr>
              <a:buSzPts val="2000"/>
            </a:pPr>
            <a:r>
              <a:rPr lang="en-GB" sz="2000" dirty="0">
                <a:solidFill>
                  <a:srgbClr val="242424"/>
                </a:solidFill>
                <a:latin typeface="Century Gothic"/>
                <a:ea typeface="Century Gothic"/>
                <a:cs typeface="Century Gothic"/>
                <a:sym typeface="Century Gothic"/>
              </a:rPr>
              <a:t>For the graph on this slide: the tangent has been drawn to give the gradient of the curve at 25 seconds</a:t>
            </a:r>
            <a:endParaRPr lang="en-GB" sz="2000" dirty="0">
              <a:solidFill>
                <a:schemeClr val="dk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15949388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4">
          <a:extLst>
            <a:ext uri="{FF2B5EF4-FFF2-40B4-BE49-F238E27FC236}">
              <a16:creationId xmlns:a16="http://schemas.microsoft.com/office/drawing/2014/main" id="{8171F654-181D-749A-0018-51AB5CB142BB}"/>
            </a:ext>
          </a:extLst>
        </p:cNvPr>
        <p:cNvGrpSpPr/>
        <p:nvPr/>
      </p:nvGrpSpPr>
      <p:grpSpPr>
        <a:xfrm>
          <a:off x="0" y="0"/>
          <a:ext cx="0" cy="0"/>
          <a:chOff x="0" y="0"/>
          <a:chExt cx="0" cy="0"/>
        </a:xfrm>
      </p:grpSpPr>
      <p:sp>
        <p:nvSpPr>
          <p:cNvPr id="125" name="Google Shape;125;g3c86159c0e3_0_0">
            <a:extLst>
              <a:ext uri="{FF2B5EF4-FFF2-40B4-BE49-F238E27FC236}">
                <a16:creationId xmlns:a16="http://schemas.microsoft.com/office/drawing/2014/main" id="{D69E67F4-E7C7-6BF6-E24A-ABD2992BD2BD}"/>
              </a:ext>
            </a:extLst>
          </p:cNvPr>
          <p:cNvSpPr txBox="1">
            <a:spLocks noGrp="1"/>
          </p:cNvSpPr>
          <p:nvPr>
            <p:ph type="title"/>
          </p:nvPr>
        </p:nvSpPr>
        <p:spPr>
          <a:xfrm>
            <a:off x="560650" y="467595"/>
            <a:ext cx="3056400" cy="959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4000"/>
              <a:buFont typeface="Century Gothic"/>
              <a:buNone/>
            </a:pPr>
            <a:r>
              <a:rPr lang="en-GB" sz="4000" dirty="0"/>
              <a:t>Coefficient</a:t>
            </a:r>
            <a:endParaRPr dirty="0"/>
          </a:p>
        </p:txBody>
      </p:sp>
      <p:sp>
        <p:nvSpPr>
          <p:cNvPr id="127" name="Google Shape;127;g3c86159c0e3_0_0">
            <a:extLst>
              <a:ext uri="{FF2B5EF4-FFF2-40B4-BE49-F238E27FC236}">
                <a16:creationId xmlns:a16="http://schemas.microsoft.com/office/drawing/2014/main" id="{76DAF72A-D269-3F2B-75E5-E6B3AD682220}"/>
              </a:ext>
            </a:extLst>
          </p:cNvPr>
          <p:cNvSpPr txBox="1"/>
          <p:nvPr/>
        </p:nvSpPr>
        <p:spPr>
          <a:xfrm>
            <a:off x="3747250" y="467595"/>
            <a:ext cx="7288200" cy="737501"/>
          </a:xfrm>
          <a:prstGeom prst="rect">
            <a:avLst/>
          </a:prstGeom>
          <a:solidFill>
            <a:srgbClr val="EA8FC4">
              <a:alpha val="26670"/>
            </a:srgbClr>
          </a:solidFill>
          <a:ln>
            <a:noFill/>
          </a:ln>
        </p:spPr>
        <p:txBody>
          <a:bodyPr spcFirstLastPara="1" wrap="square" lIns="72000" tIns="36000" rIns="72000" bIns="36000" anchor="ctr" anchorCtr="0">
            <a:spAutoFit/>
          </a:bodyPr>
          <a:lstStyle/>
          <a:p>
            <a:pPr marL="0" marR="0" lvl="0" indent="0" algn="l" rtl="0">
              <a:lnSpc>
                <a:spcPct val="90000"/>
              </a:lnSpc>
              <a:spcBef>
                <a:spcPts val="0"/>
              </a:spcBef>
              <a:spcAft>
                <a:spcPts val="0"/>
              </a:spcAft>
              <a:buClr>
                <a:schemeClr val="dk1"/>
              </a:buClr>
              <a:buSzPts val="2000"/>
              <a:buFont typeface="Century Gothic"/>
              <a:buNone/>
            </a:pPr>
            <a:r>
              <a:rPr lang="en-GB" sz="2400" dirty="0">
                <a:solidFill>
                  <a:schemeClr val="dk1"/>
                </a:solidFill>
                <a:latin typeface="Century Gothic"/>
                <a:ea typeface="Century Gothic"/>
                <a:cs typeface="Century Gothic"/>
                <a:sym typeface="Century Gothic"/>
              </a:rPr>
              <a:t>the large number placed in front of a chemical formula in a balanced equation</a:t>
            </a:r>
            <a:endParaRPr sz="2400" dirty="0">
              <a:solidFill>
                <a:schemeClr val="dk1"/>
              </a:solidFill>
              <a:latin typeface="Century Gothic"/>
              <a:ea typeface="Century Gothic"/>
              <a:cs typeface="Century Gothic"/>
              <a:sym typeface="Century Gothic"/>
            </a:endParaRPr>
          </a:p>
        </p:txBody>
      </p:sp>
      <p:sp>
        <p:nvSpPr>
          <p:cNvPr id="128" name="Google Shape;128;g3c86159c0e3_0_0">
            <a:extLst>
              <a:ext uri="{FF2B5EF4-FFF2-40B4-BE49-F238E27FC236}">
                <a16:creationId xmlns:a16="http://schemas.microsoft.com/office/drawing/2014/main" id="{17BDFD98-F771-BBF3-FB83-0F305210CED9}"/>
              </a:ext>
            </a:extLst>
          </p:cNvPr>
          <p:cNvSpPr txBox="1"/>
          <p:nvPr/>
        </p:nvSpPr>
        <p:spPr>
          <a:xfrm>
            <a:off x="706122" y="1790690"/>
            <a:ext cx="4603632" cy="1631175"/>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In other words … </a:t>
            </a:r>
          </a:p>
          <a:p>
            <a:pPr marL="0" marR="0" lvl="0" indent="0" algn="l" rtl="0">
              <a:spcBef>
                <a:spcPts val="0"/>
              </a:spcBef>
              <a:spcAft>
                <a:spcPts val="0"/>
              </a:spcAft>
              <a:buNone/>
            </a:pPr>
            <a:r>
              <a:rPr lang="en-GB" sz="2000" dirty="0">
                <a:solidFill>
                  <a:schemeClr val="tx1"/>
                </a:solidFill>
                <a:highlight>
                  <a:srgbClr val="FFFFFF"/>
                </a:highlight>
                <a:latin typeface="Century Gothic"/>
                <a:ea typeface="Century Gothic"/>
                <a:cs typeface="Century Gothic"/>
                <a:sym typeface="Century Gothic"/>
              </a:rPr>
              <a:t>th</a:t>
            </a:r>
            <a:r>
              <a:rPr lang="en-GB" sz="2000" dirty="0">
                <a:solidFill>
                  <a:schemeClr val="dk1"/>
                </a:solidFill>
                <a:highlight>
                  <a:srgbClr val="FFFFFF"/>
                </a:highlight>
                <a:latin typeface="Century Gothic"/>
                <a:ea typeface="Century Gothic"/>
                <a:cs typeface="Century Gothic"/>
                <a:sym typeface="Century Gothic"/>
              </a:rPr>
              <a:t>e coefficient tells you how many molecules (or moles) of that substance are involved in the reaction</a:t>
            </a:r>
            <a:endParaRPr sz="2000" dirty="0">
              <a:latin typeface="Century Gothic"/>
              <a:ea typeface="Century Gothic"/>
              <a:cs typeface="Century Gothic"/>
              <a:sym typeface="Century Gothic"/>
            </a:endParaRPr>
          </a:p>
        </p:txBody>
      </p:sp>
      <p:sp>
        <p:nvSpPr>
          <p:cNvPr id="130" name="Google Shape;130;g3c86159c0e3_0_0">
            <a:extLst>
              <a:ext uri="{FF2B5EF4-FFF2-40B4-BE49-F238E27FC236}">
                <a16:creationId xmlns:a16="http://schemas.microsoft.com/office/drawing/2014/main" id="{70B6FE26-57A8-0B9E-3C16-7FB9D15401F2}"/>
              </a:ext>
            </a:extLst>
          </p:cNvPr>
          <p:cNvSpPr txBox="1"/>
          <p:nvPr/>
        </p:nvSpPr>
        <p:spPr>
          <a:xfrm>
            <a:off x="3747250" y="5162720"/>
            <a:ext cx="6872260" cy="1323399"/>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Break it down</a:t>
            </a:r>
            <a:endParaRPr dirty="0"/>
          </a:p>
          <a:p>
            <a:pPr marL="0" marR="0" lvl="0" indent="0" algn="l" rtl="0">
              <a:spcBef>
                <a:spcPts val="0"/>
              </a:spcBef>
              <a:spcAft>
                <a:spcPts val="0"/>
              </a:spcAft>
              <a:buNone/>
            </a:pPr>
            <a:r>
              <a:rPr lang="en-GB" sz="2000" dirty="0">
                <a:solidFill>
                  <a:schemeClr val="tx1"/>
                </a:solidFill>
                <a:latin typeface="Century Gothic"/>
                <a:ea typeface="Century Gothic"/>
                <a:cs typeface="Century Gothic"/>
                <a:sym typeface="Century Gothic"/>
              </a:rPr>
              <a:t>'Co' meaning together or with. 'Efficient' </a:t>
            </a:r>
            <a:r>
              <a:rPr lang="en-GB" sz="2000" dirty="0">
                <a:solidFill>
                  <a:srgbClr val="242424"/>
                </a:solidFill>
                <a:latin typeface="Century Gothic"/>
                <a:ea typeface="Century Gothic"/>
                <a:cs typeface="Century Gothic"/>
                <a:sym typeface="Century Gothic"/>
              </a:rPr>
              <a:t>meaning bringing about. So, a coefficient is 'something that works together'</a:t>
            </a:r>
            <a:endParaRPr sz="2000" dirty="0">
              <a:solidFill>
                <a:srgbClr val="242424"/>
              </a:solidFill>
              <a:latin typeface="Century Gothic"/>
              <a:ea typeface="Century Gothic"/>
              <a:cs typeface="Century Gothic"/>
              <a:sym typeface="Century Gothic"/>
            </a:endParaRPr>
          </a:p>
        </p:txBody>
      </p:sp>
      <p:sp>
        <p:nvSpPr>
          <p:cNvPr id="131" name="Google Shape;131;g3c86159c0e3_0_0">
            <a:extLst>
              <a:ext uri="{FF2B5EF4-FFF2-40B4-BE49-F238E27FC236}">
                <a16:creationId xmlns:a16="http://schemas.microsoft.com/office/drawing/2014/main" id="{23085AC6-BC37-5EA1-0054-892D912AB755}"/>
              </a:ext>
            </a:extLst>
          </p:cNvPr>
          <p:cNvSpPr txBox="1"/>
          <p:nvPr/>
        </p:nvSpPr>
        <p:spPr>
          <a:xfrm>
            <a:off x="6004732" y="1790691"/>
            <a:ext cx="4842708" cy="1631175"/>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Example</a:t>
            </a:r>
            <a:r>
              <a:rPr lang="en-GB" sz="2000" b="1" dirty="0">
                <a:solidFill>
                  <a:srgbClr val="006F62"/>
                </a:solidFill>
                <a:latin typeface="Century Gothic"/>
                <a:ea typeface="Century Gothic"/>
                <a:cs typeface="Century Gothic"/>
                <a:sym typeface="Century Gothic"/>
              </a:rPr>
              <a:t> </a:t>
            </a:r>
            <a:endParaRPr dirty="0"/>
          </a:p>
          <a:p>
            <a:pPr marL="0" marR="0" lvl="0" indent="0" algn="l" rtl="0">
              <a:spcBef>
                <a:spcPts val="0"/>
              </a:spcBef>
              <a:spcAft>
                <a:spcPts val="0"/>
              </a:spcAft>
              <a:buNone/>
            </a:pPr>
            <a:r>
              <a:rPr lang="en-GB" sz="2000" dirty="0">
                <a:solidFill>
                  <a:srgbClr val="242424"/>
                </a:solidFill>
                <a:latin typeface="Century Gothic"/>
                <a:ea typeface="Century Gothic"/>
                <a:cs typeface="Century Gothic"/>
                <a:sym typeface="Century Gothic"/>
              </a:rPr>
              <a:t>In this equation, the coefficients tell us that 2 moles of hydrogen react with 1 mole of oxygen to form 2 moles of water</a:t>
            </a:r>
            <a:endParaRPr dirty="0"/>
          </a:p>
        </p:txBody>
      </p:sp>
      <p:sp>
        <p:nvSpPr>
          <p:cNvPr id="129" name="Google Shape;129;g3c86159c0e3_0_0">
            <a:extLst>
              <a:ext uri="{FF2B5EF4-FFF2-40B4-BE49-F238E27FC236}">
                <a16:creationId xmlns:a16="http://schemas.microsoft.com/office/drawing/2014/main" id="{A169E540-744C-C436-2950-214898B0EE03}"/>
              </a:ext>
            </a:extLst>
          </p:cNvPr>
          <p:cNvSpPr txBox="1"/>
          <p:nvPr/>
        </p:nvSpPr>
        <p:spPr>
          <a:xfrm>
            <a:off x="719567" y="5597038"/>
            <a:ext cx="2590850" cy="7080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Say it</a:t>
            </a:r>
            <a:endParaRPr dirty="0"/>
          </a:p>
          <a:p>
            <a:pPr marL="0" marR="0" lvl="0" indent="0" algn="l" rtl="0">
              <a:spcBef>
                <a:spcPts val="0"/>
              </a:spcBef>
              <a:spcAft>
                <a:spcPts val="0"/>
              </a:spcAft>
              <a:buNone/>
            </a:pPr>
            <a:r>
              <a:rPr lang="en-GB" sz="2000" dirty="0">
                <a:solidFill>
                  <a:schemeClr val="dk1"/>
                </a:solidFill>
                <a:latin typeface="Century Gothic"/>
                <a:ea typeface="Century Gothic"/>
                <a:cs typeface="Century Gothic"/>
                <a:sym typeface="Century Gothic"/>
              </a:rPr>
              <a:t>Co-</a:t>
            </a:r>
            <a:r>
              <a:rPr lang="en-GB" sz="2000" dirty="0" err="1">
                <a:solidFill>
                  <a:schemeClr val="dk1"/>
                </a:solidFill>
                <a:latin typeface="Century Gothic"/>
                <a:ea typeface="Century Gothic"/>
                <a:cs typeface="Century Gothic"/>
                <a:sym typeface="Century Gothic"/>
              </a:rPr>
              <a:t>i</a:t>
            </a:r>
            <a:r>
              <a:rPr lang="en-GB" sz="2000" dirty="0">
                <a:solidFill>
                  <a:schemeClr val="dk1"/>
                </a:solidFill>
                <a:latin typeface="Century Gothic"/>
                <a:ea typeface="Century Gothic"/>
                <a:cs typeface="Century Gothic"/>
                <a:sym typeface="Century Gothic"/>
              </a:rPr>
              <a:t>-fish-</a:t>
            </a:r>
            <a:r>
              <a:rPr lang="en-GB" sz="2000" dirty="0" err="1">
                <a:solidFill>
                  <a:schemeClr val="dk1"/>
                </a:solidFill>
                <a:latin typeface="Century Gothic"/>
                <a:ea typeface="Century Gothic"/>
                <a:cs typeface="Century Gothic"/>
                <a:sym typeface="Century Gothic"/>
              </a:rPr>
              <a:t>ent</a:t>
            </a:r>
            <a:endParaRPr dirty="0"/>
          </a:p>
        </p:txBody>
      </p:sp>
      <p:grpSp>
        <p:nvGrpSpPr>
          <p:cNvPr id="9" name="Group 8" descr="An balanced equation for the reaction between hydrogen and oxygen: 2H2 + O2 becomes 2H2O. The two large 2s that come before the Hs are circled to indicate which of the numbers are coefficients.&#10;">
            <a:extLst>
              <a:ext uri="{FF2B5EF4-FFF2-40B4-BE49-F238E27FC236}">
                <a16:creationId xmlns:a16="http://schemas.microsoft.com/office/drawing/2014/main" id="{6CE6CC2F-18C4-E3BA-86FF-D3A19626BF07}"/>
              </a:ext>
            </a:extLst>
          </p:cNvPr>
          <p:cNvGrpSpPr/>
          <p:nvPr/>
        </p:nvGrpSpPr>
        <p:grpSpPr>
          <a:xfrm>
            <a:off x="2522863" y="3816426"/>
            <a:ext cx="6455884" cy="951731"/>
            <a:chOff x="2522863" y="4033695"/>
            <a:chExt cx="6455884" cy="951731"/>
          </a:xfrm>
        </p:grpSpPr>
        <mc:AlternateContent xmlns:mc="http://schemas.openxmlformats.org/markup-compatibility/2006" xmlns:a14="http://schemas.microsoft.com/office/drawing/2010/main">
          <mc:Choice Requires="a14">
            <p:sp>
              <p:nvSpPr>
                <p:cNvPr id="3" name="Google Shape;132;g3c86159c0e3_0_0">
                  <a:extLst>
                    <a:ext uri="{FF2B5EF4-FFF2-40B4-BE49-F238E27FC236}">
                      <a16:creationId xmlns:a16="http://schemas.microsoft.com/office/drawing/2014/main" id="{F407A712-BC84-17A2-C63F-AA3264158295}"/>
                    </a:ext>
                  </a:extLst>
                </p:cNvPr>
                <p:cNvSpPr txBox="1"/>
                <p:nvPr/>
              </p:nvSpPr>
              <p:spPr>
                <a:xfrm>
                  <a:off x="2522863" y="4033695"/>
                  <a:ext cx="6455884" cy="923299"/>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14:m>
                    <m:oMathPara xmlns:m="http://schemas.openxmlformats.org/officeDocument/2006/math">
                      <m:oMath>
                        <m:r>
                          <a:rPr lang="en-GB" sz="4800" i="0" dirty="0" smtClean="0">
                            <a:solidFill>
                              <a:schemeClr val="dk1"/>
                            </a:solidFill>
                            <a:latin typeface="Cambria Math" panose="02040503050406030204" pitchFamily="18" charset="0"/>
                            <a:ea typeface="Calibri"/>
                            <a:cs typeface="Calibri"/>
                            <a:sym typeface="Calibri"/>
                          </a:rPr>
                          <m:t>2</m:t>
                        </m:r>
                        <m:r>
                          <m:rPr>
                            <m:sty m:val="p"/>
                          </m:rPr>
                          <a:rPr lang="en-GB" sz="4800" i="0" dirty="0" smtClean="0">
                            <a:solidFill>
                              <a:schemeClr val="dk1"/>
                            </a:solidFill>
                            <a:latin typeface="Cambria Math" panose="02040503050406030204" pitchFamily="18" charset="0"/>
                            <a:ea typeface="Calibri"/>
                            <a:cs typeface="Calibri"/>
                            <a:sym typeface="Calibri"/>
                          </a:rPr>
                          <m:t>H</m:t>
                        </m:r>
                        <m:r>
                          <a:rPr lang="en-GB" sz="4800" i="0" baseline="-25000" dirty="0">
                            <a:solidFill>
                              <a:schemeClr val="dk1"/>
                            </a:solidFill>
                            <a:latin typeface="Cambria Math" panose="02040503050406030204" pitchFamily="18" charset="0"/>
                            <a:ea typeface="Calibri"/>
                            <a:cs typeface="Calibri"/>
                            <a:sym typeface="Calibri"/>
                          </a:rPr>
                          <m:t>2</m:t>
                        </m:r>
                        <m:r>
                          <a:rPr lang="en-GB" sz="4800" i="0" dirty="0">
                            <a:solidFill>
                              <a:schemeClr val="dk1"/>
                            </a:solidFill>
                            <a:latin typeface="Cambria Math" panose="02040503050406030204" pitchFamily="18" charset="0"/>
                            <a:ea typeface="Calibri"/>
                            <a:cs typeface="Calibri"/>
                            <a:sym typeface="Calibri"/>
                          </a:rPr>
                          <m:t> + </m:t>
                        </m:r>
                        <m:r>
                          <m:rPr>
                            <m:sty m:val="p"/>
                          </m:rPr>
                          <a:rPr lang="en-GB" sz="4800" i="0" dirty="0">
                            <a:solidFill>
                              <a:schemeClr val="dk1"/>
                            </a:solidFill>
                            <a:latin typeface="Cambria Math" panose="02040503050406030204" pitchFamily="18" charset="0"/>
                            <a:ea typeface="Calibri"/>
                            <a:cs typeface="Calibri"/>
                            <a:sym typeface="Calibri"/>
                          </a:rPr>
                          <m:t>O</m:t>
                        </m:r>
                        <m:r>
                          <a:rPr lang="en-GB" sz="4800" i="0" baseline="-25000" dirty="0">
                            <a:solidFill>
                              <a:schemeClr val="dk1"/>
                            </a:solidFill>
                            <a:latin typeface="Cambria Math" panose="02040503050406030204" pitchFamily="18" charset="0"/>
                            <a:ea typeface="Calibri"/>
                            <a:cs typeface="Calibri"/>
                            <a:sym typeface="Calibri"/>
                          </a:rPr>
                          <m:t>2</m:t>
                        </m:r>
                        <m:r>
                          <a:rPr lang="en-GB" sz="4800" i="0" dirty="0">
                            <a:solidFill>
                              <a:schemeClr val="dk1"/>
                            </a:solidFill>
                            <a:latin typeface="Cambria Math" panose="02040503050406030204" pitchFamily="18" charset="0"/>
                            <a:ea typeface="Calibri"/>
                            <a:cs typeface="Calibri"/>
                            <a:sym typeface="Calibri"/>
                          </a:rPr>
                          <m:t> → 2</m:t>
                        </m:r>
                        <m:r>
                          <m:rPr>
                            <m:sty m:val="p"/>
                          </m:rPr>
                          <a:rPr lang="en-GB" sz="4800" i="0" dirty="0">
                            <a:solidFill>
                              <a:schemeClr val="dk1"/>
                            </a:solidFill>
                            <a:latin typeface="Cambria Math" panose="02040503050406030204" pitchFamily="18" charset="0"/>
                            <a:ea typeface="Calibri"/>
                            <a:cs typeface="Calibri"/>
                            <a:sym typeface="Calibri"/>
                          </a:rPr>
                          <m:t>H</m:t>
                        </m:r>
                        <m:r>
                          <a:rPr lang="en-GB" sz="4800" i="0" baseline="-25000" dirty="0">
                            <a:solidFill>
                              <a:schemeClr val="dk1"/>
                            </a:solidFill>
                            <a:latin typeface="Cambria Math" panose="02040503050406030204" pitchFamily="18" charset="0"/>
                            <a:ea typeface="Calibri"/>
                            <a:cs typeface="Calibri"/>
                            <a:sym typeface="Calibri"/>
                          </a:rPr>
                          <m:t>2</m:t>
                        </m:r>
                        <m:r>
                          <m:rPr>
                            <m:sty m:val="p"/>
                          </m:rPr>
                          <a:rPr lang="en-GB" sz="4800" i="0" dirty="0">
                            <a:solidFill>
                              <a:schemeClr val="dk1"/>
                            </a:solidFill>
                            <a:latin typeface="Cambria Math" panose="02040503050406030204" pitchFamily="18" charset="0"/>
                            <a:ea typeface="Calibri"/>
                            <a:cs typeface="Calibri"/>
                            <a:sym typeface="Calibri"/>
                          </a:rPr>
                          <m:t>O</m:t>
                        </m:r>
                      </m:oMath>
                    </m:oMathPara>
                  </a14:m>
                  <a:endParaRPr sz="4800" dirty="0"/>
                </a:p>
              </p:txBody>
            </p:sp>
          </mc:Choice>
          <mc:Fallback xmlns="">
            <p:sp>
              <p:nvSpPr>
                <p:cNvPr id="3" name="Google Shape;132;g3c86159c0e3_0_0">
                  <a:extLst>
                    <a:ext uri="{FF2B5EF4-FFF2-40B4-BE49-F238E27FC236}">
                      <a16:creationId xmlns:a16="http://schemas.microsoft.com/office/drawing/2014/main" id="{F407A712-BC84-17A2-C63F-AA3264158295}"/>
                    </a:ext>
                  </a:extLst>
                </p:cNvPr>
                <p:cNvSpPr txBox="1">
                  <a:spLocks noRot="1" noChangeAspect="1" noMove="1" noResize="1" noEditPoints="1" noAdjustHandles="1" noChangeArrowheads="1" noChangeShapeType="1" noTextEdit="1"/>
                </p:cNvSpPr>
                <p:nvPr/>
              </p:nvSpPr>
              <p:spPr>
                <a:xfrm>
                  <a:off x="2522863" y="4033695"/>
                  <a:ext cx="6455884" cy="923299"/>
                </a:xfrm>
                <a:prstGeom prst="rect">
                  <a:avLst/>
                </a:prstGeom>
                <a:blipFill>
                  <a:blip r:embed="rId3"/>
                  <a:stretch>
                    <a:fillRect/>
                  </a:stretch>
                </a:blipFill>
                <a:ln>
                  <a:noFill/>
                </a:ln>
              </p:spPr>
              <p:txBody>
                <a:bodyPr/>
                <a:lstStyle/>
                <a:p>
                  <a:r>
                    <a:rPr lang="en-GB">
                      <a:noFill/>
                    </a:rPr>
                    <a:t> </a:t>
                  </a:r>
                </a:p>
              </p:txBody>
            </p:sp>
          </mc:Fallback>
        </mc:AlternateContent>
        <p:sp>
          <p:nvSpPr>
            <p:cNvPr id="2" name="Oval 1">
              <a:extLst>
                <a:ext uri="{FF2B5EF4-FFF2-40B4-BE49-F238E27FC236}">
                  <a16:creationId xmlns:a16="http://schemas.microsoft.com/office/drawing/2014/main" id="{860213EC-B78E-2911-F575-D0805A79D207}"/>
                </a:ext>
                <a:ext uri="{C183D7F6-B498-43B3-948B-1728B52AA6E4}">
                  <adec:decorative xmlns:adec="http://schemas.microsoft.com/office/drawing/2017/decorative" val="1"/>
                </a:ext>
              </a:extLst>
            </p:cNvPr>
            <p:cNvSpPr/>
            <p:nvPr/>
          </p:nvSpPr>
          <p:spPr>
            <a:xfrm>
              <a:off x="3072809" y="4047802"/>
              <a:ext cx="544241" cy="923299"/>
            </a:xfrm>
            <a:prstGeom prst="ellipse">
              <a:avLst/>
            </a:prstGeom>
            <a:noFill/>
            <a:ln w="38100">
              <a:solidFill>
                <a:schemeClr val="accent4">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693B11E3-9AE6-7161-FFE2-1649B41E6177}"/>
                </a:ext>
                <a:ext uri="{C183D7F6-B498-43B3-948B-1728B52AA6E4}">
                  <adec:decorative xmlns:adec="http://schemas.microsoft.com/office/drawing/2017/decorative" val="1"/>
                </a:ext>
              </a:extLst>
            </p:cNvPr>
            <p:cNvSpPr/>
            <p:nvPr/>
          </p:nvSpPr>
          <p:spPr>
            <a:xfrm>
              <a:off x="6803220" y="4062127"/>
              <a:ext cx="544241" cy="923299"/>
            </a:xfrm>
            <a:prstGeom prst="ellipse">
              <a:avLst/>
            </a:prstGeom>
            <a:noFill/>
            <a:ln w="38100">
              <a:solidFill>
                <a:schemeClr val="accent4">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7315318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g3cfcc6cca61_0_8"/>
          <p:cNvSpPr txBox="1">
            <a:spLocks noGrp="1"/>
          </p:cNvSpPr>
          <p:nvPr>
            <p:ph type="title"/>
          </p:nvPr>
        </p:nvSpPr>
        <p:spPr>
          <a:xfrm>
            <a:off x="396585" y="641526"/>
            <a:ext cx="4524644" cy="959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4000"/>
              <a:buFont typeface="Century Gothic"/>
              <a:buNone/>
            </a:pPr>
            <a:r>
              <a:rPr lang="en-GB" sz="4000" dirty="0"/>
              <a:t>Highest common factor (HCF)</a:t>
            </a:r>
            <a:endParaRPr dirty="0"/>
          </a:p>
        </p:txBody>
      </p:sp>
      <p:sp>
        <p:nvSpPr>
          <p:cNvPr id="140" name="Google Shape;140;g3cfcc6cca61_0_8"/>
          <p:cNvSpPr txBox="1"/>
          <p:nvPr/>
        </p:nvSpPr>
        <p:spPr>
          <a:xfrm>
            <a:off x="4921229" y="500731"/>
            <a:ext cx="6128934" cy="1144200"/>
          </a:xfrm>
          <a:prstGeom prst="rect">
            <a:avLst/>
          </a:prstGeom>
          <a:solidFill>
            <a:srgbClr val="EA8FC4">
              <a:alpha val="26670"/>
            </a:srgbClr>
          </a:solidFill>
          <a:ln>
            <a:noFill/>
          </a:ln>
        </p:spPr>
        <p:txBody>
          <a:bodyPr spcFirstLastPara="1" wrap="square" lIns="72000" tIns="36000" rIns="72000" bIns="36000" anchor="t" anchorCtr="0">
            <a:noAutofit/>
          </a:bodyPr>
          <a:lstStyle/>
          <a:p>
            <a:pPr marL="0" marR="0" lvl="0" indent="0" algn="l" rtl="0">
              <a:lnSpc>
                <a:spcPct val="90000"/>
              </a:lnSpc>
              <a:spcBef>
                <a:spcPts val="0"/>
              </a:spcBef>
              <a:spcAft>
                <a:spcPts val="0"/>
              </a:spcAft>
              <a:buClr>
                <a:schemeClr val="dk1"/>
              </a:buClr>
              <a:buSzPts val="2000"/>
              <a:buFont typeface="Century Gothic"/>
              <a:buNone/>
            </a:pPr>
            <a:r>
              <a:rPr lang="en-GB" sz="2400" dirty="0">
                <a:solidFill>
                  <a:schemeClr val="dk1"/>
                </a:solidFill>
                <a:latin typeface="Century Gothic"/>
                <a:ea typeface="Century Gothic"/>
                <a:cs typeface="Century Gothic"/>
                <a:sym typeface="Century Gothic"/>
              </a:rPr>
              <a:t>the largest whole number which can divide exactly into the numbers on both sides of a ratio</a:t>
            </a:r>
            <a:endParaRPr sz="2400" b="0" i="0" u="none" strike="noStrike" cap="none" dirty="0">
              <a:solidFill>
                <a:schemeClr val="dk1"/>
              </a:solidFill>
              <a:latin typeface="Century Gothic"/>
              <a:ea typeface="Century Gothic"/>
              <a:cs typeface="Century Gothic"/>
              <a:sym typeface="Century Gothic"/>
            </a:endParaRPr>
          </a:p>
        </p:txBody>
      </p:sp>
      <p:sp>
        <p:nvSpPr>
          <p:cNvPr id="141" name="Google Shape;141;g3cfcc6cca61_0_8"/>
          <p:cNvSpPr txBox="1"/>
          <p:nvPr/>
        </p:nvSpPr>
        <p:spPr>
          <a:xfrm>
            <a:off x="465512" y="2130328"/>
            <a:ext cx="3316800" cy="19395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In other words …</a:t>
            </a:r>
          </a:p>
          <a:p>
            <a:pPr marL="0" marR="0" lvl="0" indent="0" algn="l" rtl="0">
              <a:lnSpc>
                <a:spcPct val="100000"/>
              </a:lnSpc>
              <a:spcBef>
                <a:spcPts val="0"/>
              </a:spcBef>
              <a:spcAft>
                <a:spcPts val="0"/>
              </a:spcAft>
              <a:buClr>
                <a:srgbClr val="000000"/>
              </a:buClr>
              <a:buSzPts val="2000"/>
              <a:buFont typeface="Arial"/>
              <a:buNone/>
            </a:pPr>
            <a:r>
              <a:rPr lang="en-GB" sz="2000" i="0" u="none" strike="noStrike" cap="none" dirty="0">
                <a:solidFill>
                  <a:schemeClr val="dk1"/>
                </a:solidFill>
                <a:latin typeface="Century Gothic"/>
                <a:ea typeface="Century Gothic"/>
                <a:cs typeface="Century Gothic"/>
                <a:sym typeface="Century Gothic"/>
              </a:rPr>
              <a:t>the largest number that goes into two or more numbers in a ratio, without leaving a r</a:t>
            </a:r>
            <a:r>
              <a:rPr lang="en-GB" sz="2000" dirty="0">
                <a:solidFill>
                  <a:schemeClr val="dk1"/>
                </a:solidFill>
                <a:latin typeface="Century Gothic"/>
                <a:ea typeface="Century Gothic"/>
                <a:cs typeface="Century Gothic"/>
                <a:sym typeface="Century Gothic"/>
              </a:rPr>
              <a:t>emainder</a:t>
            </a:r>
            <a:endParaRPr sz="2000" i="0" u="none" strike="noStrike" cap="none" dirty="0">
              <a:solidFill>
                <a:schemeClr val="dk1"/>
              </a:solidFill>
              <a:latin typeface="Century Gothic"/>
              <a:ea typeface="Century Gothic"/>
              <a:cs typeface="Century Gothic"/>
              <a:sym typeface="Century Gothic"/>
            </a:endParaRPr>
          </a:p>
        </p:txBody>
      </p:sp>
      <p:sp>
        <p:nvSpPr>
          <p:cNvPr id="142" name="Google Shape;142;g3cfcc6cca61_0_8"/>
          <p:cNvSpPr txBox="1"/>
          <p:nvPr/>
        </p:nvSpPr>
        <p:spPr>
          <a:xfrm>
            <a:off x="470662" y="5828263"/>
            <a:ext cx="3640284" cy="707846"/>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Say it</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latin typeface="Century Gothic"/>
                <a:ea typeface="Century Gothic"/>
                <a:cs typeface="Century Gothic"/>
                <a:sym typeface="Century Gothic"/>
              </a:rPr>
              <a:t>H-eye-est com-an </a:t>
            </a:r>
            <a:r>
              <a:rPr lang="en-GB" sz="2000" dirty="0" err="1">
                <a:latin typeface="Century Gothic"/>
                <a:ea typeface="Century Gothic"/>
                <a:cs typeface="Century Gothic"/>
                <a:sym typeface="Century Gothic"/>
              </a:rPr>
              <a:t>fac</a:t>
            </a:r>
            <a:r>
              <a:rPr lang="en-GB" sz="2000" dirty="0">
                <a:latin typeface="Century Gothic"/>
                <a:ea typeface="Century Gothic"/>
                <a:cs typeface="Century Gothic"/>
                <a:sym typeface="Century Gothic"/>
              </a:rPr>
              <a:t>-ta</a:t>
            </a:r>
            <a:endParaRPr sz="2000" i="0" u="none" strike="noStrike" cap="none" dirty="0">
              <a:solidFill>
                <a:srgbClr val="000000"/>
              </a:solidFill>
              <a:latin typeface="Century Gothic"/>
              <a:ea typeface="Century Gothic"/>
              <a:cs typeface="Century Gothic"/>
              <a:sym typeface="Century Gothic"/>
            </a:endParaRPr>
          </a:p>
        </p:txBody>
      </p:sp>
      <p:sp>
        <p:nvSpPr>
          <p:cNvPr id="143" name="Google Shape;143;g3cfcc6cca61_0_8"/>
          <p:cNvSpPr txBox="1"/>
          <p:nvPr/>
        </p:nvSpPr>
        <p:spPr>
          <a:xfrm>
            <a:off x="4433777" y="5217474"/>
            <a:ext cx="6284641" cy="1323399"/>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dirty="0">
                <a:solidFill>
                  <a:schemeClr val="accent4"/>
                </a:solidFill>
                <a:latin typeface="Century Gothic"/>
                <a:ea typeface="Century Gothic"/>
                <a:cs typeface="Century Gothic"/>
                <a:sym typeface="Century Gothic"/>
              </a:rPr>
              <a:t>B</a:t>
            </a:r>
            <a:r>
              <a:rPr lang="en-GB" sz="2000" b="1" i="0" u="none" strike="noStrike" cap="none" dirty="0">
                <a:solidFill>
                  <a:schemeClr val="accent4"/>
                </a:solidFill>
                <a:latin typeface="Century Gothic"/>
                <a:ea typeface="Century Gothic"/>
                <a:cs typeface="Century Gothic"/>
                <a:sym typeface="Century Gothic"/>
              </a:rPr>
              <a:t>reak it down</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solidFill>
                  <a:schemeClr val="tx1"/>
                </a:solidFill>
                <a:latin typeface="Century Gothic"/>
                <a:ea typeface="Century Gothic"/>
                <a:cs typeface="Century Gothic"/>
                <a:sym typeface="Century Gothic"/>
              </a:rPr>
              <a:t>'Highest' meaning </a:t>
            </a:r>
            <a:r>
              <a:rPr lang="en-GB" sz="2000" i="0" u="none" strike="noStrike" cap="none" dirty="0">
                <a:solidFill>
                  <a:schemeClr val="tx1"/>
                </a:solidFill>
                <a:latin typeface="Century Gothic"/>
                <a:ea typeface="Century Gothic"/>
                <a:cs typeface="Century Gothic"/>
                <a:sym typeface="Century Gothic"/>
              </a:rPr>
              <a:t>the largest number; 'c</a:t>
            </a:r>
            <a:r>
              <a:rPr lang="en-GB" sz="2000" dirty="0">
                <a:solidFill>
                  <a:schemeClr val="tx1"/>
                </a:solidFill>
                <a:latin typeface="Century Gothic"/>
                <a:ea typeface="Century Gothic"/>
                <a:cs typeface="Century Gothic"/>
                <a:sym typeface="Century Gothic"/>
              </a:rPr>
              <a:t>ommon'</a:t>
            </a:r>
            <a:r>
              <a:rPr lang="en-GB" sz="2000" i="0" u="none" strike="noStrike" cap="none" dirty="0">
                <a:solidFill>
                  <a:schemeClr val="tx1"/>
                </a:solidFill>
                <a:latin typeface="Century Gothic"/>
                <a:ea typeface="Century Gothic"/>
                <a:cs typeface="Century Gothic"/>
                <a:sym typeface="Century Gothic"/>
              </a:rPr>
              <a:t> meaning s</a:t>
            </a:r>
            <a:r>
              <a:rPr lang="en-GB" sz="2000" dirty="0">
                <a:solidFill>
                  <a:schemeClr val="tx1"/>
                </a:solidFill>
                <a:latin typeface="Century Gothic"/>
                <a:ea typeface="Century Gothic"/>
                <a:cs typeface="Century Gothic"/>
                <a:sym typeface="Century Gothic"/>
              </a:rPr>
              <a:t>hared by both numbers; 'factor', </a:t>
            </a:r>
            <a:r>
              <a:rPr lang="en-GB" sz="2000" dirty="0">
                <a:solidFill>
                  <a:srgbClr val="242424"/>
                </a:solidFill>
                <a:latin typeface="Century Gothic"/>
                <a:ea typeface="Century Gothic"/>
                <a:cs typeface="Century Gothic"/>
                <a:sym typeface="Century Gothic"/>
              </a:rPr>
              <a:t>a number that divides exactly into another number</a:t>
            </a:r>
            <a:endParaRPr sz="2000" b="0" i="0" u="none" strike="noStrike" cap="none" dirty="0">
              <a:solidFill>
                <a:srgbClr val="242424"/>
              </a:solidFill>
              <a:latin typeface="Century Gothic"/>
              <a:ea typeface="Century Gothic"/>
              <a:cs typeface="Century Gothic"/>
              <a:sym typeface="Century Gothic"/>
            </a:endParaRPr>
          </a:p>
        </p:txBody>
      </p:sp>
      <p:sp>
        <p:nvSpPr>
          <p:cNvPr id="144" name="Google Shape;144;g3cfcc6cca61_0_8"/>
          <p:cNvSpPr txBox="1"/>
          <p:nvPr/>
        </p:nvSpPr>
        <p:spPr>
          <a:xfrm>
            <a:off x="7486746" y="2120007"/>
            <a:ext cx="3557117" cy="1938952"/>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Example</a:t>
            </a:r>
            <a:r>
              <a:rPr lang="en-GB" sz="2000" b="1" i="0" u="none" strike="noStrike" cap="none" dirty="0">
                <a:solidFill>
                  <a:srgbClr val="006F62"/>
                </a:solidFill>
                <a:latin typeface="Century Gothic"/>
                <a:ea typeface="Century Gothic"/>
                <a:cs typeface="Century Gothic"/>
                <a:sym typeface="Century Gothic"/>
              </a:rPr>
              <a:t>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solidFill>
                  <a:srgbClr val="242424"/>
                </a:solidFill>
                <a:latin typeface="Century Gothic"/>
                <a:ea typeface="Century Gothic"/>
                <a:cs typeface="Century Gothic"/>
                <a:sym typeface="Century Gothic"/>
              </a:rPr>
              <a:t>I</a:t>
            </a:r>
            <a:r>
              <a:rPr lang="en-GB" sz="2000" b="0" i="0" u="none" strike="noStrike" cap="none" dirty="0">
                <a:solidFill>
                  <a:srgbClr val="242424"/>
                </a:solidFill>
                <a:latin typeface="Century Gothic"/>
                <a:ea typeface="Century Gothic"/>
                <a:cs typeface="Century Gothic"/>
                <a:sym typeface="Century Gothic"/>
              </a:rPr>
              <a:t>n th</a:t>
            </a:r>
            <a:r>
              <a:rPr lang="en-GB" sz="2000" dirty="0">
                <a:solidFill>
                  <a:srgbClr val="242424"/>
                </a:solidFill>
                <a:latin typeface="Century Gothic"/>
                <a:ea typeface="Century Gothic"/>
                <a:cs typeface="Century Gothic"/>
                <a:sym typeface="Century Gothic"/>
              </a:rPr>
              <a:t>e ratio12:8, the factors of 12 are , 2, 3, </a:t>
            </a:r>
            <a:r>
              <a:rPr lang="en-GB" sz="2000" b="1" dirty="0">
                <a:solidFill>
                  <a:srgbClr val="242424"/>
                </a:solidFill>
                <a:latin typeface="Century Gothic"/>
                <a:ea typeface="Century Gothic"/>
                <a:cs typeface="Century Gothic"/>
                <a:sym typeface="Century Gothic"/>
              </a:rPr>
              <a:t>4</a:t>
            </a:r>
            <a:r>
              <a:rPr lang="en-GB" sz="2000" dirty="0">
                <a:solidFill>
                  <a:srgbClr val="242424"/>
                </a:solidFill>
                <a:latin typeface="Century Gothic"/>
                <a:ea typeface="Century Gothic"/>
                <a:cs typeface="Century Gothic"/>
                <a:sym typeface="Century Gothic"/>
              </a:rPr>
              <a:t>, 6, 12. The factors of 8 are: 1, 2, </a:t>
            </a:r>
            <a:r>
              <a:rPr lang="en-GB" sz="2000" b="1" dirty="0">
                <a:solidFill>
                  <a:srgbClr val="242424"/>
                </a:solidFill>
                <a:latin typeface="Century Gothic"/>
                <a:ea typeface="Century Gothic"/>
                <a:cs typeface="Century Gothic"/>
                <a:sym typeface="Century Gothic"/>
              </a:rPr>
              <a:t>4</a:t>
            </a:r>
            <a:r>
              <a:rPr lang="en-GB" sz="2000" dirty="0">
                <a:solidFill>
                  <a:srgbClr val="242424"/>
                </a:solidFill>
                <a:latin typeface="Century Gothic"/>
                <a:ea typeface="Century Gothic"/>
                <a:cs typeface="Century Gothic"/>
                <a:sym typeface="Century Gothic"/>
              </a:rPr>
              <a:t>, 8. So, the highest common factor is 4</a:t>
            </a:r>
            <a:endParaRPr sz="1400" b="0" i="0" u="none" strike="noStrike" cap="none" dirty="0">
              <a:solidFill>
                <a:srgbClr val="000000"/>
              </a:solidFill>
              <a:latin typeface="Arial"/>
              <a:ea typeface="Arial"/>
              <a:cs typeface="Arial"/>
              <a:sym typeface="Arial"/>
            </a:endParaRPr>
          </a:p>
        </p:txBody>
      </p:sp>
      <p:grpSp>
        <p:nvGrpSpPr>
          <p:cNvPr id="13" name="Group 12" descr="A diagram of the ratio 12:8 being simplified to 3:2. A large purple arrow points from 12:8 to 3:2, with divide by 4 to the right of the arrow. The 4 is surrounded by a purple circle ">
            <a:extLst>
              <a:ext uri="{FF2B5EF4-FFF2-40B4-BE49-F238E27FC236}">
                <a16:creationId xmlns:a16="http://schemas.microsoft.com/office/drawing/2014/main" id="{AC3A234D-AD31-4CC9-D9A0-BE2E5BDCC519}"/>
              </a:ext>
            </a:extLst>
          </p:cNvPr>
          <p:cNvGrpSpPr/>
          <p:nvPr/>
        </p:nvGrpSpPr>
        <p:grpSpPr>
          <a:xfrm>
            <a:off x="4705255" y="1908651"/>
            <a:ext cx="2036154" cy="2729566"/>
            <a:chOff x="4292233" y="1946140"/>
            <a:chExt cx="2036154" cy="2729566"/>
          </a:xfrm>
        </p:grpSpPr>
        <p:grpSp>
          <p:nvGrpSpPr>
            <p:cNvPr id="12" name="Group 11">
              <a:extLst>
                <a:ext uri="{FF2B5EF4-FFF2-40B4-BE49-F238E27FC236}">
                  <a16:creationId xmlns:a16="http://schemas.microsoft.com/office/drawing/2014/main" id="{F73C4136-45FE-3600-FAEA-0131D457AA8D}"/>
                </a:ext>
              </a:extLst>
            </p:cNvPr>
            <p:cNvGrpSpPr/>
            <p:nvPr/>
          </p:nvGrpSpPr>
          <p:grpSpPr>
            <a:xfrm>
              <a:off x="4292233" y="1946140"/>
              <a:ext cx="2036154" cy="2729566"/>
              <a:chOff x="4292233" y="1946140"/>
              <a:chExt cx="2036154" cy="2729566"/>
            </a:xfrm>
          </p:grpSpPr>
          <p:sp>
            <p:nvSpPr>
              <p:cNvPr id="3" name="Google Shape;192;g3cfcc6cca61_0_20">
                <a:extLst>
                  <a:ext uri="{FF2B5EF4-FFF2-40B4-BE49-F238E27FC236}">
                    <a16:creationId xmlns:a16="http://schemas.microsoft.com/office/drawing/2014/main" id="{60764094-A056-B3BD-AE08-94E55BC7A200}"/>
                  </a:ext>
                </a:extLst>
              </p:cNvPr>
              <p:cNvSpPr txBox="1"/>
              <p:nvPr/>
            </p:nvSpPr>
            <p:spPr>
              <a:xfrm>
                <a:off x="4292233" y="1946140"/>
                <a:ext cx="1623314" cy="101563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5400" dirty="0">
                    <a:solidFill>
                      <a:schemeClr val="dk1"/>
                    </a:solidFill>
                    <a:latin typeface="Century Gothic" panose="020B0502020202020204" pitchFamily="34" charset="0"/>
                    <a:ea typeface="Calibri"/>
                    <a:cs typeface="Calibri"/>
                    <a:sym typeface="Calibri"/>
                  </a:rPr>
                  <a:t>12:8</a:t>
                </a:r>
                <a:endParaRPr sz="5400" dirty="0">
                  <a:solidFill>
                    <a:schemeClr val="dk1"/>
                  </a:solidFill>
                  <a:latin typeface="Century Gothic" panose="020B0502020202020204" pitchFamily="34" charset="0"/>
                  <a:ea typeface="Calibri"/>
                  <a:cs typeface="Calibri"/>
                  <a:sym typeface="Calibri"/>
                </a:endParaRPr>
              </a:p>
            </p:txBody>
          </p:sp>
          <p:cxnSp>
            <p:nvCxnSpPr>
              <p:cNvPr id="4" name="Google Shape;193;g3cfcc6cca61_0_20">
                <a:extLst>
                  <a:ext uri="{FF2B5EF4-FFF2-40B4-BE49-F238E27FC236}">
                    <a16:creationId xmlns:a16="http://schemas.microsoft.com/office/drawing/2014/main" id="{7E19D99A-E147-01FF-C0FF-A7F91A5C7A8D}"/>
                  </a:ext>
                </a:extLst>
              </p:cNvPr>
              <p:cNvCxnSpPr/>
              <p:nvPr/>
            </p:nvCxnSpPr>
            <p:spPr>
              <a:xfrm flipH="1">
                <a:off x="5239573" y="2883079"/>
                <a:ext cx="6300" cy="983400"/>
              </a:xfrm>
              <a:prstGeom prst="straightConnector1">
                <a:avLst/>
              </a:prstGeom>
              <a:noFill/>
              <a:ln w="76200" cap="flat" cmpd="sng">
                <a:solidFill>
                  <a:schemeClr val="accent4"/>
                </a:solidFill>
                <a:prstDash val="solid"/>
                <a:round/>
                <a:headEnd type="none" w="med" len="med"/>
                <a:tailEnd type="stealth" w="med" len="med"/>
              </a:ln>
            </p:spPr>
          </p:cxnSp>
          <p:sp>
            <p:nvSpPr>
              <p:cNvPr id="5" name="Google Shape;194;g3cfcc6cca61_0_20">
                <a:extLst>
                  <a:ext uri="{FF2B5EF4-FFF2-40B4-BE49-F238E27FC236}">
                    <a16:creationId xmlns:a16="http://schemas.microsoft.com/office/drawing/2014/main" id="{7DBF259D-9086-808E-1913-3203FF744428}"/>
                  </a:ext>
                </a:extLst>
              </p:cNvPr>
              <p:cNvSpPr txBox="1"/>
              <p:nvPr/>
            </p:nvSpPr>
            <p:spPr>
              <a:xfrm>
                <a:off x="5382187" y="3089483"/>
                <a:ext cx="946200" cy="636403"/>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800" dirty="0">
                    <a:solidFill>
                      <a:schemeClr val="dk1"/>
                    </a:solidFill>
                    <a:latin typeface="Century Gothic" panose="020B0502020202020204" pitchFamily="34" charset="0"/>
                    <a:ea typeface="Calibri"/>
                    <a:cs typeface="Calibri"/>
                    <a:sym typeface="Calibri"/>
                  </a:rPr>
                  <a:t>÷  4</a:t>
                </a:r>
                <a:endParaRPr sz="2800" dirty="0">
                  <a:solidFill>
                    <a:schemeClr val="dk1"/>
                  </a:solidFill>
                  <a:latin typeface="Century Gothic" panose="020B0502020202020204" pitchFamily="34" charset="0"/>
                  <a:ea typeface="Calibri"/>
                  <a:cs typeface="Calibri"/>
                  <a:sym typeface="Calibri"/>
                </a:endParaRPr>
              </a:p>
            </p:txBody>
          </p:sp>
          <p:sp>
            <p:nvSpPr>
              <p:cNvPr id="6" name="Google Shape;195;g3cfcc6cca61_0_20">
                <a:extLst>
                  <a:ext uri="{FF2B5EF4-FFF2-40B4-BE49-F238E27FC236}">
                    <a16:creationId xmlns:a16="http://schemas.microsoft.com/office/drawing/2014/main" id="{C350692D-D347-5372-5D31-4E0EC93BBEB1}"/>
                  </a:ext>
                </a:extLst>
              </p:cNvPr>
              <p:cNvSpPr txBox="1"/>
              <p:nvPr/>
            </p:nvSpPr>
            <p:spPr>
              <a:xfrm>
                <a:off x="4663749" y="3660074"/>
                <a:ext cx="1151649" cy="101563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5400" dirty="0">
                    <a:solidFill>
                      <a:schemeClr val="dk1"/>
                    </a:solidFill>
                    <a:latin typeface="Century Gothic" panose="020B0502020202020204" pitchFamily="34" charset="0"/>
                    <a:ea typeface="Calibri"/>
                    <a:cs typeface="Calibri"/>
                    <a:sym typeface="Calibri"/>
                  </a:rPr>
                  <a:t>3:2</a:t>
                </a:r>
                <a:endParaRPr sz="5400" dirty="0">
                  <a:solidFill>
                    <a:schemeClr val="dk1"/>
                  </a:solidFill>
                  <a:latin typeface="Century Gothic" panose="020B0502020202020204" pitchFamily="34" charset="0"/>
                  <a:ea typeface="Calibri"/>
                  <a:cs typeface="Calibri"/>
                  <a:sym typeface="Calibri"/>
                </a:endParaRPr>
              </a:p>
            </p:txBody>
          </p:sp>
        </p:grpSp>
        <p:sp>
          <p:nvSpPr>
            <p:cNvPr id="7" name="Oval 6" descr="Red circle around the highest common factor">
              <a:extLst>
                <a:ext uri="{FF2B5EF4-FFF2-40B4-BE49-F238E27FC236}">
                  <a16:creationId xmlns:a16="http://schemas.microsoft.com/office/drawing/2014/main" id="{7DC04ECB-4D7A-0986-420C-19ED543C597A}"/>
                </a:ext>
              </a:extLst>
            </p:cNvPr>
            <p:cNvSpPr/>
            <p:nvPr/>
          </p:nvSpPr>
          <p:spPr>
            <a:xfrm>
              <a:off x="5718418" y="3149499"/>
              <a:ext cx="498953" cy="516372"/>
            </a:xfrm>
            <a:prstGeom prst="ellipse">
              <a:avLst/>
            </a:prstGeom>
            <a:noFill/>
            <a:ln w="28575">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8" name="Google Shape;163;g3c86159c0e3_0_20">
            <a:extLst>
              <a:ext uri="{FF2B5EF4-FFF2-40B4-BE49-F238E27FC236}">
                <a16:creationId xmlns:a16="http://schemas.microsoft.com/office/drawing/2014/main" id="{A7479948-A621-298A-33BC-8DE844A654EB}"/>
              </a:ext>
            </a:extLst>
          </p:cNvPr>
          <p:cNvSpPr txBox="1"/>
          <p:nvPr/>
        </p:nvSpPr>
        <p:spPr>
          <a:xfrm>
            <a:off x="470662" y="4427062"/>
            <a:ext cx="3316800" cy="1015622"/>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Sign it</a:t>
            </a:r>
            <a:endParaRPr dirty="0"/>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000" b="0" i="0" u="none" strike="noStrike" kern="0" cap="none" spc="0" normalizeH="0" baseline="0" noProof="0" dirty="0">
                <a:ln>
                  <a:noFill/>
                </a:ln>
                <a:solidFill>
                  <a:srgbClr val="000000"/>
                </a:solidFill>
                <a:effectLst/>
                <a:uLnTx/>
                <a:uFillTx/>
                <a:latin typeface="Century Gothic" panose="020B0502020202020204" pitchFamily="34" charset="0"/>
                <a:cs typeface="Arial"/>
                <a:sym typeface="Arial"/>
              </a:rPr>
              <a:t>Watch a video:</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000" b="0" i="0" u="none" strike="noStrike" kern="0" cap="none" spc="0" normalizeH="0" baseline="0" noProof="0" dirty="0">
                <a:ln>
                  <a:noFill/>
                </a:ln>
                <a:solidFill>
                  <a:schemeClr val="accent4"/>
                </a:solidFill>
                <a:effectLst/>
                <a:uLnTx/>
                <a:uFillTx/>
                <a:latin typeface="Century Gothic" panose="020B0502020202020204" pitchFamily="34" charset="0"/>
                <a:cs typeface="Arial"/>
                <a:sym typeface="Arial"/>
                <a:hlinkClick r:id="rId3">
                  <a:extLst>
                    <a:ext uri="{A12FA001-AC4F-418D-AE19-62706E023703}">
                      <ahyp:hlinkClr xmlns:ahyp="http://schemas.microsoft.com/office/drawing/2018/hyperlinkcolor" val="tx"/>
                    </a:ext>
                  </a:extLst>
                </a:hlinkClick>
              </a:rPr>
              <a:t>bit.ly/4svNPMj</a:t>
            </a:r>
            <a:endParaRPr kumimoji="0" lang="en-GB" sz="2000" b="0" i="0" u="none" strike="noStrike" kern="0" cap="none" spc="0" normalizeH="0" baseline="0" noProof="0" dirty="0">
              <a:ln>
                <a:noFill/>
              </a:ln>
              <a:solidFill>
                <a:schemeClr val="accent4"/>
              </a:solidFill>
              <a:effectLst/>
              <a:uLnTx/>
              <a:uFillTx/>
              <a:latin typeface="Century Gothic" panose="020B0502020202020204" pitchFamily="34" charset="0"/>
              <a:cs typeface="Arial"/>
              <a:sym typeface="Arial"/>
            </a:endParaRPr>
          </a:p>
        </p:txBody>
      </p:sp>
      <p:grpSp>
        <p:nvGrpSpPr>
          <p:cNvPr id="9" name="Group 8">
            <a:extLst>
              <a:ext uri="{FF2B5EF4-FFF2-40B4-BE49-F238E27FC236}">
                <a16:creationId xmlns:a16="http://schemas.microsoft.com/office/drawing/2014/main" id="{C34501A0-7B34-9DAC-C68D-7298796D8D14}"/>
              </a:ext>
              <a:ext uri="{C183D7F6-B498-43B3-948B-1728B52AA6E4}">
                <adec:decorative xmlns:adec="http://schemas.microsoft.com/office/drawing/2017/decorative" val="1"/>
              </a:ext>
            </a:extLst>
          </p:cNvPr>
          <p:cNvGrpSpPr/>
          <p:nvPr/>
        </p:nvGrpSpPr>
        <p:grpSpPr>
          <a:xfrm>
            <a:off x="2658907" y="4677065"/>
            <a:ext cx="906461" cy="543960"/>
            <a:chOff x="2414140" y="3032892"/>
            <a:chExt cx="906461" cy="543960"/>
          </a:xfrm>
        </p:grpSpPr>
        <p:pic>
          <p:nvPicPr>
            <p:cNvPr id="10" name="Graphic 16">
              <a:extLst>
                <a:ext uri="{FF2B5EF4-FFF2-40B4-BE49-F238E27FC236}">
                  <a16:creationId xmlns:a16="http://schemas.microsoft.com/office/drawing/2014/main" id="{EA4801B1-3E27-284A-BC7A-3CCB201783A8}"/>
                </a:ext>
                <a:ext uri="{C183D7F6-B498-43B3-948B-1728B52AA6E4}">
                  <adec:decorative xmlns:adec="http://schemas.microsoft.com/office/drawing/2017/decorative" val="1"/>
                </a:ext>
              </a:extLst>
            </p:cNvPr>
            <p:cNvPicPr/>
            <p:nvPr/>
          </p:nvPicPr>
          <p:blipFill>
            <a:blip r:embed="rId4" cstate="print">
              <a:extLst>
                <a:ext uri="{28A0092B-C50C-407E-A947-70E740481C1C}">
                  <a14:useLocalDpi xmlns:a14="http://schemas.microsoft.com/office/drawing/2010/main"/>
                </a:ext>
              </a:extLst>
            </a:blip>
            <a:stretch/>
          </p:blipFill>
          <p:spPr>
            <a:xfrm>
              <a:off x="2414140" y="3032892"/>
              <a:ext cx="543960" cy="543960"/>
            </a:xfrm>
            <a:prstGeom prst="rect">
              <a:avLst/>
            </a:prstGeom>
            <a:ln w="0">
              <a:noFill/>
            </a:ln>
          </p:spPr>
        </p:pic>
        <p:pic>
          <p:nvPicPr>
            <p:cNvPr id="11" name="Graphic 17">
              <a:extLst>
                <a:ext uri="{FF2B5EF4-FFF2-40B4-BE49-F238E27FC236}">
                  <a16:creationId xmlns:a16="http://schemas.microsoft.com/office/drawing/2014/main" id="{6C00C5BB-3B70-3781-2FB0-1EB6EC7AAA42}"/>
                </a:ext>
                <a:ext uri="{C183D7F6-B498-43B3-948B-1728B52AA6E4}">
                  <adec:decorative xmlns:adec="http://schemas.microsoft.com/office/drawing/2017/decorative" val="1"/>
                </a:ext>
              </a:extLst>
            </p:cNvPr>
            <p:cNvPicPr/>
            <p:nvPr/>
          </p:nvPicPr>
          <p:blipFill>
            <a:blip r:embed="rId5" cstate="print">
              <a:extLst>
                <a:ext uri="{28A0092B-C50C-407E-A947-70E740481C1C}">
                  <a14:useLocalDpi xmlns:a14="http://schemas.microsoft.com/office/drawing/2010/main"/>
                </a:ext>
              </a:extLst>
            </a:blip>
            <a:stretch/>
          </p:blipFill>
          <p:spPr>
            <a:xfrm>
              <a:off x="2782041" y="3035592"/>
              <a:ext cx="538560" cy="538560"/>
            </a:xfrm>
            <a:prstGeom prst="rect">
              <a:avLst/>
            </a:prstGeom>
            <a:ln w="0">
              <a:noFill/>
            </a:ln>
          </p:spPr>
        </p:pic>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g3c86159c0e3_0_20"/>
          <p:cNvSpPr txBox="1">
            <a:spLocks noGrp="1"/>
          </p:cNvSpPr>
          <p:nvPr>
            <p:ph type="title"/>
          </p:nvPr>
        </p:nvSpPr>
        <p:spPr>
          <a:xfrm>
            <a:off x="570925" y="540000"/>
            <a:ext cx="3057000" cy="6030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4000"/>
              <a:buFont typeface="Century Gothic"/>
              <a:buNone/>
            </a:pPr>
            <a:r>
              <a:rPr lang="en-GB" sz="4000" dirty="0"/>
              <a:t>Mole (mol)</a:t>
            </a:r>
            <a:endParaRPr dirty="0"/>
          </a:p>
        </p:txBody>
      </p:sp>
      <p:sp>
        <p:nvSpPr>
          <p:cNvPr id="161" name="Google Shape;161;g3c86159c0e3_0_20"/>
          <p:cNvSpPr txBox="1"/>
          <p:nvPr/>
        </p:nvSpPr>
        <p:spPr>
          <a:xfrm>
            <a:off x="3569231" y="483307"/>
            <a:ext cx="7466219" cy="1069899"/>
          </a:xfrm>
          <a:prstGeom prst="rect">
            <a:avLst/>
          </a:prstGeom>
          <a:solidFill>
            <a:srgbClr val="EA8FC4">
              <a:alpha val="26670"/>
            </a:srgbClr>
          </a:solidFill>
          <a:ln>
            <a:noFill/>
          </a:ln>
        </p:spPr>
        <p:txBody>
          <a:bodyPr spcFirstLastPara="1" wrap="square" lIns="72000" tIns="36000" rIns="72000" bIns="36000" anchor="t" anchorCtr="0">
            <a:spAutoFit/>
          </a:bodyPr>
          <a:lstStyle/>
          <a:p>
            <a:pPr marL="0" marR="0" lvl="0" indent="0" algn="l" rtl="0">
              <a:lnSpc>
                <a:spcPct val="90000"/>
              </a:lnSpc>
              <a:spcBef>
                <a:spcPts val="0"/>
              </a:spcBef>
              <a:spcAft>
                <a:spcPts val="0"/>
              </a:spcAft>
              <a:buClr>
                <a:schemeClr val="dk1"/>
              </a:buClr>
              <a:buSzPts val="2000"/>
              <a:buFont typeface="Century Gothic"/>
              <a:buNone/>
            </a:pPr>
            <a:r>
              <a:rPr lang="en-GB" sz="2400" dirty="0">
                <a:solidFill>
                  <a:schemeClr val="dk1"/>
                </a:solidFill>
                <a:latin typeface="Century Gothic"/>
                <a:ea typeface="Century Gothic"/>
                <a:cs typeface="Century Gothic"/>
                <a:sym typeface="Century Gothic"/>
              </a:rPr>
              <a:t>the unit of amount of substance, where one mole is the amount containing 6.02 x 10</a:t>
            </a:r>
            <a:r>
              <a:rPr lang="en-GB" sz="2400" baseline="30000" dirty="0">
                <a:solidFill>
                  <a:schemeClr val="dk1"/>
                </a:solidFill>
                <a:latin typeface="Century Gothic"/>
                <a:ea typeface="Century Gothic"/>
                <a:cs typeface="Century Gothic"/>
                <a:sym typeface="Century Gothic"/>
              </a:rPr>
              <a:t>23</a:t>
            </a:r>
            <a:r>
              <a:rPr lang="en-GB" sz="2400" dirty="0">
                <a:solidFill>
                  <a:schemeClr val="dk1"/>
                </a:solidFill>
                <a:latin typeface="Century Gothic"/>
                <a:ea typeface="Century Gothic"/>
                <a:cs typeface="Century Gothic"/>
                <a:sym typeface="Century Gothic"/>
              </a:rPr>
              <a:t> (Avogadro’s number) atoms, molecules or formula units </a:t>
            </a:r>
          </a:p>
        </p:txBody>
      </p:sp>
      <p:sp>
        <p:nvSpPr>
          <p:cNvPr id="162" name="Google Shape;162;g3c86159c0e3_0_20"/>
          <p:cNvSpPr txBox="1"/>
          <p:nvPr/>
        </p:nvSpPr>
        <p:spPr>
          <a:xfrm>
            <a:off x="539131" y="2039085"/>
            <a:ext cx="3578826" cy="1938952"/>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In other words …</a:t>
            </a:r>
          </a:p>
          <a:p>
            <a:r>
              <a:rPr lang="en-GB" sz="2000" dirty="0">
                <a:solidFill>
                  <a:srgbClr val="242424"/>
                </a:solidFill>
                <a:highlight>
                  <a:srgbClr val="FFFFFF"/>
                </a:highlight>
                <a:latin typeface="Century Gothic" panose="020B0502020202020204" pitchFamily="34" charset="0"/>
                <a:ea typeface="Century Gothic"/>
                <a:cs typeface="Century Gothic"/>
                <a:sym typeface="Century Gothic"/>
              </a:rPr>
              <a:t>a</a:t>
            </a:r>
            <a:r>
              <a:rPr lang="en-GB" sz="2000" dirty="0">
                <a:solidFill>
                  <a:schemeClr val="dk1"/>
                </a:solidFill>
                <a:highlight>
                  <a:srgbClr val="FFFFFF"/>
                </a:highlight>
                <a:latin typeface="Century Gothic"/>
                <a:ea typeface="Century Gothic"/>
                <a:cs typeface="Century Gothic"/>
                <a:sym typeface="Century Gothic"/>
              </a:rPr>
              <a:t> mole is a unit of measurement, like grams. It is used to measure how much matter or substance there is</a:t>
            </a:r>
            <a:endParaRPr sz="2000" dirty="0">
              <a:latin typeface="Century Gothic"/>
              <a:ea typeface="Century Gothic"/>
              <a:cs typeface="Century Gothic"/>
              <a:sym typeface="Century Gothic"/>
            </a:endParaRPr>
          </a:p>
        </p:txBody>
      </p:sp>
      <p:sp>
        <p:nvSpPr>
          <p:cNvPr id="163" name="Google Shape;163;g3c86159c0e3_0_20"/>
          <p:cNvSpPr txBox="1"/>
          <p:nvPr/>
        </p:nvSpPr>
        <p:spPr>
          <a:xfrm>
            <a:off x="2193882" y="5892627"/>
            <a:ext cx="1924075" cy="7080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Say it</a:t>
            </a:r>
            <a:endParaRPr dirty="0"/>
          </a:p>
          <a:p>
            <a:pPr marL="0" marR="0" lvl="0" indent="0" algn="l" rtl="0">
              <a:spcBef>
                <a:spcPts val="0"/>
              </a:spcBef>
              <a:spcAft>
                <a:spcPts val="0"/>
              </a:spcAft>
              <a:buNone/>
            </a:pPr>
            <a:r>
              <a:rPr lang="en-GB" sz="2000" dirty="0">
                <a:solidFill>
                  <a:schemeClr val="dk1"/>
                </a:solidFill>
                <a:latin typeface="Century Gothic"/>
                <a:ea typeface="Century Gothic"/>
                <a:cs typeface="Century Gothic"/>
                <a:sym typeface="Century Gothic"/>
              </a:rPr>
              <a:t>Mol</a:t>
            </a:r>
            <a:endParaRPr dirty="0"/>
          </a:p>
        </p:txBody>
      </p:sp>
      <p:sp>
        <p:nvSpPr>
          <p:cNvPr id="164" name="Google Shape;164;g3c86159c0e3_0_20"/>
          <p:cNvSpPr txBox="1"/>
          <p:nvPr/>
        </p:nvSpPr>
        <p:spPr>
          <a:xfrm>
            <a:off x="4596858" y="5640932"/>
            <a:ext cx="5935399" cy="954067"/>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Break it down</a:t>
            </a:r>
            <a:endParaRPr dirty="0"/>
          </a:p>
          <a:p>
            <a:pPr marL="0" lvl="0" indent="0" algn="l" rtl="0">
              <a:lnSpc>
                <a:spcPct val="90000"/>
              </a:lnSpc>
              <a:spcBef>
                <a:spcPts val="0"/>
              </a:spcBef>
              <a:spcAft>
                <a:spcPts val="0"/>
              </a:spcAft>
              <a:buClr>
                <a:schemeClr val="dk1"/>
              </a:buClr>
              <a:buSzPts val="2000"/>
              <a:buFont typeface="Century Gothic"/>
              <a:buNone/>
            </a:pPr>
            <a:r>
              <a:rPr lang="en-GB" sz="2000" dirty="0">
                <a:solidFill>
                  <a:schemeClr val="dk1"/>
                </a:solidFill>
                <a:latin typeface="Century Gothic"/>
                <a:ea typeface="Century Gothic"/>
                <a:cs typeface="Century Gothic"/>
                <a:sym typeface="Century Gothic"/>
              </a:rPr>
              <a:t>The word mole comes from the German word </a:t>
            </a:r>
            <a:r>
              <a:rPr lang="en-GB" sz="2000" dirty="0" err="1">
                <a:solidFill>
                  <a:schemeClr val="dk1"/>
                </a:solidFill>
                <a:latin typeface="Century Gothic"/>
                <a:ea typeface="Century Gothic"/>
                <a:cs typeface="Century Gothic"/>
                <a:sym typeface="Century Gothic"/>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0"/>
                  </a:ext>
                </a:extLst>
              </a:rPr>
              <a:t>molekül</a:t>
            </a:r>
            <a:r>
              <a:rPr lang="en-GB" sz="2000" dirty="0">
                <a:solidFill>
                  <a:schemeClr val="dk1"/>
                </a:solidFill>
                <a:latin typeface="Century Gothic"/>
                <a:ea typeface="Century Gothic"/>
                <a:cs typeface="Century Gothic"/>
                <a:sym typeface="Century Gothic"/>
              </a:rPr>
              <a:t>, meaning molecule</a:t>
            </a:r>
            <a:endParaRPr sz="2000" dirty="0">
              <a:solidFill>
                <a:srgbClr val="242424"/>
              </a:solidFill>
              <a:latin typeface="Century Gothic"/>
              <a:ea typeface="Century Gothic"/>
              <a:cs typeface="Century Gothic"/>
              <a:sym typeface="Century Gothic"/>
            </a:endParaRPr>
          </a:p>
        </p:txBody>
      </p:sp>
      <p:sp>
        <p:nvSpPr>
          <p:cNvPr id="165" name="Google Shape;165;g3c86159c0e3_0_20"/>
          <p:cNvSpPr txBox="1"/>
          <p:nvPr/>
        </p:nvSpPr>
        <p:spPr>
          <a:xfrm>
            <a:off x="7102992" y="3532232"/>
            <a:ext cx="3654000" cy="1938952"/>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Example</a:t>
            </a:r>
            <a:r>
              <a:rPr lang="en-GB" sz="2000" b="1" dirty="0">
                <a:solidFill>
                  <a:srgbClr val="006F62"/>
                </a:solidFill>
                <a:latin typeface="Century Gothic"/>
                <a:ea typeface="Century Gothic"/>
                <a:cs typeface="Century Gothic"/>
                <a:sym typeface="Century Gothic"/>
              </a:rPr>
              <a:t>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000" b="0" i="0" u="none" strike="noStrike" kern="0" cap="none" spc="0" normalizeH="0" baseline="0" noProof="0" dirty="0">
                <a:ln>
                  <a:noFill/>
                </a:ln>
                <a:solidFill>
                  <a:srgbClr val="242424"/>
                </a:solidFill>
                <a:effectLst/>
                <a:uLnTx/>
                <a:uFillTx/>
                <a:latin typeface="Century Gothic" panose="020B0502020202020204" pitchFamily="34" charset="0"/>
                <a:cs typeface="Arial"/>
                <a:sym typeface="Arial"/>
              </a:rPr>
              <a:t>One mole of carbon contains 6.02 x </a:t>
            </a:r>
            <a:r>
              <a:rPr kumimoji="0" lang="en-GB" sz="2000" b="0" i="0" u="none" strike="noStrike" kern="0" cap="none" spc="0" normalizeH="0" baseline="0" noProof="0" dirty="0">
                <a:ln>
                  <a:noFill/>
                </a:ln>
                <a:solidFill>
                  <a:srgbClr val="000000"/>
                </a:solidFill>
                <a:effectLst/>
                <a:uLnTx/>
                <a:uFillTx/>
                <a:latin typeface="Century Gothic" panose="020B0502020202020204" pitchFamily="34" charset="0"/>
                <a:ea typeface="Calibri" panose="020F0502020204030204" pitchFamily="34" charset="0"/>
                <a:cs typeface="Arial" panose="020B0604020202020204" pitchFamily="34" charset="0"/>
                <a:sym typeface="Arial"/>
              </a:rPr>
              <a:t>10</a:t>
            </a:r>
            <a:r>
              <a:rPr kumimoji="0" lang="en-GB" sz="2000" b="0" i="0" u="none" strike="noStrike" kern="0" cap="none" spc="0" normalizeH="0" baseline="30000" noProof="0" dirty="0">
                <a:ln>
                  <a:noFill/>
                </a:ln>
                <a:solidFill>
                  <a:srgbClr val="000000"/>
                </a:solidFill>
                <a:effectLst/>
                <a:uLnTx/>
                <a:uFillTx/>
                <a:latin typeface="Century Gothic" panose="020B0502020202020204" pitchFamily="34" charset="0"/>
                <a:ea typeface="Calibri" panose="020F0502020204030204" pitchFamily="34" charset="0"/>
                <a:cs typeface="Arial" panose="020B0604020202020204" pitchFamily="34" charset="0"/>
                <a:sym typeface="Arial"/>
              </a:rPr>
              <a:t>23</a:t>
            </a:r>
            <a:r>
              <a:rPr kumimoji="0" lang="en-GB" sz="2000" b="0" i="0" u="none" strike="noStrike" kern="0" cap="none" spc="0" normalizeH="0" baseline="0" noProof="0" dirty="0">
                <a:ln>
                  <a:noFill/>
                </a:ln>
                <a:solidFill>
                  <a:srgbClr val="242424"/>
                </a:solidFill>
                <a:effectLst/>
                <a:uLnTx/>
                <a:uFillTx/>
                <a:latin typeface="Century Gothic" panose="020B0502020202020204" pitchFamily="34" charset="0"/>
                <a:cs typeface="Arial"/>
                <a:sym typeface="Arial"/>
              </a:rPr>
              <a:t> atoms of carbon. One mole of copper contains 6.02 x </a:t>
            </a:r>
            <a:r>
              <a:rPr kumimoji="0" lang="en-GB" sz="2000" b="0" i="0" u="none" strike="noStrike" kern="0" cap="none" spc="0" normalizeH="0" baseline="0" noProof="0" dirty="0">
                <a:ln>
                  <a:noFill/>
                </a:ln>
                <a:solidFill>
                  <a:srgbClr val="000000"/>
                </a:solidFill>
                <a:effectLst/>
                <a:uLnTx/>
                <a:uFillTx/>
                <a:latin typeface="Century Gothic" panose="020B0502020202020204" pitchFamily="34" charset="0"/>
                <a:ea typeface="Calibri" panose="020F0502020204030204" pitchFamily="34" charset="0"/>
                <a:cs typeface="Arial" panose="020B0604020202020204" pitchFamily="34" charset="0"/>
                <a:sym typeface="Arial"/>
              </a:rPr>
              <a:t>10</a:t>
            </a:r>
            <a:r>
              <a:rPr kumimoji="0" lang="en-GB" sz="2000" b="0" i="0" u="none" strike="noStrike" kern="0" cap="none" spc="0" normalizeH="0" baseline="30000" noProof="0" dirty="0">
                <a:ln>
                  <a:noFill/>
                </a:ln>
                <a:solidFill>
                  <a:srgbClr val="000000"/>
                </a:solidFill>
                <a:effectLst/>
                <a:uLnTx/>
                <a:uFillTx/>
                <a:latin typeface="Century Gothic" panose="020B0502020202020204" pitchFamily="34" charset="0"/>
                <a:ea typeface="Calibri" panose="020F0502020204030204" pitchFamily="34" charset="0"/>
                <a:cs typeface="Arial" panose="020B0604020202020204" pitchFamily="34" charset="0"/>
                <a:sym typeface="Arial"/>
              </a:rPr>
              <a:t>23</a:t>
            </a:r>
            <a:r>
              <a:rPr kumimoji="0" lang="en-GB" sz="2000" b="0" i="0" u="none" strike="noStrike" kern="0" cap="none" spc="0" normalizeH="0" baseline="0" noProof="0" dirty="0">
                <a:ln>
                  <a:noFill/>
                </a:ln>
                <a:solidFill>
                  <a:srgbClr val="242424"/>
                </a:solidFill>
                <a:effectLst/>
                <a:uLnTx/>
                <a:uFillTx/>
                <a:latin typeface="Century Gothic" panose="020B0502020202020204" pitchFamily="34" charset="0"/>
                <a:cs typeface="Arial"/>
                <a:sym typeface="Arial"/>
              </a:rPr>
              <a:t> atoms of copper</a:t>
            </a:r>
          </a:p>
        </p:txBody>
      </p:sp>
      <p:sp>
        <p:nvSpPr>
          <p:cNvPr id="2" name="Google Shape;163;g3c86159c0e3_0_20">
            <a:extLst>
              <a:ext uri="{FF2B5EF4-FFF2-40B4-BE49-F238E27FC236}">
                <a16:creationId xmlns:a16="http://schemas.microsoft.com/office/drawing/2014/main" id="{D380D42A-C89A-999C-7DBB-851061B1A0CC}"/>
              </a:ext>
            </a:extLst>
          </p:cNvPr>
          <p:cNvSpPr txBox="1"/>
          <p:nvPr/>
        </p:nvSpPr>
        <p:spPr>
          <a:xfrm>
            <a:off x="539131" y="4501708"/>
            <a:ext cx="3578825" cy="1015622"/>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Sign it</a:t>
            </a:r>
            <a:endParaRPr dirty="0"/>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000" b="0" i="0" u="none" strike="noStrike" kern="0" cap="none" spc="0" normalizeH="0" baseline="0" noProof="0" dirty="0">
                <a:ln>
                  <a:noFill/>
                </a:ln>
                <a:solidFill>
                  <a:srgbClr val="000000"/>
                </a:solidFill>
                <a:effectLst/>
                <a:uLnTx/>
                <a:uFillTx/>
                <a:latin typeface="Century Gothic" panose="020B0502020202020204" pitchFamily="34" charset="0"/>
                <a:cs typeface="Arial"/>
                <a:sym typeface="Arial"/>
              </a:rPr>
              <a:t>Watch a video:</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000" b="0" i="0" u="none" strike="noStrike" kern="0" cap="none" spc="0" normalizeH="0" baseline="0" noProof="0" dirty="0">
                <a:ln>
                  <a:noFill/>
                </a:ln>
                <a:solidFill>
                  <a:schemeClr val="accent4"/>
                </a:solidFill>
                <a:effectLst/>
                <a:uLnTx/>
                <a:uFillTx/>
                <a:latin typeface="Century Gothic" panose="020B0502020202020204" pitchFamily="34" charset="0"/>
                <a:cs typeface="Arial"/>
                <a:sym typeface="Arial"/>
                <a:hlinkClick r:id="rId3">
                  <a:extLst>
                    <a:ext uri="{A12FA001-AC4F-418D-AE19-62706E023703}">
                      <ahyp:hlinkClr xmlns:ahyp="http://schemas.microsoft.com/office/drawing/2018/hyperlinkcolor" val="tx"/>
                    </a:ext>
                  </a:extLst>
                </a:hlinkClick>
              </a:rPr>
              <a:t>bit.ly/4aT3cbl</a:t>
            </a:r>
            <a:r>
              <a:rPr kumimoji="0" lang="en-GB" sz="2000" b="0" i="0" u="none" strike="noStrike" kern="0" cap="none" spc="0" normalizeH="0" baseline="0" noProof="0" dirty="0">
                <a:ln>
                  <a:noFill/>
                </a:ln>
                <a:solidFill>
                  <a:schemeClr val="accent4"/>
                </a:solidFill>
                <a:effectLst/>
                <a:uLnTx/>
                <a:uFillTx/>
                <a:latin typeface="Century Gothic" panose="020B0502020202020204" pitchFamily="34" charset="0"/>
                <a:cs typeface="Arial"/>
                <a:sym typeface="Arial"/>
              </a:rPr>
              <a:t> </a:t>
            </a:r>
          </a:p>
        </p:txBody>
      </p:sp>
      <p:grpSp>
        <p:nvGrpSpPr>
          <p:cNvPr id="3" name="Group 2">
            <a:extLst>
              <a:ext uri="{FF2B5EF4-FFF2-40B4-BE49-F238E27FC236}">
                <a16:creationId xmlns:a16="http://schemas.microsoft.com/office/drawing/2014/main" id="{05D857D5-B38B-966A-B249-414EE07431D6}"/>
              </a:ext>
              <a:ext uri="{C183D7F6-B498-43B3-948B-1728B52AA6E4}">
                <adec:decorative xmlns:adec="http://schemas.microsoft.com/office/drawing/2017/decorative" val="1"/>
              </a:ext>
            </a:extLst>
          </p:cNvPr>
          <p:cNvGrpSpPr/>
          <p:nvPr/>
        </p:nvGrpSpPr>
        <p:grpSpPr>
          <a:xfrm>
            <a:off x="2697652" y="4501708"/>
            <a:ext cx="906461" cy="543960"/>
            <a:chOff x="2414140" y="3032892"/>
            <a:chExt cx="906461" cy="543960"/>
          </a:xfrm>
        </p:grpSpPr>
        <p:pic>
          <p:nvPicPr>
            <p:cNvPr id="4" name="Graphic 16">
              <a:extLst>
                <a:ext uri="{FF2B5EF4-FFF2-40B4-BE49-F238E27FC236}">
                  <a16:creationId xmlns:a16="http://schemas.microsoft.com/office/drawing/2014/main" id="{6DA4CFAF-A3C1-03F9-811F-0396C817EFED}"/>
                </a:ext>
                <a:ext uri="{C183D7F6-B498-43B3-948B-1728B52AA6E4}">
                  <adec:decorative xmlns:adec="http://schemas.microsoft.com/office/drawing/2017/decorative" val="1"/>
                </a:ext>
              </a:extLst>
            </p:cNvPr>
            <p:cNvPicPr/>
            <p:nvPr/>
          </p:nvPicPr>
          <p:blipFill>
            <a:blip r:embed="rId4" cstate="print">
              <a:extLst>
                <a:ext uri="{28A0092B-C50C-407E-A947-70E740481C1C}">
                  <a14:useLocalDpi xmlns:a14="http://schemas.microsoft.com/office/drawing/2010/main"/>
                </a:ext>
              </a:extLst>
            </a:blip>
            <a:stretch/>
          </p:blipFill>
          <p:spPr>
            <a:xfrm>
              <a:off x="2414140" y="3032892"/>
              <a:ext cx="543960" cy="543960"/>
            </a:xfrm>
            <a:prstGeom prst="rect">
              <a:avLst/>
            </a:prstGeom>
            <a:ln w="0">
              <a:noFill/>
            </a:ln>
          </p:spPr>
        </p:pic>
        <p:pic>
          <p:nvPicPr>
            <p:cNvPr id="5" name="Graphic 17">
              <a:extLst>
                <a:ext uri="{FF2B5EF4-FFF2-40B4-BE49-F238E27FC236}">
                  <a16:creationId xmlns:a16="http://schemas.microsoft.com/office/drawing/2014/main" id="{F44617A9-096C-233D-6CE4-9254DB09F89A}"/>
                </a:ext>
                <a:ext uri="{C183D7F6-B498-43B3-948B-1728B52AA6E4}">
                  <adec:decorative xmlns:adec="http://schemas.microsoft.com/office/drawing/2017/decorative" val="1"/>
                </a:ext>
              </a:extLst>
            </p:cNvPr>
            <p:cNvPicPr/>
            <p:nvPr/>
          </p:nvPicPr>
          <p:blipFill>
            <a:blip r:embed="rId5" cstate="print">
              <a:extLst>
                <a:ext uri="{28A0092B-C50C-407E-A947-70E740481C1C}">
                  <a14:useLocalDpi xmlns:a14="http://schemas.microsoft.com/office/drawing/2010/main"/>
                </a:ext>
              </a:extLst>
            </a:blip>
            <a:stretch/>
          </p:blipFill>
          <p:spPr>
            <a:xfrm>
              <a:off x="2782041" y="3035592"/>
              <a:ext cx="538560" cy="538560"/>
            </a:xfrm>
            <a:prstGeom prst="rect">
              <a:avLst/>
            </a:prstGeom>
            <a:ln w="0">
              <a:noFill/>
            </a:ln>
          </p:spPr>
        </p:pic>
      </p:grpSp>
      <p:sp>
        <p:nvSpPr>
          <p:cNvPr id="6" name="Google Shape;164;g3c86159c0e3_0_20">
            <a:extLst>
              <a:ext uri="{FF2B5EF4-FFF2-40B4-BE49-F238E27FC236}">
                <a16:creationId xmlns:a16="http://schemas.microsoft.com/office/drawing/2014/main" id="{C7F52038-BC65-8276-D617-D01307C483EC}"/>
              </a:ext>
            </a:extLst>
          </p:cNvPr>
          <p:cNvSpPr txBox="1"/>
          <p:nvPr/>
        </p:nvSpPr>
        <p:spPr>
          <a:xfrm>
            <a:off x="7102992" y="2039085"/>
            <a:ext cx="3654000" cy="1323399"/>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Don’t confuse with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000" b="0" i="0" u="none" strike="noStrike" kern="0" cap="none" spc="0" normalizeH="0" baseline="0" noProof="0" dirty="0">
                <a:ln>
                  <a:noFill/>
                </a:ln>
                <a:solidFill>
                  <a:srgbClr val="242424"/>
                </a:solidFill>
                <a:effectLst/>
                <a:uLnTx/>
                <a:uFillTx/>
                <a:latin typeface="Century Gothic" panose="020B0502020202020204" pitchFamily="34" charset="0"/>
                <a:cs typeface="Arial"/>
                <a:sym typeface="Arial"/>
              </a:rPr>
              <a:t>molar mass which is the mass of one mole of a substance </a:t>
            </a:r>
          </a:p>
        </p:txBody>
      </p:sp>
      <p:pic>
        <p:nvPicPr>
          <p:cNvPr id="8" name="Picture 7" descr="A top pan balance with a dish containing solid carbon and the mass reading 12 g">
            <a:extLst>
              <a:ext uri="{FF2B5EF4-FFF2-40B4-BE49-F238E27FC236}">
                <a16:creationId xmlns:a16="http://schemas.microsoft.com/office/drawing/2014/main" id="{C7683AB2-D64E-120C-2666-7424BAC68A80}"/>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4235345" y="2152900"/>
            <a:ext cx="2750259" cy="2969376"/>
          </a:xfrm>
          <a:prstGeom prst="rect">
            <a:avLst/>
          </a:prstGeom>
        </p:spPr>
      </p:pic>
      <p:sp>
        <p:nvSpPr>
          <p:cNvPr id="9" name="TextBox 8">
            <a:extLst>
              <a:ext uri="{FF2B5EF4-FFF2-40B4-BE49-F238E27FC236}">
                <a16:creationId xmlns:a16="http://schemas.microsoft.com/office/drawing/2014/main" id="{626A9AF0-BC39-AB91-7A73-735E3BC6964E}"/>
              </a:ext>
            </a:extLst>
          </p:cNvPr>
          <p:cNvSpPr txBox="1"/>
          <p:nvPr/>
        </p:nvSpPr>
        <p:spPr>
          <a:xfrm>
            <a:off x="3627925" y="5136894"/>
            <a:ext cx="3936633" cy="338554"/>
          </a:xfrm>
          <a:prstGeom prst="rect">
            <a:avLst/>
          </a:prstGeom>
          <a:noFill/>
        </p:spPr>
        <p:txBody>
          <a:bodyPr wrap="square" rtlCol="0">
            <a:spAutoFit/>
          </a:bodyPr>
          <a:lstStyle/>
          <a:p>
            <a:pPr algn="ctr"/>
            <a:r>
              <a:rPr lang="en-GB" sz="1600" dirty="0">
                <a:latin typeface="Century Gothic" panose="020B0502020202020204" pitchFamily="34" charset="0"/>
              </a:rPr>
              <a:t>One mole of carbon</a:t>
            </a:r>
            <a:endParaRPr lang="en-US" sz="1600" dirty="0">
              <a:latin typeface="Century Gothic" panose="020B0502020202020204"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6"/>
          <p:cNvSpPr txBox="1">
            <a:spLocks noGrp="1"/>
          </p:cNvSpPr>
          <p:nvPr>
            <p:ph type="title"/>
          </p:nvPr>
        </p:nvSpPr>
        <p:spPr>
          <a:xfrm>
            <a:off x="570925" y="540000"/>
            <a:ext cx="2386200" cy="512623"/>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4000"/>
              <a:buFont typeface="Century Gothic"/>
              <a:buNone/>
            </a:pPr>
            <a:r>
              <a:rPr lang="en-GB" sz="4000" dirty="0"/>
              <a:t>Ratio</a:t>
            </a:r>
            <a:endParaRPr dirty="0"/>
          </a:p>
        </p:txBody>
      </p:sp>
      <p:sp>
        <p:nvSpPr>
          <p:cNvPr id="140" name="Google Shape;140;p6"/>
          <p:cNvSpPr txBox="1"/>
          <p:nvPr/>
        </p:nvSpPr>
        <p:spPr>
          <a:xfrm>
            <a:off x="3544512" y="542606"/>
            <a:ext cx="7288200" cy="810204"/>
          </a:xfrm>
          <a:prstGeom prst="rect">
            <a:avLst/>
          </a:prstGeom>
          <a:solidFill>
            <a:srgbClr val="EA8FC4">
              <a:alpha val="26666"/>
            </a:srgbClr>
          </a:solidFill>
          <a:ln>
            <a:noFill/>
          </a:ln>
        </p:spPr>
        <p:txBody>
          <a:bodyPr spcFirstLastPara="1" wrap="square" lIns="72000" tIns="72000" rIns="72000" bIns="72000" anchor="t" anchorCtr="0">
            <a:spAutoFit/>
          </a:bodyPr>
          <a:lstStyle/>
          <a:p>
            <a:pPr marL="0" marR="0" lvl="0" indent="0" algn="l" rtl="0">
              <a:lnSpc>
                <a:spcPct val="90000"/>
              </a:lnSpc>
              <a:spcBef>
                <a:spcPts val="0"/>
              </a:spcBef>
              <a:spcAft>
                <a:spcPts val="0"/>
              </a:spcAft>
              <a:buClr>
                <a:schemeClr val="dk1"/>
              </a:buClr>
              <a:buSzPts val="2000"/>
              <a:buFont typeface="Century Gothic"/>
              <a:buNone/>
            </a:pPr>
            <a:r>
              <a:rPr lang="en-GB" sz="2400" dirty="0">
                <a:solidFill>
                  <a:schemeClr val="dk1"/>
                </a:solidFill>
                <a:latin typeface="Century Gothic"/>
                <a:ea typeface="Century Gothic"/>
                <a:cs typeface="Century Gothic"/>
                <a:sym typeface="Century Gothic"/>
              </a:rPr>
              <a:t>a ratio compares the relative sizes of two or more values</a:t>
            </a:r>
            <a:endParaRPr sz="2400" b="0" i="0" dirty="0">
              <a:solidFill>
                <a:schemeClr val="dk1"/>
              </a:solidFill>
              <a:latin typeface="Century Gothic"/>
              <a:ea typeface="Century Gothic"/>
              <a:cs typeface="Century Gothic"/>
              <a:sym typeface="Century Gothic"/>
            </a:endParaRPr>
          </a:p>
        </p:txBody>
      </p:sp>
      <p:sp>
        <p:nvSpPr>
          <p:cNvPr id="141" name="Google Shape;141;p6"/>
          <p:cNvSpPr txBox="1"/>
          <p:nvPr/>
        </p:nvSpPr>
        <p:spPr>
          <a:xfrm>
            <a:off x="621104" y="2047081"/>
            <a:ext cx="3316800" cy="19395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In other words …</a:t>
            </a:r>
          </a:p>
          <a:p>
            <a:pPr marL="0" marR="0" lvl="0" indent="0" algn="l" rtl="0">
              <a:spcBef>
                <a:spcPts val="0"/>
              </a:spcBef>
              <a:spcAft>
                <a:spcPts val="0"/>
              </a:spcAft>
              <a:buNone/>
            </a:pPr>
            <a:r>
              <a:rPr lang="en-GB" sz="2000" dirty="0">
                <a:solidFill>
                  <a:schemeClr val="tx1"/>
                </a:solidFill>
                <a:highlight>
                  <a:srgbClr val="FFFFFF"/>
                </a:highlight>
                <a:latin typeface="Century Gothic"/>
                <a:ea typeface="Century Gothic"/>
                <a:cs typeface="Century Gothic"/>
                <a:sym typeface="Century Gothic"/>
              </a:rPr>
              <a:t>a</a:t>
            </a:r>
            <a:r>
              <a:rPr lang="en-GB" sz="2000" dirty="0">
                <a:solidFill>
                  <a:schemeClr val="dk1"/>
                </a:solidFill>
                <a:highlight>
                  <a:srgbClr val="FFFFFF"/>
                </a:highlight>
                <a:latin typeface="Century Gothic"/>
                <a:ea typeface="Century Gothic"/>
                <a:cs typeface="Century Gothic"/>
                <a:sym typeface="Century Gothic"/>
              </a:rPr>
              <a:t> ratio is a comparison between groups of things or quantities, written as two numbers separated by a colon</a:t>
            </a:r>
            <a:endParaRPr sz="2000" dirty="0">
              <a:latin typeface="Century Gothic"/>
              <a:ea typeface="Century Gothic"/>
              <a:cs typeface="Century Gothic"/>
              <a:sym typeface="Century Gothic"/>
            </a:endParaRPr>
          </a:p>
        </p:txBody>
      </p:sp>
      <p:sp>
        <p:nvSpPr>
          <p:cNvPr id="142" name="Google Shape;142;p6"/>
          <p:cNvSpPr txBox="1"/>
          <p:nvPr/>
        </p:nvSpPr>
        <p:spPr>
          <a:xfrm>
            <a:off x="621104" y="5485653"/>
            <a:ext cx="3316800" cy="7080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Say it</a:t>
            </a:r>
            <a:endParaRPr dirty="0"/>
          </a:p>
          <a:p>
            <a:pPr marL="0" marR="0" lvl="0" indent="0" algn="l" rtl="0">
              <a:spcBef>
                <a:spcPts val="0"/>
              </a:spcBef>
              <a:spcAft>
                <a:spcPts val="0"/>
              </a:spcAft>
              <a:buNone/>
            </a:pPr>
            <a:r>
              <a:rPr lang="en-GB" sz="2000" dirty="0">
                <a:solidFill>
                  <a:schemeClr val="dk1"/>
                </a:solidFill>
                <a:latin typeface="Century Gothic"/>
                <a:ea typeface="Century Gothic"/>
                <a:cs typeface="Century Gothic"/>
                <a:sym typeface="Century Gothic"/>
              </a:rPr>
              <a:t>Ray-sh-</a:t>
            </a:r>
            <a:r>
              <a:rPr lang="en-GB" sz="2000" dirty="0" err="1">
                <a:solidFill>
                  <a:schemeClr val="dk1"/>
                </a:solidFill>
                <a:latin typeface="Century Gothic"/>
                <a:ea typeface="Century Gothic"/>
                <a:cs typeface="Century Gothic"/>
                <a:sym typeface="Century Gothic"/>
              </a:rPr>
              <a:t>yo</a:t>
            </a:r>
            <a:endParaRPr dirty="0"/>
          </a:p>
        </p:txBody>
      </p:sp>
      <p:sp>
        <p:nvSpPr>
          <p:cNvPr id="143" name="Google Shape;143;p6"/>
          <p:cNvSpPr txBox="1"/>
          <p:nvPr/>
        </p:nvSpPr>
        <p:spPr>
          <a:xfrm>
            <a:off x="6233390" y="5178031"/>
            <a:ext cx="4424978" cy="1015622"/>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Break it down</a:t>
            </a:r>
            <a:endParaRPr dirty="0"/>
          </a:p>
          <a:p>
            <a:pPr marL="0" marR="0" lvl="0" indent="0" algn="l" rtl="0">
              <a:spcBef>
                <a:spcPts val="0"/>
              </a:spcBef>
              <a:spcAft>
                <a:spcPts val="0"/>
              </a:spcAft>
              <a:buNone/>
            </a:pPr>
            <a:r>
              <a:rPr lang="en-GB" sz="2000" dirty="0">
                <a:solidFill>
                  <a:schemeClr val="tx1"/>
                </a:solidFill>
                <a:latin typeface="Century Gothic"/>
                <a:ea typeface="Century Gothic"/>
                <a:cs typeface="Century Gothic"/>
                <a:sym typeface="Century Gothic"/>
              </a:rPr>
              <a:t>'Rat' </a:t>
            </a:r>
            <a:r>
              <a:rPr lang="en-GB" sz="2000" dirty="0">
                <a:solidFill>
                  <a:srgbClr val="242424"/>
                </a:solidFill>
                <a:latin typeface="Century Gothic"/>
                <a:ea typeface="Century Gothic"/>
                <a:cs typeface="Century Gothic"/>
                <a:sym typeface="Century Gothic"/>
              </a:rPr>
              <a:t>meaning calculated in Latin. 'I</a:t>
            </a:r>
            <a:r>
              <a:rPr lang="en-GB" sz="2000" dirty="0">
                <a:solidFill>
                  <a:schemeClr val="tx1"/>
                </a:solidFill>
                <a:latin typeface="Century Gothic"/>
                <a:ea typeface="Century Gothic"/>
                <a:cs typeface="Century Gothic"/>
                <a:sym typeface="Century Gothic"/>
              </a:rPr>
              <a:t>o'</a:t>
            </a:r>
            <a:r>
              <a:rPr lang="en-GB" sz="2000" dirty="0">
                <a:solidFill>
                  <a:srgbClr val="242424"/>
                </a:solidFill>
                <a:latin typeface="Century Gothic"/>
                <a:ea typeface="Century Gothic"/>
                <a:cs typeface="Century Gothic"/>
                <a:sym typeface="Century Gothic"/>
              </a:rPr>
              <a:t> meaning relationship</a:t>
            </a:r>
            <a:endParaRPr sz="2000" dirty="0">
              <a:solidFill>
                <a:srgbClr val="242424"/>
              </a:solidFill>
              <a:latin typeface="Century Gothic"/>
              <a:ea typeface="Century Gothic"/>
              <a:cs typeface="Century Gothic"/>
              <a:sym typeface="Century Gothic"/>
            </a:endParaRPr>
          </a:p>
        </p:txBody>
      </p:sp>
      <p:sp>
        <p:nvSpPr>
          <p:cNvPr id="144" name="Google Shape;144;p6"/>
          <p:cNvSpPr txBox="1"/>
          <p:nvPr/>
        </p:nvSpPr>
        <p:spPr>
          <a:xfrm>
            <a:off x="7145254" y="2050444"/>
            <a:ext cx="3654000" cy="16317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Example</a:t>
            </a:r>
            <a:r>
              <a:rPr lang="en-GB" sz="2000" b="1" dirty="0">
                <a:solidFill>
                  <a:srgbClr val="006F62"/>
                </a:solidFill>
                <a:latin typeface="Century Gothic"/>
                <a:ea typeface="Century Gothic"/>
                <a:cs typeface="Century Gothic"/>
                <a:sym typeface="Century Gothic"/>
              </a:rPr>
              <a:t> </a:t>
            </a:r>
            <a:endParaRPr dirty="0"/>
          </a:p>
          <a:p>
            <a:pPr marL="0" marR="0" lvl="0" indent="0" algn="l" rtl="0">
              <a:spcBef>
                <a:spcPts val="0"/>
              </a:spcBef>
              <a:spcAft>
                <a:spcPts val="0"/>
              </a:spcAft>
              <a:buNone/>
            </a:pPr>
            <a:r>
              <a:rPr lang="en-GB" sz="2000" dirty="0">
                <a:solidFill>
                  <a:srgbClr val="242424"/>
                </a:solidFill>
                <a:latin typeface="Century Gothic"/>
                <a:ea typeface="Century Gothic"/>
                <a:cs typeface="Century Gothic"/>
                <a:sym typeface="Century Gothic"/>
              </a:rPr>
              <a:t>In a water molecule (</a:t>
            </a:r>
            <a:r>
              <a:rPr lang="en-GB" sz="2000" dirty="0">
                <a:solidFill>
                  <a:srgbClr val="242424"/>
                </a:solidFill>
                <a:latin typeface="Cambria Math" panose="02040503050406030204" pitchFamily="18" charset="0"/>
                <a:ea typeface="Cambria Math" panose="02040503050406030204" pitchFamily="18" charset="0"/>
                <a:cs typeface="Century Gothic"/>
                <a:sym typeface="Century Gothic"/>
              </a:rPr>
              <a:t>H</a:t>
            </a:r>
            <a:r>
              <a:rPr lang="en-GB" sz="2000" baseline="-25000" dirty="0">
                <a:solidFill>
                  <a:srgbClr val="242424"/>
                </a:solidFill>
                <a:latin typeface="Cambria Math" panose="02040503050406030204" pitchFamily="18" charset="0"/>
                <a:ea typeface="Cambria Math" panose="02040503050406030204" pitchFamily="18" charset="0"/>
                <a:cs typeface="Century Gothic"/>
                <a:sym typeface="Century Gothic"/>
              </a:rPr>
              <a:t>2</a:t>
            </a:r>
            <a:r>
              <a:rPr lang="en-GB" sz="2000" dirty="0">
                <a:solidFill>
                  <a:srgbClr val="242424"/>
                </a:solidFill>
                <a:latin typeface="Cambria Math" panose="02040503050406030204" pitchFamily="18" charset="0"/>
                <a:ea typeface="Cambria Math" panose="02040503050406030204" pitchFamily="18" charset="0"/>
                <a:cs typeface="Century Gothic"/>
                <a:sym typeface="Century Gothic"/>
              </a:rPr>
              <a:t>O</a:t>
            </a:r>
            <a:r>
              <a:rPr lang="en-GB" sz="2000" dirty="0">
                <a:solidFill>
                  <a:srgbClr val="242424"/>
                </a:solidFill>
                <a:latin typeface="Century Gothic"/>
                <a:ea typeface="Century Gothic"/>
                <a:cs typeface="Century Gothic"/>
                <a:sym typeface="Century Gothic"/>
              </a:rPr>
              <a:t>) there are two hydrogen atoms for every 1 oxygen atom. The ratio is 2:1</a:t>
            </a:r>
            <a:endParaRPr dirty="0"/>
          </a:p>
        </p:txBody>
      </p:sp>
      <p:sp>
        <p:nvSpPr>
          <p:cNvPr id="145" name="Google Shape;145;p6" descr="Four green circles on the left, arranged in a grid pattern. On the right, three red circles arranges in a triangle format"/>
          <p:cNvSpPr txBox="1"/>
          <p:nvPr/>
        </p:nvSpPr>
        <p:spPr>
          <a:xfrm>
            <a:off x="3973966" y="3421653"/>
            <a:ext cx="2622000" cy="2418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2800">
              <a:solidFill>
                <a:schemeClr val="dk1"/>
              </a:solidFill>
              <a:latin typeface="Calibri"/>
              <a:ea typeface="Calibri"/>
              <a:cs typeface="Calibri"/>
              <a:sym typeface="Calibri"/>
            </a:endParaRPr>
          </a:p>
        </p:txBody>
      </p:sp>
      <p:grpSp>
        <p:nvGrpSpPr>
          <p:cNvPr id="4" name="Group 3" descr="Four dark green circles arranged in a grid format">
            <a:extLst>
              <a:ext uri="{FF2B5EF4-FFF2-40B4-BE49-F238E27FC236}">
                <a16:creationId xmlns:a16="http://schemas.microsoft.com/office/drawing/2014/main" id="{A1895953-9311-4012-0FBA-AD79153F25C8}"/>
              </a:ext>
            </a:extLst>
          </p:cNvPr>
          <p:cNvGrpSpPr/>
          <p:nvPr/>
        </p:nvGrpSpPr>
        <p:grpSpPr>
          <a:xfrm>
            <a:off x="4693596" y="3800574"/>
            <a:ext cx="727555" cy="714207"/>
            <a:chOff x="4421078" y="3660319"/>
            <a:chExt cx="727555" cy="714207"/>
          </a:xfrm>
        </p:grpSpPr>
        <p:sp>
          <p:nvSpPr>
            <p:cNvPr id="146" name="Google Shape;146;p6"/>
            <p:cNvSpPr/>
            <p:nvPr/>
          </p:nvSpPr>
          <p:spPr>
            <a:xfrm>
              <a:off x="4833071" y="4077826"/>
              <a:ext cx="315300" cy="296700"/>
            </a:xfrm>
            <a:prstGeom prst="flowChartConnector">
              <a:avLst/>
            </a:prstGeom>
            <a:solidFill>
              <a:srgbClr val="006F62"/>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47" name="Google Shape;147;p6"/>
            <p:cNvSpPr/>
            <p:nvPr/>
          </p:nvSpPr>
          <p:spPr>
            <a:xfrm>
              <a:off x="4421078" y="3660319"/>
              <a:ext cx="315300" cy="296700"/>
            </a:xfrm>
            <a:prstGeom prst="flowChartConnector">
              <a:avLst/>
            </a:prstGeom>
            <a:solidFill>
              <a:srgbClr val="006F62"/>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48" name="Google Shape;148;p6"/>
            <p:cNvSpPr/>
            <p:nvPr/>
          </p:nvSpPr>
          <p:spPr>
            <a:xfrm>
              <a:off x="4833333" y="3663699"/>
              <a:ext cx="315300" cy="296700"/>
            </a:xfrm>
            <a:prstGeom prst="flowChartConnector">
              <a:avLst/>
            </a:prstGeom>
            <a:solidFill>
              <a:srgbClr val="006F62"/>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49" name="Google Shape;149;p6"/>
            <p:cNvSpPr/>
            <p:nvPr/>
          </p:nvSpPr>
          <p:spPr>
            <a:xfrm>
              <a:off x="4421078" y="4077826"/>
              <a:ext cx="315300" cy="296700"/>
            </a:xfrm>
            <a:prstGeom prst="flowChartConnector">
              <a:avLst/>
            </a:prstGeom>
            <a:solidFill>
              <a:srgbClr val="006F62"/>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grpSp>
      <p:grpSp>
        <p:nvGrpSpPr>
          <p:cNvPr id="3" name="Group 2" descr="Three red circles arranged into a triangle layout">
            <a:extLst>
              <a:ext uri="{FF2B5EF4-FFF2-40B4-BE49-F238E27FC236}">
                <a16:creationId xmlns:a16="http://schemas.microsoft.com/office/drawing/2014/main" id="{80D3C6AE-2EE5-C3E6-3E6E-EB10EE2E5EC6}"/>
              </a:ext>
            </a:extLst>
          </p:cNvPr>
          <p:cNvGrpSpPr/>
          <p:nvPr/>
        </p:nvGrpSpPr>
        <p:grpSpPr>
          <a:xfrm>
            <a:off x="5890415" y="3838231"/>
            <a:ext cx="658275" cy="676550"/>
            <a:chOff x="5798945" y="3781954"/>
            <a:chExt cx="658275" cy="676550"/>
          </a:xfrm>
        </p:grpSpPr>
        <p:sp>
          <p:nvSpPr>
            <p:cNvPr id="150" name="Google Shape;150;p6"/>
            <p:cNvSpPr/>
            <p:nvPr/>
          </p:nvSpPr>
          <p:spPr>
            <a:xfrm>
              <a:off x="6141920" y="3980479"/>
              <a:ext cx="315300" cy="296700"/>
            </a:xfrm>
            <a:prstGeom prst="flowChartConnector">
              <a:avLst/>
            </a:prstGeom>
            <a:solidFill>
              <a:srgbClr val="C8102E"/>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51" name="Google Shape;151;p6"/>
            <p:cNvSpPr/>
            <p:nvPr/>
          </p:nvSpPr>
          <p:spPr>
            <a:xfrm>
              <a:off x="5798945" y="4161804"/>
              <a:ext cx="315300" cy="296700"/>
            </a:xfrm>
            <a:prstGeom prst="flowChartConnector">
              <a:avLst/>
            </a:prstGeom>
            <a:solidFill>
              <a:srgbClr val="C8102E"/>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52" name="Google Shape;152;p6"/>
            <p:cNvSpPr/>
            <p:nvPr/>
          </p:nvSpPr>
          <p:spPr>
            <a:xfrm>
              <a:off x="5798945" y="3781954"/>
              <a:ext cx="315300" cy="296700"/>
            </a:xfrm>
            <a:prstGeom prst="flowChartConnector">
              <a:avLst/>
            </a:prstGeom>
            <a:solidFill>
              <a:srgbClr val="C8102E"/>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grpSp>
      <p:sp>
        <p:nvSpPr>
          <p:cNvPr id="2" name="TextBox 1">
            <a:extLst>
              <a:ext uri="{FF2B5EF4-FFF2-40B4-BE49-F238E27FC236}">
                <a16:creationId xmlns:a16="http://schemas.microsoft.com/office/drawing/2014/main" id="{E6706AB8-FB78-772A-2652-E626F96CFF2E}"/>
              </a:ext>
            </a:extLst>
          </p:cNvPr>
          <p:cNvSpPr txBox="1"/>
          <p:nvPr/>
        </p:nvSpPr>
        <p:spPr>
          <a:xfrm>
            <a:off x="4693596" y="2269721"/>
            <a:ext cx="1763624" cy="1446550"/>
          </a:xfrm>
          <a:prstGeom prst="rect">
            <a:avLst/>
          </a:prstGeom>
          <a:noFill/>
        </p:spPr>
        <p:txBody>
          <a:bodyPr wrap="none" rtlCol="0">
            <a:spAutoFit/>
          </a:bodyPr>
          <a:lstStyle/>
          <a:p>
            <a:r>
              <a:rPr lang="en-GB" sz="8800" b="1" dirty="0">
                <a:latin typeface="Century Gothic" panose="020B0502020202020204" pitchFamily="34" charset="0"/>
              </a:rPr>
              <a:t>4:3</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g3cfcc6cca61_0_20"/>
          <p:cNvSpPr txBox="1">
            <a:spLocks noGrp="1"/>
          </p:cNvSpPr>
          <p:nvPr>
            <p:ph type="title"/>
          </p:nvPr>
        </p:nvSpPr>
        <p:spPr>
          <a:xfrm>
            <a:off x="570925" y="540000"/>
            <a:ext cx="3056400" cy="959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4000"/>
              <a:buFont typeface="Century Gothic"/>
              <a:buNone/>
            </a:pPr>
            <a:r>
              <a:rPr lang="en-GB" sz="4000" dirty="0"/>
              <a:t>Simplify</a:t>
            </a:r>
            <a:endParaRPr dirty="0"/>
          </a:p>
        </p:txBody>
      </p:sp>
      <p:sp>
        <p:nvSpPr>
          <p:cNvPr id="187" name="Google Shape;187;g3cfcc6cca61_0_20"/>
          <p:cNvSpPr txBox="1"/>
          <p:nvPr/>
        </p:nvSpPr>
        <p:spPr>
          <a:xfrm>
            <a:off x="3691950" y="525327"/>
            <a:ext cx="7288200" cy="737501"/>
          </a:xfrm>
          <a:prstGeom prst="rect">
            <a:avLst/>
          </a:prstGeom>
          <a:solidFill>
            <a:srgbClr val="EA8FC4">
              <a:alpha val="26670"/>
            </a:srgbClr>
          </a:solidFill>
          <a:ln>
            <a:noFill/>
          </a:ln>
        </p:spPr>
        <p:txBody>
          <a:bodyPr spcFirstLastPara="1" wrap="square" lIns="72000" tIns="36000" rIns="72000" bIns="36000" anchor="t" anchorCtr="0">
            <a:spAutoFit/>
          </a:bodyPr>
          <a:lstStyle/>
          <a:p>
            <a:pPr marL="0" marR="0" lvl="0" indent="0" algn="l" rtl="0">
              <a:lnSpc>
                <a:spcPct val="90000"/>
              </a:lnSpc>
              <a:spcBef>
                <a:spcPts val="0"/>
              </a:spcBef>
              <a:spcAft>
                <a:spcPts val="0"/>
              </a:spcAft>
              <a:buClr>
                <a:schemeClr val="dk1"/>
              </a:buClr>
              <a:buSzPts val="2000"/>
              <a:buFont typeface="Century Gothic"/>
              <a:buNone/>
            </a:pPr>
            <a:r>
              <a:rPr lang="en-US" sz="2400" dirty="0">
                <a:solidFill>
                  <a:schemeClr val="dk1"/>
                </a:solidFill>
                <a:latin typeface="Century Gothic"/>
                <a:ea typeface="Century Gothic"/>
                <a:cs typeface="Century Gothic"/>
                <a:sym typeface="Century Gothic"/>
              </a:rPr>
              <a:t>to write a ratio in its simplest form while keeping the same relationship between the values</a:t>
            </a:r>
            <a:endParaRPr sz="2400" b="0" i="0" u="none" strike="noStrike" cap="none" dirty="0">
              <a:solidFill>
                <a:schemeClr val="dk1"/>
              </a:solidFill>
              <a:latin typeface="Century Gothic"/>
              <a:ea typeface="Century Gothic"/>
              <a:cs typeface="Century Gothic"/>
              <a:sym typeface="Century Gothic"/>
            </a:endParaRPr>
          </a:p>
        </p:txBody>
      </p:sp>
      <p:sp>
        <p:nvSpPr>
          <p:cNvPr id="188" name="Google Shape;188;g3cfcc6cca61_0_20"/>
          <p:cNvSpPr txBox="1"/>
          <p:nvPr/>
        </p:nvSpPr>
        <p:spPr>
          <a:xfrm>
            <a:off x="527658" y="2131457"/>
            <a:ext cx="3164292" cy="16317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In other words …</a:t>
            </a:r>
          </a:p>
          <a:p>
            <a:pPr marL="0" marR="0" lvl="0" indent="0" algn="l" rtl="0">
              <a:lnSpc>
                <a:spcPct val="100000"/>
              </a:lnSpc>
              <a:spcBef>
                <a:spcPts val="0"/>
              </a:spcBef>
              <a:spcAft>
                <a:spcPts val="0"/>
              </a:spcAft>
              <a:buClr>
                <a:srgbClr val="000000"/>
              </a:buClr>
              <a:buSzPts val="2000"/>
              <a:buFont typeface="Arial"/>
              <a:buNone/>
            </a:pPr>
            <a:r>
              <a:rPr lang="en-GB" sz="2000" dirty="0">
                <a:solidFill>
                  <a:schemeClr val="dk1"/>
                </a:solidFill>
                <a:highlight>
                  <a:srgbClr val="FFFFFF"/>
                </a:highlight>
                <a:latin typeface="Century Gothic"/>
                <a:ea typeface="Century Gothic"/>
                <a:cs typeface="Century Gothic"/>
                <a:sym typeface="Century Gothic"/>
              </a:rPr>
              <a:t>divide both sides of the ratio by the same number until you cannot go any smaller</a:t>
            </a:r>
            <a:endParaRPr sz="2000" b="0" i="0" u="none" strike="noStrike" cap="none" dirty="0">
              <a:solidFill>
                <a:srgbClr val="000000"/>
              </a:solidFill>
              <a:latin typeface="Century Gothic"/>
              <a:ea typeface="Century Gothic"/>
              <a:cs typeface="Century Gothic"/>
              <a:sym typeface="Century Gothic"/>
            </a:endParaRPr>
          </a:p>
        </p:txBody>
      </p:sp>
      <p:sp>
        <p:nvSpPr>
          <p:cNvPr id="189" name="Google Shape;189;g3cfcc6cca61_0_20"/>
          <p:cNvSpPr txBox="1"/>
          <p:nvPr/>
        </p:nvSpPr>
        <p:spPr>
          <a:xfrm>
            <a:off x="570925" y="5080722"/>
            <a:ext cx="3121025" cy="7080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Say it</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solidFill>
                  <a:schemeClr val="dk1"/>
                </a:solidFill>
                <a:latin typeface="Century Gothic"/>
                <a:ea typeface="Century Gothic"/>
                <a:cs typeface="Century Gothic"/>
                <a:sym typeface="Century Gothic"/>
              </a:rPr>
              <a:t>Sim-</a:t>
            </a:r>
            <a:r>
              <a:rPr lang="en-GB" sz="2000" dirty="0" err="1">
                <a:solidFill>
                  <a:schemeClr val="dk1"/>
                </a:solidFill>
                <a:latin typeface="Century Gothic"/>
                <a:ea typeface="Century Gothic"/>
                <a:cs typeface="Century Gothic"/>
                <a:sym typeface="Century Gothic"/>
              </a:rPr>
              <a:t>pli</a:t>
            </a:r>
            <a:r>
              <a:rPr lang="en-GB" sz="2000" dirty="0">
                <a:solidFill>
                  <a:schemeClr val="dk1"/>
                </a:solidFill>
                <a:latin typeface="Century Gothic"/>
                <a:ea typeface="Century Gothic"/>
                <a:cs typeface="Century Gothic"/>
                <a:sym typeface="Century Gothic"/>
              </a:rPr>
              <a:t>-f-eye</a:t>
            </a:r>
            <a:endParaRPr sz="1400" b="0" i="0" u="none" strike="noStrike" cap="none" dirty="0">
              <a:solidFill>
                <a:srgbClr val="000000"/>
              </a:solidFill>
              <a:latin typeface="Arial"/>
              <a:ea typeface="Arial"/>
              <a:cs typeface="Arial"/>
              <a:sym typeface="Arial"/>
            </a:endParaRPr>
          </a:p>
        </p:txBody>
      </p:sp>
      <p:sp>
        <p:nvSpPr>
          <p:cNvPr id="190" name="Google Shape;190;g3cfcc6cca61_0_20"/>
          <p:cNvSpPr txBox="1"/>
          <p:nvPr/>
        </p:nvSpPr>
        <p:spPr>
          <a:xfrm>
            <a:off x="6914940" y="4346380"/>
            <a:ext cx="4168719" cy="1015622"/>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Arial"/>
                <a:cs typeface="Arial"/>
                <a:sym typeface="Century Gothic"/>
              </a:rPr>
              <a:t>Other contexts</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solidFill>
                  <a:schemeClr val="dk1"/>
                </a:solidFill>
                <a:latin typeface="Century Gothic"/>
                <a:ea typeface="Century Gothic"/>
                <a:cs typeface="Century Gothic"/>
                <a:sym typeface="Century Gothic"/>
              </a:rPr>
              <a:t>Simplify means to make something simpler or easier</a:t>
            </a:r>
            <a:endParaRPr sz="2000" b="0" i="0" u="none" strike="noStrike" cap="none" dirty="0">
              <a:solidFill>
                <a:schemeClr val="dk1"/>
              </a:solidFill>
              <a:latin typeface="Century Gothic"/>
              <a:ea typeface="Century Gothic"/>
              <a:cs typeface="Century Gothic"/>
              <a:sym typeface="Century Gothic"/>
            </a:endParaRPr>
          </a:p>
        </p:txBody>
      </p:sp>
      <p:sp>
        <p:nvSpPr>
          <p:cNvPr id="191" name="Google Shape;191;g3cfcc6cca61_0_20"/>
          <p:cNvSpPr txBox="1"/>
          <p:nvPr/>
        </p:nvSpPr>
        <p:spPr>
          <a:xfrm>
            <a:off x="6821056" y="2131457"/>
            <a:ext cx="4262603" cy="1631175"/>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Example</a:t>
            </a:r>
            <a:r>
              <a:rPr lang="en-GB" sz="2000" b="1" i="0" u="none" strike="noStrike" cap="none" dirty="0">
                <a:solidFill>
                  <a:srgbClr val="006F62"/>
                </a:solidFill>
                <a:latin typeface="Century Gothic"/>
                <a:ea typeface="Century Gothic"/>
                <a:cs typeface="Century Gothic"/>
                <a:sym typeface="Century Gothic"/>
              </a:rPr>
              <a:t>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solidFill>
                  <a:srgbClr val="242424"/>
                </a:solidFill>
                <a:latin typeface="Century Gothic"/>
                <a:ea typeface="Century Gothic"/>
                <a:cs typeface="Century Gothic"/>
                <a:sym typeface="Century Gothic"/>
              </a:rPr>
              <a:t>In this ratio 12:8, divide both sides by the highest common factor (HCF) which is 4. Therefore, the </a:t>
            </a:r>
            <a:r>
              <a:rPr lang="en-GB" sz="2000" b="1" dirty="0">
                <a:solidFill>
                  <a:schemeClr val="tx1"/>
                </a:solidFill>
                <a:latin typeface="Century Gothic"/>
                <a:ea typeface="Century Gothic"/>
                <a:cs typeface="Century Gothic"/>
                <a:sym typeface="Century Gothic"/>
              </a:rPr>
              <a:t>simplified</a:t>
            </a:r>
            <a:r>
              <a:rPr lang="en-GB" sz="2000" dirty="0">
                <a:solidFill>
                  <a:schemeClr val="accent4"/>
                </a:solidFill>
                <a:latin typeface="Century Gothic"/>
                <a:ea typeface="Century Gothic"/>
                <a:cs typeface="Century Gothic"/>
                <a:sym typeface="Century Gothic"/>
              </a:rPr>
              <a:t> </a:t>
            </a:r>
            <a:r>
              <a:rPr lang="en-GB" sz="2000" dirty="0">
                <a:solidFill>
                  <a:srgbClr val="242424"/>
                </a:solidFill>
                <a:latin typeface="Century Gothic"/>
                <a:ea typeface="Century Gothic"/>
                <a:cs typeface="Century Gothic"/>
                <a:sym typeface="Century Gothic"/>
              </a:rPr>
              <a:t>ratio is 3:2</a:t>
            </a:r>
            <a:endParaRPr sz="1400" b="0" i="0" u="none" strike="noStrike" cap="none" dirty="0">
              <a:solidFill>
                <a:srgbClr val="000000"/>
              </a:solidFill>
              <a:latin typeface="Arial"/>
              <a:ea typeface="Arial"/>
              <a:cs typeface="Arial"/>
              <a:sym typeface="Arial"/>
            </a:endParaRPr>
          </a:p>
        </p:txBody>
      </p:sp>
      <p:grpSp>
        <p:nvGrpSpPr>
          <p:cNvPr id="6" name="Group 5" descr="A diagram of the ratio 12:8 being simplified to 3:2. A large purple arrow points from 12:8 to 3:2, with divide by 4 to the right of the arrow.">
            <a:extLst>
              <a:ext uri="{FF2B5EF4-FFF2-40B4-BE49-F238E27FC236}">
                <a16:creationId xmlns:a16="http://schemas.microsoft.com/office/drawing/2014/main" id="{59AAC8C2-3FFF-7DA3-C085-C2F75F46F9A3}"/>
              </a:ext>
            </a:extLst>
          </p:cNvPr>
          <p:cNvGrpSpPr/>
          <p:nvPr/>
        </p:nvGrpSpPr>
        <p:grpSpPr>
          <a:xfrm>
            <a:off x="4250402" y="2180624"/>
            <a:ext cx="2096414" cy="2729566"/>
            <a:chOff x="4292233" y="1946140"/>
            <a:chExt cx="2096414" cy="2729566"/>
          </a:xfrm>
        </p:grpSpPr>
        <p:sp>
          <p:nvSpPr>
            <p:cNvPr id="8" name="Google Shape;192;g3cfcc6cca61_0_20">
              <a:extLst>
                <a:ext uri="{FF2B5EF4-FFF2-40B4-BE49-F238E27FC236}">
                  <a16:creationId xmlns:a16="http://schemas.microsoft.com/office/drawing/2014/main" id="{314BD143-E4D0-9273-B1AA-3B408C83895E}"/>
                </a:ext>
              </a:extLst>
            </p:cNvPr>
            <p:cNvSpPr txBox="1"/>
            <p:nvPr/>
          </p:nvSpPr>
          <p:spPr>
            <a:xfrm>
              <a:off x="4292233" y="1946140"/>
              <a:ext cx="1623314" cy="101563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5400" dirty="0">
                  <a:solidFill>
                    <a:schemeClr val="dk1"/>
                  </a:solidFill>
                  <a:latin typeface="Century Gothic" panose="020B0502020202020204" pitchFamily="34" charset="0"/>
                  <a:ea typeface="Calibri"/>
                  <a:cs typeface="Calibri"/>
                  <a:sym typeface="Calibri"/>
                </a:rPr>
                <a:t>12:8</a:t>
              </a:r>
              <a:endParaRPr sz="5400" dirty="0">
                <a:solidFill>
                  <a:schemeClr val="dk1"/>
                </a:solidFill>
                <a:latin typeface="Century Gothic" panose="020B0502020202020204" pitchFamily="34" charset="0"/>
                <a:ea typeface="Calibri"/>
                <a:cs typeface="Calibri"/>
                <a:sym typeface="Calibri"/>
              </a:endParaRPr>
            </a:p>
          </p:txBody>
        </p:sp>
        <p:cxnSp>
          <p:nvCxnSpPr>
            <p:cNvPr id="9" name="Google Shape;193;g3cfcc6cca61_0_20">
              <a:extLst>
                <a:ext uri="{FF2B5EF4-FFF2-40B4-BE49-F238E27FC236}">
                  <a16:creationId xmlns:a16="http://schemas.microsoft.com/office/drawing/2014/main" id="{C4DE4492-372F-6C72-53ED-12C7526546AB}"/>
                </a:ext>
              </a:extLst>
            </p:cNvPr>
            <p:cNvCxnSpPr/>
            <p:nvPr/>
          </p:nvCxnSpPr>
          <p:spPr>
            <a:xfrm flipH="1">
              <a:off x="5239573" y="2883079"/>
              <a:ext cx="6300" cy="983400"/>
            </a:xfrm>
            <a:prstGeom prst="straightConnector1">
              <a:avLst/>
            </a:prstGeom>
            <a:noFill/>
            <a:ln w="76200" cap="flat" cmpd="sng">
              <a:solidFill>
                <a:schemeClr val="accent4"/>
              </a:solidFill>
              <a:prstDash val="solid"/>
              <a:round/>
              <a:headEnd type="none" w="med" len="med"/>
              <a:tailEnd type="stealth" w="med" len="med"/>
            </a:ln>
          </p:spPr>
        </p:cxnSp>
        <p:sp>
          <p:nvSpPr>
            <p:cNvPr id="10" name="Google Shape;194;g3cfcc6cca61_0_20">
              <a:extLst>
                <a:ext uri="{FF2B5EF4-FFF2-40B4-BE49-F238E27FC236}">
                  <a16:creationId xmlns:a16="http://schemas.microsoft.com/office/drawing/2014/main" id="{DDA5125C-8BF3-68AC-5C03-DF9C5868E25A}"/>
                </a:ext>
              </a:extLst>
            </p:cNvPr>
            <p:cNvSpPr txBox="1"/>
            <p:nvPr/>
          </p:nvSpPr>
          <p:spPr>
            <a:xfrm>
              <a:off x="5442447" y="3023671"/>
              <a:ext cx="946200" cy="636403"/>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800" dirty="0">
                  <a:solidFill>
                    <a:schemeClr val="dk1"/>
                  </a:solidFill>
                  <a:latin typeface="Century Gothic" panose="020B0502020202020204" pitchFamily="34" charset="0"/>
                  <a:ea typeface="Calibri"/>
                  <a:cs typeface="Calibri"/>
                  <a:sym typeface="Calibri"/>
                </a:rPr>
                <a:t>÷ 4</a:t>
              </a:r>
              <a:endParaRPr sz="2800" dirty="0">
                <a:solidFill>
                  <a:schemeClr val="dk1"/>
                </a:solidFill>
                <a:latin typeface="Century Gothic" panose="020B0502020202020204" pitchFamily="34" charset="0"/>
                <a:ea typeface="Calibri"/>
                <a:cs typeface="Calibri"/>
                <a:sym typeface="Calibri"/>
              </a:endParaRPr>
            </a:p>
          </p:txBody>
        </p:sp>
        <p:sp>
          <p:nvSpPr>
            <p:cNvPr id="11" name="Google Shape;195;g3cfcc6cca61_0_20">
              <a:extLst>
                <a:ext uri="{FF2B5EF4-FFF2-40B4-BE49-F238E27FC236}">
                  <a16:creationId xmlns:a16="http://schemas.microsoft.com/office/drawing/2014/main" id="{0124AD6C-E264-39FC-797E-0CB52D1485F6}"/>
                </a:ext>
              </a:extLst>
            </p:cNvPr>
            <p:cNvSpPr txBox="1"/>
            <p:nvPr/>
          </p:nvSpPr>
          <p:spPr>
            <a:xfrm>
              <a:off x="4663749" y="3660074"/>
              <a:ext cx="1151649" cy="101563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5400" dirty="0">
                  <a:solidFill>
                    <a:schemeClr val="dk1"/>
                  </a:solidFill>
                  <a:latin typeface="Century Gothic" panose="020B0502020202020204" pitchFamily="34" charset="0"/>
                  <a:ea typeface="Calibri"/>
                  <a:cs typeface="Calibri"/>
                  <a:sym typeface="Calibri"/>
                </a:rPr>
                <a:t>3:2</a:t>
              </a:r>
              <a:endParaRPr sz="5400" dirty="0">
                <a:solidFill>
                  <a:schemeClr val="dk1"/>
                </a:solidFill>
                <a:latin typeface="Century Gothic" panose="020B0502020202020204" pitchFamily="34" charset="0"/>
                <a:ea typeface="Calibri"/>
                <a:cs typeface="Calibri"/>
                <a:sym typeface="Calibri"/>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6"/>
          <p:cNvSpPr txBox="1">
            <a:spLocks noGrp="1"/>
          </p:cNvSpPr>
          <p:nvPr>
            <p:ph type="title"/>
          </p:nvPr>
        </p:nvSpPr>
        <p:spPr>
          <a:xfrm>
            <a:off x="540000" y="540000"/>
            <a:ext cx="2951100" cy="959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4000"/>
              <a:buFont typeface="Century Gothic"/>
              <a:buNone/>
            </a:pPr>
            <a:r>
              <a:rPr lang="en-GB" sz="4000" dirty="0"/>
              <a:t>Conversion factor</a:t>
            </a:r>
            <a:endParaRPr dirty="0"/>
          </a:p>
        </p:txBody>
      </p:sp>
      <p:sp>
        <p:nvSpPr>
          <p:cNvPr id="127" name="Google Shape;127;p6"/>
          <p:cNvSpPr txBox="1"/>
          <p:nvPr/>
        </p:nvSpPr>
        <p:spPr>
          <a:xfrm>
            <a:off x="3747250" y="641521"/>
            <a:ext cx="7288200" cy="1069899"/>
          </a:xfrm>
          <a:prstGeom prst="rect">
            <a:avLst/>
          </a:prstGeom>
          <a:solidFill>
            <a:srgbClr val="EA8FC4">
              <a:alpha val="27058"/>
            </a:srgbClr>
          </a:solidFill>
          <a:ln>
            <a:noFill/>
          </a:ln>
        </p:spPr>
        <p:txBody>
          <a:bodyPr spcFirstLastPara="1" wrap="square" lIns="72000" tIns="36000" rIns="72000" bIns="36000" anchor="t" anchorCtr="0">
            <a:spAutoFit/>
          </a:bodyPr>
          <a:lstStyle/>
          <a:p>
            <a:pPr marL="0" marR="0" lvl="0" indent="0" algn="l" rtl="0">
              <a:lnSpc>
                <a:spcPct val="90000"/>
              </a:lnSpc>
              <a:spcBef>
                <a:spcPts val="0"/>
              </a:spcBef>
              <a:spcAft>
                <a:spcPts val="0"/>
              </a:spcAft>
              <a:buClr>
                <a:schemeClr val="dk1"/>
              </a:buClr>
              <a:buSzPts val="2000"/>
              <a:buFont typeface="Century Gothic"/>
              <a:buNone/>
            </a:pPr>
            <a:r>
              <a:rPr lang="en-GB" sz="2400" dirty="0">
                <a:effectLst/>
                <a:latin typeface="Century Gothic" panose="020B0502020202020204" pitchFamily="34" charset="0"/>
                <a:ea typeface="Century Gothic" panose="020B0502020202020204" pitchFamily="34" charset="0"/>
                <a:cs typeface="Century Gothic" panose="020B0502020202020204" pitchFamily="34" charset="0"/>
              </a:rPr>
              <a:t>the number used to switch between two units of measurement. It tells you how many of one unit are equal to one of the other units</a:t>
            </a:r>
            <a:endParaRPr sz="2400" b="0" i="0" dirty="0">
              <a:solidFill>
                <a:schemeClr val="dk1"/>
              </a:solidFill>
              <a:latin typeface="Century Gothic"/>
              <a:ea typeface="Century Gothic"/>
              <a:cs typeface="Century Gothic"/>
              <a:sym typeface="Century Gothic"/>
            </a:endParaRPr>
          </a:p>
        </p:txBody>
      </p:sp>
      <p:sp>
        <p:nvSpPr>
          <p:cNvPr id="128" name="Google Shape;128;p6"/>
          <p:cNvSpPr txBox="1"/>
          <p:nvPr/>
        </p:nvSpPr>
        <p:spPr>
          <a:xfrm>
            <a:off x="539999" y="2375836"/>
            <a:ext cx="4105959" cy="1323399"/>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In other words… </a:t>
            </a:r>
          </a:p>
          <a:p>
            <a:pPr marL="0" marR="0" lvl="0" indent="0" algn="l" rtl="0">
              <a:spcBef>
                <a:spcPts val="0"/>
              </a:spcBef>
              <a:spcAft>
                <a:spcPts val="0"/>
              </a:spcAft>
              <a:buNone/>
            </a:pPr>
            <a:r>
              <a:rPr lang="en-GB" sz="2000" dirty="0">
                <a:solidFill>
                  <a:schemeClr val="dk1"/>
                </a:solidFill>
                <a:latin typeface="Century Gothic"/>
                <a:ea typeface="Century Gothic"/>
                <a:cs typeface="Century Gothic"/>
                <a:sym typeface="Century Gothic"/>
              </a:rPr>
              <a:t>it is the number you multiply or divide by to change from one unit to another</a:t>
            </a:r>
            <a:endParaRPr dirty="0">
              <a:solidFill>
                <a:schemeClr val="dk1"/>
              </a:solidFill>
            </a:endParaRPr>
          </a:p>
        </p:txBody>
      </p:sp>
      <p:sp>
        <p:nvSpPr>
          <p:cNvPr id="129" name="Google Shape;129;p6"/>
          <p:cNvSpPr txBox="1"/>
          <p:nvPr/>
        </p:nvSpPr>
        <p:spPr>
          <a:xfrm>
            <a:off x="539999" y="5722258"/>
            <a:ext cx="2951100" cy="707846"/>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Say it</a:t>
            </a:r>
            <a:endParaRPr dirty="0"/>
          </a:p>
          <a:p>
            <a:pPr marL="0" lvl="0" indent="0" algn="l" rtl="0">
              <a:spcBef>
                <a:spcPts val="0"/>
              </a:spcBef>
              <a:spcAft>
                <a:spcPts val="0"/>
              </a:spcAft>
              <a:buClr>
                <a:schemeClr val="dk1"/>
              </a:buClr>
              <a:buSzPts val="1100"/>
              <a:buFont typeface="Arial"/>
              <a:buNone/>
            </a:pPr>
            <a:r>
              <a:rPr lang="en-GB" sz="2000" dirty="0">
                <a:solidFill>
                  <a:srgbClr val="1F1F1F"/>
                </a:solidFill>
                <a:highlight>
                  <a:srgbClr val="FFFFFF"/>
                </a:highlight>
                <a:latin typeface="Century Gothic"/>
                <a:ea typeface="Century Gothic"/>
                <a:cs typeface="Century Gothic"/>
                <a:sym typeface="Century Gothic"/>
              </a:rPr>
              <a:t>Con</a:t>
            </a:r>
            <a:r>
              <a:rPr lang="en-GB" sz="2000" dirty="0">
                <a:solidFill>
                  <a:srgbClr val="3C4043"/>
                </a:solidFill>
                <a:highlight>
                  <a:srgbClr val="FFFFFF"/>
                </a:highlight>
                <a:latin typeface="Century Gothic"/>
                <a:ea typeface="Century Gothic"/>
                <a:cs typeface="Century Gothic"/>
                <a:sym typeface="Century Gothic"/>
              </a:rPr>
              <a:t>-</a:t>
            </a:r>
            <a:r>
              <a:rPr lang="en-GB" sz="2000" dirty="0">
                <a:solidFill>
                  <a:srgbClr val="1F1F1F"/>
                </a:solidFill>
                <a:highlight>
                  <a:srgbClr val="FFFFFF"/>
                </a:highlight>
                <a:latin typeface="Century Gothic"/>
                <a:ea typeface="Century Gothic"/>
                <a:cs typeface="Century Gothic"/>
                <a:sym typeface="Century Gothic"/>
              </a:rPr>
              <a:t>vir</a:t>
            </a:r>
            <a:r>
              <a:rPr lang="en-GB" sz="2000" dirty="0">
                <a:solidFill>
                  <a:srgbClr val="3C4043"/>
                </a:solidFill>
                <a:highlight>
                  <a:srgbClr val="FFFFFF"/>
                </a:highlight>
                <a:latin typeface="Century Gothic"/>
                <a:ea typeface="Century Gothic"/>
                <a:cs typeface="Century Gothic"/>
                <a:sym typeface="Century Gothic"/>
              </a:rPr>
              <a:t>-</a:t>
            </a:r>
            <a:r>
              <a:rPr lang="en-GB" sz="2000" dirty="0" err="1">
                <a:solidFill>
                  <a:srgbClr val="1F1F1F"/>
                </a:solidFill>
                <a:highlight>
                  <a:srgbClr val="FFFFFF"/>
                </a:highlight>
                <a:latin typeface="Century Gothic"/>
                <a:ea typeface="Century Gothic"/>
                <a:cs typeface="Century Gothic"/>
                <a:sym typeface="Century Gothic"/>
              </a:rPr>
              <a:t>shen</a:t>
            </a:r>
            <a:r>
              <a:rPr lang="en-GB" sz="2000" dirty="0">
                <a:solidFill>
                  <a:srgbClr val="1F1F1F"/>
                </a:solidFill>
                <a:highlight>
                  <a:srgbClr val="FFFFFF"/>
                </a:highlight>
                <a:latin typeface="Century Gothic"/>
                <a:ea typeface="Century Gothic"/>
                <a:cs typeface="Century Gothic"/>
                <a:sym typeface="Century Gothic"/>
              </a:rPr>
              <a:t> </a:t>
            </a:r>
            <a:r>
              <a:rPr lang="en-GB" sz="2000" dirty="0" err="1">
                <a:solidFill>
                  <a:srgbClr val="1F1F1F"/>
                </a:solidFill>
                <a:highlight>
                  <a:srgbClr val="FFFFFF"/>
                </a:highlight>
                <a:latin typeface="Century Gothic"/>
                <a:ea typeface="Century Gothic"/>
                <a:cs typeface="Century Gothic"/>
                <a:sym typeface="Century Gothic"/>
              </a:rPr>
              <a:t>fac</a:t>
            </a:r>
            <a:r>
              <a:rPr lang="en-GB" sz="2000" dirty="0">
                <a:solidFill>
                  <a:srgbClr val="3C4043"/>
                </a:solidFill>
                <a:highlight>
                  <a:srgbClr val="FFFFFF"/>
                </a:highlight>
                <a:latin typeface="Century Gothic"/>
                <a:ea typeface="Century Gothic"/>
                <a:cs typeface="Century Gothic"/>
                <a:sym typeface="Century Gothic"/>
              </a:rPr>
              <a:t>-</a:t>
            </a:r>
            <a:r>
              <a:rPr lang="en-GB" sz="2000" dirty="0">
                <a:solidFill>
                  <a:srgbClr val="1F1F1F"/>
                </a:solidFill>
                <a:highlight>
                  <a:srgbClr val="FFFFFF"/>
                </a:highlight>
                <a:latin typeface="Century Gothic"/>
                <a:ea typeface="Century Gothic"/>
                <a:cs typeface="Century Gothic"/>
                <a:sym typeface="Century Gothic"/>
              </a:rPr>
              <a:t>ta</a:t>
            </a:r>
            <a:endParaRPr sz="2000" dirty="0">
              <a:solidFill>
                <a:srgbClr val="1F1F1F"/>
              </a:solidFill>
              <a:highlight>
                <a:srgbClr val="FFFFFF"/>
              </a:highlight>
              <a:latin typeface="Century Gothic"/>
              <a:ea typeface="Century Gothic"/>
              <a:cs typeface="Century Gothic"/>
              <a:sym typeface="Century Gothic"/>
            </a:endParaRPr>
          </a:p>
        </p:txBody>
      </p:sp>
      <p:sp>
        <p:nvSpPr>
          <p:cNvPr id="130" name="Google Shape;130;p6"/>
          <p:cNvSpPr txBox="1"/>
          <p:nvPr/>
        </p:nvSpPr>
        <p:spPr>
          <a:xfrm>
            <a:off x="6211450" y="5722258"/>
            <a:ext cx="4522317" cy="707846"/>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Break it down</a:t>
            </a:r>
            <a:endParaRPr lang="en-GB" dirty="0"/>
          </a:p>
          <a:p>
            <a:pPr marL="0" marR="0" lvl="0" indent="0" algn="l" rtl="0">
              <a:spcBef>
                <a:spcPts val="0"/>
              </a:spcBef>
              <a:spcAft>
                <a:spcPts val="0"/>
              </a:spcAft>
              <a:buNone/>
            </a:pPr>
            <a:r>
              <a:rPr lang="en-GB" sz="2000" dirty="0">
                <a:solidFill>
                  <a:srgbClr val="242424"/>
                </a:solidFill>
                <a:latin typeface="Century Gothic"/>
                <a:ea typeface="Century Gothic"/>
                <a:cs typeface="Century Gothic"/>
                <a:sym typeface="Century Gothic"/>
              </a:rPr>
              <a:t>Conversion means to transform</a:t>
            </a:r>
          </a:p>
        </p:txBody>
      </p:sp>
      <p:sp>
        <p:nvSpPr>
          <p:cNvPr id="131" name="Google Shape;131;p6"/>
          <p:cNvSpPr txBox="1"/>
          <p:nvPr/>
        </p:nvSpPr>
        <p:spPr>
          <a:xfrm>
            <a:off x="6211450" y="2375836"/>
            <a:ext cx="4522317" cy="1231066"/>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Example</a:t>
            </a:r>
            <a:r>
              <a:rPr lang="en-GB" sz="2000" b="1" dirty="0">
                <a:solidFill>
                  <a:srgbClr val="006F62"/>
                </a:solidFill>
                <a:latin typeface="Century Gothic"/>
                <a:ea typeface="Century Gothic"/>
                <a:cs typeface="Century Gothic"/>
                <a:sym typeface="Century Gothic"/>
              </a:rPr>
              <a:t> </a:t>
            </a:r>
            <a:endParaRPr dirty="0"/>
          </a:p>
          <a:p>
            <a:pPr marL="0" lvl="0" indent="0" algn="l" rtl="0">
              <a:lnSpc>
                <a:spcPct val="90000"/>
              </a:lnSpc>
              <a:spcBef>
                <a:spcPts val="0"/>
              </a:spcBef>
              <a:spcAft>
                <a:spcPts val="0"/>
              </a:spcAft>
              <a:buSzPts val="2000"/>
              <a:buNone/>
            </a:pPr>
            <a:r>
              <a:rPr lang="en-GB" sz="2000" dirty="0">
                <a:solidFill>
                  <a:schemeClr val="dk1"/>
                </a:solidFill>
                <a:latin typeface="Century Gothic"/>
                <a:ea typeface="Century Gothic"/>
                <a:cs typeface="Century Gothic"/>
                <a:sym typeface="Century Gothic"/>
              </a:rPr>
              <a:t>The conversion factor between grams and kilograms is 1000 because 1 kg = 1000 g</a:t>
            </a:r>
            <a:endParaRPr sz="2000" dirty="0">
              <a:solidFill>
                <a:srgbClr val="242424"/>
              </a:solidFill>
              <a:latin typeface="Century Gothic"/>
              <a:ea typeface="Century Gothic"/>
              <a:cs typeface="Century Gothic"/>
              <a:sym typeface="Century Gothic"/>
            </a:endParaRPr>
          </a:p>
        </p:txBody>
      </p:sp>
      <p:pic>
        <p:nvPicPr>
          <p:cNvPr id="132" name="Google Shape;132;p6" descr="A number line with milligram on the top row, increasing from 0 to 10,000 in 1000 increments. On the bottom row is grams, ranging from 0 to 10, increasing in 1 gram increments. "/>
          <p:cNvPicPr preferRelativeResize="0"/>
          <p:nvPr/>
        </p:nvPicPr>
        <p:blipFill>
          <a:blip r:embed="rId3">
            <a:alphaModFix/>
          </a:blip>
          <a:srcRect/>
          <a:stretch/>
        </p:blipFill>
        <p:spPr>
          <a:xfrm>
            <a:off x="3747250" y="4074682"/>
            <a:ext cx="5085153" cy="1322998"/>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g3d99c91b69c_0_0"/>
          <p:cNvSpPr txBox="1">
            <a:spLocks noGrp="1"/>
          </p:cNvSpPr>
          <p:nvPr>
            <p:ph type="title"/>
          </p:nvPr>
        </p:nvSpPr>
        <p:spPr>
          <a:xfrm>
            <a:off x="532120" y="599648"/>
            <a:ext cx="3479107" cy="959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4000"/>
              <a:buFont typeface="Century Gothic"/>
              <a:buNone/>
            </a:pPr>
            <a:r>
              <a:rPr lang="en-GB" sz="4000" dirty="0"/>
              <a:t>Decider digit </a:t>
            </a:r>
            <a:endParaRPr dirty="0"/>
          </a:p>
        </p:txBody>
      </p:sp>
      <p:sp>
        <p:nvSpPr>
          <p:cNvPr id="140" name="Google Shape;140;g3d99c91b69c_0_0"/>
          <p:cNvSpPr txBox="1"/>
          <p:nvPr/>
        </p:nvSpPr>
        <p:spPr>
          <a:xfrm>
            <a:off x="4141018" y="571975"/>
            <a:ext cx="6910011" cy="1070100"/>
          </a:xfrm>
          <a:prstGeom prst="rect">
            <a:avLst/>
          </a:prstGeom>
          <a:solidFill>
            <a:srgbClr val="EA8FC4">
              <a:alpha val="27060"/>
            </a:srgbClr>
          </a:solidFill>
          <a:ln>
            <a:noFill/>
          </a:ln>
        </p:spPr>
        <p:txBody>
          <a:bodyPr spcFirstLastPara="1" wrap="square" lIns="72000" tIns="36000" rIns="72000" bIns="36000" anchor="t" anchorCtr="0">
            <a:spAutoFit/>
          </a:bodyPr>
          <a:lstStyle/>
          <a:p>
            <a:pPr marL="0" marR="0" lvl="0" indent="0" algn="l" rtl="0">
              <a:lnSpc>
                <a:spcPct val="90000"/>
              </a:lnSpc>
              <a:spcBef>
                <a:spcPts val="0"/>
              </a:spcBef>
              <a:spcAft>
                <a:spcPts val="0"/>
              </a:spcAft>
              <a:buClr>
                <a:schemeClr val="dk1"/>
              </a:buClr>
              <a:buSzPts val="2000"/>
              <a:buFont typeface="Century Gothic"/>
              <a:buNone/>
            </a:pPr>
            <a:r>
              <a:rPr lang="en-GB" sz="2400" dirty="0">
                <a:solidFill>
                  <a:schemeClr val="dk1"/>
                </a:solidFill>
                <a:latin typeface="Century Gothic"/>
                <a:ea typeface="Century Gothic"/>
                <a:cs typeface="Century Gothic"/>
                <a:sym typeface="Century Gothic"/>
              </a:rPr>
              <a:t>the digit immediately after your chosen rounding point, which decides whether you round up or down</a:t>
            </a:r>
            <a:endParaRPr sz="2400" b="0" i="0" u="none" strike="noStrike" cap="none" dirty="0">
              <a:solidFill>
                <a:schemeClr val="dk1"/>
              </a:solidFill>
              <a:latin typeface="Century Gothic"/>
              <a:ea typeface="Century Gothic"/>
              <a:cs typeface="Century Gothic"/>
              <a:sym typeface="Century Gothic"/>
            </a:endParaRPr>
          </a:p>
        </p:txBody>
      </p:sp>
      <p:sp>
        <p:nvSpPr>
          <p:cNvPr id="141" name="Google Shape;141;g3d99c91b69c_0_0"/>
          <p:cNvSpPr txBox="1"/>
          <p:nvPr/>
        </p:nvSpPr>
        <p:spPr>
          <a:xfrm>
            <a:off x="631482" y="2053441"/>
            <a:ext cx="3854758" cy="1631175"/>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In other words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solidFill>
                  <a:schemeClr val="dk1"/>
                </a:solidFill>
                <a:latin typeface="Century Gothic"/>
                <a:ea typeface="Century Gothic"/>
                <a:cs typeface="Century Gothic"/>
                <a:sym typeface="Century Gothic"/>
              </a:rPr>
              <a:t>it is the next digit along, after where you want to stop, that decides whether to round up or stay the same</a:t>
            </a:r>
            <a:endParaRPr sz="2000" dirty="0">
              <a:solidFill>
                <a:schemeClr val="dk1"/>
              </a:solidFill>
              <a:latin typeface="Century Gothic"/>
              <a:ea typeface="Century Gothic"/>
              <a:cs typeface="Century Gothic"/>
              <a:sym typeface="Century Gothic"/>
            </a:endParaRPr>
          </a:p>
        </p:txBody>
      </p:sp>
      <p:sp>
        <p:nvSpPr>
          <p:cNvPr id="142" name="Google Shape;142;g3d99c91b69c_0_0"/>
          <p:cNvSpPr txBox="1"/>
          <p:nvPr/>
        </p:nvSpPr>
        <p:spPr>
          <a:xfrm>
            <a:off x="613274" y="5754599"/>
            <a:ext cx="2921036" cy="707846"/>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Say it</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solidFill>
                  <a:schemeClr val="dk1"/>
                </a:solidFill>
                <a:latin typeface="Century Gothic"/>
                <a:ea typeface="Century Gothic"/>
                <a:cs typeface="Century Gothic"/>
                <a:sym typeface="Century Gothic"/>
              </a:rPr>
              <a:t>Di-s-eye-da </a:t>
            </a:r>
            <a:r>
              <a:rPr lang="en-GB" sz="2000" dirty="0" err="1">
                <a:solidFill>
                  <a:schemeClr val="dk1"/>
                </a:solidFill>
                <a:latin typeface="Century Gothic"/>
                <a:ea typeface="Century Gothic"/>
                <a:cs typeface="Century Gothic"/>
                <a:sym typeface="Century Gothic"/>
              </a:rPr>
              <a:t>dij</a:t>
            </a:r>
            <a:r>
              <a:rPr lang="en-GB" sz="2000" dirty="0">
                <a:solidFill>
                  <a:schemeClr val="dk1"/>
                </a:solidFill>
                <a:latin typeface="Century Gothic"/>
                <a:ea typeface="Century Gothic"/>
                <a:cs typeface="Century Gothic"/>
                <a:sym typeface="Century Gothic"/>
              </a:rPr>
              <a:t>-it</a:t>
            </a:r>
            <a:endParaRPr sz="2000" dirty="0">
              <a:solidFill>
                <a:schemeClr val="dk1"/>
              </a:solidFill>
              <a:latin typeface="Century Gothic"/>
              <a:ea typeface="Century Gothic"/>
              <a:cs typeface="Century Gothic"/>
              <a:sym typeface="Century Gothic"/>
            </a:endParaRPr>
          </a:p>
        </p:txBody>
      </p:sp>
      <p:sp>
        <p:nvSpPr>
          <p:cNvPr id="143" name="Google Shape;143;g3d99c91b69c_0_0"/>
          <p:cNvSpPr txBox="1"/>
          <p:nvPr/>
        </p:nvSpPr>
        <p:spPr>
          <a:xfrm>
            <a:off x="8171867" y="2203438"/>
            <a:ext cx="2956398" cy="2862282"/>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Break it down</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solidFill>
                  <a:srgbClr val="242424"/>
                </a:solidFill>
                <a:latin typeface="Century Gothic"/>
                <a:ea typeface="Century Gothic"/>
                <a:cs typeface="Century Gothic"/>
                <a:sym typeface="Century Gothic"/>
              </a:rPr>
              <a:t>It is called the ‘decider digit’ because it decides what happens to the digit before it: 5 or more, we round up; less than 5, we round down</a:t>
            </a:r>
            <a:endParaRPr sz="2000" dirty="0">
              <a:solidFill>
                <a:srgbClr val="242424"/>
              </a:solidFill>
              <a:latin typeface="Century Gothic"/>
              <a:ea typeface="Century Gothic"/>
              <a:cs typeface="Century Gothic"/>
              <a:sym typeface="Century Gothic"/>
            </a:endParaRPr>
          </a:p>
        </p:txBody>
      </p:sp>
      <p:sp>
        <p:nvSpPr>
          <p:cNvPr id="144" name="Google Shape;144;g3d99c91b69c_0_0"/>
          <p:cNvSpPr txBox="1"/>
          <p:nvPr/>
        </p:nvSpPr>
        <p:spPr>
          <a:xfrm>
            <a:off x="3934183" y="5463737"/>
            <a:ext cx="6701574" cy="1015622"/>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Example</a:t>
            </a:r>
            <a:r>
              <a:rPr lang="en-GB" sz="2000" b="1" i="0" u="none" strike="noStrike" cap="none" dirty="0">
                <a:solidFill>
                  <a:srgbClr val="006F62"/>
                </a:solidFill>
                <a:latin typeface="Century Gothic"/>
                <a:ea typeface="Century Gothic"/>
                <a:cs typeface="Century Gothic"/>
                <a:sym typeface="Century Gothic"/>
              </a:rPr>
              <a:t>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solidFill>
                  <a:srgbClr val="242424"/>
                </a:solidFill>
                <a:latin typeface="Century Gothic"/>
                <a:ea typeface="Century Gothic"/>
                <a:cs typeface="Century Gothic"/>
                <a:sym typeface="Century Gothic"/>
              </a:rPr>
              <a:t>To round 3.467 to 2 decimal places, the decider digit is 7. Because 7 is 5 or more, you round up to 3.47</a:t>
            </a:r>
            <a:endParaRPr sz="2000" dirty="0">
              <a:solidFill>
                <a:srgbClr val="242424"/>
              </a:solidFill>
              <a:latin typeface="Century Gothic"/>
              <a:ea typeface="Century Gothic"/>
              <a:cs typeface="Century Gothic"/>
              <a:sym typeface="Century Gothic"/>
            </a:endParaRPr>
          </a:p>
        </p:txBody>
      </p:sp>
      <p:sp>
        <p:nvSpPr>
          <p:cNvPr id="2" name="TextBox 1" descr="The number 3.467, with the final digit (7) surrounded by a circle. Above the 7 is an arrow vertically pointing down to the number">
            <a:extLst>
              <a:ext uri="{FF2B5EF4-FFF2-40B4-BE49-F238E27FC236}">
                <a16:creationId xmlns:a16="http://schemas.microsoft.com/office/drawing/2014/main" id="{0181C608-27BD-F440-784F-50C84EE9CF33}"/>
              </a:ext>
            </a:extLst>
          </p:cNvPr>
          <p:cNvSpPr txBox="1"/>
          <p:nvPr/>
        </p:nvSpPr>
        <p:spPr>
          <a:xfrm>
            <a:off x="4606266" y="3290658"/>
            <a:ext cx="3109785" cy="1015663"/>
          </a:xfrm>
          <a:prstGeom prst="rect">
            <a:avLst/>
          </a:prstGeom>
          <a:noFill/>
        </p:spPr>
        <p:txBody>
          <a:bodyPr wrap="square" rtlCol="0">
            <a:spAutoFit/>
          </a:bodyPr>
          <a:lstStyle/>
          <a:p>
            <a:pPr algn="ctr"/>
            <a:r>
              <a:rPr lang="en-GB" sz="6000" dirty="0">
                <a:latin typeface="Cambria Math" panose="02040503050406030204" pitchFamily="18" charset="0"/>
                <a:ea typeface="Cambria Math" panose="02040503050406030204" pitchFamily="18" charset="0"/>
              </a:rPr>
              <a:t>3 . 4 6 7</a:t>
            </a:r>
          </a:p>
        </p:txBody>
      </p:sp>
      <p:cxnSp>
        <p:nvCxnSpPr>
          <p:cNvPr id="4" name="Straight Arrow Connector 3">
            <a:extLst>
              <a:ext uri="{FF2B5EF4-FFF2-40B4-BE49-F238E27FC236}">
                <a16:creationId xmlns:a16="http://schemas.microsoft.com/office/drawing/2014/main" id="{823A1500-7095-7A87-64B8-A84F570CD710}"/>
              </a:ext>
              <a:ext uri="{C183D7F6-B498-43B3-948B-1728B52AA6E4}">
                <adec:decorative xmlns:adec="http://schemas.microsoft.com/office/drawing/2017/decorative" val="1"/>
              </a:ext>
            </a:extLst>
          </p:cNvPr>
          <p:cNvCxnSpPr>
            <a:cxnSpLocks/>
          </p:cNvCxnSpPr>
          <p:nvPr/>
        </p:nvCxnSpPr>
        <p:spPr>
          <a:xfrm>
            <a:off x="7217742" y="2574776"/>
            <a:ext cx="0" cy="790575"/>
          </a:xfrm>
          <a:prstGeom prst="straightConnector1">
            <a:avLst/>
          </a:prstGeom>
          <a:ln w="57150">
            <a:solidFill>
              <a:schemeClr val="accent4"/>
            </a:solidFill>
            <a:tailEnd type="triangle"/>
          </a:ln>
        </p:spPr>
        <p:style>
          <a:lnRef idx="1">
            <a:schemeClr val="accent1"/>
          </a:lnRef>
          <a:fillRef idx="0">
            <a:schemeClr val="accent1"/>
          </a:fillRef>
          <a:effectRef idx="0">
            <a:schemeClr val="accent1"/>
          </a:effectRef>
          <a:fontRef idx="minor">
            <a:schemeClr val="tx1"/>
          </a:fontRef>
        </p:style>
      </p:cxnSp>
      <p:sp>
        <p:nvSpPr>
          <p:cNvPr id="7" name="Oval 6">
            <a:extLst>
              <a:ext uri="{FF2B5EF4-FFF2-40B4-BE49-F238E27FC236}">
                <a16:creationId xmlns:a16="http://schemas.microsoft.com/office/drawing/2014/main" id="{BCC8C0C8-E56D-172F-394F-9D889E0D6237}"/>
              </a:ext>
              <a:ext uri="{C183D7F6-B498-43B3-948B-1728B52AA6E4}">
                <adec:decorative xmlns:adec="http://schemas.microsoft.com/office/drawing/2017/decorative" val="1"/>
              </a:ext>
            </a:extLst>
          </p:cNvPr>
          <p:cNvSpPr/>
          <p:nvPr/>
        </p:nvSpPr>
        <p:spPr>
          <a:xfrm>
            <a:off x="6815875" y="3394796"/>
            <a:ext cx="780149" cy="807385"/>
          </a:xfrm>
          <a:prstGeom prst="ellipse">
            <a:avLst/>
          </a:prstGeom>
          <a:noFill/>
          <a:ln w="28575">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Google Shape;163;g3c86159c0e3_0_20">
            <a:extLst>
              <a:ext uri="{FF2B5EF4-FFF2-40B4-BE49-F238E27FC236}">
                <a16:creationId xmlns:a16="http://schemas.microsoft.com/office/drawing/2014/main" id="{DF92DE35-3588-73F8-1B3B-3DC47965AE9C}"/>
              </a:ext>
            </a:extLst>
          </p:cNvPr>
          <p:cNvSpPr txBox="1"/>
          <p:nvPr/>
        </p:nvSpPr>
        <p:spPr>
          <a:xfrm>
            <a:off x="613274" y="4123223"/>
            <a:ext cx="3316800" cy="1015622"/>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Sign it</a:t>
            </a:r>
            <a:endParaRPr dirty="0"/>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000" b="0" i="0" u="none" strike="noStrike" kern="0" cap="none" spc="0" normalizeH="0" baseline="0" noProof="0" dirty="0">
                <a:ln>
                  <a:noFill/>
                </a:ln>
                <a:solidFill>
                  <a:srgbClr val="000000"/>
                </a:solidFill>
                <a:effectLst/>
                <a:uLnTx/>
                <a:uFillTx/>
                <a:latin typeface="Century Gothic" panose="020B0502020202020204" pitchFamily="34" charset="0"/>
                <a:cs typeface="Arial"/>
                <a:sym typeface="Arial"/>
              </a:rPr>
              <a:t>Watch a video:</a:t>
            </a:r>
          </a:p>
          <a:p>
            <a:pPr lvl="0">
              <a:defRPr/>
            </a:pPr>
            <a:r>
              <a:rPr lang="en-GB" sz="2000" dirty="0">
                <a:solidFill>
                  <a:schemeClr val="accent4"/>
                </a:solidFill>
                <a:latin typeface="Century Gothic" panose="020B0502020202020204" pitchFamily="34" charset="0"/>
                <a:hlinkClick r:id="rId3">
                  <a:extLst>
                    <a:ext uri="{A12FA001-AC4F-418D-AE19-62706E023703}">
                      <ahyp:hlinkClr xmlns:ahyp="http://schemas.microsoft.com/office/drawing/2018/hyperlinkcolor" val="tx"/>
                    </a:ext>
                  </a:extLst>
                </a:hlinkClick>
              </a:rPr>
              <a:t>bit.ly/4mVcaJz</a:t>
            </a:r>
            <a:r>
              <a:rPr lang="en-GB" sz="2000" dirty="0">
                <a:solidFill>
                  <a:schemeClr val="accent4"/>
                </a:solidFill>
                <a:latin typeface="Century Gothic" panose="020B0502020202020204" pitchFamily="34" charset="0"/>
              </a:rPr>
              <a:t> </a:t>
            </a:r>
            <a:endParaRPr kumimoji="0" lang="en-GB" sz="2000" b="0" i="0" u="none" strike="noStrike" kern="0" cap="none" spc="0" normalizeH="0" baseline="0" noProof="0" dirty="0">
              <a:ln>
                <a:noFill/>
              </a:ln>
              <a:solidFill>
                <a:schemeClr val="accent4"/>
              </a:solidFill>
              <a:effectLst/>
              <a:uLnTx/>
              <a:uFillTx/>
              <a:latin typeface="Century Gothic" panose="020B0502020202020204" pitchFamily="34" charset="0"/>
              <a:cs typeface="Arial"/>
              <a:sym typeface="Arial"/>
            </a:endParaRPr>
          </a:p>
        </p:txBody>
      </p:sp>
      <p:grpSp>
        <p:nvGrpSpPr>
          <p:cNvPr id="9" name="Group 8">
            <a:extLst>
              <a:ext uri="{FF2B5EF4-FFF2-40B4-BE49-F238E27FC236}">
                <a16:creationId xmlns:a16="http://schemas.microsoft.com/office/drawing/2014/main" id="{C5008A74-AD9C-CDF7-E1D9-70368DCD01EE}"/>
              </a:ext>
              <a:ext uri="{C183D7F6-B498-43B3-948B-1728B52AA6E4}">
                <adec:decorative xmlns:adec="http://schemas.microsoft.com/office/drawing/2017/decorative" val="1"/>
              </a:ext>
            </a:extLst>
          </p:cNvPr>
          <p:cNvGrpSpPr/>
          <p:nvPr/>
        </p:nvGrpSpPr>
        <p:grpSpPr>
          <a:xfrm>
            <a:off x="2769878" y="4359054"/>
            <a:ext cx="906461" cy="543960"/>
            <a:chOff x="2414140" y="3032892"/>
            <a:chExt cx="906461" cy="543960"/>
          </a:xfrm>
        </p:grpSpPr>
        <p:pic>
          <p:nvPicPr>
            <p:cNvPr id="10" name="Graphic 16">
              <a:extLst>
                <a:ext uri="{FF2B5EF4-FFF2-40B4-BE49-F238E27FC236}">
                  <a16:creationId xmlns:a16="http://schemas.microsoft.com/office/drawing/2014/main" id="{B7FE303B-0AF0-E8E4-9565-3CB5D7469388}"/>
                </a:ext>
                <a:ext uri="{C183D7F6-B498-43B3-948B-1728B52AA6E4}">
                  <adec:decorative xmlns:adec="http://schemas.microsoft.com/office/drawing/2017/decorative" val="1"/>
                </a:ext>
              </a:extLst>
            </p:cNvPr>
            <p:cNvPicPr/>
            <p:nvPr/>
          </p:nvPicPr>
          <p:blipFill>
            <a:blip r:embed="rId4" cstate="print">
              <a:extLst>
                <a:ext uri="{28A0092B-C50C-407E-A947-70E740481C1C}">
                  <a14:useLocalDpi xmlns:a14="http://schemas.microsoft.com/office/drawing/2010/main"/>
                </a:ext>
              </a:extLst>
            </a:blip>
            <a:stretch/>
          </p:blipFill>
          <p:spPr>
            <a:xfrm>
              <a:off x="2414140" y="3032892"/>
              <a:ext cx="543960" cy="543960"/>
            </a:xfrm>
            <a:prstGeom prst="rect">
              <a:avLst/>
            </a:prstGeom>
            <a:ln w="0">
              <a:noFill/>
            </a:ln>
          </p:spPr>
        </p:pic>
        <p:pic>
          <p:nvPicPr>
            <p:cNvPr id="11" name="Graphic 17">
              <a:extLst>
                <a:ext uri="{FF2B5EF4-FFF2-40B4-BE49-F238E27FC236}">
                  <a16:creationId xmlns:a16="http://schemas.microsoft.com/office/drawing/2014/main" id="{2777BA29-742B-9113-88EC-7863772143FA}"/>
                </a:ext>
                <a:ext uri="{C183D7F6-B498-43B3-948B-1728B52AA6E4}">
                  <adec:decorative xmlns:adec="http://schemas.microsoft.com/office/drawing/2017/decorative" val="1"/>
                </a:ext>
              </a:extLst>
            </p:cNvPr>
            <p:cNvPicPr/>
            <p:nvPr/>
          </p:nvPicPr>
          <p:blipFill>
            <a:blip r:embed="rId5" cstate="print">
              <a:extLst>
                <a:ext uri="{28A0092B-C50C-407E-A947-70E740481C1C}">
                  <a14:useLocalDpi xmlns:a14="http://schemas.microsoft.com/office/drawing/2010/main"/>
                </a:ext>
              </a:extLst>
            </a:blip>
            <a:stretch/>
          </p:blipFill>
          <p:spPr>
            <a:xfrm>
              <a:off x="2782041" y="3035592"/>
              <a:ext cx="538560" cy="538560"/>
            </a:xfrm>
            <a:prstGeom prst="rect">
              <a:avLst/>
            </a:prstGeom>
            <a:ln w="0">
              <a:noFill/>
            </a:ln>
          </p:spPr>
        </p:pic>
      </p:gr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g3d99c91b69c_0_11"/>
          <p:cNvSpPr txBox="1">
            <a:spLocks noGrp="1"/>
          </p:cNvSpPr>
          <p:nvPr>
            <p:ph type="title"/>
          </p:nvPr>
        </p:nvSpPr>
        <p:spPr>
          <a:xfrm>
            <a:off x="540000" y="540000"/>
            <a:ext cx="2559300" cy="959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4000"/>
              <a:buFont typeface="Century Gothic"/>
              <a:buNone/>
            </a:pPr>
            <a:r>
              <a:rPr lang="en-GB" sz="4000" dirty="0"/>
              <a:t>Decimal place </a:t>
            </a:r>
            <a:endParaRPr dirty="0"/>
          </a:p>
        </p:txBody>
      </p:sp>
      <p:sp>
        <p:nvSpPr>
          <p:cNvPr id="152" name="Google Shape;152;g3d99c91b69c_0_11"/>
          <p:cNvSpPr txBox="1"/>
          <p:nvPr/>
        </p:nvSpPr>
        <p:spPr>
          <a:xfrm>
            <a:off x="3747244" y="641513"/>
            <a:ext cx="7288200" cy="1070100"/>
          </a:xfrm>
          <a:prstGeom prst="rect">
            <a:avLst/>
          </a:prstGeom>
          <a:solidFill>
            <a:srgbClr val="EA8FC4">
              <a:alpha val="27060"/>
            </a:srgbClr>
          </a:solidFill>
          <a:ln>
            <a:noFill/>
          </a:ln>
        </p:spPr>
        <p:txBody>
          <a:bodyPr spcFirstLastPara="1" wrap="square" lIns="72000" tIns="36000" rIns="72000" bIns="36000" anchor="t" anchorCtr="0">
            <a:spAutoFit/>
          </a:bodyPr>
          <a:lstStyle/>
          <a:p>
            <a:pPr marL="0" marR="0" lvl="0" indent="0" algn="l" rtl="0">
              <a:lnSpc>
                <a:spcPct val="90000"/>
              </a:lnSpc>
              <a:spcBef>
                <a:spcPts val="0"/>
              </a:spcBef>
              <a:spcAft>
                <a:spcPts val="0"/>
              </a:spcAft>
              <a:buClr>
                <a:schemeClr val="dk1"/>
              </a:buClr>
              <a:buSzPts val="2000"/>
              <a:buFont typeface="Century Gothic"/>
              <a:buNone/>
            </a:pPr>
            <a:r>
              <a:rPr lang="en-GB" sz="2400" dirty="0">
                <a:solidFill>
                  <a:srgbClr val="1F1F1F"/>
                </a:solidFill>
                <a:latin typeface="Century Gothic"/>
                <a:ea typeface="Century Gothic"/>
                <a:cs typeface="Century Gothic"/>
                <a:sym typeface="Century Gothic"/>
              </a:rPr>
              <a:t>the position of a digit to the right of the decimal point. The first decimal place represents tenths, the second is hundredths, and so on</a:t>
            </a:r>
            <a:endParaRPr sz="2400" b="0" i="0" u="none" strike="noStrike" cap="none" dirty="0">
              <a:solidFill>
                <a:srgbClr val="1F1F1F"/>
              </a:solidFill>
              <a:latin typeface="Century Gothic"/>
              <a:ea typeface="Century Gothic"/>
              <a:cs typeface="Century Gothic"/>
              <a:sym typeface="Century Gothic"/>
            </a:endParaRPr>
          </a:p>
        </p:txBody>
      </p:sp>
      <p:sp>
        <p:nvSpPr>
          <p:cNvPr id="153" name="Google Shape;153;g3d99c91b69c_0_11"/>
          <p:cNvSpPr txBox="1"/>
          <p:nvPr/>
        </p:nvSpPr>
        <p:spPr>
          <a:xfrm>
            <a:off x="649470" y="2061448"/>
            <a:ext cx="3316800" cy="19395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In other words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solidFill>
                  <a:schemeClr val="dk1"/>
                </a:solidFill>
                <a:latin typeface="Century Gothic"/>
                <a:ea typeface="Century Gothic"/>
                <a:cs typeface="Century Gothic"/>
                <a:sym typeface="Century Gothic"/>
              </a:rPr>
              <a:t>a decimal place is one of the positions to the right of the decimal point that shows part of a whole number</a:t>
            </a:r>
            <a:endParaRPr sz="2000" dirty="0">
              <a:solidFill>
                <a:schemeClr val="dk1"/>
              </a:solidFill>
              <a:latin typeface="Century Gothic"/>
              <a:ea typeface="Century Gothic"/>
              <a:cs typeface="Century Gothic"/>
              <a:sym typeface="Century Gothic"/>
            </a:endParaRPr>
          </a:p>
        </p:txBody>
      </p:sp>
      <p:sp>
        <p:nvSpPr>
          <p:cNvPr id="154" name="Google Shape;154;g3d99c91b69c_0_11"/>
          <p:cNvSpPr txBox="1"/>
          <p:nvPr/>
        </p:nvSpPr>
        <p:spPr>
          <a:xfrm>
            <a:off x="643754" y="5657596"/>
            <a:ext cx="3316800" cy="7080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Say it</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solidFill>
                  <a:schemeClr val="dk1"/>
                </a:solidFill>
                <a:latin typeface="Century Gothic"/>
                <a:ea typeface="Century Gothic"/>
                <a:cs typeface="Century Gothic"/>
                <a:sym typeface="Century Gothic"/>
              </a:rPr>
              <a:t>Des-</a:t>
            </a:r>
            <a:r>
              <a:rPr lang="en-GB" sz="2000" dirty="0" err="1">
                <a:solidFill>
                  <a:schemeClr val="dk1"/>
                </a:solidFill>
                <a:latin typeface="Century Gothic"/>
                <a:ea typeface="Century Gothic"/>
                <a:cs typeface="Century Gothic"/>
                <a:sym typeface="Century Gothic"/>
              </a:rPr>
              <a:t>i</a:t>
            </a:r>
            <a:r>
              <a:rPr lang="en-GB" sz="2000" dirty="0">
                <a:solidFill>
                  <a:schemeClr val="dk1"/>
                </a:solidFill>
                <a:latin typeface="Century Gothic"/>
                <a:ea typeface="Century Gothic"/>
                <a:cs typeface="Century Gothic"/>
                <a:sym typeface="Century Gothic"/>
              </a:rPr>
              <a:t>-mal pl-ay-s</a:t>
            </a:r>
            <a:endParaRPr sz="1400" b="0" i="0" u="none" strike="noStrike" cap="none" dirty="0">
              <a:solidFill>
                <a:srgbClr val="000000"/>
              </a:solidFill>
              <a:latin typeface="Arial"/>
              <a:ea typeface="Arial"/>
              <a:cs typeface="Arial"/>
              <a:sym typeface="Arial"/>
            </a:endParaRPr>
          </a:p>
        </p:txBody>
      </p:sp>
      <p:sp>
        <p:nvSpPr>
          <p:cNvPr id="155" name="Google Shape;155;g3d99c91b69c_0_11"/>
          <p:cNvSpPr txBox="1"/>
          <p:nvPr/>
        </p:nvSpPr>
        <p:spPr>
          <a:xfrm>
            <a:off x="4457932" y="5041996"/>
            <a:ext cx="6254700" cy="13236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Break it down</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solidFill>
                  <a:srgbClr val="242424"/>
                </a:solidFill>
                <a:latin typeface="Century Gothic"/>
                <a:ea typeface="Century Gothic"/>
                <a:cs typeface="Century Gothic"/>
                <a:sym typeface="Century Gothic"/>
              </a:rPr>
              <a:t>Decimal comes from the Latin </a:t>
            </a:r>
            <a:r>
              <a:rPr lang="en-GB" sz="2000" dirty="0" err="1">
                <a:solidFill>
                  <a:srgbClr val="242424"/>
                </a:solidFill>
                <a:latin typeface="Century Gothic"/>
                <a:ea typeface="Century Gothic"/>
                <a:cs typeface="Century Gothic"/>
                <a:sym typeface="Century Gothic"/>
              </a:rPr>
              <a:t>decimus</a:t>
            </a:r>
            <a:r>
              <a:rPr lang="en-GB" sz="2000" dirty="0">
                <a:solidFill>
                  <a:srgbClr val="242424"/>
                </a:solidFill>
                <a:latin typeface="Century Gothic"/>
                <a:ea typeface="Century Gothic"/>
                <a:cs typeface="Century Gothic"/>
                <a:sym typeface="Century Gothic"/>
              </a:rPr>
              <a:t>, meaning ‘tenth’. Each place after the point is ten times smaller than the one before</a:t>
            </a:r>
            <a:endParaRPr sz="2000" dirty="0">
              <a:solidFill>
                <a:srgbClr val="242424"/>
              </a:solidFill>
              <a:latin typeface="Century Gothic"/>
              <a:ea typeface="Century Gothic"/>
              <a:cs typeface="Century Gothic"/>
              <a:sym typeface="Century Gothic"/>
            </a:endParaRPr>
          </a:p>
        </p:txBody>
      </p:sp>
      <p:sp>
        <p:nvSpPr>
          <p:cNvPr id="156" name="Google Shape;156;g3d99c91b69c_0_11"/>
          <p:cNvSpPr txBox="1"/>
          <p:nvPr/>
        </p:nvSpPr>
        <p:spPr>
          <a:xfrm>
            <a:off x="4135120" y="2061448"/>
            <a:ext cx="6900324" cy="1631175"/>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Example</a:t>
            </a:r>
            <a:r>
              <a:rPr lang="en-GB" sz="2000" b="1" i="0" u="none" strike="noStrike" cap="none" dirty="0">
                <a:solidFill>
                  <a:srgbClr val="006F62"/>
                </a:solidFill>
                <a:latin typeface="Century Gothic"/>
                <a:ea typeface="Century Gothic"/>
                <a:cs typeface="Century Gothic"/>
                <a:sym typeface="Century Gothic"/>
              </a:rPr>
              <a:t>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solidFill>
                  <a:srgbClr val="242424"/>
                </a:solidFill>
                <a:latin typeface="Century Gothic"/>
                <a:ea typeface="Century Gothic"/>
                <a:cs typeface="Century Gothic"/>
                <a:sym typeface="Century Gothic"/>
              </a:rPr>
              <a:t>In 2.456, the 4 is in the first decimal place (tenths), the 5 is in the second (hundredths) and the 6 is in the third (thousandths). Rounded to two decimal places, 2.456 becomes 2.46</a:t>
            </a:r>
            <a:endParaRPr sz="2000" dirty="0">
              <a:solidFill>
                <a:srgbClr val="242424"/>
              </a:solidFill>
              <a:latin typeface="Century Gothic"/>
              <a:ea typeface="Century Gothic"/>
              <a:cs typeface="Century Gothic"/>
              <a:sym typeface="Century Gothic"/>
            </a:endParaRPr>
          </a:p>
        </p:txBody>
      </p:sp>
      <p:sp>
        <p:nvSpPr>
          <p:cNvPr id="2" name="Google Shape;163;g3c86159c0e3_0_20">
            <a:extLst>
              <a:ext uri="{FF2B5EF4-FFF2-40B4-BE49-F238E27FC236}">
                <a16:creationId xmlns:a16="http://schemas.microsoft.com/office/drawing/2014/main" id="{1DE0E658-9D76-C115-87CD-82321206E508}"/>
              </a:ext>
            </a:extLst>
          </p:cNvPr>
          <p:cNvSpPr txBox="1"/>
          <p:nvPr/>
        </p:nvSpPr>
        <p:spPr>
          <a:xfrm>
            <a:off x="643754" y="4282802"/>
            <a:ext cx="3316800" cy="1015622"/>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Sign it</a:t>
            </a:r>
            <a:endParaRPr dirty="0"/>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000" b="0" i="0" u="none" strike="noStrike" kern="0" cap="none" spc="0" normalizeH="0" baseline="0" noProof="0" dirty="0">
                <a:ln>
                  <a:noFill/>
                </a:ln>
                <a:solidFill>
                  <a:srgbClr val="000000"/>
                </a:solidFill>
                <a:effectLst/>
                <a:uLnTx/>
                <a:uFillTx/>
                <a:latin typeface="Century Gothic" panose="020B0502020202020204" pitchFamily="34" charset="0"/>
                <a:cs typeface="Arial"/>
                <a:sym typeface="Arial"/>
              </a:rPr>
              <a:t>Watch a video:</a:t>
            </a:r>
          </a:p>
          <a:p>
            <a:pPr lvl="0">
              <a:defRPr/>
            </a:pPr>
            <a:r>
              <a:rPr lang="en-GB" sz="2000" dirty="0">
                <a:solidFill>
                  <a:schemeClr val="accent4"/>
                </a:solidFill>
                <a:latin typeface="Century Gothic" panose="020B0502020202020204" pitchFamily="34" charset="0"/>
                <a:hlinkClick r:id="rId3">
                  <a:extLst>
                    <a:ext uri="{A12FA001-AC4F-418D-AE19-62706E023703}">
                      <ahyp:hlinkClr xmlns:ahyp="http://schemas.microsoft.com/office/drawing/2018/hyperlinkcolor" val="tx"/>
                    </a:ext>
                  </a:extLst>
                </a:hlinkClick>
              </a:rPr>
              <a:t>bit.ly/4cBIyNV</a:t>
            </a:r>
            <a:r>
              <a:rPr lang="en-GB" sz="2000" dirty="0">
                <a:solidFill>
                  <a:schemeClr val="accent4"/>
                </a:solidFill>
                <a:latin typeface="Century Gothic" panose="020B0502020202020204" pitchFamily="34" charset="0"/>
              </a:rPr>
              <a:t> </a:t>
            </a:r>
            <a:endParaRPr kumimoji="0" lang="en-GB" sz="2000" b="0" i="0" u="none" strike="noStrike" kern="0" cap="none" spc="0" normalizeH="0" baseline="0" noProof="0" dirty="0">
              <a:ln>
                <a:noFill/>
              </a:ln>
              <a:solidFill>
                <a:schemeClr val="accent4"/>
              </a:solidFill>
              <a:effectLst/>
              <a:uLnTx/>
              <a:uFillTx/>
              <a:latin typeface="Century Gothic" panose="020B0502020202020204" pitchFamily="34" charset="0"/>
              <a:cs typeface="Arial"/>
              <a:sym typeface="Arial"/>
            </a:endParaRPr>
          </a:p>
        </p:txBody>
      </p:sp>
      <p:grpSp>
        <p:nvGrpSpPr>
          <p:cNvPr id="3" name="Group 2">
            <a:extLst>
              <a:ext uri="{FF2B5EF4-FFF2-40B4-BE49-F238E27FC236}">
                <a16:creationId xmlns:a16="http://schemas.microsoft.com/office/drawing/2014/main" id="{6B306432-BDB5-BC56-23D8-844629C63AB9}"/>
              </a:ext>
              <a:ext uri="{C183D7F6-B498-43B3-948B-1728B52AA6E4}">
                <adec:decorative xmlns:adec="http://schemas.microsoft.com/office/drawing/2017/decorative" val="1"/>
              </a:ext>
            </a:extLst>
          </p:cNvPr>
          <p:cNvGrpSpPr/>
          <p:nvPr/>
        </p:nvGrpSpPr>
        <p:grpSpPr>
          <a:xfrm>
            <a:off x="2849552" y="4526111"/>
            <a:ext cx="906461" cy="543960"/>
            <a:chOff x="2414140" y="3032892"/>
            <a:chExt cx="906461" cy="543960"/>
          </a:xfrm>
        </p:grpSpPr>
        <p:pic>
          <p:nvPicPr>
            <p:cNvPr id="4" name="Graphic 16">
              <a:extLst>
                <a:ext uri="{FF2B5EF4-FFF2-40B4-BE49-F238E27FC236}">
                  <a16:creationId xmlns:a16="http://schemas.microsoft.com/office/drawing/2014/main" id="{2E5CAA53-446F-9FD5-7A9D-B2A66839C3DA}"/>
                </a:ext>
                <a:ext uri="{C183D7F6-B498-43B3-948B-1728B52AA6E4}">
                  <adec:decorative xmlns:adec="http://schemas.microsoft.com/office/drawing/2017/decorative" val="1"/>
                </a:ext>
              </a:extLst>
            </p:cNvPr>
            <p:cNvPicPr/>
            <p:nvPr/>
          </p:nvPicPr>
          <p:blipFill>
            <a:blip r:embed="rId4" cstate="print">
              <a:extLst>
                <a:ext uri="{28A0092B-C50C-407E-A947-70E740481C1C}">
                  <a14:useLocalDpi xmlns:a14="http://schemas.microsoft.com/office/drawing/2010/main"/>
                </a:ext>
              </a:extLst>
            </a:blip>
            <a:stretch/>
          </p:blipFill>
          <p:spPr>
            <a:xfrm>
              <a:off x="2414140" y="3032892"/>
              <a:ext cx="543960" cy="543960"/>
            </a:xfrm>
            <a:prstGeom prst="rect">
              <a:avLst/>
            </a:prstGeom>
            <a:ln w="0">
              <a:noFill/>
            </a:ln>
          </p:spPr>
        </p:pic>
        <p:pic>
          <p:nvPicPr>
            <p:cNvPr id="5" name="Graphic 17">
              <a:extLst>
                <a:ext uri="{FF2B5EF4-FFF2-40B4-BE49-F238E27FC236}">
                  <a16:creationId xmlns:a16="http://schemas.microsoft.com/office/drawing/2014/main" id="{8C1E51E5-87F4-C1EF-727F-2BA7B771D079}"/>
                </a:ext>
                <a:ext uri="{C183D7F6-B498-43B3-948B-1728B52AA6E4}">
                  <adec:decorative xmlns:adec="http://schemas.microsoft.com/office/drawing/2017/decorative" val="1"/>
                </a:ext>
              </a:extLst>
            </p:cNvPr>
            <p:cNvPicPr/>
            <p:nvPr/>
          </p:nvPicPr>
          <p:blipFill>
            <a:blip r:embed="rId5" cstate="print">
              <a:extLst>
                <a:ext uri="{28A0092B-C50C-407E-A947-70E740481C1C}">
                  <a14:useLocalDpi xmlns:a14="http://schemas.microsoft.com/office/drawing/2010/main"/>
                </a:ext>
              </a:extLst>
            </a:blip>
            <a:stretch/>
          </p:blipFill>
          <p:spPr>
            <a:xfrm>
              <a:off x="2782041" y="3035592"/>
              <a:ext cx="538560" cy="538560"/>
            </a:xfrm>
            <a:prstGeom prst="rect">
              <a:avLst/>
            </a:prstGeom>
            <a:ln w="0">
              <a:noFill/>
            </a:ln>
          </p:spPr>
        </p:pic>
      </p:grpSp>
      <p:graphicFrame>
        <p:nvGraphicFramePr>
          <p:cNvPr id="6" name="Table 5" descr="A place value table with two rows and four columns. the top columns are named unites, tenths, hundredths and thousandths. In the second row of units column is the digit 2, in the tenths a decimal point and a 4 digit, in the hundredths the digit 5 and in the thousandths the digit 6">
            <a:extLst>
              <a:ext uri="{FF2B5EF4-FFF2-40B4-BE49-F238E27FC236}">
                <a16:creationId xmlns:a16="http://schemas.microsoft.com/office/drawing/2014/main" id="{21B815E6-D830-3899-A989-5B92EE00FCA6}"/>
              </a:ext>
            </a:extLst>
          </p:cNvPr>
          <p:cNvGraphicFramePr>
            <a:graphicFrameLocks noGrp="1"/>
          </p:cNvGraphicFramePr>
          <p:nvPr>
            <p:extLst>
              <p:ext uri="{D42A27DB-BD31-4B8C-83A1-F6EECF244321}">
                <p14:modId xmlns:p14="http://schemas.microsoft.com/office/powerpoint/2010/main" val="386539709"/>
              </p:ext>
            </p:extLst>
          </p:nvPr>
        </p:nvGraphicFramePr>
        <p:xfrm>
          <a:off x="4523460" y="3859511"/>
          <a:ext cx="6236588" cy="959700"/>
        </p:xfrm>
        <a:graphic>
          <a:graphicData uri="http://schemas.openxmlformats.org/drawingml/2006/table">
            <a:tbl>
              <a:tblPr firstRow="1" bandRow="1">
                <a:tableStyleId>{00A15C55-8517-42AA-B614-E9B94910E393}</a:tableStyleId>
              </a:tblPr>
              <a:tblGrid>
                <a:gridCol w="1559147">
                  <a:extLst>
                    <a:ext uri="{9D8B030D-6E8A-4147-A177-3AD203B41FA5}">
                      <a16:colId xmlns:a16="http://schemas.microsoft.com/office/drawing/2014/main" val="3389156027"/>
                    </a:ext>
                  </a:extLst>
                </a:gridCol>
                <a:gridCol w="1559147">
                  <a:extLst>
                    <a:ext uri="{9D8B030D-6E8A-4147-A177-3AD203B41FA5}">
                      <a16:colId xmlns:a16="http://schemas.microsoft.com/office/drawing/2014/main" val="2216364535"/>
                    </a:ext>
                  </a:extLst>
                </a:gridCol>
                <a:gridCol w="1559147">
                  <a:extLst>
                    <a:ext uri="{9D8B030D-6E8A-4147-A177-3AD203B41FA5}">
                      <a16:colId xmlns:a16="http://schemas.microsoft.com/office/drawing/2014/main" val="408553540"/>
                    </a:ext>
                  </a:extLst>
                </a:gridCol>
                <a:gridCol w="1559147">
                  <a:extLst>
                    <a:ext uri="{9D8B030D-6E8A-4147-A177-3AD203B41FA5}">
                      <a16:colId xmlns:a16="http://schemas.microsoft.com/office/drawing/2014/main" val="51284872"/>
                    </a:ext>
                  </a:extLst>
                </a:gridCol>
              </a:tblGrid>
              <a:tr h="479850">
                <a:tc>
                  <a:txBody>
                    <a:bodyPr/>
                    <a:lstStyle/>
                    <a:p>
                      <a:pPr algn="ctr"/>
                      <a:r>
                        <a:rPr lang="en-GB" dirty="0">
                          <a:latin typeface="Century Gothic" panose="020B0502020202020204" pitchFamily="34" charset="0"/>
                        </a:rPr>
                        <a:t>units</a:t>
                      </a:r>
                    </a:p>
                  </a:txBody>
                  <a:tcPr/>
                </a:tc>
                <a:tc>
                  <a:txBody>
                    <a:bodyPr/>
                    <a:lstStyle/>
                    <a:p>
                      <a:pPr algn="ctr"/>
                      <a:r>
                        <a:rPr lang="en-GB" dirty="0">
                          <a:latin typeface="Century Gothic" panose="020B0502020202020204" pitchFamily="34" charset="0"/>
                        </a:rPr>
                        <a:t>tenths</a:t>
                      </a:r>
                    </a:p>
                  </a:txBody>
                  <a:tcPr/>
                </a:tc>
                <a:tc>
                  <a:txBody>
                    <a:bodyPr/>
                    <a:lstStyle/>
                    <a:p>
                      <a:pPr algn="ctr"/>
                      <a:r>
                        <a:rPr lang="en-GB" dirty="0">
                          <a:latin typeface="Century Gothic" panose="020B0502020202020204" pitchFamily="34" charset="0"/>
                        </a:rPr>
                        <a:t>hundredths</a:t>
                      </a:r>
                    </a:p>
                  </a:txBody>
                  <a:tcPr/>
                </a:tc>
                <a:tc>
                  <a:txBody>
                    <a:bodyPr/>
                    <a:lstStyle/>
                    <a:p>
                      <a:pPr algn="ctr"/>
                      <a:r>
                        <a:rPr lang="en-GB" dirty="0">
                          <a:latin typeface="Century Gothic" panose="020B0502020202020204" pitchFamily="34" charset="0"/>
                        </a:rPr>
                        <a:t>thousandths</a:t>
                      </a:r>
                    </a:p>
                  </a:txBody>
                  <a:tcPr/>
                </a:tc>
                <a:extLst>
                  <a:ext uri="{0D108BD9-81ED-4DB2-BD59-A6C34878D82A}">
                    <a16:rowId xmlns:a16="http://schemas.microsoft.com/office/drawing/2014/main" val="2493541948"/>
                  </a:ext>
                </a:extLst>
              </a:tr>
              <a:tr h="479850">
                <a:tc>
                  <a:txBody>
                    <a:bodyPr/>
                    <a:lstStyle/>
                    <a:p>
                      <a:pPr algn="ctr"/>
                      <a:r>
                        <a:rPr lang="en-GB" dirty="0">
                          <a:latin typeface="Cambria Math" panose="02040503050406030204" pitchFamily="18" charset="0"/>
                          <a:ea typeface="Cambria Math" panose="02040503050406030204" pitchFamily="18" charset="0"/>
                        </a:rPr>
                        <a:t>2</a:t>
                      </a:r>
                    </a:p>
                  </a:txBody>
                  <a:tcPr>
                    <a:solidFill>
                      <a:schemeClr val="accent4">
                        <a:lumMod val="20000"/>
                        <a:lumOff val="80000"/>
                      </a:schemeClr>
                    </a:solidFill>
                  </a:tcPr>
                </a:tc>
                <a:tc>
                  <a:txBody>
                    <a:bodyPr/>
                    <a:lstStyle/>
                    <a:p>
                      <a:pPr algn="ctr"/>
                      <a:r>
                        <a:rPr lang="en-GB" dirty="0">
                          <a:latin typeface="Cambria Math" panose="02040503050406030204" pitchFamily="18" charset="0"/>
                          <a:ea typeface="Cambria Math" panose="02040503050406030204" pitchFamily="18" charset="0"/>
                        </a:rPr>
                        <a:t>4</a:t>
                      </a:r>
                    </a:p>
                  </a:txBody>
                  <a:tcPr>
                    <a:solidFill>
                      <a:schemeClr val="accent4">
                        <a:lumMod val="20000"/>
                        <a:lumOff val="80000"/>
                      </a:schemeClr>
                    </a:solidFill>
                  </a:tcPr>
                </a:tc>
                <a:tc>
                  <a:txBody>
                    <a:bodyPr/>
                    <a:lstStyle/>
                    <a:p>
                      <a:pPr algn="ctr"/>
                      <a:r>
                        <a:rPr lang="en-GB" dirty="0">
                          <a:latin typeface="Cambria Math" panose="02040503050406030204" pitchFamily="18" charset="0"/>
                          <a:ea typeface="Cambria Math" panose="02040503050406030204" pitchFamily="18" charset="0"/>
                        </a:rPr>
                        <a:t>5</a:t>
                      </a:r>
                    </a:p>
                  </a:txBody>
                  <a:tcPr>
                    <a:solidFill>
                      <a:schemeClr val="accent4">
                        <a:lumMod val="20000"/>
                        <a:lumOff val="80000"/>
                      </a:schemeClr>
                    </a:solidFill>
                  </a:tcPr>
                </a:tc>
                <a:tc>
                  <a:txBody>
                    <a:bodyPr/>
                    <a:lstStyle/>
                    <a:p>
                      <a:pPr algn="ctr"/>
                      <a:r>
                        <a:rPr lang="en-GB" dirty="0">
                          <a:latin typeface="Cambria Math" panose="02040503050406030204" pitchFamily="18" charset="0"/>
                          <a:ea typeface="Cambria Math" panose="02040503050406030204" pitchFamily="18" charset="0"/>
                        </a:rPr>
                        <a:t>6</a:t>
                      </a:r>
                    </a:p>
                  </a:txBody>
                  <a:tcPr>
                    <a:solidFill>
                      <a:schemeClr val="accent4">
                        <a:lumMod val="20000"/>
                        <a:lumOff val="80000"/>
                      </a:schemeClr>
                    </a:solidFill>
                  </a:tcPr>
                </a:tc>
                <a:extLst>
                  <a:ext uri="{0D108BD9-81ED-4DB2-BD59-A6C34878D82A}">
                    <a16:rowId xmlns:a16="http://schemas.microsoft.com/office/drawing/2014/main" val="1514086216"/>
                  </a:ext>
                </a:extLst>
              </a:tr>
            </a:tbl>
          </a:graphicData>
        </a:graphic>
      </p:graphicFrame>
      <p:sp>
        <p:nvSpPr>
          <p:cNvPr id="7" name="TextBox 6">
            <a:extLst>
              <a:ext uri="{FF2B5EF4-FFF2-40B4-BE49-F238E27FC236}">
                <a16:creationId xmlns:a16="http://schemas.microsoft.com/office/drawing/2014/main" id="{E4051AAC-9BDE-A934-5F48-E5567AB46926}"/>
              </a:ext>
            </a:extLst>
          </p:cNvPr>
          <p:cNvSpPr txBox="1"/>
          <p:nvPr/>
        </p:nvSpPr>
        <p:spPr>
          <a:xfrm>
            <a:off x="5875213" y="3715563"/>
            <a:ext cx="420308" cy="1107996"/>
          </a:xfrm>
          <a:prstGeom prst="rect">
            <a:avLst/>
          </a:prstGeom>
          <a:noFill/>
        </p:spPr>
        <p:txBody>
          <a:bodyPr wrap="none" rtlCol="0">
            <a:spAutoFit/>
          </a:bodyPr>
          <a:lstStyle/>
          <a:p>
            <a:r>
              <a:rPr lang="en-GB" sz="6600" b="1" dirty="0">
                <a:latin typeface="Century" panose="02040604050505020304" pitchFamily="18" charset="0"/>
                <a:ea typeface="Cambria Math" panose="02040503050406030204" pitchFamily="18" charset="0"/>
              </a:rPr>
              <a:t>.</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g3d99c91b69c_0_44"/>
          <p:cNvSpPr txBox="1">
            <a:spLocks noGrp="1"/>
          </p:cNvSpPr>
          <p:nvPr>
            <p:ph type="title"/>
          </p:nvPr>
        </p:nvSpPr>
        <p:spPr>
          <a:xfrm>
            <a:off x="540000" y="540000"/>
            <a:ext cx="2559300" cy="959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4000"/>
              <a:buFont typeface="Century Gothic"/>
              <a:buNone/>
            </a:pPr>
            <a:r>
              <a:rPr lang="en-GB" sz="4000" dirty="0"/>
              <a:t>Dot notation </a:t>
            </a:r>
            <a:endParaRPr dirty="0"/>
          </a:p>
        </p:txBody>
      </p:sp>
      <p:sp>
        <p:nvSpPr>
          <p:cNvPr id="164" name="Google Shape;164;g3d99c91b69c_0_44"/>
          <p:cNvSpPr txBox="1"/>
          <p:nvPr/>
        </p:nvSpPr>
        <p:spPr>
          <a:xfrm>
            <a:off x="3747244" y="540000"/>
            <a:ext cx="7288200" cy="1069899"/>
          </a:xfrm>
          <a:prstGeom prst="rect">
            <a:avLst/>
          </a:prstGeom>
          <a:solidFill>
            <a:srgbClr val="EA8FC4">
              <a:alpha val="27060"/>
            </a:srgbClr>
          </a:solidFill>
          <a:ln>
            <a:noFill/>
          </a:ln>
        </p:spPr>
        <p:txBody>
          <a:bodyPr spcFirstLastPara="1" wrap="square" lIns="72000" tIns="36000" rIns="72000" bIns="36000" anchor="t" anchorCtr="0">
            <a:spAutoFit/>
          </a:bodyPr>
          <a:lstStyle/>
          <a:p>
            <a:pPr marL="0" marR="0" lvl="0" indent="0" algn="l" rtl="0">
              <a:lnSpc>
                <a:spcPct val="90000"/>
              </a:lnSpc>
              <a:spcBef>
                <a:spcPts val="0"/>
              </a:spcBef>
              <a:spcAft>
                <a:spcPts val="0"/>
              </a:spcAft>
              <a:buClr>
                <a:schemeClr val="dk1"/>
              </a:buClr>
              <a:buSzPts val="2000"/>
              <a:buFont typeface="Century Gothic"/>
              <a:buNone/>
            </a:pPr>
            <a:r>
              <a:rPr lang="en-GB" sz="2400" dirty="0">
                <a:solidFill>
                  <a:schemeClr val="dk1"/>
                </a:solidFill>
                <a:latin typeface="Century Gothic"/>
                <a:ea typeface="Century Gothic"/>
                <a:cs typeface="Century Gothic"/>
                <a:sym typeface="Century Gothic"/>
              </a:rPr>
              <a:t>a way of showing a recurring decimal by placing a dot above the digit or digits that repeat</a:t>
            </a:r>
            <a:endParaRPr sz="2400" b="0" i="0" u="none" strike="noStrike" cap="none" dirty="0">
              <a:solidFill>
                <a:schemeClr val="dk1"/>
              </a:solidFill>
              <a:latin typeface="Century Gothic"/>
              <a:ea typeface="Century Gothic"/>
              <a:cs typeface="Century Gothic"/>
              <a:sym typeface="Century Gothic"/>
            </a:endParaRPr>
          </a:p>
        </p:txBody>
      </p:sp>
      <p:sp>
        <p:nvSpPr>
          <p:cNvPr id="165" name="Google Shape;165;g3d99c91b69c_0_44"/>
          <p:cNvSpPr txBox="1"/>
          <p:nvPr/>
        </p:nvSpPr>
        <p:spPr>
          <a:xfrm>
            <a:off x="534056" y="2089626"/>
            <a:ext cx="3316800" cy="16317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In other words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solidFill>
                  <a:schemeClr val="dk1"/>
                </a:solidFill>
                <a:latin typeface="Century Gothic"/>
                <a:ea typeface="Century Gothic"/>
                <a:cs typeface="Century Gothic"/>
                <a:sym typeface="Century Gothic"/>
              </a:rPr>
              <a:t>dot notation is a shortcut for writing decimals that go on forever in a repeating pattern</a:t>
            </a:r>
            <a:endParaRPr sz="2000" dirty="0">
              <a:solidFill>
                <a:schemeClr val="dk1"/>
              </a:solidFill>
              <a:latin typeface="Century Gothic"/>
              <a:ea typeface="Century Gothic"/>
              <a:cs typeface="Century Gothic"/>
              <a:sym typeface="Century Gothic"/>
            </a:endParaRPr>
          </a:p>
        </p:txBody>
      </p:sp>
      <p:sp>
        <p:nvSpPr>
          <p:cNvPr id="166" name="Google Shape;166;g3d99c91b69c_0_44"/>
          <p:cNvSpPr txBox="1"/>
          <p:nvPr/>
        </p:nvSpPr>
        <p:spPr>
          <a:xfrm>
            <a:off x="537028" y="5610000"/>
            <a:ext cx="2565244" cy="7080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Say it</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solidFill>
                  <a:schemeClr val="dk1"/>
                </a:solidFill>
                <a:latin typeface="Century Gothic"/>
                <a:ea typeface="Century Gothic"/>
                <a:cs typeface="Century Gothic"/>
                <a:sym typeface="Century Gothic"/>
              </a:rPr>
              <a:t>Dot no-</a:t>
            </a:r>
            <a:r>
              <a:rPr lang="en-GB" sz="2000" dirty="0" err="1">
                <a:solidFill>
                  <a:schemeClr val="dk1"/>
                </a:solidFill>
                <a:latin typeface="Century Gothic"/>
                <a:ea typeface="Century Gothic"/>
                <a:cs typeface="Century Gothic"/>
                <a:sym typeface="Century Gothic"/>
              </a:rPr>
              <a:t>tay</a:t>
            </a:r>
            <a:r>
              <a:rPr lang="en-GB" sz="2000" dirty="0">
                <a:solidFill>
                  <a:schemeClr val="dk1"/>
                </a:solidFill>
                <a:latin typeface="Century Gothic"/>
                <a:ea typeface="Century Gothic"/>
                <a:cs typeface="Century Gothic"/>
                <a:sym typeface="Century Gothic"/>
              </a:rPr>
              <a:t>-</a:t>
            </a:r>
            <a:r>
              <a:rPr lang="en-GB" sz="2000" dirty="0" err="1">
                <a:solidFill>
                  <a:schemeClr val="dk1"/>
                </a:solidFill>
                <a:latin typeface="Century Gothic"/>
                <a:ea typeface="Century Gothic"/>
                <a:cs typeface="Century Gothic"/>
                <a:sym typeface="Century Gothic"/>
              </a:rPr>
              <a:t>shen</a:t>
            </a:r>
            <a:endParaRPr sz="2000" dirty="0">
              <a:solidFill>
                <a:schemeClr val="dk1"/>
              </a:solidFill>
              <a:latin typeface="Century Gothic"/>
              <a:ea typeface="Century Gothic"/>
              <a:cs typeface="Century Gothic"/>
              <a:sym typeface="Century Gothic"/>
            </a:endParaRPr>
          </a:p>
        </p:txBody>
      </p:sp>
      <p:sp>
        <p:nvSpPr>
          <p:cNvPr id="167" name="Google Shape;167;g3d99c91b69c_0_44"/>
          <p:cNvSpPr txBox="1"/>
          <p:nvPr/>
        </p:nvSpPr>
        <p:spPr>
          <a:xfrm>
            <a:off x="7391344" y="4379048"/>
            <a:ext cx="3388045" cy="1938952"/>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Break it down</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solidFill>
                  <a:srgbClr val="242424"/>
                </a:solidFill>
                <a:latin typeface="Century Gothic"/>
                <a:ea typeface="Century Gothic"/>
                <a:cs typeface="Century Gothic"/>
                <a:sym typeface="Century Gothic"/>
              </a:rPr>
              <a:t>Notation comes from the Latin </a:t>
            </a:r>
            <a:r>
              <a:rPr lang="en-GB" sz="2000" dirty="0" err="1">
                <a:solidFill>
                  <a:srgbClr val="242424"/>
                </a:solidFill>
                <a:latin typeface="Century Gothic"/>
                <a:ea typeface="Century Gothic"/>
                <a:cs typeface="Century Gothic"/>
                <a:sym typeface="Century Gothic"/>
              </a:rPr>
              <a:t>notatio</a:t>
            </a:r>
            <a:r>
              <a:rPr lang="en-GB" sz="2000" dirty="0">
                <a:solidFill>
                  <a:srgbClr val="242424"/>
                </a:solidFill>
                <a:latin typeface="Century Gothic"/>
                <a:ea typeface="Century Gothic"/>
                <a:cs typeface="Century Gothic"/>
                <a:sym typeface="Century Gothic"/>
              </a:rPr>
              <a:t>, meaning ‘a marking’ − the dots are the marks used to show what repeats</a:t>
            </a:r>
            <a:endParaRPr sz="2000" dirty="0">
              <a:solidFill>
                <a:srgbClr val="242424"/>
              </a:solidFill>
              <a:latin typeface="Century Gothic"/>
              <a:ea typeface="Century Gothic"/>
              <a:cs typeface="Century Gothic"/>
              <a:sym typeface="Century Gothic"/>
            </a:endParaRPr>
          </a:p>
        </p:txBody>
      </p:sp>
      <p:sp>
        <p:nvSpPr>
          <p:cNvPr id="168" name="Google Shape;168;g3d99c91b69c_0_44"/>
          <p:cNvSpPr txBox="1"/>
          <p:nvPr/>
        </p:nvSpPr>
        <p:spPr>
          <a:xfrm>
            <a:off x="6817831" y="2089626"/>
            <a:ext cx="3961558" cy="1938952"/>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Example</a:t>
            </a:r>
            <a:r>
              <a:rPr lang="en-GB" sz="2000" b="1" i="0" u="none" strike="noStrike" cap="none" dirty="0">
                <a:solidFill>
                  <a:srgbClr val="006F62"/>
                </a:solidFill>
                <a:latin typeface="Century Gothic"/>
                <a:ea typeface="Century Gothic"/>
                <a:cs typeface="Century Gothic"/>
                <a:sym typeface="Century Gothic"/>
              </a:rPr>
              <a:t>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solidFill>
                  <a:srgbClr val="242424"/>
                </a:solidFill>
                <a:latin typeface="Century Gothic"/>
                <a:ea typeface="Century Gothic"/>
                <a:cs typeface="Century Gothic"/>
                <a:sym typeface="Century Gothic"/>
              </a:rPr>
              <a:t>0.3333 ... is written as 0.3 with a dot above the 3. For 0.142857142857..., dots above the 1 and the 7 show that the whole block 142857 repeats</a:t>
            </a:r>
            <a:endParaRPr sz="2000" dirty="0">
              <a:solidFill>
                <a:srgbClr val="242424"/>
              </a:solidFill>
              <a:latin typeface="Century Gothic"/>
              <a:ea typeface="Century Gothic"/>
              <a:cs typeface="Century Gothic"/>
              <a:sym typeface="Century Gothic"/>
            </a:endParaRPr>
          </a:p>
        </p:txBody>
      </p:sp>
      <mc:AlternateContent xmlns:mc="http://schemas.openxmlformats.org/markup-compatibility/2006" xmlns:a14="http://schemas.microsoft.com/office/drawing/2010/main">
        <mc:Choice Requires="a14">
          <p:sp>
            <p:nvSpPr>
              <p:cNvPr id="2" name="TextBox 1" descr="The number 0.3 with a dot above the digit 3 to indicate repetition">
                <a:extLst>
                  <a:ext uri="{FF2B5EF4-FFF2-40B4-BE49-F238E27FC236}">
                    <a16:creationId xmlns:a16="http://schemas.microsoft.com/office/drawing/2014/main" id="{DAAAA26A-0B6B-F9DE-9B47-BBB00D9B51CE}"/>
                  </a:ext>
                </a:extLst>
              </p:cNvPr>
              <p:cNvSpPr txBox="1"/>
              <p:nvPr/>
            </p:nvSpPr>
            <p:spPr>
              <a:xfrm>
                <a:off x="4230990" y="3328311"/>
                <a:ext cx="2082798" cy="1050737"/>
              </a:xfrm>
              <a:prstGeom prst="rect">
                <a:avLst/>
              </a:prstGeom>
              <a:noFill/>
            </p:spPr>
            <p:txBody>
              <a:bodyPr wrap="square" rtlCol="0">
                <a:spAutoFit/>
              </a:bodyPr>
              <a:lstStyle/>
              <a:p>
                <a:pPr algn="ctr"/>
                <a:r>
                  <a:rPr lang="en-GB" sz="6000" dirty="0">
                    <a:latin typeface="Cambria Math" panose="02040503050406030204" pitchFamily="18" charset="0"/>
                    <a:ea typeface="Cambria Math" panose="02040503050406030204" pitchFamily="18" charset="0"/>
                  </a:rPr>
                  <a:t>0 . </a:t>
                </a:r>
                <a14:m>
                  <m:oMath xmlns:m="http://schemas.openxmlformats.org/officeDocument/2006/math">
                    <m:acc>
                      <m:accPr>
                        <m:chr m:val="̇"/>
                        <m:ctrlPr>
                          <a:rPr lang="en-GB" sz="6000" b="0" i="1" dirty="0" smtClean="0">
                            <a:latin typeface="Cambria Math" panose="02040503050406030204" pitchFamily="18" charset="0"/>
                            <a:ea typeface="Cambria Math" panose="02040503050406030204" pitchFamily="18" charset="0"/>
                          </a:rPr>
                        </m:ctrlPr>
                      </m:accPr>
                      <m:e>
                        <m:r>
                          <a:rPr lang="en-GB" sz="6000" b="0" i="1" dirty="0" smtClean="0">
                            <a:latin typeface="Cambria Math" panose="02040503050406030204" pitchFamily="18" charset="0"/>
                            <a:ea typeface="Cambria Math" panose="02040503050406030204" pitchFamily="18" charset="0"/>
                          </a:rPr>
                          <m:t>3</m:t>
                        </m:r>
                      </m:e>
                    </m:acc>
                  </m:oMath>
                </a14:m>
                <a:endParaRPr lang="en-GB" sz="6000" dirty="0">
                  <a:latin typeface="Cambria Math" panose="02040503050406030204" pitchFamily="18" charset="0"/>
                  <a:ea typeface="Cambria Math" panose="02040503050406030204" pitchFamily="18" charset="0"/>
                </a:endParaRPr>
              </a:p>
            </p:txBody>
          </p:sp>
        </mc:Choice>
        <mc:Fallback xmlns="">
          <p:sp>
            <p:nvSpPr>
              <p:cNvPr id="2" name="TextBox 1" descr="The number 0.3 with a dot above the digit 3 to indicate repetition">
                <a:extLst>
                  <a:ext uri="{FF2B5EF4-FFF2-40B4-BE49-F238E27FC236}">
                    <a16:creationId xmlns:a16="http://schemas.microsoft.com/office/drawing/2014/main" id="{DAAAA26A-0B6B-F9DE-9B47-BBB00D9B51CE}"/>
                  </a:ext>
                </a:extLst>
              </p:cNvPr>
              <p:cNvSpPr txBox="1">
                <a:spLocks noRot="1" noChangeAspect="1" noMove="1" noResize="1" noEditPoints="1" noAdjustHandles="1" noChangeArrowheads="1" noChangeShapeType="1" noTextEdit="1"/>
              </p:cNvSpPr>
              <p:nvPr/>
            </p:nvSpPr>
            <p:spPr>
              <a:xfrm>
                <a:off x="4230990" y="3328311"/>
                <a:ext cx="2082798" cy="1050737"/>
              </a:xfrm>
              <a:prstGeom prst="rect">
                <a:avLst/>
              </a:prstGeom>
              <a:blipFill>
                <a:blip r:embed="rId3"/>
                <a:stretch>
                  <a:fillRect l="-4094" t="-14535" b="-38953"/>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 name="TextBox 2" descr="The number 0.142857 with a dot above the digits 1 and 7 to indicate repetition of the whole block">
                <a:extLst>
                  <a:ext uri="{FF2B5EF4-FFF2-40B4-BE49-F238E27FC236}">
                    <a16:creationId xmlns:a16="http://schemas.microsoft.com/office/drawing/2014/main" id="{44403F64-3EB2-3D67-7A12-F00FE5E472C4}"/>
                  </a:ext>
                </a:extLst>
              </p:cNvPr>
              <p:cNvSpPr txBox="1"/>
              <p:nvPr/>
            </p:nvSpPr>
            <p:spPr>
              <a:xfrm>
                <a:off x="3397124" y="4723941"/>
                <a:ext cx="3665851" cy="1050737"/>
              </a:xfrm>
              <a:prstGeom prst="rect">
                <a:avLst/>
              </a:prstGeom>
              <a:noFill/>
            </p:spPr>
            <p:txBody>
              <a:bodyPr wrap="square" rtlCol="0">
                <a:spAutoFit/>
              </a:bodyPr>
              <a:lstStyle/>
              <a:p>
                <a:pPr algn="ctr"/>
                <a:r>
                  <a:rPr lang="en-GB" sz="6000" dirty="0">
                    <a:latin typeface="Cambria Math" panose="02040503050406030204" pitchFamily="18" charset="0"/>
                    <a:ea typeface="Cambria Math" panose="02040503050406030204" pitchFamily="18" charset="0"/>
                  </a:rPr>
                  <a:t>0 . </a:t>
                </a:r>
                <a14:m>
                  <m:oMath xmlns:m="http://schemas.openxmlformats.org/officeDocument/2006/math">
                    <m:acc>
                      <m:accPr>
                        <m:chr m:val="̇"/>
                        <m:ctrlPr>
                          <a:rPr lang="en-GB" sz="6000" b="0" i="1" dirty="0" smtClean="0">
                            <a:latin typeface="Cambria Math" panose="02040503050406030204" pitchFamily="18" charset="0"/>
                            <a:ea typeface="Cambria Math" panose="02040503050406030204" pitchFamily="18" charset="0"/>
                          </a:rPr>
                        </m:ctrlPr>
                      </m:accPr>
                      <m:e>
                        <m:r>
                          <a:rPr lang="en-GB" sz="6000" b="0" i="1" dirty="0" smtClean="0">
                            <a:latin typeface="Cambria Math" panose="02040503050406030204" pitchFamily="18" charset="0"/>
                            <a:ea typeface="Cambria Math" panose="02040503050406030204" pitchFamily="18" charset="0"/>
                          </a:rPr>
                          <m:t>1</m:t>
                        </m:r>
                      </m:e>
                    </m:acc>
                  </m:oMath>
                </a14:m>
                <a:r>
                  <a:rPr lang="en-GB" sz="6000" dirty="0">
                    <a:latin typeface="Cambria Math" panose="02040503050406030204" pitchFamily="18" charset="0"/>
                    <a:ea typeface="Cambria Math" panose="02040503050406030204" pitchFamily="18" charset="0"/>
                  </a:rPr>
                  <a:t>4285</a:t>
                </a:r>
                <a14:m>
                  <m:oMath xmlns:m="http://schemas.openxmlformats.org/officeDocument/2006/math">
                    <m:acc>
                      <m:accPr>
                        <m:chr m:val="̇"/>
                        <m:ctrlPr>
                          <a:rPr lang="en-GB" sz="6000" b="0" i="1" dirty="0" smtClean="0">
                            <a:latin typeface="Cambria Math" panose="02040503050406030204" pitchFamily="18" charset="0"/>
                            <a:ea typeface="Cambria Math" panose="02040503050406030204" pitchFamily="18" charset="0"/>
                          </a:rPr>
                        </m:ctrlPr>
                      </m:accPr>
                      <m:e>
                        <m:r>
                          <a:rPr lang="en-GB" sz="6000" b="0" i="1" dirty="0" smtClean="0">
                            <a:latin typeface="Cambria Math" panose="02040503050406030204" pitchFamily="18" charset="0"/>
                            <a:ea typeface="Cambria Math" panose="02040503050406030204" pitchFamily="18" charset="0"/>
                          </a:rPr>
                          <m:t>7</m:t>
                        </m:r>
                      </m:e>
                    </m:acc>
                  </m:oMath>
                </a14:m>
                <a:endParaRPr lang="en-GB" sz="6000" dirty="0">
                  <a:latin typeface="Cambria Math" panose="02040503050406030204" pitchFamily="18" charset="0"/>
                  <a:ea typeface="Cambria Math" panose="02040503050406030204" pitchFamily="18" charset="0"/>
                </a:endParaRPr>
              </a:p>
            </p:txBody>
          </p:sp>
        </mc:Choice>
        <mc:Fallback xmlns="">
          <p:sp>
            <p:nvSpPr>
              <p:cNvPr id="3" name="TextBox 2" descr="The number 0.142857 with a dot above the digits 1 and 7 to indicate repetition of the whole block">
                <a:extLst>
                  <a:ext uri="{FF2B5EF4-FFF2-40B4-BE49-F238E27FC236}">
                    <a16:creationId xmlns:a16="http://schemas.microsoft.com/office/drawing/2014/main" id="{44403F64-3EB2-3D67-7A12-F00FE5E472C4}"/>
                  </a:ext>
                </a:extLst>
              </p:cNvPr>
              <p:cNvSpPr txBox="1">
                <a:spLocks noRot="1" noChangeAspect="1" noMove="1" noResize="1" noEditPoints="1" noAdjustHandles="1" noChangeArrowheads="1" noChangeShapeType="1" noTextEdit="1"/>
              </p:cNvSpPr>
              <p:nvPr/>
            </p:nvSpPr>
            <p:spPr>
              <a:xfrm>
                <a:off x="3397124" y="4723941"/>
                <a:ext cx="3665851" cy="1050737"/>
              </a:xfrm>
              <a:prstGeom prst="rect">
                <a:avLst/>
              </a:prstGeom>
              <a:blipFill>
                <a:blip r:embed="rId4"/>
                <a:stretch>
                  <a:fillRect l="-9468" t="-14535" b="-38953"/>
                </a:stretch>
              </a:blipFill>
            </p:spPr>
            <p:txBody>
              <a:bodyPr/>
              <a:lstStyle/>
              <a:p>
                <a:r>
                  <a:rPr lang="en-GB">
                    <a:noFill/>
                  </a:rPr>
                  <a:t> </a:t>
                </a:r>
              </a:p>
            </p:txBody>
          </p:sp>
        </mc:Fallback>
      </mc:AlternateContent>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g3d99c91b69c_0_22"/>
          <p:cNvSpPr txBox="1">
            <a:spLocks noGrp="1"/>
          </p:cNvSpPr>
          <p:nvPr>
            <p:ph type="title"/>
          </p:nvPr>
        </p:nvSpPr>
        <p:spPr>
          <a:xfrm>
            <a:off x="305050" y="595099"/>
            <a:ext cx="2559300" cy="959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4000"/>
              <a:buFont typeface="Century Gothic"/>
              <a:buNone/>
            </a:pPr>
            <a:r>
              <a:rPr lang="en-GB" sz="4000" dirty="0"/>
              <a:t>Precise </a:t>
            </a:r>
            <a:endParaRPr dirty="0"/>
          </a:p>
        </p:txBody>
      </p:sp>
      <p:sp>
        <p:nvSpPr>
          <p:cNvPr id="176" name="Google Shape;176;g3d99c91b69c_0_22"/>
          <p:cNvSpPr txBox="1"/>
          <p:nvPr/>
        </p:nvSpPr>
        <p:spPr>
          <a:xfrm>
            <a:off x="3445848" y="540000"/>
            <a:ext cx="7589603" cy="1069899"/>
          </a:xfrm>
          <a:prstGeom prst="rect">
            <a:avLst/>
          </a:prstGeom>
          <a:solidFill>
            <a:srgbClr val="EA8FC4">
              <a:alpha val="27060"/>
            </a:srgbClr>
          </a:solidFill>
          <a:ln>
            <a:noFill/>
          </a:ln>
        </p:spPr>
        <p:txBody>
          <a:bodyPr spcFirstLastPara="1" wrap="square" lIns="72000" tIns="36000" rIns="72000" bIns="36000" anchor="t" anchorCtr="0">
            <a:spAutoFit/>
          </a:bodyPr>
          <a:lstStyle/>
          <a:p>
            <a:pPr marL="0" marR="0" lvl="0" indent="0" algn="l" rtl="0">
              <a:lnSpc>
                <a:spcPct val="90000"/>
              </a:lnSpc>
              <a:spcBef>
                <a:spcPts val="0"/>
              </a:spcBef>
              <a:spcAft>
                <a:spcPts val="0"/>
              </a:spcAft>
              <a:buClr>
                <a:schemeClr val="dk1"/>
              </a:buClr>
              <a:buSzPts val="2000"/>
              <a:buFont typeface="Century Gothic"/>
              <a:buNone/>
            </a:pPr>
            <a:r>
              <a:rPr lang="en-GB" sz="2400" dirty="0">
                <a:solidFill>
                  <a:schemeClr val="dk1"/>
                </a:solidFill>
                <a:latin typeface="Century Gothic"/>
                <a:ea typeface="Century Gothic"/>
                <a:cs typeface="Century Gothic"/>
                <a:sym typeface="Century Gothic"/>
              </a:rPr>
              <a:t>if repeated measurements are very close to each other. A measuring instrument is also described as precise if it can measure to a small unit</a:t>
            </a:r>
            <a:endParaRPr sz="2400" b="0" i="0" u="none" strike="noStrike" cap="none" dirty="0">
              <a:solidFill>
                <a:schemeClr val="dk1"/>
              </a:solidFill>
              <a:latin typeface="Century Gothic"/>
              <a:ea typeface="Century Gothic"/>
              <a:cs typeface="Century Gothic"/>
              <a:sym typeface="Century Gothic"/>
            </a:endParaRPr>
          </a:p>
        </p:txBody>
      </p:sp>
      <p:sp>
        <p:nvSpPr>
          <p:cNvPr id="177" name="Google Shape;177;g3d99c91b69c_0_22"/>
          <p:cNvSpPr txBox="1"/>
          <p:nvPr/>
        </p:nvSpPr>
        <p:spPr>
          <a:xfrm>
            <a:off x="305050" y="1944891"/>
            <a:ext cx="4273039" cy="1631175"/>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In other words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solidFill>
                  <a:schemeClr val="dk1"/>
                </a:solidFill>
                <a:latin typeface="Century Gothic"/>
                <a:ea typeface="Century Gothic"/>
                <a:cs typeface="Century Gothic"/>
                <a:sym typeface="Century Gothic"/>
              </a:rPr>
              <a:t>precise describes measurements that agree closely with each other, or equipment that can measure in very small units</a:t>
            </a:r>
            <a:endParaRPr sz="2000" dirty="0">
              <a:solidFill>
                <a:schemeClr val="dk1"/>
              </a:solidFill>
              <a:latin typeface="Century Gothic"/>
              <a:ea typeface="Century Gothic"/>
              <a:cs typeface="Century Gothic"/>
              <a:sym typeface="Century Gothic"/>
            </a:endParaRPr>
          </a:p>
        </p:txBody>
      </p:sp>
      <p:sp>
        <p:nvSpPr>
          <p:cNvPr id="178" name="Google Shape;178;g3d99c91b69c_0_22"/>
          <p:cNvSpPr txBox="1"/>
          <p:nvPr/>
        </p:nvSpPr>
        <p:spPr>
          <a:xfrm>
            <a:off x="305050" y="4021257"/>
            <a:ext cx="2338252" cy="7080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Say it</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solidFill>
                  <a:schemeClr val="dk1"/>
                </a:solidFill>
                <a:latin typeface="Century Gothic"/>
                <a:ea typeface="Century Gothic"/>
                <a:cs typeface="Century Gothic"/>
                <a:sym typeface="Century Gothic"/>
              </a:rPr>
              <a:t>Pre-s-eye-s</a:t>
            </a:r>
            <a:endParaRPr sz="1400" b="0" i="0" u="none" strike="noStrike" cap="none" dirty="0">
              <a:solidFill>
                <a:srgbClr val="000000"/>
              </a:solidFill>
              <a:latin typeface="Arial"/>
              <a:ea typeface="Arial"/>
              <a:cs typeface="Arial"/>
              <a:sym typeface="Arial"/>
            </a:endParaRPr>
          </a:p>
        </p:txBody>
      </p:sp>
      <p:sp>
        <p:nvSpPr>
          <p:cNvPr id="179" name="Google Shape;179;g3d99c91b69c_0_22"/>
          <p:cNvSpPr txBox="1"/>
          <p:nvPr/>
        </p:nvSpPr>
        <p:spPr>
          <a:xfrm>
            <a:off x="5246020" y="5247179"/>
            <a:ext cx="5537899" cy="1323399"/>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Break it down</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solidFill>
                  <a:srgbClr val="242424"/>
                </a:solidFill>
                <a:latin typeface="Century Gothic"/>
                <a:ea typeface="Century Gothic"/>
                <a:cs typeface="Century Gothic"/>
                <a:sym typeface="Century Gothic"/>
              </a:rPr>
              <a:t>From the Latin </a:t>
            </a:r>
            <a:r>
              <a:rPr lang="en-GB" sz="2000" dirty="0" err="1">
                <a:solidFill>
                  <a:srgbClr val="242424"/>
                </a:solidFill>
                <a:latin typeface="Century Gothic"/>
                <a:ea typeface="Century Gothic"/>
                <a:cs typeface="Century Gothic"/>
                <a:sym typeface="Century Gothic"/>
              </a:rPr>
              <a:t>praecisus</a:t>
            </a:r>
            <a:r>
              <a:rPr lang="en-GB" sz="2000" dirty="0">
                <a:solidFill>
                  <a:srgbClr val="242424"/>
                </a:solidFill>
                <a:latin typeface="Century Gothic"/>
                <a:ea typeface="Century Gothic"/>
                <a:cs typeface="Century Gothic"/>
                <a:sym typeface="Century Gothic"/>
              </a:rPr>
              <a:t>, meaning ‘cut short’ − a precise measurement is cut down to an exact value</a:t>
            </a:r>
            <a:endParaRPr sz="2000" dirty="0">
              <a:solidFill>
                <a:srgbClr val="242424"/>
              </a:solidFill>
              <a:latin typeface="Century Gothic"/>
              <a:ea typeface="Century Gothic"/>
              <a:cs typeface="Century Gothic"/>
              <a:sym typeface="Century Gothic"/>
            </a:endParaRPr>
          </a:p>
        </p:txBody>
      </p:sp>
      <p:sp>
        <p:nvSpPr>
          <p:cNvPr id="180" name="Google Shape;180;g3d99c91b69c_0_22"/>
          <p:cNvSpPr txBox="1"/>
          <p:nvPr/>
        </p:nvSpPr>
        <p:spPr>
          <a:xfrm>
            <a:off x="4738370" y="1944891"/>
            <a:ext cx="6248400" cy="1631175"/>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Example</a:t>
            </a:r>
          </a:p>
          <a:p>
            <a:pPr marL="0" marR="0" lvl="0" indent="0" algn="l" rtl="0">
              <a:lnSpc>
                <a:spcPct val="100000"/>
              </a:lnSpc>
              <a:spcBef>
                <a:spcPts val="0"/>
              </a:spcBef>
              <a:spcAft>
                <a:spcPts val="0"/>
              </a:spcAft>
              <a:buClr>
                <a:srgbClr val="000000"/>
              </a:buClr>
              <a:buSzPts val="2000"/>
              <a:buFont typeface="Arial"/>
              <a:buNone/>
            </a:pPr>
            <a:r>
              <a:rPr lang="en-GB" sz="2000" i="0" u="none" strike="noStrike" cap="none" dirty="0">
                <a:solidFill>
                  <a:schemeClr val="tx1"/>
                </a:solidFill>
                <a:latin typeface="Century Gothic"/>
                <a:ea typeface="Century Gothic"/>
                <a:cs typeface="Century Gothic"/>
                <a:sym typeface="Century Gothic"/>
              </a:rPr>
              <a:t>The table below </a:t>
            </a:r>
            <a:r>
              <a:rPr lang="en-GB" sz="2000" dirty="0">
                <a:solidFill>
                  <a:schemeClr val="tx1"/>
                </a:solidFill>
                <a:latin typeface="Century Gothic"/>
                <a:ea typeface="Century Gothic"/>
                <a:cs typeface="Century Gothic"/>
                <a:sym typeface="Century Gothic"/>
              </a:rPr>
              <a:t>shows </a:t>
            </a:r>
            <a:r>
              <a:rPr lang="en-GB" sz="2000" i="0" u="none" strike="noStrike" cap="none" dirty="0">
                <a:solidFill>
                  <a:schemeClr val="tx1"/>
                </a:solidFill>
                <a:latin typeface="Century Gothic"/>
                <a:ea typeface="Century Gothic"/>
                <a:cs typeface="Century Gothic"/>
                <a:sym typeface="Century Gothic"/>
              </a:rPr>
              <a:t>measurements taken during a titration experiment. We know the results are precise because the measurements are all close together</a:t>
            </a:r>
            <a:endParaRPr sz="1400" i="0" u="none" strike="noStrike" cap="none" dirty="0">
              <a:solidFill>
                <a:schemeClr val="tx1"/>
              </a:solidFill>
              <a:latin typeface="Arial"/>
              <a:ea typeface="Arial"/>
              <a:cs typeface="Arial"/>
              <a:sym typeface="Arial"/>
            </a:endParaRPr>
          </a:p>
        </p:txBody>
      </p:sp>
      <p:sp>
        <p:nvSpPr>
          <p:cNvPr id="2" name="TextBox 1">
            <a:extLst>
              <a:ext uri="{FF2B5EF4-FFF2-40B4-BE49-F238E27FC236}">
                <a16:creationId xmlns:a16="http://schemas.microsoft.com/office/drawing/2014/main" id="{65E1DC2C-20E8-A123-A548-8245AF9D3DAA}"/>
              </a:ext>
            </a:extLst>
          </p:cNvPr>
          <p:cNvSpPr txBox="1"/>
          <p:nvPr/>
        </p:nvSpPr>
        <p:spPr>
          <a:xfrm>
            <a:off x="305050" y="5247139"/>
            <a:ext cx="4381250" cy="1323439"/>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Other contexts</a:t>
            </a:r>
          </a:p>
          <a:p>
            <a:pPr lvl="0">
              <a:buSzPts val="2000"/>
            </a:pPr>
            <a:r>
              <a:rPr lang="en-GB" sz="2000" dirty="0">
                <a:solidFill>
                  <a:srgbClr val="242424"/>
                </a:solidFill>
                <a:latin typeface="Century Gothic"/>
                <a:ea typeface="Century Gothic"/>
                <a:cs typeface="Century Gothic"/>
                <a:sym typeface="Century Gothic"/>
              </a:rPr>
              <a:t>A balance reading to 0.001 grams is more precise than one reading to 0.1 grams</a:t>
            </a:r>
            <a:endParaRPr lang="en-GB" dirty="0"/>
          </a:p>
        </p:txBody>
      </p:sp>
      <p:graphicFrame>
        <p:nvGraphicFramePr>
          <p:cNvPr id="4" name="Table 3">
            <a:extLst>
              <a:ext uri="{FF2B5EF4-FFF2-40B4-BE49-F238E27FC236}">
                <a16:creationId xmlns:a16="http://schemas.microsoft.com/office/drawing/2014/main" id="{5A7A373C-EE38-D552-E43E-E3B4EE392A22}"/>
              </a:ext>
            </a:extLst>
          </p:cNvPr>
          <p:cNvGraphicFramePr>
            <a:graphicFrameLocks noGrp="1"/>
          </p:cNvGraphicFramePr>
          <p:nvPr>
            <p:extLst>
              <p:ext uri="{D42A27DB-BD31-4B8C-83A1-F6EECF244321}">
                <p14:modId xmlns:p14="http://schemas.microsoft.com/office/powerpoint/2010/main" val="726113573"/>
              </p:ext>
            </p:extLst>
          </p:nvPr>
        </p:nvGraphicFramePr>
        <p:xfrm>
          <a:off x="3667874" y="3857100"/>
          <a:ext cx="6800964" cy="1092683"/>
        </p:xfrm>
        <a:graphic>
          <a:graphicData uri="http://schemas.openxmlformats.org/drawingml/2006/table">
            <a:tbl>
              <a:tblPr firstRow="1" bandRow="1">
                <a:tableStyleId>{00A15C55-8517-42AA-B614-E9B94910E393}</a:tableStyleId>
              </a:tblPr>
              <a:tblGrid>
                <a:gridCol w="1700241">
                  <a:extLst>
                    <a:ext uri="{9D8B030D-6E8A-4147-A177-3AD203B41FA5}">
                      <a16:colId xmlns:a16="http://schemas.microsoft.com/office/drawing/2014/main" val="3389156027"/>
                    </a:ext>
                  </a:extLst>
                </a:gridCol>
                <a:gridCol w="1700241">
                  <a:extLst>
                    <a:ext uri="{9D8B030D-6E8A-4147-A177-3AD203B41FA5}">
                      <a16:colId xmlns:a16="http://schemas.microsoft.com/office/drawing/2014/main" val="2216364535"/>
                    </a:ext>
                  </a:extLst>
                </a:gridCol>
                <a:gridCol w="1700241">
                  <a:extLst>
                    <a:ext uri="{9D8B030D-6E8A-4147-A177-3AD203B41FA5}">
                      <a16:colId xmlns:a16="http://schemas.microsoft.com/office/drawing/2014/main" val="408553540"/>
                    </a:ext>
                  </a:extLst>
                </a:gridCol>
                <a:gridCol w="1700241">
                  <a:extLst>
                    <a:ext uri="{9D8B030D-6E8A-4147-A177-3AD203B41FA5}">
                      <a16:colId xmlns:a16="http://schemas.microsoft.com/office/drawing/2014/main" val="51284872"/>
                    </a:ext>
                  </a:extLst>
                </a:gridCol>
              </a:tblGrid>
              <a:tr h="452603">
                <a:tc>
                  <a:txBody>
                    <a:bodyPr/>
                    <a:lstStyle/>
                    <a:p>
                      <a:pPr algn="ctr"/>
                      <a:endParaRPr lang="en-GB" dirty="0">
                        <a:solidFill>
                          <a:schemeClr val="bg1"/>
                        </a:solidFill>
                        <a:latin typeface="Century Gothic" panose="020B0502020202020204" pitchFamily="34" charset="0"/>
                      </a:endParaRPr>
                    </a:p>
                  </a:txBody>
                  <a:tcPr>
                    <a:solidFill>
                      <a:srgbClr val="991E66"/>
                    </a:solidFill>
                  </a:tcPr>
                </a:tc>
                <a:tc>
                  <a:txBody>
                    <a:bodyPr/>
                    <a:lstStyle/>
                    <a:p>
                      <a:pPr algn="ctr"/>
                      <a:r>
                        <a:rPr lang="en-GB" dirty="0">
                          <a:latin typeface="Century Gothic" panose="020B0502020202020204" pitchFamily="34" charset="0"/>
                        </a:rPr>
                        <a:t>Experiment 1</a:t>
                      </a:r>
                    </a:p>
                  </a:txBody>
                  <a:tcPr/>
                </a:tc>
                <a:tc>
                  <a:txBody>
                    <a:bodyPr/>
                    <a:lstStyle/>
                    <a:p>
                      <a:pPr algn="ctr"/>
                      <a:r>
                        <a:rPr lang="en-GB" dirty="0">
                          <a:latin typeface="Century Gothic" panose="020B0502020202020204" pitchFamily="34" charset="0"/>
                        </a:rPr>
                        <a:t>Experiment 2</a:t>
                      </a:r>
                    </a:p>
                  </a:txBody>
                  <a:tcPr/>
                </a:tc>
                <a:tc>
                  <a:txBody>
                    <a:bodyPr/>
                    <a:lstStyle/>
                    <a:p>
                      <a:pPr algn="ctr"/>
                      <a:r>
                        <a:rPr lang="en-GB" dirty="0">
                          <a:latin typeface="Century Gothic" panose="020B0502020202020204" pitchFamily="34" charset="0"/>
                        </a:rPr>
                        <a:t>Experiment 3</a:t>
                      </a:r>
                    </a:p>
                  </a:txBody>
                  <a:tcPr/>
                </a:tc>
                <a:extLst>
                  <a:ext uri="{0D108BD9-81ED-4DB2-BD59-A6C34878D82A}">
                    <a16:rowId xmlns:a16="http://schemas.microsoft.com/office/drawing/2014/main" val="2493541948"/>
                  </a:ext>
                </a:extLst>
              </a:tr>
              <a:tr h="479850">
                <a:tc>
                  <a:txBody>
                    <a:bodyPr/>
                    <a:lstStyle/>
                    <a:p>
                      <a:pPr algn="ctr"/>
                      <a:r>
                        <a:rPr lang="en-GB" b="1" dirty="0">
                          <a:solidFill>
                            <a:schemeClr val="bg1"/>
                          </a:solidFill>
                          <a:latin typeface="Century Gothic" panose="020B0502020202020204" pitchFamily="34" charset="0"/>
                          <a:ea typeface="Cambria Math" panose="02040503050406030204" pitchFamily="18" charset="0"/>
                        </a:rPr>
                        <a:t>Volume used (cm</a:t>
                      </a:r>
                      <a:r>
                        <a:rPr lang="en-GB" b="1" baseline="30000" dirty="0">
                          <a:solidFill>
                            <a:schemeClr val="bg1"/>
                          </a:solidFill>
                          <a:latin typeface="Century Gothic" panose="020B0502020202020204" pitchFamily="34" charset="0"/>
                          <a:ea typeface="Cambria Math" panose="02040503050406030204" pitchFamily="18" charset="0"/>
                        </a:rPr>
                        <a:t>3</a:t>
                      </a:r>
                      <a:r>
                        <a:rPr lang="en-GB" b="1" dirty="0">
                          <a:solidFill>
                            <a:schemeClr val="bg1"/>
                          </a:solidFill>
                          <a:latin typeface="Century Gothic" panose="020B0502020202020204" pitchFamily="34" charset="0"/>
                          <a:ea typeface="Cambria Math" panose="02040503050406030204" pitchFamily="18" charset="0"/>
                        </a:rPr>
                        <a:t>)</a:t>
                      </a:r>
                      <a:endParaRPr lang="en-GB" b="1" baseline="0" dirty="0">
                        <a:solidFill>
                          <a:schemeClr val="bg1"/>
                        </a:solidFill>
                        <a:latin typeface="Century Gothic" panose="020B0502020202020204" pitchFamily="34" charset="0"/>
                        <a:ea typeface="Cambria Math" panose="02040503050406030204" pitchFamily="18" charset="0"/>
                      </a:endParaRPr>
                    </a:p>
                  </a:txBody>
                  <a:tcPr>
                    <a:solidFill>
                      <a:srgbClr val="991E66"/>
                    </a:solidFill>
                  </a:tcPr>
                </a:tc>
                <a:tc>
                  <a:txBody>
                    <a:bodyPr/>
                    <a:lstStyle/>
                    <a:p>
                      <a:pPr algn="ctr"/>
                      <a:r>
                        <a:rPr lang="en-GB" dirty="0">
                          <a:latin typeface="Century Gothic" panose="020B0502020202020204" pitchFamily="34" charset="0"/>
                          <a:ea typeface="Cambria Math" panose="02040503050406030204" pitchFamily="18" charset="0"/>
                        </a:rPr>
                        <a:t>21.35</a:t>
                      </a:r>
                    </a:p>
                  </a:txBody>
                  <a:tcPr anchor="ctr">
                    <a:solidFill>
                      <a:schemeClr val="accent4">
                        <a:lumMod val="20000"/>
                        <a:lumOff val="80000"/>
                      </a:schemeClr>
                    </a:solidFill>
                  </a:tcPr>
                </a:tc>
                <a:tc>
                  <a:txBody>
                    <a:bodyPr/>
                    <a:lstStyle/>
                    <a:p>
                      <a:pPr algn="ctr"/>
                      <a:r>
                        <a:rPr lang="en-GB" dirty="0">
                          <a:latin typeface="Century Gothic" panose="020B0502020202020204" pitchFamily="34" charset="0"/>
                          <a:ea typeface="Cambria Math" panose="02040503050406030204" pitchFamily="18" charset="0"/>
                        </a:rPr>
                        <a:t>21.30</a:t>
                      </a:r>
                    </a:p>
                  </a:txBody>
                  <a:tcPr anchor="ctr">
                    <a:solidFill>
                      <a:schemeClr val="accent4">
                        <a:lumMod val="20000"/>
                        <a:lumOff val="80000"/>
                      </a:schemeClr>
                    </a:solidFill>
                  </a:tcPr>
                </a:tc>
                <a:tc>
                  <a:txBody>
                    <a:bodyPr/>
                    <a:lstStyle/>
                    <a:p>
                      <a:pPr algn="ctr"/>
                      <a:r>
                        <a:rPr lang="en-GB" dirty="0">
                          <a:latin typeface="Century Gothic" panose="020B0502020202020204" pitchFamily="34" charset="0"/>
                          <a:ea typeface="Cambria Math" panose="02040503050406030204" pitchFamily="18" charset="0"/>
                        </a:rPr>
                        <a:t>21.25</a:t>
                      </a:r>
                    </a:p>
                  </a:txBody>
                  <a:tcPr anchor="ctr">
                    <a:solidFill>
                      <a:schemeClr val="accent4">
                        <a:lumMod val="20000"/>
                        <a:lumOff val="80000"/>
                      </a:schemeClr>
                    </a:solidFill>
                  </a:tcPr>
                </a:tc>
                <a:extLst>
                  <a:ext uri="{0D108BD9-81ED-4DB2-BD59-A6C34878D82A}">
                    <a16:rowId xmlns:a16="http://schemas.microsoft.com/office/drawing/2014/main" val="1514086216"/>
                  </a:ext>
                </a:extLst>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g3ccaf36d282_0_0"/>
          <p:cNvSpPr txBox="1">
            <a:spLocks noGrp="1"/>
          </p:cNvSpPr>
          <p:nvPr>
            <p:ph type="title"/>
          </p:nvPr>
        </p:nvSpPr>
        <p:spPr>
          <a:xfrm>
            <a:off x="375160" y="540000"/>
            <a:ext cx="2386200" cy="959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4000"/>
              <a:buFont typeface="Century Gothic"/>
              <a:buNone/>
            </a:pPr>
            <a:r>
              <a:rPr lang="en-GB" sz="4000" dirty="0"/>
              <a:t>Precision </a:t>
            </a:r>
            <a:endParaRPr dirty="0"/>
          </a:p>
        </p:txBody>
      </p:sp>
      <p:sp>
        <p:nvSpPr>
          <p:cNvPr id="140" name="Google Shape;140;g3ccaf36d282_0_0"/>
          <p:cNvSpPr txBox="1"/>
          <p:nvPr/>
        </p:nvSpPr>
        <p:spPr>
          <a:xfrm>
            <a:off x="2975406" y="320920"/>
            <a:ext cx="8027400" cy="2067600"/>
          </a:xfrm>
          <a:prstGeom prst="rect">
            <a:avLst/>
          </a:prstGeom>
          <a:solidFill>
            <a:srgbClr val="EA8FC4">
              <a:alpha val="27060"/>
            </a:srgbClr>
          </a:solidFill>
          <a:ln>
            <a:noFill/>
          </a:ln>
        </p:spPr>
        <p:txBody>
          <a:bodyPr spcFirstLastPara="1" wrap="square" lIns="72000" tIns="36000" rIns="72000" bIns="36000" anchor="t" anchorCtr="0">
            <a:spAutoFit/>
          </a:bodyPr>
          <a:lstStyle/>
          <a:p>
            <a:pPr marL="0" marR="0" lvl="0" indent="0" algn="l" rtl="0">
              <a:lnSpc>
                <a:spcPct val="90000"/>
              </a:lnSpc>
              <a:spcBef>
                <a:spcPts val="0"/>
              </a:spcBef>
              <a:spcAft>
                <a:spcPts val="0"/>
              </a:spcAft>
              <a:buClr>
                <a:schemeClr val="dk1"/>
              </a:buClr>
              <a:buSzPts val="2000"/>
              <a:buFont typeface="Century Gothic"/>
              <a:buNone/>
            </a:pPr>
            <a:r>
              <a:rPr lang="en-GB" sz="2400" dirty="0">
                <a:solidFill>
                  <a:schemeClr val="dk1"/>
                </a:solidFill>
                <a:latin typeface="Century Gothic"/>
                <a:ea typeface="Century Gothic"/>
                <a:cs typeface="Century Gothic"/>
                <a:sym typeface="Century Gothic"/>
              </a:rPr>
              <a:t>how close together repeated measurements are to each other. High precision means there is very little spread around the mean value. Precision also refers to the smallest unit an instrument can measure to; a more precise instrument gives readings to more decimal places</a:t>
            </a:r>
            <a:endParaRPr sz="2400" b="0" i="0" dirty="0">
              <a:solidFill>
                <a:schemeClr val="dk1"/>
              </a:solidFill>
              <a:latin typeface="Century Gothic"/>
              <a:ea typeface="Century Gothic"/>
              <a:cs typeface="Century Gothic"/>
              <a:sym typeface="Century Gothic"/>
            </a:endParaRPr>
          </a:p>
        </p:txBody>
      </p:sp>
      <p:sp>
        <p:nvSpPr>
          <p:cNvPr id="141" name="Google Shape;141;g3ccaf36d282_0_0"/>
          <p:cNvSpPr txBox="1"/>
          <p:nvPr/>
        </p:nvSpPr>
        <p:spPr>
          <a:xfrm>
            <a:off x="378610" y="2514126"/>
            <a:ext cx="3333240" cy="1631175"/>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In other words…</a:t>
            </a:r>
            <a:endParaRPr dirty="0"/>
          </a:p>
          <a:p>
            <a:pPr marL="0" marR="0" lvl="0" indent="0" algn="l" rtl="0">
              <a:spcBef>
                <a:spcPts val="0"/>
              </a:spcBef>
              <a:spcAft>
                <a:spcPts val="0"/>
              </a:spcAft>
              <a:buNone/>
            </a:pPr>
            <a:r>
              <a:rPr lang="en-GB" sz="2000" dirty="0">
                <a:solidFill>
                  <a:schemeClr val="dk1"/>
                </a:solidFill>
                <a:latin typeface="Century Gothic"/>
                <a:ea typeface="Century Gothic"/>
                <a:cs typeface="Century Gothic"/>
                <a:sym typeface="Century Gothic"/>
              </a:rPr>
              <a:t>a more precise piece of equipment gives measurements with more decimal places</a:t>
            </a:r>
            <a:endParaRPr dirty="0"/>
          </a:p>
        </p:txBody>
      </p:sp>
      <p:sp>
        <p:nvSpPr>
          <p:cNvPr id="142" name="Google Shape;142;g3ccaf36d282_0_0"/>
          <p:cNvSpPr txBox="1"/>
          <p:nvPr/>
        </p:nvSpPr>
        <p:spPr>
          <a:xfrm>
            <a:off x="4879726" y="2791637"/>
            <a:ext cx="2005490" cy="7080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Say it</a:t>
            </a:r>
            <a:endParaRPr dirty="0"/>
          </a:p>
          <a:p>
            <a:pPr marL="0" marR="0" lvl="0" indent="0" algn="l" rtl="0">
              <a:spcBef>
                <a:spcPts val="0"/>
              </a:spcBef>
              <a:spcAft>
                <a:spcPts val="0"/>
              </a:spcAft>
              <a:buNone/>
            </a:pPr>
            <a:r>
              <a:rPr lang="en-GB" sz="2000" dirty="0">
                <a:solidFill>
                  <a:schemeClr val="dk1"/>
                </a:solidFill>
                <a:latin typeface="Century Gothic"/>
                <a:ea typeface="Century Gothic"/>
                <a:cs typeface="Century Gothic"/>
                <a:sym typeface="Century Gothic"/>
              </a:rPr>
              <a:t>Pri-</a:t>
            </a:r>
            <a:r>
              <a:rPr lang="en-GB" sz="2000" dirty="0" err="1">
                <a:solidFill>
                  <a:schemeClr val="dk1"/>
                </a:solidFill>
                <a:latin typeface="Century Gothic"/>
                <a:ea typeface="Century Gothic"/>
                <a:cs typeface="Century Gothic"/>
                <a:sym typeface="Century Gothic"/>
              </a:rPr>
              <a:t>si</a:t>
            </a:r>
            <a:r>
              <a:rPr lang="en-GB" sz="2000" dirty="0">
                <a:solidFill>
                  <a:schemeClr val="dk1"/>
                </a:solidFill>
                <a:latin typeface="Century Gothic"/>
                <a:ea typeface="Century Gothic"/>
                <a:cs typeface="Century Gothic"/>
                <a:sym typeface="Century Gothic"/>
              </a:rPr>
              <a:t>-</a:t>
            </a:r>
            <a:r>
              <a:rPr lang="en-GB" sz="2000" dirty="0" err="1">
                <a:solidFill>
                  <a:schemeClr val="dk1"/>
                </a:solidFill>
                <a:latin typeface="Century Gothic"/>
                <a:ea typeface="Century Gothic"/>
                <a:cs typeface="Century Gothic"/>
                <a:sym typeface="Century Gothic"/>
              </a:rPr>
              <a:t>si-en</a:t>
            </a:r>
            <a:endParaRPr dirty="0"/>
          </a:p>
        </p:txBody>
      </p:sp>
      <p:sp>
        <p:nvSpPr>
          <p:cNvPr id="143" name="Google Shape;143;g3ccaf36d282_0_0"/>
          <p:cNvSpPr txBox="1"/>
          <p:nvPr/>
        </p:nvSpPr>
        <p:spPr>
          <a:xfrm>
            <a:off x="375160" y="4409331"/>
            <a:ext cx="3307359" cy="1938952"/>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Break it down</a:t>
            </a:r>
            <a:endParaRPr dirty="0"/>
          </a:p>
          <a:p>
            <a:pPr marL="0" marR="0" lvl="0" indent="0" algn="l" rtl="0">
              <a:spcBef>
                <a:spcPts val="0"/>
              </a:spcBef>
              <a:spcAft>
                <a:spcPts val="0"/>
              </a:spcAft>
              <a:buNone/>
            </a:pPr>
            <a:r>
              <a:rPr lang="en-GB" sz="2000" dirty="0">
                <a:solidFill>
                  <a:srgbClr val="242424"/>
                </a:solidFill>
                <a:latin typeface="Century Gothic"/>
                <a:ea typeface="Century Gothic"/>
                <a:cs typeface="Century Gothic"/>
                <a:sym typeface="Century Gothic"/>
              </a:rPr>
              <a:t>From the Latin </a:t>
            </a:r>
            <a:r>
              <a:rPr lang="en-GB" sz="2000" dirty="0" err="1">
                <a:solidFill>
                  <a:srgbClr val="242424"/>
                </a:solidFill>
                <a:latin typeface="Century Gothic"/>
                <a:ea typeface="Century Gothic"/>
                <a:cs typeface="Century Gothic"/>
                <a:sym typeface="Century Gothic"/>
              </a:rPr>
              <a:t>praecisio</a:t>
            </a:r>
            <a:r>
              <a:rPr lang="en-GB" sz="2000" dirty="0">
                <a:solidFill>
                  <a:srgbClr val="242424"/>
                </a:solidFill>
                <a:latin typeface="Century Gothic"/>
                <a:ea typeface="Century Gothic"/>
                <a:cs typeface="Century Gothic"/>
                <a:sym typeface="Century Gothic"/>
              </a:rPr>
              <a:t> meaning to cut short − as in cutting a measurement down to its exact point</a:t>
            </a:r>
            <a:endParaRPr sz="2000" dirty="0">
              <a:solidFill>
                <a:schemeClr val="dk1"/>
              </a:solidFill>
              <a:latin typeface="Century Gothic"/>
              <a:ea typeface="Century Gothic"/>
              <a:cs typeface="Century Gothic"/>
              <a:sym typeface="Century Gothic"/>
            </a:endParaRPr>
          </a:p>
        </p:txBody>
      </p:sp>
      <p:sp>
        <p:nvSpPr>
          <p:cNvPr id="144" name="Google Shape;144;g3ccaf36d282_0_0"/>
          <p:cNvSpPr txBox="1"/>
          <p:nvPr/>
        </p:nvSpPr>
        <p:spPr>
          <a:xfrm>
            <a:off x="7855571" y="2571063"/>
            <a:ext cx="2839827" cy="3785611"/>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Example</a:t>
            </a:r>
            <a:r>
              <a:rPr lang="en-GB" sz="2000" b="1" dirty="0">
                <a:solidFill>
                  <a:srgbClr val="006F62"/>
                </a:solidFill>
                <a:latin typeface="Century Gothic"/>
                <a:ea typeface="Century Gothic"/>
                <a:cs typeface="Century Gothic"/>
                <a:sym typeface="Century Gothic"/>
              </a:rPr>
              <a:t> </a:t>
            </a:r>
            <a:endParaRPr dirty="0"/>
          </a:p>
          <a:p>
            <a:pPr marL="0" marR="0" lvl="0" indent="0" algn="l" rtl="0">
              <a:spcBef>
                <a:spcPts val="0"/>
              </a:spcBef>
              <a:spcAft>
                <a:spcPts val="0"/>
              </a:spcAft>
              <a:buNone/>
            </a:pPr>
            <a:r>
              <a:rPr lang="en-GB" sz="2000" dirty="0">
                <a:solidFill>
                  <a:srgbClr val="242424"/>
                </a:solidFill>
                <a:latin typeface="Century Gothic"/>
                <a:ea typeface="Century Gothic"/>
                <a:cs typeface="Century Gothic"/>
                <a:sym typeface="Century Gothic"/>
              </a:rPr>
              <a:t>A learner measures the mass of a sample three times and gets 2.34 g, 2.35 g and 2.34 g. These results are precise because they are close together. The balance reads to 0.01 g, which tells us its level of precision</a:t>
            </a:r>
            <a:endParaRPr dirty="0"/>
          </a:p>
        </p:txBody>
      </p:sp>
      <p:pic>
        <p:nvPicPr>
          <p:cNvPr id="3" name="Picture 2" descr="A photograph showing a laboratory digital balance being used to measure a small container, with a gloved hand holding a spatula and another hand holding a bottle">
            <a:extLst>
              <a:ext uri="{FF2B5EF4-FFF2-40B4-BE49-F238E27FC236}">
                <a16:creationId xmlns:a16="http://schemas.microsoft.com/office/drawing/2014/main" id="{7E529E9F-AB23-EB6E-0DAD-FF476EB5B67E}"/>
              </a:ext>
            </a:extLst>
          </p:cNvPr>
          <p:cNvPicPr>
            <a:picLocks noChangeAspect="1"/>
          </p:cNvPicPr>
          <p:nvPr/>
        </p:nvPicPr>
        <p:blipFill>
          <a:blip r:embed="rId3"/>
          <a:stretch>
            <a:fillRect/>
          </a:stretch>
        </p:blipFill>
        <p:spPr>
          <a:xfrm>
            <a:off x="3992558" y="3960079"/>
            <a:ext cx="3582305" cy="2388204"/>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g3d99c91b69c_0_33"/>
          <p:cNvSpPr txBox="1">
            <a:spLocks noGrp="1"/>
          </p:cNvSpPr>
          <p:nvPr>
            <p:ph type="title"/>
          </p:nvPr>
        </p:nvSpPr>
        <p:spPr>
          <a:xfrm>
            <a:off x="385804" y="567925"/>
            <a:ext cx="2559300" cy="959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4000"/>
              <a:buFont typeface="Century Gothic"/>
              <a:buNone/>
            </a:pPr>
            <a:r>
              <a:rPr lang="en-GB" sz="4000" dirty="0"/>
              <a:t>Rounding </a:t>
            </a:r>
            <a:endParaRPr dirty="0"/>
          </a:p>
        </p:txBody>
      </p:sp>
      <p:sp>
        <p:nvSpPr>
          <p:cNvPr id="201" name="Google Shape;201;g3d99c91b69c_0_33"/>
          <p:cNvSpPr txBox="1"/>
          <p:nvPr/>
        </p:nvSpPr>
        <p:spPr>
          <a:xfrm>
            <a:off x="3230880" y="539289"/>
            <a:ext cx="7804564" cy="737501"/>
          </a:xfrm>
          <a:prstGeom prst="rect">
            <a:avLst/>
          </a:prstGeom>
          <a:solidFill>
            <a:srgbClr val="EA8FC4">
              <a:alpha val="27060"/>
            </a:srgbClr>
          </a:solidFill>
          <a:ln>
            <a:noFill/>
          </a:ln>
        </p:spPr>
        <p:txBody>
          <a:bodyPr spcFirstLastPara="1" wrap="square" lIns="72000" tIns="36000" rIns="72000" bIns="36000" anchor="t" anchorCtr="0">
            <a:spAutoFit/>
          </a:bodyPr>
          <a:lstStyle/>
          <a:p>
            <a:pPr marL="0" marR="0" lvl="0" indent="0" algn="l" rtl="0">
              <a:lnSpc>
                <a:spcPct val="90000"/>
              </a:lnSpc>
              <a:spcBef>
                <a:spcPts val="0"/>
              </a:spcBef>
              <a:spcAft>
                <a:spcPts val="0"/>
              </a:spcAft>
              <a:buClr>
                <a:schemeClr val="dk1"/>
              </a:buClr>
              <a:buSzPts val="2000"/>
              <a:buFont typeface="Century Gothic"/>
              <a:buNone/>
            </a:pPr>
            <a:r>
              <a:rPr lang="en-GB" sz="2400" dirty="0">
                <a:solidFill>
                  <a:schemeClr val="dk1"/>
                </a:solidFill>
                <a:latin typeface="Century Gothic"/>
                <a:ea typeface="Century Gothic"/>
                <a:cs typeface="Century Gothic"/>
                <a:sym typeface="Century Gothic"/>
              </a:rPr>
              <a:t>simplifying a number to a set amount of decimal places or significant figures</a:t>
            </a:r>
            <a:endParaRPr sz="2400" b="0" i="0" u="none" strike="noStrike" cap="none" dirty="0">
              <a:solidFill>
                <a:schemeClr val="dk1"/>
              </a:solidFill>
              <a:latin typeface="Century Gothic"/>
              <a:ea typeface="Century Gothic"/>
              <a:cs typeface="Century Gothic"/>
              <a:sym typeface="Century Gothic"/>
            </a:endParaRPr>
          </a:p>
        </p:txBody>
      </p:sp>
      <p:sp>
        <p:nvSpPr>
          <p:cNvPr id="202" name="Google Shape;202;g3d99c91b69c_0_33"/>
          <p:cNvSpPr txBox="1"/>
          <p:nvPr/>
        </p:nvSpPr>
        <p:spPr>
          <a:xfrm>
            <a:off x="375150" y="1646890"/>
            <a:ext cx="3316800" cy="19395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In other words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solidFill>
                  <a:schemeClr val="dk1"/>
                </a:solidFill>
                <a:latin typeface="Century Gothic"/>
                <a:ea typeface="Century Gothic"/>
                <a:cs typeface="Century Gothic"/>
                <a:sym typeface="Century Gothic"/>
              </a:rPr>
              <a:t>rounding shortens a number to make it easier to use, while keeping it close to the original value</a:t>
            </a:r>
            <a:endParaRPr sz="2000" dirty="0">
              <a:solidFill>
                <a:schemeClr val="dk1"/>
              </a:solidFill>
              <a:latin typeface="Century Gothic"/>
              <a:ea typeface="Century Gothic"/>
              <a:cs typeface="Century Gothic"/>
              <a:sym typeface="Century Gothic"/>
            </a:endParaRPr>
          </a:p>
        </p:txBody>
      </p:sp>
      <p:sp>
        <p:nvSpPr>
          <p:cNvPr id="203" name="Google Shape;203;g3d99c91b69c_0_33"/>
          <p:cNvSpPr txBox="1"/>
          <p:nvPr/>
        </p:nvSpPr>
        <p:spPr>
          <a:xfrm>
            <a:off x="4434093" y="4297386"/>
            <a:ext cx="1900690" cy="7080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Say it</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solidFill>
                  <a:schemeClr val="dk1"/>
                </a:solidFill>
                <a:latin typeface="Century Gothic"/>
                <a:ea typeface="Century Gothic"/>
                <a:cs typeface="Century Gothic"/>
                <a:sym typeface="Century Gothic"/>
              </a:rPr>
              <a:t>Roun-ding</a:t>
            </a:r>
            <a:endParaRPr sz="2000" dirty="0">
              <a:solidFill>
                <a:schemeClr val="dk1"/>
              </a:solidFill>
              <a:latin typeface="Century Gothic"/>
              <a:ea typeface="Century Gothic"/>
              <a:cs typeface="Century Gothic"/>
              <a:sym typeface="Century Gothic"/>
            </a:endParaRPr>
          </a:p>
        </p:txBody>
      </p:sp>
      <p:sp>
        <p:nvSpPr>
          <p:cNvPr id="204" name="Google Shape;204;g3d99c91b69c_0_33"/>
          <p:cNvSpPr txBox="1"/>
          <p:nvPr/>
        </p:nvSpPr>
        <p:spPr>
          <a:xfrm>
            <a:off x="7214805" y="4571495"/>
            <a:ext cx="3604335" cy="1938952"/>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Break it down</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solidFill>
                  <a:srgbClr val="242424"/>
                </a:solidFill>
                <a:latin typeface="Century Gothic"/>
                <a:ea typeface="Century Gothic"/>
                <a:cs typeface="Century Gothic"/>
                <a:sym typeface="Century Gothic"/>
              </a:rPr>
              <a:t>To ‘round’ a number is to make it ‘rounder’ − smoother and tidier − by removing the smaller, less important digits at the end</a:t>
            </a:r>
            <a:endParaRPr sz="2000" dirty="0">
              <a:solidFill>
                <a:srgbClr val="242424"/>
              </a:solidFill>
              <a:latin typeface="Century Gothic"/>
              <a:ea typeface="Century Gothic"/>
              <a:cs typeface="Century Gothic"/>
              <a:sym typeface="Century Gothic"/>
            </a:endParaRPr>
          </a:p>
        </p:txBody>
      </p:sp>
      <p:sp>
        <p:nvSpPr>
          <p:cNvPr id="205" name="Google Shape;205;g3d99c91b69c_0_33"/>
          <p:cNvSpPr txBox="1"/>
          <p:nvPr/>
        </p:nvSpPr>
        <p:spPr>
          <a:xfrm>
            <a:off x="7399143" y="1646890"/>
            <a:ext cx="3411304" cy="2554505"/>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chemeClr val="accent4"/>
                </a:solidFill>
                <a:latin typeface="Century Gothic"/>
                <a:ea typeface="Century Gothic"/>
                <a:cs typeface="Century Gothic"/>
                <a:sym typeface="Century Gothic"/>
              </a:rPr>
              <a:t>Example</a:t>
            </a:r>
            <a:r>
              <a:rPr lang="en-GB" sz="2000" b="1" i="0" u="none" strike="noStrike" cap="none" dirty="0">
                <a:solidFill>
                  <a:srgbClr val="006F62"/>
                </a:solidFill>
                <a:latin typeface="Century Gothic"/>
                <a:ea typeface="Century Gothic"/>
                <a:cs typeface="Century Gothic"/>
                <a:sym typeface="Century Gothic"/>
              </a:rPr>
              <a:t>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dirty="0">
                <a:solidFill>
                  <a:srgbClr val="242424"/>
                </a:solidFill>
                <a:latin typeface="Century Gothic"/>
                <a:ea typeface="Century Gothic"/>
                <a:cs typeface="Century Gothic"/>
                <a:sym typeface="Century Gothic"/>
              </a:rPr>
              <a:t>Rounded to 2 decimal places, 3.456 becomes 3.46. Rounded to 1 decimal place, 7.84 becomes 7.8 because the decider digit (4) is less than 5</a:t>
            </a:r>
            <a:endParaRPr sz="2000" dirty="0">
              <a:solidFill>
                <a:srgbClr val="242424"/>
              </a:solidFill>
              <a:latin typeface="Century Gothic"/>
              <a:ea typeface="Century Gothic"/>
              <a:cs typeface="Century Gothic"/>
              <a:sym typeface="Century Gothic"/>
            </a:endParaRPr>
          </a:p>
        </p:txBody>
      </p:sp>
      <p:sp>
        <p:nvSpPr>
          <p:cNvPr id="3" name="TextBox 2">
            <a:extLst>
              <a:ext uri="{FF2B5EF4-FFF2-40B4-BE49-F238E27FC236}">
                <a16:creationId xmlns:a16="http://schemas.microsoft.com/office/drawing/2014/main" id="{31256F6F-7325-94C2-D259-DC4771C24234}"/>
              </a:ext>
            </a:extLst>
          </p:cNvPr>
          <p:cNvSpPr txBox="1"/>
          <p:nvPr/>
        </p:nvSpPr>
        <p:spPr>
          <a:xfrm>
            <a:off x="373171" y="5494784"/>
            <a:ext cx="6650296" cy="1015663"/>
          </a:xfrm>
          <a:prstGeom prst="rect">
            <a:avLst/>
          </a:prstGeom>
          <a:noFill/>
          <a:ln w="19050">
            <a:solidFill>
              <a:schemeClr val="accent4"/>
            </a:solidFill>
          </a:ln>
        </p:spPr>
        <p:txBody>
          <a:bodyPr wrap="square" rtlCol="0">
            <a:spAutoFit/>
          </a:bodyPr>
          <a:lstStyle/>
          <a:p>
            <a:r>
              <a:rPr lang="en-GB" sz="2000" b="1" dirty="0">
                <a:solidFill>
                  <a:schemeClr val="accent4"/>
                </a:solidFill>
                <a:latin typeface="Century Gothic" panose="020B0502020202020204" pitchFamily="34" charset="0"/>
              </a:rPr>
              <a:t>Other contexts</a:t>
            </a:r>
          </a:p>
          <a:p>
            <a:pPr>
              <a:buSzPts val="2000"/>
            </a:pPr>
            <a:r>
              <a:rPr lang="en-GB" sz="2000" dirty="0">
                <a:solidFill>
                  <a:schemeClr val="dk1"/>
                </a:solidFill>
                <a:latin typeface="Century Gothic"/>
                <a:ea typeface="Century Gothic"/>
                <a:cs typeface="Century Gothic"/>
                <a:sym typeface="Century Gothic"/>
              </a:rPr>
              <a:t>Chemists use this when a calculator gives more digits than are meaningful for their measurement</a:t>
            </a:r>
            <a:endParaRPr lang="en-GB" sz="2000" dirty="0"/>
          </a:p>
        </p:txBody>
      </p:sp>
      <p:sp>
        <p:nvSpPr>
          <p:cNvPr id="4" name="Google Shape;163;g3c86159c0e3_0_20">
            <a:extLst>
              <a:ext uri="{FF2B5EF4-FFF2-40B4-BE49-F238E27FC236}">
                <a16:creationId xmlns:a16="http://schemas.microsoft.com/office/drawing/2014/main" id="{F65E2232-BF97-0C69-CD79-B760F07B4741}"/>
              </a:ext>
            </a:extLst>
          </p:cNvPr>
          <p:cNvSpPr txBox="1"/>
          <p:nvPr/>
        </p:nvSpPr>
        <p:spPr>
          <a:xfrm>
            <a:off x="375150" y="3989764"/>
            <a:ext cx="3316800" cy="1015622"/>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Sign it</a:t>
            </a:r>
            <a:endParaRPr dirty="0"/>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000" b="0" i="0" u="none" strike="noStrike" kern="0" cap="none" spc="0" normalizeH="0" baseline="0" noProof="0" dirty="0">
                <a:ln>
                  <a:noFill/>
                </a:ln>
                <a:solidFill>
                  <a:srgbClr val="000000"/>
                </a:solidFill>
                <a:effectLst/>
                <a:uLnTx/>
                <a:uFillTx/>
                <a:latin typeface="Century Gothic" panose="020B0502020202020204" pitchFamily="34" charset="0"/>
                <a:cs typeface="Arial"/>
                <a:sym typeface="Arial"/>
              </a:rPr>
              <a:t>Watch a video:</a:t>
            </a:r>
            <a:endParaRPr lang="en-GB" sz="2000" dirty="0">
              <a:latin typeface="Century Gothic" panose="020B0502020202020204" pitchFamily="34" charset="0"/>
            </a:endParaRPr>
          </a:p>
          <a:p>
            <a:pPr lvl="0">
              <a:defRPr/>
            </a:pPr>
            <a:r>
              <a:rPr lang="en-GB" sz="2000" dirty="0">
                <a:solidFill>
                  <a:schemeClr val="accent4"/>
                </a:solidFill>
                <a:latin typeface="Century Gothic" panose="020B0502020202020204" pitchFamily="34" charset="0"/>
                <a:hlinkClick r:id="rId3">
                  <a:extLst>
                    <a:ext uri="{A12FA001-AC4F-418D-AE19-62706E023703}">
                      <ahyp:hlinkClr xmlns:ahyp="http://schemas.microsoft.com/office/drawing/2018/hyperlinkcolor" val="tx"/>
                    </a:ext>
                  </a:extLst>
                </a:hlinkClick>
              </a:rPr>
              <a:t>bit.ly/4cSGX5f</a:t>
            </a:r>
            <a:r>
              <a:rPr lang="en-GB" sz="2000" dirty="0">
                <a:solidFill>
                  <a:schemeClr val="accent4"/>
                </a:solidFill>
                <a:latin typeface="Century Gothic" panose="020B0502020202020204" pitchFamily="34" charset="0"/>
              </a:rPr>
              <a:t> </a:t>
            </a:r>
            <a:endParaRPr kumimoji="0" lang="en-GB" sz="2000" b="0" i="0" u="none" strike="noStrike" kern="0" cap="none" spc="0" normalizeH="0" baseline="0" noProof="0" dirty="0">
              <a:ln>
                <a:noFill/>
              </a:ln>
              <a:solidFill>
                <a:schemeClr val="accent4"/>
              </a:solidFill>
              <a:effectLst/>
              <a:uLnTx/>
              <a:uFillTx/>
              <a:latin typeface="Century Gothic" panose="020B0502020202020204" pitchFamily="34" charset="0"/>
              <a:cs typeface="Arial"/>
              <a:sym typeface="Arial"/>
            </a:endParaRPr>
          </a:p>
        </p:txBody>
      </p:sp>
      <p:grpSp>
        <p:nvGrpSpPr>
          <p:cNvPr id="5" name="Group 4">
            <a:extLst>
              <a:ext uri="{FF2B5EF4-FFF2-40B4-BE49-F238E27FC236}">
                <a16:creationId xmlns:a16="http://schemas.microsoft.com/office/drawing/2014/main" id="{7C64D7B1-893B-AEB1-7551-DBC48E82CE6E}"/>
              </a:ext>
              <a:ext uri="{C183D7F6-B498-43B3-948B-1728B52AA6E4}">
                <adec:decorative xmlns:adec="http://schemas.microsoft.com/office/drawing/2017/decorative" val="1"/>
              </a:ext>
            </a:extLst>
          </p:cNvPr>
          <p:cNvGrpSpPr/>
          <p:nvPr/>
        </p:nvGrpSpPr>
        <p:grpSpPr>
          <a:xfrm>
            <a:off x="2548910" y="4225595"/>
            <a:ext cx="906461" cy="543960"/>
            <a:chOff x="2414140" y="3032892"/>
            <a:chExt cx="906461" cy="543960"/>
          </a:xfrm>
        </p:grpSpPr>
        <p:pic>
          <p:nvPicPr>
            <p:cNvPr id="6" name="Graphic 16">
              <a:extLst>
                <a:ext uri="{FF2B5EF4-FFF2-40B4-BE49-F238E27FC236}">
                  <a16:creationId xmlns:a16="http://schemas.microsoft.com/office/drawing/2014/main" id="{32B3E969-34E6-7BC7-139E-1724DBD1303C}"/>
                </a:ext>
                <a:ext uri="{C183D7F6-B498-43B3-948B-1728B52AA6E4}">
                  <adec:decorative xmlns:adec="http://schemas.microsoft.com/office/drawing/2017/decorative" val="1"/>
                </a:ext>
              </a:extLst>
            </p:cNvPr>
            <p:cNvPicPr/>
            <p:nvPr/>
          </p:nvPicPr>
          <p:blipFill>
            <a:blip r:embed="rId4" cstate="print">
              <a:extLst>
                <a:ext uri="{28A0092B-C50C-407E-A947-70E740481C1C}">
                  <a14:useLocalDpi xmlns:a14="http://schemas.microsoft.com/office/drawing/2010/main"/>
                </a:ext>
              </a:extLst>
            </a:blip>
            <a:stretch/>
          </p:blipFill>
          <p:spPr>
            <a:xfrm>
              <a:off x="2414140" y="3032892"/>
              <a:ext cx="543960" cy="543960"/>
            </a:xfrm>
            <a:prstGeom prst="rect">
              <a:avLst/>
            </a:prstGeom>
            <a:ln w="0">
              <a:noFill/>
            </a:ln>
          </p:spPr>
        </p:pic>
        <p:pic>
          <p:nvPicPr>
            <p:cNvPr id="7" name="Graphic 17">
              <a:extLst>
                <a:ext uri="{FF2B5EF4-FFF2-40B4-BE49-F238E27FC236}">
                  <a16:creationId xmlns:a16="http://schemas.microsoft.com/office/drawing/2014/main" id="{9067C3A3-DB8C-B2DE-6774-A56224C19FD5}"/>
                </a:ext>
                <a:ext uri="{C183D7F6-B498-43B3-948B-1728B52AA6E4}">
                  <adec:decorative xmlns:adec="http://schemas.microsoft.com/office/drawing/2017/decorative" val="1"/>
                </a:ext>
              </a:extLst>
            </p:cNvPr>
            <p:cNvPicPr/>
            <p:nvPr/>
          </p:nvPicPr>
          <p:blipFill>
            <a:blip r:embed="rId5" cstate="print">
              <a:extLst>
                <a:ext uri="{28A0092B-C50C-407E-A947-70E740481C1C}">
                  <a14:useLocalDpi xmlns:a14="http://schemas.microsoft.com/office/drawing/2010/main"/>
                </a:ext>
              </a:extLst>
            </a:blip>
            <a:stretch/>
          </p:blipFill>
          <p:spPr>
            <a:xfrm>
              <a:off x="2782041" y="3035592"/>
              <a:ext cx="538560" cy="538560"/>
            </a:xfrm>
            <a:prstGeom prst="rect">
              <a:avLst/>
            </a:prstGeom>
            <a:ln w="0">
              <a:noFill/>
            </a:ln>
          </p:spPr>
        </p:pic>
      </p:grpSp>
      <p:grpSp>
        <p:nvGrpSpPr>
          <p:cNvPr id="2" name="Group 1" descr="The number 3.456 with a purple arrow pointing vertically down to 3.46">
            <a:extLst>
              <a:ext uri="{FF2B5EF4-FFF2-40B4-BE49-F238E27FC236}">
                <a16:creationId xmlns:a16="http://schemas.microsoft.com/office/drawing/2014/main" id="{4F9D529A-F83F-FEB9-297C-EEC990A38B36}"/>
              </a:ext>
            </a:extLst>
          </p:cNvPr>
          <p:cNvGrpSpPr/>
          <p:nvPr/>
        </p:nvGrpSpPr>
        <p:grpSpPr>
          <a:xfrm>
            <a:off x="3913682" y="1620330"/>
            <a:ext cx="3169718" cy="2333515"/>
            <a:chOff x="3913682" y="1620330"/>
            <a:chExt cx="3169718" cy="2333515"/>
          </a:xfrm>
        </p:grpSpPr>
        <p:sp>
          <p:nvSpPr>
            <p:cNvPr id="10" name="TextBox 9" descr="The number ">
              <a:extLst>
                <a:ext uri="{FF2B5EF4-FFF2-40B4-BE49-F238E27FC236}">
                  <a16:creationId xmlns:a16="http://schemas.microsoft.com/office/drawing/2014/main" id="{CAF9D963-9D5D-9244-F9A8-A5FB4259E39C}"/>
                </a:ext>
              </a:extLst>
            </p:cNvPr>
            <p:cNvSpPr txBox="1"/>
            <p:nvPr/>
          </p:nvSpPr>
          <p:spPr>
            <a:xfrm>
              <a:off x="3973615" y="1620330"/>
              <a:ext cx="3109785" cy="923330"/>
            </a:xfrm>
            <a:prstGeom prst="rect">
              <a:avLst/>
            </a:prstGeom>
            <a:noFill/>
          </p:spPr>
          <p:txBody>
            <a:bodyPr wrap="square" rtlCol="0">
              <a:spAutoFit/>
            </a:bodyPr>
            <a:lstStyle/>
            <a:p>
              <a:pPr algn="ctr"/>
              <a:r>
                <a:rPr lang="en-GB" sz="5400" dirty="0">
                  <a:latin typeface="Cambria Math" panose="02040503050406030204" pitchFamily="18" charset="0"/>
                  <a:ea typeface="Cambria Math" panose="02040503050406030204" pitchFamily="18" charset="0"/>
                </a:rPr>
                <a:t>3.456</a:t>
              </a:r>
            </a:p>
          </p:txBody>
        </p:sp>
        <p:cxnSp>
          <p:nvCxnSpPr>
            <p:cNvPr id="11" name="Straight Arrow Connector 10">
              <a:extLst>
                <a:ext uri="{FF2B5EF4-FFF2-40B4-BE49-F238E27FC236}">
                  <a16:creationId xmlns:a16="http://schemas.microsoft.com/office/drawing/2014/main" id="{F1AF871A-C86F-2E3D-E120-A65EBB0ECBC8}"/>
                </a:ext>
              </a:extLst>
            </p:cNvPr>
            <p:cNvCxnSpPr>
              <a:cxnSpLocks/>
            </p:cNvCxnSpPr>
            <p:nvPr/>
          </p:nvCxnSpPr>
          <p:spPr>
            <a:xfrm>
              <a:off x="5528507" y="2543660"/>
              <a:ext cx="0" cy="549873"/>
            </a:xfrm>
            <a:prstGeom prst="straightConnector1">
              <a:avLst/>
            </a:prstGeom>
            <a:ln w="57150">
              <a:solidFill>
                <a:schemeClr val="accent4"/>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descr="The number ">
              <a:extLst>
                <a:ext uri="{FF2B5EF4-FFF2-40B4-BE49-F238E27FC236}">
                  <a16:creationId xmlns:a16="http://schemas.microsoft.com/office/drawing/2014/main" id="{24FF94C9-04E9-3757-426A-5B7FB9E7A5B5}"/>
                </a:ext>
              </a:extLst>
            </p:cNvPr>
            <p:cNvSpPr txBox="1"/>
            <p:nvPr/>
          </p:nvSpPr>
          <p:spPr>
            <a:xfrm>
              <a:off x="3913682" y="3030515"/>
              <a:ext cx="3109785" cy="923330"/>
            </a:xfrm>
            <a:prstGeom prst="rect">
              <a:avLst/>
            </a:prstGeom>
            <a:noFill/>
          </p:spPr>
          <p:txBody>
            <a:bodyPr wrap="square" rtlCol="0">
              <a:spAutoFit/>
            </a:bodyPr>
            <a:lstStyle/>
            <a:p>
              <a:pPr algn="ctr"/>
              <a:r>
                <a:rPr lang="en-GB" sz="5400" dirty="0">
                  <a:latin typeface="Cambria Math" panose="02040503050406030204" pitchFamily="18" charset="0"/>
                  <a:ea typeface="Cambria Math" panose="02040503050406030204" pitchFamily="18" charset="0"/>
                </a:rPr>
                <a:t>3.46</a:t>
              </a:r>
            </a:p>
          </p:txBody>
        </p:sp>
      </p:gr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g3ccaf36d282_0_12"/>
          <p:cNvSpPr txBox="1">
            <a:spLocks noGrp="1"/>
          </p:cNvSpPr>
          <p:nvPr>
            <p:ph type="title"/>
          </p:nvPr>
        </p:nvSpPr>
        <p:spPr>
          <a:xfrm>
            <a:off x="375150" y="517110"/>
            <a:ext cx="2559300" cy="959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4000"/>
              <a:buFont typeface="Century Gothic"/>
              <a:buNone/>
            </a:pPr>
            <a:r>
              <a:rPr lang="en-GB" sz="4000" dirty="0"/>
              <a:t>Significant figure </a:t>
            </a:r>
            <a:endParaRPr dirty="0"/>
          </a:p>
        </p:txBody>
      </p:sp>
      <p:sp>
        <p:nvSpPr>
          <p:cNvPr id="153" name="Google Shape;153;g3ccaf36d282_0_12"/>
          <p:cNvSpPr txBox="1"/>
          <p:nvPr/>
        </p:nvSpPr>
        <p:spPr>
          <a:xfrm>
            <a:off x="3766610" y="461910"/>
            <a:ext cx="7288200" cy="1070100"/>
          </a:xfrm>
          <a:prstGeom prst="rect">
            <a:avLst/>
          </a:prstGeom>
          <a:solidFill>
            <a:srgbClr val="EA8FC4">
              <a:alpha val="27060"/>
            </a:srgbClr>
          </a:solidFill>
          <a:ln>
            <a:noFill/>
          </a:ln>
        </p:spPr>
        <p:txBody>
          <a:bodyPr spcFirstLastPara="1" wrap="square" lIns="72000" tIns="36000" rIns="72000" bIns="36000" anchor="t" anchorCtr="0">
            <a:spAutoFit/>
          </a:bodyPr>
          <a:lstStyle/>
          <a:p>
            <a:pPr marL="0" marR="0" lvl="0" indent="0" algn="l" rtl="0">
              <a:lnSpc>
                <a:spcPct val="90000"/>
              </a:lnSpc>
              <a:spcBef>
                <a:spcPts val="0"/>
              </a:spcBef>
              <a:spcAft>
                <a:spcPts val="0"/>
              </a:spcAft>
              <a:buClr>
                <a:schemeClr val="dk1"/>
              </a:buClr>
              <a:buSzPts val="2000"/>
              <a:buFont typeface="Century Gothic"/>
              <a:buNone/>
            </a:pPr>
            <a:r>
              <a:rPr lang="en-GB" sz="2400" dirty="0">
                <a:solidFill>
                  <a:schemeClr val="dk1"/>
                </a:solidFill>
                <a:latin typeface="Century Gothic"/>
                <a:ea typeface="Century Gothic"/>
                <a:cs typeface="Century Gothic"/>
                <a:sym typeface="Century Gothic"/>
              </a:rPr>
              <a:t>how precise a number is by counting the meaningful digits, regardless of where the decimal point sits</a:t>
            </a:r>
            <a:endParaRPr sz="2400" b="0" i="0" dirty="0">
              <a:solidFill>
                <a:schemeClr val="dk1"/>
              </a:solidFill>
              <a:latin typeface="Century Gothic"/>
              <a:ea typeface="Century Gothic"/>
              <a:cs typeface="Century Gothic"/>
              <a:sym typeface="Century Gothic"/>
            </a:endParaRPr>
          </a:p>
        </p:txBody>
      </p:sp>
      <p:sp>
        <p:nvSpPr>
          <p:cNvPr id="154" name="Google Shape;154;g3ccaf36d282_0_12"/>
          <p:cNvSpPr txBox="1"/>
          <p:nvPr/>
        </p:nvSpPr>
        <p:spPr>
          <a:xfrm>
            <a:off x="391317" y="2137655"/>
            <a:ext cx="3316800" cy="16317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In other words …</a:t>
            </a:r>
            <a:endParaRPr dirty="0"/>
          </a:p>
          <a:p>
            <a:pPr marL="0" marR="0" lvl="0" indent="0" algn="l" rtl="0">
              <a:spcBef>
                <a:spcPts val="0"/>
              </a:spcBef>
              <a:spcAft>
                <a:spcPts val="0"/>
              </a:spcAft>
              <a:buNone/>
            </a:pPr>
            <a:r>
              <a:rPr lang="en-GB" sz="2000" dirty="0">
                <a:solidFill>
                  <a:schemeClr val="dk1"/>
                </a:solidFill>
                <a:latin typeface="Century Gothic"/>
                <a:ea typeface="Century Gothic"/>
                <a:cs typeface="Century Gothic"/>
                <a:sym typeface="Century Gothic"/>
              </a:rPr>
              <a:t>a significant figure is every meaningful digit in a number, starting from the first non-zero digit</a:t>
            </a:r>
            <a:endParaRPr dirty="0"/>
          </a:p>
        </p:txBody>
      </p:sp>
      <p:sp>
        <p:nvSpPr>
          <p:cNvPr id="155" name="Google Shape;155;g3ccaf36d282_0_12"/>
          <p:cNvSpPr txBox="1"/>
          <p:nvPr/>
        </p:nvSpPr>
        <p:spPr>
          <a:xfrm>
            <a:off x="8096355" y="5406128"/>
            <a:ext cx="2422720" cy="708000"/>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Say it</a:t>
            </a:r>
            <a:endParaRPr dirty="0"/>
          </a:p>
          <a:p>
            <a:pPr marL="0" marR="0" lvl="0" indent="0" algn="l" rtl="0">
              <a:spcBef>
                <a:spcPts val="0"/>
              </a:spcBef>
              <a:spcAft>
                <a:spcPts val="0"/>
              </a:spcAft>
              <a:buNone/>
            </a:pPr>
            <a:r>
              <a:rPr lang="en-GB" sz="2000" dirty="0">
                <a:solidFill>
                  <a:schemeClr val="dk1"/>
                </a:solidFill>
                <a:latin typeface="Century Gothic"/>
                <a:ea typeface="Century Gothic"/>
                <a:cs typeface="Century Gothic"/>
                <a:sym typeface="Century Gothic"/>
              </a:rPr>
              <a:t>Sig-</a:t>
            </a:r>
            <a:r>
              <a:rPr lang="en-GB" sz="2000" dirty="0" err="1">
                <a:solidFill>
                  <a:schemeClr val="dk1"/>
                </a:solidFill>
                <a:latin typeface="Century Gothic"/>
                <a:ea typeface="Century Gothic"/>
                <a:cs typeface="Century Gothic"/>
                <a:sym typeface="Century Gothic"/>
              </a:rPr>
              <a:t>nif</a:t>
            </a:r>
            <a:r>
              <a:rPr lang="en-GB" sz="2000" dirty="0">
                <a:solidFill>
                  <a:schemeClr val="dk1"/>
                </a:solidFill>
                <a:latin typeface="Century Gothic"/>
                <a:ea typeface="Century Gothic"/>
                <a:cs typeface="Century Gothic"/>
                <a:sym typeface="Century Gothic"/>
              </a:rPr>
              <a:t>-</a:t>
            </a:r>
            <a:r>
              <a:rPr lang="en-GB" sz="2000" dirty="0" err="1">
                <a:solidFill>
                  <a:schemeClr val="dk1"/>
                </a:solidFill>
                <a:latin typeface="Century Gothic"/>
                <a:ea typeface="Century Gothic"/>
                <a:cs typeface="Century Gothic"/>
                <a:sym typeface="Century Gothic"/>
              </a:rPr>
              <a:t>i</a:t>
            </a:r>
            <a:r>
              <a:rPr lang="en-GB" sz="2000" dirty="0">
                <a:solidFill>
                  <a:schemeClr val="dk1"/>
                </a:solidFill>
                <a:latin typeface="Century Gothic"/>
                <a:ea typeface="Century Gothic"/>
                <a:cs typeface="Century Gothic"/>
                <a:sym typeface="Century Gothic"/>
              </a:rPr>
              <a:t>-cent fig-a</a:t>
            </a:r>
            <a:endParaRPr dirty="0"/>
          </a:p>
        </p:txBody>
      </p:sp>
      <p:sp>
        <p:nvSpPr>
          <p:cNvPr id="156" name="Google Shape;156;g3ccaf36d282_0_12"/>
          <p:cNvSpPr txBox="1"/>
          <p:nvPr/>
        </p:nvSpPr>
        <p:spPr>
          <a:xfrm>
            <a:off x="391316" y="3986546"/>
            <a:ext cx="3316799" cy="2554505"/>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Break it down</a:t>
            </a:r>
            <a:endParaRPr dirty="0"/>
          </a:p>
          <a:p>
            <a:pPr marL="0" marR="0" lvl="0" indent="0" algn="l" rtl="0">
              <a:spcBef>
                <a:spcPts val="0"/>
              </a:spcBef>
              <a:spcAft>
                <a:spcPts val="0"/>
              </a:spcAft>
              <a:buNone/>
            </a:pPr>
            <a:r>
              <a:rPr lang="en-GB" sz="2000" dirty="0">
                <a:solidFill>
                  <a:srgbClr val="242424"/>
                </a:solidFill>
                <a:latin typeface="Century Gothic"/>
                <a:ea typeface="Century Gothic"/>
                <a:cs typeface="Century Gothic"/>
                <a:sym typeface="Century Gothic"/>
              </a:rPr>
              <a:t>Significant comes from the Latin </a:t>
            </a:r>
            <a:r>
              <a:rPr lang="en-GB" sz="2000" dirty="0" err="1">
                <a:solidFill>
                  <a:srgbClr val="242424"/>
                </a:solidFill>
                <a:latin typeface="Century Gothic"/>
                <a:ea typeface="Century Gothic"/>
                <a:cs typeface="Century Gothic"/>
                <a:sym typeface="Century Gothic"/>
              </a:rPr>
              <a:t>significare</a:t>
            </a:r>
            <a:r>
              <a:rPr lang="en-GB" sz="2000" dirty="0">
                <a:solidFill>
                  <a:srgbClr val="242424"/>
                </a:solidFill>
                <a:latin typeface="Century Gothic"/>
                <a:ea typeface="Century Gothic"/>
                <a:cs typeface="Century Gothic"/>
                <a:sym typeface="Century Gothic"/>
              </a:rPr>
              <a:t>, meaning ‘to mean something’. Significant figures are the digits that mean something in a measurement</a:t>
            </a:r>
            <a:endParaRPr sz="2000" dirty="0">
              <a:solidFill>
                <a:schemeClr val="dk1"/>
              </a:solidFill>
              <a:latin typeface="Century Gothic"/>
              <a:ea typeface="Century Gothic"/>
              <a:cs typeface="Century Gothic"/>
              <a:sym typeface="Century Gothic"/>
            </a:endParaRPr>
          </a:p>
        </p:txBody>
      </p:sp>
      <p:sp>
        <p:nvSpPr>
          <p:cNvPr id="157" name="Google Shape;157;g3ccaf36d282_0_12"/>
          <p:cNvSpPr txBox="1"/>
          <p:nvPr/>
        </p:nvSpPr>
        <p:spPr>
          <a:xfrm>
            <a:off x="7735165" y="2138220"/>
            <a:ext cx="3300279" cy="2554505"/>
          </a:xfrm>
          <a:prstGeom prst="rect">
            <a:avLst/>
          </a:prstGeom>
          <a:noFill/>
          <a:ln w="1905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accent4"/>
                </a:solidFill>
                <a:latin typeface="Century Gothic"/>
                <a:ea typeface="Century Gothic"/>
                <a:cs typeface="Century Gothic"/>
                <a:sym typeface="Century Gothic"/>
              </a:rPr>
              <a:t>Example</a:t>
            </a:r>
            <a:r>
              <a:rPr lang="en-GB" sz="2000" b="1" dirty="0">
                <a:solidFill>
                  <a:srgbClr val="006F62"/>
                </a:solidFill>
                <a:latin typeface="Century Gothic"/>
                <a:ea typeface="Century Gothic"/>
                <a:cs typeface="Century Gothic"/>
                <a:sym typeface="Century Gothic"/>
              </a:rPr>
              <a:t> </a:t>
            </a:r>
            <a:endParaRPr dirty="0"/>
          </a:p>
          <a:p>
            <a:pPr marL="0" marR="0" lvl="0" indent="0" algn="l" rtl="0">
              <a:spcBef>
                <a:spcPts val="0"/>
              </a:spcBef>
              <a:spcAft>
                <a:spcPts val="0"/>
              </a:spcAft>
              <a:buNone/>
            </a:pPr>
            <a:r>
              <a:rPr lang="en-GB" sz="2000" dirty="0">
                <a:solidFill>
                  <a:srgbClr val="242424"/>
                </a:solidFill>
                <a:latin typeface="Century Gothic"/>
                <a:ea typeface="Century Gothic"/>
                <a:cs typeface="Century Gothic"/>
                <a:sym typeface="Century Gothic"/>
              </a:rPr>
              <a:t>3.45 has 3 significant figures. If you round 3.456 to 2 significant figures you get 3.5. The zeros in 0.0034 are not significant, it has just 2 significant figures (the 3 and the 4)</a:t>
            </a:r>
            <a:endParaRPr dirty="0"/>
          </a:p>
        </p:txBody>
      </p:sp>
      <p:grpSp>
        <p:nvGrpSpPr>
          <p:cNvPr id="5" name="Group 4" descr="The number 3.45 at the top of the diagram, with labels 'first significant figure', 'second significant figure' and 'third significant figure' underneath. From each label a purple arrow points at one of the significant digits in 3.45">
            <a:extLst>
              <a:ext uri="{FF2B5EF4-FFF2-40B4-BE49-F238E27FC236}">
                <a16:creationId xmlns:a16="http://schemas.microsoft.com/office/drawing/2014/main" id="{A64FC087-315C-797A-FDC1-1B230AC3FB37}"/>
              </a:ext>
            </a:extLst>
          </p:cNvPr>
          <p:cNvGrpSpPr/>
          <p:nvPr/>
        </p:nvGrpSpPr>
        <p:grpSpPr>
          <a:xfrm>
            <a:off x="3724897" y="1879984"/>
            <a:ext cx="3943799" cy="2308530"/>
            <a:chOff x="3741326" y="1947720"/>
            <a:chExt cx="3943799" cy="2308530"/>
          </a:xfrm>
        </p:grpSpPr>
        <p:sp>
          <p:nvSpPr>
            <p:cNvPr id="2" name="TextBox 1">
              <a:extLst>
                <a:ext uri="{FF2B5EF4-FFF2-40B4-BE49-F238E27FC236}">
                  <a16:creationId xmlns:a16="http://schemas.microsoft.com/office/drawing/2014/main" id="{8AC7F476-3874-5DE8-D157-37FCCD5E4132}"/>
                </a:ext>
              </a:extLst>
            </p:cNvPr>
            <p:cNvSpPr txBox="1"/>
            <p:nvPr/>
          </p:nvSpPr>
          <p:spPr>
            <a:xfrm>
              <a:off x="4018923" y="1947720"/>
              <a:ext cx="3109785" cy="923330"/>
            </a:xfrm>
            <a:prstGeom prst="rect">
              <a:avLst/>
            </a:prstGeom>
            <a:noFill/>
          </p:spPr>
          <p:txBody>
            <a:bodyPr wrap="square" rtlCol="0">
              <a:spAutoFit/>
            </a:bodyPr>
            <a:lstStyle/>
            <a:p>
              <a:pPr algn="ctr"/>
              <a:r>
                <a:rPr lang="en-GB" sz="5400" dirty="0">
                  <a:latin typeface="Cambria Math" panose="02040503050406030204" pitchFamily="18" charset="0"/>
                  <a:ea typeface="Cambria Math" panose="02040503050406030204" pitchFamily="18" charset="0"/>
                </a:rPr>
                <a:t>3.45</a:t>
              </a:r>
            </a:p>
          </p:txBody>
        </p:sp>
        <p:cxnSp>
          <p:nvCxnSpPr>
            <p:cNvPr id="4" name="Straight Arrow Connector 3">
              <a:extLst>
                <a:ext uri="{FF2B5EF4-FFF2-40B4-BE49-F238E27FC236}">
                  <a16:creationId xmlns:a16="http://schemas.microsoft.com/office/drawing/2014/main" id="{2F05D81C-9578-7B24-262A-E14B5229C548}"/>
                </a:ext>
              </a:extLst>
            </p:cNvPr>
            <p:cNvCxnSpPr>
              <a:cxnSpLocks/>
              <a:stCxn id="6" idx="0"/>
            </p:cNvCxnSpPr>
            <p:nvPr/>
          </p:nvCxnSpPr>
          <p:spPr>
            <a:xfrm flipV="1">
              <a:off x="4390792" y="2792299"/>
              <a:ext cx="573690" cy="511007"/>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5241084C-A70A-16DE-7CAB-39896AFF6227}"/>
                </a:ext>
              </a:extLst>
            </p:cNvPr>
            <p:cNvSpPr txBox="1"/>
            <p:nvPr/>
          </p:nvSpPr>
          <p:spPr>
            <a:xfrm>
              <a:off x="3741326" y="3303306"/>
              <a:ext cx="1298931" cy="923330"/>
            </a:xfrm>
            <a:prstGeom prst="rect">
              <a:avLst/>
            </a:prstGeom>
            <a:noFill/>
          </p:spPr>
          <p:txBody>
            <a:bodyPr wrap="square" rtlCol="0">
              <a:spAutoFit/>
            </a:bodyPr>
            <a:lstStyle/>
            <a:p>
              <a:pPr algn="ctr"/>
              <a:r>
                <a:rPr lang="en-GB" dirty="0">
                  <a:latin typeface="Century Gothic" panose="020B0502020202020204" pitchFamily="34" charset="0"/>
                </a:rPr>
                <a:t>first significant figure</a:t>
              </a:r>
            </a:p>
          </p:txBody>
        </p:sp>
        <p:cxnSp>
          <p:nvCxnSpPr>
            <p:cNvPr id="10" name="Straight Arrow Connector 9">
              <a:extLst>
                <a:ext uri="{FF2B5EF4-FFF2-40B4-BE49-F238E27FC236}">
                  <a16:creationId xmlns:a16="http://schemas.microsoft.com/office/drawing/2014/main" id="{08D61399-65BD-94C4-2834-4D036C68F078}"/>
                </a:ext>
              </a:extLst>
            </p:cNvPr>
            <p:cNvCxnSpPr>
              <a:cxnSpLocks/>
            </p:cNvCxnSpPr>
            <p:nvPr/>
          </p:nvCxnSpPr>
          <p:spPr>
            <a:xfrm flipV="1">
              <a:off x="5642388" y="2732172"/>
              <a:ext cx="0" cy="600748"/>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ED4B7E28-18C1-4CE5-E49D-3406248C59ED}"/>
                </a:ext>
              </a:extLst>
            </p:cNvPr>
            <p:cNvCxnSpPr>
              <a:cxnSpLocks/>
            </p:cNvCxnSpPr>
            <p:nvPr/>
          </p:nvCxnSpPr>
          <p:spPr>
            <a:xfrm flipH="1" flipV="1">
              <a:off x="6096000" y="2732105"/>
              <a:ext cx="712981" cy="600815"/>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C2ECA4E1-13E9-4E2E-AF52-5D1EB858A669}"/>
                </a:ext>
              </a:extLst>
            </p:cNvPr>
            <p:cNvSpPr txBox="1"/>
            <p:nvPr/>
          </p:nvSpPr>
          <p:spPr>
            <a:xfrm>
              <a:off x="6386194" y="3332920"/>
              <a:ext cx="1298931" cy="923330"/>
            </a:xfrm>
            <a:prstGeom prst="rect">
              <a:avLst/>
            </a:prstGeom>
            <a:noFill/>
          </p:spPr>
          <p:txBody>
            <a:bodyPr wrap="square" rtlCol="0">
              <a:spAutoFit/>
            </a:bodyPr>
            <a:lstStyle/>
            <a:p>
              <a:pPr algn="ctr"/>
              <a:r>
                <a:rPr lang="en-GB" dirty="0">
                  <a:latin typeface="Century Gothic" panose="020B0502020202020204" pitchFamily="34" charset="0"/>
                </a:rPr>
                <a:t>third significant figure</a:t>
              </a:r>
            </a:p>
          </p:txBody>
        </p:sp>
        <p:sp>
          <p:nvSpPr>
            <p:cNvPr id="16" name="TextBox 15">
              <a:extLst>
                <a:ext uri="{FF2B5EF4-FFF2-40B4-BE49-F238E27FC236}">
                  <a16:creationId xmlns:a16="http://schemas.microsoft.com/office/drawing/2014/main" id="{11332D3E-B430-D7CD-3890-7B600EC67DB6}"/>
                </a:ext>
              </a:extLst>
            </p:cNvPr>
            <p:cNvSpPr txBox="1"/>
            <p:nvPr/>
          </p:nvSpPr>
          <p:spPr>
            <a:xfrm>
              <a:off x="5007923" y="3328279"/>
              <a:ext cx="1367163" cy="923330"/>
            </a:xfrm>
            <a:prstGeom prst="rect">
              <a:avLst/>
            </a:prstGeom>
            <a:noFill/>
          </p:spPr>
          <p:txBody>
            <a:bodyPr wrap="square" rtlCol="0">
              <a:spAutoFit/>
            </a:bodyPr>
            <a:lstStyle/>
            <a:p>
              <a:pPr algn="ctr"/>
              <a:r>
                <a:rPr lang="en-GB" dirty="0">
                  <a:latin typeface="Century Gothic" panose="020B0502020202020204" pitchFamily="34" charset="0"/>
                </a:rPr>
                <a:t>second significant figure</a:t>
              </a:r>
            </a:p>
          </p:txBody>
        </p:sp>
      </p:grpSp>
      <p:grpSp>
        <p:nvGrpSpPr>
          <p:cNvPr id="3" name="Group 2" descr="The number 0.0034 at the top of the diagram, with labels 'first significant figure' and 'second significant figure' underneath. From each label a purple arrow points at one of the significant digits in 0.0034">
            <a:extLst>
              <a:ext uri="{FF2B5EF4-FFF2-40B4-BE49-F238E27FC236}">
                <a16:creationId xmlns:a16="http://schemas.microsoft.com/office/drawing/2014/main" id="{8B006532-9620-3F68-182C-608F05769EDF}"/>
              </a:ext>
            </a:extLst>
          </p:cNvPr>
          <p:cNvGrpSpPr/>
          <p:nvPr/>
        </p:nvGrpSpPr>
        <p:grpSpPr>
          <a:xfrm>
            <a:off x="4002494" y="4176684"/>
            <a:ext cx="3590427" cy="2175993"/>
            <a:chOff x="5042250" y="4306761"/>
            <a:chExt cx="3590427" cy="2175993"/>
          </a:xfrm>
        </p:grpSpPr>
        <p:sp>
          <p:nvSpPr>
            <p:cNvPr id="9" name="TextBox 8">
              <a:extLst>
                <a:ext uri="{FF2B5EF4-FFF2-40B4-BE49-F238E27FC236}">
                  <a16:creationId xmlns:a16="http://schemas.microsoft.com/office/drawing/2014/main" id="{FDE849E3-307D-46E7-0E9C-D215595ED138}"/>
                </a:ext>
              </a:extLst>
            </p:cNvPr>
            <p:cNvSpPr txBox="1"/>
            <p:nvPr/>
          </p:nvSpPr>
          <p:spPr>
            <a:xfrm>
              <a:off x="5868610" y="5559424"/>
              <a:ext cx="1419234" cy="923330"/>
            </a:xfrm>
            <a:prstGeom prst="rect">
              <a:avLst/>
            </a:prstGeom>
            <a:noFill/>
          </p:spPr>
          <p:txBody>
            <a:bodyPr wrap="square" rtlCol="0">
              <a:spAutoFit/>
            </a:bodyPr>
            <a:lstStyle/>
            <a:p>
              <a:pPr algn="ctr"/>
              <a:r>
                <a:rPr lang="en-GB" dirty="0">
                  <a:latin typeface="Century Gothic" panose="020B0502020202020204" pitchFamily="34" charset="0"/>
                </a:rPr>
                <a:t>first significant figure</a:t>
              </a:r>
            </a:p>
          </p:txBody>
        </p:sp>
        <p:sp>
          <p:nvSpPr>
            <p:cNvPr id="15" name="TextBox 14" descr="The number ">
              <a:extLst>
                <a:ext uri="{FF2B5EF4-FFF2-40B4-BE49-F238E27FC236}">
                  <a16:creationId xmlns:a16="http://schemas.microsoft.com/office/drawing/2014/main" id="{2F23FB0F-2010-141D-7EBA-F37CF65B1DCF}"/>
                </a:ext>
              </a:extLst>
            </p:cNvPr>
            <p:cNvSpPr txBox="1"/>
            <p:nvPr/>
          </p:nvSpPr>
          <p:spPr>
            <a:xfrm>
              <a:off x="5042250" y="4306761"/>
              <a:ext cx="3109785" cy="923330"/>
            </a:xfrm>
            <a:prstGeom prst="rect">
              <a:avLst/>
            </a:prstGeom>
            <a:noFill/>
          </p:spPr>
          <p:txBody>
            <a:bodyPr wrap="square" rtlCol="0">
              <a:spAutoFit/>
            </a:bodyPr>
            <a:lstStyle/>
            <a:p>
              <a:pPr algn="ctr"/>
              <a:r>
                <a:rPr lang="en-GB" sz="5400" dirty="0">
                  <a:latin typeface="Cambria Math" panose="02040503050406030204" pitchFamily="18" charset="0"/>
                  <a:ea typeface="Cambria Math" panose="02040503050406030204" pitchFamily="18" charset="0"/>
                </a:rPr>
                <a:t>0.0034</a:t>
              </a:r>
            </a:p>
          </p:txBody>
        </p:sp>
        <p:sp>
          <p:nvSpPr>
            <p:cNvPr id="17" name="TextBox 16">
              <a:extLst>
                <a:ext uri="{FF2B5EF4-FFF2-40B4-BE49-F238E27FC236}">
                  <a16:creationId xmlns:a16="http://schemas.microsoft.com/office/drawing/2014/main" id="{5FC549F2-023E-B410-AF4F-0BAEA3F1351D}"/>
                </a:ext>
              </a:extLst>
            </p:cNvPr>
            <p:cNvSpPr txBox="1"/>
            <p:nvPr/>
          </p:nvSpPr>
          <p:spPr>
            <a:xfrm>
              <a:off x="7213443" y="5559424"/>
              <a:ext cx="1419234" cy="923330"/>
            </a:xfrm>
            <a:prstGeom prst="rect">
              <a:avLst/>
            </a:prstGeom>
            <a:noFill/>
          </p:spPr>
          <p:txBody>
            <a:bodyPr wrap="square" rtlCol="0">
              <a:spAutoFit/>
            </a:bodyPr>
            <a:lstStyle/>
            <a:p>
              <a:pPr algn="ctr"/>
              <a:r>
                <a:rPr lang="en-GB" dirty="0">
                  <a:latin typeface="Century Gothic" panose="020B0502020202020204" pitchFamily="34" charset="0"/>
                </a:rPr>
                <a:t>second significant figure</a:t>
              </a:r>
            </a:p>
          </p:txBody>
        </p:sp>
        <p:cxnSp>
          <p:nvCxnSpPr>
            <p:cNvPr id="18" name="Straight Arrow Connector 17">
              <a:extLst>
                <a:ext uri="{FF2B5EF4-FFF2-40B4-BE49-F238E27FC236}">
                  <a16:creationId xmlns:a16="http://schemas.microsoft.com/office/drawing/2014/main" id="{C3322EE1-A526-FACE-51CC-544932438584}"/>
                </a:ext>
              </a:extLst>
            </p:cNvPr>
            <p:cNvCxnSpPr>
              <a:cxnSpLocks/>
            </p:cNvCxnSpPr>
            <p:nvPr/>
          </p:nvCxnSpPr>
          <p:spPr>
            <a:xfrm flipH="1" flipV="1">
              <a:off x="7524607" y="5066979"/>
              <a:ext cx="307701" cy="446331"/>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7F7EDDEA-FC33-4CD2-8359-D58E4763AD07}"/>
                </a:ext>
              </a:extLst>
            </p:cNvPr>
            <p:cNvCxnSpPr>
              <a:cxnSpLocks/>
            </p:cNvCxnSpPr>
            <p:nvPr/>
          </p:nvCxnSpPr>
          <p:spPr>
            <a:xfrm flipV="1">
              <a:off x="6746906" y="5071928"/>
              <a:ext cx="219413" cy="487496"/>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E5B3D-0063-4994-85A7-0952F12F141E}"/>
              </a:ext>
            </a:extLst>
          </p:cNvPr>
          <p:cNvSpPr>
            <a:spLocks noGrp="1"/>
          </p:cNvSpPr>
          <p:nvPr>
            <p:ph type="title"/>
          </p:nvPr>
        </p:nvSpPr>
        <p:spPr/>
        <p:txBody>
          <a:bodyPr/>
          <a:lstStyle/>
          <a:p>
            <a:r>
              <a:rPr lang="en-GB" dirty="0"/>
              <a:t>Acknowledgements</a:t>
            </a:r>
          </a:p>
        </p:txBody>
      </p:sp>
      <p:sp>
        <p:nvSpPr>
          <p:cNvPr id="3" name="Content Placeholder 2">
            <a:extLst>
              <a:ext uri="{FF2B5EF4-FFF2-40B4-BE49-F238E27FC236}">
                <a16:creationId xmlns:a16="http://schemas.microsoft.com/office/drawing/2014/main" id="{6F6FCD5A-28A3-DC46-593D-F78FE85E6133}"/>
              </a:ext>
            </a:extLst>
          </p:cNvPr>
          <p:cNvSpPr>
            <a:spLocks noGrp="1"/>
          </p:cNvSpPr>
          <p:nvPr>
            <p:ph idx="1"/>
          </p:nvPr>
        </p:nvSpPr>
        <p:spPr/>
        <p:txBody>
          <a:bodyPr/>
          <a:lstStyle/>
          <a:p>
            <a:r>
              <a:rPr lang="en-GB" dirty="0"/>
              <a:t>Image on slides 8 and 34 © Shutterstock</a:t>
            </a:r>
          </a:p>
          <a:p>
            <a:r>
              <a:rPr lang="en-GB" dirty="0"/>
              <a:t>Image on slide 16 © Martyn F. Chillmaid/ Science Photo Library</a:t>
            </a:r>
          </a:p>
          <a:p>
            <a:r>
              <a:rPr lang="en-GB" dirty="0">
                <a:latin typeface="Century Gothic"/>
              </a:rPr>
              <a:t>Image on slide 26 </a:t>
            </a:r>
            <a:r>
              <a:rPr lang="en-GB" dirty="0"/>
              <a:t>© </a:t>
            </a:r>
            <a:r>
              <a:rPr lang="en-GB" dirty="0" err="1"/>
              <a:t>GIPhotoStock</a:t>
            </a:r>
            <a:r>
              <a:rPr lang="en-GB" dirty="0"/>
              <a:t>/Science Photo Library</a:t>
            </a:r>
          </a:p>
          <a:p>
            <a:r>
              <a:rPr lang="en-GB" dirty="0"/>
              <a:t>All other images © Royal Society of Chemistry</a:t>
            </a:r>
            <a:endParaRPr lang="en-GB" dirty="0">
              <a:latin typeface="Century Gothic"/>
            </a:endParaRPr>
          </a:p>
          <a:p>
            <a:endParaRPr lang="en-GB" dirty="0">
              <a:latin typeface="Century Gothic"/>
            </a:endParaRPr>
          </a:p>
          <a:p>
            <a:r>
              <a:rPr lang="en-GB" dirty="0">
                <a:latin typeface="Century Gothic"/>
                <a:ea typeface="Aptos" panose="020B0004020202020204" pitchFamily="34" charset="0"/>
                <a:cs typeface="Aptos" panose="020B0004020202020204" pitchFamily="34" charset="0"/>
              </a:rPr>
              <a:t>SSC BSL glossaries of curriculum terms</a:t>
            </a:r>
          </a:p>
          <a:p>
            <a:r>
              <a:rPr lang="en-GB" u="sng" dirty="0">
                <a:solidFill>
                  <a:schemeClr val="accent4"/>
                </a:solidFill>
                <a:ea typeface="Aptos" panose="020B0004020202020204" pitchFamily="34" charset="0"/>
                <a:cs typeface="Aptos" panose="020B0004020202020204" pitchFamily="34" charset="0"/>
              </a:rPr>
              <a:t>www.ssc.education.ed.ac.uk/BSL</a:t>
            </a:r>
            <a:endParaRPr lang="en-GB" u="sng" dirty="0">
              <a:solidFill>
                <a:schemeClr val="accent4"/>
              </a:solidFill>
              <a:latin typeface="Century Gothic"/>
              <a:ea typeface="Aptos" panose="020B0004020202020204" pitchFamily="34" charset="0"/>
              <a:cs typeface="Aptos" panose="020B0004020202020204" pitchFamily="34" charset="0"/>
            </a:endParaRPr>
          </a:p>
          <a:p>
            <a:endParaRPr lang="en-GB" u="sng" dirty="0">
              <a:solidFill>
                <a:srgbClr val="467886"/>
              </a:solidFill>
              <a:latin typeface="Century Gothic"/>
              <a:ea typeface="Aptos" panose="020B0004020202020204" pitchFamily="34" charset="0"/>
              <a:cs typeface="Aptos" panose="020B0004020202020204" pitchFamily="34" charset="0"/>
            </a:endParaRPr>
          </a:p>
          <a:p>
            <a:pPr>
              <a:spcAft>
                <a:spcPts val="0"/>
              </a:spcAft>
            </a:pPr>
            <a:r>
              <a:rPr lang="en-GB" dirty="0">
                <a:latin typeface="Century Gothic"/>
                <a:ea typeface="Aptos" panose="020B0004020202020204" pitchFamily="34" charset="0"/>
                <a:cs typeface="Aptos" panose="020B0004020202020204" pitchFamily="34" charset="0"/>
              </a:rPr>
              <a:t>British sign language dictionary </a:t>
            </a:r>
          </a:p>
          <a:p>
            <a:pPr>
              <a:spcAft>
                <a:spcPts val="0"/>
              </a:spcAft>
            </a:pPr>
            <a:r>
              <a:rPr lang="en-GB" u="sng" dirty="0">
                <a:solidFill>
                  <a:schemeClr val="accent4"/>
                </a:solidFill>
                <a:latin typeface="Century Gothic"/>
                <a:ea typeface="Aptos" panose="020B0004020202020204" pitchFamily="34" charset="0"/>
                <a:cs typeface="Aptos" panose="020B0004020202020204" pitchFamily="34" charset="0"/>
              </a:rPr>
              <a:t>www.signbsl.com</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626156979"/>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04976"/>
      </a:accent1>
      <a:accent2>
        <a:srgbClr val="48A9C5"/>
      </a:accent2>
      <a:accent3>
        <a:srgbClr val="FF9E1B"/>
      </a:accent3>
      <a:accent4>
        <a:srgbClr val="991E66"/>
      </a:accent4>
      <a:accent5>
        <a:srgbClr val="006F62"/>
      </a:accent5>
      <a:accent6>
        <a:srgbClr val="54585A"/>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7d88b2-bc5d-47d8-b067-5f30c82b40fb">
      <Terms xmlns="http://schemas.microsoft.com/office/infopath/2007/PartnerControls"/>
    </lcf76f155ced4ddcb4097134ff3c332f>
    <TaxCatchAll xmlns="9e3c562f-56b0-4bc9-96c8-d04b09868558" xsi:nil="true"/>
    <Editorialstage xmlns="5c7d88b2-bc5d-47d8-b067-5f30c82b40f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A6C7E90-B52C-4927-B0E1-5716543A9376}">
  <ds:schemaRefs>
    <ds:schemaRef ds:uri="http://schemas.openxmlformats.org/package/2006/metadata/core-properties"/>
    <ds:schemaRef ds:uri="http://schemas.microsoft.com/office/2006/documentManagement/types"/>
    <ds:schemaRef ds:uri="http://www.w3.org/XML/1998/namespace"/>
    <ds:schemaRef ds:uri="http://purl.org/dc/terms/"/>
    <ds:schemaRef ds:uri="http://purl.org/dc/elements/1.1/"/>
    <ds:schemaRef ds:uri="http://purl.org/dc/dcmitype/"/>
    <ds:schemaRef ds:uri="http://schemas.microsoft.com/office/2006/metadata/properties"/>
    <ds:schemaRef ds:uri="http://schemas.microsoft.com/office/infopath/2007/PartnerControls"/>
    <ds:schemaRef ds:uri="9e3c562f-56b0-4bc9-96c8-d04b09868558"/>
    <ds:schemaRef ds:uri="5c7d88b2-bc5d-47d8-b067-5f30c82b40fb"/>
  </ds:schemaRefs>
</ds:datastoreItem>
</file>

<file path=customXml/itemProps2.xml><?xml version="1.0" encoding="utf-8"?>
<ds:datastoreItem xmlns:ds="http://schemas.openxmlformats.org/officeDocument/2006/customXml" ds:itemID="{33C6792B-C9B1-47BB-B15C-3D30730C8EF9}">
  <ds:schemaRefs>
    <ds:schemaRef ds:uri="http://schemas.microsoft.com/sharepoint/v3/contenttype/forms"/>
  </ds:schemaRefs>
</ds:datastoreItem>
</file>

<file path=customXml/itemProps3.xml><?xml version="1.0" encoding="utf-8"?>
<ds:datastoreItem xmlns:ds="http://schemas.openxmlformats.org/officeDocument/2006/customXml" ds:itemID="{ED5E331E-3535-4A3B-BDA2-98F4A948E4C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1165</TotalTime>
  <Words>4219</Words>
  <Application>Microsoft Office PowerPoint</Application>
  <PresentationFormat>Widescreen</PresentationFormat>
  <Paragraphs>595</Paragraphs>
  <Slides>39</Slides>
  <Notes>32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Aptos</vt:lpstr>
      <vt:lpstr>Arial</vt:lpstr>
      <vt:lpstr>Calibri</vt:lpstr>
      <vt:lpstr>Calibri Light</vt:lpstr>
      <vt:lpstr>Cambria Math</vt:lpstr>
      <vt:lpstr>Century</vt:lpstr>
      <vt:lpstr>Century Gothic</vt:lpstr>
      <vt:lpstr>Century Gothic </vt:lpstr>
      <vt:lpstr>Office Theme</vt:lpstr>
      <vt:lpstr>Maths skills for chemistry</vt:lpstr>
      <vt:lpstr>Contents</vt:lpstr>
      <vt:lpstr>Contents cont.</vt:lpstr>
      <vt:lpstr>Algebra</vt:lpstr>
      <vt:lpstr>Balanced symbol equation</vt:lpstr>
      <vt:lpstr>Chemical symbol</vt:lpstr>
      <vt:lpstr>Coefficient</vt:lpstr>
      <vt:lpstr>Conservation of mass </vt:lpstr>
      <vt:lpstr>Inverse operation</vt:lpstr>
      <vt:lpstr>Operation</vt:lpstr>
      <vt:lpstr>Product</vt:lpstr>
      <vt:lpstr>Reactant</vt:lpstr>
      <vt:lpstr>Relative atomic mass (A_r)</vt:lpstr>
      <vt:lpstr>Relative mass</vt:lpstr>
      <vt:lpstr>Subscript</vt:lpstr>
      <vt:lpstr>Substitute</vt:lpstr>
      <vt:lpstr>Word equation</vt:lpstr>
      <vt:lpstr>Axes</vt:lpstr>
      <vt:lpstr>Correlation</vt:lpstr>
      <vt:lpstr>Directly proportional</vt:lpstr>
      <vt:lpstr>Gradient (slope)</vt:lpstr>
      <vt:lpstr>Inversely proportional</vt:lpstr>
      <vt:lpstr>Linear</vt:lpstr>
      <vt:lpstr>Scale</vt:lpstr>
      <vt:lpstr>Tangent</vt:lpstr>
      <vt:lpstr>Coefficient</vt:lpstr>
      <vt:lpstr>Highest common factor (HCF)</vt:lpstr>
      <vt:lpstr>Mole (mol)</vt:lpstr>
      <vt:lpstr>Ratio</vt:lpstr>
      <vt:lpstr>Simplify</vt:lpstr>
      <vt:lpstr>Conversion factor</vt:lpstr>
      <vt:lpstr>Decider digit </vt:lpstr>
      <vt:lpstr>Decimal place </vt:lpstr>
      <vt:lpstr>Dot notation </vt:lpstr>
      <vt:lpstr>Precise </vt:lpstr>
      <vt:lpstr>Precision </vt:lpstr>
      <vt:lpstr>Rounding </vt:lpstr>
      <vt:lpstr>Significant figure </vt:lpstr>
      <vt:lpstr>Acknowledgements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Accessible glossary maths skills for chemistry</dc:title>
  <dc:creator>Royal Society of Chemistry</dc:creator>
  <cp:keywords>Maths; maths skills; chemistry; science; terms; literacy; definitions; key words; key terms</cp:keywords>
  <dc:description>From rsc.li/4wypuqq - teacher notes and key terms list also available</dc:description>
  <cp:lastModifiedBy>Juliet Kennard</cp:lastModifiedBy>
  <cp:revision>11</cp:revision>
  <dcterms:created xsi:type="dcterms:W3CDTF">2021-04-13T16:26:00Z</dcterms:created>
  <dcterms:modified xsi:type="dcterms:W3CDTF">2026-09-18T06:56:56Z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y fmtid="{D5CDD505-2E9C-101B-9397-08002B2CF9AE}" pid="4" name="Document_x0020_Type">
    <vt:lpwstr/>
  </property>
  <property fmtid="{D5CDD505-2E9C-101B-9397-08002B2CF9AE}" pid="5" name="Document Type">
    <vt:lpwstr/>
  </property>
  <property fmtid="{D5CDD505-2E9C-101B-9397-08002B2CF9AE}" pid="6" name="Directorate_x002f_Team_x002f_Function">
    <vt:lpwstr/>
  </property>
  <property fmtid="{D5CDD505-2E9C-101B-9397-08002B2CF9AE}" pid="7" name="Project_x002f_Product">
    <vt:lpwstr/>
  </property>
  <property fmtid="{D5CDD505-2E9C-101B-9397-08002B2CF9AE}" pid="8" name="Project/Product">
    <vt:lpwstr/>
  </property>
  <property fmtid="{D5CDD505-2E9C-101B-9397-08002B2CF9AE}" pid="9" name="Platform_x002f_Software">
    <vt:lpwstr/>
  </property>
  <property fmtid="{D5CDD505-2E9C-101B-9397-08002B2CF9AE}" pid="10" name="Directorate/Team/Function">
    <vt:lpwstr/>
  </property>
  <property fmtid="{D5CDD505-2E9C-101B-9397-08002B2CF9AE}" pid="11" name="Watchword">
    <vt:lpwstr/>
  </property>
  <property fmtid="{D5CDD505-2E9C-101B-9397-08002B2CF9AE}" pid="12" name="Platform/Software">
    <vt:lpwstr/>
  </property>
  <property fmtid="{D5CDD505-2E9C-101B-9397-08002B2CF9AE}" pid="13" name="xd_ProgID">
    <vt:lpwstr/>
  </property>
  <property fmtid="{D5CDD505-2E9C-101B-9397-08002B2CF9AE}" pid="14" name="ComplianceAssetId">
    <vt:lpwstr/>
  </property>
  <property fmtid="{D5CDD505-2E9C-101B-9397-08002B2CF9AE}" pid="15" name="TemplateUrl">
    <vt:lpwstr/>
  </property>
  <property fmtid="{D5CDD505-2E9C-101B-9397-08002B2CF9AE}" pid="16" name="_ExtendedDescription">
    <vt:lpwstr/>
  </property>
  <property fmtid="{D5CDD505-2E9C-101B-9397-08002B2CF9AE}" pid="17" name="TriggerFlowInfo">
    <vt:lpwstr/>
  </property>
  <property fmtid="{D5CDD505-2E9C-101B-9397-08002B2CF9AE}" pid="18" name="xd_Signature">
    <vt:bool>false</vt:bool>
  </property>
</Properties>
</file>