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285" r:id="rId5"/>
    <p:sldId id="288" r:id="rId6"/>
    <p:sldId id="321" r:id="rId7"/>
    <p:sldId id="338" r:id="rId8"/>
    <p:sldId id="322" r:id="rId9"/>
    <p:sldId id="337" r:id="rId10"/>
    <p:sldId id="323" r:id="rId11"/>
    <p:sldId id="339" r:id="rId12"/>
    <p:sldId id="340" r:id="rId13"/>
    <p:sldId id="341" r:id="rId14"/>
    <p:sldId id="335" r:id="rId15"/>
    <p:sldId id="324" r:id="rId16"/>
    <p:sldId id="342" r:id="rId17"/>
    <p:sldId id="325" r:id="rId18"/>
    <p:sldId id="343" r:id="rId19"/>
    <p:sldId id="326" r:id="rId20"/>
    <p:sldId id="327" r:id="rId21"/>
    <p:sldId id="334" r:id="rId22"/>
    <p:sldId id="328" r:id="rId23"/>
    <p:sldId id="329" r:id="rId24"/>
    <p:sldId id="330" r:id="rId25"/>
    <p:sldId id="331" r:id="rId26"/>
    <p:sldId id="332" r:id="rId27"/>
    <p:sldId id="344" r:id="rId28"/>
    <p:sldId id="345" r:id="rId29"/>
    <p:sldId id="333" r:id="rId30"/>
    <p:sldId id="34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71D0BE45-005F-49D4-86B2-CAD23B5C58B6}">
          <p14:sldIdLst>
            <p14:sldId id="285"/>
          </p14:sldIdLst>
        </p14:section>
        <p14:section name="Introduction" id="{143C20EF-8DB6-420A-BB6D-DC6F4BF53E66}">
          <p14:sldIdLst>
            <p14:sldId id="288"/>
            <p14:sldId id="321"/>
            <p14:sldId id="338"/>
          </p14:sldIdLst>
        </p14:section>
        <p14:section name="Mathematical modelling" id="{5AB5C895-9977-416D-A03C-5263C5B25AE4}">
          <p14:sldIdLst>
            <p14:sldId id="322"/>
            <p14:sldId id="337"/>
            <p14:sldId id="323"/>
            <p14:sldId id="339"/>
            <p14:sldId id="340"/>
            <p14:sldId id="341"/>
            <p14:sldId id="335"/>
            <p14:sldId id="324"/>
            <p14:sldId id="342"/>
            <p14:sldId id="325"/>
            <p14:sldId id="343"/>
            <p14:sldId id="326"/>
            <p14:sldId id="327"/>
            <p14:sldId id="334"/>
            <p14:sldId id="328"/>
          </p14:sldIdLst>
        </p14:section>
        <p14:section name="Checking for understanding" id="{B60FCA1A-27C5-4541-BDE8-712648A2AF64}">
          <p14:sldIdLst>
            <p14:sldId id="329"/>
            <p14:sldId id="330"/>
            <p14:sldId id="331"/>
            <p14:sldId id="332"/>
            <p14:sldId id="344"/>
            <p14:sldId id="345"/>
            <p14:sldId id="333"/>
            <p14:sldId id="346"/>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CA8A372-8ED7-25BB-C90E-0B655ACE2493}" name="Zoe Kay" initials="ZK" userId="fe771449ddfa2326" providerId="Windows Live"/>
  <p188:author id="{A2C96F82-BDB2-8AAD-6866-CE2FC57B15A1}" name="Hannah Sycamore" initials="HS" userId="S::SycamoreH@rsc.org::b4770bae-8292-4e0f-8212-963b4c6b3ded" providerId="AD"/>
  <p188:author id="{C74B60E9-655C-E89A-6316-3841AD519658}" name="Juliet Kennard" initials="JK" userId="S::KennardJ@rsc.org::171ce03e-ecb9-44f8-bcbb-a85643c4c66a" providerId="AD"/>
  <p188:author id="{D8B1A2EE-E8B6-7C53-5B96-8151E2E5DFC2}" name="Hannah Griffiths" initials="HG" userId="S::GriffithsH@rsc.org::9135852f-5aac-4f3f-97b0-55e569f1368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1E66"/>
    <a:srgbClr val="006F62"/>
    <a:srgbClr val="E6F1EF"/>
    <a:srgbClr val="EDF6F9"/>
    <a:srgbClr val="48A9C5"/>
    <a:srgbClr val="FAE7EA"/>
    <a:srgbClr val="F7DBE0"/>
    <a:srgbClr val="F4CFD5"/>
    <a:srgbClr val="FF9E1B"/>
    <a:srgbClr val="C810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072354-681C-41EB-9850-32D6C62CFE04}" v="18" dt="2026-09-16T18:19:02.78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71" autoAdjust="0"/>
    <p:restoredTop sz="86375" autoAdjust="0"/>
  </p:normalViewPr>
  <p:slideViewPr>
    <p:cSldViewPr snapToGrid="0">
      <p:cViewPr varScale="1">
        <p:scale>
          <a:sx n="77" d="100"/>
          <a:sy n="77" d="100"/>
        </p:scale>
        <p:origin x="132" y="414"/>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redo custSel delSld modSld modSection">
      <pc:chgData name="Juliet Kennard" userId="171ce03e-ecb9-44f8-bcbb-a85643c4c66a" providerId="ADAL" clId="{B465C642-4312-474E-AB32-4E0013FDAC90}" dt="2026-09-16T18:20:48.237" v="791" actId="20577"/>
      <pc:docMkLst>
        <pc:docMk/>
      </pc:docMkLst>
      <pc:sldChg chg="modSp mod">
        <pc:chgData name="Juliet Kennard" userId="171ce03e-ecb9-44f8-bcbb-a85643c4c66a" providerId="ADAL" clId="{B465C642-4312-474E-AB32-4E0013FDAC90}" dt="2026-09-16T16:09:24.147" v="604" actId="20577"/>
        <pc:sldMkLst>
          <pc:docMk/>
          <pc:sldMk cId="1629480246" sldId="288"/>
        </pc:sldMkLst>
        <pc:spChg chg="mod">
          <ac:chgData name="Juliet Kennard" userId="171ce03e-ecb9-44f8-bcbb-a85643c4c66a" providerId="ADAL" clId="{B465C642-4312-474E-AB32-4E0013FDAC90}" dt="2026-09-16T16:09:24.147" v="604" actId="20577"/>
          <ac:spMkLst>
            <pc:docMk/>
            <pc:sldMk cId="1629480246" sldId="288"/>
            <ac:spMk id="3" creationId="{B9B1F842-BC16-354A-84F3-BCA1F48752F2}"/>
          </ac:spMkLst>
        </pc:spChg>
      </pc:sldChg>
      <pc:sldChg chg="addSp delSp mod modNotesTx">
        <pc:chgData name="Juliet Kennard" userId="171ce03e-ecb9-44f8-bcbb-a85643c4c66a" providerId="ADAL" clId="{B465C642-4312-474E-AB32-4E0013FDAC90}" dt="2026-09-16T18:20:48.237" v="791" actId="20577"/>
        <pc:sldMkLst>
          <pc:docMk/>
          <pc:sldMk cId="973885085" sldId="321"/>
        </pc:sldMkLst>
        <pc:spChg chg="del">
          <ac:chgData name="Juliet Kennard" userId="171ce03e-ecb9-44f8-bcbb-a85643c4c66a" providerId="ADAL" clId="{B465C642-4312-474E-AB32-4E0013FDAC90}" dt="2026-09-16T16:03:29.123" v="433" actId="478"/>
          <ac:spMkLst>
            <pc:docMk/>
            <pc:sldMk cId="973885085" sldId="321"/>
            <ac:spMk id="5" creationId="{8CA7BAC4-5837-79E6-0A9E-744A373A68E5}"/>
          </ac:spMkLst>
        </pc:spChg>
        <pc:spChg chg="add">
          <ac:chgData name="Juliet Kennard" userId="171ce03e-ecb9-44f8-bcbb-a85643c4c66a" providerId="ADAL" clId="{B465C642-4312-474E-AB32-4E0013FDAC90}" dt="2026-09-16T16:03:29.524" v="434" actId="22"/>
          <ac:spMkLst>
            <pc:docMk/>
            <pc:sldMk cId="973885085" sldId="321"/>
            <ac:spMk id="6" creationId="{500AB244-97C1-2834-A054-AA3BB3CF9415}"/>
          </ac:spMkLst>
        </pc:spChg>
      </pc:sldChg>
      <pc:sldChg chg="modSp mod">
        <pc:chgData name="Juliet Kennard" userId="171ce03e-ecb9-44f8-bcbb-a85643c4c66a" providerId="ADAL" clId="{B465C642-4312-474E-AB32-4E0013FDAC90}" dt="2026-09-16T16:20:48.188" v="638" actId="13244"/>
        <pc:sldMkLst>
          <pc:docMk/>
          <pc:sldMk cId="1087487571" sldId="323"/>
        </pc:sldMkLst>
        <pc:spChg chg="mod">
          <ac:chgData name="Juliet Kennard" userId="171ce03e-ecb9-44f8-bcbb-a85643c4c66a" providerId="ADAL" clId="{B465C642-4312-474E-AB32-4E0013FDAC90}" dt="2026-09-16T15:46:52.738" v="75" actId="20577"/>
          <ac:spMkLst>
            <pc:docMk/>
            <pc:sldMk cId="1087487571" sldId="323"/>
            <ac:spMk id="2" creationId="{63DC10D5-1317-87E9-74C0-9DD3A897842E}"/>
          </ac:spMkLst>
        </pc:spChg>
        <pc:spChg chg="ord">
          <ac:chgData name="Juliet Kennard" userId="171ce03e-ecb9-44f8-bcbb-a85643c4c66a" providerId="ADAL" clId="{B465C642-4312-474E-AB32-4E0013FDAC90}" dt="2026-09-16T16:20:48.188" v="638" actId="13244"/>
          <ac:spMkLst>
            <pc:docMk/>
            <pc:sldMk cId="1087487571" sldId="323"/>
            <ac:spMk id="6" creationId="{A0C31361-0691-DD19-0E6A-0C9BBC67AC4B}"/>
          </ac:spMkLst>
        </pc:spChg>
      </pc:sldChg>
      <pc:sldChg chg="addSp modSp mod">
        <pc:chgData name="Juliet Kennard" userId="171ce03e-ecb9-44f8-bcbb-a85643c4c66a" providerId="ADAL" clId="{B465C642-4312-474E-AB32-4E0013FDAC90}" dt="2026-09-16T16:23:28.893" v="652" actId="962"/>
        <pc:sldMkLst>
          <pc:docMk/>
          <pc:sldMk cId="4247786578" sldId="325"/>
        </pc:sldMkLst>
        <pc:spChg chg="mod">
          <ac:chgData name="Juliet Kennard" userId="171ce03e-ecb9-44f8-bcbb-a85643c4c66a" providerId="ADAL" clId="{B465C642-4312-474E-AB32-4E0013FDAC90}" dt="2026-09-16T15:51:46.570" v="224" actId="21"/>
          <ac:spMkLst>
            <pc:docMk/>
            <pc:sldMk cId="4247786578" sldId="325"/>
            <ac:spMk id="2" creationId="{5A2AEE55-A8C5-0306-A9AD-A2FEE55AC8E9}"/>
          </ac:spMkLst>
        </pc:spChg>
        <pc:spChg chg="add mod">
          <ac:chgData name="Juliet Kennard" userId="171ce03e-ecb9-44f8-bcbb-a85643c4c66a" providerId="ADAL" clId="{B465C642-4312-474E-AB32-4E0013FDAC90}" dt="2026-09-16T16:23:28.893" v="652" actId="962"/>
          <ac:spMkLst>
            <pc:docMk/>
            <pc:sldMk cId="4247786578" sldId="325"/>
            <ac:spMk id="4" creationId="{4DC10F28-3C18-4D8C-83B3-7D77A2202747}"/>
          </ac:spMkLst>
        </pc:spChg>
      </pc:sldChg>
      <pc:sldChg chg="addSp modSp mod">
        <pc:chgData name="Juliet Kennard" userId="171ce03e-ecb9-44f8-bcbb-a85643c4c66a" providerId="ADAL" clId="{B465C642-4312-474E-AB32-4E0013FDAC90}" dt="2026-09-16T16:23:54.819" v="656" actId="962"/>
        <pc:sldMkLst>
          <pc:docMk/>
          <pc:sldMk cId="840390956" sldId="326"/>
        </pc:sldMkLst>
        <pc:spChg chg="mod">
          <ac:chgData name="Juliet Kennard" userId="171ce03e-ecb9-44f8-bcbb-a85643c4c66a" providerId="ADAL" clId="{B465C642-4312-474E-AB32-4E0013FDAC90}" dt="2026-09-16T15:52:27.490" v="234" actId="1076"/>
          <ac:spMkLst>
            <pc:docMk/>
            <pc:sldMk cId="840390956" sldId="326"/>
            <ac:spMk id="2" creationId="{E2C4E525-32BF-E4EE-FD3F-871F34F01C58}"/>
          </ac:spMkLst>
        </pc:spChg>
        <pc:spChg chg="add mod">
          <ac:chgData name="Juliet Kennard" userId="171ce03e-ecb9-44f8-bcbb-a85643c4c66a" providerId="ADAL" clId="{B465C642-4312-474E-AB32-4E0013FDAC90}" dt="2026-09-16T16:23:54.819" v="656" actId="962"/>
          <ac:spMkLst>
            <pc:docMk/>
            <pc:sldMk cId="840390956" sldId="326"/>
            <ac:spMk id="7" creationId="{8C8C5C9C-1C13-8CE6-CB06-AC22D8DE16C6}"/>
          </ac:spMkLst>
        </pc:spChg>
      </pc:sldChg>
      <pc:sldChg chg="addSp delSp modSp mod">
        <pc:chgData name="Juliet Kennard" userId="171ce03e-ecb9-44f8-bcbb-a85643c4c66a" providerId="ADAL" clId="{B465C642-4312-474E-AB32-4E0013FDAC90}" dt="2026-09-16T16:24:12.260" v="657" actId="962"/>
        <pc:sldMkLst>
          <pc:docMk/>
          <pc:sldMk cId="437584761" sldId="327"/>
        </pc:sldMkLst>
        <pc:spChg chg="mod">
          <ac:chgData name="Juliet Kennard" userId="171ce03e-ecb9-44f8-bcbb-a85643c4c66a" providerId="ADAL" clId="{B465C642-4312-474E-AB32-4E0013FDAC90}" dt="2026-09-16T15:52:40.242" v="236" actId="1076"/>
          <ac:spMkLst>
            <pc:docMk/>
            <pc:sldMk cId="437584761" sldId="327"/>
            <ac:spMk id="2" creationId="{209A4C52-1F62-AD0A-C521-73813017EA19}"/>
          </ac:spMkLst>
        </pc:spChg>
        <pc:spChg chg="del">
          <ac:chgData name="Juliet Kennard" userId="171ce03e-ecb9-44f8-bcbb-a85643c4c66a" providerId="ADAL" clId="{B465C642-4312-474E-AB32-4E0013FDAC90}" dt="2026-09-16T15:50:46.642" v="171" actId="478"/>
          <ac:spMkLst>
            <pc:docMk/>
            <pc:sldMk cId="437584761" sldId="327"/>
            <ac:spMk id="6" creationId="{0F1E3A8D-7CDB-255E-2E91-5956C26CF276}"/>
          </ac:spMkLst>
        </pc:spChg>
        <pc:spChg chg="add mod">
          <ac:chgData name="Juliet Kennard" userId="171ce03e-ecb9-44f8-bcbb-a85643c4c66a" providerId="ADAL" clId="{B465C642-4312-474E-AB32-4E0013FDAC90}" dt="2026-09-16T16:24:12.260" v="657" actId="962"/>
          <ac:spMkLst>
            <pc:docMk/>
            <pc:sldMk cId="437584761" sldId="327"/>
            <ac:spMk id="7" creationId="{6E81F9F0-48CF-8216-1ED9-3BF8B11CFA41}"/>
          </ac:spMkLst>
        </pc:spChg>
      </pc:sldChg>
      <pc:sldChg chg="modSp mod">
        <pc:chgData name="Juliet Kennard" userId="171ce03e-ecb9-44f8-bcbb-a85643c4c66a" providerId="ADAL" clId="{B465C642-4312-474E-AB32-4E0013FDAC90}" dt="2026-09-16T15:54:02.080" v="248" actId="27636"/>
        <pc:sldMkLst>
          <pc:docMk/>
          <pc:sldMk cId="3407579686" sldId="328"/>
        </pc:sldMkLst>
        <pc:spChg chg="mod">
          <ac:chgData name="Juliet Kennard" userId="171ce03e-ecb9-44f8-bcbb-a85643c4c66a" providerId="ADAL" clId="{B465C642-4312-474E-AB32-4E0013FDAC90}" dt="2026-09-16T15:54:02.080" v="248" actId="27636"/>
          <ac:spMkLst>
            <pc:docMk/>
            <pc:sldMk cId="3407579686" sldId="328"/>
            <ac:spMk id="3" creationId="{AA3AB80A-DE78-8EC4-5EB6-CED989E19A46}"/>
          </ac:spMkLst>
        </pc:spChg>
      </pc:sldChg>
      <pc:sldChg chg="addSp delSp modSp mod">
        <pc:chgData name="Juliet Kennard" userId="171ce03e-ecb9-44f8-bcbb-a85643c4c66a" providerId="ADAL" clId="{B465C642-4312-474E-AB32-4E0013FDAC90}" dt="2026-09-16T16:24:44.829" v="660" actId="13244"/>
        <pc:sldMkLst>
          <pc:docMk/>
          <pc:sldMk cId="3857628855" sldId="329"/>
        </pc:sldMkLst>
        <pc:spChg chg="mod ord">
          <ac:chgData name="Juliet Kennard" userId="171ce03e-ecb9-44f8-bcbb-a85643c4c66a" providerId="ADAL" clId="{B465C642-4312-474E-AB32-4E0013FDAC90}" dt="2026-09-16T16:24:36.436" v="659" actId="13244"/>
          <ac:spMkLst>
            <pc:docMk/>
            <pc:sldMk cId="3857628855" sldId="329"/>
            <ac:spMk id="2" creationId="{324981F5-9CD7-26A8-94D6-A84568CDCDFC}"/>
          </ac:spMkLst>
        </pc:spChg>
        <pc:spChg chg="mod">
          <ac:chgData name="Juliet Kennard" userId="171ce03e-ecb9-44f8-bcbb-a85643c4c66a" providerId="ADAL" clId="{B465C642-4312-474E-AB32-4E0013FDAC90}" dt="2026-09-16T15:55:03.066" v="253" actId="1076"/>
          <ac:spMkLst>
            <pc:docMk/>
            <pc:sldMk cId="3857628855" sldId="329"/>
            <ac:spMk id="3" creationId="{FBBD1FCF-1D78-4C67-DFDA-2F3A757F1220}"/>
          </ac:spMkLst>
        </pc:spChg>
        <pc:spChg chg="del">
          <ac:chgData name="Juliet Kennard" userId="171ce03e-ecb9-44f8-bcbb-a85643c4c66a" providerId="ADAL" clId="{B465C642-4312-474E-AB32-4E0013FDAC90}" dt="2026-09-16T15:54:49.154" v="249" actId="478"/>
          <ac:spMkLst>
            <pc:docMk/>
            <pc:sldMk cId="3857628855" sldId="329"/>
            <ac:spMk id="5" creationId="{9C07BED3-9A1E-79F4-F155-6F4FFE7D701D}"/>
          </ac:spMkLst>
        </pc:spChg>
        <pc:spChg chg="mod">
          <ac:chgData name="Juliet Kennard" userId="171ce03e-ecb9-44f8-bcbb-a85643c4c66a" providerId="ADAL" clId="{B465C642-4312-474E-AB32-4E0013FDAC90}" dt="2026-09-16T16:24:32.814" v="658" actId="962"/>
          <ac:spMkLst>
            <pc:docMk/>
            <pc:sldMk cId="3857628855" sldId="329"/>
            <ac:spMk id="8" creationId="{1D480451-B848-689D-4114-CC12056CCB13}"/>
          </ac:spMkLst>
        </pc:spChg>
        <pc:spChg chg="add mod">
          <ac:chgData name="Juliet Kennard" userId="171ce03e-ecb9-44f8-bcbb-a85643c4c66a" providerId="ADAL" clId="{B465C642-4312-474E-AB32-4E0013FDAC90}" dt="2026-09-16T16:03:18.276" v="432" actId="20577"/>
          <ac:spMkLst>
            <pc:docMk/>
            <pc:sldMk cId="3857628855" sldId="329"/>
            <ac:spMk id="9" creationId="{E3DCAC15-4CB5-7B74-39AA-126518558C1B}"/>
          </ac:spMkLst>
        </pc:spChg>
        <pc:spChg chg="add del">
          <ac:chgData name="Juliet Kennard" userId="171ce03e-ecb9-44f8-bcbb-a85643c4c66a" providerId="ADAL" clId="{B465C642-4312-474E-AB32-4E0013FDAC90}" dt="2026-09-16T16:02:36.564" v="418" actId="22"/>
          <ac:spMkLst>
            <pc:docMk/>
            <pc:sldMk cId="3857628855" sldId="329"/>
            <ac:spMk id="11" creationId="{9F1FBE03-C743-442C-2F13-9765F3016DD1}"/>
          </ac:spMkLst>
        </pc:spChg>
        <pc:graphicFrameChg chg="mod">
          <ac:chgData name="Juliet Kennard" userId="171ce03e-ecb9-44f8-bcbb-a85643c4c66a" providerId="ADAL" clId="{B465C642-4312-474E-AB32-4E0013FDAC90}" dt="2026-09-16T15:55:07.675" v="254" actId="1076"/>
          <ac:graphicFrameMkLst>
            <pc:docMk/>
            <pc:sldMk cId="3857628855" sldId="329"/>
            <ac:graphicFrameMk id="7" creationId="{F7B90C63-A477-E602-2891-ACEF3E4F55B3}"/>
          </ac:graphicFrameMkLst>
        </pc:graphicFrameChg>
        <pc:picChg chg="mod ord">
          <ac:chgData name="Juliet Kennard" userId="171ce03e-ecb9-44f8-bcbb-a85643c4c66a" providerId="ADAL" clId="{B465C642-4312-474E-AB32-4E0013FDAC90}" dt="2026-09-16T16:24:44.829" v="660" actId="13244"/>
          <ac:picMkLst>
            <pc:docMk/>
            <pc:sldMk cId="3857628855" sldId="329"/>
            <ac:picMk id="4" creationId="{E0649F72-559C-7473-87D9-AABE81D7139D}"/>
          </ac:picMkLst>
        </pc:picChg>
      </pc:sldChg>
      <pc:sldChg chg="modSp mod">
        <pc:chgData name="Juliet Kennard" userId="171ce03e-ecb9-44f8-bcbb-a85643c4c66a" providerId="ADAL" clId="{B465C642-4312-474E-AB32-4E0013FDAC90}" dt="2026-09-16T16:24:58.556" v="662" actId="13244"/>
        <pc:sldMkLst>
          <pc:docMk/>
          <pc:sldMk cId="745002125" sldId="330"/>
        </pc:sldMkLst>
        <pc:spChg chg="mod">
          <ac:chgData name="Juliet Kennard" userId="171ce03e-ecb9-44f8-bcbb-a85643c4c66a" providerId="ADAL" clId="{B465C642-4312-474E-AB32-4E0013FDAC90}" dt="2026-09-16T16:15:18.346" v="634" actId="20577"/>
          <ac:spMkLst>
            <pc:docMk/>
            <pc:sldMk cId="745002125" sldId="330"/>
            <ac:spMk id="2" creationId="{D276DDD4-406F-7F86-9844-D983C436D638}"/>
          </ac:spMkLst>
        </pc:spChg>
        <pc:spChg chg="mod">
          <ac:chgData name="Juliet Kennard" userId="171ce03e-ecb9-44f8-bcbb-a85643c4c66a" providerId="ADAL" clId="{B465C642-4312-474E-AB32-4E0013FDAC90}" dt="2026-09-16T16:15:35.483" v="636" actId="1076"/>
          <ac:spMkLst>
            <pc:docMk/>
            <pc:sldMk cId="745002125" sldId="330"/>
            <ac:spMk id="4" creationId="{4E33125D-0E76-907E-D96C-7D8E186E0A85}"/>
          </ac:spMkLst>
        </pc:spChg>
        <pc:spChg chg="mod ord">
          <ac:chgData name="Juliet Kennard" userId="171ce03e-ecb9-44f8-bcbb-a85643c4c66a" providerId="ADAL" clId="{B465C642-4312-474E-AB32-4E0013FDAC90}" dt="2026-09-16T16:24:56.845" v="661" actId="13244"/>
          <ac:spMkLst>
            <pc:docMk/>
            <pc:sldMk cId="745002125" sldId="330"/>
            <ac:spMk id="7" creationId="{6DB904AE-30AC-FD99-FA69-B4DED64F67C7}"/>
          </ac:spMkLst>
        </pc:spChg>
        <pc:graphicFrameChg chg="mod ord">
          <ac:chgData name="Juliet Kennard" userId="171ce03e-ecb9-44f8-bcbb-a85643c4c66a" providerId="ADAL" clId="{B465C642-4312-474E-AB32-4E0013FDAC90}" dt="2026-09-16T16:24:58.556" v="662" actId="13244"/>
          <ac:graphicFrameMkLst>
            <pc:docMk/>
            <pc:sldMk cId="745002125" sldId="330"/>
            <ac:graphicFrameMk id="8" creationId="{332D3ADD-5B36-345E-72C5-54E3D13CE6ED}"/>
          </ac:graphicFrameMkLst>
        </pc:graphicFrameChg>
      </pc:sldChg>
      <pc:sldChg chg="addSp delSp modSp mod">
        <pc:chgData name="Juliet Kennard" userId="171ce03e-ecb9-44f8-bcbb-a85643c4c66a" providerId="ADAL" clId="{B465C642-4312-474E-AB32-4E0013FDAC90}" dt="2026-09-16T15:58:55.403" v="324" actId="1076"/>
        <pc:sldMkLst>
          <pc:docMk/>
          <pc:sldMk cId="2655481078" sldId="331"/>
        </pc:sldMkLst>
        <pc:spChg chg="mod">
          <ac:chgData name="Juliet Kennard" userId="171ce03e-ecb9-44f8-bcbb-a85643c4c66a" providerId="ADAL" clId="{B465C642-4312-474E-AB32-4E0013FDAC90}" dt="2026-09-16T15:58:40.515" v="321" actId="20577"/>
          <ac:spMkLst>
            <pc:docMk/>
            <pc:sldMk cId="2655481078" sldId="331"/>
            <ac:spMk id="2" creationId="{31329139-AE40-4DA2-A400-56CB6046BAAF}"/>
          </ac:spMkLst>
        </pc:spChg>
        <pc:spChg chg="del mod">
          <ac:chgData name="Juliet Kennard" userId="171ce03e-ecb9-44f8-bcbb-a85643c4c66a" providerId="ADAL" clId="{B465C642-4312-474E-AB32-4E0013FDAC90}" dt="2026-09-16T15:58:43.347" v="322" actId="478"/>
          <ac:spMkLst>
            <pc:docMk/>
            <pc:sldMk cId="2655481078" sldId="331"/>
            <ac:spMk id="5" creationId="{DE41CE0F-A316-1DEA-2C37-4DF88E863526}"/>
          </ac:spMkLst>
        </pc:spChg>
        <pc:spChg chg="add del">
          <ac:chgData name="Juliet Kennard" userId="171ce03e-ecb9-44f8-bcbb-a85643c4c66a" providerId="ADAL" clId="{B465C642-4312-474E-AB32-4E0013FDAC90}" dt="2026-09-16T15:58:13.571" v="293" actId="478"/>
          <ac:spMkLst>
            <pc:docMk/>
            <pc:sldMk cId="2655481078" sldId="331"/>
            <ac:spMk id="6" creationId="{61674748-93FA-221F-7B59-A7FB6633AE17}"/>
          </ac:spMkLst>
        </pc:spChg>
        <pc:spChg chg="mod">
          <ac:chgData name="Juliet Kennard" userId="171ce03e-ecb9-44f8-bcbb-a85643c4c66a" providerId="ADAL" clId="{B465C642-4312-474E-AB32-4E0013FDAC90}" dt="2026-09-16T15:56:44.642" v="279" actId="1076"/>
          <ac:spMkLst>
            <pc:docMk/>
            <pc:sldMk cId="2655481078" sldId="331"/>
            <ac:spMk id="7" creationId="{BD376331-4065-57A1-570C-F5CAE3EC6657}"/>
          </ac:spMkLst>
        </pc:spChg>
        <pc:graphicFrameChg chg="mod">
          <ac:chgData name="Juliet Kennard" userId="171ce03e-ecb9-44f8-bcbb-a85643c4c66a" providerId="ADAL" clId="{B465C642-4312-474E-AB32-4E0013FDAC90}" dt="2026-09-16T15:56:52.322" v="280" actId="1076"/>
          <ac:graphicFrameMkLst>
            <pc:docMk/>
            <pc:sldMk cId="2655481078" sldId="331"/>
            <ac:graphicFrameMk id="8" creationId="{14B02243-B577-60E4-80C7-700A9455CCF0}"/>
          </ac:graphicFrameMkLst>
        </pc:graphicFrameChg>
        <pc:picChg chg="mod">
          <ac:chgData name="Juliet Kennard" userId="171ce03e-ecb9-44f8-bcbb-a85643c4c66a" providerId="ADAL" clId="{B465C642-4312-474E-AB32-4E0013FDAC90}" dt="2026-09-16T15:58:55.403" v="324" actId="1076"/>
          <ac:picMkLst>
            <pc:docMk/>
            <pc:sldMk cId="2655481078" sldId="331"/>
            <ac:picMk id="3" creationId="{B2D7AD15-A17C-33EB-6246-7E855140BB21}"/>
          </ac:picMkLst>
        </pc:picChg>
      </pc:sldChg>
      <pc:sldChg chg="delSp modSp mod">
        <pc:chgData name="Juliet Kennard" userId="171ce03e-ecb9-44f8-bcbb-a85643c4c66a" providerId="ADAL" clId="{B465C642-4312-474E-AB32-4E0013FDAC90}" dt="2026-09-16T16:25:12.077" v="663" actId="13244"/>
        <pc:sldMkLst>
          <pc:docMk/>
          <pc:sldMk cId="122454274" sldId="332"/>
        </pc:sldMkLst>
        <pc:spChg chg="mod ord">
          <ac:chgData name="Juliet Kennard" userId="171ce03e-ecb9-44f8-bcbb-a85643c4c66a" providerId="ADAL" clId="{B465C642-4312-474E-AB32-4E0013FDAC90}" dt="2026-09-16T16:25:12.077" v="663" actId="13244"/>
          <ac:spMkLst>
            <pc:docMk/>
            <pc:sldMk cId="122454274" sldId="332"/>
            <ac:spMk id="2" creationId="{90A57CFC-98B4-05ED-13FA-CAFDC2087142}"/>
          </ac:spMkLst>
        </pc:spChg>
        <pc:spChg chg="del">
          <ac:chgData name="Juliet Kennard" userId="171ce03e-ecb9-44f8-bcbb-a85643c4c66a" providerId="ADAL" clId="{B465C642-4312-474E-AB32-4E0013FDAC90}" dt="2026-09-16T15:59:31.363" v="355" actId="478"/>
          <ac:spMkLst>
            <pc:docMk/>
            <pc:sldMk cId="122454274" sldId="332"/>
            <ac:spMk id="6" creationId="{1A24FAC0-4EBF-64B5-2C19-F8FCAB765E78}"/>
          </ac:spMkLst>
        </pc:spChg>
        <pc:picChg chg="mod">
          <ac:chgData name="Juliet Kennard" userId="171ce03e-ecb9-44f8-bcbb-a85643c4c66a" providerId="ADAL" clId="{B465C642-4312-474E-AB32-4E0013FDAC90}" dt="2026-09-16T16:00:00.882" v="361" actId="1076"/>
          <ac:picMkLst>
            <pc:docMk/>
            <pc:sldMk cId="122454274" sldId="332"/>
            <ac:picMk id="4" creationId="{58208102-B77B-AC9A-95B3-AED3802C4B83}"/>
          </ac:picMkLst>
        </pc:picChg>
      </pc:sldChg>
      <pc:sldChg chg="delSp modSp mod">
        <pc:chgData name="Juliet Kennard" userId="171ce03e-ecb9-44f8-bcbb-a85643c4c66a" providerId="ADAL" clId="{B465C642-4312-474E-AB32-4E0013FDAC90}" dt="2026-09-16T16:02:10.268" v="414" actId="20577"/>
        <pc:sldMkLst>
          <pc:docMk/>
          <pc:sldMk cId="1696157321" sldId="333"/>
        </pc:sldMkLst>
        <pc:spChg chg="mod">
          <ac:chgData name="Juliet Kennard" userId="171ce03e-ecb9-44f8-bcbb-a85643c4c66a" providerId="ADAL" clId="{B465C642-4312-474E-AB32-4E0013FDAC90}" dt="2026-09-16T16:02:10.268" v="414" actId="20577"/>
          <ac:spMkLst>
            <pc:docMk/>
            <pc:sldMk cId="1696157321" sldId="333"/>
            <ac:spMk id="2" creationId="{81CE7911-497B-405C-D5A4-E4C6472B6B8E}"/>
          </ac:spMkLst>
        </pc:spChg>
        <pc:spChg chg="del mod">
          <ac:chgData name="Juliet Kennard" userId="171ce03e-ecb9-44f8-bcbb-a85643c4c66a" providerId="ADAL" clId="{B465C642-4312-474E-AB32-4E0013FDAC90}" dt="2026-09-16T16:01:54.355" v="387" actId="478"/>
          <ac:spMkLst>
            <pc:docMk/>
            <pc:sldMk cId="1696157321" sldId="333"/>
            <ac:spMk id="5" creationId="{27C7A25F-2AAC-9D97-52CA-FA83A1E0FCE7}"/>
          </ac:spMkLst>
        </pc:spChg>
        <pc:picChg chg="mod">
          <ac:chgData name="Juliet Kennard" userId="171ce03e-ecb9-44f8-bcbb-a85643c4c66a" providerId="ADAL" clId="{B465C642-4312-474E-AB32-4E0013FDAC90}" dt="2026-09-16T16:02:00.290" v="388" actId="1076"/>
          <ac:picMkLst>
            <pc:docMk/>
            <pc:sldMk cId="1696157321" sldId="333"/>
            <ac:picMk id="4" creationId="{65CFDCE4-811D-C742-322F-C031C8966C14}"/>
          </ac:picMkLst>
        </pc:picChg>
      </pc:sldChg>
      <pc:sldChg chg="addSp delSp modSp mod">
        <pc:chgData name="Juliet Kennard" userId="171ce03e-ecb9-44f8-bcbb-a85643c4c66a" providerId="ADAL" clId="{B465C642-4312-474E-AB32-4E0013FDAC90}" dt="2026-09-16T15:52:45.052" v="237" actId="1076"/>
        <pc:sldMkLst>
          <pc:docMk/>
          <pc:sldMk cId="1766814699" sldId="334"/>
        </pc:sldMkLst>
        <pc:spChg chg="mod">
          <ac:chgData name="Juliet Kennard" userId="171ce03e-ecb9-44f8-bcbb-a85643c4c66a" providerId="ADAL" clId="{B465C642-4312-474E-AB32-4E0013FDAC90}" dt="2026-09-16T15:52:45.052" v="237" actId="1076"/>
          <ac:spMkLst>
            <pc:docMk/>
            <pc:sldMk cId="1766814699" sldId="334"/>
            <ac:spMk id="2" creationId="{29F8F101-E64C-9C05-ABE2-04172285B3C9}"/>
          </ac:spMkLst>
        </pc:spChg>
        <pc:spChg chg="del">
          <ac:chgData name="Juliet Kennard" userId="171ce03e-ecb9-44f8-bcbb-a85643c4c66a" providerId="ADAL" clId="{B465C642-4312-474E-AB32-4E0013FDAC90}" dt="2026-09-16T15:51:00.361" v="189" actId="478"/>
          <ac:spMkLst>
            <pc:docMk/>
            <pc:sldMk cId="1766814699" sldId="334"/>
            <ac:spMk id="6" creationId="{AFD0E9FE-F16B-871B-27B4-23487DD9EF13}"/>
          </ac:spMkLst>
        </pc:spChg>
        <pc:spChg chg="add">
          <ac:chgData name="Juliet Kennard" userId="171ce03e-ecb9-44f8-bcbb-a85643c4c66a" providerId="ADAL" clId="{B465C642-4312-474E-AB32-4E0013FDAC90}" dt="2026-09-16T15:51:01.059" v="190" actId="22"/>
          <ac:spMkLst>
            <pc:docMk/>
            <pc:sldMk cId="1766814699" sldId="334"/>
            <ac:spMk id="7" creationId="{5A0BE2C7-87A2-A1D1-A697-E8167C287FC7}"/>
          </ac:spMkLst>
        </pc:spChg>
      </pc:sldChg>
      <pc:sldChg chg="modSp mod">
        <pc:chgData name="Juliet Kennard" userId="171ce03e-ecb9-44f8-bcbb-a85643c4c66a" providerId="ADAL" clId="{B465C642-4312-474E-AB32-4E0013FDAC90}" dt="2026-09-16T16:22:55.245" v="651" actId="962"/>
        <pc:sldMkLst>
          <pc:docMk/>
          <pc:sldMk cId="3661275996" sldId="335"/>
        </pc:sldMkLst>
        <pc:spChg chg="mod ord">
          <ac:chgData name="Juliet Kennard" userId="171ce03e-ecb9-44f8-bcbb-a85643c4c66a" providerId="ADAL" clId="{B465C642-4312-474E-AB32-4E0013FDAC90}" dt="2026-09-16T16:22:35.045" v="649" actId="13244"/>
          <ac:spMkLst>
            <pc:docMk/>
            <pc:sldMk cId="3661275996" sldId="335"/>
            <ac:spMk id="2" creationId="{7F5D2D7B-FF11-973D-2915-8EC1BEA66B6E}"/>
          </ac:spMkLst>
        </pc:spChg>
        <pc:spChg chg="mod">
          <ac:chgData name="Juliet Kennard" userId="171ce03e-ecb9-44f8-bcbb-a85643c4c66a" providerId="ADAL" clId="{B465C642-4312-474E-AB32-4E0013FDAC90}" dt="2026-09-16T16:22:55.245" v="651" actId="962"/>
          <ac:spMkLst>
            <pc:docMk/>
            <pc:sldMk cId="3661275996" sldId="335"/>
            <ac:spMk id="4" creationId="{E6C0A09E-8713-B6AA-91A0-27DF5C572855}"/>
          </ac:spMkLst>
        </pc:spChg>
        <pc:graphicFrameChg chg="mod ord">
          <ac:chgData name="Juliet Kennard" userId="171ce03e-ecb9-44f8-bcbb-a85643c4c66a" providerId="ADAL" clId="{B465C642-4312-474E-AB32-4E0013FDAC90}" dt="2026-09-16T16:22:39.589" v="650" actId="13244"/>
          <ac:graphicFrameMkLst>
            <pc:docMk/>
            <pc:sldMk cId="3661275996" sldId="335"/>
            <ac:graphicFrameMk id="9" creationId="{C35B9C53-9385-D93A-BE57-04F876ACB3C7}"/>
          </ac:graphicFrameMkLst>
        </pc:graphicFrameChg>
        <pc:picChg chg="mod">
          <ac:chgData name="Juliet Kennard" userId="171ce03e-ecb9-44f8-bcbb-a85643c4c66a" providerId="ADAL" clId="{B465C642-4312-474E-AB32-4E0013FDAC90}" dt="2026-09-16T16:11:20.411" v="624" actId="1076"/>
          <ac:picMkLst>
            <pc:docMk/>
            <pc:sldMk cId="3661275996" sldId="335"/>
            <ac:picMk id="8" creationId="{9BB34676-C546-3DA5-3EE7-94587B73C870}"/>
          </ac:picMkLst>
        </pc:picChg>
      </pc:sldChg>
      <pc:sldChg chg="del">
        <pc:chgData name="Juliet Kennard" userId="171ce03e-ecb9-44f8-bcbb-a85643c4c66a" providerId="ADAL" clId="{B465C642-4312-474E-AB32-4E0013FDAC90}" dt="2026-09-16T16:08:47.080" v="575" actId="2696"/>
        <pc:sldMkLst>
          <pc:docMk/>
          <pc:sldMk cId="2985342471" sldId="336"/>
        </pc:sldMkLst>
      </pc:sldChg>
      <pc:sldChg chg="modSp mod">
        <pc:chgData name="Juliet Kennard" userId="171ce03e-ecb9-44f8-bcbb-a85643c4c66a" providerId="ADAL" clId="{B465C642-4312-474E-AB32-4E0013FDAC90}" dt="2026-09-16T16:20:22.106" v="637" actId="962"/>
        <pc:sldMkLst>
          <pc:docMk/>
          <pc:sldMk cId="2587885600" sldId="337"/>
        </pc:sldMkLst>
        <pc:spChg chg="mod">
          <ac:chgData name="Juliet Kennard" userId="171ce03e-ecb9-44f8-bcbb-a85643c4c66a" providerId="ADAL" clId="{B465C642-4312-474E-AB32-4E0013FDAC90}" dt="2026-09-16T16:09:56.891" v="617" actId="14100"/>
          <ac:spMkLst>
            <pc:docMk/>
            <pc:sldMk cId="2587885600" sldId="337"/>
            <ac:spMk id="2" creationId="{226D591D-37A3-CB34-6719-96493EC4F2F5}"/>
          </ac:spMkLst>
        </pc:spChg>
        <pc:spChg chg="mod">
          <ac:chgData name="Juliet Kennard" userId="171ce03e-ecb9-44f8-bcbb-a85643c4c66a" providerId="ADAL" clId="{B465C642-4312-474E-AB32-4E0013FDAC90}" dt="2026-09-16T15:36:55.822" v="4"/>
          <ac:spMkLst>
            <pc:docMk/>
            <pc:sldMk cId="2587885600" sldId="337"/>
            <ac:spMk id="3" creationId="{8D3AD128-8D38-FFDC-BC45-0210823F81B6}"/>
          </ac:spMkLst>
        </pc:spChg>
        <pc:spChg chg="mod">
          <ac:chgData name="Juliet Kennard" userId="171ce03e-ecb9-44f8-bcbb-a85643c4c66a" providerId="ADAL" clId="{B465C642-4312-474E-AB32-4E0013FDAC90}" dt="2026-09-16T16:20:22.106" v="637" actId="962"/>
          <ac:spMkLst>
            <pc:docMk/>
            <pc:sldMk cId="2587885600" sldId="337"/>
            <ac:spMk id="6" creationId="{4C078B3A-06A7-9F86-0600-118A79FD327C}"/>
          </ac:spMkLst>
        </pc:spChg>
      </pc:sldChg>
      <pc:sldChg chg="modSp mod">
        <pc:chgData name="Juliet Kennard" userId="171ce03e-ecb9-44f8-bcbb-a85643c4c66a" providerId="ADAL" clId="{B465C642-4312-474E-AB32-4E0013FDAC90}" dt="2026-09-16T18:19:45.630" v="668" actId="113"/>
        <pc:sldMkLst>
          <pc:docMk/>
          <pc:sldMk cId="696824584" sldId="338"/>
        </pc:sldMkLst>
        <pc:spChg chg="mod">
          <ac:chgData name="Juliet Kennard" userId="171ce03e-ecb9-44f8-bcbb-a85643c4c66a" providerId="ADAL" clId="{B465C642-4312-474E-AB32-4E0013FDAC90}" dt="2026-09-16T18:19:45.630" v="668" actId="113"/>
          <ac:spMkLst>
            <pc:docMk/>
            <pc:sldMk cId="696824584" sldId="338"/>
            <ac:spMk id="3" creationId="{BF2C1934-CF23-E130-419F-602B9D5F9E7F}"/>
          </ac:spMkLst>
        </pc:spChg>
      </pc:sldChg>
      <pc:sldChg chg="modSp mod">
        <pc:chgData name="Juliet Kennard" userId="171ce03e-ecb9-44f8-bcbb-a85643c4c66a" providerId="ADAL" clId="{B465C642-4312-474E-AB32-4E0013FDAC90}" dt="2026-09-16T16:21:51.075" v="645" actId="1076"/>
        <pc:sldMkLst>
          <pc:docMk/>
          <pc:sldMk cId="3367967346" sldId="339"/>
        </pc:sldMkLst>
        <pc:spChg chg="mod">
          <ac:chgData name="Juliet Kennard" userId="171ce03e-ecb9-44f8-bcbb-a85643c4c66a" providerId="ADAL" clId="{B465C642-4312-474E-AB32-4E0013FDAC90}" dt="2026-09-16T16:21:43.331" v="644" actId="1076"/>
          <ac:spMkLst>
            <pc:docMk/>
            <pc:sldMk cId="3367967346" sldId="339"/>
            <ac:spMk id="2" creationId="{E4F6919D-81EB-8F8B-A457-2EA84EA9012C}"/>
          </ac:spMkLst>
        </pc:spChg>
        <pc:spChg chg="mod">
          <ac:chgData name="Juliet Kennard" userId="171ce03e-ecb9-44f8-bcbb-a85643c4c66a" providerId="ADAL" clId="{B465C642-4312-474E-AB32-4E0013FDAC90}" dt="2026-09-16T16:21:51.075" v="645" actId="1076"/>
          <ac:spMkLst>
            <pc:docMk/>
            <pc:sldMk cId="3367967346" sldId="339"/>
            <ac:spMk id="3" creationId="{863F15EB-903C-2883-E44B-CD305E3328B5}"/>
          </ac:spMkLst>
        </pc:spChg>
        <pc:graphicFrameChg chg="mod modGraphic">
          <ac:chgData name="Juliet Kennard" userId="171ce03e-ecb9-44f8-bcbb-a85643c4c66a" providerId="ADAL" clId="{B465C642-4312-474E-AB32-4E0013FDAC90}" dt="2026-09-16T16:10:23.546" v="619" actId="1076"/>
          <ac:graphicFrameMkLst>
            <pc:docMk/>
            <pc:sldMk cId="3367967346" sldId="339"/>
            <ac:graphicFrameMk id="13" creationId="{B80F234B-F154-809B-84A6-21BCA079612A}"/>
          </ac:graphicFrameMkLst>
        </pc:graphicFrameChg>
        <pc:picChg chg="mod">
          <ac:chgData name="Juliet Kennard" userId="171ce03e-ecb9-44f8-bcbb-a85643c4c66a" providerId="ADAL" clId="{B465C642-4312-474E-AB32-4E0013FDAC90}" dt="2026-09-16T16:10:14.755" v="618" actId="1076"/>
          <ac:picMkLst>
            <pc:docMk/>
            <pc:sldMk cId="3367967346" sldId="339"/>
            <ac:picMk id="4" creationId="{9340B1DB-DEAC-EFFD-876B-A079A378EA85}"/>
          </ac:picMkLst>
        </pc:picChg>
      </pc:sldChg>
      <pc:sldChg chg="addSp delSp modSp mod">
        <pc:chgData name="Juliet Kennard" userId="171ce03e-ecb9-44f8-bcbb-a85643c4c66a" providerId="ADAL" clId="{B465C642-4312-474E-AB32-4E0013FDAC90}" dt="2026-09-16T16:21:14.077" v="643" actId="13244"/>
        <pc:sldMkLst>
          <pc:docMk/>
          <pc:sldMk cId="4134154277" sldId="340"/>
        </pc:sldMkLst>
        <pc:spChg chg="mod ord">
          <ac:chgData name="Juliet Kennard" userId="171ce03e-ecb9-44f8-bcbb-a85643c4c66a" providerId="ADAL" clId="{B465C642-4312-474E-AB32-4E0013FDAC90}" dt="2026-09-16T16:21:14.077" v="643" actId="13244"/>
          <ac:spMkLst>
            <pc:docMk/>
            <pc:sldMk cId="4134154277" sldId="340"/>
            <ac:spMk id="2" creationId="{566E377F-6B0F-EDE3-1321-F265FCE34536}"/>
          </ac:spMkLst>
        </pc:spChg>
        <pc:spChg chg="mod ord">
          <ac:chgData name="Juliet Kennard" userId="171ce03e-ecb9-44f8-bcbb-a85643c4c66a" providerId="ADAL" clId="{B465C642-4312-474E-AB32-4E0013FDAC90}" dt="2026-09-16T16:21:06.908" v="640" actId="13244"/>
          <ac:spMkLst>
            <pc:docMk/>
            <pc:sldMk cId="4134154277" sldId="340"/>
            <ac:spMk id="3" creationId="{5EA46C59-618A-46F6-0EA3-3504F8B6469D}"/>
          </ac:spMkLst>
        </pc:spChg>
        <pc:spChg chg="add del">
          <ac:chgData name="Juliet Kennard" userId="171ce03e-ecb9-44f8-bcbb-a85643c4c66a" providerId="ADAL" clId="{B465C642-4312-474E-AB32-4E0013FDAC90}" dt="2026-09-16T15:44:51.103" v="70" actId="22"/>
          <ac:spMkLst>
            <pc:docMk/>
            <pc:sldMk cId="4134154277" sldId="340"/>
            <ac:spMk id="6" creationId="{DF14532E-5EED-B0B1-10EB-6A2FCECD4658}"/>
          </ac:spMkLst>
        </pc:spChg>
        <pc:spChg chg="add mod">
          <ac:chgData name="Juliet Kennard" userId="171ce03e-ecb9-44f8-bcbb-a85643c4c66a" providerId="ADAL" clId="{B465C642-4312-474E-AB32-4E0013FDAC90}" dt="2026-09-16T16:21:00.868" v="639" actId="962"/>
          <ac:spMkLst>
            <pc:docMk/>
            <pc:sldMk cId="4134154277" sldId="340"/>
            <ac:spMk id="8" creationId="{4AE8B31A-80A7-D04F-5861-3132049B0535}"/>
          </ac:spMkLst>
        </pc:spChg>
      </pc:sldChg>
      <pc:sldChg chg="modSp mod">
        <pc:chgData name="Juliet Kennard" userId="171ce03e-ecb9-44f8-bcbb-a85643c4c66a" providerId="ADAL" clId="{B465C642-4312-474E-AB32-4E0013FDAC90}" dt="2026-09-16T16:22:14.244" v="648" actId="13244"/>
        <pc:sldMkLst>
          <pc:docMk/>
          <pc:sldMk cId="1485214920" sldId="341"/>
        </pc:sldMkLst>
        <pc:spChg chg="mod">
          <ac:chgData name="Juliet Kennard" userId="171ce03e-ecb9-44f8-bcbb-a85643c4c66a" providerId="ADAL" clId="{B465C642-4312-474E-AB32-4E0013FDAC90}" dt="2026-09-16T15:40:13.324" v="26" actId="5793"/>
          <ac:spMkLst>
            <pc:docMk/>
            <pc:sldMk cId="1485214920" sldId="341"/>
            <ac:spMk id="2" creationId="{D7E660B1-DFD2-8143-0520-7FDE888F81B7}"/>
          </ac:spMkLst>
        </pc:spChg>
        <pc:spChg chg="mod ord">
          <ac:chgData name="Juliet Kennard" userId="171ce03e-ecb9-44f8-bcbb-a85643c4c66a" providerId="ADAL" clId="{B465C642-4312-474E-AB32-4E0013FDAC90}" dt="2026-09-16T16:22:11.596" v="647" actId="13244"/>
          <ac:spMkLst>
            <pc:docMk/>
            <pc:sldMk cId="1485214920" sldId="341"/>
            <ac:spMk id="4" creationId="{5F806161-7658-5F57-4CBB-5225EA12828B}"/>
          </ac:spMkLst>
        </pc:spChg>
        <pc:spChg chg="mod">
          <ac:chgData name="Juliet Kennard" userId="171ce03e-ecb9-44f8-bcbb-a85643c4c66a" providerId="ADAL" clId="{B465C642-4312-474E-AB32-4E0013FDAC90}" dt="2026-09-16T16:22:08.204" v="646" actId="962"/>
          <ac:spMkLst>
            <pc:docMk/>
            <pc:sldMk cId="1485214920" sldId="341"/>
            <ac:spMk id="6" creationId="{FC77C627-3508-5803-37C0-6309B4AF4371}"/>
          </ac:spMkLst>
        </pc:spChg>
        <pc:picChg chg="mod ord">
          <ac:chgData name="Juliet Kennard" userId="171ce03e-ecb9-44f8-bcbb-a85643c4c66a" providerId="ADAL" clId="{B465C642-4312-474E-AB32-4E0013FDAC90}" dt="2026-09-16T16:22:14.244" v="648" actId="13244"/>
          <ac:picMkLst>
            <pc:docMk/>
            <pc:sldMk cId="1485214920" sldId="341"/>
            <ac:picMk id="5" creationId="{3D18B142-1EDA-53DF-1DBC-F1F7FCB67911}"/>
          </ac:picMkLst>
        </pc:picChg>
      </pc:sldChg>
      <pc:sldChg chg="addSp delSp modSp mod">
        <pc:chgData name="Juliet Kennard" userId="171ce03e-ecb9-44f8-bcbb-a85643c4c66a" providerId="ADAL" clId="{B465C642-4312-474E-AB32-4E0013FDAC90}" dt="2026-09-16T16:23:49.259" v="655" actId="962"/>
        <pc:sldMkLst>
          <pc:docMk/>
          <pc:sldMk cId="2527062395" sldId="343"/>
        </pc:sldMkLst>
        <pc:spChg chg="mod ord">
          <ac:chgData name="Juliet Kennard" userId="171ce03e-ecb9-44f8-bcbb-a85643c4c66a" providerId="ADAL" clId="{B465C642-4312-474E-AB32-4E0013FDAC90}" dt="2026-09-16T16:23:35.397" v="653" actId="13244"/>
          <ac:spMkLst>
            <pc:docMk/>
            <pc:sldMk cId="2527062395" sldId="343"/>
            <ac:spMk id="2" creationId="{DE96BFB0-E626-81DC-150E-E5B2FACB4664}"/>
          </ac:spMkLst>
        </pc:spChg>
        <pc:spChg chg="mod">
          <ac:chgData name="Juliet Kennard" userId="171ce03e-ecb9-44f8-bcbb-a85643c4c66a" providerId="ADAL" clId="{B465C642-4312-474E-AB32-4E0013FDAC90}" dt="2026-09-16T15:48:43.877" v="109" actId="113"/>
          <ac:spMkLst>
            <pc:docMk/>
            <pc:sldMk cId="2527062395" sldId="343"/>
            <ac:spMk id="5" creationId="{7777738F-4198-83EA-15AB-F80AEB66527D}"/>
          </ac:spMkLst>
        </pc:spChg>
        <pc:spChg chg="add del mod">
          <ac:chgData name="Juliet Kennard" userId="171ce03e-ecb9-44f8-bcbb-a85643c4c66a" providerId="ADAL" clId="{B465C642-4312-474E-AB32-4E0013FDAC90}" dt="2026-09-16T15:49:20.852" v="111" actId="478"/>
          <ac:spMkLst>
            <pc:docMk/>
            <pc:sldMk cId="2527062395" sldId="343"/>
            <ac:spMk id="6" creationId="{246C5653-4887-55A8-0A8D-6883B8F13ABF}"/>
          </ac:spMkLst>
        </pc:spChg>
        <pc:spChg chg="add mod">
          <ac:chgData name="Juliet Kennard" userId="171ce03e-ecb9-44f8-bcbb-a85643c4c66a" providerId="ADAL" clId="{B465C642-4312-474E-AB32-4E0013FDAC90}" dt="2026-09-16T16:23:49.259" v="655" actId="962"/>
          <ac:spMkLst>
            <pc:docMk/>
            <pc:sldMk cId="2527062395" sldId="343"/>
            <ac:spMk id="9" creationId="{36B36419-4612-9A6C-AAAE-DB96E5B86C60}"/>
          </ac:spMkLst>
        </pc:spChg>
        <pc:graphicFrameChg chg="ord">
          <ac:chgData name="Juliet Kennard" userId="171ce03e-ecb9-44f8-bcbb-a85643c4c66a" providerId="ADAL" clId="{B465C642-4312-474E-AB32-4E0013FDAC90}" dt="2026-09-16T16:23:44.405" v="654" actId="13244"/>
          <ac:graphicFrameMkLst>
            <pc:docMk/>
            <pc:sldMk cId="2527062395" sldId="343"/>
            <ac:graphicFrameMk id="7" creationId="{22937767-BCD5-63BF-FC9D-C539F99CE37C}"/>
          </ac:graphicFrameMkLst>
        </pc:graphicFrameChg>
        <pc:picChg chg="mod">
          <ac:chgData name="Juliet Kennard" userId="171ce03e-ecb9-44f8-bcbb-a85643c4c66a" providerId="ADAL" clId="{B465C642-4312-474E-AB32-4E0013FDAC90}" dt="2026-09-16T15:44:00.596" v="68" actId="1076"/>
          <ac:picMkLst>
            <pc:docMk/>
            <pc:sldMk cId="2527062395" sldId="343"/>
            <ac:picMk id="4" creationId="{74BC7031-7307-4FFF-A258-CB344AB46179}"/>
          </ac:picMkLst>
        </pc:picChg>
      </pc:sldChg>
      <pc:sldChg chg="modSp mod">
        <pc:chgData name="Juliet Kennard" userId="171ce03e-ecb9-44f8-bcbb-a85643c4c66a" providerId="ADAL" clId="{B465C642-4312-474E-AB32-4E0013FDAC90}" dt="2026-09-16T16:25:29.773" v="665" actId="962"/>
        <pc:sldMkLst>
          <pc:docMk/>
          <pc:sldMk cId="967964146" sldId="344"/>
        </pc:sldMkLst>
        <pc:spChg chg="mod ord">
          <ac:chgData name="Juliet Kennard" userId="171ce03e-ecb9-44f8-bcbb-a85643c4c66a" providerId="ADAL" clId="{B465C642-4312-474E-AB32-4E0013FDAC90}" dt="2026-09-16T16:25:24.469" v="664" actId="13244"/>
          <ac:spMkLst>
            <pc:docMk/>
            <pc:sldMk cId="967964146" sldId="344"/>
            <ac:spMk id="2" creationId="{2FE4191D-7B3E-79ED-15BF-129E060D525E}"/>
          </ac:spMkLst>
        </pc:spChg>
        <pc:spChg chg="mod">
          <ac:chgData name="Juliet Kennard" userId="171ce03e-ecb9-44f8-bcbb-a85643c4c66a" providerId="ADAL" clId="{B465C642-4312-474E-AB32-4E0013FDAC90}" dt="2026-09-16T16:06:32.050" v="488" actId="1076"/>
          <ac:spMkLst>
            <pc:docMk/>
            <pc:sldMk cId="967964146" sldId="344"/>
            <ac:spMk id="3" creationId="{C7AF438E-C10C-6576-24E2-D5B9AC778D30}"/>
          </ac:spMkLst>
        </pc:spChg>
        <pc:spChg chg="mod">
          <ac:chgData name="Juliet Kennard" userId="171ce03e-ecb9-44f8-bcbb-a85643c4c66a" providerId="ADAL" clId="{B465C642-4312-474E-AB32-4E0013FDAC90}" dt="2026-09-16T16:25:29.773" v="665" actId="962"/>
          <ac:spMkLst>
            <pc:docMk/>
            <pc:sldMk cId="967964146" sldId="344"/>
            <ac:spMk id="9" creationId="{E0D7CAE1-0AE7-718D-6CF8-9DB000695680}"/>
          </ac:spMkLst>
        </pc:spChg>
        <pc:picChg chg="mod">
          <ac:chgData name="Juliet Kennard" userId="171ce03e-ecb9-44f8-bcbb-a85643c4c66a" providerId="ADAL" clId="{B465C642-4312-474E-AB32-4E0013FDAC90}" dt="2026-09-16T16:06:24.012" v="487" actId="1076"/>
          <ac:picMkLst>
            <pc:docMk/>
            <pc:sldMk cId="967964146" sldId="344"/>
            <ac:picMk id="7" creationId="{09DC0E36-A196-595E-7F56-92B007A112B0}"/>
          </ac:picMkLst>
        </pc:picChg>
      </pc:sldChg>
      <pc:sldChg chg="modSp mod">
        <pc:chgData name="Juliet Kennard" userId="171ce03e-ecb9-44f8-bcbb-a85643c4c66a" providerId="ADAL" clId="{B465C642-4312-474E-AB32-4E0013FDAC90}" dt="2026-09-16T16:25:38.717" v="666" actId="962"/>
        <pc:sldMkLst>
          <pc:docMk/>
          <pc:sldMk cId="62625342" sldId="345"/>
        </pc:sldMkLst>
        <pc:spChg chg="mod">
          <ac:chgData name="Juliet Kennard" userId="171ce03e-ecb9-44f8-bcbb-a85643c4c66a" providerId="ADAL" clId="{B465C642-4312-474E-AB32-4E0013FDAC90}" dt="2026-09-16T16:07:28.355" v="510" actId="20577"/>
          <ac:spMkLst>
            <pc:docMk/>
            <pc:sldMk cId="62625342" sldId="345"/>
            <ac:spMk id="2" creationId="{1AA9D4F7-C70B-3830-E96B-9E0EE7E49BDB}"/>
          </ac:spMkLst>
        </pc:spChg>
        <pc:spChg chg="mod">
          <ac:chgData name="Juliet Kennard" userId="171ce03e-ecb9-44f8-bcbb-a85643c4c66a" providerId="ADAL" clId="{B465C642-4312-474E-AB32-4E0013FDAC90}" dt="2026-09-16T16:25:38.717" v="666" actId="962"/>
          <ac:spMkLst>
            <pc:docMk/>
            <pc:sldMk cId="62625342" sldId="345"/>
            <ac:spMk id="5" creationId="{82738E0E-E62C-E964-D63F-D3E5F4979D57}"/>
          </ac:spMkLst>
        </pc:spChg>
        <pc:picChg chg="mod">
          <ac:chgData name="Juliet Kennard" userId="171ce03e-ecb9-44f8-bcbb-a85643c4c66a" providerId="ADAL" clId="{B465C642-4312-474E-AB32-4E0013FDAC90}" dt="2026-09-16T16:06:50.444" v="492" actId="1076"/>
          <ac:picMkLst>
            <pc:docMk/>
            <pc:sldMk cId="62625342" sldId="345"/>
            <ac:picMk id="7" creationId="{3F478429-44A7-4DEB-A0D2-9CA54B83554E}"/>
          </ac:picMkLst>
        </pc:picChg>
      </pc:sldChg>
      <pc:sldChg chg="modSp mod">
        <pc:chgData name="Juliet Kennard" userId="171ce03e-ecb9-44f8-bcbb-a85643c4c66a" providerId="ADAL" clId="{B465C642-4312-474E-AB32-4E0013FDAC90}" dt="2026-09-16T16:25:51.284" v="667" actId="962"/>
        <pc:sldMkLst>
          <pc:docMk/>
          <pc:sldMk cId="1875189358" sldId="346"/>
        </pc:sldMkLst>
        <pc:spChg chg="mod">
          <ac:chgData name="Juliet Kennard" userId="171ce03e-ecb9-44f8-bcbb-a85643c4c66a" providerId="ADAL" clId="{B465C642-4312-474E-AB32-4E0013FDAC90}" dt="2026-09-16T16:12:23.938" v="625" actId="1076"/>
          <ac:spMkLst>
            <pc:docMk/>
            <pc:sldMk cId="1875189358" sldId="346"/>
            <ac:spMk id="2" creationId="{76F777DB-9DEF-CB81-14F1-292A29BFF1E3}"/>
          </ac:spMkLst>
        </pc:spChg>
        <pc:spChg chg="mod">
          <ac:chgData name="Juliet Kennard" userId="171ce03e-ecb9-44f8-bcbb-a85643c4c66a" providerId="ADAL" clId="{B465C642-4312-474E-AB32-4E0013FDAC90}" dt="2026-09-16T16:08:32.219" v="573" actId="1076"/>
          <ac:spMkLst>
            <pc:docMk/>
            <pc:sldMk cId="1875189358" sldId="346"/>
            <ac:spMk id="3" creationId="{66FE8DD3-D1BE-DCCE-06BF-7ECBD591018E}"/>
          </ac:spMkLst>
        </pc:spChg>
        <pc:spChg chg="mod">
          <ac:chgData name="Juliet Kennard" userId="171ce03e-ecb9-44f8-bcbb-a85643c4c66a" providerId="ADAL" clId="{B465C642-4312-474E-AB32-4E0013FDAC90}" dt="2026-09-16T16:25:51.284" v="667" actId="962"/>
          <ac:spMkLst>
            <pc:docMk/>
            <pc:sldMk cId="1875189358" sldId="346"/>
            <ac:spMk id="9" creationId="{F6A51C12-F2EB-A152-6E26-2D0D98A804E2}"/>
          </ac:spMkLst>
        </pc:spChg>
        <pc:picChg chg="mod">
          <ac:chgData name="Juliet Kennard" userId="171ce03e-ecb9-44f8-bcbb-a85643c4c66a" providerId="ADAL" clId="{B465C642-4312-474E-AB32-4E0013FDAC90}" dt="2026-09-16T16:08:36.474" v="574" actId="1076"/>
          <ac:picMkLst>
            <pc:docMk/>
            <pc:sldMk cId="1875189358" sldId="346"/>
            <ac:picMk id="4" creationId="{E88BC654-FD44-6C19-4230-DDBE35D6631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AC39A5-FE4D-4B5C-A5FB-C8C8C831AB3F}" type="datetimeFigureOut">
              <a:rPr lang="en-GB" smtClean="0"/>
              <a:t>16/09/2026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BF4A10-9734-41A1-A846-8856E8981506}" type="slidenum">
              <a:rPr lang="en-GB" smtClean="0"/>
              <a:t>‹#›</a:t>
            </a:fld>
            <a:endParaRPr lang="en-GB"/>
          </a:p>
        </p:txBody>
      </p:sp>
    </p:spTree>
    <p:extLst>
      <p:ext uri="{BB962C8B-B14F-4D97-AF65-F5344CB8AC3E}">
        <p14:creationId xmlns:p14="http://schemas.microsoft.com/office/powerpoint/2010/main" val="42685666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a:t>
            </a:fld>
            <a:endParaRPr lang="en-GB"/>
          </a:p>
        </p:txBody>
      </p:sp>
    </p:spTree>
    <p:extLst>
      <p:ext uri="{BB962C8B-B14F-4D97-AF65-F5344CB8AC3E}">
        <p14:creationId xmlns:p14="http://schemas.microsoft.com/office/powerpoint/2010/main" val="297283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Explain that we will cover these key maths skills in a chemistry context using data from practicals learners are likely to recognise.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Learners at secondary level need to be confident in both reading and plotting coordinates in all four quadrants of a graph from mathematics in the primary phase. However, only two quadrants (the typical L-shaped graph) are usually required in chemistry for this age range. Only two quadrants will be used throughout this resource. </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a:t>
            </a:fld>
            <a:endParaRPr lang="en-GB"/>
          </a:p>
        </p:txBody>
      </p:sp>
    </p:spTree>
    <p:extLst>
      <p:ext uri="{BB962C8B-B14F-4D97-AF65-F5344CB8AC3E}">
        <p14:creationId xmlns:p14="http://schemas.microsoft.com/office/powerpoint/2010/main" val="965944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slide introduces the challenge question that learners will return to at the end of the lesson. Learners are not expected to attempt it at this point. We will return to complete the question at the end of the session. Discuss the question and the key words which are in bold, these terms are explained on the next slide.</a:t>
            </a: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3</a:t>
            </a:fld>
            <a:endParaRPr lang="en-GB"/>
          </a:p>
        </p:txBody>
      </p:sp>
    </p:spTree>
    <p:extLst>
      <p:ext uri="{BB962C8B-B14F-4D97-AF65-F5344CB8AC3E}">
        <p14:creationId xmlns:p14="http://schemas.microsoft.com/office/powerpoint/2010/main" val="549274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More key terms are available for learners in the key terms support: </a:t>
            </a:r>
            <a:r>
              <a:rPr lang="en-GB" sz="1200" b="0" i="0" kern="1200" dirty="0">
                <a:solidFill>
                  <a:schemeClr val="tx1"/>
                </a:solidFill>
                <a:effectLst/>
                <a:latin typeface="+mn-lt"/>
                <a:ea typeface="+mn-ea"/>
                <a:cs typeface="+mn-cs"/>
              </a:rPr>
              <a:t>rsc.li/4wypuqq.</a:t>
            </a:r>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4</a:t>
            </a:fld>
            <a:endParaRPr lang="en-GB"/>
          </a:p>
        </p:txBody>
      </p:sp>
    </p:spTree>
    <p:extLst>
      <p:ext uri="{BB962C8B-B14F-4D97-AF65-F5344CB8AC3E}">
        <p14:creationId xmlns:p14="http://schemas.microsoft.com/office/powerpoint/2010/main" val="4138798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Discuss the meaning of the terms: range and interval.</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Talk to learners about how to choose suitable scales.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Discuss the fact that scales do not have to start at zero, but they must increase in equal intervals.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Learners may think that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and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need to have the same scale. This is often the case in the primary phase but not in science at secondary phase.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Range is the smallest value to the highest value. In maths this can involve a calculation, but this is not necessary when we are looking to decide on a suitable scale.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Interval is the space or gap between the values on the axis. </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Answers: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range for time is 0 to 60</a:t>
            </a:r>
          </a:p>
          <a:p>
            <a:r>
              <a:rPr lang="en-GB" sz="1200" kern="1200" dirty="0">
                <a:solidFill>
                  <a:schemeClr val="tx1"/>
                </a:solidFill>
                <a:effectLst/>
                <a:latin typeface="+mn-lt"/>
                <a:ea typeface="+mn-ea"/>
                <a:cs typeface="+mn-cs"/>
              </a:rPr>
              <a:t>The range for temperature is 20 to 57</a:t>
            </a:r>
          </a:p>
          <a:p>
            <a:r>
              <a:rPr lang="en-GB" sz="1200" kern="1200" dirty="0">
                <a:solidFill>
                  <a:schemeClr val="tx1"/>
                </a:solidFill>
                <a:effectLst/>
                <a:latin typeface="+mn-lt"/>
                <a:ea typeface="+mn-ea"/>
                <a:cs typeface="+mn-cs"/>
              </a:rPr>
              <a:t>There will be several possible scales depending on the graph paper provided. Some suggestions are provided below.</a:t>
            </a:r>
          </a:p>
          <a:p>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scale − start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at 0 and use intervals of 5, 10 or 20 units up to a maximum of 70 or 80. (recommend intervals of 10).</a:t>
            </a:r>
          </a:p>
          <a:p>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scale − start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at 20 and use intervals of 5 up to a maximum of 60 or start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at 10 and use intervals of 5 or 10 units.</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5</a:t>
            </a:fld>
            <a:endParaRPr lang="en-GB"/>
          </a:p>
        </p:txBody>
      </p:sp>
    </p:spTree>
    <p:extLst>
      <p:ext uri="{BB962C8B-B14F-4D97-AF65-F5344CB8AC3E}">
        <p14:creationId xmlns:p14="http://schemas.microsoft.com/office/powerpoint/2010/main" val="31710416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9B7D64-1334-6442-F665-F598C04C95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FF3A27-E0E4-3821-B2DE-704867059B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4FB3B6-7D51-771A-8D96-25BDA46F273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E1EFE7F-D9EC-ED3A-7A7B-3F4D5F6766CE}"/>
              </a:ext>
            </a:extLst>
          </p:cNvPr>
          <p:cNvSpPr>
            <a:spLocks noGrp="1"/>
          </p:cNvSpPr>
          <p:nvPr>
            <p:ph type="sldNum" sz="quarter" idx="5"/>
          </p:nvPr>
        </p:nvSpPr>
        <p:spPr/>
        <p:txBody>
          <a:bodyPr/>
          <a:lstStyle/>
          <a:p>
            <a:fld id="{E5BF4A10-9734-41A1-A846-8856E8981506}" type="slidenum">
              <a:rPr lang="en-GB" smtClean="0"/>
              <a:t>6</a:t>
            </a:fld>
            <a:endParaRPr lang="en-GB"/>
          </a:p>
        </p:txBody>
      </p:sp>
    </p:spTree>
    <p:extLst>
      <p:ext uri="{BB962C8B-B14F-4D97-AF65-F5344CB8AC3E}">
        <p14:creationId xmlns:p14="http://schemas.microsoft.com/office/powerpoint/2010/main" val="979058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Discuss how we transfer information from the table onto a graph. The first column contains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-coordinate values which are plotted on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Make sure learners recognise the term </a:t>
            </a:r>
            <a:r>
              <a:rPr lang="en-GB" sz="1200" b="1" kern="1200" dirty="0">
                <a:solidFill>
                  <a:schemeClr val="tx1"/>
                </a:solidFill>
                <a:effectLst/>
                <a:latin typeface="+mn-lt"/>
                <a:ea typeface="+mn-ea"/>
                <a:cs typeface="+mn-cs"/>
              </a:rPr>
              <a:t>origin</a:t>
            </a:r>
            <a:r>
              <a:rPr lang="en-GB" sz="1200" kern="1200" dirty="0">
                <a:solidFill>
                  <a:schemeClr val="tx1"/>
                </a:solidFill>
                <a:effectLst/>
                <a:latin typeface="+mn-lt"/>
                <a:ea typeface="+mn-ea"/>
                <a:cs typeface="+mn-cs"/>
              </a:rPr>
              <a:t>.</a:t>
            </a:r>
          </a:p>
        </p:txBody>
      </p:sp>
      <p:sp>
        <p:nvSpPr>
          <p:cNvPr id="4" name="Slide Number Placeholder 3"/>
          <p:cNvSpPr>
            <a:spLocks noGrp="1"/>
          </p:cNvSpPr>
          <p:nvPr>
            <p:ph type="sldNum" sz="quarter" idx="5"/>
          </p:nvPr>
        </p:nvSpPr>
        <p:spPr/>
        <p:txBody>
          <a:bodyPr/>
          <a:lstStyle/>
          <a:p>
            <a:fld id="{E5BF4A10-9734-41A1-A846-8856E8981506}" type="slidenum">
              <a:rPr lang="en-GB" smtClean="0"/>
              <a:t>7</a:t>
            </a:fld>
            <a:endParaRPr lang="en-GB"/>
          </a:p>
        </p:txBody>
      </p:sp>
    </p:spTree>
    <p:extLst>
      <p:ext uri="{BB962C8B-B14F-4D97-AF65-F5344CB8AC3E}">
        <p14:creationId xmlns:p14="http://schemas.microsoft.com/office/powerpoint/2010/main" val="21480430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83B65-21DA-528F-0F2E-9EE3668D36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893272-1625-E228-DE69-871D4B635F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88FE05-9493-B586-6E11-21D2B768AD6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Discuss the </a:t>
            </a:r>
            <a:r>
              <a:rPr lang="en-GB" sz="1200" i="1" kern="1200" dirty="0">
                <a:solidFill>
                  <a:schemeClr val="tx1"/>
                </a:solidFill>
                <a:effectLst/>
                <a:latin typeface="+mn-lt"/>
                <a:ea typeface="+mn-ea"/>
                <a:cs typeface="+mn-cs"/>
              </a:rPr>
              <a:t>x, y</a:t>
            </a:r>
            <a:r>
              <a:rPr lang="en-GB" sz="1200" kern="1200" dirty="0">
                <a:solidFill>
                  <a:schemeClr val="tx1"/>
                </a:solidFill>
                <a:effectLst/>
                <a:latin typeface="+mn-lt"/>
                <a:ea typeface="+mn-ea"/>
                <a:cs typeface="+mn-cs"/>
              </a:rPr>
              <a:t> coordinates and model how to plot the coordinate (1, 5) using a ruler and a sharp pencil. Draw arrows using your interactive smartboard to show the relationship between the table heading and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 and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 axes.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 sharp pencil makes a thin precise point so you can plot the data points in exactly the right place. If the pencil is blunt the marks are much thicker and this makes it more difficult to see exactly where the points are. A sharp pencil creates a point less than 0.5 mm wide. A blunt pencil might create marks of 1−2 mm wide. The graph paper we usually use is 1 mm x 1 mm, so this can significantly affect the accuracy. </a:t>
            </a:r>
          </a:p>
        </p:txBody>
      </p:sp>
      <p:sp>
        <p:nvSpPr>
          <p:cNvPr id="4" name="Slide Number Placeholder 3">
            <a:extLst>
              <a:ext uri="{FF2B5EF4-FFF2-40B4-BE49-F238E27FC236}">
                <a16:creationId xmlns:a16="http://schemas.microsoft.com/office/drawing/2014/main" id="{AC8F33F9-AC99-E1BC-0D0B-7D44B68CEDCC}"/>
              </a:ext>
            </a:extLst>
          </p:cNvPr>
          <p:cNvSpPr>
            <a:spLocks noGrp="1"/>
          </p:cNvSpPr>
          <p:nvPr>
            <p:ph type="sldNum" sz="quarter" idx="5"/>
          </p:nvPr>
        </p:nvSpPr>
        <p:spPr/>
        <p:txBody>
          <a:bodyPr/>
          <a:lstStyle/>
          <a:p>
            <a:fld id="{E5BF4A10-9734-41A1-A846-8856E8981506}" type="slidenum">
              <a:rPr lang="en-GB" smtClean="0"/>
              <a:t>8</a:t>
            </a:fld>
            <a:endParaRPr lang="en-GB"/>
          </a:p>
        </p:txBody>
      </p:sp>
    </p:spTree>
    <p:extLst>
      <p:ext uri="{BB962C8B-B14F-4D97-AF65-F5344CB8AC3E}">
        <p14:creationId xmlns:p14="http://schemas.microsoft.com/office/powerpoint/2010/main" val="28278181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EB5BC-F981-F897-48B6-C37F689B0D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5EC2FD-AEDB-37D0-7EB1-8B230D23FA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D1831A-D70F-FF5E-5C26-1BE42AF2165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BA8AAA-67A8-7A2C-1794-C0F0C23CE342}"/>
              </a:ext>
            </a:extLst>
          </p:cNvPr>
          <p:cNvSpPr>
            <a:spLocks noGrp="1"/>
          </p:cNvSpPr>
          <p:nvPr>
            <p:ph type="sldNum" sz="quarter" idx="5"/>
          </p:nvPr>
        </p:nvSpPr>
        <p:spPr/>
        <p:txBody>
          <a:bodyPr/>
          <a:lstStyle/>
          <a:p>
            <a:fld id="{E5BF4A10-9734-41A1-A846-8856E8981506}" type="slidenum">
              <a:rPr lang="en-GB" smtClean="0"/>
              <a:t>9</a:t>
            </a:fld>
            <a:endParaRPr lang="en-GB"/>
          </a:p>
        </p:txBody>
      </p:sp>
    </p:spTree>
    <p:extLst>
      <p:ext uri="{BB962C8B-B14F-4D97-AF65-F5344CB8AC3E}">
        <p14:creationId xmlns:p14="http://schemas.microsoft.com/office/powerpoint/2010/main" val="9810484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C4190-E2AD-37CA-4336-BD1FCF5E8D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356974-15E4-5250-14E0-A435F399EE4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81E33B-56B7-DD50-D794-043C077B859B}"/>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Ask learners to describe what they did to work out the coordinate pair for A and B. Some may say they looked at the table and some may say they read the coordinates from the graph. It is important that learners know how to do both as there is not always a table of data provided. The next slide provides the graph and table side by side for learners to practice these skills. </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02122F87-F15B-F9F6-E86A-F297D377DD44}"/>
              </a:ext>
            </a:extLst>
          </p:cNvPr>
          <p:cNvSpPr>
            <a:spLocks noGrp="1"/>
          </p:cNvSpPr>
          <p:nvPr>
            <p:ph type="sldNum" sz="quarter" idx="5"/>
          </p:nvPr>
        </p:nvSpPr>
        <p:spPr/>
        <p:txBody>
          <a:bodyPr/>
          <a:lstStyle/>
          <a:p>
            <a:fld id="{E5BF4A10-9734-41A1-A846-8856E8981506}" type="slidenum">
              <a:rPr lang="en-GB" smtClean="0"/>
              <a:t>10</a:t>
            </a:fld>
            <a:endParaRPr lang="en-GB"/>
          </a:p>
        </p:txBody>
      </p:sp>
    </p:spTree>
    <p:extLst>
      <p:ext uri="{BB962C8B-B14F-4D97-AF65-F5344CB8AC3E}">
        <p14:creationId xmlns:p14="http://schemas.microsoft.com/office/powerpoint/2010/main" val="23210893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Draw arrows using your interactive smartboard to show the relationship between the table heading and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 and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 axes.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Discuss with learners if all axes need to start at (0, 0). This one does but this is not always necessary.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11</a:t>
            </a:fld>
            <a:endParaRPr lang="en-GB"/>
          </a:p>
        </p:txBody>
      </p:sp>
    </p:spTree>
    <p:extLst>
      <p:ext uri="{BB962C8B-B14F-4D97-AF65-F5344CB8AC3E}">
        <p14:creationId xmlns:p14="http://schemas.microsoft.com/office/powerpoint/2010/main" val="27231402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Show learners how to hold up the graph paper with plotted points close to your eye and look down the points to see if it looks like a straight or curved line. It is clear that these points form a straight line of best fit.</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12</a:t>
            </a:fld>
            <a:endParaRPr lang="en-GB"/>
          </a:p>
        </p:txBody>
      </p:sp>
    </p:spTree>
    <p:extLst>
      <p:ext uri="{BB962C8B-B14F-4D97-AF65-F5344CB8AC3E}">
        <p14:creationId xmlns:p14="http://schemas.microsoft.com/office/powerpoint/2010/main" val="10242652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C0184-3AE9-58D5-7BB6-EDD28A4EA1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71E6A1-8097-D1FF-B5D6-4311613C43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4DEDEA4-5D8A-90C4-A602-94264CD5210A}"/>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Model how to draw a line of best fit.</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What does a straight line mean? A straight line of best fit means there's a </a:t>
            </a:r>
            <a:r>
              <a:rPr lang="en-GB" sz="1200" b="1" kern="1200" dirty="0">
                <a:solidFill>
                  <a:schemeClr val="tx1"/>
                </a:solidFill>
                <a:effectLst/>
                <a:latin typeface="+mn-lt"/>
                <a:ea typeface="+mn-ea"/>
                <a:cs typeface="+mn-cs"/>
              </a:rPr>
              <a:t>linear relationship</a:t>
            </a:r>
            <a:r>
              <a:rPr lang="en-GB" sz="1200" kern="1200" dirty="0">
                <a:solidFill>
                  <a:schemeClr val="tx1"/>
                </a:solidFill>
                <a:effectLst/>
                <a:latin typeface="+mn-lt"/>
                <a:ea typeface="+mn-ea"/>
                <a:cs typeface="+mn-cs"/>
              </a:rPr>
              <a:t> between the two variables – as one variable changes, the other changes at a constant rate.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In maths, the points tend to follow a perfect mathematical relationship and so most, if not all, points will be on the line of best fit. In science, the line of best fit may not pass through any points directly but will be as close to as many as possible and the number of points above the line will be as balanced as possible with the number below the line.</a:t>
            </a:r>
          </a:p>
          <a:p>
            <a:endParaRPr lang="en-GB" sz="1200" kern="1200" dirty="0">
              <a:solidFill>
                <a:schemeClr val="tx1"/>
              </a:solidFill>
              <a:effectLst/>
              <a:latin typeface="+mn-lt"/>
              <a:ea typeface="+mn-ea"/>
              <a:cs typeface="+mn-cs"/>
            </a:endParaRPr>
          </a:p>
          <a:p>
            <a:endParaRPr lang="en-GB" dirty="0"/>
          </a:p>
        </p:txBody>
      </p:sp>
      <p:sp>
        <p:nvSpPr>
          <p:cNvPr id="4" name="Slide Number Placeholder 3">
            <a:extLst>
              <a:ext uri="{FF2B5EF4-FFF2-40B4-BE49-F238E27FC236}">
                <a16:creationId xmlns:a16="http://schemas.microsoft.com/office/drawing/2014/main" id="{1917B6AB-28B6-6B4D-BFE9-7C1CE02230BD}"/>
              </a:ext>
            </a:extLst>
          </p:cNvPr>
          <p:cNvSpPr>
            <a:spLocks noGrp="1"/>
          </p:cNvSpPr>
          <p:nvPr>
            <p:ph type="sldNum" sz="quarter" idx="5"/>
          </p:nvPr>
        </p:nvSpPr>
        <p:spPr/>
        <p:txBody>
          <a:bodyPr/>
          <a:lstStyle/>
          <a:p>
            <a:fld id="{E5BF4A10-9734-41A1-A846-8856E8981506}" type="slidenum">
              <a:rPr lang="en-GB" smtClean="0"/>
              <a:t>13</a:t>
            </a:fld>
            <a:endParaRPr lang="en-GB"/>
          </a:p>
        </p:txBody>
      </p:sp>
    </p:spTree>
    <p:extLst>
      <p:ext uri="{BB962C8B-B14F-4D97-AF65-F5344CB8AC3E}">
        <p14:creationId xmlns:p14="http://schemas.microsoft.com/office/powerpoint/2010/main" val="17521162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Look at this data set. Discuss with learners why a line might be curved. It is curved because the relationship between variables isn't linear, i.e. when one variable doesn't change at a constant rate relative to the other.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Return to the graph and table on slide 11 if needed to demonstrate a linear relationship. </a:t>
            </a:r>
          </a:p>
        </p:txBody>
      </p:sp>
      <p:sp>
        <p:nvSpPr>
          <p:cNvPr id="4" name="Slide Number Placeholder 3"/>
          <p:cNvSpPr>
            <a:spLocks noGrp="1"/>
          </p:cNvSpPr>
          <p:nvPr>
            <p:ph type="sldNum" sz="quarter" idx="5"/>
          </p:nvPr>
        </p:nvSpPr>
        <p:spPr/>
        <p:txBody>
          <a:bodyPr/>
          <a:lstStyle/>
          <a:p>
            <a:fld id="{E5BF4A10-9734-41A1-A846-8856E8981506}" type="slidenum">
              <a:rPr lang="en-GB" smtClean="0"/>
              <a:t>14</a:t>
            </a:fld>
            <a:endParaRPr lang="en-GB"/>
          </a:p>
        </p:txBody>
      </p:sp>
    </p:spTree>
    <p:extLst>
      <p:ext uri="{BB962C8B-B14F-4D97-AF65-F5344CB8AC3E}">
        <p14:creationId xmlns:p14="http://schemas.microsoft.com/office/powerpoint/2010/main" val="27300381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E5D0E8-1429-5211-11E6-902D6B84B5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352A21-77F6-97FA-4577-FDF4E0DCA3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5A82CD-7CD4-719E-0FF2-19DD6B7E6441}"/>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Discuss which value goes on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and which on the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Time on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and temperature on the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a:t>
            </a:r>
          </a:p>
          <a:p>
            <a:r>
              <a:rPr lang="en-GB" sz="1200" kern="1200" dirty="0">
                <a:solidFill>
                  <a:schemeClr val="tx1"/>
                </a:solidFill>
                <a:effectLst/>
                <a:latin typeface="+mn-lt"/>
                <a:ea typeface="+mn-ea"/>
                <a:cs typeface="+mn-cs"/>
              </a:rPr>
              <a:t>Check the scales are suitable before learners start to plot.</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 suitable scale to fit this graph paper and which makes the best use of the size could be: </a:t>
            </a:r>
          </a:p>
          <a:p>
            <a:pPr marL="171450" indent="-171450">
              <a:buFont typeface="Arial" panose="020B0604020202020204" pitchFamily="34" charset="0"/>
              <a:buChar char="•"/>
            </a:pP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 start at 0 and go up in intervals of 2 (every 5 small squares) up to 14. Each small square represents 0.4 units</a:t>
            </a:r>
          </a:p>
          <a:p>
            <a:pPr marL="171450" indent="-171450">
              <a:buFont typeface="Arial" panose="020B0604020202020204" pitchFamily="34" charset="0"/>
              <a:buChar char="•"/>
            </a:pP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 start at 30 and go up in intervals of 10 (every 10 small squares) up to 90. Each small square represents 1 unit.</a:t>
            </a:r>
          </a:p>
          <a:p>
            <a:r>
              <a:rPr lang="en-GB" dirty="0"/>
              <a:t>This graph paper is available to print from page 2 of the interpreting graphs stage 1 learner worksheet: </a:t>
            </a:r>
            <a:r>
              <a:rPr lang="en-GB" sz="1200" b="0" i="0" kern="1200" dirty="0">
                <a:solidFill>
                  <a:schemeClr val="tx1"/>
                </a:solidFill>
                <a:effectLst/>
                <a:latin typeface="+mn-lt"/>
                <a:ea typeface="+mn-ea"/>
                <a:cs typeface="+mn-cs"/>
              </a:rPr>
              <a:t>rsc.li/3S9bXHV.</a:t>
            </a:r>
            <a:endParaRPr lang="en-GB" dirty="0"/>
          </a:p>
        </p:txBody>
      </p:sp>
      <p:sp>
        <p:nvSpPr>
          <p:cNvPr id="4" name="Slide Number Placeholder 3">
            <a:extLst>
              <a:ext uri="{FF2B5EF4-FFF2-40B4-BE49-F238E27FC236}">
                <a16:creationId xmlns:a16="http://schemas.microsoft.com/office/drawing/2014/main" id="{04E3E126-FFFC-36F0-442E-8F97615FF5E7}"/>
              </a:ext>
            </a:extLst>
          </p:cNvPr>
          <p:cNvSpPr>
            <a:spLocks noGrp="1"/>
          </p:cNvSpPr>
          <p:nvPr>
            <p:ph type="sldNum" sz="quarter" idx="5"/>
          </p:nvPr>
        </p:nvSpPr>
        <p:spPr/>
        <p:txBody>
          <a:bodyPr/>
          <a:lstStyle/>
          <a:p>
            <a:fld id="{E5BF4A10-9734-41A1-A846-8856E8981506}" type="slidenum">
              <a:rPr lang="en-GB" smtClean="0"/>
              <a:t>15</a:t>
            </a:fld>
            <a:endParaRPr lang="en-GB"/>
          </a:p>
        </p:txBody>
      </p:sp>
    </p:spTree>
    <p:extLst>
      <p:ext uri="{BB962C8B-B14F-4D97-AF65-F5344CB8AC3E}">
        <p14:creationId xmlns:p14="http://schemas.microsoft.com/office/powerpoint/2010/main" val="25237926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slide shows the points plotted. Model how to draw the curved line in one go without sketching. It can help to hold the pencil further away from the tip.</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16</a:t>
            </a:fld>
            <a:endParaRPr lang="en-GB"/>
          </a:p>
        </p:txBody>
      </p:sp>
    </p:spTree>
    <p:extLst>
      <p:ext uri="{BB962C8B-B14F-4D97-AF65-F5344CB8AC3E}">
        <p14:creationId xmlns:p14="http://schemas.microsoft.com/office/powerpoint/2010/main" val="14006592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2BD52-860B-66E4-B946-08F93F3373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884E23-87AF-30D8-7ED1-BDF04774BF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534AD6-71B5-E613-E742-B9A3B2D7FBD3}"/>
              </a:ext>
            </a:extLst>
          </p:cNvPr>
          <p:cNvSpPr>
            <a:spLocks noGrp="1"/>
          </p:cNvSpPr>
          <p:nvPr>
            <p:ph type="body" idx="1"/>
          </p:nvPr>
        </p:nvSpPr>
        <p:spPr/>
        <p:txBody>
          <a:bodyPr/>
          <a:lstStyle/>
          <a:p>
            <a:pPr marL="0" lvl="0" indent="0" algn="l" rtl="0">
              <a:lnSpc>
                <a:spcPct val="100000"/>
              </a:lnSpc>
              <a:spcBef>
                <a:spcPts val="0"/>
              </a:spcBef>
              <a:spcAft>
                <a:spcPts val="0"/>
              </a:spcAft>
              <a:buSzPts val="1400"/>
              <a:buNone/>
            </a:pPr>
            <a:r>
              <a:rPr lang="en-GB" dirty="0">
                <a:latin typeface="Century Gothic"/>
                <a:ea typeface="Century Gothic"/>
                <a:cs typeface="Century Gothic"/>
                <a:sym typeface="Century Gothic"/>
              </a:rPr>
              <a:t>Here is one interpretation of the line of best fit. Another line (on the next slide) may miss some of the points such as (12, 30) for example. There is no perfect line of best fit.</a:t>
            </a:r>
          </a:p>
          <a:p>
            <a:r>
              <a:rPr lang="en-GB" dirty="0"/>
              <a:t>Line of best fit: option 1.</a:t>
            </a:r>
          </a:p>
          <a:p>
            <a:endParaRPr lang="en-GB" dirty="0"/>
          </a:p>
        </p:txBody>
      </p:sp>
      <p:sp>
        <p:nvSpPr>
          <p:cNvPr id="4" name="Slide Number Placeholder 3">
            <a:extLst>
              <a:ext uri="{FF2B5EF4-FFF2-40B4-BE49-F238E27FC236}">
                <a16:creationId xmlns:a16="http://schemas.microsoft.com/office/drawing/2014/main" id="{9BA1FE6B-EAF0-3137-A560-E38B23BF348A}"/>
              </a:ext>
            </a:extLst>
          </p:cNvPr>
          <p:cNvSpPr>
            <a:spLocks noGrp="1"/>
          </p:cNvSpPr>
          <p:nvPr>
            <p:ph type="sldNum" sz="quarter" idx="5"/>
          </p:nvPr>
        </p:nvSpPr>
        <p:spPr/>
        <p:txBody>
          <a:bodyPr/>
          <a:lstStyle/>
          <a:p>
            <a:fld id="{E5BF4A10-9734-41A1-A846-8856E8981506}" type="slidenum">
              <a:rPr lang="en-GB" smtClean="0"/>
              <a:t>17</a:t>
            </a:fld>
            <a:endParaRPr lang="en-GB"/>
          </a:p>
        </p:txBody>
      </p:sp>
    </p:spTree>
    <p:extLst>
      <p:ext uri="{BB962C8B-B14F-4D97-AF65-F5344CB8AC3E}">
        <p14:creationId xmlns:p14="http://schemas.microsoft.com/office/powerpoint/2010/main" val="5246600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1A171-119C-2D5C-568F-D284EDFF80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B7C1E0-B2E5-7EC7-32BA-73A78C09A1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71B08F-61A5-CF5F-3F09-5AF9D9854340}"/>
              </a:ext>
            </a:extLst>
          </p:cNvPr>
          <p:cNvSpPr>
            <a:spLocks noGrp="1"/>
          </p:cNvSpPr>
          <p:nvPr>
            <p:ph type="body" idx="1"/>
          </p:nvPr>
        </p:nvSpPr>
        <p:spPr/>
        <p:txBody>
          <a:bodyPr/>
          <a:lstStyle/>
          <a:p>
            <a:r>
              <a:rPr lang="en-GB" dirty="0"/>
              <a:t>Line of best fit option 2: misses (12, 30). </a:t>
            </a:r>
          </a:p>
          <a:p>
            <a:endParaRPr lang="en-GB" dirty="0"/>
          </a:p>
        </p:txBody>
      </p:sp>
      <p:sp>
        <p:nvSpPr>
          <p:cNvPr id="4" name="Slide Number Placeholder 3">
            <a:extLst>
              <a:ext uri="{FF2B5EF4-FFF2-40B4-BE49-F238E27FC236}">
                <a16:creationId xmlns:a16="http://schemas.microsoft.com/office/drawing/2014/main" id="{42411371-D570-FFE3-3832-B0081054F934}"/>
              </a:ext>
            </a:extLst>
          </p:cNvPr>
          <p:cNvSpPr>
            <a:spLocks noGrp="1"/>
          </p:cNvSpPr>
          <p:nvPr>
            <p:ph type="sldNum" sz="quarter" idx="5"/>
          </p:nvPr>
        </p:nvSpPr>
        <p:spPr/>
        <p:txBody>
          <a:bodyPr/>
          <a:lstStyle/>
          <a:p>
            <a:fld id="{E5BF4A10-9734-41A1-A846-8856E8981506}" type="slidenum">
              <a:rPr lang="en-GB" smtClean="0"/>
              <a:t>18</a:t>
            </a:fld>
            <a:endParaRPr lang="en-GB"/>
          </a:p>
        </p:txBody>
      </p:sp>
    </p:spTree>
    <p:extLst>
      <p:ext uri="{BB962C8B-B14F-4D97-AF65-F5344CB8AC3E}">
        <p14:creationId xmlns:p14="http://schemas.microsoft.com/office/powerpoint/2010/main" val="38554127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Century Gothic"/>
                <a:ea typeface="Century Gothic"/>
                <a:cs typeface="Century Gothic"/>
                <a:sym typeface="Century Gothic"/>
              </a:rPr>
              <a:t>Talk </a:t>
            </a:r>
            <a:r>
              <a:rPr lang="en-GB" sz="1200" kern="1200" dirty="0">
                <a:solidFill>
                  <a:schemeClr val="tx1"/>
                </a:solidFill>
                <a:effectLst/>
                <a:latin typeface="+mn-lt"/>
                <a:ea typeface="+mn-ea"/>
                <a:cs typeface="+mn-cs"/>
              </a:rPr>
              <a:t>to your colleagues in the mathematics team about whether learners are using graph paper or block paper in lessons.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If learners tend to use block paper in mathematics, then spend time discussing how to use the graph paper provided in science. Exam boards tend to use the 1 mm x 1 mm paper. Make sure learners are comfortable in using this. For example, what does each small square represent, what do the larger squares represent? Can learners see the markings on the graph paper? Sometimes, when graph paper is copied, the integrity of the lines can be lost.</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19</a:t>
            </a:fld>
            <a:endParaRPr lang="en-GB"/>
          </a:p>
        </p:txBody>
      </p:sp>
    </p:spTree>
    <p:extLst>
      <p:ext uri="{BB962C8B-B14F-4D97-AF65-F5344CB8AC3E}">
        <p14:creationId xmlns:p14="http://schemas.microsoft.com/office/powerpoint/2010/main" val="16574889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Explain that we are going to use the mathematical methods mentioned earlier to answer this question.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20</a:t>
            </a:fld>
            <a:endParaRPr lang="en-GB"/>
          </a:p>
        </p:txBody>
      </p:sp>
    </p:spTree>
    <p:extLst>
      <p:ext uri="{BB962C8B-B14F-4D97-AF65-F5344CB8AC3E}">
        <p14:creationId xmlns:p14="http://schemas.microsoft.com/office/powerpoint/2010/main" val="10020186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gn="l" rtl="0">
              <a:lnSpc>
                <a:spcPct val="100000"/>
              </a:lnSpc>
              <a:spcBef>
                <a:spcPts val="0"/>
              </a:spcBef>
              <a:spcAft>
                <a:spcPts val="0"/>
              </a:spcAft>
              <a:buSzPts val="1400"/>
              <a:buNone/>
            </a:pPr>
            <a:r>
              <a:rPr lang="en-GB" b="1" dirty="0">
                <a:latin typeface="Century Gothic"/>
                <a:ea typeface="Century Gothic"/>
                <a:cs typeface="Century Gothic"/>
                <a:sym typeface="Century Gothic"/>
              </a:rPr>
              <a:t>Qualitative: </a:t>
            </a:r>
            <a:r>
              <a:rPr lang="en-GB" b="0" dirty="0">
                <a:latin typeface="Century Gothic"/>
                <a:ea typeface="Century Gothic"/>
                <a:cs typeface="Century Gothic"/>
                <a:sym typeface="Century Gothic"/>
              </a:rPr>
              <a:t>t</a:t>
            </a:r>
            <a:r>
              <a:rPr lang="en-GB" sz="1200" kern="1200" dirty="0">
                <a:solidFill>
                  <a:schemeClr val="tx1"/>
                </a:solidFill>
                <a:effectLst/>
                <a:latin typeface="+mn-lt"/>
                <a:ea typeface="+mn-ea"/>
                <a:cs typeface="+mn-cs"/>
              </a:rPr>
              <a:t>he focus is on the discussion about a suitable scale for this set of data.</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Before plotting we need to consider what information we can find out from the table.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Look at the headings and the question.</a:t>
            </a:r>
          </a:p>
          <a:p>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What is the scientist choosing to change during the experiment? Time is being monitored at regular points, so this is what the scientist is choosing to change. </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The independent variable is usually plotted on the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The label would be Time (s) or Time /s. The solidus (/) is recommended at post-16 and brackets are suggested pre-16. Throughout these resources, Time (s) has been used. Both are correct, however.</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Where should both axes start? The table of data has the first set of coordinates as (0, 0) this can be explained because before the experiment begins no gas has been produced so it should be zero.</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The range of data is 0−120 for the independent variable and 0−54 for the dependent variable. This helps us design the best scales.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The graph itself should occupy most of the graph paper (not just the axes) so it is easier to read, and the pattern can be seen more clearly. This can be demonstrated by using different sized scales.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A suitable scale for the graph paper in the original question might be: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− 0 to 140 in intervals of 20 per 5 small squares (each small square = 4 units),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− 0 to 60 in intervals of 10 per 5 small squares (each small square = 2 units).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Make sure the labels and units are correctly added: </a:t>
            </a:r>
            <a:r>
              <a:rPr lang="en-GB" sz="1200" i="1" kern="1200" dirty="0">
                <a:solidFill>
                  <a:schemeClr val="tx1"/>
                </a:solidFill>
                <a:effectLst/>
                <a:latin typeface="+mn-lt"/>
                <a:ea typeface="+mn-ea"/>
                <a:cs typeface="+mn-cs"/>
              </a:rPr>
              <a:t>x</a:t>
            </a:r>
            <a:r>
              <a:rPr lang="en-GB" sz="1200" kern="1200" dirty="0">
                <a:solidFill>
                  <a:schemeClr val="tx1"/>
                </a:solidFill>
                <a:effectLst/>
                <a:latin typeface="+mn-lt"/>
                <a:ea typeface="+mn-ea"/>
                <a:cs typeface="+mn-cs"/>
              </a:rPr>
              <a:t>-axis label is Time (s) and </a:t>
            </a:r>
            <a:r>
              <a:rPr lang="en-GB" sz="1200" i="1" kern="1200" dirty="0">
                <a:solidFill>
                  <a:schemeClr val="tx1"/>
                </a:solidFill>
                <a:effectLst/>
                <a:latin typeface="+mn-lt"/>
                <a:ea typeface="+mn-ea"/>
                <a:cs typeface="+mn-cs"/>
              </a:rPr>
              <a:t>y</a:t>
            </a:r>
            <a:r>
              <a:rPr lang="en-GB" sz="1200" kern="1200" dirty="0">
                <a:solidFill>
                  <a:schemeClr val="tx1"/>
                </a:solidFill>
                <a:effectLst/>
                <a:latin typeface="+mn-lt"/>
                <a:ea typeface="+mn-ea"/>
                <a:cs typeface="+mn-cs"/>
              </a:rPr>
              <a:t>-axis label is Volume (cm</a:t>
            </a:r>
            <a:r>
              <a:rPr lang="en-GB" sz="1200" kern="1200" baseline="30000" dirty="0">
                <a:solidFill>
                  <a:schemeClr val="tx1"/>
                </a:solidFill>
                <a:effectLst/>
                <a:latin typeface="+mn-lt"/>
                <a:ea typeface="+mn-ea"/>
                <a:cs typeface="+mn-cs"/>
              </a:rPr>
              <a:t>3</a:t>
            </a:r>
            <a:r>
              <a:rPr lang="en-GB" sz="1200" kern="1200" dirty="0">
                <a:solidFill>
                  <a:schemeClr val="tx1"/>
                </a:solidFill>
                <a:effectLst/>
                <a:latin typeface="+mn-lt"/>
                <a:ea typeface="+mn-ea"/>
                <a:cs typeface="+mn-cs"/>
              </a:rPr>
              <a:t>).</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21</a:t>
            </a:fld>
            <a:endParaRPr lang="en-GB"/>
          </a:p>
        </p:txBody>
      </p:sp>
    </p:spTree>
    <p:extLst>
      <p:ext uri="{BB962C8B-B14F-4D97-AF65-F5344CB8AC3E}">
        <p14:creationId xmlns:p14="http://schemas.microsoft.com/office/powerpoint/2010/main" val="41007020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49A97-A569-49AB-AFF6-9D046D6A36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DCB78-E90C-E03B-84AF-6D0AA08A61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574BC2-667A-B75F-E16B-88FCAA5B4851}"/>
              </a:ext>
            </a:extLst>
          </p:cNvPr>
          <p:cNvSpPr>
            <a:spLocks noGrp="1"/>
          </p:cNvSpPr>
          <p:nvPr>
            <p:ph type="body" idx="1"/>
          </p:nvPr>
        </p:nvSpPr>
        <p:spPr/>
        <p:txBody>
          <a:bodyPr/>
          <a:lstStyle/>
          <a:p>
            <a:pPr marL="0" lvl="0" indent="0" algn="l" rtl="0">
              <a:lnSpc>
                <a:spcPct val="100000"/>
              </a:lnSpc>
              <a:spcBef>
                <a:spcPts val="0"/>
              </a:spcBef>
              <a:spcAft>
                <a:spcPts val="0"/>
              </a:spcAft>
              <a:buSzPts val="1400"/>
              <a:buNone/>
            </a:pPr>
            <a:r>
              <a:rPr lang="en-GB" b="1" dirty="0">
                <a:latin typeface="Century Gothic"/>
                <a:ea typeface="Century Gothic"/>
                <a:cs typeface="Century Gothic"/>
                <a:sym typeface="Century Gothic"/>
              </a:rPr>
              <a:t>Quantitative: </a:t>
            </a:r>
            <a:r>
              <a:rPr lang="en-GB" dirty="0"/>
              <a:t>Here we develop from the qualitative discussion about scales to placing the coordinates on the scales precisely and accurately.</a:t>
            </a:r>
          </a:p>
          <a:p>
            <a:endParaRPr lang="en-GB" dirty="0"/>
          </a:p>
        </p:txBody>
      </p:sp>
      <p:sp>
        <p:nvSpPr>
          <p:cNvPr id="4" name="Slide Number Placeholder 3">
            <a:extLst>
              <a:ext uri="{FF2B5EF4-FFF2-40B4-BE49-F238E27FC236}">
                <a16:creationId xmlns:a16="http://schemas.microsoft.com/office/drawing/2014/main" id="{7B423376-4BDC-8AAA-CC50-89898A0F02D5}"/>
              </a:ext>
            </a:extLst>
          </p:cNvPr>
          <p:cNvSpPr>
            <a:spLocks noGrp="1"/>
          </p:cNvSpPr>
          <p:nvPr>
            <p:ph type="sldNum" sz="quarter" idx="5"/>
          </p:nvPr>
        </p:nvSpPr>
        <p:spPr/>
        <p:txBody>
          <a:bodyPr/>
          <a:lstStyle/>
          <a:p>
            <a:fld id="{E5BF4A10-9734-41A1-A846-8856E8981506}" type="slidenum">
              <a:rPr lang="en-GB" smtClean="0"/>
              <a:t>22</a:t>
            </a:fld>
            <a:endParaRPr lang="en-GB"/>
          </a:p>
        </p:txBody>
      </p:sp>
    </p:spTree>
    <p:extLst>
      <p:ext uri="{BB962C8B-B14F-4D97-AF65-F5344CB8AC3E}">
        <p14:creationId xmlns:p14="http://schemas.microsoft.com/office/powerpoint/2010/main" val="23909380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Here we move to a</a:t>
            </a:r>
            <a:r>
              <a:rPr lang="en-GB" sz="1200" b="1"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conceptual</a:t>
            </a:r>
            <a:r>
              <a:rPr lang="en-GB" sz="1200" kern="1200" dirty="0">
                <a:solidFill>
                  <a:schemeClr val="tx1"/>
                </a:solidFill>
                <a:effectLst/>
                <a:latin typeface="+mn-lt"/>
                <a:ea typeface="+mn-ea"/>
                <a:cs typeface="+mn-cs"/>
              </a:rPr>
              <a:t> stage. </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23</a:t>
            </a:fld>
            <a:endParaRPr lang="en-GB"/>
          </a:p>
        </p:txBody>
      </p:sp>
    </p:spTree>
    <p:extLst>
      <p:ext uri="{BB962C8B-B14F-4D97-AF65-F5344CB8AC3E}">
        <p14:creationId xmlns:p14="http://schemas.microsoft.com/office/powerpoint/2010/main" val="5640225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B89E0-F7AD-16B0-0253-5EDEFA599E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550FFD-1A51-004A-A706-271F9B13D8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7B8FD4-82D0-76A2-A0ED-1C87B1BC5D5E}"/>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a) A good answer will use terms like steep, increase and slows. If learners simply say ‘it goes up’ then more discussion is needed to model a more suitable response.</a:t>
            </a:r>
          </a:p>
          <a:p>
            <a:pPr marL="0" lvl="0" indent="0">
              <a:buFont typeface="Arial" panose="020B0604020202020204" pitchFamily="34" charset="0"/>
              <a:buNone/>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 A good answer will mention errors, but a weaker answer may talk about mistakes. Emphasise that these are random errors and not mistakes usually.</a:t>
            </a:r>
          </a:p>
          <a:p>
            <a:endParaRPr lang="en-GB" dirty="0"/>
          </a:p>
        </p:txBody>
      </p:sp>
      <p:sp>
        <p:nvSpPr>
          <p:cNvPr id="4" name="Slide Number Placeholder 3">
            <a:extLst>
              <a:ext uri="{FF2B5EF4-FFF2-40B4-BE49-F238E27FC236}">
                <a16:creationId xmlns:a16="http://schemas.microsoft.com/office/drawing/2014/main" id="{E5DEA032-A469-22FD-BFA0-E9F50724103C}"/>
              </a:ext>
            </a:extLst>
          </p:cNvPr>
          <p:cNvSpPr>
            <a:spLocks noGrp="1"/>
          </p:cNvSpPr>
          <p:nvPr>
            <p:ph type="sldNum" sz="quarter" idx="5"/>
          </p:nvPr>
        </p:nvSpPr>
        <p:spPr/>
        <p:txBody>
          <a:bodyPr/>
          <a:lstStyle/>
          <a:p>
            <a:fld id="{E5BF4A10-9734-41A1-A846-8856E8981506}" type="slidenum">
              <a:rPr lang="en-GB" smtClean="0"/>
              <a:t>24</a:t>
            </a:fld>
            <a:endParaRPr lang="en-GB"/>
          </a:p>
        </p:txBody>
      </p:sp>
    </p:spTree>
    <p:extLst>
      <p:ext uri="{BB962C8B-B14F-4D97-AF65-F5344CB8AC3E}">
        <p14:creationId xmlns:p14="http://schemas.microsoft.com/office/powerpoint/2010/main" val="11891405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DF87A-9E53-E559-CECD-ACD2CF318F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2DFE1B-2AA5-9098-133A-C576E14885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0FE343-34D7-ECFA-AB17-B5BB01B3F73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9B2BD29-9E04-2CD2-6F2B-46A4A746E420}"/>
              </a:ext>
            </a:extLst>
          </p:cNvPr>
          <p:cNvSpPr>
            <a:spLocks noGrp="1"/>
          </p:cNvSpPr>
          <p:nvPr>
            <p:ph type="sldNum" sz="quarter" idx="5"/>
          </p:nvPr>
        </p:nvSpPr>
        <p:spPr/>
        <p:txBody>
          <a:bodyPr/>
          <a:lstStyle/>
          <a:p>
            <a:fld id="{E5BF4A10-9734-41A1-A846-8856E8981506}" type="slidenum">
              <a:rPr lang="en-GB" smtClean="0"/>
              <a:t>25</a:t>
            </a:fld>
            <a:endParaRPr lang="en-GB"/>
          </a:p>
        </p:txBody>
      </p:sp>
    </p:spTree>
    <p:extLst>
      <p:ext uri="{BB962C8B-B14F-4D97-AF65-F5344CB8AC3E}">
        <p14:creationId xmlns:p14="http://schemas.microsoft.com/office/powerpoint/2010/main" val="35572420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This slide shows a line of best fit but there are other possible lines of best fit which might be slightly different.</a:t>
            </a:r>
          </a:p>
          <a:p>
            <a:r>
              <a:rPr lang="en-GB" sz="1200" kern="1200" dirty="0">
                <a:solidFill>
                  <a:schemeClr val="tx1"/>
                </a:solidFill>
                <a:effectLst/>
                <a:latin typeface="+mn-lt"/>
                <a:ea typeface="+mn-ea"/>
                <a:cs typeface="+mn-cs"/>
              </a:rPr>
              <a:t>There is no perfect line as it is a generalisation.</a:t>
            </a:r>
          </a:p>
          <a:p>
            <a:r>
              <a:rPr lang="en-GB" sz="1200" kern="1200" dirty="0">
                <a:solidFill>
                  <a:schemeClr val="tx1"/>
                </a:solidFill>
                <a:effectLst/>
                <a:latin typeface="+mn-lt"/>
                <a:ea typeface="+mn-ea"/>
                <a:cs typeface="+mn-cs"/>
              </a:rPr>
              <a:t>The trend shows the general change over time. </a:t>
            </a:r>
          </a:p>
          <a:p>
            <a:endParaRPr lang="en-GB" dirty="0"/>
          </a:p>
        </p:txBody>
      </p:sp>
      <p:sp>
        <p:nvSpPr>
          <p:cNvPr id="4" name="Slide Number Placeholder 3"/>
          <p:cNvSpPr>
            <a:spLocks noGrp="1"/>
          </p:cNvSpPr>
          <p:nvPr>
            <p:ph type="sldNum" sz="quarter" idx="5"/>
          </p:nvPr>
        </p:nvSpPr>
        <p:spPr/>
        <p:txBody>
          <a:bodyPr/>
          <a:lstStyle/>
          <a:p>
            <a:fld id="{E5BF4A10-9734-41A1-A846-8856E8981506}" type="slidenum">
              <a:rPr lang="en-GB" smtClean="0"/>
              <a:t>26</a:t>
            </a:fld>
            <a:endParaRPr lang="en-GB"/>
          </a:p>
        </p:txBody>
      </p:sp>
    </p:spTree>
    <p:extLst>
      <p:ext uri="{BB962C8B-B14F-4D97-AF65-F5344CB8AC3E}">
        <p14:creationId xmlns:p14="http://schemas.microsoft.com/office/powerpoint/2010/main" val="16569833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399B51-E12D-DC00-7BD3-DAB2EA3162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1FF9F9-23BC-3648-8C15-8B85457696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B7981F-A31C-4DDE-5BC5-145C8D5822C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14F42AE-C09C-8B02-FF3C-0FECBD26AFBA}"/>
              </a:ext>
            </a:extLst>
          </p:cNvPr>
          <p:cNvSpPr>
            <a:spLocks noGrp="1"/>
          </p:cNvSpPr>
          <p:nvPr>
            <p:ph type="sldNum" sz="quarter" idx="5"/>
          </p:nvPr>
        </p:nvSpPr>
        <p:spPr/>
        <p:txBody>
          <a:bodyPr/>
          <a:lstStyle/>
          <a:p>
            <a:fld id="{E5BF4A10-9734-41A1-A846-8856E8981506}" type="slidenum">
              <a:rPr lang="en-GB" smtClean="0"/>
              <a:t>27</a:t>
            </a:fld>
            <a:endParaRPr lang="en-GB"/>
          </a:p>
        </p:txBody>
      </p:sp>
    </p:spTree>
    <p:extLst>
      <p:ext uri="{BB962C8B-B14F-4D97-AF65-F5344CB8AC3E}">
        <p14:creationId xmlns:p14="http://schemas.microsoft.com/office/powerpoint/2010/main" val="22585796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14 years Title, single line, generic photo">
    <p:spTree>
      <p:nvGrpSpPr>
        <p:cNvPr id="1" name=""/>
        <p:cNvGrpSpPr/>
        <p:nvPr/>
      </p:nvGrpSpPr>
      <p:grpSpPr>
        <a:xfrm>
          <a:off x="0" y="0"/>
          <a:ext cx="0" cy="0"/>
          <a:chOff x="0" y="0"/>
          <a:chExt cx="0" cy="0"/>
        </a:xfrm>
      </p:grpSpPr>
      <p:pic>
        <p:nvPicPr>
          <p:cNvPr id="4" name="Picture 3" descr="A purple and pink gradient with circles and squares">
            <a:extLst>
              <a:ext uri="{FF2B5EF4-FFF2-40B4-BE49-F238E27FC236}">
                <a16:creationId xmlns:a16="http://schemas.microsoft.com/office/drawing/2014/main" id="{BD619DAF-BA73-2D94-91B2-A4C0C70E969C}"/>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98" name="Group 97">
            <a:extLst>
              <a:ext uri="{FF2B5EF4-FFF2-40B4-BE49-F238E27FC236}">
                <a16:creationId xmlns:a16="http://schemas.microsoft.com/office/drawing/2014/main" id="{D1166B66-EF9F-7F44-B3D5-0039E00DA134}"/>
              </a:ext>
            </a:extLst>
          </p:cNvPr>
          <p:cNvGrpSpPr/>
          <p:nvPr userDrawn="1"/>
        </p:nvGrpSpPr>
        <p:grpSpPr>
          <a:xfrm>
            <a:off x="0" y="-1670"/>
            <a:ext cx="7622497" cy="6859670"/>
            <a:chOff x="0" y="-1670"/>
            <a:chExt cx="7622497" cy="6859670"/>
          </a:xfrm>
        </p:grpSpPr>
        <p:pic>
          <p:nvPicPr>
            <p:cNvPr id="84" name="Picture 83">
              <a:extLst>
                <a:ext uri="{FF2B5EF4-FFF2-40B4-BE49-F238E27FC236}">
                  <a16:creationId xmlns:a16="http://schemas.microsoft.com/office/drawing/2014/main" id="{F1E65715-C07C-5A49-8AE3-55777E91145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86" name="Picture 85">
              <a:extLst>
                <a:ext uri="{FF2B5EF4-FFF2-40B4-BE49-F238E27FC236}">
                  <a16:creationId xmlns:a16="http://schemas.microsoft.com/office/drawing/2014/main" id="{2A1E57C7-F139-AD4D-BA28-4F7521ED059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96" name="Picture 95">
              <a:extLst>
                <a:ext uri="{FF2B5EF4-FFF2-40B4-BE49-F238E27FC236}">
                  <a16:creationId xmlns:a16="http://schemas.microsoft.com/office/drawing/2014/main" id="{6CC0A54E-2863-3942-914D-4D2B8FFDF4BF}"/>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2" name="Title 1">
            <a:extLst>
              <a:ext uri="{FF2B5EF4-FFF2-40B4-BE49-F238E27FC236}">
                <a16:creationId xmlns:a16="http://schemas.microsoft.com/office/drawing/2014/main" id="{BB8CB521-08A1-6042-8AA6-46C1C137B9E2}"/>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Level 1</a:t>
            </a:r>
            <a:endParaRPr lang="en-US" dirty="0"/>
          </a:p>
        </p:txBody>
      </p:sp>
      <p:sp>
        <p:nvSpPr>
          <p:cNvPr id="3" name="Subtitle 2">
            <a:extLst>
              <a:ext uri="{FF2B5EF4-FFF2-40B4-BE49-F238E27FC236}">
                <a16:creationId xmlns:a16="http://schemas.microsoft.com/office/drawing/2014/main" id="{C274CC80-688D-714B-9546-CAC5C231FAE5}"/>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7" name="Picture 6">
            <a:extLst>
              <a:ext uri="{FF2B5EF4-FFF2-40B4-BE49-F238E27FC236}">
                <a16:creationId xmlns:a16="http://schemas.microsoft.com/office/drawing/2014/main" id="{320B49D5-F310-A340-BF5B-AB0D4EB1E38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38" name="Picture 37">
            <a:extLst>
              <a:ext uri="{FF2B5EF4-FFF2-40B4-BE49-F238E27FC236}">
                <a16:creationId xmlns:a16="http://schemas.microsoft.com/office/drawing/2014/main" id="{14E3DA79-FDC9-7F4B-9277-8C9EB9346AD6}"/>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1226937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1-14 years Title, double line, content photo">
    <p:spTree>
      <p:nvGrpSpPr>
        <p:cNvPr id="1" name=""/>
        <p:cNvGrpSpPr/>
        <p:nvPr/>
      </p:nvGrpSpPr>
      <p:grpSpPr>
        <a:xfrm>
          <a:off x="0" y="0"/>
          <a:ext cx="0" cy="0"/>
          <a:chOff x="0" y="0"/>
          <a:chExt cx="0" cy="0"/>
        </a:xfrm>
      </p:grpSpPr>
      <p:pic>
        <p:nvPicPr>
          <p:cNvPr id="3" name="Picture 2" descr="A purple and pink gradient with circles and squares&#10;&#10;AI-generated content may be incorrect.">
            <a:extLst>
              <a:ext uri="{FF2B5EF4-FFF2-40B4-BE49-F238E27FC236}">
                <a16:creationId xmlns:a16="http://schemas.microsoft.com/office/drawing/2014/main" id="{A91C2CA1-AB05-3CA5-4481-17A1767F956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15" name="Group 14">
            <a:extLst>
              <a:ext uri="{FF2B5EF4-FFF2-40B4-BE49-F238E27FC236}">
                <a16:creationId xmlns:a16="http://schemas.microsoft.com/office/drawing/2014/main" id="{33C7BD55-048E-5B42-AB50-9C11D4877717}"/>
              </a:ext>
            </a:extLst>
          </p:cNvPr>
          <p:cNvGrpSpPr/>
          <p:nvPr userDrawn="1"/>
        </p:nvGrpSpPr>
        <p:grpSpPr>
          <a:xfrm>
            <a:off x="0" y="-1670"/>
            <a:ext cx="7622497" cy="6859670"/>
            <a:chOff x="0" y="-1670"/>
            <a:chExt cx="7622497" cy="6859670"/>
          </a:xfrm>
        </p:grpSpPr>
        <p:pic>
          <p:nvPicPr>
            <p:cNvPr id="16" name="Picture 15">
              <a:extLst>
                <a:ext uri="{FF2B5EF4-FFF2-40B4-BE49-F238E27FC236}">
                  <a16:creationId xmlns:a16="http://schemas.microsoft.com/office/drawing/2014/main" id="{B65C8396-5F45-5649-8B5F-3139EE072DC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23" name="Picture 22">
              <a:extLst>
                <a:ext uri="{FF2B5EF4-FFF2-40B4-BE49-F238E27FC236}">
                  <a16:creationId xmlns:a16="http://schemas.microsoft.com/office/drawing/2014/main" id="{5213ADDD-C006-594E-8C60-820DE61636A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24" name="Picture 23">
              <a:extLst>
                <a:ext uri="{FF2B5EF4-FFF2-40B4-BE49-F238E27FC236}">
                  <a16:creationId xmlns:a16="http://schemas.microsoft.com/office/drawing/2014/main" id="{026E7407-F898-5142-88BB-7D8A2BEEAE05}"/>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25" name="Title 1">
            <a:extLst>
              <a:ext uri="{FF2B5EF4-FFF2-40B4-BE49-F238E27FC236}">
                <a16:creationId xmlns:a16="http://schemas.microsoft.com/office/drawing/2014/main" id="{0197BF56-5D37-7C46-9B8F-1EC23915013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Level 1</a:t>
            </a:r>
            <a:endParaRPr lang="en-US" dirty="0"/>
          </a:p>
        </p:txBody>
      </p:sp>
      <p:sp>
        <p:nvSpPr>
          <p:cNvPr id="26" name="Subtitle 2">
            <a:extLst>
              <a:ext uri="{FF2B5EF4-FFF2-40B4-BE49-F238E27FC236}">
                <a16:creationId xmlns:a16="http://schemas.microsoft.com/office/drawing/2014/main" id="{AA51607E-49B0-7845-BF9B-B79131425320}"/>
              </a:ext>
            </a:extLst>
          </p:cNvPr>
          <p:cNvSpPr>
            <a:spLocks noGrp="1"/>
          </p:cNvSpPr>
          <p:nvPr>
            <p:ph type="subTitle" idx="1" hasCustomPrompt="1"/>
          </p:nvPr>
        </p:nvSpPr>
        <p:spPr>
          <a:xfrm>
            <a:off x="540000" y="1980000"/>
            <a:ext cx="5220000" cy="1652200"/>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7" name="Picture 26">
            <a:extLst>
              <a:ext uri="{FF2B5EF4-FFF2-40B4-BE49-F238E27FC236}">
                <a16:creationId xmlns:a16="http://schemas.microsoft.com/office/drawing/2014/main" id="{07D73AB0-DEF7-4046-847B-A28ADD104FA2}"/>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28" name="Picture 27">
            <a:extLst>
              <a:ext uri="{FF2B5EF4-FFF2-40B4-BE49-F238E27FC236}">
                <a16:creationId xmlns:a16="http://schemas.microsoft.com/office/drawing/2014/main" id="{1D2D02F5-2384-7B49-A386-3ED4975FF971}"/>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25572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1-14 years Title, triple line, no photo">
    <p:spTree>
      <p:nvGrpSpPr>
        <p:cNvPr id="1" name=""/>
        <p:cNvGrpSpPr/>
        <p:nvPr/>
      </p:nvGrpSpPr>
      <p:grpSpPr>
        <a:xfrm>
          <a:off x="0" y="0"/>
          <a:ext cx="0" cy="0"/>
          <a:chOff x="0" y="0"/>
          <a:chExt cx="0" cy="0"/>
        </a:xfrm>
      </p:grpSpPr>
      <p:pic>
        <p:nvPicPr>
          <p:cNvPr id="2" name="Picture 1" descr="A purple and pink gradient with circles and squares&#10;&#10;AI-generated content may be incorrect.">
            <a:extLst>
              <a:ext uri="{FF2B5EF4-FFF2-40B4-BE49-F238E27FC236}">
                <a16:creationId xmlns:a16="http://schemas.microsoft.com/office/drawing/2014/main" id="{2A487AE6-D74C-EB61-50F0-9206D368425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557"/>
            <a:ext cx="12192000" cy="6854885"/>
          </a:xfrm>
          <a:prstGeom prst="rect">
            <a:avLst/>
          </a:prstGeom>
        </p:spPr>
      </p:pic>
      <p:grpSp>
        <p:nvGrpSpPr>
          <p:cNvPr id="9" name="Group 8">
            <a:extLst>
              <a:ext uri="{FF2B5EF4-FFF2-40B4-BE49-F238E27FC236}">
                <a16:creationId xmlns:a16="http://schemas.microsoft.com/office/drawing/2014/main" id="{32422E4D-C8B1-F447-93AA-3FD97F2A6C7C}"/>
              </a:ext>
            </a:extLst>
          </p:cNvPr>
          <p:cNvGrpSpPr/>
          <p:nvPr userDrawn="1"/>
        </p:nvGrpSpPr>
        <p:grpSpPr>
          <a:xfrm>
            <a:off x="0" y="-1670"/>
            <a:ext cx="7622497" cy="6859670"/>
            <a:chOff x="0" y="-1670"/>
            <a:chExt cx="7622497" cy="6859670"/>
          </a:xfrm>
        </p:grpSpPr>
        <p:pic>
          <p:nvPicPr>
            <p:cNvPr id="10" name="Picture 9">
              <a:extLst>
                <a:ext uri="{FF2B5EF4-FFF2-40B4-BE49-F238E27FC236}">
                  <a16:creationId xmlns:a16="http://schemas.microsoft.com/office/drawing/2014/main" id="{1D282529-8467-4F47-ADC0-2356B7041C8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7485972" cy="6858000"/>
            </a:xfrm>
            <a:prstGeom prst="rect">
              <a:avLst/>
            </a:prstGeom>
          </p:spPr>
        </p:pic>
        <p:pic>
          <p:nvPicPr>
            <p:cNvPr id="11" name="Picture 10">
              <a:extLst>
                <a:ext uri="{FF2B5EF4-FFF2-40B4-BE49-F238E27FC236}">
                  <a16:creationId xmlns:a16="http://schemas.microsoft.com/office/drawing/2014/main" id="{6F51DED8-6D16-3546-BB8A-1A86FBB8734D}"/>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3383647" y="-1670"/>
              <a:ext cx="4238624" cy="6858000"/>
            </a:xfrm>
            <a:prstGeom prst="rect">
              <a:avLst/>
            </a:prstGeom>
          </p:spPr>
        </p:pic>
        <p:pic>
          <p:nvPicPr>
            <p:cNvPr id="12" name="Picture 11">
              <a:extLst>
                <a:ext uri="{FF2B5EF4-FFF2-40B4-BE49-F238E27FC236}">
                  <a16:creationId xmlns:a16="http://schemas.microsoft.com/office/drawing/2014/main" id="{D2202739-A959-9744-A152-EB3C529DE1BF}"/>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4023211" y="2045"/>
              <a:ext cx="3599286" cy="2828010"/>
            </a:xfrm>
            <a:prstGeom prst="rect">
              <a:avLst/>
            </a:prstGeom>
          </p:spPr>
        </p:pic>
      </p:grpSp>
      <p:sp>
        <p:nvSpPr>
          <p:cNvPr id="13" name="Title 1">
            <a:extLst>
              <a:ext uri="{FF2B5EF4-FFF2-40B4-BE49-F238E27FC236}">
                <a16:creationId xmlns:a16="http://schemas.microsoft.com/office/drawing/2014/main" id="{2AE1447F-978F-5E49-B247-75A265105BE3}"/>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Level 1</a:t>
            </a:r>
            <a:endParaRPr lang="en-US" dirty="0"/>
          </a:p>
        </p:txBody>
      </p:sp>
      <p:sp>
        <p:nvSpPr>
          <p:cNvPr id="14" name="Subtitle 2">
            <a:extLst>
              <a:ext uri="{FF2B5EF4-FFF2-40B4-BE49-F238E27FC236}">
                <a16:creationId xmlns:a16="http://schemas.microsoft.com/office/drawing/2014/main" id="{DFA8AA5F-D49E-F447-96D3-96799541904A}"/>
              </a:ext>
            </a:extLst>
          </p:cNvPr>
          <p:cNvSpPr>
            <a:spLocks noGrp="1"/>
          </p:cNvSpPr>
          <p:nvPr>
            <p:ph type="subTitle" idx="1" hasCustomPrompt="1"/>
          </p:nvPr>
        </p:nvSpPr>
        <p:spPr>
          <a:xfrm>
            <a:off x="540000" y="1979999"/>
            <a:ext cx="5220000" cy="2579677"/>
          </a:xfrm>
        </p:spPr>
        <p:txBody>
          <a:bodyPr lIns="0" tIns="0" rIns="0" bIns="0">
            <a:noAutofit/>
          </a:bodyPr>
          <a:lstStyle>
            <a:lvl1pPr marL="0" indent="0" algn="l">
              <a:spcBef>
                <a:spcPts val="0"/>
              </a:spcBef>
              <a:buNone/>
              <a:defRPr sz="5000" b="1" i="0">
                <a:solidFill>
                  <a:schemeClr val="accent4"/>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15" name="Picture 14">
            <a:extLst>
              <a:ext uri="{FF2B5EF4-FFF2-40B4-BE49-F238E27FC236}">
                <a16:creationId xmlns:a16="http://schemas.microsoft.com/office/drawing/2014/main" id="{36F012F8-82AF-D84F-84FF-3F72B976A026}"/>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540000" y="5640908"/>
            <a:ext cx="2568960" cy="716919"/>
          </a:xfrm>
          <a:prstGeom prst="rect">
            <a:avLst/>
          </a:prstGeom>
        </p:spPr>
      </p:pic>
      <p:pic>
        <p:nvPicPr>
          <p:cNvPr id="16" name="Picture 15">
            <a:extLst>
              <a:ext uri="{FF2B5EF4-FFF2-40B4-BE49-F238E27FC236}">
                <a16:creationId xmlns:a16="http://schemas.microsoft.com/office/drawing/2014/main" id="{A6E46DDE-04FF-0948-9D74-AAEC5E80044D}"/>
              </a:ext>
            </a:extLst>
          </p:cNvPr>
          <p:cNvPicPr>
            <a:picLocks noChangeAspect="1"/>
          </p:cNvPicPr>
          <p:nvPr userDrawn="1"/>
        </p:nvPicPr>
        <p:blipFill>
          <a:blip r:embed="rId7"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50296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4"/>
              </a:solidFill>
            </a:endParaRPr>
          </a:p>
        </p:txBody>
      </p:sp>
      <p:grpSp>
        <p:nvGrpSpPr>
          <p:cNvPr id="5" name="Group 4">
            <a:extLst>
              <a:ext uri="{FF2B5EF4-FFF2-40B4-BE49-F238E27FC236}">
                <a16:creationId xmlns:a16="http://schemas.microsoft.com/office/drawing/2014/main" id="{0AF4681F-6478-0FC3-6B33-6C42EA91BBDA}"/>
              </a:ext>
            </a:extLst>
          </p:cNvPr>
          <p:cNvGrpSpPr/>
          <p:nvPr userDrawn="1"/>
        </p:nvGrpSpPr>
        <p:grpSpPr>
          <a:xfrm>
            <a:off x="10734280" y="4546600"/>
            <a:ext cx="1574800" cy="2311400"/>
            <a:chOff x="10734280" y="4546600"/>
            <a:chExt cx="1574800" cy="2311400"/>
          </a:xfrm>
        </p:grpSpPr>
        <p:pic>
          <p:nvPicPr>
            <p:cNvPr id="17" name="Picture 16">
              <a:extLst>
                <a:ext uri="{FF2B5EF4-FFF2-40B4-BE49-F238E27FC236}">
                  <a16:creationId xmlns:a16="http://schemas.microsoft.com/office/drawing/2014/main" id="{4F873693-78A3-8645-95F7-A9D39792FFA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19" name="Picture 18">
              <a:extLst>
                <a:ext uri="{FF2B5EF4-FFF2-40B4-BE49-F238E27FC236}">
                  <a16:creationId xmlns:a16="http://schemas.microsoft.com/office/drawing/2014/main" id="{F43BE5EB-3D41-8042-848B-10165D64792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226702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bullet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1067C70-ACA3-B14D-96A0-0D77B8CFC9DB}"/>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02CD3606-77CB-6E4D-9323-AB8EF1219EFD}"/>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11" name="Rectangle 10">
            <a:extLst>
              <a:ext uri="{FF2B5EF4-FFF2-40B4-BE49-F238E27FC236}">
                <a16:creationId xmlns:a16="http://schemas.microsoft.com/office/drawing/2014/main" id="{7E4FF0AC-E9DB-1248-A929-F5456D977C3B}"/>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18028020-C193-574C-845B-55DE20C710D8}"/>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14" name="Picture 13">
            <a:extLst>
              <a:ext uri="{FF2B5EF4-FFF2-40B4-BE49-F238E27FC236}">
                <a16:creationId xmlns:a16="http://schemas.microsoft.com/office/drawing/2014/main" id="{C18A1EB2-8DF8-6542-A7A9-0F3B0C8FD399}"/>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6412"/>
            <a:ext cx="1574800" cy="2131588"/>
          </a:xfrm>
          <a:prstGeom prst="rect">
            <a:avLst/>
          </a:prstGeom>
        </p:spPr>
      </p:pic>
      <p:sp>
        <p:nvSpPr>
          <p:cNvPr id="15" name="Content Placeholder 2">
            <a:extLst>
              <a:ext uri="{FF2B5EF4-FFF2-40B4-BE49-F238E27FC236}">
                <a16:creationId xmlns:a16="http://schemas.microsoft.com/office/drawing/2014/main" id="{BA650EB0-B31B-E84E-ABFC-1CF9FBE832D1}"/>
              </a:ext>
            </a:extLst>
          </p:cNvPr>
          <p:cNvSpPr>
            <a:spLocks noGrp="1"/>
          </p:cNvSpPr>
          <p:nvPr>
            <p:ph idx="1" hasCustomPrompt="1"/>
          </p:nvPr>
        </p:nvSpPr>
        <p:spPr>
          <a:xfrm>
            <a:off x="593498" y="1399330"/>
            <a:ext cx="10080000" cy="5040000"/>
          </a:xfrm>
        </p:spPr>
        <p:txBody>
          <a:bodyPr lIns="0" tIns="0" rIns="0" bIns="0">
            <a:normAutofit/>
          </a:bodyPr>
          <a:lstStyle>
            <a:lvl1pPr marL="342900" indent="-342900">
              <a:lnSpc>
                <a:spcPct val="100000"/>
              </a:lnSpc>
              <a:spcBef>
                <a:spcPts val="0"/>
              </a:spcBef>
              <a:spcAft>
                <a:spcPts val="1200"/>
              </a:spcAft>
              <a:buClr>
                <a:schemeClr val="accent4"/>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6487092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numbered list">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CB543E3E-01B2-EB46-845D-1381317D3CB2}"/>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9" name="Title 1">
            <a:extLst>
              <a:ext uri="{FF2B5EF4-FFF2-40B4-BE49-F238E27FC236}">
                <a16:creationId xmlns:a16="http://schemas.microsoft.com/office/drawing/2014/main" id="{C87EC78B-5880-3945-9FAD-DABB5B4826E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0D89EB5B-F66A-3E48-BD79-D27C96AA6218}"/>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ontent Placeholder 2">
            <a:extLst>
              <a:ext uri="{FF2B5EF4-FFF2-40B4-BE49-F238E27FC236}">
                <a16:creationId xmlns:a16="http://schemas.microsoft.com/office/drawing/2014/main" id="{21F1670D-5751-0349-B530-C491658DFB72}"/>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006F62"/>
              </a:buClr>
              <a:buSzPct val="100000"/>
              <a:buFont typeface="+mj-lt"/>
              <a:buAutoNum type="arabicPeriod"/>
              <a:defRPr sz="2200" b="0" i="0">
                <a:latin typeface="Century Gothic" panose="020B0502020202020204" pitchFamily="34" charset="0"/>
              </a:defRPr>
            </a:lvl1pPr>
          </a:lstStyle>
          <a:p>
            <a:pPr lvl="0"/>
            <a:r>
              <a:rPr lang="en-GB"/>
              <a:t>Here is the text.</a:t>
            </a:r>
          </a:p>
        </p:txBody>
      </p:sp>
      <p:grpSp>
        <p:nvGrpSpPr>
          <p:cNvPr id="2" name="Group 1">
            <a:extLst>
              <a:ext uri="{FF2B5EF4-FFF2-40B4-BE49-F238E27FC236}">
                <a16:creationId xmlns:a16="http://schemas.microsoft.com/office/drawing/2014/main" id="{37ECE8E4-F73D-3128-FCC6-1F1E2EF8ABA6}"/>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ADB055F7-F0A7-E2E8-439B-3C85D17B3CB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4" name="Picture 3">
              <a:extLst>
                <a:ext uri="{FF2B5EF4-FFF2-40B4-BE49-F238E27FC236}">
                  <a16:creationId xmlns:a16="http://schemas.microsoft.com/office/drawing/2014/main" id="{A3DD20F0-CBF9-9AC4-CFCD-9811B5F13A5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360349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14 years Content - two columns/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grpSp>
        <p:nvGrpSpPr>
          <p:cNvPr id="3" name="Group 2">
            <a:extLst>
              <a:ext uri="{FF2B5EF4-FFF2-40B4-BE49-F238E27FC236}">
                <a16:creationId xmlns:a16="http://schemas.microsoft.com/office/drawing/2014/main" id="{4D57F6E8-E3C2-2D0E-FEB1-92F74C0BF2D1}"/>
              </a:ext>
            </a:extLst>
          </p:cNvPr>
          <p:cNvGrpSpPr/>
          <p:nvPr userDrawn="1"/>
        </p:nvGrpSpPr>
        <p:grpSpPr>
          <a:xfrm>
            <a:off x="10734280" y="4546600"/>
            <a:ext cx="1574800" cy="2311400"/>
            <a:chOff x="10734280" y="4546600"/>
            <a:chExt cx="1574800" cy="2311400"/>
          </a:xfrm>
        </p:grpSpPr>
        <p:pic>
          <p:nvPicPr>
            <p:cNvPr id="5" name="Picture 4">
              <a:extLst>
                <a:ext uri="{FF2B5EF4-FFF2-40B4-BE49-F238E27FC236}">
                  <a16:creationId xmlns:a16="http://schemas.microsoft.com/office/drawing/2014/main" id="{1B133846-7DCA-69C0-3E6A-1FED3ED564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6" name="Picture 5">
              <a:extLst>
                <a:ext uri="{FF2B5EF4-FFF2-40B4-BE49-F238E27FC236}">
                  <a16:creationId xmlns:a16="http://schemas.microsoft.com/office/drawing/2014/main" id="{B0060083-DE2E-7B92-F302-DA2455C110D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752318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14 years Content plus image - single column/normal text">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grpSp>
        <p:nvGrpSpPr>
          <p:cNvPr id="5" name="Group 4">
            <a:extLst>
              <a:ext uri="{FF2B5EF4-FFF2-40B4-BE49-F238E27FC236}">
                <a16:creationId xmlns:a16="http://schemas.microsoft.com/office/drawing/2014/main" id="{E14528FA-EF07-A183-7FB2-9E82D3F2309B}"/>
              </a:ext>
            </a:extLst>
          </p:cNvPr>
          <p:cNvGrpSpPr/>
          <p:nvPr userDrawn="1"/>
        </p:nvGrpSpPr>
        <p:grpSpPr>
          <a:xfrm>
            <a:off x="10734280" y="4546600"/>
            <a:ext cx="1574800" cy="2311400"/>
            <a:chOff x="10734280" y="4546600"/>
            <a:chExt cx="1574800" cy="2311400"/>
          </a:xfrm>
        </p:grpSpPr>
        <p:pic>
          <p:nvPicPr>
            <p:cNvPr id="6" name="Picture 5">
              <a:extLst>
                <a:ext uri="{FF2B5EF4-FFF2-40B4-BE49-F238E27FC236}">
                  <a16:creationId xmlns:a16="http://schemas.microsoft.com/office/drawing/2014/main" id="{BC549C11-ECEE-43F2-9D81-D53A0B671FA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7" name="Picture 6">
              <a:extLst>
                <a:ext uri="{FF2B5EF4-FFF2-40B4-BE49-F238E27FC236}">
                  <a16:creationId xmlns:a16="http://schemas.microsoft.com/office/drawing/2014/main" id="{1F9A4FCC-B323-2EEE-7E83-748317DBF592}"/>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427280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1-14 years Table">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FB3C68B3-D9CA-3F4E-AB37-44F8784A979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4" name="Rectangle 3">
            <a:extLst>
              <a:ext uri="{FF2B5EF4-FFF2-40B4-BE49-F238E27FC236}">
                <a16:creationId xmlns:a16="http://schemas.microsoft.com/office/drawing/2014/main" id="{54CCCEF2-E4E2-AB4E-966D-3747A105D043}"/>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a:extLst>
              <a:ext uri="{FF2B5EF4-FFF2-40B4-BE49-F238E27FC236}">
                <a16:creationId xmlns:a16="http://schemas.microsoft.com/office/drawing/2014/main" id="{C0BE649A-7EEA-FA47-B309-34656CF95BAB}"/>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9" name="Title 1">
            <a:extLst>
              <a:ext uri="{FF2B5EF4-FFF2-40B4-BE49-F238E27FC236}">
                <a16:creationId xmlns:a16="http://schemas.microsoft.com/office/drawing/2014/main" id="{DDF54D36-4C6E-4A4A-9D38-7C20B2EB3ECC}"/>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Heading</a:t>
            </a:r>
            <a:endParaRPr lang="en-US"/>
          </a:p>
        </p:txBody>
      </p:sp>
      <p:grpSp>
        <p:nvGrpSpPr>
          <p:cNvPr id="2" name="Group 1">
            <a:extLst>
              <a:ext uri="{FF2B5EF4-FFF2-40B4-BE49-F238E27FC236}">
                <a16:creationId xmlns:a16="http://schemas.microsoft.com/office/drawing/2014/main" id="{52B0ED9E-2E0E-856E-1BA5-89273F2551AE}"/>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20A53E62-1B49-A819-C97B-CD0ECCEB795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5" name="Picture 4">
              <a:extLst>
                <a:ext uri="{FF2B5EF4-FFF2-40B4-BE49-F238E27FC236}">
                  <a16:creationId xmlns:a16="http://schemas.microsoft.com/office/drawing/2014/main" id="{7F150C94-4539-2A50-07B4-55334789E405}"/>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98179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14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0F17FE5-8B45-FD4E-B2AA-D3A399E25B68}"/>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7398" y="0"/>
            <a:ext cx="3584602" cy="6858000"/>
          </a:xfrm>
          <a:prstGeom prst="rect">
            <a:avLst/>
          </a:prstGeom>
        </p:spPr>
      </p:pic>
      <p:sp>
        <p:nvSpPr>
          <p:cNvPr id="7" name="Title 1">
            <a:extLst>
              <a:ext uri="{FF2B5EF4-FFF2-40B4-BE49-F238E27FC236}">
                <a16:creationId xmlns:a16="http://schemas.microsoft.com/office/drawing/2014/main" id="{DD3DEB5F-6D25-DB49-A7A3-A2747080F396}"/>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chemeClr val="accent4"/>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1246385C-066B-7047-89F4-E951DC4047DE}"/>
              </a:ext>
            </a:extLst>
          </p:cNvPr>
          <p:cNvSpPr/>
          <p:nvPr userDrawn="1"/>
        </p:nvSpPr>
        <p:spPr>
          <a:xfrm>
            <a:off x="11382000" y="0"/>
            <a:ext cx="810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2">
            <a:extLst>
              <a:ext uri="{FF2B5EF4-FFF2-40B4-BE49-F238E27FC236}">
                <a16:creationId xmlns:a16="http://schemas.microsoft.com/office/drawing/2014/main" id="{C22F2C8A-D7CD-264F-B813-D73766D1865B}"/>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grpSp>
        <p:nvGrpSpPr>
          <p:cNvPr id="2" name="Group 1">
            <a:extLst>
              <a:ext uri="{FF2B5EF4-FFF2-40B4-BE49-F238E27FC236}">
                <a16:creationId xmlns:a16="http://schemas.microsoft.com/office/drawing/2014/main" id="{A9F12823-1993-46D2-6DBC-D14B598AB85B}"/>
              </a:ext>
            </a:extLst>
          </p:cNvPr>
          <p:cNvGrpSpPr/>
          <p:nvPr userDrawn="1"/>
        </p:nvGrpSpPr>
        <p:grpSpPr>
          <a:xfrm>
            <a:off x="10734280" y="4546600"/>
            <a:ext cx="1574800" cy="2311400"/>
            <a:chOff x="10734280" y="4546600"/>
            <a:chExt cx="1574800" cy="2311400"/>
          </a:xfrm>
        </p:grpSpPr>
        <p:pic>
          <p:nvPicPr>
            <p:cNvPr id="3" name="Picture 2">
              <a:extLst>
                <a:ext uri="{FF2B5EF4-FFF2-40B4-BE49-F238E27FC236}">
                  <a16:creationId xmlns:a16="http://schemas.microsoft.com/office/drawing/2014/main" id="{07625FE2-C604-45AB-567F-6A7D87C9D0F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0855845" y="4546600"/>
              <a:ext cx="1331670" cy="2311400"/>
            </a:xfrm>
            <a:prstGeom prst="rect">
              <a:avLst/>
            </a:prstGeom>
          </p:spPr>
        </p:pic>
        <p:pic>
          <p:nvPicPr>
            <p:cNvPr id="4" name="Picture 3">
              <a:extLst>
                <a:ext uri="{FF2B5EF4-FFF2-40B4-BE49-F238E27FC236}">
                  <a16:creationId xmlns:a16="http://schemas.microsoft.com/office/drawing/2014/main" id="{3D273354-E0D1-9880-C182-663171DDCAF1}"/>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10734280" y="4725406"/>
              <a:ext cx="1574800" cy="2131588"/>
            </a:xfrm>
            <a:prstGeom prst="rect">
              <a:avLst/>
            </a:prstGeom>
          </p:spPr>
        </p:pic>
      </p:grpSp>
    </p:spTree>
    <p:extLst>
      <p:ext uri="{BB962C8B-B14F-4D97-AF65-F5344CB8AC3E}">
        <p14:creationId xmlns:p14="http://schemas.microsoft.com/office/powerpoint/2010/main" val="3927852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9/16/2026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82" r:id="rId3"/>
    <p:sldLayoutId id="2147483650" r:id="rId4"/>
    <p:sldLayoutId id="2147483671" r:id="rId5"/>
    <p:sldLayoutId id="2147483667" r:id="rId6"/>
    <p:sldLayoutId id="2147483687" r:id="rId7"/>
    <p:sldLayoutId id="2147483690" r:id="rId8"/>
    <p:sldLayoutId id="2147483694" r:id="rId9"/>
    <p:sldLayoutId id="2147483685"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gA2Lp7"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A594D-0639-4A4D-B8F5-D39740E2B0A8}"/>
              </a:ext>
            </a:extLst>
          </p:cNvPr>
          <p:cNvSpPr>
            <a:spLocks noGrp="1"/>
          </p:cNvSpPr>
          <p:nvPr>
            <p:ph type="ctrTitle"/>
          </p:nvPr>
        </p:nvSpPr>
        <p:spPr>
          <a:xfrm>
            <a:off x="540000" y="1230694"/>
            <a:ext cx="5220000" cy="336777"/>
          </a:xfrm>
        </p:spPr>
        <p:txBody>
          <a:bodyPr/>
          <a:lstStyle/>
          <a:p>
            <a:r>
              <a:rPr lang="en-US" dirty="0"/>
              <a:t>Stage 1</a:t>
            </a:r>
            <a:r>
              <a:rPr lang="en-GB" b="0" dirty="0"/>
              <a:t> </a:t>
            </a:r>
            <a:endParaRPr lang="en-US" dirty="0"/>
          </a:p>
        </p:txBody>
      </p:sp>
      <p:sp>
        <p:nvSpPr>
          <p:cNvPr id="3" name="Subtitle 2">
            <a:extLst>
              <a:ext uri="{FF2B5EF4-FFF2-40B4-BE49-F238E27FC236}">
                <a16:creationId xmlns:a16="http://schemas.microsoft.com/office/drawing/2014/main" id="{43659C8E-78EE-3343-ACDB-1DFC7EBECCFE}"/>
              </a:ext>
            </a:extLst>
          </p:cNvPr>
          <p:cNvSpPr>
            <a:spLocks noGrp="1"/>
          </p:cNvSpPr>
          <p:nvPr>
            <p:ph type="subTitle" idx="1"/>
          </p:nvPr>
        </p:nvSpPr>
        <p:spPr>
          <a:xfrm>
            <a:off x="540000" y="1980000"/>
            <a:ext cx="4846647" cy="1652200"/>
          </a:xfrm>
        </p:spPr>
        <p:txBody>
          <a:bodyPr/>
          <a:lstStyle/>
          <a:p>
            <a:r>
              <a:rPr lang="en-US" dirty="0"/>
              <a:t>Creating graphs</a:t>
            </a:r>
          </a:p>
        </p:txBody>
      </p:sp>
      <p:sp>
        <p:nvSpPr>
          <p:cNvPr id="4" name="Title 1">
            <a:extLst>
              <a:ext uri="{FF2B5EF4-FFF2-40B4-BE49-F238E27FC236}">
                <a16:creationId xmlns:a16="http://schemas.microsoft.com/office/drawing/2014/main" id="{00E7DBDE-5E1D-AA56-643C-30B9A213B013}"/>
              </a:ext>
            </a:extLst>
          </p:cNvPr>
          <p:cNvSpPr txBox="1">
            <a:spLocks/>
          </p:cNvSpPr>
          <p:nvPr/>
        </p:nvSpPr>
        <p:spPr>
          <a:xfrm>
            <a:off x="7323147" y="6025846"/>
            <a:ext cx="432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dirty="0">
                <a:solidFill>
                  <a:schemeClr val="bg1"/>
                </a:solidFill>
              </a:rPr>
              <a:t>Downloaded from: </a:t>
            </a:r>
            <a:r>
              <a:rPr lang="en-GB" sz="1600" dirty="0">
                <a:solidFill>
                  <a:schemeClr val="bg1"/>
                </a:solidFill>
                <a:hlinkClick r:id="rId3">
                  <a:extLst>
                    <a:ext uri="{A12FA001-AC4F-418D-AE19-62706E023703}">
                      <ahyp:hlinkClr xmlns:ahyp="http://schemas.microsoft.com/office/drawing/2018/hyperlinkcolor" val="tx"/>
                    </a:ext>
                  </a:extLst>
                </a:hlinkClick>
              </a:rPr>
              <a:t>rsc.li/4gA2Lp7</a:t>
            </a:r>
            <a:r>
              <a:rPr lang="en-GB" sz="1600" dirty="0">
                <a:solidFill>
                  <a:schemeClr val="bg1"/>
                </a:solidFill>
              </a:rPr>
              <a:t> </a:t>
            </a:r>
            <a:endParaRPr lang="en-US" sz="1600" u="sng" dirty="0">
              <a:solidFill>
                <a:schemeClr val="bg1"/>
              </a:solidFill>
            </a:endParaRPr>
          </a:p>
        </p:txBody>
      </p:sp>
      <p:pic>
        <p:nvPicPr>
          <p:cNvPr id="6" name="Picture 5">
            <a:extLst>
              <a:ext uri="{FF2B5EF4-FFF2-40B4-BE49-F238E27FC236}">
                <a16:creationId xmlns:a16="http://schemas.microsoft.com/office/drawing/2014/main" id="{91740483-2532-A795-A6A4-94AEC8EDF83B}"/>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806217" y="1156160"/>
            <a:ext cx="485843" cy="485843"/>
          </a:xfrm>
          <a:prstGeom prst="rect">
            <a:avLst/>
          </a:prstGeom>
        </p:spPr>
      </p:pic>
    </p:spTree>
    <p:extLst>
      <p:ext uri="{BB962C8B-B14F-4D97-AF65-F5344CB8AC3E}">
        <p14:creationId xmlns:p14="http://schemas.microsoft.com/office/powerpoint/2010/main" val="2568952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1E722-E089-0544-A3BC-10C0F41FA975}"/>
              </a:ext>
            </a:extLst>
          </p:cNvPr>
          <p:cNvSpPr>
            <a:spLocks noGrp="1"/>
          </p:cNvSpPr>
          <p:nvPr>
            <p:ph type="title"/>
          </p:nvPr>
        </p:nvSpPr>
        <p:spPr/>
        <p:txBody>
          <a:bodyPr/>
          <a:lstStyle/>
          <a:p>
            <a:r>
              <a:rPr lang="en-US" dirty="0"/>
              <a:t>Introduction</a:t>
            </a:r>
          </a:p>
        </p:txBody>
      </p:sp>
      <p:sp>
        <p:nvSpPr>
          <p:cNvPr id="3" name="Content Placeholder 2">
            <a:extLst>
              <a:ext uri="{FF2B5EF4-FFF2-40B4-BE49-F238E27FC236}">
                <a16:creationId xmlns:a16="http://schemas.microsoft.com/office/drawing/2014/main" id="{B9B1F842-BC16-354A-84F3-BCA1F48752F2}"/>
              </a:ext>
            </a:extLst>
          </p:cNvPr>
          <p:cNvSpPr>
            <a:spLocks noGrp="1"/>
          </p:cNvSpPr>
          <p:nvPr>
            <p:ph idx="1"/>
          </p:nvPr>
        </p:nvSpPr>
        <p:spPr/>
        <p:txBody>
          <a:bodyPr vert="horz" lIns="0" tIns="0" rIns="0" bIns="0" rtlCol="0" anchor="t">
            <a:normAutofit/>
          </a:bodyPr>
          <a:lstStyle/>
          <a:p>
            <a:pPr marL="0" indent="0">
              <a:spcBef>
                <a:spcPts val="1200"/>
              </a:spcBef>
              <a:spcAft>
                <a:spcPts val="0"/>
              </a:spcAft>
              <a:buSzPct val="100000"/>
              <a:buNone/>
            </a:pPr>
            <a:r>
              <a:rPr lang="en-GB" dirty="0"/>
              <a:t>In this lesson we will cover the mathematical skills needed to create a graph in science. </a:t>
            </a:r>
          </a:p>
          <a:p>
            <a:pPr marL="0" indent="0">
              <a:spcBef>
                <a:spcPts val="1200"/>
              </a:spcBef>
              <a:spcAft>
                <a:spcPts val="0"/>
              </a:spcAft>
              <a:buSzPct val="100000"/>
              <a:buNone/>
            </a:pPr>
            <a:endParaRPr lang="en-GB" sz="3400" b="1" dirty="0">
              <a:solidFill>
                <a:schemeClr val="accent4"/>
              </a:solidFill>
            </a:endParaRPr>
          </a:p>
          <a:p>
            <a:pPr marL="0" lvl="0" indent="0">
              <a:spcBef>
                <a:spcPts val="1200"/>
              </a:spcBef>
              <a:spcAft>
                <a:spcPts val="0"/>
              </a:spcAft>
              <a:buSzPct val="100000"/>
              <a:buNone/>
            </a:pPr>
            <a:r>
              <a:rPr lang="en-GB" sz="3400" b="1" dirty="0">
                <a:solidFill>
                  <a:schemeClr val="accent4"/>
                </a:solidFill>
              </a:rPr>
              <a:t>Learning objectives</a:t>
            </a:r>
          </a:p>
          <a:p>
            <a:pPr marL="457200" lvl="0" indent="-457200">
              <a:spcBef>
                <a:spcPts val="1200"/>
              </a:spcBef>
              <a:spcAft>
                <a:spcPts val="0"/>
              </a:spcAft>
              <a:buSzPct val="100000"/>
              <a:buFont typeface="+mj-lt"/>
              <a:buAutoNum type="arabicPeriod"/>
            </a:pPr>
            <a:r>
              <a:rPr lang="en-GB" dirty="0">
                <a:latin typeface="Century Gothic"/>
              </a:rPr>
              <a:t>Translate information between graphs and tables.</a:t>
            </a:r>
          </a:p>
          <a:p>
            <a:pPr marL="457200" lvl="0" indent="-457200">
              <a:spcBef>
                <a:spcPts val="1200"/>
              </a:spcBef>
              <a:spcAft>
                <a:spcPts val="0"/>
              </a:spcAft>
              <a:buSzPct val="100000"/>
              <a:buFont typeface="+mj-lt"/>
              <a:buAutoNum type="arabicPeriod"/>
            </a:pPr>
            <a:r>
              <a:rPr lang="en-GB" dirty="0"/>
              <a:t>Design suitable scales for the axes on a graph. </a:t>
            </a:r>
          </a:p>
          <a:p>
            <a:pPr marL="457200" lvl="0" indent="-457200">
              <a:spcBef>
                <a:spcPts val="1200"/>
              </a:spcBef>
              <a:spcAft>
                <a:spcPts val="0"/>
              </a:spcAft>
              <a:buSzPct val="100000"/>
              <a:buFont typeface="+mj-lt"/>
              <a:buAutoNum type="arabicPeriod"/>
            </a:pPr>
            <a:r>
              <a:rPr lang="en-GB" dirty="0"/>
              <a:t>Plot coordinates accurately onto a graph.</a:t>
            </a:r>
          </a:p>
          <a:p>
            <a:pPr marL="457200" lvl="0" indent="-457200">
              <a:spcBef>
                <a:spcPts val="1200"/>
              </a:spcBef>
              <a:spcAft>
                <a:spcPts val="0"/>
              </a:spcAft>
              <a:buSzPct val="100000"/>
              <a:buFont typeface="+mj-lt"/>
              <a:buAutoNum type="arabicPeriod"/>
            </a:pPr>
            <a:r>
              <a:rPr lang="en-GB" dirty="0"/>
              <a:t>Draw an appropriate line of best fit.</a:t>
            </a:r>
          </a:p>
        </p:txBody>
      </p:sp>
      <p:sp>
        <p:nvSpPr>
          <p:cNvPr id="4" name="Title 1">
            <a:extLst>
              <a:ext uri="{FF2B5EF4-FFF2-40B4-BE49-F238E27FC236}">
                <a16:creationId xmlns:a16="http://schemas.microsoft.com/office/drawing/2014/main" id="{422C5118-FDAB-6644-9CD8-9A20DFD34922}"/>
              </a:ext>
            </a:extLst>
          </p:cNvPr>
          <p:cNvSpPr txBox="1">
            <a:spLocks/>
          </p:cNvSpPr>
          <p:nvPr/>
        </p:nvSpPr>
        <p:spPr>
          <a:xfrm rot="5400000">
            <a:off x="9701760" y="2205000"/>
            <a:ext cx="4140000" cy="810000"/>
          </a:xfrm>
          <a:prstGeom prst="rect">
            <a:avLst/>
          </a:prstGeom>
        </p:spPr>
        <p:txBody>
          <a:bodyPr vert="horz" lIns="0" tIns="0" rIns="0" bIns="0" rtlCol="0" anchor="ctr" anchorCtr="0">
            <a:noAutofit/>
          </a:bodyPr>
          <a:lstStyle>
            <a:lvl1pPr algn="l" defTabSz="914400" rtl="0" eaLnBrk="1" latinLnBrk="0" hangingPunct="1">
              <a:lnSpc>
                <a:spcPct val="90000"/>
              </a:lnSpc>
              <a:spcBef>
                <a:spcPct val="0"/>
              </a:spcBef>
              <a:buNone/>
              <a:defRPr sz="3400" b="1" i="0" kern="1200">
                <a:solidFill>
                  <a:srgbClr val="006F62"/>
                </a:solidFill>
                <a:latin typeface="Century Gothic" panose="020B0502020202020204" pitchFamily="34" charset="0"/>
                <a:ea typeface="+mj-ea"/>
                <a:cs typeface="+mj-cs"/>
              </a:defRPr>
            </a:lvl1pPr>
          </a:lstStyle>
          <a:p>
            <a:r>
              <a:rPr lang="en-GB" sz="2200" dirty="0">
                <a:solidFill>
                  <a:schemeClr val="bg1"/>
                </a:solidFill>
              </a:rPr>
              <a:t>Introduction</a:t>
            </a:r>
            <a:endParaRPr lang="en-US" sz="2200" dirty="0">
              <a:solidFill>
                <a:schemeClr val="bg1"/>
              </a:solidFill>
            </a:endParaRPr>
          </a:p>
        </p:txBody>
      </p:sp>
    </p:spTree>
    <p:extLst>
      <p:ext uri="{BB962C8B-B14F-4D97-AF65-F5344CB8AC3E}">
        <p14:creationId xmlns:p14="http://schemas.microsoft.com/office/powerpoint/2010/main" val="1629480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119;g3af95a80b63_0_13" descr="The blank graph has x and y-axes drawn, with arrows indicating value increasing to the right and upwards respectively.&#10;&#10;Each small square is marked on both axes ready  for scales to be added to each and results plotted.">
            <a:extLst>
              <a:ext uri="{FF2B5EF4-FFF2-40B4-BE49-F238E27FC236}">
                <a16:creationId xmlns:a16="http://schemas.microsoft.com/office/drawing/2014/main" id="{773B3AB4-45FE-8928-4FF8-76F662116BA9}"/>
              </a:ext>
            </a:extLst>
          </p:cNvPr>
          <p:cNvPicPr preferRelativeResize="0"/>
          <p:nvPr/>
        </p:nvPicPr>
        <p:blipFill>
          <a:blip r:embed="rId3" cstate="print">
            <a:alphaModFix/>
            <a:extLst>
              <a:ext uri="{28A0092B-C50C-407E-A947-70E740481C1C}">
                <a14:useLocalDpi xmlns:a14="http://schemas.microsoft.com/office/drawing/2010/main" val="0"/>
              </a:ext>
            </a:extLst>
          </a:blip>
          <a:srcRect b="7029"/>
          <a:stretch>
            <a:fillRect/>
          </a:stretch>
        </p:blipFill>
        <p:spPr>
          <a:xfrm>
            <a:off x="6688336" y="343354"/>
            <a:ext cx="4337955" cy="4033029"/>
          </a:xfrm>
          <a:prstGeom prst="rect">
            <a:avLst/>
          </a:prstGeom>
          <a:noFill/>
          <a:ln>
            <a:noFill/>
          </a:ln>
        </p:spPr>
      </p:pic>
      <p:sp>
        <p:nvSpPr>
          <p:cNvPr id="9" name="Title 8">
            <a:extLst>
              <a:ext uri="{FF2B5EF4-FFF2-40B4-BE49-F238E27FC236}">
                <a16:creationId xmlns:a16="http://schemas.microsoft.com/office/drawing/2014/main" id="{C21AF859-7278-73CA-1520-13C521953E57}"/>
              </a:ext>
            </a:extLst>
          </p:cNvPr>
          <p:cNvSpPr txBox="1">
            <a:spLocks noGrp="1"/>
          </p:cNvSpPr>
          <p:nvPr>
            <p:ph type="title" idx="4294967295"/>
          </p:nvPr>
        </p:nvSpPr>
        <p:spPr>
          <a:xfrm>
            <a:off x="457198" y="274093"/>
            <a:ext cx="10162801" cy="615553"/>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Pts val="1400"/>
              <a:buFontTx/>
              <a:buNone/>
              <a:tabLst/>
              <a:defRPr/>
            </a:pPr>
            <a:r>
              <a:rPr kumimoji="0" lang="en-GB" sz="3400" b="1" i="0" u="none" strike="noStrike" kern="1200" cap="none" spc="0" normalizeH="0" baseline="0" noProof="0" dirty="0">
                <a:ln>
                  <a:noFill/>
                </a:ln>
                <a:solidFill>
                  <a:schemeClr val="accent4"/>
                </a:solidFill>
                <a:effectLst/>
                <a:uLnTx/>
                <a:uFillTx/>
                <a:latin typeface="Century Gothic" panose="020B0502020202020204" pitchFamily="34" charset="0"/>
                <a:ea typeface="+mn-ea"/>
                <a:cs typeface="+mn-cs"/>
              </a:rPr>
              <a:t>Lesson question</a:t>
            </a:r>
          </a:p>
        </p:txBody>
      </p:sp>
      <p:sp>
        <p:nvSpPr>
          <p:cNvPr id="11" name="TextBox 10">
            <a:extLst>
              <a:ext uri="{FF2B5EF4-FFF2-40B4-BE49-F238E27FC236}">
                <a16:creationId xmlns:a16="http://schemas.microsoft.com/office/drawing/2014/main" id="{46206A69-2189-A5D4-9C9D-B65519AE77B5}"/>
              </a:ext>
            </a:extLst>
          </p:cNvPr>
          <p:cNvSpPr txBox="1"/>
          <p:nvPr/>
        </p:nvSpPr>
        <p:spPr>
          <a:xfrm>
            <a:off x="457198" y="1035068"/>
            <a:ext cx="6383378" cy="1446550"/>
          </a:xfrm>
          <a:prstGeom prst="rect">
            <a:avLst/>
          </a:prstGeom>
          <a:noFill/>
        </p:spPr>
        <p:txBody>
          <a:bodyPr wrap="square">
            <a:spAutoFit/>
          </a:bodyPr>
          <a:lstStyle/>
          <a:p>
            <a:pPr>
              <a:spcAft>
                <a:spcPts val="0"/>
              </a:spcAft>
              <a:buSzPts val="1400"/>
            </a:pPr>
            <a:r>
              <a:rPr lang="en-GB" sz="2200" dirty="0">
                <a:latin typeface="Century Gothic" panose="020B0502020202020204" pitchFamily="34" charset="0"/>
              </a:rPr>
              <a:t>Imagine you are investigating the volume of gas produced over time when magnesium ribbon reacts with hydrochloric acid. Here are the experimental results:</a:t>
            </a:r>
          </a:p>
        </p:txBody>
      </p:sp>
      <p:graphicFrame>
        <p:nvGraphicFramePr>
          <p:cNvPr id="15" name="Table 4">
            <a:extLst>
              <a:ext uri="{FF2B5EF4-FFF2-40B4-BE49-F238E27FC236}">
                <a16:creationId xmlns:a16="http://schemas.microsoft.com/office/drawing/2014/main" id="{14932AD1-3BC6-0C44-F06F-3C903A01B9AF}"/>
              </a:ext>
            </a:extLst>
          </p:cNvPr>
          <p:cNvGraphicFramePr>
            <a:graphicFrameLocks noGrp="1"/>
          </p:cNvGraphicFramePr>
          <p:nvPr>
            <p:extLst>
              <p:ext uri="{D42A27DB-BD31-4B8C-83A1-F6EECF244321}">
                <p14:modId xmlns:p14="http://schemas.microsoft.com/office/powerpoint/2010/main" val="2796793034"/>
              </p:ext>
            </p:extLst>
          </p:nvPr>
        </p:nvGraphicFramePr>
        <p:xfrm>
          <a:off x="1013953" y="2661593"/>
          <a:ext cx="4384622" cy="3672000"/>
        </p:xfrm>
        <a:graphic>
          <a:graphicData uri="http://schemas.openxmlformats.org/drawingml/2006/table">
            <a:tbl>
              <a:tblPr firstRow="1" bandRow="1">
                <a:tableStyleId>{5C22544A-7EE6-4342-B048-85BDC9FD1C3A}</a:tableStyleId>
              </a:tblPr>
              <a:tblGrid>
                <a:gridCol w="2192311">
                  <a:extLst>
                    <a:ext uri="{9D8B030D-6E8A-4147-A177-3AD203B41FA5}">
                      <a16:colId xmlns:a16="http://schemas.microsoft.com/office/drawing/2014/main" val="3287607563"/>
                    </a:ext>
                  </a:extLst>
                </a:gridCol>
                <a:gridCol w="2192311">
                  <a:extLst>
                    <a:ext uri="{9D8B030D-6E8A-4147-A177-3AD203B41FA5}">
                      <a16:colId xmlns:a16="http://schemas.microsoft.com/office/drawing/2014/main" val="232293668"/>
                    </a:ext>
                  </a:extLst>
                </a:gridCol>
              </a:tblGrid>
              <a:tr h="432000">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Volume of gas (cm</a:t>
                      </a:r>
                      <a:r>
                        <a:rPr lang="en-GB" sz="1600" b="1" u="none" strike="noStrike" cap="none" baseline="30000" dirty="0">
                          <a:latin typeface="Century Gothic"/>
                          <a:ea typeface="Century Gothic"/>
                          <a:cs typeface="Century Gothic"/>
                          <a:sym typeface="Century Gothic"/>
                        </a:rPr>
                        <a:t>3</a:t>
                      </a:r>
                      <a:r>
                        <a:rPr lang="en-GB" sz="1600" b="1" u="none" strike="noStrike" cap="none" dirty="0">
                          <a:latin typeface="Century Gothic"/>
                          <a:ea typeface="Century Gothic"/>
                          <a:cs typeface="Century Gothic"/>
                          <a:sym typeface="Century Gothic"/>
                        </a:rPr>
                        <a: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60000">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12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174088422"/>
                  </a:ext>
                </a:extLst>
              </a:tr>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22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253212424"/>
                  </a:ext>
                </a:extLst>
              </a:tr>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40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439372766"/>
                  </a:ext>
                </a:extLst>
              </a:tr>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60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775846045"/>
                  </a:ext>
                </a:extLst>
              </a:tr>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80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698641797"/>
                  </a:ext>
                </a:extLst>
              </a:tr>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90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35037689"/>
                  </a:ext>
                </a:extLst>
              </a:tr>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100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257157794"/>
                  </a:ext>
                </a:extLst>
              </a:tr>
              <a:tr h="360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500" b="0" i="0" dirty="0">
                          <a:latin typeface="Century Gothic" panose="020B0502020202020204" pitchFamily="34" charset="0"/>
                        </a:rPr>
                        <a:t>120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25062189"/>
                  </a:ext>
                </a:extLst>
              </a:tr>
            </a:tbl>
          </a:graphicData>
        </a:graphic>
      </p:graphicFrame>
      <p:sp>
        <p:nvSpPr>
          <p:cNvPr id="3" name="Vertical Title 1">
            <a:extLst>
              <a:ext uri="{FF2B5EF4-FFF2-40B4-BE49-F238E27FC236}">
                <a16:creationId xmlns:a16="http://schemas.microsoft.com/office/drawing/2014/main" id="{386E1BBD-D695-66F6-1AD9-397478AAA595}"/>
              </a:ext>
            </a:extLst>
          </p:cNvPr>
          <p:cNvSpPr txBox="1">
            <a:spLocks/>
          </p:cNvSpPr>
          <p:nvPr/>
        </p:nvSpPr>
        <p:spPr>
          <a:xfrm>
            <a:off x="11329802" y="600988"/>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Lesson question</a:t>
            </a:r>
            <a:endParaRPr lang="en-US" sz="2200" b="1" i="0" dirty="0">
              <a:solidFill>
                <a:schemeClr val="bg1"/>
              </a:solidFill>
              <a:latin typeface="Century Gothic" panose="020B0502020202020204" pitchFamily="34" charset="0"/>
            </a:endParaRPr>
          </a:p>
        </p:txBody>
      </p:sp>
      <p:sp>
        <p:nvSpPr>
          <p:cNvPr id="6" name="Google Shape;120;g3af95a80b63_0_13">
            <a:extLst>
              <a:ext uri="{FF2B5EF4-FFF2-40B4-BE49-F238E27FC236}">
                <a16:creationId xmlns:a16="http://schemas.microsoft.com/office/drawing/2014/main" id="{500AB244-97C1-2834-A054-AA3BB3CF9415}"/>
              </a:ext>
            </a:extLst>
          </p:cNvPr>
          <p:cNvSpPr txBox="1"/>
          <p:nvPr/>
        </p:nvSpPr>
        <p:spPr>
          <a:xfrm>
            <a:off x="6551361" y="4433063"/>
            <a:ext cx="4626686" cy="1236300"/>
          </a:xfrm>
          <a:prstGeom prst="rect">
            <a:avLst/>
          </a:prstGeom>
          <a:noFill/>
          <a:ln>
            <a:noFill/>
          </a:ln>
        </p:spPr>
        <p:txBody>
          <a:bodyPr spcFirstLastPara="1" wrap="square" lIns="91425" tIns="91425" rIns="91425" bIns="91425" anchor="t" anchorCtr="0">
            <a:noAutofit/>
          </a:bodyPr>
          <a:lstStyle/>
          <a:p>
            <a:pPr marL="88900" marR="0" lvl="0" algn="l" rtl="0">
              <a:lnSpc>
                <a:spcPct val="100000"/>
              </a:lnSpc>
              <a:spcBef>
                <a:spcPts val="0"/>
              </a:spcBef>
              <a:spcAft>
                <a:spcPts val="0"/>
              </a:spcAft>
              <a:buClr>
                <a:schemeClr val="accent4"/>
              </a:buClr>
              <a:buSzPts val="2200"/>
            </a:pPr>
            <a:r>
              <a:rPr lang="en-GB" sz="2200" dirty="0">
                <a:solidFill>
                  <a:schemeClr val="dk1"/>
                </a:solidFill>
                <a:latin typeface="Century Gothic"/>
                <a:ea typeface="Century Gothic"/>
                <a:cs typeface="Century Gothic"/>
                <a:sym typeface="Century Gothic"/>
              </a:rPr>
              <a:t>Produce a graph to represent the data: </a:t>
            </a:r>
          </a:p>
          <a:p>
            <a:pPr marL="546100" marR="0" lvl="0" indent="-457200" algn="l" rtl="0">
              <a:lnSpc>
                <a:spcPct val="100000"/>
              </a:lnSpc>
              <a:spcBef>
                <a:spcPts val="0"/>
              </a:spcBef>
              <a:spcAft>
                <a:spcPts val="0"/>
              </a:spcAft>
              <a:buClr>
                <a:schemeClr val="accent4"/>
              </a:buClr>
              <a:buSzPts val="2200"/>
              <a:buFont typeface="+mj-lt"/>
              <a:buAutoNum type="arabicPeriod"/>
            </a:pPr>
            <a:r>
              <a:rPr lang="en-GB" sz="2200" dirty="0">
                <a:solidFill>
                  <a:schemeClr val="dk1"/>
                </a:solidFill>
                <a:latin typeface="Century Gothic"/>
                <a:ea typeface="Century Gothic"/>
                <a:cs typeface="Century Gothic"/>
                <a:sym typeface="Century Gothic"/>
              </a:rPr>
              <a:t> D</a:t>
            </a:r>
            <a:r>
              <a:rPr lang="en-GB" sz="2200" b="0" i="0" u="none" strike="noStrike" cap="none" dirty="0">
                <a:solidFill>
                  <a:schemeClr val="dk1"/>
                </a:solidFill>
                <a:latin typeface="Century Gothic"/>
                <a:ea typeface="Century Gothic"/>
                <a:cs typeface="Century Gothic"/>
                <a:sym typeface="Century Gothic"/>
              </a:rPr>
              <a:t>esign </a:t>
            </a:r>
            <a:r>
              <a:rPr lang="en-GB" sz="2200" b="1" i="0" u="none" strike="noStrike" cap="none" dirty="0">
                <a:solidFill>
                  <a:schemeClr val="dk1"/>
                </a:solidFill>
                <a:latin typeface="Century Gothic"/>
                <a:ea typeface="Century Gothic"/>
                <a:cs typeface="Century Gothic"/>
                <a:sym typeface="Century Gothic"/>
              </a:rPr>
              <a:t>suitable scales.</a:t>
            </a:r>
            <a:r>
              <a:rPr lang="en-GB" sz="2200" b="0" i="0" u="none" strike="noStrike" cap="none" dirty="0">
                <a:solidFill>
                  <a:schemeClr val="dk1"/>
                </a:solidFill>
                <a:latin typeface="Century Gothic"/>
                <a:ea typeface="Century Gothic"/>
                <a:cs typeface="Century Gothic"/>
                <a:sym typeface="Century Gothic"/>
              </a:rPr>
              <a:t> </a:t>
            </a:r>
            <a:endParaRPr sz="2200" b="0" i="0" u="none" strike="noStrike" cap="none" dirty="0">
              <a:solidFill>
                <a:schemeClr val="dk1"/>
              </a:solidFill>
              <a:latin typeface="Century Gothic"/>
              <a:ea typeface="Century Gothic"/>
              <a:cs typeface="Century Gothic"/>
              <a:sym typeface="Century Gothic"/>
            </a:endParaRPr>
          </a:p>
          <a:p>
            <a:pPr marL="546100" marR="0" lvl="0" indent="-457200" algn="l" rtl="0">
              <a:lnSpc>
                <a:spcPct val="100000"/>
              </a:lnSpc>
              <a:spcBef>
                <a:spcPts val="0"/>
              </a:spcBef>
              <a:spcAft>
                <a:spcPts val="0"/>
              </a:spcAft>
              <a:buClr>
                <a:schemeClr val="accent4"/>
              </a:buClr>
              <a:buSzPts val="2200"/>
              <a:buFont typeface="+mj-lt"/>
              <a:buAutoNum type="arabicPeriod"/>
            </a:pPr>
            <a:r>
              <a:rPr lang="en-GB" sz="2200" dirty="0">
                <a:solidFill>
                  <a:schemeClr val="dk1"/>
                </a:solidFill>
                <a:latin typeface="Century Gothic"/>
                <a:ea typeface="Century Gothic"/>
                <a:cs typeface="Century Gothic"/>
                <a:sym typeface="Century Gothic"/>
              </a:rPr>
              <a:t> </a:t>
            </a:r>
            <a:r>
              <a:rPr lang="en-GB" sz="2200" b="1" dirty="0">
                <a:solidFill>
                  <a:schemeClr val="dk1"/>
                </a:solidFill>
                <a:latin typeface="Century Gothic"/>
                <a:ea typeface="Century Gothic"/>
                <a:cs typeface="Century Gothic"/>
                <a:sym typeface="Century Gothic"/>
              </a:rPr>
              <a:t>P</a:t>
            </a:r>
            <a:r>
              <a:rPr lang="en-GB" sz="2200" b="1" i="0" u="none" strike="noStrike" cap="none" dirty="0">
                <a:solidFill>
                  <a:schemeClr val="dk1"/>
                </a:solidFill>
                <a:latin typeface="Century Gothic"/>
                <a:ea typeface="Century Gothic"/>
                <a:cs typeface="Century Gothic"/>
                <a:sym typeface="Century Gothic"/>
              </a:rPr>
              <a:t>lot</a:t>
            </a:r>
            <a:r>
              <a:rPr lang="en-GB" sz="2200" b="0" i="0" u="none" strike="noStrike" cap="none" dirty="0">
                <a:solidFill>
                  <a:schemeClr val="dk1"/>
                </a:solidFill>
                <a:latin typeface="Century Gothic"/>
                <a:ea typeface="Century Gothic"/>
                <a:cs typeface="Century Gothic"/>
                <a:sym typeface="Century Gothic"/>
              </a:rPr>
              <a:t> the results. </a:t>
            </a:r>
            <a:endParaRPr sz="2200" b="0" i="0" u="none" strike="noStrike" cap="none" dirty="0">
              <a:solidFill>
                <a:schemeClr val="dk1"/>
              </a:solidFill>
              <a:latin typeface="Century Gothic"/>
              <a:ea typeface="Century Gothic"/>
              <a:cs typeface="Century Gothic"/>
              <a:sym typeface="Century Gothic"/>
            </a:endParaRPr>
          </a:p>
          <a:p>
            <a:pPr marL="623888" marR="0" lvl="0" indent="-530225" algn="l" rtl="0">
              <a:lnSpc>
                <a:spcPct val="100000"/>
              </a:lnSpc>
              <a:spcBef>
                <a:spcPts val="0"/>
              </a:spcBef>
              <a:spcAft>
                <a:spcPts val="0"/>
              </a:spcAft>
              <a:buClr>
                <a:schemeClr val="accent4"/>
              </a:buClr>
              <a:buSzPts val="2200"/>
              <a:buFont typeface="+mj-lt"/>
              <a:buAutoNum type="arabicPeriod"/>
            </a:pPr>
            <a:r>
              <a:rPr lang="en-GB" sz="2200" b="0" i="0" u="none" strike="noStrike" cap="none" dirty="0">
                <a:solidFill>
                  <a:schemeClr val="dk1"/>
                </a:solidFill>
                <a:latin typeface="Century Gothic"/>
                <a:ea typeface="Century Gothic"/>
                <a:cs typeface="Century Gothic"/>
                <a:sym typeface="Century Gothic"/>
              </a:rPr>
              <a:t>Draw a </a:t>
            </a:r>
            <a:r>
              <a:rPr lang="en-GB" sz="2200" b="1" i="0" u="none" strike="noStrike" cap="none" dirty="0">
                <a:solidFill>
                  <a:schemeClr val="dk1"/>
                </a:solidFill>
                <a:latin typeface="Century Gothic"/>
                <a:ea typeface="Century Gothic"/>
                <a:cs typeface="Century Gothic"/>
                <a:sym typeface="Century Gothic"/>
              </a:rPr>
              <a:t>line of best fit. </a:t>
            </a:r>
            <a:endParaRPr lang="en-GB" sz="2200" b="0" i="0" u="none" strike="noStrike" cap="none" dirty="0">
              <a:solidFill>
                <a:schemeClr val="dk1"/>
              </a:solidFill>
              <a:latin typeface="Century Gothic"/>
              <a:ea typeface="Century Gothic"/>
              <a:cs typeface="Century Gothic"/>
              <a:sym typeface="Century Gothic"/>
            </a:endParaRPr>
          </a:p>
          <a:p>
            <a:pPr marL="623888" marR="0" lvl="0" indent="-530225" algn="l" rtl="0">
              <a:lnSpc>
                <a:spcPct val="100000"/>
              </a:lnSpc>
              <a:spcBef>
                <a:spcPts val="0"/>
              </a:spcBef>
              <a:spcAft>
                <a:spcPts val="0"/>
              </a:spcAft>
              <a:buClr>
                <a:schemeClr val="accent4"/>
              </a:buClr>
              <a:buSzPts val="2200"/>
              <a:buFont typeface="+mj-lt"/>
              <a:buAutoNum type="arabicPeriod"/>
            </a:pPr>
            <a:r>
              <a:rPr lang="en-GB" sz="2200" dirty="0">
                <a:solidFill>
                  <a:schemeClr val="dk1"/>
                </a:solidFill>
                <a:latin typeface="Century Gothic"/>
                <a:ea typeface="Century Gothic"/>
                <a:cs typeface="Century Gothic"/>
                <a:sym typeface="Century Gothic"/>
              </a:rPr>
              <a:t>D</a:t>
            </a:r>
            <a:r>
              <a:rPr lang="en-GB" sz="2200" b="0" i="0" u="none" strike="noStrike" cap="none" dirty="0">
                <a:solidFill>
                  <a:schemeClr val="dk1"/>
                </a:solidFill>
                <a:latin typeface="Century Gothic"/>
                <a:ea typeface="Century Gothic"/>
                <a:cs typeface="Century Gothic"/>
                <a:sym typeface="Century Gothic"/>
              </a:rPr>
              <a:t>escribe the </a:t>
            </a:r>
            <a:r>
              <a:rPr lang="en-GB" sz="2200" b="1" i="0" u="none" strike="noStrike" cap="none" dirty="0">
                <a:solidFill>
                  <a:schemeClr val="dk1"/>
                </a:solidFill>
                <a:latin typeface="Century Gothic"/>
                <a:ea typeface="Century Gothic"/>
                <a:cs typeface="Century Gothic"/>
                <a:sym typeface="Century Gothic"/>
              </a:rPr>
              <a:t>trend.</a:t>
            </a:r>
            <a:endParaRPr sz="2200" b="1" i="0" u="none" strike="noStrike" cap="none" dirty="0">
              <a:solidFill>
                <a:schemeClr val="dk1"/>
              </a:solidFill>
              <a:latin typeface="Century Gothic"/>
              <a:ea typeface="Century Gothic"/>
              <a:cs typeface="Century Gothic"/>
              <a:sym typeface="Century Gothic"/>
            </a:endParaRPr>
          </a:p>
          <a:p>
            <a:pPr marL="45720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973885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4FC49-6CFA-6A05-97AE-631691CECE02}"/>
              </a:ext>
            </a:extLst>
          </p:cNvPr>
          <p:cNvSpPr>
            <a:spLocks noGrp="1"/>
          </p:cNvSpPr>
          <p:nvPr>
            <p:ph type="title"/>
          </p:nvPr>
        </p:nvSpPr>
        <p:spPr>
          <a:xfrm>
            <a:off x="540000" y="436091"/>
            <a:ext cx="10080000" cy="440661"/>
          </a:xfrm>
        </p:spPr>
        <p:txBody>
          <a:bodyPr/>
          <a:lstStyle/>
          <a:p>
            <a:r>
              <a:rPr lang="en-GB" dirty="0"/>
              <a:t>Lesson question – vocabulary </a:t>
            </a:r>
          </a:p>
        </p:txBody>
      </p:sp>
      <p:sp>
        <p:nvSpPr>
          <p:cNvPr id="3" name="Content Placeholder 2">
            <a:extLst>
              <a:ext uri="{FF2B5EF4-FFF2-40B4-BE49-F238E27FC236}">
                <a16:creationId xmlns:a16="http://schemas.microsoft.com/office/drawing/2014/main" id="{BF2C1934-CF23-E130-419F-602B9D5F9E7F}"/>
              </a:ext>
            </a:extLst>
          </p:cNvPr>
          <p:cNvSpPr>
            <a:spLocks noGrp="1"/>
          </p:cNvSpPr>
          <p:nvPr>
            <p:ph idx="1"/>
          </p:nvPr>
        </p:nvSpPr>
        <p:spPr>
          <a:xfrm>
            <a:off x="540000" y="1226045"/>
            <a:ext cx="10080000" cy="5040000"/>
          </a:xfrm>
        </p:spPr>
        <p:txBody>
          <a:bodyPr vert="horz" lIns="0" tIns="0" rIns="0" bIns="0" rtlCol="0" anchor="t">
            <a:noAutofit/>
          </a:bodyPr>
          <a:lstStyle/>
          <a:p>
            <a:r>
              <a:rPr lang="en-GB" sz="2400" dirty="0"/>
              <a:t>A </a:t>
            </a:r>
            <a:r>
              <a:rPr lang="en-GB" sz="2400" b="1" dirty="0"/>
              <a:t>scale</a:t>
            </a:r>
            <a:r>
              <a:rPr lang="en-GB" sz="2400" dirty="0"/>
              <a:t> is a set of marks on the axes with </a:t>
            </a:r>
            <a:r>
              <a:rPr lang="en-GB" sz="2400" b="1" dirty="0"/>
              <a:t>equal</a:t>
            </a:r>
            <a:r>
              <a:rPr lang="en-GB" sz="2400" dirty="0"/>
              <a:t> intervals. </a:t>
            </a:r>
          </a:p>
          <a:p>
            <a:r>
              <a:rPr lang="en-GB" sz="2400" dirty="0"/>
              <a:t>A </a:t>
            </a:r>
            <a:r>
              <a:rPr lang="en-GB" sz="2400" b="1" dirty="0"/>
              <a:t>suitable scale </a:t>
            </a:r>
            <a:r>
              <a:rPr lang="en-GB" sz="2400" dirty="0"/>
              <a:t>is one which enables the data to be plotted clearly and accurately making full use of the graph paper.</a:t>
            </a:r>
          </a:p>
          <a:p>
            <a:r>
              <a:rPr lang="en-GB" sz="2400" b="1" dirty="0"/>
              <a:t>Plot</a:t>
            </a:r>
            <a:r>
              <a:rPr lang="en-GB" sz="2400" dirty="0"/>
              <a:t> means marking the corresponding coordinates onto the graph accurately and precisely using the scales.</a:t>
            </a:r>
          </a:p>
          <a:p>
            <a:r>
              <a:rPr lang="en-GB" sz="2400" dirty="0"/>
              <a:t>A </a:t>
            </a:r>
            <a:r>
              <a:rPr lang="en-GB" sz="2400" b="1" dirty="0"/>
              <a:t>line of best fit </a:t>
            </a:r>
            <a:r>
              <a:rPr lang="en-GB" sz="2400" dirty="0"/>
              <a:t>is a line which passes close to most of the plotted points. It does not have to pass through every point but should have the same number of points on each side of the line. The line of can be straight or a curve.</a:t>
            </a:r>
          </a:p>
          <a:p>
            <a:r>
              <a:rPr lang="en-GB" sz="2400" b="1" dirty="0">
                <a:latin typeface="Century Gothic"/>
              </a:rPr>
              <a:t>Trend</a:t>
            </a:r>
            <a:r>
              <a:rPr lang="en-GB" sz="2400" dirty="0">
                <a:latin typeface="Century Gothic"/>
              </a:rPr>
              <a:t> relates to the general direction of how a variable changes over time, indicated by the line of best fit – for example, whether the values are increasing, decreasing, or staying the same as one variable changes.</a:t>
            </a:r>
          </a:p>
          <a:p>
            <a:endParaRPr lang="en-GB" dirty="0"/>
          </a:p>
        </p:txBody>
      </p:sp>
      <p:sp>
        <p:nvSpPr>
          <p:cNvPr id="5" name="Vertical Title 1">
            <a:extLst>
              <a:ext uri="{FF2B5EF4-FFF2-40B4-BE49-F238E27FC236}">
                <a16:creationId xmlns:a16="http://schemas.microsoft.com/office/drawing/2014/main" id="{6809DE13-30F1-2141-CBB3-2556CF030E9A}"/>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Vocabulary</a:t>
            </a:r>
            <a:endParaRPr lang="en-US" sz="2200" b="1" i="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696824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E5D85A-1A05-544F-7D39-64ECEC53C620}"/>
              </a:ext>
            </a:extLst>
          </p:cNvPr>
          <p:cNvSpPr>
            <a:spLocks noGrp="1"/>
          </p:cNvSpPr>
          <p:nvPr>
            <p:ph type="title"/>
          </p:nvPr>
        </p:nvSpPr>
        <p:spPr/>
        <p:txBody>
          <a:bodyPr/>
          <a:lstStyle/>
          <a:p>
            <a:r>
              <a:rPr lang="en-GB" dirty="0"/>
              <a:t>Choosing a suitable scale for each axis</a:t>
            </a:r>
          </a:p>
        </p:txBody>
      </p:sp>
      <p:sp>
        <p:nvSpPr>
          <p:cNvPr id="3" name="Content Placeholder 2">
            <a:extLst>
              <a:ext uri="{FF2B5EF4-FFF2-40B4-BE49-F238E27FC236}">
                <a16:creationId xmlns:a16="http://schemas.microsoft.com/office/drawing/2014/main" id="{6D1A9A1F-3A31-22EE-D8A5-1F11AF969AC9}"/>
              </a:ext>
            </a:extLst>
          </p:cNvPr>
          <p:cNvSpPr>
            <a:spLocks noGrp="1"/>
          </p:cNvSpPr>
          <p:nvPr>
            <p:ph idx="1"/>
          </p:nvPr>
        </p:nvSpPr>
        <p:spPr>
          <a:xfrm>
            <a:off x="593498" y="1174172"/>
            <a:ext cx="10080000" cy="5223594"/>
          </a:xfrm>
        </p:spPr>
        <p:txBody>
          <a:bodyPr>
            <a:normAutofit fontScale="85000" lnSpcReduction="20000"/>
          </a:bodyPr>
          <a:lstStyle/>
          <a:p>
            <a:pPr marL="0" lvl="0" indent="0">
              <a:lnSpc>
                <a:spcPct val="120000"/>
              </a:lnSpc>
              <a:spcAft>
                <a:spcPts val="0"/>
              </a:spcAft>
              <a:buSzPct val="98442"/>
              <a:buNone/>
            </a:pPr>
            <a:r>
              <a:rPr lang="en-GB" sz="2400" dirty="0"/>
              <a:t>Before choosing a scale, we need to know the </a:t>
            </a:r>
            <a:r>
              <a:rPr lang="en-GB" sz="2400" b="1" dirty="0"/>
              <a:t>range</a:t>
            </a:r>
            <a:r>
              <a:rPr lang="en-GB" sz="2400" dirty="0"/>
              <a:t> of the data.</a:t>
            </a:r>
          </a:p>
          <a:p>
            <a:pPr marL="457200" lvl="0" indent="-370572">
              <a:lnSpc>
                <a:spcPct val="120000"/>
              </a:lnSpc>
              <a:spcAft>
                <a:spcPts val="0"/>
              </a:spcAft>
              <a:buSzPct val="100000"/>
            </a:pPr>
            <a:r>
              <a:rPr lang="en-GB" sz="2400" dirty="0"/>
              <a:t>Look at the smallest value in each column.</a:t>
            </a:r>
          </a:p>
          <a:p>
            <a:pPr marL="457200" lvl="0" indent="-370572">
              <a:lnSpc>
                <a:spcPct val="120000"/>
              </a:lnSpc>
              <a:spcAft>
                <a:spcPts val="0"/>
              </a:spcAft>
              <a:buSzPct val="100000"/>
            </a:pPr>
            <a:r>
              <a:rPr lang="en-GB" sz="2400" dirty="0"/>
              <a:t>Look at the largest value in each column. </a:t>
            </a:r>
          </a:p>
          <a:p>
            <a:pPr marL="0" lvl="0" indent="0">
              <a:spcAft>
                <a:spcPts val="0"/>
              </a:spcAft>
              <a:buSzPct val="108108"/>
              <a:buNone/>
            </a:pPr>
            <a:endParaRPr lang="en-GB" dirty="0"/>
          </a:p>
          <a:p>
            <a:pPr marL="0" lvl="0" indent="0">
              <a:spcAft>
                <a:spcPts val="0"/>
              </a:spcAft>
              <a:buSzPct val="108108"/>
              <a:buNone/>
            </a:pPr>
            <a:endParaRPr lang="en-GB" dirty="0"/>
          </a:p>
          <a:p>
            <a:pPr marL="0" lvl="0" indent="0">
              <a:spcAft>
                <a:spcPts val="0"/>
              </a:spcAft>
              <a:buSzPct val="108108"/>
              <a:buNone/>
            </a:pPr>
            <a:endParaRPr lang="en-GB" dirty="0"/>
          </a:p>
          <a:p>
            <a:pPr marL="0" lvl="0" indent="0">
              <a:spcAft>
                <a:spcPts val="0"/>
              </a:spcAft>
              <a:buSzPct val="108108"/>
              <a:buNone/>
            </a:pPr>
            <a:endParaRPr lang="en-GB" dirty="0"/>
          </a:p>
          <a:p>
            <a:pPr marL="0" lvl="0" indent="0">
              <a:spcAft>
                <a:spcPts val="0"/>
              </a:spcAft>
              <a:buSzPct val="108108"/>
              <a:buNone/>
            </a:pPr>
            <a:endParaRPr lang="en-GB" dirty="0"/>
          </a:p>
          <a:p>
            <a:pPr marL="0" lvl="0" indent="0">
              <a:spcAft>
                <a:spcPts val="0"/>
              </a:spcAft>
              <a:buSzPct val="108108"/>
              <a:buNone/>
            </a:pPr>
            <a:endParaRPr lang="en-GB" dirty="0"/>
          </a:p>
          <a:p>
            <a:pPr marL="0" lvl="0" indent="0">
              <a:spcAft>
                <a:spcPts val="0"/>
              </a:spcAft>
              <a:buSzPct val="108108"/>
              <a:buNone/>
            </a:pPr>
            <a:endParaRPr lang="en-GB" dirty="0"/>
          </a:p>
          <a:p>
            <a:pPr marL="0" lvl="0" indent="0">
              <a:spcAft>
                <a:spcPts val="0"/>
              </a:spcAft>
              <a:buSzPct val="108108"/>
              <a:buNone/>
            </a:pPr>
            <a:endParaRPr lang="en-GB" dirty="0"/>
          </a:p>
          <a:p>
            <a:pPr marL="0" lvl="0" indent="0">
              <a:spcAft>
                <a:spcPts val="0"/>
              </a:spcAft>
              <a:buSzPct val="108108"/>
              <a:buNone/>
            </a:pPr>
            <a:endParaRPr lang="en-GB" dirty="0"/>
          </a:p>
          <a:p>
            <a:pPr marL="0" lvl="0" indent="0">
              <a:spcAft>
                <a:spcPts val="0"/>
              </a:spcAft>
              <a:buSzPct val="108108"/>
              <a:buNone/>
            </a:pPr>
            <a:endParaRPr lang="en-GB" dirty="0"/>
          </a:p>
          <a:p>
            <a:pPr marL="0" lvl="0" indent="0">
              <a:lnSpc>
                <a:spcPct val="120000"/>
              </a:lnSpc>
              <a:spcAft>
                <a:spcPts val="0"/>
              </a:spcAft>
              <a:buSzPct val="98442"/>
              <a:buNone/>
            </a:pPr>
            <a:r>
              <a:rPr lang="en-GB" sz="2400" dirty="0"/>
              <a:t>The scale should:</a:t>
            </a:r>
          </a:p>
          <a:p>
            <a:pPr marL="429528">
              <a:lnSpc>
                <a:spcPct val="120000"/>
              </a:lnSpc>
              <a:spcAft>
                <a:spcPts val="0"/>
              </a:spcAft>
              <a:buSzPct val="100000"/>
            </a:pPr>
            <a:r>
              <a:rPr lang="en-GB" sz="2400" dirty="0"/>
              <a:t>cover the full range of data</a:t>
            </a:r>
          </a:p>
          <a:p>
            <a:pPr marL="429528">
              <a:lnSpc>
                <a:spcPct val="120000"/>
              </a:lnSpc>
              <a:spcAft>
                <a:spcPts val="0"/>
              </a:spcAft>
              <a:buSzPct val="100000"/>
            </a:pPr>
            <a:r>
              <a:rPr lang="en-GB" sz="2400" dirty="0"/>
              <a:t>use simple </a:t>
            </a:r>
            <a:r>
              <a:rPr lang="en-GB" sz="2400" b="1" dirty="0"/>
              <a:t>intervals</a:t>
            </a:r>
            <a:r>
              <a:rPr lang="en-GB" sz="2400" dirty="0"/>
              <a:t> such as 1, 2, 5 or 10</a:t>
            </a:r>
          </a:p>
          <a:p>
            <a:pPr marL="429528">
              <a:lnSpc>
                <a:spcPct val="120000"/>
              </a:lnSpc>
              <a:spcAft>
                <a:spcPts val="0"/>
              </a:spcAft>
              <a:buSzPct val="100000"/>
            </a:pPr>
            <a:r>
              <a:rPr lang="en-GB" sz="2400" dirty="0"/>
              <a:t>make good use of the graph paper provided</a:t>
            </a:r>
          </a:p>
          <a:p>
            <a:pPr marL="0" lvl="0" indent="0">
              <a:lnSpc>
                <a:spcPct val="120000"/>
              </a:lnSpc>
              <a:spcAft>
                <a:spcPts val="0"/>
              </a:spcAft>
              <a:buSzPct val="98442"/>
              <a:buNone/>
            </a:pPr>
            <a:endParaRPr lang="en-GB" sz="2400" dirty="0"/>
          </a:p>
          <a:p>
            <a:pPr marL="0" lvl="0" indent="0">
              <a:lnSpc>
                <a:spcPct val="120000"/>
              </a:lnSpc>
              <a:spcAft>
                <a:spcPts val="0"/>
              </a:spcAft>
              <a:buSzPct val="98442"/>
              <a:buNone/>
            </a:pPr>
            <a:r>
              <a:rPr lang="en-GB" sz="2400" dirty="0"/>
              <a:t>What scale would be suitable for the </a:t>
            </a:r>
            <a:r>
              <a:rPr lang="en-GB" sz="2400" i="1" dirty="0">
                <a:latin typeface="Cambria Math" panose="02040503050406030204" pitchFamily="18" charset="0"/>
                <a:ea typeface="Cambria Math" panose="02040503050406030204" pitchFamily="18" charset="0"/>
              </a:rPr>
              <a:t>x </a:t>
            </a:r>
            <a:r>
              <a:rPr lang="en-GB" sz="2400" dirty="0"/>
              <a:t>and </a:t>
            </a:r>
            <a:r>
              <a:rPr lang="en-GB" sz="2400" i="1" dirty="0">
                <a:latin typeface="Cambria Math" panose="02040503050406030204" pitchFamily="18" charset="0"/>
                <a:ea typeface="Cambria Math" panose="02040503050406030204" pitchFamily="18" charset="0"/>
              </a:rPr>
              <a:t>y</a:t>
            </a:r>
            <a:r>
              <a:rPr lang="en-GB" sz="2400" dirty="0"/>
              <a:t> axes for this table of data?</a:t>
            </a:r>
          </a:p>
          <a:p>
            <a:pPr marL="0" indent="0">
              <a:buNone/>
            </a:pPr>
            <a:endParaRPr lang="en-GB" dirty="0"/>
          </a:p>
        </p:txBody>
      </p:sp>
      <p:sp>
        <p:nvSpPr>
          <p:cNvPr id="5" name="Google Shape;138;g3ac5a198eaa_0_0">
            <a:extLst>
              <a:ext uri="{FF2B5EF4-FFF2-40B4-BE49-F238E27FC236}">
                <a16:creationId xmlns:a16="http://schemas.microsoft.com/office/drawing/2014/main" id="{B7ED4A5C-133C-F424-7DE1-B8A6EE919F76}"/>
              </a:ext>
              <a:ext uri="{C183D7F6-B498-43B3-948B-1728B52AA6E4}">
                <adec:decorative xmlns:adec="http://schemas.microsoft.com/office/drawing/2017/decorative" val="1"/>
              </a:ext>
            </a:extLst>
          </p:cNvPr>
          <p:cNvSpPr/>
          <p:nvPr/>
        </p:nvSpPr>
        <p:spPr>
          <a:xfrm>
            <a:off x="3002775" y="2845700"/>
            <a:ext cx="104400" cy="1573800"/>
          </a:xfrm>
          <a:prstGeom prst="leftBracket">
            <a:avLst>
              <a:gd name="adj" fmla="val 8333"/>
            </a:avLst>
          </a:prstGeom>
          <a:noFill/>
          <a:ln w="19050"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7" name="Google Shape;137;g3ac5a198eaa_0_0">
            <a:extLst>
              <a:ext uri="{FF2B5EF4-FFF2-40B4-BE49-F238E27FC236}">
                <a16:creationId xmlns:a16="http://schemas.microsoft.com/office/drawing/2014/main" id="{66B88F65-75C1-A1F6-B4EF-1D2324AF4329}"/>
              </a:ext>
            </a:extLst>
          </p:cNvPr>
          <p:cNvSpPr txBox="1"/>
          <p:nvPr/>
        </p:nvSpPr>
        <p:spPr>
          <a:xfrm>
            <a:off x="7225250" y="2845250"/>
            <a:ext cx="2593500" cy="14985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GB" sz="2200" b="0" i="0" u="none" strike="noStrike" cap="none" dirty="0">
                <a:solidFill>
                  <a:schemeClr val="dk1"/>
                </a:solidFill>
                <a:latin typeface="Century Gothic"/>
                <a:ea typeface="Century Gothic"/>
                <a:cs typeface="Century Gothic"/>
                <a:sym typeface="Century Gothic"/>
              </a:rPr>
              <a:t>What is the</a:t>
            </a: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100"/>
              <a:buFont typeface="Arial"/>
              <a:buNone/>
            </a:pPr>
            <a:r>
              <a:rPr lang="en-GB" sz="2200" b="0" i="0" u="none" strike="noStrike" cap="none" dirty="0">
                <a:solidFill>
                  <a:schemeClr val="dk1"/>
                </a:solidFill>
                <a:latin typeface="Century Gothic"/>
                <a:ea typeface="Century Gothic"/>
                <a:cs typeface="Century Gothic"/>
                <a:sym typeface="Century Gothic"/>
              </a:rPr>
              <a:t>range of this data?</a:t>
            </a:r>
            <a:endParaRPr sz="2800" b="0" i="0" u="none" strike="noStrike" cap="none" dirty="0">
              <a:solidFill>
                <a:schemeClr val="dk1"/>
              </a:solidFill>
              <a:latin typeface="Calibri"/>
              <a:ea typeface="Calibri"/>
              <a:cs typeface="Calibri"/>
              <a:sym typeface="Calibri"/>
            </a:endParaRPr>
          </a:p>
        </p:txBody>
      </p:sp>
      <p:sp>
        <p:nvSpPr>
          <p:cNvPr id="8" name="Google Shape;136;g3ac5a198eaa_0_0">
            <a:extLst>
              <a:ext uri="{FF2B5EF4-FFF2-40B4-BE49-F238E27FC236}">
                <a16:creationId xmlns:a16="http://schemas.microsoft.com/office/drawing/2014/main" id="{3F71435D-ED3F-A04D-FE1B-6570FD29B99D}"/>
              </a:ext>
            </a:extLst>
          </p:cNvPr>
          <p:cNvSpPr txBox="1"/>
          <p:nvPr/>
        </p:nvSpPr>
        <p:spPr>
          <a:xfrm>
            <a:off x="593498" y="2845250"/>
            <a:ext cx="2358000" cy="16500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GB" sz="2200" b="0" i="0" u="none" strike="noStrike" cap="none" dirty="0">
                <a:solidFill>
                  <a:schemeClr val="dk1"/>
                </a:solidFill>
                <a:latin typeface="Century Gothic"/>
                <a:ea typeface="Century Gothic"/>
                <a:cs typeface="Century Gothic"/>
                <a:sym typeface="Century Gothic"/>
              </a:rPr>
              <a:t>What is the range of this data?</a:t>
            </a:r>
            <a:endParaRPr sz="2800" b="0" i="0" u="none" strike="noStrike" cap="none" dirty="0">
              <a:solidFill>
                <a:schemeClr val="dk1"/>
              </a:solidFill>
              <a:latin typeface="Calibri"/>
              <a:ea typeface="Calibri"/>
              <a:cs typeface="Calibri"/>
              <a:sym typeface="Calibri"/>
            </a:endParaRPr>
          </a:p>
        </p:txBody>
      </p:sp>
      <p:graphicFrame>
        <p:nvGraphicFramePr>
          <p:cNvPr id="9" name="Table 4">
            <a:extLst>
              <a:ext uri="{FF2B5EF4-FFF2-40B4-BE49-F238E27FC236}">
                <a16:creationId xmlns:a16="http://schemas.microsoft.com/office/drawing/2014/main" id="{46CBF816-3AD6-4D61-3C2D-43012CFBF64E}"/>
              </a:ext>
            </a:extLst>
          </p:cNvPr>
          <p:cNvGraphicFramePr>
            <a:graphicFrameLocks noGrp="1"/>
          </p:cNvGraphicFramePr>
          <p:nvPr>
            <p:extLst>
              <p:ext uri="{D42A27DB-BD31-4B8C-83A1-F6EECF244321}">
                <p14:modId xmlns:p14="http://schemas.microsoft.com/office/powerpoint/2010/main" val="1964334557"/>
              </p:ext>
            </p:extLst>
          </p:nvPr>
        </p:nvGraphicFramePr>
        <p:xfrm>
          <a:off x="3371349" y="2282770"/>
          <a:ext cx="3226302" cy="2136729"/>
        </p:xfrm>
        <a:graphic>
          <a:graphicData uri="http://schemas.openxmlformats.org/drawingml/2006/table">
            <a:tbl>
              <a:tblPr firstRow="1" bandRow="1">
                <a:tableStyleId>{5C22544A-7EE6-4342-B048-85BDC9FD1C3A}</a:tableStyleId>
              </a:tblPr>
              <a:tblGrid>
                <a:gridCol w="1613151">
                  <a:extLst>
                    <a:ext uri="{9D8B030D-6E8A-4147-A177-3AD203B41FA5}">
                      <a16:colId xmlns:a16="http://schemas.microsoft.com/office/drawing/2014/main" val="3287607563"/>
                    </a:ext>
                  </a:extLst>
                </a:gridCol>
                <a:gridCol w="1613151">
                  <a:extLst>
                    <a:ext uri="{9D8B030D-6E8A-4147-A177-3AD203B41FA5}">
                      <a16:colId xmlns:a16="http://schemas.microsoft.com/office/drawing/2014/main" val="232293668"/>
                    </a:ext>
                  </a:extLst>
                </a:gridCol>
              </a:tblGrid>
              <a:tr h="612853">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Temperature (°C)</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80969">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80969">
                <a:tc>
                  <a:txBody>
                    <a:bodyPr/>
                    <a:lstStyle/>
                    <a:p>
                      <a:pPr algn="ctr">
                        <a:lnSpc>
                          <a:spcPct val="100000"/>
                        </a:lnSpc>
                      </a:pPr>
                      <a:r>
                        <a:rPr lang="en-US" sz="1500" b="0" i="0" dirty="0">
                          <a:latin typeface="Century Gothic" panose="020B0502020202020204" pitchFamily="34" charset="0"/>
                        </a:rPr>
                        <a:t>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35</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380969">
                <a:tc>
                  <a:txBody>
                    <a:bodyPr/>
                    <a:lstStyle/>
                    <a:p>
                      <a:pPr algn="ctr">
                        <a:lnSpc>
                          <a:spcPct val="100000"/>
                        </a:lnSpc>
                      </a:pPr>
                      <a:r>
                        <a:rPr lang="en-US" sz="1500" b="0" i="0" dirty="0">
                          <a:latin typeface="Century Gothic" panose="020B0502020202020204" pitchFamily="34" charset="0"/>
                        </a:rPr>
                        <a:t>40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80969">
                <a:tc>
                  <a:txBody>
                    <a:bodyPr/>
                    <a:lstStyle/>
                    <a:p>
                      <a:pPr algn="ctr">
                        <a:lnSpc>
                          <a:spcPct val="100000"/>
                        </a:lnSpc>
                      </a:pPr>
                      <a:r>
                        <a:rPr lang="en-US" sz="1500" b="0" i="0" dirty="0">
                          <a:latin typeface="Century Gothic" panose="020B0502020202020204" pitchFamily="34" charset="0"/>
                        </a:rPr>
                        <a:t>60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57</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bl>
          </a:graphicData>
        </a:graphic>
      </p:graphicFrame>
      <p:sp>
        <p:nvSpPr>
          <p:cNvPr id="10" name="Google Shape;138;g3ac5a198eaa_0_0">
            <a:extLst>
              <a:ext uri="{FF2B5EF4-FFF2-40B4-BE49-F238E27FC236}">
                <a16:creationId xmlns:a16="http://schemas.microsoft.com/office/drawing/2014/main" id="{FB8C8E2E-420C-B540-E5F9-C775258C07C1}"/>
              </a:ext>
              <a:ext uri="{C183D7F6-B498-43B3-948B-1728B52AA6E4}">
                <adec:decorative xmlns:adec="http://schemas.microsoft.com/office/drawing/2017/decorative" val="1"/>
              </a:ext>
            </a:extLst>
          </p:cNvPr>
          <p:cNvSpPr/>
          <p:nvPr/>
        </p:nvSpPr>
        <p:spPr>
          <a:xfrm flipH="1">
            <a:off x="6812778" y="2862632"/>
            <a:ext cx="104400" cy="1573800"/>
          </a:xfrm>
          <a:prstGeom prst="leftBracket">
            <a:avLst>
              <a:gd name="adj" fmla="val 8333"/>
            </a:avLst>
          </a:prstGeom>
          <a:noFill/>
          <a:ln w="19050" cap="flat" cmpd="sng">
            <a:solidFill>
              <a:schemeClr val="accent4"/>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560892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08F6B-E706-147E-DA6D-ED7FE61037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6D591D-37A3-CB34-6719-96493EC4F2F5}"/>
              </a:ext>
            </a:extLst>
          </p:cNvPr>
          <p:cNvSpPr>
            <a:spLocks noGrp="1"/>
          </p:cNvSpPr>
          <p:nvPr>
            <p:ph type="title"/>
          </p:nvPr>
        </p:nvSpPr>
        <p:spPr>
          <a:xfrm>
            <a:off x="539999" y="540000"/>
            <a:ext cx="10515927" cy="440661"/>
          </a:xfrm>
        </p:spPr>
        <p:txBody>
          <a:bodyPr/>
          <a:lstStyle/>
          <a:p>
            <a:r>
              <a:rPr lang="en-GB" dirty="0"/>
              <a:t>Choosing a suitable scale for each axis – answers </a:t>
            </a:r>
          </a:p>
        </p:txBody>
      </p:sp>
      <p:sp>
        <p:nvSpPr>
          <p:cNvPr id="3" name="Content Placeholder 2">
            <a:extLst>
              <a:ext uri="{FF2B5EF4-FFF2-40B4-BE49-F238E27FC236}">
                <a16:creationId xmlns:a16="http://schemas.microsoft.com/office/drawing/2014/main" id="{8D3AD128-8D38-FFDC-BC45-0210823F81B6}"/>
              </a:ext>
            </a:extLst>
          </p:cNvPr>
          <p:cNvSpPr>
            <a:spLocks noGrp="1"/>
          </p:cNvSpPr>
          <p:nvPr>
            <p:ph idx="1"/>
          </p:nvPr>
        </p:nvSpPr>
        <p:spPr/>
        <p:txBody>
          <a:bodyPr>
            <a:normAutofit/>
          </a:bodyPr>
          <a:lstStyle/>
          <a:p>
            <a:pPr marL="429528">
              <a:spcAft>
                <a:spcPts val="0"/>
              </a:spcAft>
              <a:buSzPct val="100000"/>
            </a:pPr>
            <a:r>
              <a:rPr lang="en-GB" dirty="0"/>
              <a:t>The range for time is 0 to 60.</a:t>
            </a:r>
          </a:p>
          <a:p>
            <a:pPr marL="429528">
              <a:spcAft>
                <a:spcPts val="0"/>
              </a:spcAft>
              <a:buSzPct val="100000"/>
            </a:pPr>
            <a:endParaRPr lang="en-GB" dirty="0"/>
          </a:p>
          <a:p>
            <a:pPr marL="429528">
              <a:spcAft>
                <a:spcPts val="0"/>
              </a:spcAft>
              <a:buSzPct val="100000"/>
            </a:pPr>
            <a:r>
              <a:rPr lang="en-GB" dirty="0"/>
              <a:t>The range for temperature is 20 to 57.</a:t>
            </a:r>
          </a:p>
          <a:p>
            <a:pPr marL="429528">
              <a:spcAft>
                <a:spcPts val="0"/>
              </a:spcAft>
              <a:buSzPct val="100000"/>
            </a:pPr>
            <a:endParaRPr lang="en-GB" dirty="0"/>
          </a:p>
          <a:p>
            <a:pPr marL="86628" indent="0">
              <a:spcAft>
                <a:spcPts val="0"/>
              </a:spcAft>
              <a:buSzPct val="100000"/>
              <a:buNone/>
            </a:pPr>
            <a:r>
              <a:rPr lang="en-GB" dirty="0"/>
              <a:t>There will be several possible scales depending on the graph paper provided. Some suggestions are provided below: </a:t>
            </a:r>
          </a:p>
          <a:p>
            <a:pPr marL="457200" indent="-370572">
              <a:spcAft>
                <a:spcPts val="0"/>
              </a:spcAft>
              <a:buSzPct val="100000"/>
            </a:pPr>
            <a:endParaRPr lang="en-GB" i="1" dirty="0"/>
          </a:p>
          <a:p>
            <a:pPr marL="429528">
              <a:spcAft>
                <a:spcPts val="0"/>
              </a:spcAft>
              <a:buSzPct val="100000"/>
            </a:pPr>
            <a:r>
              <a:rPr lang="en-GB" i="1" dirty="0">
                <a:latin typeface="Cambria Math" panose="02040503050406030204" pitchFamily="18" charset="0"/>
                <a:ea typeface="Cambria Math" panose="02040503050406030204" pitchFamily="18" charset="0"/>
                <a:cs typeface="Cambria Math"/>
                <a:sym typeface="Cambria Math"/>
              </a:rPr>
              <a:t>x </a:t>
            </a:r>
            <a:r>
              <a:rPr lang="en-GB" dirty="0"/>
              <a:t>-axis scale: start </a:t>
            </a:r>
            <a:r>
              <a:rPr lang="en-GB" i="1" dirty="0">
                <a:latin typeface="Cambria Math" panose="02040503050406030204" pitchFamily="18" charset="0"/>
                <a:ea typeface="Cambria Math" panose="02040503050406030204" pitchFamily="18" charset="0"/>
                <a:cs typeface="Cambria Math"/>
                <a:sym typeface="Cambria Math"/>
              </a:rPr>
              <a:t>x </a:t>
            </a:r>
            <a:r>
              <a:rPr lang="en-GB" dirty="0"/>
              <a:t>-axis at 0 and use intervals of 5, 10 or 20 units up to a maximum of 70 or 80. </a:t>
            </a:r>
          </a:p>
          <a:p>
            <a:pPr marL="429528">
              <a:spcAft>
                <a:spcPts val="0"/>
              </a:spcAft>
              <a:buSzPct val="100000"/>
            </a:pPr>
            <a:endParaRPr lang="en-GB" i="1" dirty="0"/>
          </a:p>
          <a:p>
            <a:pPr marL="429528">
              <a:spcAft>
                <a:spcPts val="0"/>
              </a:spcAft>
              <a:buSzPct val="100000"/>
            </a:pPr>
            <a:r>
              <a:rPr lang="en-GB" i="1" dirty="0">
                <a:latin typeface="Cambria Math" panose="02040503050406030204" pitchFamily="18" charset="0"/>
                <a:ea typeface="Cambria Math" panose="02040503050406030204" pitchFamily="18" charset="0"/>
              </a:rPr>
              <a:t>y </a:t>
            </a:r>
            <a:r>
              <a:rPr lang="en-GB" dirty="0"/>
              <a:t>-axis scale: start </a:t>
            </a:r>
            <a:r>
              <a:rPr lang="en-GB" i="1" dirty="0">
                <a:latin typeface="Cambria Math" panose="02040503050406030204" pitchFamily="18" charset="0"/>
                <a:ea typeface="Cambria Math" panose="02040503050406030204" pitchFamily="18" charset="0"/>
              </a:rPr>
              <a:t>y </a:t>
            </a:r>
            <a:r>
              <a:rPr lang="en-GB" dirty="0"/>
              <a:t>-axis at 20 and use intervals of 5 up to a maximum of 60 or start </a:t>
            </a:r>
            <a:r>
              <a:rPr lang="en-GB" i="1" dirty="0">
                <a:latin typeface="Cambria Math" panose="02040503050406030204" pitchFamily="18" charset="0"/>
                <a:ea typeface="Cambria Math" panose="02040503050406030204" pitchFamily="18" charset="0"/>
              </a:rPr>
              <a:t>y </a:t>
            </a:r>
            <a:r>
              <a:rPr lang="en-GB" dirty="0"/>
              <a:t>-axis at 10 and use intervals of 5 or 10 units</a:t>
            </a:r>
            <a:r>
              <a:rPr lang="en-GB" sz="2400" dirty="0"/>
              <a:t>.</a:t>
            </a:r>
          </a:p>
          <a:p>
            <a:pPr marL="457200" indent="-370572">
              <a:spcAft>
                <a:spcPts val="0"/>
              </a:spcAft>
              <a:buSzPct val="100000"/>
            </a:pPr>
            <a:endParaRPr lang="en-GB" sz="2400" dirty="0"/>
          </a:p>
          <a:p>
            <a:pPr marL="457200" lvl="0" indent="-370572">
              <a:spcAft>
                <a:spcPts val="0"/>
              </a:spcAft>
              <a:buSzPct val="100000"/>
            </a:pPr>
            <a:endParaRPr lang="en-GB" dirty="0"/>
          </a:p>
        </p:txBody>
      </p:sp>
      <p:sp>
        <p:nvSpPr>
          <p:cNvPr id="6" name="Google Shape;311;g3cd8964b3c4_0_46">
            <a:extLst>
              <a:ext uri="{FF2B5EF4-FFF2-40B4-BE49-F238E27FC236}">
                <a16:creationId xmlns:a16="http://schemas.microsoft.com/office/drawing/2014/main" id="{4C078B3A-06A7-9F86-0600-118A79FD327C}"/>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587885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C10D5-1317-87E9-74C0-9DD3A897842E}"/>
              </a:ext>
            </a:extLst>
          </p:cNvPr>
          <p:cNvSpPr>
            <a:spLocks noGrp="1"/>
          </p:cNvSpPr>
          <p:nvPr>
            <p:ph type="title"/>
          </p:nvPr>
        </p:nvSpPr>
        <p:spPr>
          <a:xfrm>
            <a:off x="670575" y="512639"/>
            <a:ext cx="10080000" cy="440661"/>
          </a:xfrm>
        </p:spPr>
        <p:txBody>
          <a:bodyPr/>
          <a:lstStyle/>
          <a:p>
            <a:r>
              <a:rPr lang="en-GB" dirty="0"/>
              <a:t>Coordinate pairs 1</a:t>
            </a:r>
          </a:p>
        </p:txBody>
      </p:sp>
      <p:sp>
        <p:nvSpPr>
          <p:cNvPr id="6" name="TextBox 5">
            <a:extLst>
              <a:ext uri="{FF2B5EF4-FFF2-40B4-BE49-F238E27FC236}">
                <a16:creationId xmlns:a16="http://schemas.microsoft.com/office/drawing/2014/main" id="{A0C31361-0691-DD19-0E6A-0C9BBC67AC4B}"/>
              </a:ext>
            </a:extLst>
          </p:cNvPr>
          <p:cNvSpPr txBox="1"/>
          <p:nvPr/>
        </p:nvSpPr>
        <p:spPr>
          <a:xfrm>
            <a:off x="593497" y="1194182"/>
            <a:ext cx="10234157" cy="430887"/>
          </a:xfrm>
          <a:prstGeom prst="rect">
            <a:avLst/>
          </a:prstGeom>
          <a:noFill/>
        </p:spPr>
        <p:txBody>
          <a:bodyPr wrap="square">
            <a:spAutoFit/>
          </a:bodyPr>
          <a:lstStyle/>
          <a:p>
            <a:r>
              <a:rPr lang="en-GB" sz="2200" dirty="0">
                <a:latin typeface="Century Gothic" panose="020B0502020202020204" pitchFamily="34" charset="0"/>
              </a:rPr>
              <a:t>Each row in a table gives a coordinate pair to plot such as </a:t>
            </a:r>
            <a:r>
              <a:rPr lang="en-GB" sz="2200" dirty="0">
                <a:latin typeface="Century Gothic" panose="020B0502020202020204" pitchFamily="34" charset="0"/>
                <a:ea typeface="Cambria Math" panose="02040503050406030204" pitchFamily="18" charset="0"/>
              </a:rPr>
              <a:t>(1, 5)</a:t>
            </a:r>
            <a:r>
              <a:rPr lang="en-GB" sz="2200" dirty="0">
                <a:latin typeface="Century Gothic" panose="020B0502020202020204" pitchFamily="34" charset="0"/>
              </a:rPr>
              <a:t>.</a:t>
            </a:r>
            <a:endParaRPr lang="en-GB" dirty="0">
              <a:latin typeface="Century Gothic" panose="020B0502020202020204" pitchFamily="34" charset="0"/>
            </a:endParaRPr>
          </a:p>
        </p:txBody>
      </p:sp>
      <p:sp>
        <p:nvSpPr>
          <p:cNvPr id="3" name="Content Placeholder 2">
            <a:extLst>
              <a:ext uri="{FF2B5EF4-FFF2-40B4-BE49-F238E27FC236}">
                <a16:creationId xmlns:a16="http://schemas.microsoft.com/office/drawing/2014/main" id="{3BCBA300-EFAC-BE95-CE3F-6D062FA141BD}"/>
              </a:ext>
            </a:extLst>
          </p:cNvPr>
          <p:cNvSpPr>
            <a:spLocks noGrp="1"/>
          </p:cNvSpPr>
          <p:nvPr>
            <p:ph idx="1"/>
          </p:nvPr>
        </p:nvSpPr>
        <p:spPr>
          <a:xfrm>
            <a:off x="593498" y="2177144"/>
            <a:ext cx="5259479" cy="4423906"/>
          </a:xfrm>
        </p:spPr>
        <p:txBody>
          <a:bodyPr>
            <a:normAutofit/>
          </a:bodyPr>
          <a:lstStyle/>
          <a:p>
            <a:pPr marL="450850" lvl="0">
              <a:spcAft>
                <a:spcPts val="0"/>
              </a:spcAft>
              <a:buSzPct val="100000"/>
            </a:pPr>
            <a:r>
              <a:rPr lang="en-GB" dirty="0"/>
              <a:t>The first coordinate value </a:t>
            </a:r>
            <a:r>
              <a:rPr lang="en-GB" dirty="0">
                <a:ea typeface="Cambria Math" panose="02040503050406030204" pitchFamily="18" charset="0"/>
              </a:rPr>
              <a:t>(1)</a:t>
            </a:r>
            <a:r>
              <a:rPr lang="en-GB" dirty="0"/>
              <a:t> represents</a:t>
            </a:r>
            <a:r>
              <a:rPr lang="en-GB" dirty="0">
                <a:ea typeface="Cambria Math"/>
                <a:cs typeface="Cambria Math"/>
                <a:sym typeface="Cambria Math"/>
              </a:rPr>
              <a:t> </a:t>
            </a:r>
            <a:r>
              <a:rPr lang="en-GB" i="1" dirty="0">
                <a:latin typeface="Cambria Math" panose="02040503050406030204" pitchFamily="18" charset="0"/>
                <a:ea typeface="Cambria Math" panose="02040503050406030204" pitchFamily="18" charset="0"/>
                <a:cs typeface="Cambria Math"/>
                <a:sym typeface="Cambria Math"/>
              </a:rPr>
              <a:t>x</a:t>
            </a:r>
            <a:r>
              <a:rPr lang="en-GB" dirty="0">
                <a:ea typeface="Cambria Math"/>
                <a:cs typeface="Cambria Math"/>
                <a:sym typeface="Cambria Math"/>
              </a:rPr>
              <a:t>. </a:t>
            </a:r>
            <a:r>
              <a:rPr lang="en-GB" dirty="0"/>
              <a:t>This value gives an instruction to move horizontally 1 unit along the </a:t>
            </a:r>
            <a:r>
              <a:rPr lang="en-GB" i="1" dirty="0">
                <a:latin typeface="Cambria Math" panose="02040503050406030204" pitchFamily="18" charset="0"/>
                <a:ea typeface="Cambria Math" panose="02040503050406030204" pitchFamily="18" charset="0"/>
                <a:cs typeface="Cambria Math"/>
                <a:sym typeface="Cambria Math"/>
              </a:rPr>
              <a:t>x-</a:t>
            </a:r>
            <a:r>
              <a:rPr lang="en-GB" dirty="0">
                <a:ea typeface="Cambria Math"/>
                <a:cs typeface="Cambria Math"/>
                <a:sym typeface="Cambria Math"/>
              </a:rPr>
              <a:t>axis </a:t>
            </a:r>
            <a:r>
              <a:rPr lang="en-GB" dirty="0"/>
              <a:t>from the origin.</a:t>
            </a:r>
          </a:p>
          <a:p>
            <a:pPr marL="450850" lvl="0">
              <a:spcAft>
                <a:spcPts val="0"/>
              </a:spcAft>
              <a:buSzPct val="100000"/>
            </a:pPr>
            <a:r>
              <a:rPr lang="en-GB" dirty="0"/>
              <a:t>The second coordinate value </a:t>
            </a:r>
            <a:r>
              <a:rPr lang="en-GB" dirty="0">
                <a:ea typeface="Cambria Math" panose="02040503050406030204" pitchFamily="18" charset="0"/>
              </a:rPr>
              <a:t>(5)</a:t>
            </a:r>
            <a:r>
              <a:rPr lang="en-GB" dirty="0"/>
              <a:t> represents </a:t>
            </a:r>
            <a:r>
              <a:rPr lang="en-GB" i="1" dirty="0">
                <a:latin typeface="Cambria Math" panose="02040503050406030204" pitchFamily="18" charset="0"/>
                <a:ea typeface="Cambria Math" panose="02040503050406030204" pitchFamily="18" charset="0"/>
              </a:rPr>
              <a:t>y</a:t>
            </a:r>
            <a:r>
              <a:rPr lang="en-GB" dirty="0"/>
              <a:t>. This value instructs us to move vertically upwards 5 units from the </a:t>
            </a:r>
            <a:r>
              <a:rPr lang="en-GB" i="1" dirty="0">
                <a:latin typeface="Cambria Math" panose="02040503050406030204" pitchFamily="18" charset="0"/>
                <a:ea typeface="Cambria Math" panose="02040503050406030204" pitchFamily="18" charset="0"/>
                <a:cs typeface="Cambria Math"/>
                <a:sym typeface="Cambria Math"/>
              </a:rPr>
              <a:t>x</a:t>
            </a:r>
            <a:r>
              <a:rPr lang="en-GB" dirty="0">
                <a:ea typeface="Cambria Math"/>
                <a:cs typeface="Cambria Math"/>
                <a:sym typeface="Cambria Math"/>
              </a:rPr>
              <a:t>-axis</a:t>
            </a:r>
            <a:r>
              <a:rPr lang="en-GB" dirty="0"/>
              <a:t>. </a:t>
            </a:r>
          </a:p>
          <a:p>
            <a:pPr marL="450850" lvl="0">
              <a:spcAft>
                <a:spcPts val="0"/>
              </a:spcAft>
              <a:buSzPct val="100000"/>
            </a:pPr>
            <a:r>
              <a:rPr lang="en-GB" dirty="0"/>
              <a:t>The combination of these movements give the position of the plotted point </a:t>
            </a:r>
            <a:r>
              <a:rPr lang="en-GB" dirty="0">
                <a:ea typeface="Cambria Math" panose="02040503050406030204" pitchFamily="18" charset="0"/>
              </a:rPr>
              <a:t>(1, </a:t>
            </a:r>
            <a:r>
              <a:rPr lang="en-GB" dirty="0">
                <a:ea typeface="Cambria Math" panose="02040503050406030204" pitchFamily="18" charset="0"/>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5</a:t>
            </a:r>
            <a:r>
              <a:rPr lang="en-GB" dirty="0">
                <a:ea typeface="Cambria Math" panose="02040503050406030204" pitchFamily="18" charset="0"/>
              </a:rPr>
              <a:t>).</a:t>
            </a:r>
          </a:p>
        </p:txBody>
      </p:sp>
      <p:graphicFrame>
        <p:nvGraphicFramePr>
          <p:cNvPr id="11" name="Table 4">
            <a:extLst>
              <a:ext uri="{FF2B5EF4-FFF2-40B4-BE49-F238E27FC236}">
                <a16:creationId xmlns:a16="http://schemas.microsoft.com/office/drawing/2014/main" id="{73D7FD4D-4931-E4C4-4D0F-A9F9045E106F}"/>
              </a:ext>
            </a:extLst>
          </p:cNvPr>
          <p:cNvGraphicFramePr>
            <a:graphicFrameLocks noGrp="1"/>
          </p:cNvGraphicFramePr>
          <p:nvPr>
            <p:extLst>
              <p:ext uri="{D42A27DB-BD31-4B8C-83A1-F6EECF244321}">
                <p14:modId xmlns:p14="http://schemas.microsoft.com/office/powerpoint/2010/main" val="4028697782"/>
              </p:ext>
            </p:extLst>
          </p:nvPr>
        </p:nvGraphicFramePr>
        <p:xfrm>
          <a:off x="6256477" y="2177143"/>
          <a:ext cx="4571178" cy="3947887"/>
        </p:xfrm>
        <a:graphic>
          <a:graphicData uri="http://schemas.openxmlformats.org/drawingml/2006/table">
            <a:tbl>
              <a:tblPr firstRow="1" bandRow="1">
                <a:tableStyleId>{5C22544A-7EE6-4342-B048-85BDC9FD1C3A}</a:tableStyleId>
              </a:tblPr>
              <a:tblGrid>
                <a:gridCol w="2285589">
                  <a:extLst>
                    <a:ext uri="{9D8B030D-6E8A-4147-A177-3AD203B41FA5}">
                      <a16:colId xmlns:a16="http://schemas.microsoft.com/office/drawing/2014/main" val="3287607563"/>
                    </a:ext>
                  </a:extLst>
                </a:gridCol>
                <a:gridCol w="2285589">
                  <a:extLst>
                    <a:ext uri="{9D8B030D-6E8A-4147-A177-3AD203B41FA5}">
                      <a16:colId xmlns:a16="http://schemas.microsoft.com/office/drawing/2014/main" val="232293668"/>
                    </a:ext>
                  </a:extLst>
                </a:gridCol>
              </a:tblGrid>
              <a:tr h="960987">
                <a:tc>
                  <a:txBody>
                    <a:bodyPr/>
                    <a:lstStyle/>
                    <a:p>
                      <a:pPr marL="0" marR="0" lvl="0" indent="0" algn="ctr" rtl="0">
                        <a:lnSpc>
                          <a:spcPct val="100000"/>
                        </a:lnSpc>
                        <a:spcBef>
                          <a:spcPts val="0"/>
                        </a:spcBef>
                        <a:spcAft>
                          <a:spcPts val="0"/>
                        </a:spcAft>
                        <a:buClr>
                          <a:srgbClr val="000000"/>
                        </a:buClr>
                        <a:buSzPts val="1400"/>
                        <a:buFont typeface="Arial"/>
                        <a:buNone/>
                      </a:pPr>
                      <a:r>
                        <a:rPr lang="en-GB" sz="2200" b="1" u="none" strike="noStrike" cap="none" dirty="0">
                          <a:latin typeface="Century Gothic"/>
                          <a:ea typeface="Century Gothic"/>
                          <a:cs typeface="Century Gothic"/>
                          <a:sym typeface="Century Gothic"/>
                        </a:rPr>
                        <a:t>Time (hours)</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b="1" u="none" strike="noStrike" cap="none" dirty="0">
                          <a:latin typeface="Century Gothic"/>
                          <a:ea typeface="Century Gothic"/>
                          <a:cs typeface="Century Gothic"/>
                          <a:sym typeface="Century Gothic"/>
                        </a:rPr>
                        <a:t>Distance (km)</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597380">
                <a:tc>
                  <a:txBody>
                    <a:bodyPr/>
                    <a:lstStyle/>
                    <a:p>
                      <a:pPr algn="ctr">
                        <a:lnSpc>
                          <a:spcPct val="100000"/>
                        </a:lnSpc>
                      </a:pPr>
                      <a:r>
                        <a:rPr lang="en-US" sz="2200" b="0" i="0" dirty="0">
                          <a:latin typeface="Century Gothic" panose="020B0502020202020204" pitchFamily="34" charset="0"/>
                        </a:rPr>
                        <a:t>0</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200" b="0" i="0" dirty="0">
                          <a:latin typeface="Century Gothic" panose="020B0502020202020204" pitchFamily="34" charset="0"/>
                        </a:rPr>
                        <a:t>0</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597380">
                <a:tc>
                  <a:txBody>
                    <a:bodyPr/>
                    <a:lstStyle/>
                    <a:p>
                      <a:pPr algn="ctr">
                        <a:lnSpc>
                          <a:spcPct val="100000"/>
                        </a:lnSpc>
                      </a:pPr>
                      <a:r>
                        <a:rPr lang="en-US" sz="2200" b="0" i="0" dirty="0">
                          <a:latin typeface="Century Gothic" panose="020B0502020202020204" pitchFamily="34" charset="0"/>
                        </a:rPr>
                        <a:t>1</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200" b="0" i="0" dirty="0">
                          <a:latin typeface="Century Gothic" panose="020B0502020202020204" pitchFamily="34" charset="0"/>
                        </a:rPr>
                        <a:t>5</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597380">
                <a:tc>
                  <a:txBody>
                    <a:bodyPr/>
                    <a:lstStyle/>
                    <a:p>
                      <a:pPr algn="ctr">
                        <a:lnSpc>
                          <a:spcPct val="100000"/>
                        </a:lnSpc>
                      </a:pPr>
                      <a:r>
                        <a:rPr lang="en-US" sz="2200" b="0" i="0" dirty="0">
                          <a:latin typeface="Century Gothic" panose="020B0502020202020204" pitchFamily="34" charset="0"/>
                        </a:rPr>
                        <a:t>2</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200" b="0" i="0" dirty="0">
                          <a:latin typeface="Century Gothic" panose="020B0502020202020204" pitchFamily="34" charset="0"/>
                        </a:rPr>
                        <a:t>10</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597380">
                <a:tc>
                  <a:txBody>
                    <a:bodyPr/>
                    <a:lstStyle/>
                    <a:p>
                      <a:pPr algn="ctr">
                        <a:lnSpc>
                          <a:spcPct val="100000"/>
                        </a:lnSpc>
                      </a:pPr>
                      <a:r>
                        <a:rPr lang="en-US" sz="2200" b="0" i="0" dirty="0">
                          <a:latin typeface="Century Gothic" panose="020B0502020202020204" pitchFamily="34" charset="0"/>
                        </a:rPr>
                        <a:t>3</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200" b="0" i="0" dirty="0">
                          <a:latin typeface="Century Gothic" panose="020B0502020202020204" pitchFamily="34" charset="0"/>
                        </a:rPr>
                        <a:t>15</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597380">
                <a:tc>
                  <a:txBody>
                    <a:bodyPr/>
                    <a:lstStyle/>
                    <a:p>
                      <a:pPr algn="ctr">
                        <a:lnSpc>
                          <a:spcPct val="100000"/>
                        </a:lnSpc>
                      </a:pPr>
                      <a:r>
                        <a:rPr lang="en-US" sz="2200" b="0" i="0" dirty="0">
                          <a:latin typeface="Century Gothic" panose="020B0502020202020204" pitchFamily="34" charset="0"/>
                        </a:rPr>
                        <a:t>4</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200" b="0" i="0" dirty="0">
                          <a:latin typeface="Century Gothic" panose="020B0502020202020204" pitchFamily="34" charset="0"/>
                        </a:rPr>
                        <a:t>20</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bl>
          </a:graphicData>
        </a:graphic>
      </p:graphicFrame>
    </p:spTree>
    <p:extLst>
      <p:ext uri="{BB962C8B-B14F-4D97-AF65-F5344CB8AC3E}">
        <p14:creationId xmlns:p14="http://schemas.microsoft.com/office/powerpoint/2010/main" val="10874875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4296B-C7A3-3468-FAB3-F77D9D2F7D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F6919D-81EB-8F8B-A457-2EA84EA9012C}"/>
              </a:ext>
            </a:extLst>
          </p:cNvPr>
          <p:cNvSpPr>
            <a:spLocks noGrp="1"/>
          </p:cNvSpPr>
          <p:nvPr>
            <p:ph type="title"/>
          </p:nvPr>
        </p:nvSpPr>
        <p:spPr>
          <a:xfrm>
            <a:off x="712994" y="540000"/>
            <a:ext cx="10080000" cy="440661"/>
          </a:xfrm>
        </p:spPr>
        <p:txBody>
          <a:bodyPr/>
          <a:lstStyle/>
          <a:p>
            <a:r>
              <a:rPr lang="en-GB" dirty="0"/>
              <a:t>Coordinate pairs 2</a:t>
            </a:r>
          </a:p>
        </p:txBody>
      </p:sp>
      <p:sp>
        <p:nvSpPr>
          <p:cNvPr id="3" name="Content Placeholder 2">
            <a:extLst>
              <a:ext uri="{FF2B5EF4-FFF2-40B4-BE49-F238E27FC236}">
                <a16:creationId xmlns:a16="http://schemas.microsoft.com/office/drawing/2014/main" id="{863F15EB-903C-2883-E44B-CD305E3328B5}"/>
              </a:ext>
            </a:extLst>
          </p:cNvPr>
          <p:cNvSpPr>
            <a:spLocks noGrp="1"/>
          </p:cNvSpPr>
          <p:nvPr>
            <p:ph idx="1"/>
          </p:nvPr>
        </p:nvSpPr>
        <p:spPr>
          <a:xfrm>
            <a:off x="605853" y="1237266"/>
            <a:ext cx="8415421" cy="5351428"/>
          </a:xfrm>
        </p:spPr>
        <p:txBody>
          <a:bodyPr>
            <a:normAutofit/>
          </a:bodyPr>
          <a:lstStyle/>
          <a:p>
            <a:pPr marL="107950" lvl="0" indent="0">
              <a:spcAft>
                <a:spcPts val="0"/>
              </a:spcAft>
              <a:buSzPct val="100000"/>
              <a:buNone/>
            </a:pPr>
            <a:r>
              <a:rPr lang="en-GB" dirty="0">
                <a:ea typeface="Cambria Math" panose="02040503050406030204" pitchFamily="18" charset="0"/>
              </a:rPr>
              <a:t>M</a:t>
            </a:r>
            <a:r>
              <a:rPr lang="en-GB" dirty="0"/>
              <a:t>ark this point (1, 5) carefully using a cross, or other symbol, with a sharp pencil.</a:t>
            </a:r>
            <a:br>
              <a:rPr lang="en-GB" dirty="0"/>
            </a:br>
            <a:endParaRPr lang="en-GB" dirty="0"/>
          </a:p>
        </p:txBody>
      </p:sp>
      <p:pic>
        <p:nvPicPr>
          <p:cNvPr id="4" name="Google Shape;152;g3aef842a598_1_20" descr="The graph shows time in hours on the x-axis over distance in kilometres on the y-axis, with results from the table plotted. The first point (1,5) is highlighted by arrows showing movement from the origin.">
            <a:extLst>
              <a:ext uri="{FF2B5EF4-FFF2-40B4-BE49-F238E27FC236}">
                <a16:creationId xmlns:a16="http://schemas.microsoft.com/office/drawing/2014/main" id="{9340B1DB-DEAC-EFFD-876B-A079A378EA85}"/>
              </a:ext>
            </a:extLst>
          </p:cNvPr>
          <p:cNvPicPr preferRelativeResize="0"/>
          <p:nvPr/>
        </p:nvPicPr>
        <p:blipFill>
          <a:blip r:embed="rId3">
            <a:alphaModFix/>
            <a:extLst>
              <a:ext uri="{28A0092B-C50C-407E-A947-70E740481C1C}">
                <a14:useLocalDpi xmlns:a14="http://schemas.microsoft.com/office/drawing/2010/main" val="0"/>
              </a:ext>
            </a:extLst>
          </a:blip>
          <a:srcRect t="8640" b="8640"/>
          <a:stretch/>
        </p:blipFill>
        <p:spPr>
          <a:xfrm>
            <a:off x="267011" y="2039703"/>
            <a:ext cx="8171196" cy="4830308"/>
          </a:xfrm>
          <a:prstGeom prst="rect">
            <a:avLst/>
          </a:prstGeom>
          <a:noFill/>
          <a:ln>
            <a:noFill/>
          </a:ln>
        </p:spPr>
      </p:pic>
      <p:graphicFrame>
        <p:nvGraphicFramePr>
          <p:cNvPr id="13" name="Table 4">
            <a:extLst>
              <a:ext uri="{FF2B5EF4-FFF2-40B4-BE49-F238E27FC236}">
                <a16:creationId xmlns:a16="http://schemas.microsoft.com/office/drawing/2014/main" id="{B80F234B-F154-809B-84A6-21BCA079612A}"/>
              </a:ext>
            </a:extLst>
          </p:cNvPr>
          <p:cNvGraphicFramePr>
            <a:graphicFrameLocks noGrp="1"/>
          </p:cNvGraphicFramePr>
          <p:nvPr>
            <p:extLst>
              <p:ext uri="{D42A27DB-BD31-4B8C-83A1-F6EECF244321}">
                <p14:modId xmlns:p14="http://schemas.microsoft.com/office/powerpoint/2010/main" val="2554082975"/>
              </p:ext>
            </p:extLst>
          </p:nvPr>
        </p:nvGraphicFramePr>
        <p:xfrm>
          <a:off x="8132502" y="2039703"/>
          <a:ext cx="3117880" cy="2667517"/>
        </p:xfrm>
        <a:graphic>
          <a:graphicData uri="http://schemas.openxmlformats.org/drawingml/2006/table">
            <a:tbl>
              <a:tblPr firstRow="1" bandRow="1">
                <a:tableStyleId>{5C22544A-7EE6-4342-B048-85BDC9FD1C3A}</a:tableStyleId>
              </a:tblPr>
              <a:tblGrid>
                <a:gridCol w="1558940">
                  <a:extLst>
                    <a:ext uri="{9D8B030D-6E8A-4147-A177-3AD203B41FA5}">
                      <a16:colId xmlns:a16="http://schemas.microsoft.com/office/drawing/2014/main" val="3287607563"/>
                    </a:ext>
                  </a:extLst>
                </a:gridCol>
                <a:gridCol w="1558940">
                  <a:extLst>
                    <a:ext uri="{9D8B030D-6E8A-4147-A177-3AD203B41FA5}">
                      <a16:colId xmlns:a16="http://schemas.microsoft.com/office/drawing/2014/main" val="232293668"/>
                    </a:ext>
                  </a:extLst>
                </a:gridCol>
              </a:tblGrid>
              <a:tr h="607683">
                <a:tc>
                  <a:txBody>
                    <a:bodyPr/>
                    <a:lstStyle/>
                    <a:p>
                      <a:pPr marL="0" marR="0" lvl="0" indent="0" algn="ctr" rtl="0">
                        <a:lnSpc>
                          <a:spcPct val="100000"/>
                        </a:lnSpc>
                        <a:spcBef>
                          <a:spcPts val="0"/>
                        </a:spcBef>
                        <a:spcAft>
                          <a:spcPts val="0"/>
                        </a:spcAft>
                        <a:buClr>
                          <a:srgbClr val="000000"/>
                        </a:buClr>
                        <a:buSzPts val="1400"/>
                        <a:buFont typeface="Arial"/>
                        <a:buNone/>
                      </a:pPr>
                      <a:r>
                        <a:rPr lang="en-GB" sz="2200" b="1" u="none" strike="noStrike" cap="none" dirty="0">
                          <a:latin typeface="Century Gothic"/>
                          <a:ea typeface="Century Gothic"/>
                          <a:cs typeface="Century Gothic"/>
                          <a:sym typeface="Century Gothic"/>
                        </a:rPr>
                        <a:t>Time (hours)</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991E66"/>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200" b="1" u="none" strike="noStrike" cap="none" dirty="0">
                          <a:latin typeface="Century Gothic"/>
                          <a:ea typeface="Century Gothic"/>
                          <a:cs typeface="Century Gothic"/>
                          <a:sym typeface="Century Gothic"/>
                        </a:rPr>
                        <a:t>Distance (km)</a:t>
                      </a:r>
                    </a:p>
                  </a:txBody>
                  <a:tcPr marL="85182" marR="85182" marT="54091" marB="54091"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991E66"/>
                    </a:solidFill>
                  </a:tcPr>
                </a:tc>
                <a:extLst>
                  <a:ext uri="{0D108BD9-81ED-4DB2-BD59-A6C34878D82A}">
                    <a16:rowId xmlns:a16="http://schemas.microsoft.com/office/drawing/2014/main" val="1202464764"/>
                  </a:ext>
                </a:extLst>
              </a:tr>
              <a:tr h="377755">
                <a:tc>
                  <a:txBody>
                    <a:bodyPr/>
                    <a:lstStyle/>
                    <a:p>
                      <a:pPr algn="ctr">
                        <a:lnSpc>
                          <a:spcPct val="100000"/>
                        </a:lnSpc>
                      </a:pPr>
                      <a:r>
                        <a:rPr lang="en-US" sz="1800" b="0" i="0" dirty="0">
                          <a:latin typeface="Century Gothic" panose="020B0502020202020204" pitchFamily="34" charset="0"/>
                        </a:rPr>
                        <a:t>0</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latin typeface="Century Gothic" panose="020B0502020202020204" pitchFamily="34" charset="0"/>
                        </a:rPr>
                        <a:t>0</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77755">
                <a:tc>
                  <a:txBody>
                    <a:bodyPr/>
                    <a:lstStyle/>
                    <a:p>
                      <a:pPr algn="ctr">
                        <a:lnSpc>
                          <a:spcPct val="100000"/>
                        </a:lnSpc>
                      </a:pPr>
                      <a:r>
                        <a:rPr lang="en-US" sz="1800" b="1" i="0" dirty="0">
                          <a:solidFill>
                            <a:schemeClr val="bg1"/>
                          </a:solidFill>
                          <a:latin typeface="Century Gothic" panose="020B0502020202020204" pitchFamily="34" charset="0"/>
                        </a:rPr>
                        <a:t>1</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algn="ctr">
                        <a:lnSpc>
                          <a:spcPct val="100000"/>
                        </a:lnSpc>
                      </a:pPr>
                      <a:r>
                        <a:rPr lang="en-US" sz="1800" b="1" i="0" dirty="0">
                          <a:solidFill>
                            <a:schemeClr val="bg1"/>
                          </a:solidFill>
                          <a:latin typeface="Century Gothic" panose="020B0502020202020204" pitchFamily="34" charset="0"/>
                        </a:rPr>
                        <a:t>5</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4020838903"/>
                  </a:ext>
                </a:extLst>
              </a:tr>
              <a:tr h="377755">
                <a:tc>
                  <a:txBody>
                    <a:bodyPr/>
                    <a:lstStyle/>
                    <a:p>
                      <a:pPr algn="ctr">
                        <a:lnSpc>
                          <a:spcPct val="100000"/>
                        </a:lnSpc>
                      </a:pPr>
                      <a:r>
                        <a:rPr lang="en-US" sz="1800" b="0" i="0" dirty="0">
                          <a:latin typeface="Century Gothic" panose="020B0502020202020204" pitchFamily="34" charset="0"/>
                        </a:rPr>
                        <a:t>2</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latin typeface="Century Gothic" panose="020B0502020202020204" pitchFamily="34" charset="0"/>
                        </a:rPr>
                        <a:t>10</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77755">
                <a:tc>
                  <a:txBody>
                    <a:bodyPr/>
                    <a:lstStyle/>
                    <a:p>
                      <a:pPr algn="ctr">
                        <a:lnSpc>
                          <a:spcPct val="100000"/>
                        </a:lnSpc>
                      </a:pPr>
                      <a:r>
                        <a:rPr lang="en-US" sz="1800" b="0" i="0" dirty="0">
                          <a:latin typeface="Century Gothic" panose="020B0502020202020204" pitchFamily="34" charset="0"/>
                        </a:rPr>
                        <a:t>3</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latin typeface="Century Gothic" panose="020B0502020202020204" pitchFamily="34" charset="0"/>
                        </a:rPr>
                        <a:t>15</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377755">
                <a:tc>
                  <a:txBody>
                    <a:bodyPr/>
                    <a:lstStyle/>
                    <a:p>
                      <a:pPr algn="ctr">
                        <a:lnSpc>
                          <a:spcPct val="100000"/>
                        </a:lnSpc>
                      </a:pPr>
                      <a:r>
                        <a:rPr lang="en-US" sz="1800" b="0" i="0" dirty="0">
                          <a:latin typeface="Century Gothic" panose="020B0502020202020204" pitchFamily="34" charset="0"/>
                        </a:rPr>
                        <a:t>4</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800" b="0" i="0" dirty="0">
                          <a:latin typeface="Century Gothic" panose="020B0502020202020204" pitchFamily="34" charset="0"/>
                        </a:rPr>
                        <a:t>20</a:t>
                      </a:r>
                    </a:p>
                  </a:txBody>
                  <a:tcPr marL="53865" marR="53865" marT="34205" marB="34205"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bl>
          </a:graphicData>
        </a:graphic>
      </p:graphicFrame>
    </p:spTree>
    <p:extLst>
      <p:ext uri="{BB962C8B-B14F-4D97-AF65-F5344CB8AC3E}">
        <p14:creationId xmlns:p14="http://schemas.microsoft.com/office/powerpoint/2010/main" val="33679673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6820F-9A88-0D13-2318-4F64F72121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6E377F-6B0F-EDE3-1321-F265FCE34536}"/>
              </a:ext>
            </a:extLst>
          </p:cNvPr>
          <p:cNvSpPr>
            <a:spLocks noGrp="1"/>
          </p:cNvSpPr>
          <p:nvPr>
            <p:ph type="title"/>
          </p:nvPr>
        </p:nvSpPr>
        <p:spPr/>
        <p:txBody>
          <a:bodyPr/>
          <a:lstStyle/>
          <a:p>
            <a:r>
              <a:rPr lang="en-GB" dirty="0"/>
              <a:t>Coordinate pairs – activity </a:t>
            </a:r>
          </a:p>
        </p:txBody>
      </p:sp>
      <p:pic>
        <p:nvPicPr>
          <p:cNvPr id="5" name="Google Shape;152;g3aef842a598_1_20" descr="The graph shows time in hours on the x-axis over distance in kilometres on the y-axis, with results from the table plotted. The first point (0,0) is labelled A. The second point (1,5) highlighted by arrows showing movement from the origin. The third point (2,10) is labelled B. The fourth point is at (3,15). The fifth point is at (4,20).">
            <a:extLst>
              <a:ext uri="{FF2B5EF4-FFF2-40B4-BE49-F238E27FC236}">
                <a16:creationId xmlns:a16="http://schemas.microsoft.com/office/drawing/2014/main" id="{577C1118-5112-DC61-BBB2-81090E4C5922}"/>
              </a:ext>
            </a:extLst>
          </p:cNvPr>
          <p:cNvPicPr preferRelativeResize="0"/>
          <p:nvPr/>
        </p:nvPicPr>
        <p:blipFill>
          <a:blip r:embed="rId3">
            <a:alphaModFix/>
            <a:extLst>
              <a:ext uri="{28A0092B-C50C-407E-A947-70E740481C1C}">
                <a14:useLocalDpi xmlns:a14="http://schemas.microsoft.com/office/drawing/2010/main" val="0"/>
              </a:ext>
            </a:extLst>
          </a:blip>
          <a:srcRect t="7955" b="7955"/>
          <a:stretch/>
        </p:blipFill>
        <p:spPr>
          <a:xfrm>
            <a:off x="1409018" y="1749777"/>
            <a:ext cx="8341963" cy="5013023"/>
          </a:xfrm>
          <a:prstGeom prst="rect">
            <a:avLst/>
          </a:prstGeom>
          <a:noFill/>
          <a:ln>
            <a:noFill/>
          </a:ln>
        </p:spPr>
      </p:pic>
      <p:sp>
        <p:nvSpPr>
          <p:cNvPr id="3" name="Content Placeholder 2">
            <a:extLst>
              <a:ext uri="{FF2B5EF4-FFF2-40B4-BE49-F238E27FC236}">
                <a16:creationId xmlns:a16="http://schemas.microsoft.com/office/drawing/2014/main" id="{5EA46C59-618A-46F6-0EA3-3504F8B6469D}"/>
              </a:ext>
            </a:extLst>
          </p:cNvPr>
          <p:cNvSpPr>
            <a:spLocks noGrp="1"/>
          </p:cNvSpPr>
          <p:nvPr>
            <p:ph idx="1"/>
          </p:nvPr>
        </p:nvSpPr>
        <p:spPr>
          <a:xfrm>
            <a:off x="540000" y="880819"/>
            <a:ext cx="7025102" cy="868958"/>
          </a:xfrm>
        </p:spPr>
        <p:txBody>
          <a:bodyPr>
            <a:normAutofit/>
          </a:bodyPr>
          <a:lstStyle/>
          <a:p>
            <a:pPr marL="457200" lvl="0" indent="-349250">
              <a:spcAft>
                <a:spcPts val="0"/>
              </a:spcAft>
              <a:buSzPct val="100000"/>
              <a:buChar char="●"/>
            </a:pPr>
            <a:endParaRPr lang="en-GB" dirty="0"/>
          </a:p>
          <a:p>
            <a:pPr marL="107950" lvl="0" indent="0">
              <a:spcAft>
                <a:spcPts val="0"/>
              </a:spcAft>
              <a:buSzPct val="100000"/>
              <a:buNone/>
            </a:pPr>
            <a:r>
              <a:rPr lang="en-GB" dirty="0"/>
              <a:t>What are the coordinate pairs for points A and B?</a:t>
            </a:r>
          </a:p>
          <a:p>
            <a:pPr marL="107950" lvl="0" indent="0">
              <a:spcAft>
                <a:spcPts val="0"/>
              </a:spcAft>
              <a:buSzPct val="100000"/>
              <a:buNone/>
            </a:pPr>
            <a:endParaRPr lang="en-GB" dirty="0"/>
          </a:p>
        </p:txBody>
      </p:sp>
      <p:sp>
        <p:nvSpPr>
          <p:cNvPr id="8" name="Google Shape;117;p5">
            <a:extLst>
              <a:ext uri="{FF2B5EF4-FFF2-40B4-BE49-F238E27FC236}">
                <a16:creationId xmlns:a16="http://schemas.microsoft.com/office/drawing/2014/main" id="{4AE8B31A-80A7-D04F-5861-3132049B0535}"/>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dirty="0">
                <a:solidFill>
                  <a:schemeClr val="lt1"/>
                </a:solidFill>
                <a:latin typeface="Century Gothic"/>
                <a:ea typeface="Century Gothic"/>
                <a:cs typeface="Century Gothic"/>
                <a:sym typeface="Century Gothic"/>
              </a:rPr>
              <a:t>Activity</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134154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5CDA1-00DA-8BA4-D933-0D0E2101D1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E660B1-DFD2-8143-0520-7FDE888F81B7}"/>
              </a:ext>
            </a:extLst>
          </p:cNvPr>
          <p:cNvSpPr>
            <a:spLocks noGrp="1"/>
          </p:cNvSpPr>
          <p:nvPr>
            <p:ph type="title"/>
          </p:nvPr>
        </p:nvSpPr>
        <p:spPr/>
        <p:txBody>
          <a:bodyPr/>
          <a:lstStyle/>
          <a:p>
            <a:r>
              <a:rPr lang="en-GB" dirty="0"/>
              <a:t>Coordinate pairs – answers </a:t>
            </a:r>
          </a:p>
        </p:txBody>
      </p:sp>
      <p:sp>
        <p:nvSpPr>
          <p:cNvPr id="4" name="Content Placeholder 2">
            <a:extLst>
              <a:ext uri="{FF2B5EF4-FFF2-40B4-BE49-F238E27FC236}">
                <a16:creationId xmlns:a16="http://schemas.microsoft.com/office/drawing/2014/main" id="{5F806161-7658-5F57-4CBB-5225EA12828B}"/>
              </a:ext>
            </a:extLst>
          </p:cNvPr>
          <p:cNvSpPr txBox="1">
            <a:spLocks/>
          </p:cNvSpPr>
          <p:nvPr/>
        </p:nvSpPr>
        <p:spPr>
          <a:xfrm>
            <a:off x="258830" y="1632000"/>
            <a:ext cx="3088571" cy="3048000"/>
          </a:xfrm>
          <a:prstGeom prst="rect">
            <a:avLst/>
          </a:prstGeom>
        </p:spPr>
        <p:txBody>
          <a:bodyPr vert="horz" lIns="0" tIns="0" rIns="0" bIns="0" rtlCol="0">
            <a:normAutofit/>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spcAft>
                <a:spcPts val="0"/>
              </a:spcAft>
              <a:buSzPct val="100000"/>
            </a:pPr>
            <a:r>
              <a:rPr lang="en-GB" dirty="0"/>
              <a:t>Point A is (0, 0). This is also called the origin.</a:t>
            </a:r>
          </a:p>
          <a:p>
            <a:pPr marL="450850">
              <a:spcAft>
                <a:spcPts val="0"/>
              </a:spcAft>
              <a:buSzPct val="100000"/>
            </a:pPr>
            <a:endParaRPr lang="en-GB" dirty="0"/>
          </a:p>
          <a:p>
            <a:pPr marL="450850">
              <a:spcAft>
                <a:spcPts val="0"/>
              </a:spcAft>
              <a:buSzPct val="100000"/>
            </a:pPr>
            <a:r>
              <a:rPr lang="en-GB" dirty="0"/>
              <a:t>Point B is (2, 10): along the </a:t>
            </a:r>
            <a:r>
              <a:rPr lang="en-GB" i="1" dirty="0">
                <a:latin typeface="Cambria Math" panose="02040503050406030204" pitchFamily="18" charset="0"/>
                <a:ea typeface="Cambria Math" panose="02040503050406030204" pitchFamily="18" charset="0"/>
                <a:cs typeface="Cambria Math"/>
                <a:sym typeface="Cambria Math"/>
              </a:rPr>
              <a:t>x</a:t>
            </a:r>
            <a:r>
              <a:rPr lang="en-GB" dirty="0"/>
              <a:t>-axis 2 units and the </a:t>
            </a:r>
            <a:r>
              <a:rPr lang="en-GB" i="1" dirty="0">
                <a:latin typeface="Cambria Math" panose="02040503050406030204" pitchFamily="18" charset="0"/>
                <a:ea typeface="Cambria Math" panose="02040503050406030204" pitchFamily="18" charset="0"/>
              </a:rPr>
              <a:t>y </a:t>
            </a:r>
            <a:r>
              <a:rPr lang="en-GB" i="1" dirty="0"/>
              <a:t>-</a:t>
            </a:r>
            <a:r>
              <a:rPr lang="en-GB" dirty="0"/>
              <a:t>axis 10 units.</a:t>
            </a:r>
          </a:p>
          <a:p>
            <a:pPr marL="107950" indent="0">
              <a:spcAft>
                <a:spcPts val="0"/>
              </a:spcAft>
              <a:buSzPct val="100000"/>
              <a:buFont typeface="Arial" panose="020B0604020202020204" pitchFamily="34" charset="0"/>
              <a:buNone/>
            </a:pPr>
            <a:endParaRPr lang="en-GB" dirty="0"/>
          </a:p>
        </p:txBody>
      </p:sp>
      <p:pic>
        <p:nvPicPr>
          <p:cNvPr id="5" name="Google Shape;152;g3aef842a598_1_20" descr="The graph shows time in hours on the x-axis over distance in kilometres on the y-axis, with results from the table plotted. The first point (0,0) is labelled A. The second point (1,5) highlighted by arrows showing movement from the origin. The third point (2,10) is labelled B. The fourth point is at (3,15). The fifth point is at (4,20).">
            <a:extLst>
              <a:ext uri="{FF2B5EF4-FFF2-40B4-BE49-F238E27FC236}">
                <a16:creationId xmlns:a16="http://schemas.microsoft.com/office/drawing/2014/main" id="{3D18B142-1EDA-53DF-1DBC-F1F7FCB67911}"/>
              </a:ext>
            </a:extLst>
          </p:cNvPr>
          <p:cNvPicPr preferRelativeResize="0"/>
          <p:nvPr/>
        </p:nvPicPr>
        <p:blipFill>
          <a:blip r:embed="rId3">
            <a:alphaModFix/>
            <a:extLst>
              <a:ext uri="{28A0092B-C50C-407E-A947-70E740481C1C}">
                <a14:useLocalDpi xmlns:a14="http://schemas.microsoft.com/office/drawing/2010/main" val="0"/>
              </a:ext>
            </a:extLst>
          </a:blip>
          <a:srcRect t="7955" b="7955"/>
          <a:stretch/>
        </p:blipFill>
        <p:spPr>
          <a:xfrm>
            <a:off x="3706629" y="1461267"/>
            <a:ext cx="7316143" cy="4396566"/>
          </a:xfrm>
          <a:prstGeom prst="rect">
            <a:avLst/>
          </a:prstGeom>
          <a:noFill/>
          <a:ln>
            <a:noFill/>
          </a:ln>
        </p:spPr>
      </p:pic>
      <p:sp>
        <p:nvSpPr>
          <p:cNvPr id="6" name="Google Shape;311;g3cd8964b3c4_0_46">
            <a:extLst>
              <a:ext uri="{FF2B5EF4-FFF2-40B4-BE49-F238E27FC236}">
                <a16:creationId xmlns:a16="http://schemas.microsoft.com/office/drawing/2014/main" id="{FC77C627-3508-5803-37C0-6309B4AF4371}"/>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485214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D2D7B-FF11-973D-2915-8EC1BEA66B6E}"/>
              </a:ext>
            </a:extLst>
          </p:cNvPr>
          <p:cNvSpPr>
            <a:spLocks noGrp="1"/>
          </p:cNvSpPr>
          <p:nvPr>
            <p:ph type="title"/>
          </p:nvPr>
        </p:nvSpPr>
        <p:spPr>
          <a:xfrm>
            <a:off x="540000" y="540000"/>
            <a:ext cx="10080000" cy="440661"/>
          </a:xfrm>
        </p:spPr>
        <p:txBody>
          <a:bodyPr/>
          <a:lstStyle/>
          <a:p>
            <a:r>
              <a:rPr lang="en-GB" dirty="0"/>
              <a:t>Coordinate pairs – practice </a:t>
            </a:r>
          </a:p>
        </p:txBody>
      </p:sp>
      <p:graphicFrame>
        <p:nvGraphicFramePr>
          <p:cNvPr id="9" name="Table 4">
            <a:extLst>
              <a:ext uri="{FF2B5EF4-FFF2-40B4-BE49-F238E27FC236}">
                <a16:creationId xmlns:a16="http://schemas.microsoft.com/office/drawing/2014/main" id="{C35B9C53-9385-D93A-BE57-04F876ACB3C7}"/>
              </a:ext>
            </a:extLst>
          </p:cNvPr>
          <p:cNvGraphicFramePr>
            <a:graphicFrameLocks noGrp="1"/>
          </p:cNvGraphicFramePr>
          <p:nvPr>
            <p:extLst>
              <p:ext uri="{D42A27DB-BD31-4B8C-83A1-F6EECF244321}">
                <p14:modId xmlns:p14="http://schemas.microsoft.com/office/powerpoint/2010/main" val="628421516"/>
              </p:ext>
            </p:extLst>
          </p:nvPr>
        </p:nvGraphicFramePr>
        <p:xfrm>
          <a:off x="510372" y="1879864"/>
          <a:ext cx="3226302" cy="2517698"/>
        </p:xfrm>
        <a:graphic>
          <a:graphicData uri="http://schemas.openxmlformats.org/drawingml/2006/table">
            <a:tbl>
              <a:tblPr firstRow="1" bandRow="1">
                <a:tableStyleId>{5C22544A-7EE6-4342-B048-85BDC9FD1C3A}</a:tableStyleId>
              </a:tblPr>
              <a:tblGrid>
                <a:gridCol w="1613151">
                  <a:extLst>
                    <a:ext uri="{9D8B030D-6E8A-4147-A177-3AD203B41FA5}">
                      <a16:colId xmlns:a16="http://schemas.microsoft.com/office/drawing/2014/main" val="3287607563"/>
                    </a:ext>
                  </a:extLst>
                </a:gridCol>
                <a:gridCol w="1613151">
                  <a:extLst>
                    <a:ext uri="{9D8B030D-6E8A-4147-A177-3AD203B41FA5}">
                      <a16:colId xmlns:a16="http://schemas.microsoft.com/office/drawing/2014/main" val="232293668"/>
                    </a:ext>
                  </a:extLst>
                </a:gridCol>
              </a:tblGrid>
              <a:tr h="612853">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(hours)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Distance (km)</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80969">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80969">
                <a:tc>
                  <a:txBody>
                    <a:bodyPr/>
                    <a:lstStyle/>
                    <a:p>
                      <a:pPr algn="ctr">
                        <a:lnSpc>
                          <a:spcPct val="100000"/>
                        </a:lnSpc>
                      </a:pPr>
                      <a:r>
                        <a:rPr lang="en-US" sz="1500" b="0" i="0" dirty="0">
                          <a:latin typeface="Century Gothic" panose="020B0502020202020204" pitchFamily="34" charset="0"/>
                        </a:rPr>
                        <a:t>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380969">
                <a:tc>
                  <a:txBody>
                    <a:bodyPr/>
                    <a:lstStyle/>
                    <a:p>
                      <a:pPr algn="ctr">
                        <a:lnSpc>
                          <a:spcPct val="100000"/>
                        </a:lnSpc>
                      </a:pPr>
                      <a:r>
                        <a:rPr lang="en-US" sz="1500" b="0" i="0" dirty="0">
                          <a:latin typeface="Century Gothic" panose="020B0502020202020204" pitchFamily="34" charset="0"/>
                        </a:rPr>
                        <a:t>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80969">
                <a:tc>
                  <a:txBody>
                    <a:bodyPr/>
                    <a:lstStyle/>
                    <a:p>
                      <a:pPr algn="ctr">
                        <a:lnSpc>
                          <a:spcPct val="100000"/>
                        </a:lnSpc>
                      </a:pPr>
                      <a:r>
                        <a:rPr lang="en-US" sz="1500" b="0" i="0" dirty="0">
                          <a:latin typeface="Century Gothic" panose="020B0502020202020204" pitchFamily="34" charset="0"/>
                        </a:rPr>
                        <a:t>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15</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380969">
                <a:tc>
                  <a:txBody>
                    <a:bodyPr/>
                    <a:lstStyle/>
                    <a:p>
                      <a:pPr algn="ctr">
                        <a:lnSpc>
                          <a:spcPct val="100000"/>
                        </a:lnSpc>
                      </a:pPr>
                      <a:r>
                        <a:rPr lang="en-US" sz="1500" b="0" i="0" dirty="0">
                          <a:latin typeface="Century Gothic" panose="020B0502020202020204" pitchFamily="34" charset="0"/>
                        </a:rPr>
                        <a:t>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bl>
          </a:graphicData>
        </a:graphic>
      </p:graphicFrame>
      <p:pic>
        <p:nvPicPr>
          <p:cNvPr id="8" name="Google Shape;152;g3aef842a598_1_20" descr="The graph shows time in hours on the x-axis over distance in kilometres on the y-axis, with results from the table plotted. The first point (0,0) is labelled A. The second point (1,5) highlighted by arrows showing movement from the origin. The third point (2,10) is labelled B. The fourth point is at (3,15). The fifth point is at (4,20).">
            <a:extLst>
              <a:ext uri="{FF2B5EF4-FFF2-40B4-BE49-F238E27FC236}">
                <a16:creationId xmlns:a16="http://schemas.microsoft.com/office/drawing/2014/main" id="{9BB34676-C546-3DA5-3EE7-94587B73C870}"/>
              </a:ext>
            </a:extLst>
          </p:cNvPr>
          <p:cNvPicPr preferRelativeResize="0"/>
          <p:nvPr/>
        </p:nvPicPr>
        <p:blipFill>
          <a:blip r:embed="rId3">
            <a:alphaModFix/>
            <a:extLst>
              <a:ext uri="{28A0092B-C50C-407E-A947-70E740481C1C}">
                <a14:useLocalDpi xmlns:a14="http://schemas.microsoft.com/office/drawing/2010/main" val="0"/>
              </a:ext>
            </a:extLst>
          </a:blip>
          <a:srcRect t="4320" b="4320"/>
          <a:stretch/>
        </p:blipFill>
        <p:spPr>
          <a:xfrm>
            <a:off x="3851410" y="1260258"/>
            <a:ext cx="7415854" cy="4841717"/>
          </a:xfrm>
          <a:prstGeom prst="rect">
            <a:avLst/>
          </a:prstGeom>
          <a:noFill/>
          <a:ln>
            <a:noFill/>
          </a:ln>
        </p:spPr>
      </p:pic>
      <p:sp>
        <p:nvSpPr>
          <p:cNvPr id="4" name="Google Shape;311;g3cd8964b3c4_0_46">
            <a:extLst>
              <a:ext uri="{FF2B5EF4-FFF2-40B4-BE49-F238E27FC236}">
                <a16:creationId xmlns:a16="http://schemas.microsoft.com/office/drawing/2014/main" id="{E6C0A09E-8713-B6AA-91A0-27DF5C572855}"/>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Practice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661275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4B415E-58F4-16D3-1065-83CDBC7F93A2}"/>
              </a:ext>
            </a:extLst>
          </p:cNvPr>
          <p:cNvSpPr>
            <a:spLocks noGrp="1"/>
          </p:cNvSpPr>
          <p:nvPr>
            <p:ph type="title"/>
          </p:nvPr>
        </p:nvSpPr>
        <p:spPr/>
        <p:txBody>
          <a:bodyPr/>
          <a:lstStyle/>
          <a:p>
            <a:r>
              <a:rPr lang="en-GB" dirty="0"/>
              <a:t>Drawing line of best fit</a:t>
            </a:r>
          </a:p>
        </p:txBody>
      </p:sp>
      <p:sp>
        <p:nvSpPr>
          <p:cNvPr id="5" name="Google Shape;168;g3aef842a598_1_47">
            <a:extLst>
              <a:ext uri="{FF2B5EF4-FFF2-40B4-BE49-F238E27FC236}">
                <a16:creationId xmlns:a16="http://schemas.microsoft.com/office/drawing/2014/main" id="{DD7903F1-6F80-117D-EBD7-037FEADF70BA}"/>
              </a:ext>
            </a:extLst>
          </p:cNvPr>
          <p:cNvSpPr txBox="1"/>
          <p:nvPr/>
        </p:nvSpPr>
        <p:spPr>
          <a:xfrm>
            <a:off x="6854078" y="2385930"/>
            <a:ext cx="4031700" cy="5097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en-GB" sz="2200" b="1" i="0" u="none" strike="noStrike" cap="none" dirty="0">
                <a:solidFill>
                  <a:schemeClr val="dk1"/>
                </a:solidFill>
                <a:latin typeface="Century Gothic"/>
                <a:ea typeface="Century Gothic"/>
                <a:cs typeface="Century Gothic"/>
                <a:sym typeface="Century Gothic"/>
              </a:rPr>
              <a:t>Hold</a:t>
            </a:r>
            <a:r>
              <a:rPr lang="en-GB" sz="2200" b="0" i="0" u="none" strike="noStrike" cap="none" dirty="0">
                <a:solidFill>
                  <a:schemeClr val="dk1"/>
                </a:solidFill>
                <a:latin typeface="Century Gothic"/>
                <a:ea typeface="Century Gothic"/>
                <a:cs typeface="Century Gothic"/>
                <a:sym typeface="Century Gothic"/>
              </a:rPr>
              <a:t> the graph paper up to your eye and look along the points. </a:t>
            </a: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en-GB" sz="2200" b="0" i="0" u="none" strike="noStrike" cap="none" dirty="0">
                <a:solidFill>
                  <a:schemeClr val="dk1"/>
                </a:solidFill>
                <a:latin typeface="Century Gothic"/>
                <a:ea typeface="Century Gothic"/>
                <a:cs typeface="Century Gothic"/>
                <a:sym typeface="Century Gothic"/>
              </a:rPr>
              <a:t>Does it look as if the points are in </a:t>
            </a:r>
            <a:r>
              <a:rPr lang="en-GB" sz="2200" b="1" i="0" u="none" strike="noStrike" cap="none" dirty="0">
                <a:solidFill>
                  <a:schemeClr val="dk1"/>
                </a:solidFill>
                <a:latin typeface="Century Gothic"/>
                <a:ea typeface="Century Gothic"/>
                <a:cs typeface="Century Gothic"/>
                <a:sym typeface="Century Gothic"/>
              </a:rPr>
              <a:t>straight line </a:t>
            </a:r>
            <a:r>
              <a:rPr lang="en-GB" sz="2200" b="0" i="0" u="none" strike="noStrike" cap="none" dirty="0">
                <a:solidFill>
                  <a:schemeClr val="dk1"/>
                </a:solidFill>
                <a:latin typeface="Century Gothic"/>
                <a:ea typeface="Century Gothic"/>
                <a:cs typeface="Century Gothic"/>
                <a:sym typeface="Century Gothic"/>
              </a:rPr>
              <a:t>or a </a:t>
            </a:r>
            <a:r>
              <a:rPr lang="en-GB" sz="2200" b="1" i="0" u="none" strike="noStrike" cap="none" dirty="0">
                <a:solidFill>
                  <a:schemeClr val="dk1"/>
                </a:solidFill>
                <a:latin typeface="Century Gothic"/>
                <a:ea typeface="Century Gothic"/>
                <a:cs typeface="Century Gothic"/>
                <a:sym typeface="Century Gothic"/>
              </a:rPr>
              <a:t>curved line</a:t>
            </a:r>
            <a:r>
              <a:rPr lang="en-GB" sz="2200" b="0" i="0" u="none" strike="noStrike" cap="none" dirty="0">
                <a:solidFill>
                  <a:schemeClr val="dk1"/>
                </a:solidFill>
                <a:latin typeface="Century Gothic"/>
                <a:ea typeface="Century Gothic"/>
                <a:cs typeface="Century Gothic"/>
                <a:sym typeface="Century Gothic"/>
              </a:rPr>
              <a:t>?</a:t>
            </a: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p:txBody>
      </p:sp>
      <p:pic>
        <p:nvPicPr>
          <p:cNvPr id="6" name="Picture 5" descr="A diagram showing two hands holding a flat, rectangular sheet, with one hand gripping upper edge. An eye on the left looks at the hands and sheet on the right. Black outlines on the sheet indicate a graph. ">
            <a:extLst>
              <a:ext uri="{FF2B5EF4-FFF2-40B4-BE49-F238E27FC236}">
                <a16:creationId xmlns:a16="http://schemas.microsoft.com/office/drawing/2014/main" id="{04CAFAEB-B459-5251-AF6E-FAC12CACB948}"/>
              </a:ext>
            </a:extLst>
          </p:cNvPr>
          <p:cNvPicPr>
            <a:picLocks noChangeAspect="1"/>
          </p:cNvPicPr>
          <p:nvPr/>
        </p:nvPicPr>
        <p:blipFill>
          <a:blip r:embed="rId3" cstate="print">
            <a:extLst>
              <a:ext uri="{28A0092B-C50C-407E-A947-70E740481C1C}">
                <a14:useLocalDpi xmlns:a14="http://schemas.microsoft.com/office/drawing/2010/main" val="0"/>
              </a:ext>
            </a:extLst>
          </a:blip>
          <a:srcRect t="13858" b="6189"/>
          <a:stretch>
            <a:fillRect/>
          </a:stretch>
        </p:blipFill>
        <p:spPr>
          <a:xfrm>
            <a:off x="561029" y="2186490"/>
            <a:ext cx="5747658" cy="3064052"/>
          </a:xfrm>
          <a:prstGeom prst="rect">
            <a:avLst/>
          </a:prstGeom>
        </p:spPr>
      </p:pic>
    </p:spTree>
    <p:extLst>
      <p:ext uri="{BB962C8B-B14F-4D97-AF65-F5344CB8AC3E}">
        <p14:creationId xmlns:p14="http://schemas.microsoft.com/office/powerpoint/2010/main" val="4867627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2284F-5622-F8D1-CC35-F847909DA4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6B09C8-1D3A-3654-3C90-B38E3E7CEEE3}"/>
              </a:ext>
            </a:extLst>
          </p:cNvPr>
          <p:cNvSpPr>
            <a:spLocks noGrp="1"/>
          </p:cNvSpPr>
          <p:nvPr>
            <p:ph type="title"/>
          </p:nvPr>
        </p:nvSpPr>
        <p:spPr/>
        <p:txBody>
          <a:bodyPr/>
          <a:lstStyle/>
          <a:p>
            <a:r>
              <a:rPr lang="en-GB" dirty="0"/>
              <a:t>Drawing a straight line of best fit</a:t>
            </a:r>
          </a:p>
        </p:txBody>
      </p:sp>
      <p:pic>
        <p:nvPicPr>
          <p:cNvPr id="4" name="Google Shape;167;g3aef842a598_1_47" descr="The graph shows temperature against time, with a ruler positioned over the plotted points to demonstrate how to draw a line of best fit.">
            <a:extLst>
              <a:ext uri="{FF2B5EF4-FFF2-40B4-BE49-F238E27FC236}">
                <a16:creationId xmlns:a16="http://schemas.microsoft.com/office/drawing/2014/main" id="{092A5BE2-A7E2-A937-B97D-BF3DF9035FE4}"/>
              </a:ext>
            </a:extLst>
          </p:cNvPr>
          <p:cNvPicPr preferRelativeResize="0"/>
          <p:nvPr/>
        </p:nvPicPr>
        <p:blipFill>
          <a:blip r:embed="rId3" cstate="print">
            <a:alphaModFix/>
            <a:extLst>
              <a:ext uri="{28A0092B-C50C-407E-A947-70E740481C1C}">
                <a14:useLocalDpi xmlns:a14="http://schemas.microsoft.com/office/drawing/2010/main" val="0"/>
              </a:ext>
            </a:extLst>
          </a:blip>
          <a:srcRect r="15415"/>
          <a:stretch>
            <a:fillRect/>
          </a:stretch>
        </p:blipFill>
        <p:spPr>
          <a:xfrm>
            <a:off x="149526" y="1674618"/>
            <a:ext cx="6878723" cy="4972757"/>
          </a:xfrm>
          <a:prstGeom prst="rect">
            <a:avLst/>
          </a:prstGeom>
          <a:noFill/>
          <a:ln>
            <a:noFill/>
          </a:ln>
        </p:spPr>
      </p:pic>
      <p:sp>
        <p:nvSpPr>
          <p:cNvPr id="5" name="Google Shape;168;g3aef842a598_1_47">
            <a:extLst>
              <a:ext uri="{FF2B5EF4-FFF2-40B4-BE49-F238E27FC236}">
                <a16:creationId xmlns:a16="http://schemas.microsoft.com/office/drawing/2014/main" id="{D6D4BE68-CE08-ECD3-D4F3-D06923E0DB49}"/>
              </a:ext>
            </a:extLst>
          </p:cNvPr>
          <p:cNvSpPr txBox="1"/>
          <p:nvPr/>
        </p:nvSpPr>
        <p:spPr>
          <a:xfrm>
            <a:off x="7028249" y="983114"/>
            <a:ext cx="4031700" cy="50979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en-GB" sz="2200" b="0" i="0" u="none" strike="noStrike" cap="none" dirty="0">
                <a:solidFill>
                  <a:schemeClr val="dk1"/>
                </a:solidFill>
                <a:latin typeface="Century Gothic"/>
                <a:ea typeface="Century Gothic"/>
                <a:cs typeface="Century Gothic"/>
                <a:sym typeface="Century Gothic"/>
              </a:rPr>
              <a:t>If they are </a:t>
            </a:r>
            <a:r>
              <a:rPr lang="en-GB" sz="2200" i="0" u="none" strike="noStrike" cap="none" dirty="0">
                <a:solidFill>
                  <a:schemeClr val="dk1"/>
                </a:solidFill>
                <a:latin typeface="Century Gothic"/>
                <a:ea typeface="Century Gothic"/>
                <a:cs typeface="Century Gothic"/>
                <a:sym typeface="Century Gothic"/>
              </a:rPr>
              <a:t>straight</a:t>
            </a:r>
            <a:r>
              <a:rPr lang="en-GB" sz="2200" b="0" i="0" u="none" strike="noStrike" cap="none" dirty="0">
                <a:solidFill>
                  <a:schemeClr val="dk1"/>
                </a:solidFill>
                <a:latin typeface="Century Gothic"/>
                <a:ea typeface="Century Gothic"/>
                <a:cs typeface="Century Gothic"/>
                <a:sym typeface="Century Gothic"/>
              </a:rPr>
              <a:t>: </a:t>
            </a:r>
            <a:r>
              <a:rPr lang="en-GB" sz="2200" b="1" i="0" u="none" strike="noStrike" cap="none" dirty="0">
                <a:solidFill>
                  <a:schemeClr val="dk1"/>
                </a:solidFill>
                <a:latin typeface="Century Gothic"/>
                <a:ea typeface="Century Gothic"/>
                <a:cs typeface="Century Gothic"/>
                <a:sym typeface="Century Gothic"/>
              </a:rPr>
              <a:t>position</a:t>
            </a:r>
            <a:r>
              <a:rPr lang="en-GB" sz="2200" b="0" i="0" u="none" strike="noStrike" cap="none" dirty="0">
                <a:solidFill>
                  <a:schemeClr val="dk1"/>
                </a:solidFill>
                <a:latin typeface="Century Gothic"/>
                <a:ea typeface="Century Gothic"/>
                <a:cs typeface="Century Gothic"/>
                <a:sym typeface="Century Gothic"/>
              </a:rPr>
              <a:t> a ruler over the points and </a:t>
            </a:r>
            <a:r>
              <a:rPr lang="en-GB" sz="2200" b="1" i="0" u="none" strike="noStrike" cap="none" dirty="0">
                <a:solidFill>
                  <a:schemeClr val="dk1"/>
                </a:solidFill>
                <a:latin typeface="Century Gothic"/>
                <a:ea typeface="Century Gothic"/>
                <a:cs typeface="Century Gothic"/>
                <a:sym typeface="Century Gothic"/>
              </a:rPr>
              <a:t>draw </a:t>
            </a:r>
            <a:r>
              <a:rPr lang="en-GB" sz="2200" b="0" i="0" u="none" strike="noStrike" cap="none" dirty="0">
                <a:solidFill>
                  <a:schemeClr val="dk1"/>
                </a:solidFill>
                <a:latin typeface="Century Gothic"/>
                <a:ea typeface="Century Gothic"/>
                <a:cs typeface="Century Gothic"/>
                <a:sym typeface="Century Gothic"/>
              </a:rPr>
              <a:t>a line of best fit with a sharp pencil.</a:t>
            </a: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r>
              <a:rPr lang="en-GB" sz="2200" b="0" i="0" u="none" strike="noStrike" cap="none" dirty="0">
                <a:solidFill>
                  <a:schemeClr val="dk1"/>
                </a:solidFill>
                <a:latin typeface="Century Gothic"/>
                <a:ea typeface="Century Gothic"/>
                <a:cs typeface="Century Gothic"/>
                <a:sym typeface="Century Gothic"/>
              </a:rPr>
              <a:t>The line should pass through, or as close as possible to, as many points as possible.</a:t>
            </a: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p:txBody>
      </p:sp>
      <p:pic>
        <p:nvPicPr>
          <p:cNvPr id="7" name="Picture 6" descr="Graph showing temperature against time, with a ruler positioned over the three plotted points, to demonstrate how to draw a line of best fit.">
            <a:extLst>
              <a:ext uri="{FF2B5EF4-FFF2-40B4-BE49-F238E27FC236}">
                <a16:creationId xmlns:a16="http://schemas.microsoft.com/office/drawing/2014/main" id="{5446F95D-CA6F-A6A6-B2C4-AA5EBA9C2E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9365097">
            <a:off x="915424" y="2713999"/>
            <a:ext cx="5760732" cy="902210"/>
          </a:xfrm>
          <a:prstGeom prst="rect">
            <a:avLst/>
          </a:prstGeom>
        </p:spPr>
      </p:pic>
    </p:spTree>
    <p:extLst>
      <p:ext uri="{BB962C8B-B14F-4D97-AF65-F5344CB8AC3E}">
        <p14:creationId xmlns:p14="http://schemas.microsoft.com/office/powerpoint/2010/main" val="1694148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AEE55-A8C5-0306-A9AD-A2FEE55AC8E9}"/>
              </a:ext>
            </a:extLst>
          </p:cNvPr>
          <p:cNvSpPr>
            <a:spLocks noGrp="1"/>
          </p:cNvSpPr>
          <p:nvPr>
            <p:ph type="title"/>
          </p:nvPr>
        </p:nvSpPr>
        <p:spPr/>
        <p:txBody>
          <a:bodyPr/>
          <a:lstStyle/>
          <a:p>
            <a:r>
              <a:rPr lang="en-GB" dirty="0"/>
              <a:t>Drawing a curved line of best fit</a:t>
            </a:r>
          </a:p>
        </p:txBody>
      </p:sp>
      <p:graphicFrame>
        <p:nvGraphicFramePr>
          <p:cNvPr id="7" name="Table 4">
            <a:extLst>
              <a:ext uri="{FF2B5EF4-FFF2-40B4-BE49-F238E27FC236}">
                <a16:creationId xmlns:a16="http://schemas.microsoft.com/office/drawing/2014/main" id="{3198FEB6-2980-03FB-9972-78CDE754064B}"/>
              </a:ext>
            </a:extLst>
          </p:cNvPr>
          <p:cNvGraphicFramePr>
            <a:graphicFrameLocks noGrp="1"/>
          </p:cNvGraphicFramePr>
          <p:nvPr>
            <p:extLst>
              <p:ext uri="{D42A27DB-BD31-4B8C-83A1-F6EECF244321}">
                <p14:modId xmlns:p14="http://schemas.microsoft.com/office/powerpoint/2010/main" val="1374398950"/>
              </p:ext>
            </p:extLst>
          </p:nvPr>
        </p:nvGraphicFramePr>
        <p:xfrm>
          <a:off x="2709994" y="1588437"/>
          <a:ext cx="6249498" cy="4333394"/>
        </p:xfrm>
        <a:graphic>
          <a:graphicData uri="http://schemas.openxmlformats.org/drawingml/2006/table">
            <a:tbl>
              <a:tblPr firstRow="1" bandRow="1">
                <a:tableStyleId>{5C22544A-7EE6-4342-B048-85BDC9FD1C3A}</a:tableStyleId>
              </a:tblPr>
              <a:tblGrid>
                <a:gridCol w="3124749">
                  <a:extLst>
                    <a:ext uri="{9D8B030D-6E8A-4147-A177-3AD203B41FA5}">
                      <a16:colId xmlns:a16="http://schemas.microsoft.com/office/drawing/2014/main" val="3287607563"/>
                    </a:ext>
                  </a:extLst>
                </a:gridCol>
                <a:gridCol w="3124749">
                  <a:extLst>
                    <a:ext uri="{9D8B030D-6E8A-4147-A177-3AD203B41FA5}">
                      <a16:colId xmlns:a16="http://schemas.microsoft.com/office/drawing/2014/main" val="232293668"/>
                    </a:ext>
                  </a:extLst>
                </a:gridCol>
              </a:tblGrid>
              <a:tr h="737725">
                <a:tc>
                  <a:txBody>
                    <a:bodyPr/>
                    <a:lstStyle/>
                    <a:p>
                      <a:pPr marL="0" marR="0" lvl="0" indent="0" algn="ctr" rtl="0">
                        <a:lnSpc>
                          <a:spcPct val="100000"/>
                        </a:lnSpc>
                        <a:spcBef>
                          <a:spcPts val="0"/>
                        </a:spcBef>
                        <a:spcAft>
                          <a:spcPts val="0"/>
                        </a:spcAft>
                        <a:buClr>
                          <a:srgbClr val="000000"/>
                        </a:buClr>
                        <a:buSzPts val="1400"/>
                        <a:buFont typeface="Arial"/>
                        <a:buNone/>
                      </a:pPr>
                      <a:r>
                        <a:rPr lang="en-GB" sz="2600" b="1" u="none" strike="noStrike" cap="none" dirty="0">
                          <a:latin typeface="Century Gothic"/>
                          <a:ea typeface="Century Gothic"/>
                          <a:cs typeface="Century Gothic"/>
                          <a:sym typeface="Century Gothic"/>
                        </a:rPr>
                        <a:t>Time (minutes)</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2600" u="none" strike="noStrike" cap="none" dirty="0">
                          <a:latin typeface="Century Gothic" panose="020B0502020202020204" pitchFamily="34" charset="0"/>
                        </a:rPr>
                        <a:t>Temperature (℃)</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513667">
                <a:tc>
                  <a:txBody>
                    <a:bodyPr/>
                    <a:lstStyle/>
                    <a:p>
                      <a:pPr algn="ctr">
                        <a:lnSpc>
                          <a:spcPct val="100000"/>
                        </a:lnSpc>
                      </a:pPr>
                      <a:r>
                        <a:rPr lang="en-US" sz="2600" b="0" i="0" dirty="0">
                          <a:latin typeface="Century Gothic" panose="020B0502020202020204" pitchFamily="34" charset="0"/>
                        </a:rPr>
                        <a:t>0</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600" b="0" i="0" dirty="0">
                          <a:latin typeface="Century Gothic" panose="020B0502020202020204" pitchFamily="34" charset="0"/>
                        </a:rPr>
                        <a:t>80</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513667">
                <a:tc>
                  <a:txBody>
                    <a:bodyPr/>
                    <a:lstStyle/>
                    <a:p>
                      <a:pPr algn="ctr">
                        <a:lnSpc>
                          <a:spcPct val="100000"/>
                        </a:lnSpc>
                      </a:pPr>
                      <a:r>
                        <a:rPr lang="en-US" sz="2600" b="0" i="0" dirty="0">
                          <a:latin typeface="Century Gothic" panose="020B0502020202020204" pitchFamily="34" charset="0"/>
                        </a:rPr>
                        <a:t>2</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600" b="0" i="0" dirty="0">
                          <a:latin typeface="Century Gothic" panose="020B0502020202020204" pitchFamily="34" charset="0"/>
                        </a:rPr>
                        <a:t>61</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513667">
                <a:tc>
                  <a:txBody>
                    <a:bodyPr/>
                    <a:lstStyle/>
                    <a:p>
                      <a:pPr algn="ctr">
                        <a:lnSpc>
                          <a:spcPct val="100000"/>
                        </a:lnSpc>
                      </a:pPr>
                      <a:r>
                        <a:rPr lang="en-US" sz="2600" b="0" i="0" dirty="0">
                          <a:latin typeface="Century Gothic" panose="020B0502020202020204" pitchFamily="34" charset="0"/>
                        </a:rPr>
                        <a:t>4</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600" b="0" i="0" dirty="0">
                          <a:latin typeface="Century Gothic" panose="020B0502020202020204" pitchFamily="34" charset="0"/>
                        </a:rPr>
                        <a:t>49</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513667">
                <a:tc>
                  <a:txBody>
                    <a:bodyPr/>
                    <a:lstStyle/>
                    <a:p>
                      <a:pPr algn="ctr">
                        <a:lnSpc>
                          <a:spcPct val="100000"/>
                        </a:lnSpc>
                      </a:pPr>
                      <a:r>
                        <a:rPr lang="en-US" sz="2600" b="0" i="0" dirty="0">
                          <a:latin typeface="Century Gothic" panose="020B0502020202020204" pitchFamily="34" charset="0"/>
                        </a:rPr>
                        <a:t>6</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600" b="0" i="0" dirty="0">
                          <a:latin typeface="Century Gothic" panose="020B0502020202020204" pitchFamily="34" charset="0"/>
                        </a:rPr>
                        <a:t>41</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513667">
                <a:tc>
                  <a:txBody>
                    <a:bodyPr/>
                    <a:lstStyle/>
                    <a:p>
                      <a:pPr algn="ctr">
                        <a:lnSpc>
                          <a:spcPct val="100000"/>
                        </a:lnSpc>
                      </a:pPr>
                      <a:r>
                        <a:rPr lang="en-US" sz="2600" b="0" i="0" dirty="0">
                          <a:latin typeface="Century Gothic" panose="020B0502020202020204" pitchFamily="34" charset="0"/>
                        </a:rPr>
                        <a:t>8</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600" b="0" i="0" dirty="0">
                          <a:latin typeface="Century Gothic" panose="020B0502020202020204" pitchFamily="34" charset="0"/>
                        </a:rPr>
                        <a:t>36</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r h="513667">
                <a:tc>
                  <a:txBody>
                    <a:bodyPr/>
                    <a:lstStyle/>
                    <a:p>
                      <a:pPr algn="ctr">
                        <a:lnSpc>
                          <a:spcPct val="100000"/>
                        </a:lnSpc>
                      </a:pPr>
                      <a:r>
                        <a:rPr lang="en-US" sz="2600" b="0" i="0" dirty="0">
                          <a:latin typeface="Century Gothic" panose="020B0502020202020204" pitchFamily="34" charset="0"/>
                        </a:rPr>
                        <a:t>10</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600" b="0" i="0" dirty="0">
                          <a:latin typeface="Century Gothic" panose="020B0502020202020204" pitchFamily="34" charset="0"/>
                        </a:rPr>
                        <a:t>33</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76369482"/>
                  </a:ext>
                </a:extLst>
              </a:tr>
              <a:tr h="513667">
                <a:tc>
                  <a:txBody>
                    <a:bodyPr/>
                    <a:lstStyle/>
                    <a:p>
                      <a:pPr algn="ctr">
                        <a:lnSpc>
                          <a:spcPct val="100000"/>
                        </a:lnSpc>
                      </a:pPr>
                      <a:r>
                        <a:rPr lang="en-US" sz="2600" b="0" i="0" dirty="0">
                          <a:latin typeface="Century Gothic" panose="020B0502020202020204" pitchFamily="34" charset="0"/>
                        </a:rPr>
                        <a:t>12</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2600" b="0" i="0" dirty="0">
                          <a:latin typeface="Century Gothic" panose="020B0502020202020204" pitchFamily="34" charset="0"/>
                        </a:rPr>
                        <a:t>30</a:t>
                      </a:r>
                    </a:p>
                  </a:txBody>
                  <a:tcPr marL="86670" marR="86670" marT="55036" marB="55036"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60646888"/>
                  </a:ext>
                </a:extLst>
              </a:tr>
            </a:tbl>
          </a:graphicData>
        </a:graphic>
      </p:graphicFrame>
      <p:sp>
        <p:nvSpPr>
          <p:cNvPr id="4" name="Google Shape;117;p5">
            <a:extLst>
              <a:ext uri="{FF2B5EF4-FFF2-40B4-BE49-F238E27FC236}">
                <a16:creationId xmlns:a16="http://schemas.microsoft.com/office/drawing/2014/main" id="{4DC10F28-3C18-4D8C-83B3-7D77A2202747}"/>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247786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40B451-490D-FBB8-6239-42699320E8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E96BFB0-E626-81DC-150E-E5B2FACB4664}"/>
              </a:ext>
            </a:extLst>
          </p:cNvPr>
          <p:cNvSpPr>
            <a:spLocks noGrp="1"/>
          </p:cNvSpPr>
          <p:nvPr>
            <p:ph type="title"/>
          </p:nvPr>
        </p:nvSpPr>
        <p:spPr>
          <a:xfrm>
            <a:off x="223653" y="384072"/>
            <a:ext cx="10712694" cy="440661"/>
          </a:xfrm>
        </p:spPr>
        <p:txBody>
          <a:bodyPr/>
          <a:lstStyle/>
          <a:p>
            <a:r>
              <a:rPr lang="en-GB" dirty="0"/>
              <a:t>Drawing a curved line of best fit – worked example</a:t>
            </a:r>
          </a:p>
        </p:txBody>
      </p:sp>
      <p:graphicFrame>
        <p:nvGraphicFramePr>
          <p:cNvPr id="7" name="Table 4">
            <a:extLst>
              <a:ext uri="{FF2B5EF4-FFF2-40B4-BE49-F238E27FC236}">
                <a16:creationId xmlns:a16="http://schemas.microsoft.com/office/drawing/2014/main" id="{22937767-BCD5-63BF-FC9D-C539F99CE37C}"/>
              </a:ext>
            </a:extLst>
          </p:cNvPr>
          <p:cNvGraphicFramePr>
            <a:graphicFrameLocks noGrp="1"/>
          </p:cNvGraphicFramePr>
          <p:nvPr/>
        </p:nvGraphicFramePr>
        <p:xfrm>
          <a:off x="2353698" y="1109466"/>
          <a:ext cx="3226302" cy="3279636"/>
        </p:xfrm>
        <a:graphic>
          <a:graphicData uri="http://schemas.openxmlformats.org/drawingml/2006/table">
            <a:tbl>
              <a:tblPr firstRow="1" bandRow="1">
                <a:tableStyleId>{5C22544A-7EE6-4342-B048-85BDC9FD1C3A}</a:tableStyleId>
              </a:tblPr>
              <a:tblGrid>
                <a:gridCol w="1613151">
                  <a:extLst>
                    <a:ext uri="{9D8B030D-6E8A-4147-A177-3AD203B41FA5}">
                      <a16:colId xmlns:a16="http://schemas.microsoft.com/office/drawing/2014/main" val="3287607563"/>
                    </a:ext>
                  </a:extLst>
                </a:gridCol>
                <a:gridCol w="1613151">
                  <a:extLst>
                    <a:ext uri="{9D8B030D-6E8A-4147-A177-3AD203B41FA5}">
                      <a16:colId xmlns:a16="http://schemas.microsoft.com/office/drawing/2014/main" val="232293668"/>
                    </a:ext>
                  </a:extLst>
                </a:gridCol>
              </a:tblGrid>
              <a:tr h="612853">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(minutes)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u="none" strike="noStrike" cap="none" dirty="0"/>
                        <a:t>Temperature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80969">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80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80969">
                <a:tc>
                  <a:txBody>
                    <a:bodyPr/>
                    <a:lstStyle/>
                    <a:p>
                      <a:pPr algn="ctr">
                        <a:lnSpc>
                          <a:spcPct val="100000"/>
                        </a:lnSpc>
                      </a:pPr>
                      <a:r>
                        <a:rPr lang="en-US" sz="1500" b="0" i="0" dirty="0">
                          <a:latin typeface="Century Gothic" panose="020B0502020202020204" pitchFamily="34" charset="0"/>
                        </a:rPr>
                        <a:t>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61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380969">
                <a:tc>
                  <a:txBody>
                    <a:bodyPr/>
                    <a:lstStyle/>
                    <a:p>
                      <a:pPr algn="ctr">
                        <a:lnSpc>
                          <a:spcPct val="100000"/>
                        </a:lnSpc>
                      </a:pPr>
                      <a:r>
                        <a:rPr lang="en-US" sz="1500" b="0" i="0" dirty="0">
                          <a:latin typeface="Century Gothic" panose="020B0502020202020204" pitchFamily="34" charset="0"/>
                        </a:rPr>
                        <a:t>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49</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80969">
                <a:tc>
                  <a:txBody>
                    <a:bodyPr/>
                    <a:lstStyle/>
                    <a:p>
                      <a:pPr algn="ctr">
                        <a:lnSpc>
                          <a:spcPct val="100000"/>
                        </a:lnSpc>
                      </a:pPr>
                      <a:r>
                        <a:rPr lang="en-US" sz="1500" b="0" i="0" dirty="0">
                          <a:latin typeface="Century Gothic" panose="020B0502020202020204" pitchFamily="34" charset="0"/>
                        </a:rPr>
                        <a:t>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380969">
                <a:tc>
                  <a:txBody>
                    <a:bodyPr/>
                    <a:lstStyle/>
                    <a:p>
                      <a:pPr algn="ctr">
                        <a:lnSpc>
                          <a:spcPct val="100000"/>
                        </a:lnSpc>
                      </a:pPr>
                      <a:r>
                        <a:rPr lang="en-US" sz="1500" b="0" i="0" dirty="0">
                          <a:latin typeface="Century Gothic" panose="020B0502020202020204" pitchFamily="34" charset="0"/>
                        </a:rPr>
                        <a:t>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r h="380969">
                <a:tc>
                  <a:txBody>
                    <a:bodyPr/>
                    <a:lstStyle/>
                    <a:p>
                      <a:pPr algn="ctr">
                        <a:lnSpc>
                          <a:spcPct val="100000"/>
                        </a:lnSpc>
                      </a:pPr>
                      <a:r>
                        <a:rPr lang="en-US" sz="1500" b="0" i="0" dirty="0">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76369482"/>
                  </a:ext>
                </a:extLst>
              </a:tr>
              <a:tr h="380969">
                <a:tc>
                  <a:txBody>
                    <a:bodyPr/>
                    <a:lstStyle/>
                    <a:p>
                      <a:pPr algn="ctr">
                        <a:lnSpc>
                          <a:spcPct val="100000"/>
                        </a:lnSpc>
                      </a:pPr>
                      <a:r>
                        <a:rPr lang="en-US" sz="1500" b="0" i="0" dirty="0">
                          <a:latin typeface="Century Gothic" panose="020B0502020202020204" pitchFamily="34" charset="0"/>
                        </a:rPr>
                        <a:t>12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60646888"/>
                  </a:ext>
                </a:extLst>
              </a:tr>
            </a:tbl>
          </a:graphicData>
        </a:graphic>
      </p:graphicFrame>
      <p:pic>
        <p:nvPicPr>
          <p:cNvPr id="4" name="Google Shape;178;g3aef842a598_1_53" descr="The graph shows the x and y axis ready to be labelled and scales added. Each small square of the x-axis and every two of the y-axis is marked.">
            <a:extLst>
              <a:ext uri="{FF2B5EF4-FFF2-40B4-BE49-F238E27FC236}">
                <a16:creationId xmlns:a16="http://schemas.microsoft.com/office/drawing/2014/main" id="{74BC7031-7307-4FFF-A258-CB344AB46179}"/>
              </a:ext>
            </a:extLst>
          </p:cNvPr>
          <p:cNvPicPr preferRelativeResize="0"/>
          <p:nvPr/>
        </p:nvPicPr>
        <p:blipFill>
          <a:blip r:embed="rId3" cstate="print">
            <a:alphaModFix/>
            <a:extLst>
              <a:ext uri="{28A0092B-C50C-407E-A947-70E740481C1C}">
                <a14:useLocalDpi xmlns:a14="http://schemas.microsoft.com/office/drawing/2010/main" val="0"/>
              </a:ext>
            </a:extLst>
          </a:blip>
          <a:srcRect l="17879" t="2530" r="11112" b="7576"/>
          <a:stretch>
            <a:fillRect/>
          </a:stretch>
        </p:blipFill>
        <p:spPr>
          <a:xfrm>
            <a:off x="7330435" y="758209"/>
            <a:ext cx="3922259" cy="6204991"/>
          </a:xfrm>
          <a:prstGeom prst="rect">
            <a:avLst/>
          </a:prstGeom>
          <a:noFill/>
          <a:ln>
            <a:noFill/>
          </a:ln>
        </p:spPr>
      </p:pic>
      <p:sp>
        <p:nvSpPr>
          <p:cNvPr id="5" name="Google Shape;176;g3aef842a598_1_53">
            <a:extLst>
              <a:ext uri="{FF2B5EF4-FFF2-40B4-BE49-F238E27FC236}">
                <a16:creationId xmlns:a16="http://schemas.microsoft.com/office/drawing/2014/main" id="{7777738F-4198-83EA-15AB-F80AEB66527D}"/>
              </a:ext>
            </a:extLst>
          </p:cNvPr>
          <p:cNvSpPr txBox="1">
            <a:spLocks/>
          </p:cNvSpPr>
          <p:nvPr/>
        </p:nvSpPr>
        <p:spPr>
          <a:xfrm>
            <a:off x="587650" y="4517908"/>
            <a:ext cx="6224175" cy="2119959"/>
          </a:xfrm>
          <a:prstGeom prst="rect">
            <a:avLst/>
          </a:prstGeom>
          <a:noFill/>
          <a:ln>
            <a:noFill/>
          </a:ln>
        </p:spPr>
        <p:txBody>
          <a:bodyPr spcFirstLastPara="1" vert="horz" wrap="square" lIns="0" tIns="0" rIns="0" bIns="0" rtlCol="0" anchor="t" anchorCtr="0">
            <a:normAutofit/>
          </a:bodyPr>
          <a:lstStyle>
            <a:lvl1pPr marL="342900" indent="-342900" algn="l" defTabSz="914400" rtl="0" eaLnBrk="1" latinLnBrk="0" hangingPunct="1">
              <a:lnSpc>
                <a:spcPct val="100000"/>
              </a:lnSpc>
              <a:spcBef>
                <a:spcPts val="0"/>
              </a:spcBef>
              <a:spcAft>
                <a:spcPts val="1200"/>
              </a:spcAft>
              <a:buClr>
                <a:schemeClr val="accent4"/>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68300">
              <a:spcAft>
                <a:spcPts val="0"/>
              </a:spcAft>
              <a:buSzPts val="2200"/>
            </a:pPr>
            <a:r>
              <a:rPr lang="en-GB" dirty="0"/>
              <a:t>Decide upon suitable scales for this graph.</a:t>
            </a:r>
          </a:p>
          <a:p>
            <a:pPr marL="457200" indent="-368300">
              <a:spcAft>
                <a:spcPts val="0"/>
              </a:spcAft>
              <a:buSzPts val="2200"/>
            </a:pPr>
            <a:r>
              <a:rPr lang="en-GB" dirty="0"/>
              <a:t>Plot the coordinate pairs.</a:t>
            </a:r>
          </a:p>
          <a:p>
            <a:pPr marL="457200" indent="-368300">
              <a:spcAft>
                <a:spcPts val="0"/>
              </a:spcAft>
              <a:buSzPts val="2200"/>
            </a:pPr>
            <a:r>
              <a:rPr lang="en-GB" dirty="0"/>
              <a:t>Take a pencil and draw the curved line in one movement, so it passes as close to as many points as possible. </a:t>
            </a:r>
          </a:p>
          <a:p>
            <a:pPr marL="457200" indent="-368300">
              <a:spcAft>
                <a:spcPts val="0"/>
              </a:spcAft>
              <a:buSzPts val="2200"/>
            </a:pPr>
            <a:r>
              <a:rPr lang="en-GB" dirty="0"/>
              <a:t>Do not sketch the line.</a:t>
            </a:r>
          </a:p>
        </p:txBody>
      </p:sp>
      <p:sp>
        <p:nvSpPr>
          <p:cNvPr id="9" name="Google Shape;117;p5">
            <a:extLst>
              <a:ext uri="{FF2B5EF4-FFF2-40B4-BE49-F238E27FC236}">
                <a16:creationId xmlns:a16="http://schemas.microsoft.com/office/drawing/2014/main" id="{36B36419-4612-9A6C-AAAE-DB96E5B86C60}"/>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2527062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4E525-32BF-E4EE-FD3F-871F34F01C58}"/>
              </a:ext>
            </a:extLst>
          </p:cNvPr>
          <p:cNvSpPr>
            <a:spLocks noGrp="1"/>
          </p:cNvSpPr>
          <p:nvPr>
            <p:ph type="title"/>
          </p:nvPr>
        </p:nvSpPr>
        <p:spPr>
          <a:xfrm>
            <a:off x="176647" y="446028"/>
            <a:ext cx="11014362" cy="440661"/>
          </a:xfrm>
        </p:spPr>
        <p:txBody>
          <a:bodyPr/>
          <a:lstStyle/>
          <a:p>
            <a:r>
              <a:rPr lang="en-GB" dirty="0"/>
              <a:t>Drawing a curved line of best fit – worked example 2</a:t>
            </a:r>
          </a:p>
        </p:txBody>
      </p:sp>
      <p:pic>
        <p:nvPicPr>
          <p:cNvPr id="4" name="Google Shape;186;g3b0ba4d41ad_0_0" descr="The graph shows the seven temperature against time results from the table plotted, ready for a curved line of best fit to be drawn. The scale of the x-axis has increments of 2 minutes and the y-axis goes up in increments of 10 degrees centigrade.">
            <a:extLst>
              <a:ext uri="{FF2B5EF4-FFF2-40B4-BE49-F238E27FC236}">
                <a16:creationId xmlns:a16="http://schemas.microsoft.com/office/drawing/2014/main" id="{EB4F5BD3-73CC-B50B-B82E-F1973F0D0CDE}"/>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5580000" y="1045394"/>
            <a:ext cx="4651396" cy="5812606"/>
          </a:xfrm>
          <a:prstGeom prst="rect">
            <a:avLst/>
          </a:prstGeom>
          <a:noFill/>
          <a:ln>
            <a:noFill/>
          </a:ln>
        </p:spPr>
      </p:pic>
      <p:graphicFrame>
        <p:nvGraphicFramePr>
          <p:cNvPr id="5" name="Table 4">
            <a:extLst>
              <a:ext uri="{FF2B5EF4-FFF2-40B4-BE49-F238E27FC236}">
                <a16:creationId xmlns:a16="http://schemas.microsoft.com/office/drawing/2014/main" id="{1B780ACA-7D66-F00D-CDD7-A88A2982CBBE}"/>
              </a:ext>
            </a:extLst>
          </p:cNvPr>
          <p:cNvGraphicFramePr>
            <a:graphicFrameLocks noGrp="1"/>
          </p:cNvGraphicFramePr>
          <p:nvPr>
            <p:extLst>
              <p:ext uri="{D42A27DB-BD31-4B8C-83A1-F6EECF244321}">
                <p14:modId xmlns:p14="http://schemas.microsoft.com/office/powerpoint/2010/main" val="2744215686"/>
              </p:ext>
            </p:extLst>
          </p:nvPr>
        </p:nvGraphicFramePr>
        <p:xfrm>
          <a:off x="1446849" y="1285498"/>
          <a:ext cx="3226302" cy="3279636"/>
        </p:xfrm>
        <a:graphic>
          <a:graphicData uri="http://schemas.openxmlformats.org/drawingml/2006/table">
            <a:tbl>
              <a:tblPr firstRow="1" bandRow="1">
                <a:tableStyleId>{5C22544A-7EE6-4342-B048-85BDC9FD1C3A}</a:tableStyleId>
              </a:tblPr>
              <a:tblGrid>
                <a:gridCol w="1613151">
                  <a:extLst>
                    <a:ext uri="{9D8B030D-6E8A-4147-A177-3AD203B41FA5}">
                      <a16:colId xmlns:a16="http://schemas.microsoft.com/office/drawing/2014/main" val="3287607563"/>
                    </a:ext>
                  </a:extLst>
                </a:gridCol>
                <a:gridCol w="1613151">
                  <a:extLst>
                    <a:ext uri="{9D8B030D-6E8A-4147-A177-3AD203B41FA5}">
                      <a16:colId xmlns:a16="http://schemas.microsoft.com/office/drawing/2014/main" val="232293668"/>
                    </a:ext>
                  </a:extLst>
                </a:gridCol>
              </a:tblGrid>
              <a:tr h="612853">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(minutes)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u="none" strike="noStrike" cap="none" dirty="0"/>
                        <a:t>Temperature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80969">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80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80969">
                <a:tc>
                  <a:txBody>
                    <a:bodyPr/>
                    <a:lstStyle/>
                    <a:p>
                      <a:pPr algn="ctr">
                        <a:lnSpc>
                          <a:spcPct val="100000"/>
                        </a:lnSpc>
                      </a:pPr>
                      <a:r>
                        <a:rPr lang="en-US" sz="1500" b="0" i="0" dirty="0">
                          <a:latin typeface="Century Gothic" panose="020B0502020202020204" pitchFamily="34" charset="0"/>
                        </a:rPr>
                        <a:t>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61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380969">
                <a:tc>
                  <a:txBody>
                    <a:bodyPr/>
                    <a:lstStyle/>
                    <a:p>
                      <a:pPr algn="ctr">
                        <a:lnSpc>
                          <a:spcPct val="100000"/>
                        </a:lnSpc>
                      </a:pPr>
                      <a:r>
                        <a:rPr lang="en-US" sz="1500" b="0" i="0" dirty="0">
                          <a:latin typeface="Century Gothic" panose="020B0502020202020204" pitchFamily="34" charset="0"/>
                        </a:rPr>
                        <a:t>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49</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80969">
                <a:tc>
                  <a:txBody>
                    <a:bodyPr/>
                    <a:lstStyle/>
                    <a:p>
                      <a:pPr algn="ctr">
                        <a:lnSpc>
                          <a:spcPct val="100000"/>
                        </a:lnSpc>
                      </a:pPr>
                      <a:r>
                        <a:rPr lang="en-US" sz="1500" b="0" i="0" dirty="0">
                          <a:latin typeface="Century Gothic" panose="020B0502020202020204" pitchFamily="34" charset="0"/>
                        </a:rPr>
                        <a:t>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380969">
                <a:tc>
                  <a:txBody>
                    <a:bodyPr/>
                    <a:lstStyle/>
                    <a:p>
                      <a:pPr algn="ctr">
                        <a:lnSpc>
                          <a:spcPct val="100000"/>
                        </a:lnSpc>
                      </a:pPr>
                      <a:r>
                        <a:rPr lang="en-US" sz="1500" b="0" i="0" dirty="0">
                          <a:latin typeface="Century Gothic" panose="020B0502020202020204" pitchFamily="34" charset="0"/>
                        </a:rPr>
                        <a:t>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r h="380969">
                <a:tc>
                  <a:txBody>
                    <a:bodyPr/>
                    <a:lstStyle/>
                    <a:p>
                      <a:pPr algn="ctr">
                        <a:lnSpc>
                          <a:spcPct val="100000"/>
                        </a:lnSpc>
                      </a:pPr>
                      <a:r>
                        <a:rPr lang="en-US" sz="1500" b="0" i="0" dirty="0">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76369482"/>
                  </a:ext>
                </a:extLst>
              </a:tr>
              <a:tr h="380969">
                <a:tc>
                  <a:txBody>
                    <a:bodyPr/>
                    <a:lstStyle/>
                    <a:p>
                      <a:pPr algn="ctr">
                        <a:lnSpc>
                          <a:spcPct val="100000"/>
                        </a:lnSpc>
                      </a:pPr>
                      <a:r>
                        <a:rPr lang="en-US" sz="1500" b="0" i="0" dirty="0">
                          <a:latin typeface="Century Gothic" panose="020B0502020202020204" pitchFamily="34" charset="0"/>
                        </a:rPr>
                        <a:t>12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60646888"/>
                  </a:ext>
                </a:extLst>
              </a:tr>
            </a:tbl>
          </a:graphicData>
        </a:graphic>
      </p:graphicFrame>
      <p:sp>
        <p:nvSpPr>
          <p:cNvPr id="6" name="Google Shape;187;g3b0ba4d41ad_0_0">
            <a:extLst>
              <a:ext uri="{FF2B5EF4-FFF2-40B4-BE49-F238E27FC236}">
                <a16:creationId xmlns:a16="http://schemas.microsoft.com/office/drawing/2014/main" id="{90AB6CCC-84B7-5B0A-568B-DD7574994B97}"/>
              </a:ext>
            </a:extLst>
          </p:cNvPr>
          <p:cNvSpPr txBox="1"/>
          <p:nvPr/>
        </p:nvSpPr>
        <p:spPr>
          <a:xfrm>
            <a:off x="1348500" y="4723839"/>
            <a:ext cx="3423000" cy="1459500"/>
          </a:xfrm>
          <a:prstGeom prst="rect">
            <a:avLst/>
          </a:prstGeom>
          <a:noFill/>
          <a:ln>
            <a:noFill/>
          </a:ln>
        </p:spPr>
        <p:txBody>
          <a:bodyPr spcFirstLastPara="1" wrap="square" lIns="91425" tIns="91425" rIns="91425" bIns="91425" anchor="t" anchorCtr="0">
            <a:noAutofit/>
          </a:bodyPr>
          <a:lstStyle/>
          <a:p>
            <a:pPr marL="88900" marR="0" lvl="0" algn="l" rtl="0">
              <a:lnSpc>
                <a:spcPct val="100000"/>
              </a:lnSpc>
              <a:spcBef>
                <a:spcPts val="0"/>
              </a:spcBef>
              <a:spcAft>
                <a:spcPts val="0"/>
              </a:spcAft>
              <a:buClr>
                <a:schemeClr val="accent4"/>
              </a:buClr>
              <a:buSzPts val="2200"/>
            </a:pPr>
            <a:r>
              <a:rPr lang="en-GB" sz="2200" b="0" i="0" u="none" strike="noStrike" cap="none" dirty="0">
                <a:solidFill>
                  <a:schemeClr val="dk1"/>
                </a:solidFill>
                <a:latin typeface="Century Gothic"/>
                <a:ea typeface="Century Gothic"/>
                <a:cs typeface="Century Gothic"/>
                <a:sym typeface="Century Gothic"/>
              </a:rPr>
              <a:t>Draw a curved line of best fit.</a:t>
            </a:r>
            <a:endParaRPr sz="2200" b="0" i="0" u="none" strike="noStrike" cap="none" dirty="0">
              <a:solidFill>
                <a:schemeClr val="dk1"/>
              </a:solidFill>
              <a:latin typeface="Century Gothic"/>
              <a:ea typeface="Century Gothic"/>
              <a:cs typeface="Century Gothic"/>
              <a:sym typeface="Century Gothic"/>
            </a:endParaRPr>
          </a:p>
        </p:txBody>
      </p:sp>
      <p:sp>
        <p:nvSpPr>
          <p:cNvPr id="7" name="Google Shape;117;p5">
            <a:extLst>
              <a:ext uri="{FF2B5EF4-FFF2-40B4-BE49-F238E27FC236}">
                <a16:creationId xmlns:a16="http://schemas.microsoft.com/office/drawing/2014/main" id="{8C8C5C9C-1C13-8CE6-CB06-AC22D8DE16C6}"/>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840390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EDA1C-DA92-922D-5F4D-46932E507B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9A4C52-1F62-AD0A-C521-73813017EA19}"/>
              </a:ext>
            </a:extLst>
          </p:cNvPr>
          <p:cNvSpPr>
            <a:spLocks noGrp="1"/>
          </p:cNvSpPr>
          <p:nvPr>
            <p:ph type="title"/>
          </p:nvPr>
        </p:nvSpPr>
        <p:spPr>
          <a:xfrm>
            <a:off x="321791" y="539673"/>
            <a:ext cx="10080000" cy="440661"/>
          </a:xfrm>
        </p:spPr>
        <p:txBody>
          <a:bodyPr/>
          <a:lstStyle/>
          <a:p>
            <a:r>
              <a:rPr lang="en-GB" dirty="0"/>
              <a:t>Drawing a curved line of best fit – option 1</a:t>
            </a:r>
          </a:p>
        </p:txBody>
      </p:sp>
      <p:graphicFrame>
        <p:nvGraphicFramePr>
          <p:cNvPr id="5" name="Table 4">
            <a:extLst>
              <a:ext uri="{FF2B5EF4-FFF2-40B4-BE49-F238E27FC236}">
                <a16:creationId xmlns:a16="http://schemas.microsoft.com/office/drawing/2014/main" id="{7BDCC2DA-2136-509B-9614-B5C0E6FE0EBC}"/>
              </a:ext>
            </a:extLst>
          </p:cNvPr>
          <p:cNvGraphicFramePr>
            <a:graphicFrameLocks noGrp="1"/>
          </p:cNvGraphicFramePr>
          <p:nvPr/>
        </p:nvGraphicFramePr>
        <p:xfrm>
          <a:off x="1446849" y="1285498"/>
          <a:ext cx="3226302" cy="3279636"/>
        </p:xfrm>
        <a:graphic>
          <a:graphicData uri="http://schemas.openxmlformats.org/drawingml/2006/table">
            <a:tbl>
              <a:tblPr firstRow="1" bandRow="1">
                <a:tableStyleId>{5C22544A-7EE6-4342-B048-85BDC9FD1C3A}</a:tableStyleId>
              </a:tblPr>
              <a:tblGrid>
                <a:gridCol w="1613151">
                  <a:extLst>
                    <a:ext uri="{9D8B030D-6E8A-4147-A177-3AD203B41FA5}">
                      <a16:colId xmlns:a16="http://schemas.microsoft.com/office/drawing/2014/main" val="3287607563"/>
                    </a:ext>
                  </a:extLst>
                </a:gridCol>
                <a:gridCol w="1613151">
                  <a:extLst>
                    <a:ext uri="{9D8B030D-6E8A-4147-A177-3AD203B41FA5}">
                      <a16:colId xmlns:a16="http://schemas.microsoft.com/office/drawing/2014/main" val="232293668"/>
                    </a:ext>
                  </a:extLst>
                </a:gridCol>
              </a:tblGrid>
              <a:tr h="612853">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(minutes)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u="none" strike="noStrike" cap="none" dirty="0"/>
                        <a:t>Temperature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80969">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80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80969">
                <a:tc>
                  <a:txBody>
                    <a:bodyPr/>
                    <a:lstStyle/>
                    <a:p>
                      <a:pPr algn="ctr">
                        <a:lnSpc>
                          <a:spcPct val="100000"/>
                        </a:lnSpc>
                      </a:pPr>
                      <a:r>
                        <a:rPr lang="en-US" sz="1500" b="0" i="0" dirty="0">
                          <a:latin typeface="Century Gothic" panose="020B0502020202020204" pitchFamily="34" charset="0"/>
                        </a:rPr>
                        <a:t>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61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380969">
                <a:tc>
                  <a:txBody>
                    <a:bodyPr/>
                    <a:lstStyle/>
                    <a:p>
                      <a:pPr algn="ctr">
                        <a:lnSpc>
                          <a:spcPct val="100000"/>
                        </a:lnSpc>
                      </a:pPr>
                      <a:r>
                        <a:rPr lang="en-US" sz="1500" b="0" i="0" dirty="0">
                          <a:latin typeface="Century Gothic" panose="020B0502020202020204" pitchFamily="34" charset="0"/>
                        </a:rPr>
                        <a:t>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49</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80969">
                <a:tc>
                  <a:txBody>
                    <a:bodyPr/>
                    <a:lstStyle/>
                    <a:p>
                      <a:pPr algn="ctr">
                        <a:lnSpc>
                          <a:spcPct val="100000"/>
                        </a:lnSpc>
                      </a:pPr>
                      <a:r>
                        <a:rPr lang="en-US" sz="1500" b="0" i="0" dirty="0">
                          <a:latin typeface="Century Gothic" panose="020B0502020202020204" pitchFamily="34" charset="0"/>
                        </a:rPr>
                        <a:t>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380969">
                <a:tc>
                  <a:txBody>
                    <a:bodyPr/>
                    <a:lstStyle/>
                    <a:p>
                      <a:pPr algn="ctr">
                        <a:lnSpc>
                          <a:spcPct val="100000"/>
                        </a:lnSpc>
                      </a:pPr>
                      <a:r>
                        <a:rPr lang="en-US" sz="1500" b="0" i="0" dirty="0">
                          <a:latin typeface="Century Gothic" panose="020B0502020202020204" pitchFamily="34" charset="0"/>
                        </a:rPr>
                        <a:t>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r h="380969">
                <a:tc>
                  <a:txBody>
                    <a:bodyPr/>
                    <a:lstStyle/>
                    <a:p>
                      <a:pPr algn="ctr">
                        <a:lnSpc>
                          <a:spcPct val="100000"/>
                        </a:lnSpc>
                      </a:pPr>
                      <a:r>
                        <a:rPr lang="en-US" sz="1500" b="0" i="0" dirty="0">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76369482"/>
                  </a:ext>
                </a:extLst>
              </a:tr>
              <a:tr h="380969">
                <a:tc>
                  <a:txBody>
                    <a:bodyPr/>
                    <a:lstStyle/>
                    <a:p>
                      <a:pPr algn="ctr">
                        <a:lnSpc>
                          <a:spcPct val="100000"/>
                        </a:lnSpc>
                      </a:pPr>
                      <a:r>
                        <a:rPr lang="en-US" sz="1500" b="0" i="0" dirty="0">
                          <a:latin typeface="Century Gothic" panose="020B0502020202020204" pitchFamily="34" charset="0"/>
                        </a:rPr>
                        <a:t>12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60646888"/>
                  </a:ext>
                </a:extLst>
              </a:tr>
            </a:tbl>
          </a:graphicData>
        </a:graphic>
      </p:graphicFrame>
      <p:pic>
        <p:nvPicPr>
          <p:cNvPr id="3" name="Google Shape;195;g3b0ba4d41ad_0_103" descr="The graph shows a curved line of best fit drawn through the plotted temperature against time points.">
            <a:extLst>
              <a:ext uri="{FF2B5EF4-FFF2-40B4-BE49-F238E27FC236}">
                <a16:creationId xmlns:a16="http://schemas.microsoft.com/office/drawing/2014/main" id="{3391248F-132E-05EE-EB9A-5FD8E32A580F}"/>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5668600" y="1242205"/>
            <a:ext cx="4623622" cy="5393138"/>
          </a:xfrm>
          <a:prstGeom prst="rect">
            <a:avLst/>
          </a:prstGeom>
          <a:noFill/>
          <a:ln>
            <a:noFill/>
          </a:ln>
        </p:spPr>
      </p:pic>
      <p:sp>
        <p:nvSpPr>
          <p:cNvPr id="7" name="Google Shape;117;p5">
            <a:extLst>
              <a:ext uri="{FF2B5EF4-FFF2-40B4-BE49-F238E27FC236}">
                <a16:creationId xmlns:a16="http://schemas.microsoft.com/office/drawing/2014/main" id="{6E81F9F0-48CF-8216-1ED9-3BF8B11CFA41}"/>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4375847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1D7856-3B5E-51D6-05AB-0F727EA455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F8F101-E64C-9C05-ABE2-04172285B3C9}"/>
              </a:ext>
            </a:extLst>
          </p:cNvPr>
          <p:cNvSpPr>
            <a:spLocks noGrp="1"/>
          </p:cNvSpPr>
          <p:nvPr>
            <p:ph type="title"/>
          </p:nvPr>
        </p:nvSpPr>
        <p:spPr>
          <a:xfrm>
            <a:off x="217882" y="539673"/>
            <a:ext cx="10080000" cy="440661"/>
          </a:xfrm>
        </p:spPr>
        <p:txBody>
          <a:bodyPr/>
          <a:lstStyle/>
          <a:p>
            <a:r>
              <a:rPr lang="en-GB" dirty="0"/>
              <a:t>Drawing a curved line of best fit – option 2</a:t>
            </a:r>
          </a:p>
        </p:txBody>
      </p:sp>
      <p:graphicFrame>
        <p:nvGraphicFramePr>
          <p:cNvPr id="5" name="Table 4">
            <a:extLst>
              <a:ext uri="{FF2B5EF4-FFF2-40B4-BE49-F238E27FC236}">
                <a16:creationId xmlns:a16="http://schemas.microsoft.com/office/drawing/2014/main" id="{B4640595-0901-72E5-2A7B-ABCCAE95B193}"/>
              </a:ext>
            </a:extLst>
          </p:cNvPr>
          <p:cNvGraphicFramePr>
            <a:graphicFrameLocks noGrp="1"/>
          </p:cNvGraphicFramePr>
          <p:nvPr/>
        </p:nvGraphicFramePr>
        <p:xfrm>
          <a:off x="1446849" y="1285498"/>
          <a:ext cx="3226302" cy="3279636"/>
        </p:xfrm>
        <a:graphic>
          <a:graphicData uri="http://schemas.openxmlformats.org/drawingml/2006/table">
            <a:tbl>
              <a:tblPr firstRow="1" bandRow="1">
                <a:tableStyleId>{5C22544A-7EE6-4342-B048-85BDC9FD1C3A}</a:tableStyleId>
              </a:tblPr>
              <a:tblGrid>
                <a:gridCol w="1613151">
                  <a:extLst>
                    <a:ext uri="{9D8B030D-6E8A-4147-A177-3AD203B41FA5}">
                      <a16:colId xmlns:a16="http://schemas.microsoft.com/office/drawing/2014/main" val="3287607563"/>
                    </a:ext>
                  </a:extLst>
                </a:gridCol>
                <a:gridCol w="1613151">
                  <a:extLst>
                    <a:ext uri="{9D8B030D-6E8A-4147-A177-3AD203B41FA5}">
                      <a16:colId xmlns:a16="http://schemas.microsoft.com/office/drawing/2014/main" val="232293668"/>
                    </a:ext>
                  </a:extLst>
                </a:gridCol>
              </a:tblGrid>
              <a:tr h="612853">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(minutes)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u="none" strike="noStrike" cap="none" dirty="0"/>
                        <a:t>Temperature (℃)</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80969">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80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80969">
                <a:tc>
                  <a:txBody>
                    <a:bodyPr/>
                    <a:lstStyle/>
                    <a:p>
                      <a:pPr algn="ctr">
                        <a:lnSpc>
                          <a:spcPct val="100000"/>
                        </a:lnSpc>
                      </a:pPr>
                      <a:r>
                        <a:rPr lang="en-US" sz="1500" b="0" i="0" dirty="0">
                          <a:latin typeface="Century Gothic" panose="020B0502020202020204" pitchFamily="34" charset="0"/>
                        </a:rPr>
                        <a:t>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61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380969">
                <a:tc>
                  <a:txBody>
                    <a:bodyPr/>
                    <a:lstStyle/>
                    <a:p>
                      <a:pPr algn="ctr">
                        <a:lnSpc>
                          <a:spcPct val="100000"/>
                        </a:lnSpc>
                      </a:pPr>
                      <a:r>
                        <a:rPr lang="en-US" sz="1500" b="0" i="0" dirty="0">
                          <a:latin typeface="Century Gothic" panose="020B0502020202020204" pitchFamily="34" charset="0"/>
                        </a:rPr>
                        <a:t>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49</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80969">
                <a:tc>
                  <a:txBody>
                    <a:bodyPr/>
                    <a:lstStyle/>
                    <a:p>
                      <a:pPr algn="ctr">
                        <a:lnSpc>
                          <a:spcPct val="100000"/>
                        </a:lnSpc>
                      </a:pPr>
                      <a:r>
                        <a:rPr lang="en-US" sz="1500" b="0" i="0" dirty="0">
                          <a:latin typeface="Century Gothic" panose="020B0502020202020204" pitchFamily="34" charset="0"/>
                        </a:rPr>
                        <a:t>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41</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380969">
                <a:tc>
                  <a:txBody>
                    <a:bodyPr/>
                    <a:lstStyle/>
                    <a:p>
                      <a:pPr algn="ctr">
                        <a:lnSpc>
                          <a:spcPct val="100000"/>
                        </a:lnSpc>
                      </a:pPr>
                      <a:r>
                        <a:rPr lang="en-US" sz="1500" b="0" i="0" dirty="0">
                          <a:latin typeface="Century Gothic" panose="020B0502020202020204" pitchFamily="34" charset="0"/>
                        </a:rPr>
                        <a:t>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36</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r h="380969">
                <a:tc>
                  <a:txBody>
                    <a:bodyPr/>
                    <a:lstStyle/>
                    <a:p>
                      <a:pPr algn="ctr">
                        <a:lnSpc>
                          <a:spcPct val="100000"/>
                        </a:lnSpc>
                      </a:pPr>
                      <a:r>
                        <a:rPr lang="en-US" sz="1500" b="0" i="0" dirty="0">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76369482"/>
                  </a:ext>
                </a:extLst>
              </a:tr>
              <a:tr h="380969">
                <a:tc>
                  <a:txBody>
                    <a:bodyPr/>
                    <a:lstStyle/>
                    <a:p>
                      <a:pPr algn="ctr">
                        <a:lnSpc>
                          <a:spcPct val="100000"/>
                        </a:lnSpc>
                      </a:pPr>
                      <a:r>
                        <a:rPr lang="en-US" sz="1500" b="0" i="0" dirty="0">
                          <a:latin typeface="Century Gothic" panose="020B0502020202020204" pitchFamily="34" charset="0"/>
                        </a:rPr>
                        <a:t>12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60646888"/>
                  </a:ext>
                </a:extLst>
              </a:tr>
            </a:tbl>
          </a:graphicData>
        </a:graphic>
      </p:graphicFrame>
      <p:pic>
        <p:nvPicPr>
          <p:cNvPr id="3" name="Google Shape;195;g3b0ba4d41ad_0_103" descr="The graph shows an alternative curved line of best fit passing close to the plotted temperature against time points.">
            <a:extLst>
              <a:ext uri="{FF2B5EF4-FFF2-40B4-BE49-F238E27FC236}">
                <a16:creationId xmlns:a16="http://schemas.microsoft.com/office/drawing/2014/main" id="{67F94B93-FB77-BFC2-36A2-7525FD217687}"/>
              </a:ext>
            </a:extLst>
          </p:cNvPr>
          <p:cNvPicPr preferRelativeResize="0"/>
          <p:nvPr/>
        </p:nvPicPr>
        <p:blipFill>
          <a:blip r:embed="rId3" cstate="print">
            <a:alphaModFix/>
            <a:extLst>
              <a:ext uri="{28A0092B-C50C-407E-A947-70E740481C1C}">
                <a14:useLocalDpi xmlns:a14="http://schemas.microsoft.com/office/drawing/2010/main" val="0"/>
              </a:ext>
            </a:extLst>
          </a:blip>
          <a:srcRect t="1096" b="1096"/>
          <a:stretch/>
        </p:blipFill>
        <p:spPr>
          <a:xfrm>
            <a:off x="5700128" y="1242205"/>
            <a:ext cx="4438147" cy="5424602"/>
          </a:xfrm>
          <a:prstGeom prst="rect">
            <a:avLst/>
          </a:prstGeom>
          <a:noFill/>
          <a:ln>
            <a:noFill/>
          </a:ln>
        </p:spPr>
      </p:pic>
      <p:sp>
        <p:nvSpPr>
          <p:cNvPr id="7" name="Google Shape;117;p5">
            <a:extLst>
              <a:ext uri="{FF2B5EF4-FFF2-40B4-BE49-F238E27FC236}">
                <a16:creationId xmlns:a16="http://schemas.microsoft.com/office/drawing/2014/main" id="{5A0BE2C7-87A2-A1D1-A697-E8167C287FC7}"/>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Worked example</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766814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F5D2E-2C5D-6EF2-90A2-4816F49C5397}"/>
              </a:ext>
            </a:extLst>
          </p:cNvPr>
          <p:cNvSpPr>
            <a:spLocks noGrp="1"/>
          </p:cNvSpPr>
          <p:nvPr>
            <p:ph type="title"/>
          </p:nvPr>
        </p:nvSpPr>
        <p:spPr/>
        <p:txBody>
          <a:bodyPr/>
          <a:lstStyle/>
          <a:p>
            <a:r>
              <a:rPr lang="en-GB" dirty="0"/>
              <a:t>Differences between mathematics and science</a:t>
            </a:r>
          </a:p>
        </p:txBody>
      </p:sp>
      <p:sp>
        <p:nvSpPr>
          <p:cNvPr id="3" name="Content Placeholder 2">
            <a:extLst>
              <a:ext uri="{FF2B5EF4-FFF2-40B4-BE49-F238E27FC236}">
                <a16:creationId xmlns:a16="http://schemas.microsoft.com/office/drawing/2014/main" id="{AA3AB80A-DE78-8EC4-5EB6-CED989E19A46}"/>
              </a:ext>
            </a:extLst>
          </p:cNvPr>
          <p:cNvSpPr>
            <a:spLocks noGrp="1"/>
          </p:cNvSpPr>
          <p:nvPr>
            <p:ph idx="1"/>
          </p:nvPr>
        </p:nvSpPr>
        <p:spPr>
          <a:xfrm>
            <a:off x="593498" y="1091045"/>
            <a:ext cx="10080000" cy="5663046"/>
          </a:xfrm>
        </p:spPr>
        <p:txBody>
          <a:bodyPr>
            <a:normAutofit lnSpcReduction="10000"/>
          </a:bodyPr>
          <a:lstStyle/>
          <a:p>
            <a:pPr marL="0" lvl="0" indent="0">
              <a:lnSpc>
                <a:spcPct val="110000"/>
              </a:lnSpc>
              <a:spcAft>
                <a:spcPts val="0"/>
              </a:spcAft>
              <a:buSzPts val="2200"/>
              <a:buNone/>
            </a:pPr>
            <a:r>
              <a:rPr lang="en-GB" b="1" dirty="0">
                <a:solidFill>
                  <a:srgbClr val="991E66"/>
                </a:solidFill>
              </a:rPr>
              <a:t>Terminology</a:t>
            </a:r>
          </a:p>
          <a:p>
            <a:pPr marL="0" lvl="0" indent="0">
              <a:lnSpc>
                <a:spcPct val="110000"/>
              </a:lnSpc>
              <a:spcAft>
                <a:spcPts val="0"/>
              </a:spcAft>
              <a:buSzPts val="2200"/>
              <a:buNone/>
            </a:pPr>
            <a:r>
              <a:rPr lang="en-GB" dirty="0"/>
              <a:t>Mathematics uses the term coordinates or coordinate pairs.</a:t>
            </a:r>
          </a:p>
          <a:p>
            <a:pPr marL="0" lvl="0" indent="0">
              <a:lnSpc>
                <a:spcPct val="110000"/>
              </a:lnSpc>
              <a:spcAft>
                <a:spcPts val="0"/>
              </a:spcAft>
              <a:buSzPts val="2200"/>
              <a:buNone/>
            </a:pPr>
            <a:r>
              <a:rPr lang="en-GB" dirty="0"/>
              <a:t>Science uses the terms </a:t>
            </a:r>
            <a:r>
              <a:rPr lang="en-GB" b="1" dirty="0"/>
              <a:t>independent</a:t>
            </a:r>
            <a:r>
              <a:rPr lang="en-GB" dirty="0"/>
              <a:t> (what the scientist chooses to change) and </a:t>
            </a:r>
            <a:r>
              <a:rPr lang="en-GB" b="1" dirty="0"/>
              <a:t>dependent </a:t>
            </a:r>
            <a:r>
              <a:rPr lang="en-GB" dirty="0"/>
              <a:t>(what is measured) </a:t>
            </a:r>
            <a:r>
              <a:rPr lang="en-GB" b="1" dirty="0"/>
              <a:t>variables</a:t>
            </a:r>
            <a:r>
              <a:rPr lang="en-GB" dirty="0"/>
              <a:t>. The independent variable is usually plotted on the </a:t>
            </a:r>
            <a:r>
              <a:rPr lang="en-GB" i="1" dirty="0">
                <a:latin typeface="Cambria Math" panose="02040503050406030204" pitchFamily="18" charset="0"/>
                <a:ea typeface="Cambria Math" panose="02040503050406030204" pitchFamily="18" charset="0"/>
              </a:rPr>
              <a:t>x</a:t>
            </a:r>
            <a:r>
              <a:rPr lang="en-GB" dirty="0"/>
              <a:t>-axis.</a:t>
            </a:r>
          </a:p>
          <a:p>
            <a:pPr marL="0" lvl="0" indent="0">
              <a:lnSpc>
                <a:spcPct val="110000"/>
              </a:lnSpc>
              <a:spcAft>
                <a:spcPts val="0"/>
              </a:spcAft>
              <a:buSzPts val="2200"/>
              <a:buNone/>
            </a:pPr>
            <a:endParaRPr lang="en-GB" dirty="0"/>
          </a:p>
          <a:p>
            <a:pPr marL="0" lvl="0" indent="0">
              <a:lnSpc>
                <a:spcPct val="110000"/>
              </a:lnSpc>
              <a:spcAft>
                <a:spcPts val="0"/>
              </a:spcAft>
              <a:buSzPts val="2200"/>
              <a:buNone/>
            </a:pPr>
            <a:r>
              <a:rPr lang="en-GB" b="1" dirty="0">
                <a:solidFill>
                  <a:srgbClr val="991E66"/>
                </a:solidFill>
              </a:rPr>
              <a:t>Axes</a:t>
            </a:r>
          </a:p>
          <a:p>
            <a:pPr marL="0" lvl="0" indent="0">
              <a:lnSpc>
                <a:spcPct val="110000"/>
              </a:lnSpc>
              <a:spcAft>
                <a:spcPts val="0"/>
              </a:spcAft>
              <a:buSzPts val="2200"/>
              <a:buNone/>
            </a:pPr>
            <a:r>
              <a:rPr lang="en-GB" dirty="0"/>
              <a:t>Graphs in mathematics often use matching scales on both axes.</a:t>
            </a:r>
          </a:p>
          <a:p>
            <a:pPr marL="0" lvl="0" indent="0">
              <a:lnSpc>
                <a:spcPct val="110000"/>
              </a:lnSpc>
              <a:spcAft>
                <a:spcPts val="0"/>
              </a:spcAft>
              <a:buSzPts val="2200"/>
              <a:buNone/>
            </a:pPr>
            <a:r>
              <a:rPr lang="en-GB" dirty="0"/>
              <a:t>Science graphs typically have different scales to suit each variable.</a:t>
            </a:r>
          </a:p>
          <a:p>
            <a:pPr marL="0" lvl="0" indent="0">
              <a:lnSpc>
                <a:spcPct val="110000"/>
              </a:lnSpc>
              <a:spcAft>
                <a:spcPts val="0"/>
              </a:spcAft>
              <a:buSzPts val="2200"/>
              <a:buNone/>
            </a:pPr>
            <a:endParaRPr lang="en-GB" dirty="0"/>
          </a:p>
          <a:p>
            <a:pPr marL="0" lvl="0" indent="0">
              <a:lnSpc>
                <a:spcPct val="110000"/>
              </a:lnSpc>
              <a:spcAft>
                <a:spcPts val="0"/>
              </a:spcAft>
              <a:buSzPts val="2200"/>
              <a:buNone/>
            </a:pPr>
            <a:r>
              <a:rPr lang="en-GB" b="1" dirty="0">
                <a:solidFill>
                  <a:srgbClr val="991E66"/>
                </a:solidFill>
              </a:rPr>
              <a:t>Lines of best fit</a:t>
            </a:r>
          </a:p>
          <a:p>
            <a:pPr marL="0" lvl="0" indent="0">
              <a:lnSpc>
                <a:spcPct val="110000"/>
              </a:lnSpc>
              <a:spcAft>
                <a:spcPts val="0"/>
              </a:spcAft>
              <a:buSzPts val="2200"/>
              <a:buNone/>
            </a:pPr>
            <a:r>
              <a:rPr lang="en-GB" dirty="0"/>
              <a:t>In mathematics, the line of best fit is usually a straight line which passes through most of the points, reflecting an exact mathematical relationship.</a:t>
            </a:r>
          </a:p>
          <a:p>
            <a:pPr marL="0" lvl="0" indent="0">
              <a:lnSpc>
                <a:spcPct val="110000"/>
              </a:lnSpc>
              <a:spcAft>
                <a:spcPts val="0"/>
              </a:spcAft>
              <a:buSzPts val="2200"/>
              <a:buNone/>
            </a:pPr>
            <a:r>
              <a:rPr lang="en-GB" dirty="0"/>
              <a:t>In scientific graphs, the line of best fit can be straight, or it can be a curve showing the overall trend. Experimental data is not perfect and so the points may be scattered above or below the line.</a:t>
            </a:r>
          </a:p>
          <a:p>
            <a:pPr marL="0" indent="0">
              <a:buNone/>
            </a:pPr>
            <a:endParaRPr lang="en-GB" dirty="0"/>
          </a:p>
        </p:txBody>
      </p:sp>
    </p:spTree>
    <p:extLst>
      <p:ext uri="{BB962C8B-B14F-4D97-AF65-F5344CB8AC3E}">
        <p14:creationId xmlns:p14="http://schemas.microsoft.com/office/powerpoint/2010/main" val="34075796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981F5-9CD7-26A8-94D6-A84568CDCDFC}"/>
              </a:ext>
            </a:extLst>
          </p:cNvPr>
          <p:cNvSpPr>
            <a:spLocks noGrp="1"/>
          </p:cNvSpPr>
          <p:nvPr>
            <p:ph type="title"/>
          </p:nvPr>
        </p:nvSpPr>
        <p:spPr>
          <a:xfrm>
            <a:off x="311400" y="410066"/>
            <a:ext cx="10080000" cy="440661"/>
          </a:xfrm>
        </p:spPr>
        <p:txBody>
          <a:bodyPr/>
          <a:lstStyle/>
          <a:p>
            <a:r>
              <a:rPr lang="en-GB" dirty="0"/>
              <a:t>Returning to the lesson question</a:t>
            </a:r>
          </a:p>
        </p:txBody>
      </p:sp>
      <p:sp>
        <p:nvSpPr>
          <p:cNvPr id="3" name="Content Placeholder 2">
            <a:extLst>
              <a:ext uri="{FF2B5EF4-FFF2-40B4-BE49-F238E27FC236}">
                <a16:creationId xmlns:a16="http://schemas.microsoft.com/office/drawing/2014/main" id="{FBBD1FCF-1D78-4C67-DFDA-2F3A757F1220}"/>
              </a:ext>
            </a:extLst>
          </p:cNvPr>
          <p:cNvSpPr>
            <a:spLocks noGrp="1"/>
          </p:cNvSpPr>
          <p:nvPr>
            <p:ph idx="1"/>
          </p:nvPr>
        </p:nvSpPr>
        <p:spPr>
          <a:xfrm>
            <a:off x="306794" y="1105737"/>
            <a:ext cx="5716991" cy="5040000"/>
          </a:xfrm>
        </p:spPr>
        <p:txBody>
          <a:bodyPr/>
          <a:lstStyle/>
          <a:p>
            <a:pPr marL="0" indent="0">
              <a:buNone/>
            </a:pPr>
            <a:r>
              <a:rPr lang="en-GB" sz="2000" dirty="0"/>
              <a:t>Imagine you are investigating the volume of gas produced over time when magnesium ribbon reacts with hydrochloric acid. Here are the experimental results:</a:t>
            </a:r>
          </a:p>
          <a:p>
            <a:pPr marL="0" indent="0">
              <a:buNone/>
            </a:pPr>
            <a:endParaRPr lang="en-GB" dirty="0"/>
          </a:p>
        </p:txBody>
      </p:sp>
      <p:graphicFrame>
        <p:nvGraphicFramePr>
          <p:cNvPr id="7" name="Table 6">
            <a:extLst>
              <a:ext uri="{FF2B5EF4-FFF2-40B4-BE49-F238E27FC236}">
                <a16:creationId xmlns:a16="http://schemas.microsoft.com/office/drawing/2014/main" id="{F7B90C63-A477-E602-2891-ACEF3E4F55B3}"/>
              </a:ext>
            </a:extLst>
          </p:cNvPr>
          <p:cNvGraphicFramePr>
            <a:graphicFrameLocks noGrp="1"/>
          </p:cNvGraphicFramePr>
          <p:nvPr>
            <p:extLst>
              <p:ext uri="{D42A27DB-BD31-4B8C-83A1-F6EECF244321}">
                <p14:modId xmlns:p14="http://schemas.microsoft.com/office/powerpoint/2010/main" val="1662352590"/>
              </p:ext>
            </p:extLst>
          </p:nvPr>
        </p:nvGraphicFramePr>
        <p:xfrm>
          <a:off x="1552138" y="2525852"/>
          <a:ext cx="3226302" cy="4041574"/>
        </p:xfrm>
        <a:graphic>
          <a:graphicData uri="http://schemas.openxmlformats.org/drawingml/2006/table">
            <a:tbl>
              <a:tblPr firstRow="1" bandRow="1">
                <a:tableStyleId>{5C22544A-7EE6-4342-B048-85BDC9FD1C3A}</a:tableStyleId>
              </a:tblPr>
              <a:tblGrid>
                <a:gridCol w="1613151">
                  <a:extLst>
                    <a:ext uri="{9D8B030D-6E8A-4147-A177-3AD203B41FA5}">
                      <a16:colId xmlns:a16="http://schemas.microsoft.com/office/drawing/2014/main" val="3287607563"/>
                    </a:ext>
                  </a:extLst>
                </a:gridCol>
                <a:gridCol w="1613151">
                  <a:extLst>
                    <a:ext uri="{9D8B030D-6E8A-4147-A177-3AD203B41FA5}">
                      <a16:colId xmlns:a16="http://schemas.microsoft.com/office/drawing/2014/main" val="232293668"/>
                    </a:ext>
                  </a:extLst>
                </a:gridCol>
              </a:tblGrid>
              <a:tr h="612853">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Volume of gas (cm</a:t>
                      </a:r>
                      <a:r>
                        <a:rPr lang="en-GB" sz="1600" b="1" u="none" strike="noStrike" cap="none" baseline="30000" dirty="0">
                          <a:latin typeface="Century Gothic"/>
                          <a:ea typeface="Century Gothic"/>
                          <a:cs typeface="Century Gothic"/>
                          <a:sym typeface="Century Gothic"/>
                        </a:rPr>
                        <a:t>3</a:t>
                      </a:r>
                      <a:r>
                        <a:rPr lang="en-GB" sz="1600" b="1" u="none" strike="noStrike" cap="none" dirty="0">
                          <a:latin typeface="Century Gothic"/>
                          <a:ea typeface="Century Gothic"/>
                          <a:cs typeface="Century Gothic"/>
                          <a:sym typeface="Century Gothic"/>
                        </a:rPr>
                        <a: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80969">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80969">
                <a:tc>
                  <a:txBody>
                    <a:bodyPr/>
                    <a:lstStyle/>
                    <a:p>
                      <a:pPr algn="ctr">
                        <a:lnSpc>
                          <a:spcPct val="100000"/>
                        </a:lnSpc>
                      </a:pPr>
                      <a:r>
                        <a:rPr lang="en-US" sz="1500" b="0" i="0" dirty="0">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12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380969">
                <a:tc>
                  <a:txBody>
                    <a:bodyPr/>
                    <a:lstStyle/>
                    <a:p>
                      <a:pPr algn="ctr">
                        <a:lnSpc>
                          <a:spcPct val="100000"/>
                        </a:lnSpc>
                      </a:pPr>
                      <a:r>
                        <a:rPr lang="en-US" sz="1500" b="0" i="0" dirty="0">
                          <a:latin typeface="Century Gothic" panose="020B0502020202020204" pitchFamily="34" charset="0"/>
                        </a:rPr>
                        <a:t>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22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80969">
                <a:tc>
                  <a:txBody>
                    <a:bodyPr/>
                    <a:lstStyle/>
                    <a:p>
                      <a:pPr algn="ctr">
                        <a:lnSpc>
                          <a:spcPct val="100000"/>
                        </a:lnSpc>
                      </a:pPr>
                      <a:r>
                        <a:rPr lang="en-US" sz="1500" b="0" i="0" dirty="0">
                          <a:latin typeface="Century Gothic" panose="020B0502020202020204" pitchFamily="34" charset="0"/>
                        </a:rPr>
                        <a:t>40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380969">
                <a:tc>
                  <a:txBody>
                    <a:bodyPr/>
                    <a:lstStyle/>
                    <a:p>
                      <a:pPr algn="ctr">
                        <a:lnSpc>
                          <a:spcPct val="100000"/>
                        </a:lnSpc>
                      </a:pPr>
                      <a:r>
                        <a:rPr lang="en-US" sz="1500" b="0" i="0" dirty="0">
                          <a:latin typeface="Century Gothic" panose="020B0502020202020204" pitchFamily="34" charset="0"/>
                        </a:rPr>
                        <a:t>60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r h="380969">
                <a:tc>
                  <a:txBody>
                    <a:bodyPr/>
                    <a:lstStyle/>
                    <a:p>
                      <a:pPr algn="ctr">
                        <a:lnSpc>
                          <a:spcPct val="100000"/>
                        </a:lnSpc>
                      </a:pPr>
                      <a:r>
                        <a:rPr lang="en-US" sz="1500" b="0" i="0" dirty="0">
                          <a:latin typeface="Century Gothic" panose="020B0502020202020204" pitchFamily="34" charset="0"/>
                        </a:rPr>
                        <a:t>80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76369482"/>
                  </a:ext>
                </a:extLst>
              </a:tr>
              <a:tr h="380969">
                <a:tc>
                  <a:txBody>
                    <a:bodyPr/>
                    <a:lstStyle/>
                    <a:p>
                      <a:pPr algn="ctr">
                        <a:lnSpc>
                          <a:spcPct val="100000"/>
                        </a:lnSpc>
                      </a:pPr>
                      <a:r>
                        <a:rPr lang="en-US" sz="1500" b="0" i="0" dirty="0">
                          <a:latin typeface="Century Gothic" panose="020B0502020202020204" pitchFamily="34" charset="0"/>
                        </a:rPr>
                        <a:t>90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60646888"/>
                  </a:ext>
                </a:extLst>
              </a:tr>
              <a:tr h="380969">
                <a:tc>
                  <a:txBody>
                    <a:bodyPr/>
                    <a:lstStyle/>
                    <a:p>
                      <a:pPr algn="ctr">
                        <a:lnSpc>
                          <a:spcPct val="100000"/>
                        </a:lnSpc>
                      </a:pPr>
                      <a:r>
                        <a:rPr lang="en-US" sz="1500" b="0" i="0" dirty="0">
                          <a:latin typeface="Century Gothic" panose="020B0502020202020204" pitchFamily="34" charset="0"/>
                        </a:rPr>
                        <a:t>100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07005317"/>
                  </a:ext>
                </a:extLst>
              </a:tr>
              <a:tr h="380969">
                <a:tc>
                  <a:txBody>
                    <a:bodyPr/>
                    <a:lstStyle/>
                    <a:p>
                      <a:pPr algn="ctr">
                        <a:lnSpc>
                          <a:spcPct val="100000"/>
                        </a:lnSpc>
                      </a:pPr>
                      <a:r>
                        <a:rPr lang="en-US" sz="1500" b="0" i="0" dirty="0">
                          <a:latin typeface="Century Gothic" panose="020B0502020202020204" pitchFamily="34" charset="0"/>
                        </a:rPr>
                        <a:t>120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052318652"/>
                  </a:ext>
                </a:extLst>
              </a:tr>
            </a:tbl>
          </a:graphicData>
        </a:graphic>
      </p:graphicFrame>
      <p:pic>
        <p:nvPicPr>
          <p:cNvPr id="4" name="Google Shape;211;g3af6bc1b5fb_0_1" descr="The blank graph has each small square of the x and y-axes marked.">
            <a:extLst>
              <a:ext uri="{FF2B5EF4-FFF2-40B4-BE49-F238E27FC236}">
                <a16:creationId xmlns:a16="http://schemas.microsoft.com/office/drawing/2014/main" id="{E0649F72-559C-7473-87D9-AABE81D7139D}"/>
              </a:ext>
            </a:extLst>
          </p:cNvPr>
          <p:cNvPicPr preferRelativeResize="0"/>
          <p:nvPr/>
        </p:nvPicPr>
        <p:blipFill>
          <a:blip r:embed="rId3" cstate="print">
            <a:alphaModFix/>
            <a:extLst>
              <a:ext uri="{28A0092B-C50C-407E-A947-70E740481C1C}">
                <a14:useLocalDpi xmlns:a14="http://schemas.microsoft.com/office/drawing/2010/main" val="0"/>
              </a:ext>
            </a:extLst>
          </a:blip>
          <a:srcRect t="4556" b="7449"/>
          <a:stretch>
            <a:fillRect/>
          </a:stretch>
        </p:blipFill>
        <p:spPr>
          <a:xfrm>
            <a:off x="6807156" y="758193"/>
            <a:ext cx="4281350" cy="3767405"/>
          </a:xfrm>
          <a:prstGeom prst="rect">
            <a:avLst/>
          </a:prstGeom>
          <a:noFill/>
          <a:ln>
            <a:noFill/>
          </a:ln>
        </p:spPr>
      </p:pic>
      <p:sp>
        <p:nvSpPr>
          <p:cNvPr id="8" name="Vertical Title 1">
            <a:extLst>
              <a:ext uri="{FF2B5EF4-FFF2-40B4-BE49-F238E27FC236}">
                <a16:creationId xmlns:a16="http://schemas.microsoft.com/office/drawing/2014/main" id="{1D480451-B848-689D-4114-CC12056CCB13}"/>
              </a:ext>
              <a:ext uri="{C183D7F6-B498-43B3-948B-1728B52AA6E4}">
                <adec:decorative xmlns:adec="http://schemas.microsoft.com/office/drawing/2017/decorative" val="1"/>
              </a:ext>
            </a:extLst>
          </p:cNvPr>
          <p:cNvSpPr txBox="1">
            <a:spLocks/>
          </p:cNvSpPr>
          <p:nvPr/>
        </p:nvSpPr>
        <p:spPr>
          <a:xfrm>
            <a:off x="11329802" y="600988"/>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Lesson question</a:t>
            </a:r>
            <a:endParaRPr lang="en-US" sz="2200" b="1" i="0" dirty="0">
              <a:solidFill>
                <a:schemeClr val="bg1"/>
              </a:solidFill>
              <a:latin typeface="Century Gothic" panose="020B0502020202020204" pitchFamily="34" charset="0"/>
            </a:endParaRPr>
          </a:p>
        </p:txBody>
      </p:sp>
      <p:sp>
        <p:nvSpPr>
          <p:cNvPr id="9" name="Google Shape;120;g3af95a80b63_0_13">
            <a:extLst>
              <a:ext uri="{FF2B5EF4-FFF2-40B4-BE49-F238E27FC236}">
                <a16:creationId xmlns:a16="http://schemas.microsoft.com/office/drawing/2014/main" id="{E3DCAC15-4CB5-7B74-39AA-126518558C1B}"/>
              </a:ext>
            </a:extLst>
          </p:cNvPr>
          <p:cNvSpPr txBox="1"/>
          <p:nvPr/>
        </p:nvSpPr>
        <p:spPr>
          <a:xfrm>
            <a:off x="6551361" y="4433063"/>
            <a:ext cx="4626686" cy="1236300"/>
          </a:xfrm>
          <a:prstGeom prst="rect">
            <a:avLst/>
          </a:prstGeom>
          <a:noFill/>
          <a:ln>
            <a:noFill/>
          </a:ln>
        </p:spPr>
        <p:txBody>
          <a:bodyPr spcFirstLastPara="1" wrap="square" lIns="91425" tIns="91425" rIns="91425" bIns="91425" anchor="t" anchorCtr="0">
            <a:noAutofit/>
          </a:bodyPr>
          <a:lstStyle/>
          <a:p>
            <a:pPr marL="88900" marR="0" lvl="0" algn="l" rtl="0">
              <a:lnSpc>
                <a:spcPct val="100000"/>
              </a:lnSpc>
              <a:spcBef>
                <a:spcPts val="0"/>
              </a:spcBef>
              <a:spcAft>
                <a:spcPts val="0"/>
              </a:spcAft>
              <a:buClr>
                <a:schemeClr val="accent4"/>
              </a:buClr>
              <a:buSzPts val="2200"/>
            </a:pPr>
            <a:r>
              <a:rPr lang="en-GB" sz="2200" dirty="0">
                <a:solidFill>
                  <a:schemeClr val="dk1"/>
                </a:solidFill>
                <a:latin typeface="Century Gothic"/>
                <a:ea typeface="Century Gothic"/>
                <a:cs typeface="Century Gothic"/>
                <a:sym typeface="Century Gothic"/>
              </a:rPr>
              <a:t>Produce a graph to represent the data: </a:t>
            </a:r>
          </a:p>
          <a:p>
            <a:pPr marL="546100" marR="0" lvl="0" indent="-457200" algn="l" rtl="0">
              <a:lnSpc>
                <a:spcPct val="100000"/>
              </a:lnSpc>
              <a:spcBef>
                <a:spcPts val="0"/>
              </a:spcBef>
              <a:spcAft>
                <a:spcPts val="0"/>
              </a:spcAft>
              <a:buClr>
                <a:schemeClr val="accent4"/>
              </a:buClr>
              <a:buSzPts val="2200"/>
              <a:buFont typeface="+mj-lt"/>
              <a:buAutoNum type="arabicPeriod"/>
            </a:pPr>
            <a:r>
              <a:rPr lang="en-GB" sz="2200" dirty="0">
                <a:solidFill>
                  <a:schemeClr val="dk1"/>
                </a:solidFill>
                <a:latin typeface="Century Gothic"/>
                <a:ea typeface="Century Gothic"/>
                <a:cs typeface="Century Gothic"/>
                <a:sym typeface="Century Gothic"/>
              </a:rPr>
              <a:t> D</a:t>
            </a:r>
            <a:r>
              <a:rPr lang="en-GB" sz="2200" b="0" i="0" u="none" strike="noStrike" cap="none" dirty="0">
                <a:solidFill>
                  <a:schemeClr val="dk1"/>
                </a:solidFill>
                <a:latin typeface="Century Gothic"/>
                <a:ea typeface="Century Gothic"/>
                <a:cs typeface="Century Gothic"/>
                <a:sym typeface="Century Gothic"/>
              </a:rPr>
              <a:t>esign </a:t>
            </a:r>
            <a:r>
              <a:rPr lang="en-GB" sz="2200" b="1" i="0" u="none" strike="noStrike" cap="none" dirty="0">
                <a:solidFill>
                  <a:schemeClr val="dk1"/>
                </a:solidFill>
                <a:latin typeface="Century Gothic"/>
                <a:ea typeface="Century Gothic"/>
                <a:cs typeface="Century Gothic"/>
                <a:sym typeface="Century Gothic"/>
              </a:rPr>
              <a:t>suitable scales.</a:t>
            </a:r>
            <a:r>
              <a:rPr lang="en-GB" sz="2200" b="0" i="0" u="none" strike="noStrike" cap="none" dirty="0">
                <a:solidFill>
                  <a:schemeClr val="dk1"/>
                </a:solidFill>
                <a:latin typeface="Century Gothic"/>
                <a:ea typeface="Century Gothic"/>
                <a:cs typeface="Century Gothic"/>
                <a:sym typeface="Century Gothic"/>
              </a:rPr>
              <a:t> </a:t>
            </a:r>
            <a:endParaRPr sz="2200" b="0" i="0" u="none" strike="noStrike" cap="none" dirty="0">
              <a:solidFill>
                <a:schemeClr val="dk1"/>
              </a:solidFill>
              <a:latin typeface="Century Gothic"/>
              <a:ea typeface="Century Gothic"/>
              <a:cs typeface="Century Gothic"/>
              <a:sym typeface="Century Gothic"/>
            </a:endParaRPr>
          </a:p>
          <a:p>
            <a:pPr marL="546100" marR="0" lvl="0" indent="-457200" algn="l" rtl="0">
              <a:lnSpc>
                <a:spcPct val="100000"/>
              </a:lnSpc>
              <a:spcBef>
                <a:spcPts val="0"/>
              </a:spcBef>
              <a:spcAft>
                <a:spcPts val="0"/>
              </a:spcAft>
              <a:buClr>
                <a:schemeClr val="accent4"/>
              </a:buClr>
              <a:buSzPts val="2200"/>
              <a:buFont typeface="+mj-lt"/>
              <a:buAutoNum type="arabicPeriod"/>
            </a:pPr>
            <a:r>
              <a:rPr lang="en-GB" sz="2200" dirty="0">
                <a:solidFill>
                  <a:schemeClr val="dk1"/>
                </a:solidFill>
                <a:latin typeface="Century Gothic"/>
                <a:ea typeface="Century Gothic"/>
                <a:cs typeface="Century Gothic"/>
                <a:sym typeface="Century Gothic"/>
              </a:rPr>
              <a:t> </a:t>
            </a:r>
            <a:r>
              <a:rPr lang="en-GB" sz="2200" b="1" dirty="0">
                <a:solidFill>
                  <a:schemeClr val="dk1"/>
                </a:solidFill>
                <a:latin typeface="Century Gothic"/>
                <a:ea typeface="Century Gothic"/>
                <a:cs typeface="Century Gothic"/>
                <a:sym typeface="Century Gothic"/>
              </a:rPr>
              <a:t>P</a:t>
            </a:r>
            <a:r>
              <a:rPr lang="en-GB" sz="2200" b="1" i="0" u="none" strike="noStrike" cap="none" dirty="0">
                <a:solidFill>
                  <a:schemeClr val="dk1"/>
                </a:solidFill>
                <a:latin typeface="Century Gothic"/>
                <a:ea typeface="Century Gothic"/>
                <a:cs typeface="Century Gothic"/>
                <a:sym typeface="Century Gothic"/>
              </a:rPr>
              <a:t>lot</a:t>
            </a:r>
            <a:r>
              <a:rPr lang="en-GB" sz="2200" b="0" i="0" u="none" strike="noStrike" cap="none" dirty="0">
                <a:solidFill>
                  <a:schemeClr val="dk1"/>
                </a:solidFill>
                <a:latin typeface="Century Gothic"/>
                <a:ea typeface="Century Gothic"/>
                <a:cs typeface="Century Gothic"/>
                <a:sym typeface="Century Gothic"/>
              </a:rPr>
              <a:t> the results. </a:t>
            </a:r>
            <a:endParaRPr sz="2200" b="0" i="0" u="none" strike="noStrike" cap="none" dirty="0">
              <a:solidFill>
                <a:schemeClr val="dk1"/>
              </a:solidFill>
              <a:latin typeface="Century Gothic"/>
              <a:ea typeface="Century Gothic"/>
              <a:cs typeface="Century Gothic"/>
              <a:sym typeface="Century Gothic"/>
            </a:endParaRPr>
          </a:p>
          <a:p>
            <a:pPr marL="623888" marR="0" lvl="0" indent="-530225" algn="l" rtl="0">
              <a:lnSpc>
                <a:spcPct val="100000"/>
              </a:lnSpc>
              <a:spcBef>
                <a:spcPts val="0"/>
              </a:spcBef>
              <a:spcAft>
                <a:spcPts val="0"/>
              </a:spcAft>
              <a:buClr>
                <a:schemeClr val="accent4"/>
              </a:buClr>
              <a:buSzPts val="2200"/>
              <a:buFont typeface="+mj-lt"/>
              <a:buAutoNum type="arabicPeriod"/>
            </a:pPr>
            <a:r>
              <a:rPr lang="en-GB" sz="2200" b="0" i="0" u="none" strike="noStrike" cap="none" dirty="0">
                <a:solidFill>
                  <a:schemeClr val="dk1"/>
                </a:solidFill>
                <a:latin typeface="Century Gothic"/>
                <a:ea typeface="Century Gothic"/>
                <a:cs typeface="Century Gothic"/>
                <a:sym typeface="Century Gothic"/>
              </a:rPr>
              <a:t>Draw a </a:t>
            </a:r>
            <a:r>
              <a:rPr lang="en-GB" sz="2200" b="1" i="0" u="none" strike="noStrike" cap="none" dirty="0">
                <a:solidFill>
                  <a:schemeClr val="dk1"/>
                </a:solidFill>
                <a:latin typeface="Century Gothic"/>
                <a:ea typeface="Century Gothic"/>
                <a:cs typeface="Century Gothic"/>
                <a:sym typeface="Century Gothic"/>
              </a:rPr>
              <a:t>line of best fit. </a:t>
            </a:r>
            <a:endParaRPr lang="en-GB" sz="2200" b="0" i="0" u="none" strike="noStrike" cap="none" dirty="0">
              <a:solidFill>
                <a:schemeClr val="dk1"/>
              </a:solidFill>
              <a:latin typeface="Century Gothic"/>
              <a:ea typeface="Century Gothic"/>
              <a:cs typeface="Century Gothic"/>
              <a:sym typeface="Century Gothic"/>
            </a:endParaRPr>
          </a:p>
          <a:p>
            <a:pPr marL="623888" marR="0" lvl="0" indent="-530225" algn="l" rtl="0">
              <a:lnSpc>
                <a:spcPct val="100000"/>
              </a:lnSpc>
              <a:spcBef>
                <a:spcPts val="0"/>
              </a:spcBef>
              <a:spcAft>
                <a:spcPts val="0"/>
              </a:spcAft>
              <a:buClr>
                <a:schemeClr val="accent4"/>
              </a:buClr>
              <a:buSzPts val="2200"/>
              <a:buFont typeface="+mj-lt"/>
              <a:buAutoNum type="arabicPeriod"/>
            </a:pPr>
            <a:r>
              <a:rPr lang="en-GB" sz="2200" dirty="0">
                <a:solidFill>
                  <a:schemeClr val="dk1"/>
                </a:solidFill>
                <a:latin typeface="Century Gothic"/>
                <a:ea typeface="Century Gothic"/>
                <a:cs typeface="Century Gothic"/>
                <a:sym typeface="Century Gothic"/>
              </a:rPr>
              <a:t>D</a:t>
            </a:r>
            <a:r>
              <a:rPr lang="en-GB" sz="2200" b="0" i="0" u="none" strike="noStrike" cap="none" dirty="0">
                <a:solidFill>
                  <a:schemeClr val="dk1"/>
                </a:solidFill>
                <a:latin typeface="Century Gothic"/>
                <a:ea typeface="Century Gothic"/>
                <a:cs typeface="Century Gothic"/>
                <a:sym typeface="Century Gothic"/>
              </a:rPr>
              <a:t>escribe the </a:t>
            </a:r>
            <a:r>
              <a:rPr lang="en-GB" sz="2200" b="1" i="0" u="none" strike="noStrike" cap="none" dirty="0">
                <a:solidFill>
                  <a:schemeClr val="dk1"/>
                </a:solidFill>
                <a:latin typeface="Century Gothic"/>
                <a:ea typeface="Century Gothic"/>
                <a:cs typeface="Century Gothic"/>
                <a:sym typeface="Century Gothic"/>
              </a:rPr>
              <a:t>trend.</a:t>
            </a:r>
            <a:endParaRPr sz="2200" b="1" i="0" u="none" strike="noStrike" cap="none" dirty="0">
              <a:solidFill>
                <a:schemeClr val="dk1"/>
              </a:solidFill>
              <a:latin typeface="Century Gothic"/>
              <a:ea typeface="Century Gothic"/>
              <a:cs typeface="Century Gothic"/>
              <a:sym typeface="Century Gothic"/>
            </a:endParaRPr>
          </a:p>
          <a:p>
            <a:pPr marL="45720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38576288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6DDD4-406F-7F86-9844-D983C436D638}"/>
              </a:ext>
            </a:extLst>
          </p:cNvPr>
          <p:cNvSpPr>
            <a:spLocks noGrp="1"/>
          </p:cNvSpPr>
          <p:nvPr>
            <p:ph type="title"/>
          </p:nvPr>
        </p:nvSpPr>
        <p:spPr>
          <a:xfrm>
            <a:off x="379009" y="394527"/>
            <a:ext cx="10080000" cy="440661"/>
          </a:xfrm>
        </p:spPr>
        <p:txBody>
          <a:bodyPr/>
          <a:lstStyle/>
          <a:p>
            <a:r>
              <a:rPr lang="en-GB" dirty="0"/>
              <a:t>Apply your learning – design suitable scales</a:t>
            </a:r>
          </a:p>
        </p:txBody>
      </p:sp>
      <p:sp>
        <p:nvSpPr>
          <p:cNvPr id="7" name="Content Placeholder 2">
            <a:extLst>
              <a:ext uri="{FF2B5EF4-FFF2-40B4-BE49-F238E27FC236}">
                <a16:creationId xmlns:a16="http://schemas.microsoft.com/office/drawing/2014/main" id="{6DB904AE-30AC-FD99-FA69-B4DED64F67C7}"/>
              </a:ext>
            </a:extLst>
          </p:cNvPr>
          <p:cNvSpPr>
            <a:spLocks noGrp="1"/>
          </p:cNvSpPr>
          <p:nvPr>
            <p:ph idx="1"/>
          </p:nvPr>
        </p:nvSpPr>
        <p:spPr>
          <a:xfrm>
            <a:off x="379009" y="1120429"/>
            <a:ext cx="5716991" cy="5040000"/>
          </a:xfrm>
        </p:spPr>
        <p:txBody>
          <a:bodyPr/>
          <a:lstStyle/>
          <a:p>
            <a:pPr marL="0" indent="0">
              <a:buNone/>
            </a:pPr>
            <a:r>
              <a:rPr lang="en-GB" sz="2000" dirty="0"/>
              <a:t>Imagine you are investigating the volume of gas produced over time when magnesium ribbon reacts with hydrochloric acid. Here are the experimental results:</a:t>
            </a:r>
          </a:p>
          <a:p>
            <a:pPr marL="0" indent="0">
              <a:buNone/>
            </a:pPr>
            <a:endParaRPr lang="en-GB" dirty="0"/>
          </a:p>
        </p:txBody>
      </p:sp>
      <p:graphicFrame>
        <p:nvGraphicFramePr>
          <p:cNvPr id="8" name="Table 7">
            <a:extLst>
              <a:ext uri="{FF2B5EF4-FFF2-40B4-BE49-F238E27FC236}">
                <a16:creationId xmlns:a16="http://schemas.microsoft.com/office/drawing/2014/main" id="{332D3ADD-5B36-345E-72C5-54E3D13CE6ED}"/>
              </a:ext>
            </a:extLst>
          </p:cNvPr>
          <p:cNvGraphicFramePr>
            <a:graphicFrameLocks noGrp="1"/>
          </p:cNvGraphicFramePr>
          <p:nvPr>
            <p:extLst>
              <p:ext uri="{D42A27DB-BD31-4B8C-83A1-F6EECF244321}">
                <p14:modId xmlns:p14="http://schemas.microsoft.com/office/powerpoint/2010/main" val="2188034122"/>
              </p:ext>
            </p:extLst>
          </p:nvPr>
        </p:nvGraphicFramePr>
        <p:xfrm>
          <a:off x="1624353" y="2542954"/>
          <a:ext cx="3226302" cy="4041574"/>
        </p:xfrm>
        <a:graphic>
          <a:graphicData uri="http://schemas.openxmlformats.org/drawingml/2006/table">
            <a:tbl>
              <a:tblPr firstRow="1" bandRow="1">
                <a:tableStyleId>{5C22544A-7EE6-4342-B048-85BDC9FD1C3A}</a:tableStyleId>
              </a:tblPr>
              <a:tblGrid>
                <a:gridCol w="1613151">
                  <a:extLst>
                    <a:ext uri="{9D8B030D-6E8A-4147-A177-3AD203B41FA5}">
                      <a16:colId xmlns:a16="http://schemas.microsoft.com/office/drawing/2014/main" val="3287607563"/>
                    </a:ext>
                  </a:extLst>
                </a:gridCol>
                <a:gridCol w="1613151">
                  <a:extLst>
                    <a:ext uri="{9D8B030D-6E8A-4147-A177-3AD203B41FA5}">
                      <a16:colId xmlns:a16="http://schemas.microsoft.com/office/drawing/2014/main" val="232293668"/>
                    </a:ext>
                  </a:extLst>
                </a:gridCol>
              </a:tblGrid>
              <a:tr h="612853">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Volume of gas (cm</a:t>
                      </a:r>
                      <a:r>
                        <a:rPr lang="en-GB" sz="1600" b="1" u="none" strike="noStrike" cap="none" baseline="30000" dirty="0">
                          <a:latin typeface="Century Gothic"/>
                          <a:ea typeface="Century Gothic"/>
                          <a:cs typeface="Century Gothic"/>
                          <a:sym typeface="Century Gothic"/>
                        </a:rPr>
                        <a:t>3</a:t>
                      </a:r>
                      <a:r>
                        <a:rPr lang="en-GB" sz="1600" b="1" u="none" strike="noStrike" cap="none" dirty="0">
                          <a:latin typeface="Century Gothic"/>
                          <a:ea typeface="Century Gothic"/>
                          <a:cs typeface="Century Gothic"/>
                          <a:sym typeface="Century Gothic"/>
                        </a:rPr>
                        <a: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80969">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80969">
                <a:tc>
                  <a:txBody>
                    <a:bodyPr/>
                    <a:lstStyle/>
                    <a:p>
                      <a:pPr algn="ctr">
                        <a:lnSpc>
                          <a:spcPct val="100000"/>
                        </a:lnSpc>
                      </a:pPr>
                      <a:r>
                        <a:rPr lang="en-US" sz="1500" b="0" i="0" dirty="0">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12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380969">
                <a:tc>
                  <a:txBody>
                    <a:bodyPr/>
                    <a:lstStyle/>
                    <a:p>
                      <a:pPr algn="ctr">
                        <a:lnSpc>
                          <a:spcPct val="100000"/>
                        </a:lnSpc>
                      </a:pPr>
                      <a:r>
                        <a:rPr lang="en-US" sz="1500" b="0" i="0" dirty="0">
                          <a:latin typeface="Century Gothic" panose="020B0502020202020204" pitchFamily="34" charset="0"/>
                        </a:rPr>
                        <a:t>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22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80969">
                <a:tc>
                  <a:txBody>
                    <a:bodyPr/>
                    <a:lstStyle/>
                    <a:p>
                      <a:pPr algn="ctr">
                        <a:lnSpc>
                          <a:spcPct val="100000"/>
                        </a:lnSpc>
                      </a:pPr>
                      <a:r>
                        <a:rPr lang="en-US" sz="1500" b="0" i="0" dirty="0">
                          <a:latin typeface="Century Gothic" panose="020B0502020202020204" pitchFamily="34" charset="0"/>
                        </a:rPr>
                        <a:t>40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380969">
                <a:tc>
                  <a:txBody>
                    <a:bodyPr/>
                    <a:lstStyle/>
                    <a:p>
                      <a:pPr algn="ctr">
                        <a:lnSpc>
                          <a:spcPct val="100000"/>
                        </a:lnSpc>
                      </a:pPr>
                      <a:r>
                        <a:rPr lang="en-US" sz="1500" b="0" i="0" dirty="0">
                          <a:latin typeface="Century Gothic" panose="020B0502020202020204" pitchFamily="34" charset="0"/>
                        </a:rPr>
                        <a:t>60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r h="380969">
                <a:tc>
                  <a:txBody>
                    <a:bodyPr/>
                    <a:lstStyle/>
                    <a:p>
                      <a:pPr algn="ctr">
                        <a:lnSpc>
                          <a:spcPct val="100000"/>
                        </a:lnSpc>
                      </a:pPr>
                      <a:r>
                        <a:rPr lang="en-US" sz="1500" b="0" i="0" dirty="0">
                          <a:latin typeface="Century Gothic" panose="020B0502020202020204" pitchFamily="34" charset="0"/>
                        </a:rPr>
                        <a:t>80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76369482"/>
                  </a:ext>
                </a:extLst>
              </a:tr>
              <a:tr h="380969">
                <a:tc>
                  <a:txBody>
                    <a:bodyPr/>
                    <a:lstStyle/>
                    <a:p>
                      <a:pPr algn="ctr">
                        <a:lnSpc>
                          <a:spcPct val="100000"/>
                        </a:lnSpc>
                      </a:pPr>
                      <a:r>
                        <a:rPr lang="en-US" sz="1500" b="0" i="0" dirty="0">
                          <a:latin typeface="Century Gothic" panose="020B0502020202020204" pitchFamily="34" charset="0"/>
                        </a:rPr>
                        <a:t>90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60646888"/>
                  </a:ext>
                </a:extLst>
              </a:tr>
              <a:tr h="380969">
                <a:tc>
                  <a:txBody>
                    <a:bodyPr/>
                    <a:lstStyle/>
                    <a:p>
                      <a:pPr algn="ctr">
                        <a:lnSpc>
                          <a:spcPct val="100000"/>
                        </a:lnSpc>
                      </a:pPr>
                      <a:r>
                        <a:rPr lang="en-US" sz="1500" b="0" i="0" dirty="0">
                          <a:latin typeface="Century Gothic" panose="020B0502020202020204" pitchFamily="34" charset="0"/>
                        </a:rPr>
                        <a:t>100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07005317"/>
                  </a:ext>
                </a:extLst>
              </a:tr>
              <a:tr h="380969">
                <a:tc>
                  <a:txBody>
                    <a:bodyPr/>
                    <a:lstStyle/>
                    <a:p>
                      <a:pPr algn="ctr">
                        <a:lnSpc>
                          <a:spcPct val="100000"/>
                        </a:lnSpc>
                      </a:pPr>
                      <a:r>
                        <a:rPr lang="en-US" sz="1500" b="0" i="0" dirty="0">
                          <a:latin typeface="Century Gothic" panose="020B0502020202020204" pitchFamily="34" charset="0"/>
                        </a:rPr>
                        <a:t>120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052318652"/>
                  </a:ext>
                </a:extLst>
              </a:tr>
            </a:tbl>
          </a:graphicData>
        </a:graphic>
      </p:graphicFrame>
      <p:sp>
        <p:nvSpPr>
          <p:cNvPr id="4" name="Google Shape;221;g3af95a80b63_0_22">
            <a:extLst>
              <a:ext uri="{FF2B5EF4-FFF2-40B4-BE49-F238E27FC236}">
                <a16:creationId xmlns:a16="http://schemas.microsoft.com/office/drawing/2014/main" id="{4E33125D-0E76-907E-D96C-7D8E186E0A85}"/>
              </a:ext>
            </a:extLst>
          </p:cNvPr>
          <p:cNvSpPr txBox="1"/>
          <p:nvPr/>
        </p:nvSpPr>
        <p:spPr>
          <a:xfrm>
            <a:off x="6409734" y="1116128"/>
            <a:ext cx="4436842" cy="5468400"/>
          </a:xfrm>
          <a:prstGeom prst="rect">
            <a:avLst/>
          </a:prstGeom>
          <a:noFill/>
          <a:ln w="9525" cap="flat" cmpd="sng">
            <a:solidFill>
              <a:schemeClr val="accent4"/>
            </a:solidFill>
            <a:prstDash val="solid"/>
            <a:round/>
            <a:headEnd type="none" w="sm" len="sm"/>
            <a:tailEnd type="none" w="sm" len="sm"/>
          </a:ln>
        </p:spPr>
        <p:txBody>
          <a:bodyPr spcFirstLastPara="1" wrap="square" lIns="91425" tIns="91425" rIns="91425" bIns="91425" anchor="t" anchorCtr="0">
            <a:noAutofit/>
          </a:bodyPr>
          <a:lstStyle/>
          <a:p>
            <a:pPr marR="0" lvl="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457200" marR="0" lvl="0" indent="-457200" algn="l" rtl="0">
              <a:lnSpc>
                <a:spcPct val="100000"/>
              </a:lnSpc>
              <a:spcBef>
                <a:spcPts val="0"/>
              </a:spcBef>
              <a:spcAft>
                <a:spcPts val="0"/>
              </a:spcAft>
              <a:buClr>
                <a:srgbClr val="991E66"/>
              </a:buClr>
              <a:buSzPts val="2200"/>
              <a:buFont typeface="+mj-lt"/>
              <a:buAutoNum type="alphaLcParenR"/>
            </a:pPr>
            <a:r>
              <a:rPr lang="en-GB" sz="2000" b="0" i="0" u="none" strike="noStrike" cap="none" dirty="0">
                <a:solidFill>
                  <a:schemeClr val="dk1"/>
                </a:solidFill>
                <a:latin typeface="Century Gothic"/>
                <a:ea typeface="Century Gothic"/>
                <a:cs typeface="Century Gothic"/>
                <a:sym typeface="Century Gothic"/>
              </a:rPr>
              <a:t>Which variable should be plotted on the </a:t>
            </a:r>
            <a:r>
              <a:rPr lang="en-GB" sz="2000" b="0" i="1" u="none" strike="noStrike" cap="none" dirty="0">
                <a:solidFill>
                  <a:schemeClr val="dk1"/>
                </a:solidFill>
                <a:latin typeface="Cambria Math" panose="02040503050406030204" pitchFamily="18" charset="0"/>
                <a:ea typeface="Cambria Math" panose="02040503050406030204" pitchFamily="18" charset="0"/>
                <a:cs typeface="Century Gothic"/>
                <a:sym typeface="Century Gothic"/>
              </a:rPr>
              <a:t>x</a:t>
            </a:r>
            <a:r>
              <a:rPr lang="en-GB" sz="2000" b="0" i="0" u="none" strike="noStrike" cap="none" dirty="0">
                <a:solidFill>
                  <a:schemeClr val="dk1"/>
                </a:solidFill>
                <a:latin typeface="Century Gothic"/>
                <a:ea typeface="Century Gothic"/>
                <a:cs typeface="Century Gothic"/>
                <a:sym typeface="Century Gothic"/>
              </a:rPr>
              <a:t>-axis? What label would be added?</a:t>
            </a:r>
            <a:endParaRPr sz="2000" b="0" i="0" u="none" strike="noStrike" cap="none" dirty="0">
              <a:solidFill>
                <a:schemeClr val="dk1"/>
              </a:solidFill>
              <a:latin typeface="Century Gothic"/>
              <a:ea typeface="Century Gothic"/>
              <a:cs typeface="Century Gothic"/>
              <a:sym typeface="Century Gothic"/>
            </a:endParaRPr>
          </a:p>
          <a:p>
            <a:pPr marL="457200" marR="0" lvl="0" indent="-457200" algn="l" rtl="0">
              <a:lnSpc>
                <a:spcPct val="100000"/>
              </a:lnSpc>
              <a:spcBef>
                <a:spcPts val="0"/>
              </a:spcBef>
              <a:spcAft>
                <a:spcPts val="0"/>
              </a:spcAft>
              <a:buClr>
                <a:srgbClr val="991E66"/>
              </a:buClr>
              <a:buSzPts val="2200"/>
              <a:buFont typeface="+mj-lt"/>
              <a:buAutoNum type="alphaLcParenR"/>
            </a:pPr>
            <a:endParaRPr sz="2000" b="0" i="0" u="none" strike="noStrike" cap="none" dirty="0">
              <a:solidFill>
                <a:schemeClr val="dk1"/>
              </a:solidFill>
              <a:latin typeface="Century Gothic"/>
              <a:ea typeface="Century Gothic"/>
              <a:cs typeface="Century Gothic"/>
              <a:sym typeface="Century Gothic"/>
            </a:endParaRPr>
          </a:p>
          <a:p>
            <a:pPr marL="457200" marR="0" lvl="0" indent="-457200" algn="l" rtl="0">
              <a:lnSpc>
                <a:spcPct val="100000"/>
              </a:lnSpc>
              <a:spcBef>
                <a:spcPts val="0"/>
              </a:spcBef>
              <a:spcAft>
                <a:spcPts val="0"/>
              </a:spcAft>
              <a:buClr>
                <a:srgbClr val="991E66"/>
              </a:buClr>
              <a:buSzPts val="2200"/>
              <a:buFont typeface="+mj-lt"/>
              <a:buAutoNum type="alphaLcParenR"/>
            </a:pPr>
            <a:r>
              <a:rPr lang="en-GB" sz="2000" b="0" i="0" u="none" strike="noStrike" cap="none" dirty="0">
                <a:solidFill>
                  <a:schemeClr val="dk1"/>
                </a:solidFill>
                <a:latin typeface="Century Gothic"/>
                <a:ea typeface="Century Gothic"/>
                <a:cs typeface="Century Gothic"/>
                <a:sym typeface="Century Gothic"/>
              </a:rPr>
              <a:t>Explain why both axes should start at zero for this experiment.</a:t>
            </a:r>
            <a:endParaRPr sz="2000" b="0" i="0" u="none" strike="noStrike" cap="none" dirty="0">
              <a:solidFill>
                <a:schemeClr val="dk1"/>
              </a:solidFill>
              <a:latin typeface="Century Gothic"/>
              <a:ea typeface="Century Gothic"/>
              <a:cs typeface="Century Gothic"/>
              <a:sym typeface="Century Gothic"/>
            </a:endParaRPr>
          </a:p>
          <a:p>
            <a:pPr marL="457200" marR="0" lvl="0" indent="-457200" algn="l" rtl="0">
              <a:lnSpc>
                <a:spcPct val="100000"/>
              </a:lnSpc>
              <a:spcBef>
                <a:spcPts val="0"/>
              </a:spcBef>
              <a:spcAft>
                <a:spcPts val="0"/>
              </a:spcAft>
              <a:buClr>
                <a:srgbClr val="991E66"/>
              </a:buClr>
              <a:buSzPts val="2200"/>
              <a:buFont typeface="+mj-lt"/>
              <a:buAutoNum type="alphaLcParenR"/>
            </a:pPr>
            <a:endParaRPr sz="2000" b="0" i="0" u="none" strike="noStrike" cap="none" dirty="0">
              <a:solidFill>
                <a:schemeClr val="dk1"/>
              </a:solidFill>
              <a:latin typeface="Century Gothic"/>
              <a:ea typeface="Century Gothic"/>
              <a:cs typeface="Century Gothic"/>
              <a:sym typeface="Century Gothic"/>
            </a:endParaRPr>
          </a:p>
          <a:p>
            <a:pPr marL="457200" marR="0" lvl="0" indent="-457200" algn="l" rtl="0">
              <a:lnSpc>
                <a:spcPct val="100000"/>
              </a:lnSpc>
              <a:spcBef>
                <a:spcPts val="0"/>
              </a:spcBef>
              <a:spcAft>
                <a:spcPts val="0"/>
              </a:spcAft>
              <a:buClr>
                <a:srgbClr val="991E66"/>
              </a:buClr>
              <a:buSzPts val="2200"/>
              <a:buFont typeface="+mj-lt"/>
              <a:buAutoNum type="alphaLcParenR"/>
            </a:pPr>
            <a:r>
              <a:rPr lang="en-GB" sz="2000" b="0" i="0" u="none" strike="noStrike" cap="none" dirty="0">
                <a:solidFill>
                  <a:schemeClr val="dk1"/>
                </a:solidFill>
                <a:latin typeface="Century Gothic"/>
                <a:ea typeface="Century Gothic"/>
                <a:cs typeface="Century Gothic"/>
                <a:sym typeface="Century Gothic"/>
              </a:rPr>
              <a:t>What is the range of data for both the independent and dependent variables?</a:t>
            </a:r>
            <a:endParaRPr sz="2000" b="0" i="0" u="none" strike="noStrike" cap="none" dirty="0">
              <a:solidFill>
                <a:schemeClr val="dk1"/>
              </a:solidFill>
              <a:latin typeface="Century Gothic"/>
              <a:ea typeface="Century Gothic"/>
              <a:cs typeface="Century Gothic"/>
              <a:sym typeface="Century Gothic"/>
            </a:endParaRPr>
          </a:p>
          <a:p>
            <a:pPr marL="457200" marR="0" lvl="0" indent="-457200" algn="l" rtl="0">
              <a:lnSpc>
                <a:spcPct val="100000"/>
              </a:lnSpc>
              <a:spcBef>
                <a:spcPts val="0"/>
              </a:spcBef>
              <a:spcAft>
                <a:spcPts val="0"/>
              </a:spcAft>
              <a:buClr>
                <a:srgbClr val="991E66"/>
              </a:buClr>
              <a:buSzPts val="2200"/>
              <a:buFont typeface="+mj-lt"/>
              <a:buAutoNum type="alphaLcParenR"/>
            </a:pPr>
            <a:endParaRPr sz="2000" b="0" i="0" u="none" strike="noStrike" cap="none" dirty="0">
              <a:solidFill>
                <a:schemeClr val="dk1"/>
              </a:solidFill>
              <a:latin typeface="Century Gothic"/>
              <a:ea typeface="Century Gothic"/>
              <a:cs typeface="Century Gothic"/>
              <a:sym typeface="Century Gothic"/>
            </a:endParaRPr>
          </a:p>
          <a:p>
            <a:pPr marL="457200" marR="0" lvl="0" indent="-457200" algn="l" rtl="0">
              <a:lnSpc>
                <a:spcPct val="100000"/>
              </a:lnSpc>
              <a:spcBef>
                <a:spcPts val="0"/>
              </a:spcBef>
              <a:spcAft>
                <a:spcPts val="0"/>
              </a:spcAft>
              <a:buClr>
                <a:srgbClr val="991E66"/>
              </a:buClr>
              <a:buSzPts val="2200"/>
              <a:buFont typeface="+mj-lt"/>
              <a:buAutoNum type="alphaLcParenR"/>
            </a:pPr>
            <a:r>
              <a:rPr lang="en-GB" sz="2000" b="0" i="0" u="none" strike="noStrike" cap="none" dirty="0">
                <a:solidFill>
                  <a:schemeClr val="dk1"/>
                </a:solidFill>
                <a:latin typeface="Century Gothic"/>
                <a:ea typeface="Century Gothic"/>
                <a:cs typeface="Century Gothic"/>
                <a:sym typeface="Century Gothic"/>
              </a:rPr>
              <a:t>Why is it important that the graph uses most of the space on the paper?</a:t>
            </a:r>
            <a:endParaRPr sz="20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dirty="0">
              <a:solidFill>
                <a:schemeClr val="dk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7450021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487BA-1A22-D9C9-E7CD-B0598C0A2F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1329139-AE40-4DA2-A400-56CB6046BAAF}"/>
              </a:ext>
            </a:extLst>
          </p:cNvPr>
          <p:cNvSpPr>
            <a:spLocks noGrp="1"/>
          </p:cNvSpPr>
          <p:nvPr>
            <p:ph type="title"/>
          </p:nvPr>
        </p:nvSpPr>
        <p:spPr>
          <a:xfrm>
            <a:off x="457878" y="522280"/>
            <a:ext cx="10080000" cy="440661"/>
          </a:xfrm>
        </p:spPr>
        <p:txBody>
          <a:bodyPr/>
          <a:lstStyle/>
          <a:p>
            <a:r>
              <a:rPr lang="en-GB" dirty="0"/>
              <a:t>Apply your learning – plot the results</a:t>
            </a:r>
          </a:p>
        </p:txBody>
      </p:sp>
      <p:sp>
        <p:nvSpPr>
          <p:cNvPr id="7" name="Content Placeholder 2">
            <a:extLst>
              <a:ext uri="{FF2B5EF4-FFF2-40B4-BE49-F238E27FC236}">
                <a16:creationId xmlns:a16="http://schemas.microsoft.com/office/drawing/2014/main" id="{BD376331-4065-57A1-570C-F5CAE3EC6657}"/>
              </a:ext>
            </a:extLst>
          </p:cNvPr>
          <p:cNvSpPr>
            <a:spLocks noGrp="1"/>
          </p:cNvSpPr>
          <p:nvPr>
            <p:ph idx="1"/>
          </p:nvPr>
        </p:nvSpPr>
        <p:spPr>
          <a:xfrm>
            <a:off x="457878" y="1157692"/>
            <a:ext cx="5716991" cy="5040000"/>
          </a:xfrm>
        </p:spPr>
        <p:txBody>
          <a:bodyPr/>
          <a:lstStyle/>
          <a:p>
            <a:pPr marL="0" indent="0">
              <a:buNone/>
            </a:pPr>
            <a:r>
              <a:rPr lang="en-GB" sz="2000" dirty="0"/>
              <a:t>Imagine you are investigating the volume of gas produced over time when magnesium ribbon reacts with hydrochloric acid. Here are the experimental results:</a:t>
            </a:r>
          </a:p>
          <a:p>
            <a:pPr marL="0" indent="0">
              <a:buNone/>
            </a:pPr>
            <a:endParaRPr lang="en-GB" dirty="0"/>
          </a:p>
        </p:txBody>
      </p:sp>
      <p:graphicFrame>
        <p:nvGraphicFramePr>
          <p:cNvPr id="8" name="Table 7">
            <a:extLst>
              <a:ext uri="{FF2B5EF4-FFF2-40B4-BE49-F238E27FC236}">
                <a16:creationId xmlns:a16="http://schemas.microsoft.com/office/drawing/2014/main" id="{14B02243-B577-60E4-80C7-700A9455CCF0}"/>
              </a:ext>
            </a:extLst>
          </p:cNvPr>
          <p:cNvGraphicFramePr>
            <a:graphicFrameLocks noGrp="1"/>
          </p:cNvGraphicFramePr>
          <p:nvPr>
            <p:extLst>
              <p:ext uri="{D42A27DB-BD31-4B8C-83A1-F6EECF244321}">
                <p14:modId xmlns:p14="http://schemas.microsoft.com/office/powerpoint/2010/main" val="2961417601"/>
              </p:ext>
            </p:extLst>
          </p:nvPr>
        </p:nvGraphicFramePr>
        <p:xfrm>
          <a:off x="1176291" y="2525853"/>
          <a:ext cx="3226302" cy="4041574"/>
        </p:xfrm>
        <a:graphic>
          <a:graphicData uri="http://schemas.openxmlformats.org/drawingml/2006/table">
            <a:tbl>
              <a:tblPr firstRow="1" bandRow="1">
                <a:tableStyleId>{5C22544A-7EE6-4342-B048-85BDC9FD1C3A}</a:tableStyleId>
              </a:tblPr>
              <a:tblGrid>
                <a:gridCol w="1613151">
                  <a:extLst>
                    <a:ext uri="{9D8B030D-6E8A-4147-A177-3AD203B41FA5}">
                      <a16:colId xmlns:a16="http://schemas.microsoft.com/office/drawing/2014/main" val="3287607563"/>
                    </a:ext>
                  </a:extLst>
                </a:gridCol>
                <a:gridCol w="1613151">
                  <a:extLst>
                    <a:ext uri="{9D8B030D-6E8A-4147-A177-3AD203B41FA5}">
                      <a16:colId xmlns:a16="http://schemas.microsoft.com/office/drawing/2014/main" val="232293668"/>
                    </a:ext>
                  </a:extLst>
                </a:gridCol>
              </a:tblGrid>
              <a:tr h="612853">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Time (s)</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rtl="0">
                        <a:lnSpc>
                          <a:spcPct val="100000"/>
                        </a:lnSpc>
                        <a:spcBef>
                          <a:spcPts val="0"/>
                        </a:spcBef>
                        <a:spcAft>
                          <a:spcPts val="0"/>
                        </a:spcAft>
                        <a:buClr>
                          <a:srgbClr val="000000"/>
                        </a:buClr>
                        <a:buSzPts val="1400"/>
                        <a:buFont typeface="Arial"/>
                        <a:buNone/>
                      </a:pPr>
                      <a:r>
                        <a:rPr lang="en-GB" sz="1600" b="1" u="none" strike="noStrike" cap="none" dirty="0">
                          <a:latin typeface="Century Gothic"/>
                          <a:ea typeface="Century Gothic"/>
                          <a:cs typeface="Century Gothic"/>
                          <a:sym typeface="Century Gothic"/>
                        </a:rPr>
                        <a:t>Volume of gas (cm</a:t>
                      </a:r>
                      <a:r>
                        <a:rPr lang="en-GB" sz="1600" b="1" u="none" strike="noStrike" cap="none" baseline="30000" dirty="0">
                          <a:latin typeface="Century Gothic"/>
                          <a:ea typeface="Century Gothic"/>
                          <a:cs typeface="Century Gothic"/>
                          <a:sym typeface="Century Gothic"/>
                        </a:rPr>
                        <a:t>3</a:t>
                      </a:r>
                      <a:r>
                        <a:rPr lang="en-GB" sz="1600" b="1" u="none" strike="noStrike" cap="none" dirty="0">
                          <a:latin typeface="Century Gothic"/>
                          <a:ea typeface="Century Gothic"/>
                          <a:cs typeface="Century Gothic"/>
                          <a:sym typeface="Century Gothic"/>
                        </a:rPr>
                        <a:t>)</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1202464764"/>
                  </a:ext>
                </a:extLst>
              </a:tr>
              <a:tr h="380969">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824927119"/>
                  </a:ext>
                </a:extLst>
              </a:tr>
              <a:tr h="380969">
                <a:tc>
                  <a:txBody>
                    <a:bodyPr/>
                    <a:lstStyle/>
                    <a:p>
                      <a:pPr algn="ctr">
                        <a:lnSpc>
                          <a:spcPct val="100000"/>
                        </a:lnSpc>
                      </a:pPr>
                      <a:r>
                        <a:rPr lang="en-US" sz="1500" b="0" i="0" dirty="0">
                          <a:latin typeface="Century Gothic" panose="020B0502020202020204" pitchFamily="34" charset="0"/>
                        </a:rPr>
                        <a:t>10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12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4020838903"/>
                  </a:ext>
                </a:extLst>
              </a:tr>
              <a:tr h="380969">
                <a:tc>
                  <a:txBody>
                    <a:bodyPr/>
                    <a:lstStyle/>
                    <a:p>
                      <a:pPr algn="ctr">
                        <a:lnSpc>
                          <a:spcPct val="100000"/>
                        </a:lnSpc>
                      </a:pPr>
                      <a:r>
                        <a:rPr lang="en-US" sz="1500" b="0" i="0" dirty="0">
                          <a:latin typeface="Century Gothic" panose="020B0502020202020204" pitchFamily="34" charset="0"/>
                        </a:rPr>
                        <a:t>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22</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577880623"/>
                  </a:ext>
                </a:extLst>
              </a:tr>
              <a:tr h="380969">
                <a:tc>
                  <a:txBody>
                    <a:bodyPr/>
                    <a:lstStyle/>
                    <a:p>
                      <a:pPr algn="ctr">
                        <a:lnSpc>
                          <a:spcPct val="100000"/>
                        </a:lnSpc>
                      </a:pPr>
                      <a:r>
                        <a:rPr lang="en-US" sz="1500" b="0" i="0" dirty="0">
                          <a:latin typeface="Century Gothic" panose="020B0502020202020204" pitchFamily="34" charset="0"/>
                        </a:rPr>
                        <a:t>40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30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013425230"/>
                  </a:ext>
                </a:extLst>
              </a:tr>
              <a:tr h="380969">
                <a:tc>
                  <a:txBody>
                    <a:bodyPr/>
                    <a:lstStyle/>
                    <a:p>
                      <a:pPr algn="ctr">
                        <a:lnSpc>
                          <a:spcPct val="100000"/>
                        </a:lnSpc>
                      </a:pPr>
                      <a:r>
                        <a:rPr lang="en-US" sz="1500" b="0" i="0" dirty="0">
                          <a:latin typeface="Century Gothic" panose="020B0502020202020204" pitchFamily="34" charset="0"/>
                        </a:rPr>
                        <a:t>60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48</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14782415"/>
                  </a:ext>
                </a:extLst>
              </a:tr>
              <a:tr h="380969">
                <a:tc>
                  <a:txBody>
                    <a:bodyPr/>
                    <a:lstStyle/>
                    <a:p>
                      <a:pPr algn="ctr">
                        <a:lnSpc>
                          <a:spcPct val="100000"/>
                        </a:lnSpc>
                      </a:pPr>
                      <a:r>
                        <a:rPr lang="en-US" sz="1500" b="0" i="0" dirty="0">
                          <a:latin typeface="Century Gothic" panose="020B0502020202020204" pitchFamily="34" charset="0"/>
                        </a:rPr>
                        <a:t>80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76369482"/>
                  </a:ext>
                </a:extLst>
              </a:tr>
              <a:tr h="380969">
                <a:tc>
                  <a:txBody>
                    <a:bodyPr/>
                    <a:lstStyle/>
                    <a:p>
                      <a:pPr algn="ctr">
                        <a:lnSpc>
                          <a:spcPct val="100000"/>
                        </a:lnSpc>
                      </a:pPr>
                      <a:r>
                        <a:rPr lang="en-US" sz="1500" b="0" i="0" dirty="0">
                          <a:latin typeface="Century Gothic" panose="020B0502020202020204" pitchFamily="34" charset="0"/>
                        </a:rPr>
                        <a:t>90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60646888"/>
                  </a:ext>
                </a:extLst>
              </a:tr>
              <a:tr h="380969">
                <a:tc>
                  <a:txBody>
                    <a:bodyPr/>
                    <a:lstStyle/>
                    <a:p>
                      <a:pPr algn="ctr">
                        <a:lnSpc>
                          <a:spcPct val="100000"/>
                        </a:lnSpc>
                      </a:pPr>
                      <a:r>
                        <a:rPr lang="en-US" sz="1500" b="0" i="0" dirty="0">
                          <a:latin typeface="Century Gothic" panose="020B0502020202020204" pitchFamily="34" charset="0"/>
                        </a:rPr>
                        <a:t>100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53</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907005317"/>
                  </a:ext>
                </a:extLst>
              </a:tr>
              <a:tr h="380969">
                <a:tc>
                  <a:txBody>
                    <a:bodyPr/>
                    <a:lstStyle/>
                    <a:p>
                      <a:pPr algn="ctr">
                        <a:lnSpc>
                          <a:spcPct val="100000"/>
                        </a:lnSpc>
                      </a:pPr>
                      <a:r>
                        <a:rPr lang="en-US" sz="1500" b="0" i="0" dirty="0">
                          <a:latin typeface="Century Gothic" panose="020B0502020202020204" pitchFamily="34" charset="0"/>
                        </a:rPr>
                        <a:t>120</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lnSpc>
                          <a:spcPct val="100000"/>
                        </a:lnSpc>
                      </a:pPr>
                      <a:r>
                        <a:rPr lang="en-US" sz="1500" b="0" i="0" dirty="0">
                          <a:latin typeface="Century Gothic" panose="020B0502020202020204" pitchFamily="34" charset="0"/>
                        </a:rPr>
                        <a:t>54</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052318652"/>
                  </a:ext>
                </a:extLst>
              </a:tr>
            </a:tbl>
          </a:graphicData>
        </a:graphic>
      </p:graphicFrame>
      <p:pic>
        <p:nvPicPr>
          <p:cNvPr id="3" name="Google Shape;230;g3af95a80b63_0_32" descr="The x-axis of the graph has been labelled time in seconds, with a scale of 0 to 140 in increments of 20. &#10;&#10;The y-axis has been labelled volume in cubic centimetres, with a scale of 0 to 60 in increments of 10.">
            <a:extLst>
              <a:ext uri="{FF2B5EF4-FFF2-40B4-BE49-F238E27FC236}">
                <a16:creationId xmlns:a16="http://schemas.microsoft.com/office/drawing/2014/main" id="{B2D7AD15-A17C-33EB-6246-7E855140BB21}"/>
              </a:ext>
            </a:extLst>
          </p:cNvPr>
          <p:cNvPicPr preferRelativeResize="0"/>
          <p:nvPr/>
        </p:nvPicPr>
        <p:blipFill>
          <a:blip r:embed="rId3">
            <a:alphaModFix/>
            <a:extLst>
              <a:ext uri="{28A0092B-C50C-407E-A947-70E740481C1C}">
                <a14:useLocalDpi xmlns:a14="http://schemas.microsoft.com/office/drawing/2010/main" val="0"/>
              </a:ext>
            </a:extLst>
          </a:blip>
          <a:srcRect/>
          <a:stretch/>
        </p:blipFill>
        <p:spPr>
          <a:xfrm>
            <a:off x="6312744" y="962941"/>
            <a:ext cx="4838047" cy="4515874"/>
          </a:xfrm>
          <a:prstGeom prst="rect">
            <a:avLst/>
          </a:prstGeom>
          <a:noFill/>
          <a:ln>
            <a:noFill/>
          </a:ln>
        </p:spPr>
      </p:pic>
    </p:spTree>
    <p:extLst>
      <p:ext uri="{BB962C8B-B14F-4D97-AF65-F5344CB8AC3E}">
        <p14:creationId xmlns:p14="http://schemas.microsoft.com/office/powerpoint/2010/main" val="26554810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57CFC-98B4-05ED-13FA-CAFDC2087142}"/>
              </a:ext>
            </a:extLst>
          </p:cNvPr>
          <p:cNvSpPr>
            <a:spLocks noGrp="1"/>
          </p:cNvSpPr>
          <p:nvPr>
            <p:ph type="title"/>
          </p:nvPr>
        </p:nvSpPr>
        <p:spPr>
          <a:xfrm>
            <a:off x="560343" y="418670"/>
            <a:ext cx="10080000" cy="440661"/>
          </a:xfrm>
        </p:spPr>
        <p:txBody>
          <a:bodyPr/>
          <a:lstStyle/>
          <a:p>
            <a:r>
              <a:rPr lang="en-GB" dirty="0"/>
              <a:t>Apply your learning – draw the line of best fit</a:t>
            </a:r>
          </a:p>
        </p:txBody>
      </p:sp>
      <p:sp>
        <p:nvSpPr>
          <p:cNvPr id="3" name="Content Placeholder 2">
            <a:extLst>
              <a:ext uri="{FF2B5EF4-FFF2-40B4-BE49-F238E27FC236}">
                <a16:creationId xmlns:a16="http://schemas.microsoft.com/office/drawing/2014/main" id="{01C33841-177F-5046-000F-52939CD4712D}"/>
              </a:ext>
            </a:extLst>
          </p:cNvPr>
          <p:cNvSpPr>
            <a:spLocks noGrp="1"/>
          </p:cNvSpPr>
          <p:nvPr>
            <p:ph idx="1"/>
          </p:nvPr>
        </p:nvSpPr>
        <p:spPr>
          <a:xfrm>
            <a:off x="593498" y="1399330"/>
            <a:ext cx="4683102" cy="5040000"/>
          </a:xfrm>
        </p:spPr>
        <p:txBody>
          <a:bodyPr/>
          <a:lstStyle/>
          <a:p>
            <a:pPr marL="457200" lvl="0" indent="-457200">
              <a:spcAft>
                <a:spcPts val="0"/>
              </a:spcAft>
              <a:buSzPts val="2200"/>
              <a:buFont typeface="+mj-lt"/>
              <a:buAutoNum type="alphaLcParenR"/>
            </a:pPr>
            <a:r>
              <a:rPr lang="en-GB" dirty="0">
                <a:solidFill>
                  <a:schemeClr val="dk1"/>
                </a:solidFill>
                <a:latin typeface="Century Gothic"/>
                <a:ea typeface="Century Gothic"/>
                <a:cs typeface="Century Gothic"/>
                <a:sym typeface="Century Gothic"/>
              </a:rPr>
              <a:t>What is</a:t>
            </a:r>
            <a:r>
              <a:rPr lang="en-GB" dirty="0">
                <a:solidFill>
                  <a:srgbClr val="006F62"/>
                </a:solidFill>
                <a:latin typeface="Century Gothic"/>
                <a:ea typeface="Century Gothic"/>
                <a:cs typeface="Century Gothic"/>
                <a:sym typeface="Century Gothic"/>
              </a:rPr>
              <a:t> </a:t>
            </a:r>
            <a:r>
              <a:rPr lang="en-GB" dirty="0">
                <a:solidFill>
                  <a:schemeClr val="dk1"/>
                </a:solidFill>
                <a:latin typeface="Century Gothic"/>
                <a:ea typeface="Century Gothic"/>
                <a:cs typeface="Century Gothic"/>
                <a:sym typeface="Century Gothic"/>
              </a:rPr>
              <a:t>the shape that the line of best fit should follow?</a:t>
            </a:r>
          </a:p>
          <a:p>
            <a:pPr marL="457200" lvl="0" indent="-457200">
              <a:spcAft>
                <a:spcPts val="0"/>
              </a:spcAft>
              <a:buSzPts val="2200"/>
              <a:buFont typeface="+mj-lt"/>
              <a:buAutoNum type="alphaLcParenR"/>
            </a:pPr>
            <a:endParaRPr lang="en-GB" dirty="0">
              <a:solidFill>
                <a:schemeClr val="dk1"/>
              </a:solidFill>
              <a:latin typeface="Century Gothic"/>
              <a:ea typeface="Century Gothic"/>
              <a:cs typeface="Century Gothic"/>
              <a:sym typeface="Century Gothic"/>
            </a:endParaRPr>
          </a:p>
          <a:p>
            <a:pPr marL="457200" lvl="0" indent="-457200">
              <a:spcAft>
                <a:spcPts val="0"/>
              </a:spcAft>
              <a:buSzPts val="2200"/>
              <a:buFont typeface="+mj-lt"/>
              <a:buAutoNum type="alphaLcParenR"/>
            </a:pPr>
            <a:r>
              <a:rPr lang="en-GB" dirty="0">
                <a:solidFill>
                  <a:schemeClr val="dk1"/>
                </a:solidFill>
                <a:latin typeface="Century Gothic"/>
                <a:ea typeface="Century Gothic"/>
                <a:cs typeface="Century Gothic"/>
                <a:sym typeface="Century Gothic"/>
              </a:rPr>
              <a:t>Why might the plotted points not form a perfect line or curve?</a:t>
            </a:r>
          </a:p>
          <a:p>
            <a:pPr marL="457200" lvl="0" indent="-457200">
              <a:spcAft>
                <a:spcPts val="0"/>
              </a:spcAft>
              <a:buSzPts val="2200"/>
              <a:buFont typeface="+mj-lt"/>
              <a:buAutoNum type="alphaLcParenR"/>
            </a:pPr>
            <a:endParaRPr lang="en-GB" dirty="0">
              <a:solidFill>
                <a:schemeClr val="dk1"/>
              </a:solidFill>
              <a:latin typeface="Century Gothic"/>
              <a:ea typeface="Century Gothic"/>
              <a:cs typeface="Century Gothic"/>
              <a:sym typeface="Century Gothic"/>
            </a:endParaRPr>
          </a:p>
          <a:p>
            <a:pPr marL="457200" lvl="0" indent="-457200">
              <a:spcAft>
                <a:spcPts val="0"/>
              </a:spcAft>
              <a:buSzPts val="2200"/>
              <a:buFont typeface="+mj-lt"/>
              <a:buAutoNum type="alphaLcParenR"/>
            </a:pPr>
            <a:r>
              <a:rPr lang="en-GB" dirty="0">
                <a:solidFill>
                  <a:schemeClr val="dk1"/>
                </a:solidFill>
                <a:latin typeface="Century Gothic"/>
                <a:ea typeface="Century Gothic"/>
                <a:cs typeface="Century Gothic"/>
                <a:sym typeface="Century Gothic"/>
              </a:rPr>
              <a:t>What does the line of best fit tell us?</a:t>
            </a:r>
          </a:p>
          <a:p>
            <a:pPr marL="457200" lvl="0" indent="-457200">
              <a:spcAft>
                <a:spcPts val="0"/>
              </a:spcAft>
              <a:buSzPts val="2200"/>
              <a:buFont typeface="+mj-lt"/>
              <a:buAutoNum type="alphaLcParenR"/>
            </a:pPr>
            <a:endParaRPr lang="en-GB" dirty="0">
              <a:solidFill>
                <a:schemeClr val="dk1"/>
              </a:solidFill>
              <a:latin typeface="Century Gothic"/>
              <a:ea typeface="Century Gothic"/>
              <a:cs typeface="Century Gothic"/>
              <a:sym typeface="Century Gothic"/>
            </a:endParaRPr>
          </a:p>
          <a:p>
            <a:pPr marL="457200" lvl="0" indent="-457200">
              <a:spcAft>
                <a:spcPts val="0"/>
              </a:spcAft>
              <a:buSzPts val="2200"/>
              <a:buFont typeface="+mj-lt"/>
              <a:buAutoNum type="alphaLcParenR"/>
            </a:pPr>
            <a:r>
              <a:rPr lang="en-GB" dirty="0">
                <a:solidFill>
                  <a:schemeClr val="dk1"/>
                </a:solidFill>
                <a:latin typeface="Century Gothic"/>
                <a:ea typeface="Century Gothic"/>
                <a:cs typeface="Century Gothic"/>
                <a:sym typeface="Century Gothic"/>
              </a:rPr>
              <a:t>Why is a line of best fit more useful than joining the dots?</a:t>
            </a:r>
          </a:p>
          <a:p>
            <a:pPr marL="0" indent="0">
              <a:buNone/>
            </a:pPr>
            <a:endParaRPr lang="en-GB" dirty="0"/>
          </a:p>
        </p:txBody>
      </p:sp>
      <p:pic>
        <p:nvPicPr>
          <p:cNvPr id="4" name="Google Shape;239;g3af95a80b63_0_41" descr="The graph shows the nine results of volume of gas against time results, from the table on the previous slide, plotted ready for the line of best fit to be drawn.">
            <a:extLst>
              <a:ext uri="{FF2B5EF4-FFF2-40B4-BE49-F238E27FC236}">
                <a16:creationId xmlns:a16="http://schemas.microsoft.com/office/drawing/2014/main" id="{58208102-B77B-AC9A-95B3-AED3802C4B83}"/>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5399212" y="859331"/>
            <a:ext cx="5795953" cy="5409991"/>
          </a:xfrm>
          <a:prstGeom prst="rect">
            <a:avLst/>
          </a:prstGeom>
          <a:noFill/>
          <a:ln>
            <a:noFill/>
          </a:ln>
        </p:spPr>
      </p:pic>
    </p:spTree>
    <p:extLst>
      <p:ext uri="{BB962C8B-B14F-4D97-AF65-F5344CB8AC3E}">
        <p14:creationId xmlns:p14="http://schemas.microsoft.com/office/powerpoint/2010/main" val="122454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35D9B-F250-68E4-7F03-EB6BB8DA5C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E4191D-7B3E-79ED-15BF-129E060D525E}"/>
              </a:ext>
            </a:extLst>
          </p:cNvPr>
          <p:cNvSpPr>
            <a:spLocks noGrp="1"/>
          </p:cNvSpPr>
          <p:nvPr>
            <p:ph type="title"/>
          </p:nvPr>
        </p:nvSpPr>
        <p:spPr>
          <a:xfrm>
            <a:off x="385679" y="367616"/>
            <a:ext cx="10503993" cy="440661"/>
          </a:xfrm>
        </p:spPr>
        <p:txBody>
          <a:bodyPr/>
          <a:lstStyle/>
          <a:p>
            <a:r>
              <a:rPr lang="en-GB" dirty="0"/>
              <a:t>Apply your learning – line of best fit – answers a–b</a:t>
            </a:r>
          </a:p>
        </p:txBody>
      </p:sp>
      <p:sp>
        <p:nvSpPr>
          <p:cNvPr id="3" name="Content Placeholder 2">
            <a:extLst>
              <a:ext uri="{FF2B5EF4-FFF2-40B4-BE49-F238E27FC236}">
                <a16:creationId xmlns:a16="http://schemas.microsoft.com/office/drawing/2014/main" id="{C7AF438E-C10C-6576-24E2-D5B9AC778D30}"/>
              </a:ext>
            </a:extLst>
          </p:cNvPr>
          <p:cNvSpPr>
            <a:spLocks noGrp="1"/>
          </p:cNvSpPr>
          <p:nvPr>
            <p:ph idx="1"/>
          </p:nvPr>
        </p:nvSpPr>
        <p:spPr>
          <a:xfrm>
            <a:off x="385680" y="1269496"/>
            <a:ext cx="4683102" cy="5040000"/>
          </a:xfrm>
        </p:spPr>
        <p:txBody>
          <a:bodyPr>
            <a:normAutofit/>
          </a:bodyPr>
          <a:lstStyle/>
          <a:p>
            <a:pPr marL="457200" indent="-457200">
              <a:spcAft>
                <a:spcPts val="0"/>
              </a:spcAft>
              <a:buSzPts val="2200"/>
              <a:buFont typeface="+mj-lt"/>
              <a:buAutoNum type="alphaLcParenR"/>
            </a:pPr>
            <a:r>
              <a:rPr lang="en-GB" dirty="0"/>
              <a:t>The line of best fit will start off steep and straight showing a fast increase, then it curves and becomes less steep and finally it becomes horizontal showing no more increase. </a:t>
            </a:r>
            <a:endParaRPr lang="en-GB" dirty="0">
              <a:solidFill>
                <a:schemeClr val="dk1"/>
              </a:solidFill>
              <a:latin typeface="Century Gothic"/>
              <a:sym typeface="Century Gothic"/>
            </a:endParaRPr>
          </a:p>
          <a:p>
            <a:pPr marL="457200" indent="-457200">
              <a:spcAft>
                <a:spcPts val="0"/>
              </a:spcAft>
              <a:buSzPts val="2200"/>
              <a:buFont typeface="+mj-lt"/>
              <a:buAutoNum type="alphaLcParenR"/>
            </a:pPr>
            <a:endParaRPr lang="en-GB" dirty="0">
              <a:solidFill>
                <a:schemeClr val="dk1"/>
              </a:solidFill>
              <a:latin typeface="Century Gothic"/>
              <a:sym typeface="Century Gothic"/>
            </a:endParaRPr>
          </a:p>
          <a:p>
            <a:pPr marL="457200" indent="-457200">
              <a:spcAft>
                <a:spcPts val="0"/>
              </a:spcAft>
              <a:buSzPts val="2200"/>
              <a:buFont typeface="+mj-lt"/>
              <a:buAutoNum type="alphaLcParenR"/>
            </a:pPr>
            <a:r>
              <a:rPr lang="en-GB" dirty="0"/>
              <a:t>The plotted points do not form a perfect line because there are always small errors when measuring in experiments. It can be hard to read the exact volume or the exact time on a stopwatch.</a:t>
            </a:r>
            <a:endParaRPr lang="en-GB" dirty="0">
              <a:solidFill>
                <a:schemeClr val="dk1"/>
              </a:solidFill>
              <a:latin typeface="Century Gothic"/>
              <a:ea typeface="Century Gothic"/>
              <a:cs typeface="Century Gothic"/>
              <a:sym typeface="Century Gothic"/>
            </a:endParaRPr>
          </a:p>
          <a:p>
            <a:pPr marL="0" indent="0">
              <a:buNone/>
            </a:pPr>
            <a:endParaRPr lang="en-GB" dirty="0"/>
          </a:p>
        </p:txBody>
      </p:sp>
      <p:pic>
        <p:nvPicPr>
          <p:cNvPr id="7" name="Google Shape;247;g3b094f9c23a_1_4" descr="Graph showing volume of gas against time results plotted, with a curved line of best fit drawn through the points.">
            <a:extLst>
              <a:ext uri="{FF2B5EF4-FFF2-40B4-BE49-F238E27FC236}">
                <a16:creationId xmlns:a16="http://schemas.microsoft.com/office/drawing/2014/main" id="{09DC0E36-A196-595E-7F56-92B007A112B0}"/>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5425680" y="898725"/>
            <a:ext cx="5796788" cy="5410771"/>
          </a:xfrm>
          <a:prstGeom prst="rect">
            <a:avLst/>
          </a:prstGeom>
          <a:noFill/>
          <a:ln>
            <a:noFill/>
          </a:ln>
        </p:spPr>
      </p:pic>
      <p:sp>
        <p:nvSpPr>
          <p:cNvPr id="9" name="Google Shape;311;g3cd8964b3c4_0_46">
            <a:extLst>
              <a:ext uri="{FF2B5EF4-FFF2-40B4-BE49-F238E27FC236}">
                <a16:creationId xmlns:a16="http://schemas.microsoft.com/office/drawing/2014/main" id="{E0D7CAE1-0AE7-718D-6CF8-9DB000695680}"/>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9679641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A83E8-E6AD-0062-8EDA-211835E6ED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A9D4F7-C70B-3830-E96B-9E0EE7E49BDB}"/>
              </a:ext>
            </a:extLst>
          </p:cNvPr>
          <p:cNvSpPr>
            <a:spLocks noGrp="1"/>
          </p:cNvSpPr>
          <p:nvPr>
            <p:ph type="title"/>
          </p:nvPr>
        </p:nvSpPr>
        <p:spPr>
          <a:xfrm>
            <a:off x="492048" y="410351"/>
            <a:ext cx="10501533" cy="440661"/>
          </a:xfrm>
        </p:spPr>
        <p:txBody>
          <a:bodyPr/>
          <a:lstStyle/>
          <a:p>
            <a:r>
              <a:rPr lang="en-GB" dirty="0"/>
              <a:t>Apply your learning – line of best fit – answers c–d</a:t>
            </a:r>
          </a:p>
        </p:txBody>
      </p:sp>
      <p:sp>
        <p:nvSpPr>
          <p:cNvPr id="3" name="Content Placeholder 2">
            <a:extLst>
              <a:ext uri="{FF2B5EF4-FFF2-40B4-BE49-F238E27FC236}">
                <a16:creationId xmlns:a16="http://schemas.microsoft.com/office/drawing/2014/main" id="{C25E710D-B05F-65CF-612E-FF560FC71302}"/>
              </a:ext>
            </a:extLst>
          </p:cNvPr>
          <p:cNvSpPr>
            <a:spLocks noGrp="1"/>
          </p:cNvSpPr>
          <p:nvPr>
            <p:ph idx="1"/>
          </p:nvPr>
        </p:nvSpPr>
        <p:spPr>
          <a:xfrm>
            <a:off x="593498" y="1399330"/>
            <a:ext cx="4683102" cy="5040000"/>
          </a:xfrm>
        </p:spPr>
        <p:txBody>
          <a:bodyPr>
            <a:noAutofit/>
          </a:bodyPr>
          <a:lstStyle/>
          <a:p>
            <a:pPr marL="457200" lvl="0" indent="-457200">
              <a:spcAft>
                <a:spcPts val="0"/>
              </a:spcAft>
              <a:buSzPct val="100000"/>
              <a:buFont typeface="+mj-lt"/>
              <a:buAutoNum type="alphaLcParenR" startAt="3"/>
            </a:pPr>
            <a:r>
              <a:rPr lang="en-GB" dirty="0"/>
              <a:t>The line of best fit shows the overall trend or pattern in results and smooth out any small random errors.</a:t>
            </a:r>
          </a:p>
          <a:p>
            <a:pPr marL="457200" lvl="0" indent="-457200">
              <a:spcAft>
                <a:spcPts val="0"/>
              </a:spcAft>
              <a:buSzPct val="100000"/>
              <a:buFont typeface="+mj-lt"/>
              <a:buAutoNum type="alphaLcParenR" startAt="3"/>
            </a:pPr>
            <a:endParaRPr lang="en-GB" dirty="0"/>
          </a:p>
          <a:p>
            <a:pPr marL="457200" lvl="0" indent="-457200">
              <a:spcAft>
                <a:spcPts val="0"/>
              </a:spcAft>
              <a:buSzPct val="100000"/>
              <a:buFont typeface="+mj-lt"/>
              <a:buAutoNum type="alphaLcParenR" startAt="3"/>
            </a:pPr>
            <a:r>
              <a:rPr lang="en-GB" dirty="0"/>
              <a:t>Joining the dots can produce a zig-zag line that includes all the errors, and this can make interpreting the pattern more challenging. The line of best fit also helps us to predict values which we did not measure.</a:t>
            </a:r>
          </a:p>
          <a:p>
            <a:pPr marL="0" indent="0">
              <a:buNone/>
            </a:pPr>
            <a:endParaRPr lang="en-GB" dirty="0"/>
          </a:p>
        </p:txBody>
      </p:sp>
      <p:pic>
        <p:nvPicPr>
          <p:cNvPr id="7" name="Google Shape;247;g3b094f9c23a_1_4" descr="Graph showing volume of gas against time results plotted, with a curved line of best fit drawn through the points.">
            <a:extLst>
              <a:ext uri="{FF2B5EF4-FFF2-40B4-BE49-F238E27FC236}">
                <a16:creationId xmlns:a16="http://schemas.microsoft.com/office/drawing/2014/main" id="{3F478429-44A7-4DEB-A0D2-9CA54B83554E}"/>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5532049" y="987255"/>
            <a:ext cx="5849951" cy="5460394"/>
          </a:xfrm>
          <a:prstGeom prst="rect">
            <a:avLst/>
          </a:prstGeom>
          <a:noFill/>
          <a:ln>
            <a:noFill/>
          </a:ln>
        </p:spPr>
      </p:pic>
      <p:sp>
        <p:nvSpPr>
          <p:cNvPr id="5" name="Google Shape;311;g3cd8964b3c4_0_46">
            <a:extLst>
              <a:ext uri="{FF2B5EF4-FFF2-40B4-BE49-F238E27FC236}">
                <a16:creationId xmlns:a16="http://schemas.microsoft.com/office/drawing/2014/main" id="{82738E0E-E62C-E964-D63F-D3E5F4979D57}"/>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626253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E7911-497B-405C-D5A4-E4C6472B6B8E}"/>
              </a:ext>
            </a:extLst>
          </p:cNvPr>
          <p:cNvSpPr>
            <a:spLocks noGrp="1"/>
          </p:cNvSpPr>
          <p:nvPr>
            <p:ph type="title"/>
          </p:nvPr>
        </p:nvSpPr>
        <p:spPr/>
        <p:txBody>
          <a:bodyPr/>
          <a:lstStyle/>
          <a:p>
            <a:r>
              <a:rPr lang="en-GB" dirty="0"/>
              <a:t>Apply your learning – describe the trend</a:t>
            </a:r>
          </a:p>
        </p:txBody>
      </p:sp>
      <p:sp>
        <p:nvSpPr>
          <p:cNvPr id="3" name="Content Placeholder 2">
            <a:extLst>
              <a:ext uri="{FF2B5EF4-FFF2-40B4-BE49-F238E27FC236}">
                <a16:creationId xmlns:a16="http://schemas.microsoft.com/office/drawing/2014/main" id="{1659C7A0-49DE-2604-73D5-274871633C4E}"/>
              </a:ext>
            </a:extLst>
          </p:cNvPr>
          <p:cNvSpPr>
            <a:spLocks noGrp="1"/>
          </p:cNvSpPr>
          <p:nvPr>
            <p:ph idx="1"/>
          </p:nvPr>
        </p:nvSpPr>
        <p:spPr>
          <a:xfrm>
            <a:off x="593498" y="1399330"/>
            <a:ext cx="4392527" cy="5040000"/>
          </a:xfrm>
        </p:spPr>
        <p:txBody>
          <a:bodyPr/>
          <a:lstStyle/>
          <a:p>
            <a:pPr marL="457200" lvl="0" indent="-457200">
              <a:spcAft>
                <a:spcPts val="0"/>
              </a:spcAft>
              <a:buSzPts val="2200"/>
              <a:buFont typeface="+mj-lt"/>
              <a:buAutoNum type="alphaLcParenR"/>
            </a:pPr>
            <a:r>
              <a:rPr lang="en-GB" dirty="0">
                <a:solidFill>
                  <a:schemeClr val="dk1"/>
                </a:solidFill>
                <a:latin typeface="Century Gothic"/>
                <a:ea typeface="Century Gothic"/>
                <a:cs typeface="Century Gothic"/>
                <a:sym typeface="Century Gothic"/>
              </a:rPr>
              <a:t>How does the volume of gas change as time increases?</a:t>
            </a:r>
          </a:p>
          <a:p>
            <a:pPr marL="457200" lvl="0" indent="-457200">
              <a:spcAft>
                <a:spcPts val="0"/>
              </a:spcAft>
              <a:buSzPts val="2200"/>
              <a:buFont typeface="+mj-lt"/>
              <a:buAutoNum type="alphaLcParenR"/>
            </a:pPr>
            <a:endParaRPr lang="en-GB" dirty="0">
              <a:solidFill>
                <a:schemeClr val="dk1"/>
              </a:solidFill>
              <a:latin typeface="Century Gothic"/>
              <a:ea typeface="Century Gothic"/>
              <a:cs typeface="Century Gothic"/>
              <a:sym typeface="Century Gothic"/>
            </a:endParaRPr>
          </a:p>
          <a:p>
            <a:pPr marL="457200" lvl="0" indent="-457200">
              <a:spcAft>
                <a:spcPts val="0"/>
              </a:spcAft>
              <a:buSzPts val="2200"/>
              <a:buFont typeface="+mj-lt"/>
              <a:buAutoNum type="alphaLcParenR"/>
            </a:pPr>
            <a:r>
              <a:rPr lang="en-GB" dirty="0">
                <a:solidFill>
                  <a:schemeClr val="dk1"/>
                </a:solidFill>
                <a:latin typeface="Century Gothic"/>
                <a:ea typeface="Century Gothic"/>
                <a:cs typeface="Century Gothic"/>
                <a:sym typeface="Century Gothic"/>
              </a:rPr>
              <a:t>When does gas production slow down? How do you know?</a:t>
            </a:r>
          </a:p>
          <a:p>
            <a:pPr marL="457200" lvl="0" indent="-457200">
              <a:spcAft>
                <a:spcPts val="0"/>
              </a:spcAft>
              <a:buSzPts val="2200"/>
              <a:buFont typeface="+mj-lt"/>
              <a:buAutoNum type="alphaLcParenR"/>
            </a:pPr>
            <a:endParaRPr lang="en-GB" dirty="0">
              <a:solidFill>
                <a:schemeClr val="dk1"/>
              </a:solidFill>
              <a:latin typeface="Century Gothic"/>
              <a:ea typeface="Century Gothic"/>
              <a:cs typeface="Century Gothic"/>
              <a:sym typeface="Century Gothic"/>
            </a:endParaRPr>
          </a:p>
          <a:p>
            <a:pPr marL="457200" lvl="0" indent="-457200">
              <a:spcAft>
                <a:spcPts val="0"/>
              </a:spcAft>
              <a:buSzPts val="2200"/>
              <a:buFont typeface="+mj-lt"/>
              <a:buAutoNum type="alphaLcParenR"/>
            </a:pPr>
            <a:r>
              <a:rPr lang="en-GB" dirty="0">
                <a:solidFill>
                  <a:schemeClr val="dk1"/>
                </a:solidFill>
                <a:latin typeface="Century Gothic"/>
                <a:ea typeface="Century Gothic"/>
                <a:cs typeface="Century Gothic"/>
                <a:sym typeface="Century Gothic"/>
              </a:rPr>
              <a:t>When does the reaction appear to stop or reach a maximum volume? How do you know?</a:t>
            </a:r>
          </a:p>
          <a:p>
            <a:pPr marL="0" indent="0">
              <a:buNone/>
            </a:pPr>
            <a:endParaRPr lang="en-GB" dirty="0"/>
          </a:p>
        </p:txBody>
      </p:sp>
      <p:pic>
        <p:nvPicPr>
          <p:cNvPr id="4" name="Google Shape;247;g3b094f9c23a_1_4" descr="Graph showing volume of gas against time results plotted, with a curved line of best fit drawn through the points.">
            <a:extLst>
              <a:ext uri="{FF2B5EF4-FFF2-40B4-BE49-F238E27FC236}">
                <a16:creationId xmlns:a16="http://schemas.microsoft.com/office/drawing/2014/main" id="{65CFDCE4-811D-C742-322F-C031C8966C14}"/>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4986025" y="1153308"/>
            <a:ext cx="6111678" cy="5704692"/>
          </a:xfrm>
          <a:prstGeom prst="rect">
            <a:avLst/>
          </a:prstGeom>
          <a:noFill/>
          <a:ln>
            <a:noFill/>
          </a:ln>
        </p:spPr>
      </p:pic>
    </p:spTree>
    <p:extLst>
      <p:ext uri="{BB962C8B-B14F-4D97-AF65-F5344CB8AC3E}">
        <p14:creationId xmlns:p14="http://schemas.microsoft.com/office/powerpoint/2010/main" val="16961573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FCF21-77BD-B790-8E85-81C6489D0F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F777DB-9DEF-CB81-14F1-292A29BFF1E3}"/>
              </a:ext>
            </a:extLst>
          </p:cNvPr>
          <p:cNvSpPr>
            <a:spLocks noGrp="1"/>
          </p:cNvSpPr>
          <p:nvPr>
            <p:ph type="title"/>
          </p:nvPr>
        </p:nvSpPr>
        <p:spPr>
          <a:xfrm>
            <a:off x="406461" y="540000"/>
            <a:ext cx="10619836" cy="440661"/>
          </a:xfrm>
        </p:spPr>
        <p:txBody>
          <a:bodyPr/>
          <a:lstStyle/>
          <a:p>
            <a:r>
              <a:rPr lang="en-GB" dirty="0"/>
              <a:t>Apply your learning – describe the trend – answers</a:t>
            </a:r>
          </a:p>
        </p:txBody>
      </p:sp>
      <p:sp>
        <p:nvSpPr>
          <p:cNvPr id="3" name="Content Placeholder 2">
            <a:extLst>
              <a:ext uri="{FF2B5EF4-FFF2-40B4-BE49-F238E27FC236}">
                <a16:creationId xmlns:a16="http://schemas.microsoft.com/office/drawing/2014/main" id="{66FE8DD3-D1BE-DCCE-06BF-7ECBD591018E}"/>
              </a:ext>
            </a:extLst>
          </p:cNvPr>
          <p:cNvSpPr>
            <a:spLocks noGrp="1"/>
          </p:cNvSpPr>
          <p:nvPr>
            <p:ph idx="1"/>
          </p:nvPr>
        </p:nvSpPr>
        <p:spPr>
          <a:xfrm>
            <a:off x="406461" y="1399330"/>
            <a:ext cx="4392527" cy="5040000"/>
          </a:xfrm>
        </p:spPr>
        <p:txBody>
          <a:bodyPr/>
          <a:lstStyle/>
          <a:p>
            <a:pPr marL="457200" indent="-457200">
              <a:buSzPct val="100000"/>
              <a:buFont typeface="+mj-lt"/>
              <a:buAutoNum type="alphaLcParenR"/>
            </a:pPr>
            <a:r>
              <a:rPr lang="en-GB" dirty="0"/>
              <a:t>The volume of gas increases as time increases. </a:t>
            </a:r>
          </a:p>
          <a:p>
            <a:pPr marL="457200" indent="-457200">
              <a:buSzPct val="100000"/>
              <a:buFont typeface="+mj-lt"/>
              <a:buAutoNum type="alphaLcParenR"/>
            </a:pPr>
            <a:r>
              <a:rPr lang="en-GB" dirty="0"/>
              <a:t>This occurs more quickly at first because the line is steeper and then slows off at about 20 seconds. </a:t>
            </a:r>
          </a:p>
          <a:p>
            <a:pPr marL="457200" indent="-457200">
              <a:buSzPct val="100000"/>
              <a:buFont typeface="+mj-lt"/>
              <a:buAutoNum type="alphaLcParenR"/>
            </a:pPr>
            <a:r>
              <a:rPr lang="en-GB" dirty="0"/>
              <a:t>The maximum volume is reached around 90 seconds as the line levels off.</a:t>
            </a:r>
          </a:p>
          <a:p>
            <a:pPr marL="0" indent="0">
              <a:buNone/>
            </a:pPr>
            <a:endParaRPr lang="en-GB" dirty="0"/>
          </a:p>
        </p:txBody>
      </p:sp>
      <p:pic>
        <p:nvPicPr>
          <p:cNvPr id="4" name="Google Shape;247;g3b094f9c23a_1_4" descr="Graph showing volume of gas against time results plotted, with a curved line of best fit drawn through the points.">
            <a:extLst>
              <a:ext uri="{FF2B5EF4-FFF2-40B4-BE49-F238E27FC236}">
                <a16:creationId xmlns:a16="http://schemas.microsoft.com/office/drawing/2014/main" id="{E88BC654-FD44-6C19-4230-DDBE35D6631F}"/>
              </a:ext>
            </a:extLst>
          </p:cNvPr>
          <p:cNvPicPr preferRelativeResize="0"/>
          <p:nvPr/>
        </p:nvPicPr>
        <p:blipFill>
          <a:blip r:embed="rId3" cstate="print">
            <a:alphaModFix/>
            <a:extLst>
              <a:ext uri="{28A0092B-C50C-407E-A947-70E740481C1C}">
                <a14:useLocalDpi xmlns:a14="http://schemas.microsoft.com/office/drawing/2010/main" val="0"/>
              </a:ext>
            </a:extLst>
          </a:blip>
          <a:srcRect/>
          <a:stretch/>
        </p:blipFill>
        <p:spPr>
          <a:xfrm>
            <a:off x="5048158" y="980661"/>
            <a:ext cx="6111678" cy="5704692"/>
          </a:xfrm>
          <a:prstGeom prst="rect">
            <a:avLst/>
          </a:prstGeom>
          <a:noFill/>
          <a:ln>
            <a:noFill/>
          </a:ln>
        </p:spPr>
      </p:pic>
      <p:sp>
        <p:nvSpPr>
          <p:cNvPr id="9" name="Google Shape;311;g3cd8964b3c4_0_46">
            <a:extLst>
              <a:ext uri="{FF2B5EF4-FFF2-40B4-BE49-F238E27FC236}">
                <a16:creationId xmlns:a16="http://schemas.microsoft.com/office/drawing/2014/main" id="{F6A51C12-F2EB-A152-6E26-2D0D98A804E2}"/>
              </a:ext>
              <a:ext uri="{C183D7F6-B498-43B3-948B-1728B52AA6E4}">
                <adec:decorative xmlns:adec="http://schemas.microsoft.com/office/drawing/2017/decorative" val="1"/>
              </a:ext>
            </a:extLst>
          </p:cNvPr>
          <p:cNvSpPr txBox="1"/>
          <p:nvPr/>
        </p:nvSpPr>
        <p:spPr>
          <a:xfrm rot="5400000">
            <a:off x="9717000" y="2205000"/>
            <a:ext cx="4140000" cy="810000"/>
          </a:xfrm>
          <a:prstGeom prst="rect">
            <a:avLst/>
          </a:prstGeom>
          <a:noFill/>
          <a:ln>
            <a:noFill/>
          </a:ln>
        </p:spPr>
        <p:txBody>
          <a:bodyPr spcFirstLastPara="1" wrap="square" lIns="0" tIns="0" rIns="0" bIns="0" anchor="ctr" anchorCtr="0">
            <a:noAutofit/>
          </a:bodyPr>
          <a:lstStyle/>
          <a:p>
            <a:pPr marL="0" marR="0" lvl="0" indent="0" algn="l" rtl="0">
              <a:lnSpc>
                <a:spcPct val="90000"/>
              </a:lnSpc>
              <a:spcBef>
                <a:spcPts val="0"/>
              </a:spcBef>
              <a:spcAft>
                <a:spcPts val="0"/>
              </a:spcAft>
              <a:buClr>
                <a:schemeClr val="lt1"/>
              </a:buClr>
              <a:buSzPts val="2200"/>
              <a:buFont typeface="Century Gothic"/>
              <a:buNone/>
            </a:pPr>
            <a:r>
              <a:rPr lang="en-GB" sz="2200" b="1" i="0" u="none" strike="noStrike" cap="none" dirty="0">
                <a:solidFill>
                  <a:schemeClr val="lt1"/>
                </a:solidFill>
                <a:latin typeface="Century Gothic"/>
                <a:ea typeface="Century Gothic"/>
                <a:cs typeface="Century Gothic"/>
                <a:sym typeface="Century Gothic"/>
              </a:rPr>
              <a:t>Answers</a:t>
            </a:r>
            <a:endParaRPr sz="2200" b="1" i="0" u="none" strike="noStrike" cap="none" dirty="0">
              <a:solidFill>
                <a:schemeClr val="lt1"/>
              </a:solidFill>
              <a:latin typeface="Century Gothic"/>
              <a:ea typeface="Century Gothic"/>
              <a:cs typeface="Century Gothic"/>
              <a:sym typeface="Century Gothic"/>
            </a:endParaRPr>
          </a:p>
        </p:txBody>
      </p:sp>
    </p:spTree>
    <p:extLst>
      <p:ext uri="{BB962C8B-B14F-4D97-AF65-F5344CB8AC3E}">
        <p14:creationId xmlns:p14="http://schemas.microsoft.com/office/powerpoint/2010/main" val="1875189358"/>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04976"/>
      </a:accent1>
      <a:accent2>
        <a:srgbClr val="48A9C5"/>
      </a:accent2>
      <a:accent3>
        <a:srgbClr val="FF9E1B"/>
      </a:accent3>
      <a:accent4>
        <a:srgbClr val="991E66"/>
      </a:accent4>
      <a:accent5>
        <a:srgbClr val="006F62"/>
      </a:accent5>
      <a:accent6>
        <a:srgbClr val="54585A"/>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A6C7E90-B52C-4927-B0E1-5716543A9376}">
  <ds:schemaRefs>
    <ds:schemaRef ds:uri="http://schemas.microsoft.com/office/2006/documentManagement/types"/>
    <ds:schemaRef ds:uri="http://purl.org/dc/elements/1.1/"/>
    <ds:schemaRef ds:uri="9e3c562f-56b0-4bc9-96c8-d04b09868558"/>
    <ds:schemaRef ds:uri="http://schemas.microsoft.com/office/infopath/2007/PartnerControls"/>
    <ds:schemaRef ds:uri="http://schemas.openxmlformats.org/package/2006/metadata/core-properties"/>
    <ds:schemaRef ds:uri="http://purl.org/dc/terms/"/>
    <ds:schemaRef ds:uri="http://purl.org/dc/dcmitype/"/>
    <ds:schemaRef ds:uri="5c7d88b2-bc5d-47d8-b067-5f30c82b40fb"/>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CE477526-6317-4B5C-A857-A4198E79D5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3C6792B-C9B1-47BB-B15C-3D30730C8EF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2248</TotalTime>
  <Words>3561</Words>
  <Application>Microsoft Office PowerPoint</Application>
  <PresentationFormat>Widescreen</PresentationFormat>
  <Paragraphs>478</Paragraphs>
  <Slides>27</Slides>
  <Notes>27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Aptos</vt:lpstr>
      <vt:lpstr>Arial</vt:lpstr>
      <vt:lpstr>Calibri</vt:lpstr>
      <vt:lpstr>Calibri Light</vt:lpstr>
      <vt:lpstr>Cambria Math</vt:lpstr>
      <vt:lpstr>Century Gothic</vt:lpstr>
      <vt:lpstr>Office Theme</vt:lpstr>
      <vt:lpstr>Stage 1 </vt:lpstr>
      <vt:lpstr>Introduction</vt:lpstr>
      <vt:lpstr>Lesson question</vt:lpstr>
      <vt:lpstr>Lesson question – vocabulary </vt:lpstr>
      <vt:lpstr>Choosing a suitable scale for each axis</vt:lpstr>
      <vt:lpstr>Choosing a suitable scale for each axis – answers </vt:lpstr>
      <vt:lpstr>Coordinate pairs 1</vt:lpstr>
      <vt:lpstr>Coordinate pairs 2</vt:lpstr>
      <vt:lpstr>Coordinate pairs – activity </vt:lpstr>
      <vt:lpstr>Coordinate pairs – answers </vt:lpstr>
      <vt:lpstr>Coordinate pairs – practice </vt:lpstr>
      <vt:lpstr>Drawing line of best fit</vt:lpstr>
      <vt:lpstr>Drawing a straight line of best fit</vt:lpstr>
      <vt:lpstr>Drawing a curved line of best fit</vt:lpstr>
      <vt:lpstr>Drawing a curved line of best fit – worked example</vt:lpstr>
      <vt:lpstr>Drawing a curved line of best fit – worked example 2</vt:lpstr>
      <vt:lpstr>Drawing a curved line of best fit – option 1</vt:lpstr>
      <vt:lpstr>Drawing a curved line of best fit – option 2</vt:lpstr>
      <vt:lpstr>Differences between mathematics and science</vt:lpstr>
      <vt:lpstr>Returning to the lesson question</vt:lpstr>
      <vt:lpstr>Apply your learning – design suitable scales</vt:lpstr>
      <vt:lpstr>Apply your learning – plot the results</vt:lpstr>
      <vt:lpstr>Apply your learning – draw the line of best fit</vt:lpstr>
      <vt:lpstr>Apply your learning – line of best fit – answers a–b</vt:lpstr>
      <vt:lpstr>Apply your learning – line of best fit – answers c–d</vt:lpstr>
      <vt:lpstr>Apply your learning – describe the trend</vt:lpstr>
      <vt:lpstr>Apply your learning – describe the trend – answers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Teacher-led presentation creating graphs slides</dc:title>
  <dc:creator>RoyalSocietyofChemistry@royalsocietychemistry.onmicrosoft.com</dc:creator>
  <cp:keywords>Maths; math skills for chemistry; math skills; plot; trend; pattern; variable; graph; data; data table; linear relationship; line graph; line of best fit; coodinate pairs; scale; axes</cp:keywords>
  <cp:lastModifiedBy>Juliet Kennard</cp:lastModifiedBy>
  <cp:revision>29</cp:revision>
  <cp:lastPrinted>2026-09-09T16:40:28Z</cp:lastPrinted>
  <dcterms:created xsi:type="dcterms:W3CDTF">2021-04-13T16:26:00Z</dcterms:created>
  <dcterms:modified xsi:type="dcterms:W3CDTF">2026-09-16T18:20:50Z</dcterms:modified>
  <cp:category>From https://rsc.li/4gA2Lp7, teacher guidance notes, learner worksheet and short activities available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Directorate_x002f_Team_x002f_Function">
    <vt:lpwstr/>
  </property>
  <property fmtid="{D5CDD505-2E9C-101B-9397-08002B2CF9AE}" pid="7" name="Project_x002f_Product">
    <vt:lpwstr/>
  </property>
  <property fmtid="{D5CDD505-2E9C-101B-9397-08002B2CF9AE}" pid="8" name="Project/Product">
    <vt:lpwstr/>
  </property>
  <property fmtid="{D5CDD505-2E9C-101B-9397-08002B2CF9AE}" pid="9" name="Platform_x002f_Software">
    <vt:lpwstr/>
  </property>
  <property fmtid="{D5CDD505-2E9C-101B-9397-08002B2CF9AE}" pid="10" name="Directorate/Team/Function">
    <vt:lpwstr/>
  </property>
  <property fmtid="{D5CDD505-2E9C-101B-9397-08002B2CF9AE}" pid="11" name="Watchword">
    <vt:lpwstr/>
  </property>
  <property fmtid="{D5CDD505-2E9C-101B-9397-08002B2CF9AE}" pid="12" name="Platform/Software">
    <vt:lpwstr/>
  </property>
  <property fmtid="{D5CDD505-2E9C-101B-9397-08002B2CF9AE}" pid="13" name="xd_ProgID">
    <vt:lpwstr/>
  </property>
  <property fmtid="{D5CDD505-2E9C-101B-9397-08002B2CF9AE}" pid="14" name="ComplianceAssetId">
    <vt:lpwstr/>
  </property>
  <property fmtid="{D5CDD505-2E9C-101B-9397-08002B2CF9AE}" pid="15" name="TemplateUrl">
    <vt:lpwstr/>
  </property>
  <property fmtid="{D5CDD505-2E9C-101B-9397-08002B2CF9AE}" pid="16" name="_ExtendedDescription">
    <vt:lpwstr/>
  </property>
  <property fmtid="{D5CDD505-2E9C-101B-9397-08002B2CF9AE}" pid="17" name="TriggerFlowInfo">
    <vt:lpwstr/>
  </property>
  <property fmtid="{D5CDD505-2E9C-101B-9397-08002B2CF9AE}" pid="18" name="xd_Signature">
    <vt:bool>false</vt:bool>
  </property>
</Properties>
</file>