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6"/>
  </p:notesMasterIdLst>
  <p:sldIdLst>
    <p:sldId id="284" r:id="rId5"/>
    <p:sldId id="342" r:id="rId6"/>
    <p:sldId id="335" r:id="rId7"/>
    <p:sldId id="337" r:id="rId8"/>
    <p:sldId id="340" r:id="rId9"/>
    <p:sldId id="316" r:id="rId10"/>
    <p:sldId id="336" r:id="rId11"/>
    <p:sldId id="338" r:id="rId12"/>
    <p:sldId id="341" r:id="rId13"/>
    <p:sldId id="339" r:id="rId14"/>
    <p:sldId id="331"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itle slide" id="{310EDF62-16DF-41AD-8FF1-8C655C2ED60C}">
          <p14:sldIdLst>
            <p14:sldId id="284"/>
          </p14:sldIdLst>
        </p14:section>
        <p14:section name="Teacher guidance" id="{50E435C2-C428-487F-B2DB-E83D2ADCDDF0}">
          <p14:sldIdLst>
            <p14:sldId id="342"/>
          </p14:sldIdLst>
        </p14:section>
        <p14:section name="Student sheets" id="{2BF5C9DC-01E1-449D-8F10-70EFE7E59E54}">
          <p14:sldIdLst>
            <p14:sldId id="335"/>
            <p14:sldId id="337"/>
            <p14:sldId id="340"/>
            <p14:sldId id="316"/>
          </p14:sldIdLst>
        </p14:section>
        <p14:section name="Answers" id="{5052D88E-C0E9-424F-A97C-B2226015A335}">
          <p14:sldIdLst>
            <p14:sldId id="336"/>
            <p14:sldId id="338"/>
            <p14:sldId id="341"/>
            <p14:sldId id="339"/>
          </p14:sldIdLst>
        </p14:section>
        <p14:section name="Template" id="{0539075B-D6B2-4C2C-85C2-A7EE603BAE52}">
          <p14:sldIdLst>
            <p14:sldId id="331"/>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 id="{6AFCBE25-129D-71BD-2520-C70EFDD5EC17}" name="Katie Haylor" initials="KH" userId="S::HaylorK@rsc.org::79d54f7f-ffc1-4b04-bab6-1092a29c2844" providerId="AD"/>
  <p188:author id="{A2C96F82-BDB2-8AAD-6866-CE2FC57B15A1}" name="Hannah Sycamore" initials="HS" userId="S::SycamoreH@rsc.org::b4770bae-8292-4e0f-8212-963b4c6b3ded" providerId="AD"/>
  <p188:author id="{C74B60E9-655C-E89A-6316-3841AD519658}" name="Juliet Kennard" initials="JK" userId="S::KennardJ@rsc.org::171ce03e-ecb9-44f8-bcbb-a85643c4c66a"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Author" initials="A" lastIdx="2"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6F62"/>
    <a:srgbClr val="E6F1EF"/>
    <a:srgbClr val="C8102E"/>
    <a:srgbClr val="EDF6F9"/>
    <a:srgbClr val="48A9C5"/>
    <a:srgbClr val="FAE7EA"/>
    <a:srgbClr val="F7DBE0"/>
    <a:srgbClr val="F4CFD5"/>
    <a:srgbClr val="FF9E1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B007287-4E63-4C19-9284-E65AE185BDE5}" v="56" dt="2025-12-15T15:17:41.30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16" autoAdjust="0"/>
    <p:restoredTop sz="68402" autoAdjust="0"/>
  </p:normalViewPr>
  <p:slideViewPr>
    <p:cSldViewPr snapToGrid="0" snapToObjects="1">
      <p:cViewPr varScale="1">
        <p:scale>
          <a:sx n="75" d="100"/>
          <a:sy n="75" d="100"/>
        </p:scale>
        <p:origin x="894" y="78"/>
      </p:cViewPr>
      <p:guideLst>
        <p:guide orient="horz" pos="2160"/>
        <p:guide pos="3840"/>
      </p:guideLst>
    </p:cSldViewPr>
  </p:slideViewPr>
  <p:notesTextViewPr>
    <p:cViewPr>
      <p:scale>
        <a:sx n="100" d="100"/>
        <a:sy n="100" d="100"/>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8/10/relationships/authors" Target="authors.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857A89A-B632-406E-ABFC-5670C45C175A}" type="datetimeFigureOut">
              <a:rPr lang="en-GB" smtClean="0"/>
              <a:pPr/>
              <a:t>15/12/2025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42C061B-BD0F-4B52-A9AF-421A04B7008C}" type="slidenum">
              <a:rPr lang="en-GB" smtClean="0"/>
              <a:pPr/>
              <a:t>‹#›</a:t>
            </a:fld>
            <a:endParaRPr lang="en-GB"/>
          </a:p>
        </p:txBody>
      </p:sp>
    </p:spTree>
    <p:extLst>
      <p:ext uri="{BB962C8B-B14F-4D97-AF65-F5344CB8AC3E}">
        <p14:creationId xmlns:p14="http://schemas.microsoft.com/office/powerpoint/2010/main" val="32283432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42C061B-BD0F-4B52-A9AF-421A04B7008C}" type="slidenum">
              <a:rPr lang="en-GB" smtClean="0"/>
              <a:pPr/>
              <a:t>1</a:t>
            </a:fld>
            <a:endParaRPr lang="en-GB"/>
          </a:p>
        </p:txBody>
      </p:sp>
    </p:spTree>
    <p:extLst>
      <p:ext uri="{BB962C8B-B14F-4D97-AF65-F5344CB8AC3E}">
        <p14:creationId xmlns:p14="http://schemas.microsoft.com/office/powerpoint/2010/main" val="14728217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42C061B-BD0F-4B52-A9AF-421A04B7008C}" type="slidenum">
              <a:rPr lang="en-GB" smtClean="0"/>
              <a:pPr/>
              <a:t>2</a:t>
            </a:fld>
            <a:endParaRPr lang="en-GB"/>
          </a:p>
        </p:txBody>
      </p:sp>
    </p:spTree>
    <p:extLst>
      <p:ext uri="{BB962C8B-B14F-4D97-AF65-F5344CB8AC3E}">
        <p14:creationId xmlns:p14="http://schemas.microsoft.com/office/powerpoint/2010/main" val="31385901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D7749F-1E58-2237-C0AC-3D1C7B2774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867DCA-C621-B695-A313-9EF369C5F19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AD80CC-E8EA-D7B4-67EC-3CB792C967CA}"/>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Answer for quadrant 2: </a:t>
            </a:r>
            <a:r>
              <a:rPr lang="en-GB" sz="1200" b="0" i="0" kern="1200" dirty="0">
                <a:solidFill>
                  <a:schemeClr val="tx1">
                    <a:lumMod val="95000"/>
                    <a:lumOff val="5000"/>
                  </a:schemeClr>
                </a:solidFill>
                <a:effectLst/>
                <a:latin typeface="Century Gothic" panose="020B0502020202020204" pitchFamily="34" charset="0"/>
                <a:ea typeface="+mn-ea"/>
                <a:cs typeface="+mn-cs"/>
              </a:rPr>
              <a:t>in classical Latin, </a:t>
            </a:r>
            <a:r>
              <a:rPr lang="en-GB" sz="1200" b="0" i="1" kern="1200" dirty="0" err="1">
                <a:solidFill>
                  <a:schemeClr val="tx1">
                    <a:lumMod val="95000"/>
                    <a:lumOff val="5000"/>
                  </a:schemeClr>
                </a:solidFill>
                <a:effectLst/>
                <a:latin typeface="Century Gothic" panose="020B0502020202020204" pitchFamily="34" charset="0"/>
                <a:ea typeface="+mn-ea"/>
                <a:cs typeface="+mn-cs"/>
              </a:rPr>
              <a:t>pūrus</a:t>
            </a:r>
            <a:r>
              <a:rPr lang="en-GB" sz="1200" b="0" i="1" kern="1200" dirty="0">
                <a:solidFill>
                  <a:schemeClr val="tx1">
                    <a:lumMod val="95000"/>
                    <a:lumOff val="5000"/>
                  </a:schemeClr>
                </a:solidFill>
                <a:effectLst/>
                <a:latin typeface="Century Gothic" panose="020B0502020202020204" pitchFamily="34" charset="0"/>
                <a:ea typeface="+mn-ea"/>
                <a:cs typeface="+mn-cs"/>
              </a:rPr>
              <a:t> </a:t>
            </a:r>
            <a:r>
              <a:rPr lang="en-GB" sz="1200" b="0" i="0" kern="1200" dirty="0">
                <a:solidFill>
                  <a:schemeClr val="tx1">
                    <a:lumMod val="95000"/>
                    <a:lumOff val="5000"/>
                  </a:schemeClr>
                </a:solidFill>
                <a:effectLst/>
                <a:latin typeface="Century Gothic" panose="020B0502020202020204" pitchFamily="34" charset="0"/>
                <a:ea typeface="+mn-ea"/>
                <a:cs typeface="+mn-cs"/>
              </a:rPr>
              <a:t>means ’clean’ or ‘unmixed’.</a:t>
            </a:r>
            <a:endParaRPr lang="en-GB" sz="1200" b="0" u="none" dirty="0">
              <a:solidFill>
                <a:schemeClr val="tx1">
                  <a:lumMod val="95000"/>
                  <a:lumOff val="5000"/>
                </a:schemeClr>
              </a:solidFill>
              <a:latin typeface="Century Gothic" panose="020B0502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u="none" dirty="0">
              <a:solidFill>
                <a:schemeClr val="accent1"/>
              </a:solidFill>
              <a:latin typeface="Bradley Hand ITC" panose="03070402050302030203" pitchFamily="66"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In everyday language, we use the word ‘pure’ for substances that have not had anything added to them/substances found in their natural state, e.g. orange juice fresh from an orange. </a:t>
            </a:r>
            <a:r>
              <a:rPr lang="en-GB" sz="1800" dirty="0">
                <a:effectLst/>
                <a:latin typeface="Aptos" panose="020B0004020202020204" pitchFamily="34" charset="0"/>
                <a:ea typeface="Aptos" panose="020B0004020202020204" pitchFamily="34" charset="0"/>
                <a:cs typeface="Arial" panose="020B0604020202020204" pitchFamily="34" charset="0"/>
              </a:rPr>
              <a:t>When you pick up a bottle of mineral water from the shop you might think you are drinking pure water but in fact the water has several minerals dissolved in it – that’s what makes it so tasty. To obtain pure water you need to carefully distil it and collect the liquid with a boiling point of exactly 100</a:t>
            </a:r>
            <a:r>
              <a:rPr lang="en-GB" sz="1800" dirty="0">
                <a:effectLst/>
                <a:latin typeface="Calibri" panose="020F0502020204030204" pitchFamily="34" charset="0"/>
                <a:ea typeface="Aptos" panose="020B0004020202020204" pitchFamily="34" charset="0"/>
              </a:rPr>
              <a:t>°</a:t>
            </a:r>
            <a:r>
              <a:rPr lang="en-GB" sz="1800" dirty="0">
                <a:effectLst/>
                <a:latin typeface="Aptos" panose="020B0004020202020204" pitchFamily="34" charset="0"/>
                <a:ea typeface="Aptos" panose="020B0004020202020204" pitchFamily="34" charset="0"/>
                <a:cs typeface="Arial" panose="020B0604020202020204" pitchFamily="34" charset="0"/>
              </a:rPr>
              <a:t>C. </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u="none" dirty="0">
              <a:solidFill>
                <a:schemeClr val="accent1"/>
              </a:solidFill>
              <a:latin typeface="Bradley Hand ITC" panose="03070402050302030203" pitchFamily="66"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u="none" dirty="0">
                <a:solidFill>
                  <a:schemeClr val="accent1"/>
                </a:solidFill>
                <a:latin typeface="Bradley Hand ITC" panose="03070402050302030203" pitchFamily="66" charset="0"/>
                <a:cs typeface="Arial" panose="020B0604020202020204" pitchFamily="34" charset="0"/>
              </a:rPr>
              <a:t>Answer for quadrant 3: </a:t>
            </a:r>
            <a:r>
              <a:rPr kumimoji="0" lang="en-GB" sz="1200" b="0" i="0" u="none" strike="noStrike" kern="1200" cap="none" spc="0" normalizeH="0" baseline="0" noProof="0" dirty="0">
                <a:ln>
                  <a:noFill/>
                </a:ln>
                <a:solidFill>
                  <a:srgbClr val="4472C4"/>
                </a:solidFill>
                <a:effectLst/>
                <a:uLnTx/>
                <a:uFillTx/>
                <a:latin typeface="Bradley Hand ITC" panose="03070402050302030203" pitchFamily="66" charset="0"/>
                <a:ea typeface="+mn-ea"/>
                <a:cs typeface="+mn-cs"/>
              </a:rPr>
              <a:t>a substance that is just one compound or element with nothing else mixed in.</a:t>
            </a:r>
          </a:p>
        </p:txBody>
      </p:sp>
      <p:sp>
        <p:nvSpPr>
          <p:cNvPr id="4" name="Slide Number Placeholder 3">
            <a:extLst>
              <a:ext uri="{FF2B5EF4-FFF2-40B4-BE49-F238E27FC236}">
                <a16:creationId xmlns:a16="http://schemas.microsoft.com/office/drawing/2014/main" id="{E5508E1D-8AB1-184C-D083-C1AAFEDBFC61}"/>
              </a:ext>
            </a:extLst>
          </p:cNvPr>
          <p:cNvSpPr>
            <a:spLocks noGrp="1"/>
          </p:cNvSpPr>
          <p:nvPr>
            <p:ph type="sldNum" sz="quarter" idx="5"/>
          </p:nvPr>
        </p:nvSpPr>
        <p:spPr/>
        <p:txBody>
          <a:bodyPr/>
          <a:lstStyle/>
          <a:p>
            <a:fld id="{242C061B-BD0F-4B52-A9AF-421A04B7008C}" type="slidenum">
              <a:rPr lang="en-GB" smtClean="0"/>
              <a:pPr/>
              <a:t>3</a:t>
            </a:fld>
            <a:endParaRPr lang="en-GB"/>
          </a:p>
        </p:txBody>
      </p:sp>
    </p:spTree>
    <p:extLst>
      <p:ext uri="{BB962C8B-B14F-4D97-AF65-F5344CB8AC3E}">
        <p14:creationId xmlns:p14="http://schemas.microsoft.com/office/powerpoint/2010/main" val="34188736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E06A97-10B7-14BC-B63A-D9E742B417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A8B015-94C0-AD16-BDDE-9650C319B6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F23939A-456B-FC3C-0238-49909921427D}"/>
              </a:ext>
            </a:extLst>
          </p:cNvPr>
          <p:cNvSpPr>
            <a:spLocks noGrp="1"/>
          </p:cNvSpPr>
          <p:nvPr>
            <p:ph type="body" idx="1"/>
          </p:nvPr>
        </p:nvSpPr>
        <p:spPr/>
        <p:txBody>
          <a:bodyPr/>
          <a:lstStyle/>
          <a:p>
            <a:pPr algn="l"/>
            <a:r>
              <a:rPr lang="en-GB" dirty="0"/>
              <a:t>Answer for quadrant 2: </a:t>
            </a:r>
            <a:r>
              <a:rPr lang="en-GB" sz="1050" b="0" i="0" u="none" kern="1200" dirty="0">
                <a:solidFill>
                  <a:schemeClr val="tx1">
                    <a:lumMod val="95000"/>
                    <a:lumOff val="5000"/>
                  </a:schemeClr>
                </a:solidFill>
                <a:effectLst/>
                <a:latin typeface="Century Gothic" panose="020B0502020202020204" pitchFamily="34" charset="0"/>
                <a:ea typeface="+mn-ea"/>
                <a:cs typeface="+mn-cs"/>
              </a:rPr>
              <a:t>in classical Latin, </a:t>
            </a:r>
            <a:r>
              <a:rPr lang="en-GB" sz="1050" b="0" i="1" u="none" kern="1200" dirty="0">
                <a:solidFill>
                  <a:schemeClr val="tx1">
                    <a:lumMod val="95000"/>
                    <a:lumOff val="5000"/>
                  </a:schemeClr>
                </a:solidFill>
                <a:effectLst/>
                <a:latin typeface="Century Gothic" panose="020B0502020202020204" pitchFamily="34" charset="0"/>
                <a:ea typeface="+mn-ea"/>
                <a:cs typeface="+mn-cs"/>
              </a:rPr>
              <a:t>aqua</a:t>
            </a:r>
            <a:r>
              <a:rPr lang="en-GB" sz="1050" b="0" i="0" u="none" kern="1200" dirty="0">
                <a:solidFill>
                  <a:schemeClr val="tx1">
                    <a:lumMod val="95000"/>
                    <a:lumOff val="5000"/>
                  </a:schemeClr>
                </a:solidFill>
                <a:effectLst/>
                <a:latin typeface="Century Gothic" panose="020B0502020202020204" pitchFamily="34" charset="0"/>
                <a:ea typeface="+mn-ea"/>
                <a:cs typeface="+mn-cs"/>
              </a:rPr>
              <a:t> means ‘water’; -</a:t>
            </a:r>
            <a:r>
              <a:rPr lang="en-GB" sz="1200" b="0" i="0" u="none" kern="1200" dirty="0" err="1">
                <a:solidFill>
                  <a:schemeClr val="tx1">
                    <a:lumMod val="95000"/>
                    <a:lumOff val="5000"/>
                  </a:schemeClr>
                </a:solidFill>
                <a:effectLst/>
                <a:latin typeface="Century Gothic" panose="020B0502020202020204" pitchFamily="34" charset="0"/>
                <a:ea typeface="+mn-ea"/>
                <a:cs typeface="+mn-cs"/>
              </a:rPr>
              <a:t>ous</a:t>
            </a:r>
            <a:r>
              <a:rPr lang="en-GB" sz="1200" b="0" i="0" u="none" kern="1200" dirty="0">
                <a:solidFill>
                  <a:schemeClr val="tx1">
                    <a:lumMod val="95000"/>
                    <a:lumOff val="5000"/>
                  </a:schemeClr>
                </a:solidFill>
                <a:effectLst/>
                <a:latin typeface="Century Gothic" panose="020B0502020202020204" pitchFamily="34" charset="0"/>
                <a:ea typeface="+mn-ea"/>
                <a:cs typeface="+mn-cs"/>
              </a:rPr>
              <a:t> = ‘full of’.</a:t>
            </a:r>
          </a:p>
          <a:p>
            <a:pPr algn="l"/>
            <a:endParaRPr lang="en-GB" sz="1200" b="0" i="0" u="none" kern="1200" dirty="0">
              <a:solidFill>
                <a:schemeClr val="tx1">
                  <a:lumMod val="95000"/>
                  <a:lumOff val="5000"/>
                </a:schemeClr>
              </a:solidFill>
              <a:effectLst/>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ptos" panose="020B0004020202020204" pitchFamily="34" charset="0"/>
                <a:ea typeface="Aptos" panose="020B0004020202020204" pitchFamily="34" charset="0"/>
                <a:cs typeface="Arial" panose="020B0604020202020204" pitchFamily="34" charset="0"/>
              </a:rPr>
              <a:t>Water makes up approx. 60% of your body mass. Many of the reactions that take place throughout your body (from your organs down to individual cells) are aqueous reactions.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u="none" kern="1200" dirty="0">
              <a:solidFill>
                <a:schemeClr val="tx1">
                  <a:lumMod val="95000"/>
                  <a:lumOff val="5000"/>
                </a:schemeClr>
              </a:solidFill>
              <a:effectLst/>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b="0" u="none" dirty="0">
                <a:solidFill>
                  <a:schemeClr val="accent1"/>
                </a:solidFill>
                <a:latin typeface="Bradley Hand ITC" panose="03070402050302030203" pitchFamily="66" charset="0"/>
                <a:cs typeface="Arial" panose="020B0604020202020204" pitchFamily="34" charset="0"/>
              </a:rPr>
              <a:t>Answer for quadrant 3: </a:t>
            </a:r>
            <a:r>
              <a:rPr kumimoji="0" lang="en-GB" sz="1050" b="0" i="0" u="none" strike="noStrike" kern="1200" cap="none" spc="0" normalizeH="0" baseline="0" noProof="0" dirty="0">
                <a:ln>
                  <a:noFill/>
                </a:ln>
                <a:solidFill>
                  <a:srgbClr val="4472C4"/>
                </a:solidFill>
                <a:effectLst/>
                <a:uLnTx/>
                <a:uFillTx/>
                <a:latin typeface="Bradley Hand ITC" panose="03070402050302030203" pitchFamily="66" charset="0"/>
                <a:ea typeface="+mn-ea"/>
                <a:cs typeface="+mn-cs"/>
              </a:rPr>
              <a:t>when a substance is dissolved in water; shown by the state symbol (</a:t>
            </a:r>
            <a:r>
              <a:rPr kumimoji="0" lang="en-GB" sz="1050" b="0" i="0" u="none" strike="noStrike" kern="1200" cap="none" spc="0" normalizeH="0" baseline="0" noProof="0" dirty="0" err="1">
                <a:ln>
                  <a:noFill/>
                </a:ln>
                <a:solidFill>
                  <a:srgbClr val="4472C4"/>
                </a:solidFill>
                <a:effectLst/>
                <a:uLnTx/>
                <a:uFillTx/>
                <a:latin typeface="Bradley Hand ITC" panose="03070402050302030203" pitchFamily="66" charset="0"/>
                <a:ea typeface="+mn-ea"/>
                <a:cs typeface="+mn-cs"/>
              </a:rPr>
              <a:t>aq</a:t>
            </a:r>
            <a:r>
              <a:rPr kumimoji="0" lang="en-GB" sz="1050" b="0" i="0" u="none" strike="noStrike" kern="1200" cap="none" spc="0" normalizeH="0" baseline="0" noProof="0" dirty="0">
                <a:ln>
                  <a:noFill/>
                </a:ln>
                <a:solidFill>
                  <a:srgbClr val="4472C4"/>
                </a:solidFill>
                <a:effectLst/>
                <a:uLnTx/>
                <a:uFillTx/>
                <a:latin typeface="Bradley Hand ITC" panose="03070402050302030203" pitchFamily="66" charset="0"/>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a:extLst>
              <a:ext uri="{FF2B5EF4-FFF2-40B4-BE49-F238E27FC236}">
                <a16:creationId xmlns:a16="http://schemas.microsoft.com/office/drawing/2014/main" id="{E339D76F-D0A9-0D11-7400-BDBB57A39F90}"/>
              </a:ext>
            </a:extLst>
          </p:cNvPr>
          <p:cNvSpPr>
            <a:spLocks noGrp="1"/>
          </p:cNvSpPr>
          <p:nvPr>
            <p:ph type="sldNum" sz="quarter" idx="5"/>
          </p:nvPr>
        </p:nvSpPr>
        <p:spPr/>
        <p:txBody>
          <a:bodyPr/>
          <a:lstStyle/>
          <a:p>
            <a:fld id="{242C061B-BD0F-4B52-A9AF-421A04B7008C}" type="slidenum">
              <a:rPr lang="en-GB" smtClean="0"/>
              <a:pPr/>
              <a:t>4</a:t>
            </a:fld>
            <a:endParaRPr lang="en-GB"/>
          </a:p>
        </p:txBody>
      </p:sp>
    </p:spTree>
    <p:extLst>
      <p:ext uri="{BB962C8B-B14F-4D97-AF65-F5344CB8AC3E}">
        <p14:creationId xmlns:p14="http://schemas.microsoft.com/office/powerpoint/2010/main" val="35183462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0D8077-52B6-5622-102D-FA95C91689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540495-7233-EAD5-6718-F68801B0C2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847ED98-A71B-9420-9A13-AB434BCA824E}"/>
              </a:ext>
            </a:extLst>
          </p:cNvPr>
          <p:cNvSpPr>
            <a:spLocks noGrp="1"/>
          </p:cNvSpPr>
          <p:nvPr>
            <p:ph type="body" idx="1"/>
          </p:nvPr>
        </p:nvSpPr>
        <p:spPr/>
        <p:txBody>
          <a:bodyPr/>
          <a:lstStyle/>
          <a:p>
            <a:pPr algn="l">
              <a:spcBef>
                <a:spcPts val="600"/>
              </a:spcBef>
            </a:pPr>
            <a:r>
              <a:rPr lang="en-GB" b="0" dirty="0"/>
              <a:t>Answer for quadrant 2: </a:t>
            </a:r>
            <a:r>
              <a:rPr lang="en-GB" sz="3200" b="0" i="0" kern="1200" dirty="0">
                <a:solidFill>
                  <a:schemeClr val="tx1">
                    <a:lumMod val="95000"/>
                    <a:lumOff val="5000"/>
                  </a:schemeClr>
                </a:solidFill>
                <a:effectLst/>
                <a:latin typeface="Century Gothic" panose="020B0502020202020204" pitchFamily="34" charset="0"/>
                <a:ea typeface="+mn-ea"/>
                <a:cs typeface="+mn-cs"/>
              </a:rPr>
              <a:t>con- = </a:t>
            </a:r>
            <a:r>
              <a:rPr lang="en-GB" sz="2400" b="0" i="0" u="none" kern="1200" dirty="0">
                <a:solidFill>
                  <a:schemeClr val="tx1">
                    <a:lumMod val="95000"/>
                    <a:lumOff val="5000"/>
                  </a:schemeClr>
                </a:solidFill>
                <a:effectLst/>
                <a:latin typeface="Century Gothic" panose="020B0502020202020204" pitchFamily="34" charset="0"/>
                <a:ea typeface="+mn-ea"/>
                <a:cs typeface="+mn-cs"/>
              </a:rPr>
              <a:t>‘with’ or ‘together’, -dense- =  ‘amount of matter in a </a:t>
            </a:r>
            <a:r>
              <a:rPr lang="en-GB" sz="2400" b="0" i="0" u="none" kern="1200">
                <a:solidFill>
                  <a:schemeClr val="tx1">
                    <a:lumMod val="95000"/>
                    <a:lumOff val="5000"/>
                  </a:schemeClr>
                </a:solidFill>
                <a:effectLst/>
                <a:latin typeface="Century Gothic" panose="020B0502020202020204" pitchFamily="34" charset="0"/>
                <a:ea typeface="+mn-ea"/>
                <a:cs typeface="+mn-cs"/>
              </a:rPr>
              <a:t>set volume’, </a:t>
            </a:r>
            <a:r>
              <a:rPr lang="en-GB" sz="2400" b="0" i="0" u="none" kern="1200" dirty="0">
                <a:solidFill>
                  <a:schemeClr val="tx1">
                    <a:lumMod val="95000"/>
                    <a:lumOff val="5000"/>
                  </a:schemeClr>
                </a:solidFill>
                <a:effectLst/>
                <a:latin typeface="Century Gothic" panose="020B0502020202020204" pitchFamily="34" charset="0"/>
                <a:ea typeface="+mn-ea"/>
                <a:cs typeface="+mn-cs"/>
              </a:rPr>
              <a:t>er- = ‘</a:t>
            </a:r>
            <a:r>
              <a:rPr lang="en-GB" sz="600" b="0" i="0" u="none" kern="1200" dirty="0">
                <a:solidFill>
                  <a:schemeClr val="tx1">
                    <a:lumMod val="95000"/>
                    <a:lumOff val="5000"/>
                  </a:schemeClr>
                </a:solidFill>
                <a:effectLst/>
                <a:latin typeface="Century Gothic" panose="020B0502020202020204" pitchFamily="34" charset="0"/>
                <a:ea typeface="+mn-ea"/>
                <a:cs typeface="+mn-cs"/>
              </a:rPr>
              <a:t>referring to’. </a:t>
            </a:r>
          </a:p>
          <a:p>
            <a:pPr algn="l">
              <a:spcBef>
                <a:spcPts val="600"/>
              </a:spcBef>
            </a:pPr>
            <a:endParaRPr lang="en-GB" sz="600" b="0" i="0" u="none" kern="1200" dirty="0">
              <a:solidFill>
                <a:schemeClr val="tx1">
                  <a:lumMod val="95000"/>
                  <a:lumOff val="5000"/>
                </a:schemeClr>
              </a:solidFill>
              <a:effectLst/>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600"/>
              </a:spcBef>
              <a:spcAft>
                <a:spcPts val="0"/>
              </a:spcAft>
              <a:buClrTx/>
              <a:buSzTx/>
              <a:buFontTx/>
              <a:buNone/>
              <a:tabLst/>
              <a:defRPr/>
            </a:pPr>
            <a:r>
              <a:rPr lang="en-GB" sz="800" dirty="0">
                <a:effectLst/>
                <a:latin typeface="Aptos" panose="020B0004020202020204" pitchFamily="34" charset="0"/>
                <a:ea typeface="Aptos" panose="020B0004020202020204" pitchFamily="34" charset="0"/>
                <a:cs typeface="Arial" panose="020B0604020202020204" pitchFamily="34" charset="0"/>
              </a:rPr>
              <a:t>Did you know, the use of the word ‘retort’ for a remark that is sent back in reply has the same Latin origins as a retort flask? (A retort is a</a:t>
            </a:r>
            <a:r>
              <a:rPr lang="en-GB" sz="800" dirty="0">
                <a:solidFill>
                  <a:srgbClr val="444444"/>
                </a:solidFill>
                <a:effectLst/>
                <a:latin typeface="Source Sans Pro" panose="020B0503030403020204" pitchFamily="34" charset="0"/>
                <a:ea typeface="Aptos" panose="020B0004020202020204" pitchFamily="34" charset="0"/>
                <a:cs typeface="Arial" panose="020B0604020202020204" pitchFamily="34" charset="0"/>
              </a:rPr>
              <a:t> type of </a:t>
            </a:r>
            <a:r>
              <a:rPr lang="en-GB" sz="800" dirty="0">
                <a:effectLst/>
                <a:latin typeface="Aptos" panose="020B0004020202020204" pitchFamily="34" charset="0"/>
                <a:ea typeface="Aptos" panose="020B0004020202020204" pitchFamily="34" charset="0"/>
                <a:cs typeface="Arial" panose="020B0604020202020204" pitchFamily="34" charset="0"/>
              </a:rPr>
              <a:t>flask used for distillation with a characteristic long neck which serves as a condenser.) Provide learners with a link to this article which includes the name of some historical flasks. Ask them to do some research, and find out more about the flasks: https://edu.rsc.org/opinion/get-me-a-flask-any-flask/2021049.article</a:t>
            </a:r>
          </a:p>
          <a:p>
            <a:pPr marL="0" marR="0" lvl="0" indent="0" algn="l" defTabSz="914400" rtl="0" eaLnBrk="1" fontAlgn="auto" latinLnBrk="0" hangingPunct="1">
              <a:lnSpc>
                <a:spcPct val="100000"/>
              </a:lnSpc>
              <a:spcBef>
                <a:spcPts val="600"/>
              </a:spcBef>
              <a:spcAft>
                <a:spcPts val="0"/>
              </a:spcAft>
              <a:buClrTx/>
              <a:buSzTx/>
              <a:buFontTx/>
              <a:buNone/>
              <a:tabLst/>
              <a:defRPr/>
            </a:pPr>
            <a:endParaRPr lang="en-GB" sz="1200" b="0" u="none" dirty="0">
              <a:solidFill>
                <a:schemeClr val="accent1"/>
              </a:solidFill>
              <a:latin typeface="Bradley Hand ITC" panose="03070402050302030203" pitchFamily="66" charset="0"/>
              <a:cs typeface="Arial" panose="020B0604020202020204" pitchFamily="34" charset="0"/>
            </a:endParaRPr>
          </a:p>
          <a:p>
            <a:pPr marL="0" marR="0" lvl="0" indent="0" algn="l" defTabSz="914400" rtl="0" eaLnBrk="1" fontAlgn="auto" latinLnBrk="0" hangingPunct="1">
              <a:lnSpc>
                <a:spcPct val="100000"/>
              </a:lnSpc>
              <a:spcBef>
                <a:spcPts val="600"/>
              </a:spcBef>
              <a:spcAft>
                <a:spcPts val="0"/>
              </a:spcAft>
              <a:buClrTx/>
              <a:buSzTx/>
              <a:buFontTx/>
              <a:buNone/>
              <a:tabLst/>
              <a:defRPr/>
            </a:pPr>
            <a:r>
              <a:rPr lang="en-GB" sz="1200" b="0" u="none" dirty="0">
                <a:solidFill>
                  <a:schemeClr val="accent1"/>
                </a:solidFill>
                <a:latin typeface="Bradley Hand ITC" panose="03070402050302030203" pitchFamily="66" charset="0"/>
                <a:cs typeface="Arial" panose="020B0604020202020204" pitchFamily="34" charset="0"/>
              </a:rPr>
              <a:t>Answer for quadrant 3: </a:t>
            </a:r>
            <a:r>
              <a:rPr kumimoji="0" lang="en-GB" sz="1200" b="0" i="0" u="none" strike="noStrike" kern="1200" cap="none" spc="0" normalizeH="0" baseline="0" noProof="0" dirty="0">
                <a:ln>
                  <a:noFill/>
                </a:ln>
                <a:solidFill>
                  <a:srgbClr val="4472C4"/>
                </a:solidFill>
                <a:effectLst/>
                <a:uLnTx/>
                <a:uFillTx/>
                <a:latin typeface="Bradley Hand ITC" panose="03070402050302030203" pitchFamily="66" charset="0"/>
                <a:ea typeface="+mn-ea"/>
                <a:cs typeface="+mn-cs"/>
              </a:rPr>
              <a:t>a glass tube used in distillation to condense a gas into liquid, by surrounding the tube with a continuous flow of cold water.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p:txBody>
      </p:sp>
      <p:sp>
        <p:nvSpPr>
          <p:cNvPr id="4" name="Slide Number Placeholder 3">
            <a:extLst>
              <a:ext uri="{FF2B5EF4-FFF2-40B4-BE49-F238E27FC236}">
                <a16:creationId xmlns:a16="http://schemas.microsoft.com/office/drawing/2014/main" id="{AB773A53-06B2-1D59-3E19-73CEB7CC44A4}"/>
              </a:ext>
            </a:extLst>
          </p:cNvPr>
          <p:cNvSpPr>
            <a:spLocks noGrp="1"/>
          </p:cNvSpPr>
          <p:nvPr>
            <p:ph type="sldNum" sz="quarter" idx="5"/>
          </p:nvPr>
        </p:nvSpPr>
        <p:spPr/>
        <p:txBody>
          <a:bodyPr/>
          <a:lstStyle/>
          <a:p>
            <a:fld id="{242C061B-BD0F-4B52-A9AF-421A04B7008C}" type="slidenum">
              <a:rPr lang="en-GB" smtClean="0"/>
              <a:pPr/>
              <a:t>5</a:t>
            </a:fld>
            <a:endParaRPr lang="en-GB"/>
          </a:p>
        </p:txBody>
      </p:sp>
    </p:spTree>
    <p:extLst>
      <p:ext uri="{BB962C8B-B14F-4D97-AF65-F5344CB8AC3E}">
        <p14:creationId xmlns:p14="http://schemas.microsoft.com/office/powerpoint/2010/main" val="3282038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Answer for quadrant 2: chroma- = ‘colours’, -</a:t>
            </a:r>
            <a:r>
              <a:rPr lang="en-GB" b="0" dirty="0" err="1"/>
              <a:t>graphy</a:t>
            </a:r>
            <a:r>
              <a:rPr lang="en-GB" b="0" dirty="0"/>
              <a:t> = ‘description’. So, put together, is </a:t>
            </a:r>
            <a:r>
              <a:rPr lang="en-GB" sz="1200" b="0" u="none" dirty="0">
                <a:solidFill>
                  <a:schemeClr val="accent1"/>
                </a:solidFill>
                <a:latin typeface="Bradley Hand ITC" panose="03070402050302030203" pitchFamily="66" charset="0"/>
                <a:cs typeface="Arial" panose="020B0604020202020204" pitchFamily="34" charset="0"/>
              </a:rPr>
              <a:t>a</a:t>
            </a:r>
            <a:r>
              <a:rPr lang="en-GB" sz="1200" b="0" u="none" dirty="0">
                <a:solidFill>
                  <a:schemeClr val="tx1"/>
                </a:solidFill>
                <a:latin typeface="Bradley Hand ITC" panose="03070402050302030203" pitchFamily="66" charset="0"/>
                <a:cs typeface="Arial" panose="020B0604020202020204" pitchFamily="34" charset="0"/>
              </a:rPr>
              <a:t> </a:t>
            </a:r>
            <a:r>
              <a:rPr lang="en-GB" sz="1200" b="0" u="none" dirty="0">
                <a:solidFill>
                  <a:schemeClr val="accent1"/>
                </a:solidFill>
                <a:latin typeface="Bradley Hand ITC" panose="03070402050302030203" pitchFamily="66" charset="0"/>
                <a:cs typeface="Arial" panose="020B0604020202020204" pitchFamily="34" charset="0"/>
              </a:rPr>
              <a:t>description of colours (in a mixture).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ptos" panose="020B0004020202020204" pitchFamily="34" charset="0"/>
                <a:ea typeface="Aptos" panose="020B0004020202020204" pitchFamily="34" charset="0"/>
                <a:cs typeface="Arial" panose="020B0604020202020204" pitchFamily="34" charset="0"/>
              </a:rPr>
              <a:t>Find out how archaeological chemist Stephen Buckley uses chromatography to study the natural products used by Egyptians to embalm mummies. Scroll to poster 6 on this website: https://www.compoundchem.com/enablescience/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u="none" dirty="0">
              <a:solidFill>
                <a:schemeClr val="accent1"/>
              </a:solidFill>
              <a:latin typeface="Bradley Hand ITC" panose="03070402050302030203" pitchFamily="66"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u="none" dirty="0">
                <a:solidFill>
                  <a:schemeClr val="accent1"/>
                </a:solidFill>
                <a:latin typeface="Bradley Hand ITC" panose="03070402050302030203" pitchFamily="66" charset="0"/>
                <a:cs typeface="Arial" panose="020B0604020202020204" pitchFamily="34" charset="0"/>
              </a:rPr>
              <a:t>Answer for quadrant 3: </a:t>
            </a:r>
            <a:r>
              <a:rPr lang="en-GB" sz="1200" b="0" u="none" kern="1200" dirty="0">
                <a:solidFill>
                  <a:schemeClr val="accent1"/>
                </a:solidFill>
                <a:effectLst/>
                <a:latin typeface="Bradley Hand ITC" panose="03070402050302030203" pitchFamily="66" charset="0"/>
                <a:ea typeface="+mn-ea"/>
                <a:cs typeface="+mn-cs"/>
              </a:rPr>
              <a:t>a</a:t>
            </a:r>
            <a:r>
              <a:rPr lang="en-GB" sz="1200" b="0" kern="1200" dirty="0">
                <a:solidFill>
                  <a:schemeClr val="accent1"/>
                </a:solidFill>
                <a:effectLst/>
                <a:latin typeface="Bradley Hand ITC" panose="03070402050302030203" pitchFamily="66" charset="0"/>
                <a:ea typeface="+mn-ea"/>
                <a:cs typeface="+mn-cs"/>
              </a:rPr>
              <a:t> method of separation based on how easily each substance is carried by a liquid that is moving through a porous solid, like paper.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p:txBody>
      </p:sp>
      <p:sp>
        <p:nvSpPr>
          <p:cNvPr id="4" name="Slide Number Placeholder 3"/>
          <p:cNvSpPr>
            <a:spLocks noGrp="1"/>
          </p:cNvSpPr>
          <p:nvPr>
            <p:ph type="sldNum" sz="quarter" idx="5"/>
          </p:nvPr>
        </p:nvSpPr>
        <p:spPr/>
        <p:txBody>
          <a:bodyPr/>
          <a:lstStyle/>
          <a:p>
            <a:fld id="{242C061B-BD0F-4B52-A9AF-421A04B7008C}" type="slidenum">
              <a:rPr lang="en-GB" smtClean="0"/>
              <a:pPr/>
              <a:t>6</a:t>
            </a:fld>
            <a:endParaRPr lang="en-GB"/>
          </a:p>
        </p:txBody>
      </p:sp>
    </p:spTree>
    <p:extLst>
      <p:ext uri="{BB962C8B-B14F-4D97-AF65-F5344CB8AC3E}">
        <p14:creationId xmlns:p14="http://schemas.microsoft.com/office/powerpoint/2010/main" val="39340368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974EA7-FA3C-7F10-6F00-8AE4E1E844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DFA939-A009-02F8-D9F4-73654E64FC3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0485E3-C54B-2765-BA1B-467C8881D57E}"/>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p:txBody>
      </p:sp>
      <p:sp>
        <p:nvSpPr>
          <p:cNvPr id="4" name="Slide Number Placeholder 3">
            <a:extLst>
              <a:ext uri="{FF2B5EF4-FFF2-40B4-BE49-F238E27FC236}">
                <a16:creationId xmlns:a16="http://schemas.microsoft.com/office/drawing/2014/main" id="{265E2E9D-0A0E-BAA7-7F7F-34BAB3CFA8AF}"/>
              </a:ext>
            </a:extLst>
          </p:cNvPr>
          <p:cNvSpPr>
            <a:spLocks noGrp="1"/>
          </p:cNvSpPr>
          <p:nvPr>
            <p:ph type="sldNum" sz="quarter" idx="5"/>
          </p:nvPr>
        </p:nvSpPr>
        <p:spPr/>
        <p:txBody>
          <a:bodyPr/>
          <a:lstStyle/>
          <a:p>
            <a:fld id="{242C061B-BD0F-4B52-A9AF-421A04B7008C}" type="slidenum">
              <a:rPr lang="en-GB" smtClean="0"/>
              <a:pPr/>
              <a:t>7</a:t>
            </a:fld>
            <a:endParaRPr lang="en-GB"/>
          </a:p>
        </p:txBody>
      </p:sp>
    </p:spTree>
    <p:extLst>
      <p:ext uri="{BB962C8B-B14F-4D97-AF65-F5344CB8AC3E}">
        <p14:creationId xmlns:p14="http://schemas.microsoft.com/office/powerpoint/2010/main" val="16403171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8B755D-193B-F525-D2C4-B071A6FE77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B3C119-D439-230F-2655-88332B2E8A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22CE08E-34F2-F564-F928-C1F7936CE0EF}"/>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p:txBody>
      </p:sp>
      <p:sp>
        <p:nvSpPr>
          <p:cNvPr id="4" name="Slide Number Placeholder 3">
            <a:extLst>
              <a:ext uri="{FF2B5EF4-FFF2-40B4-BE49-F238E27FC236}">
                <a16:creationId xmlns:a16="http://schemas.microsoft.com/office/drawing/2014/main" id="{263C73DC-4FF4-6D5C-1642-D682363A08AD}"/>
              </a:ext>
            </a:extLst>
          </p:cNvPr>
          <p:cNvSpPr>
            <a:spLocks noGrp="1"/>
          </p:cNvSpPr>
          <p:nvPr>
            <p:ph type="sldNum" sz="quarter" idx="5"/>
          </p:nvPr>
        </p:nvSpPr>
        <p:spPr/>
        <p:txBody>
          <a:bodyPr/>
          <a:lstStyle/>
          <a:p>
            <a:fld id="{242C061B-BD0F-4B52-A9AF-421A04B7008C}" type="slidenum">
              <a:rPr lang="en-GB" smtClean="0"/>
              <a:pPr/>
              <a:t>8</a:t>
            </a:fld>
            <a:endParaRPr lang="en-GB"/>
          </a:p>
        </p:txBody>
      </p:sp>
    </p:spTree>
    <p:extLst>
      <p:ext uri="{BB962C8B-B14F-4D97-AF65-F5344CB8AC3E}">
        <p14:creationId xmlns:p14="http://schemas.microsoft.com/office/powerpoint/2010/main" val="12432543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61FFDE-0838-7EDB-1B5E-BF2DFFC258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6187FE-E0B3-260C-E137-FCB99998EA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312808-4B23-747F-27B7-C51394653F9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p:txBody>
      </p:sp>
      <p:sp>
        <p:nvSpPr>
          <p:cNvPr id="4" name="Slide Number Placeholder 3">
            <a:extLst>
              <a:ext uri="{FF2B5EF4-FFF2-40B4-BE49-F238E27FC236}">
                <a16:creationId xmlns:a16="http://schemas.microsoft.com/office/drawing/2014/main" id="{18CDA180-80B6-C48B-2E6B-CAC17A2D535A}"/>
              </a:ext>
            </a:extLst>
          </p:cNvPr>
          <p:cNvSpPr>
            <a:spLocks noGrp="1"/>
          </p:cNvSpPr>
          <p:nvPr>
            <p:ph type="sldNum" sz="quarter" idx="5"/>
          </p:nvPr>
        </p:nvSpPr>
        <p:spPr/>
        <p:txBody>
          <a:bodyPr/>
          <a:lstStyle/>
          <a:p>
            <a:fld id="{242C061B-BD0F-4B52-A9AF-421A04B7008C}" type="slidenum">
              <a:rPr lang="en-GB" smtClean="0"/>
              <a:pPr/>
              <a:t>9</a:t>
            </a:fld>
            <a:endParaRPr lang="en-GB"/>
          </a:p>
        </p:txBody>
      </p:sp>
    </p:spTree>
    <p:extLst>
      <p:ext uri="{BB962C8B-B14F-4D97-AF65-F5344CB8AC3E}">
        <p14:creationId xmlns:p14="http://schemas.microsoft.com/office/powerpoint/2010/main" val="26689460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E08648-E292-5157-8766-79E56141EA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55EAE7-A774-76C0-4D1C-8E649B15BA7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A432C8F-AE14-02D1-9ADF-09F3AF8A11E4}"/>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p:txBody>
      </p:sp>
      <p:sp>
        <p:nvSpPr>
          <p:cNvPr id="4" name="Slide Number Placeholder 3">
            <a:extLst>
              <a:ext uri="{FF2B5EF4-FFF2-40B4-BE49-F238E27FC236}">
                <a16:creationId xmlns:a16="http://schemas.microsoft.com/office/drawing/2014/main" id="{142B2DDD-9A11-142A-C606-4761C008F1E5}"/>
              </a:ext>
            </a:extLst>
          </p:cNvPr>
          <p:cNvSpPr>
            <a:spLocks noGrp="1"/>
          </p:cNvSpPr>
          <p:nvPr>
            <p:ph type="sldNum" sz="quarter" idx="5"/>
          </p:nvPr>
        </p:nvSpPr>
        <p:spPr/>
        <p:txBody>
          <a:bodyPr/>
          <a:lstStyle/>
          <a:p>
            <a:fld id="{242C061B-BD0F-4B52-A9AF-421A04B7008C}" type="slidenum">
              <a:rPr lang="en-GB" smtClean="0"/>
              <a:pPr/>
              <a:t>10</a:t>
            </a:fld>
            <a:endParaRPr lang="en-GB"/>
          </a:p>
        </p:txBody>
      </p:sp>
    </p:spTree>
    <p:extLst>
      <p:ext uri="{BB962C8B-B14F-4D97-AF65-F5344CB8AC3E}">
        <p14:creationId xmlns:p14="http://schemas.microsoft.com/office/powerpoint/2010/main" val="2434567907"/>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1-14 years Title, single line, generic photo">
    <p:spTree>
      <p:nvGrpSpPr>
        <p:cNvPr id="1" name=""/>
        <p:cNvGrpSpPr/>
        <p:nvPr/>
      </p:nvGrpSpPr>
      <p:grpSpPr>
        <a:xfrm>
          <a:off x="0" y="0"/>
          <a:ext cx="0" cy="0"/>
          <a:chOff x="0" y="0"/>
          <a:chExt cx="0" cy="0"/>
        </a:xfrm>
      </p:grpSpPr>
      <p:grpSp>
        <p:nvGrpSpPr>
          <p:cNvPr id="43" name="Group 42">
            <a:extLst>
              <a:ext uri="{FF2B5EF4-FFF2-40B4-BE49-F238E27FC236}">
                <a16:creationId xmlns:a16="http://schemas.microsoft.com/office/drawing/2014/main" id="{F5168C22-13C5-5042-B68D-D5810F149BD4}"/>
              </a:ext>
            </a:extLst>
          </p:cNvPr>
          <p:cNvGrpSpPr/>
          <p:nvPr userDrawn="1"/>
        </p:nvGrpSpPr>
        <p:grpSpPr>
          <a:xfrm>
            <a:off x="0" y="0"/>
            <a:ext cx="12196800" cy="6858000"/>
            <a:chOff x="0" y="0"/>
            <a:chExt cx="12196800" cy="6858000"/>
          </a:xfrm>
        </p:grpSpPr>
        <p:pic>
          <p:nvPicPr>
            <p:cNvPr id="16" name="Picture 15">
              <a:extLst>
                <a:ext uri="{FF2B5EF4-FFF2-40B4-BE49-F238E27FC236}">
                  <a16:creationId xmlns:a16="http://schemas.microsoft.com/office/drawing/2014/main" id="{01348E18-6A0F-0842-92AA-634472BB458F}"/>
                </a:ext>
              </a:extLst>
            </p:cNvPr>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6800" cy="6858000"/>
            </a:xfrm>
            <a:prstGeom prst="rect">
              <a:avLst/>
            </a:prstGeom>
          </p:spPr>
        </p:pic>
        <p:pic>
          <p:nvPicPr>
            <p:cNvPr id="42" name="Picture 41">
              <a:extLst>
                <a:ext uri="{FF2B5EF4-FFF2-40B4-BE49-F238E27FC236}">
                  <a16:creationId xmlns:a16="http://schemas.microsoft.com/office/drawing/2014/main" id="{7D0D226C-0904-EC4D-9B16-19AD25079747}"/>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06038" y="0"/>
              <a:ext cx="6855236" cy="6858000"/>
            </a:xfrm>
            <a:prstGeom prst="rect">
              <a:avLst/>
            </a:prstGeom>
          </p:spPr>
        </p:pic>
      </p:grpSp>
      <p:grpSp>
        <p:nvGrpSpPr>
          <p:cNvPr id="98" name="Group 97">
            <a:extLst>
              <a:ext uri="{FF2B5EF4-FFF2-40B4-BE49-F238E27FC236}">
                <a16:creationId xmlns:a16="http://schemas.microsoft.com/office/drawing/2014/main" id="{D1166B66-EF9F-7F44-B3D5-0039E00DA134}"/>
              </a:ext>
            </a:extLst>
          </p:cNvPr>
          <p:cNvGrpSpPr/>
          <p:nvPr userDrawn="1"/>
        </p:nvGrpSpPr>
        <p:grpSpPr>
          <a:xfrm>
            <a:off x="0" y="-1670"/>
            <a:ext cx="7622497" cy="6859670"/>
            <a:chOff x="0" y="-1670"/>
            <a:chExt cx="7622497" cy="6859670"/>
          </a:xfrm>
        </p:grpSpPr>
        <p:pic>
          <p:nvPicPr>
            <p:cNvPr id="84" name="Picture 83">
              <a:extLst>
                <a:ext uri="{FF2B5EF4-FFF2-40B4-BE49-F238E27FC236}">
                  <a16:creationId xmlns:a16="http://schemas.microsoft.com/office/drawing/2014/main" id="{F1E65715-C07C-5A49-8AE3-55777E91145F}"/>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86" name="Picture 85">
              <a:extLst>
                <a:ext uri="{FF2B5EF4-FFF2-40B4-BE49-F238E27FC236}">
                  <a16:creationId xmlns:a16="http://schemas.microsoft.com/office/drawing/2014/main" id="{2A1E57C7-F139-AD4D-BA28-4F7521ED0599}"/>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383422" y="-1670"/>
              <a:ext cx="4239075" cy="6858000"/>
            </a:xfrm>
            <a:prstGeom prst="rect">
              <a:avLst/>
            </a:prstGeom>
          </p:spPr>
        </p:pic>
        <p:pic>
          <p:nvPicPr>
            <p:cNvPr id="96" name="Picture 95">
              <a:extLst>
                <a:ext uri="{FF2B5EF4-FFF2-40B4-BE49-F238E27FC236}">
                  <a16:creationId xmlns:a16="http://schemas.microsoft.com/office/drawing/2014/main" id="{6CC0A54E-2863-3942-914D-4D2B8FFDF4BF}"/>
                </a:ext>
              </a:extLst>
            </p:cNvPr>
            <p:cNvPicPr>
              <a:picLocks noChangeAspect="1"/>
            </p:cNvPicPr>
            <p:nvPr userDrawn="1"/>
          </p:nvPicPr>
          <p:blipFill>
            <a:blip r:embed="rId6" cstate="print">
              <a:alphaModFix amt="75000"/>
              <a:extLst>
                <a:ext uri="{28A0092B-C50C-407E-A947-70E740481C1C}">
                  <a14:useLocalDpi xmlns:a14="http://schemas.microsoft.com/office/drawing/2010/main"/>
                </a:ext>
              </a:extLst>
            </a:blip>
            <a:stretch>
              <a:fillRect/>
            </a:stretch>
          </p:blipFill>
          <p:spPr>
            <a:xfrm>
              <a:off x="4023211" y="0"/>
              <a:ext cx="3599286" cy="2832100"/>
            </a:xfrm>
            <a:prstGeom prst="rect">
              <a:avLst/>
            </a:prstGeom>
          </p:spPr>
        </p:pic>
      </p:grpSp>
      <p:sp>
        <p:nvSpPr>
          <p:cNvPr id="2" name="Title 1">
            <a:extLst>
              <a:ext uri="{FF2B5EF4-FFF2-40B4-BE49-F238E27FC236}">
                <a16:creationId xmlns:a16="http://schemas.microsoft.com/office/drawing/2014/main" id="{BB8CB521-08A1-6042-8AA6-46C1C137B9E2}"/>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11–14 years</a:t>
            </a:r>
            <a:endParaRPr lang="en-US" dirty="0"/>
          </a:p>
        </p:txBody>
      </p:sp>
      <p:sp>
        <p:nvSpPr>
          <p:cNvPr id="3" name="Subtitle 2">
            <a:extLst>
              <a:ext uri="{FF2B5EF4-FFF2-40B4-BE49-F238E27FC236}">
                <a16:creationId xmlns:a16="http://schemas.microsoft.com/office/drawing/2014/main" id="{C274CC80-688D-714B-9546-CAC5C231FAE5}"/>
              </a:ext>
            </a:extLst>
          </p:cNvPr>
          <p:cNvSpPr>
            <a:spLocks noGrp="1"/>
          </p:cNvSpPr>
          <p:nvPr>
            <p:ph type="subTitle" idx="1" hasCustomPrompt="1"/>
          </p:nvPr>
        </p:nvSpPr>
        <p:spPr>
          <a:xfrm>
            <a:off x="540000" y="1980000"/>
            <a:ext cx="5220000" cy="713843"/>
          </a:xfrm>
        </p:spPr>
        <p:txBody>
          <a:bodyPr lIns="0" tIns="0" rIns="0" bIns="0">
            <a:noAutofit/>
          </a:bodyPr>
          <a:lstStyle>
            <a:lvl1pPr marL="0" indent="0" algn="l">
              <a:spcBef>
                <a:spcPts val="0"/>
              </a:spcBef>
              <a:buNone/>
              <a:defRPr sz="5000" b="1" i="0">
                <a:solidFill>
                  <a:srgbClr val="006F62"/>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Single line title</a:t>
            </a:r>
            <a:endParaRPr lang="en-US" dirty="0"/>
          </a:p>
        </p:txBody>
      </p:sp>
      <p:pic>
        <p:nvPicPr>
          <p:cNvPr id="7" name="Picture 6">
            <a:extLst>
              <a:ext uri="{FF2B5EF4-FFF2-40B4-BE49-F238E27FC236}">
                <a16:creationId xmlns:a16="http://schemas.microsoft.com/office/drawing/2014/main" id="{320B49D5-F310-A340-BF5B-AB0D4EB1E384}"/>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38" name="Picture 37">
            <a:extLst>
              <a:ext uri="{FF2B5EF4-FFF2-40B4-BE49-F238E27FC236}">
                <a16:creationId xmlns:a16="http://schemas.microsoft.com/office/drawing/2014/main" id="{14E3DA79-FDC9-7F4B-9277-8C9EB9346AD6}"/>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
        <p:nvSpPr>
          <p:cNvPr id="14" name="Title 1">
            <a:extLst>
              <a:ext uri="{FF2B5EF4-FFF2-40B4-BE49-F238E27FC236}">
                <a16:creationId xmlns:a16="http://schemas.microsoft.com/office/drawing/2014/main" id="{2281CF7B-F07A-C049-BDB9-748CCF3F310B}"/>
              </a:ext>
            </a:extLst>
          </p:cNvPr>
          <p:cNvSpPr txBox="1">
            <a:spLocks/>
          </p:cNvSpPr>
          <p:nvPr userDrawn="1"/>
        </p:nvSpPr>
        <p:spPr>
          <a:xfrm>
            <a:off x="9449999" y="5850000"/>
            <a:ext cx="2520327" cy="336777"/>
          </a:xfrm>
          <a:prstGeom prst="rect">
            <a:avLst/>
          </a:prstGeom>
        </p:spPr>
        <p:txBody>
          <a:bodyPr vert="horz" lIns="0" tIns="0" rIns="0" bIns="0" rtlCol="0" anchor="b" anchorCtr="0">
            <a:no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400" dirty="0">
                <a:solidFill>
                  <a:schemeClr val="bg1"/>
                </a:solidFill>
                <a:effectLst/>
                <a:latin typeface="Century Gothic" panose="020B0502020202020204" pitchFamily="34" charset="0"/>
              </a:rPr>
              <a:t>Downloaded from rsc.li/42AcGmK, scaffolded version and teacher notes also available</a:t>
            </a:r>
            <a:endParaRPr lang="en-US" sz="1400" u="none" dirty="0">
              <a:solidFill>
                <a:schemeClr val="bg1"/>
              </a:solidFill>
            </a:endParaRPr>
          </a:p>
        </p:txBody>
      </p:sp>
    </p:spTree>
    <p:extLst>
      <p:ext uri="{BB962C8B-B14F-4D97-AF65-F5344CB8AC3E}">
        <p14:creationId xmlns:p14="http://schemas.microsoft.com/office/powerpoint/2010/main" val="12269370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bulleted lis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1067C70-ACA3-B14D-96A0-0D77B8CFC9DB}"/>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9" name="Title 1">
            <a:extLst>
              <a:ext uri="{FF2B5EF4-FFF2-40B4-BE49-F238E27FC236}">
                <a16:creationId xmlns:a16="http://schemas.microsoft.com/office/drawing/2014/main" id="{02CD3606-77CB-6E4D-9323-AB8EF1219EFD}"/>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dirty="0"/>
              <a:t>Heading</a:t>
            </a:r>
            <a:endParaRPr lang="en-US" dirty="0"/>
          </a:p>
        </p:txBody>
      </p:sp>
      <p:sp>
        <p:nvSpPr>
          <p:cNvPr id="11" name="Rectangle 10">
            <a:extLst>
              <a:ext uri="{FF2B5EF4-FFF2-40B4-BE49-F238E27FC236}">
                <a16:creationId xmlns:a16="http://schemas.microsoft.com/office/drawing/2014/main" id="{7E4FF0AC-E9DB-1248-A929-F5456D977C3B}"/>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18028020-C193-574C-845B-55DE20C710D8}"/>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4" name="Picture 13">
            <a:extLst>
              <a:ext uri="{FF2B5EF4-FFF2-40B4-BE49-F238E27FC236}">
                <a16:creationId xmlns:a16="http://schemas.microsoft.com/office/drawing/2014/main" id="{C18A1EB2-8DF8-6542-A7A9-0F3B0C8FD39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5" name="Content Placeholder 2">
            <a:extLst>
              <a:ext uri="{FF2B5EF4-FFF2-40B4-BE49-F238E27FC236}">
                <a16:creationId xmlns:a16="http://schemas.microsoft.com/office/drawing/2014/main" id="{BA650EB0-B31B-E84E-ABFC-1CF9FBE832D1}"/>
              </a:ext>
            </a:extLst>
          </p:cNvPr>
          <p:cNvSpPr>
            <a:spLocks noGrp="1"/>
          </p:cNvSpPr>
          <p:nvPr>
            <p:ph idx="1" hasCustomPrompt="1"/>
          </p:nvPr>
        </p:nvSpPr>
        <p:spPr>
          <a:xfrm>
            <a:off x="540000" y="1260000"/>
            <a:ext cx="10080000" cy="5040000"/>
          </a:xfrm>
        </p:spPr>
        <p:txBody>
          <a:bodyPr lIns="0" tIns="0" rIns="0" bIns="0">
            <a:normAutofit/>
          </a:bodyPr>
          <a:lstStyle>
            <a:lvl1pPr marL="342900" indent="-342900">
              <a:lnSpc>
                <a:spcPct val="100000"/>
              </a:lnSpc>
              <a:spcBef>
                <a:spcPts val="0"/>
              </a:spcBef>
              <a:spcAft>
                <a:spcPts val="1200"/>
              </a:spcAft>
              <a:buClr>
                <a:srgbClr val="006F62"/>
              </a:buClr>
              <a:buSzPct val="125000"/>
              <a:buFont typeface="Arial" panose="020B0604020202020204" pitchFamily="34" charset="0"/>
              <a:buChar char="•"/>
              <a:defRPr sz="2200" b="0" i="0">
                <a:latin typeface="Century Gothic" panose="020B0502020202020204" pitchFamily="34" charset="0"/>
              </a:defRPr>
            </a:lvl1pPr>
          </a:lstStyle>
          <a:p>
            <a:pPr lvl="0"/>
            <a:r>
              <a:rPr lang="en-GB" dirty="0"/>
              <a:t>Here is the text.</a:t>
            </a:r>
          </a:p>
        </p:txBody>
      </p:sp>
    </p:spTree>
    <p:extLst>
      <p:ext uri="{BB962C8B-B14F-4D97-AF65-F5344CB8AC3E}">
        <p14:creationId xmlns:p14="http://schemas.microsoft.com/office/powerpoint/2010/main" val="364870924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E5FE99-04D4-864B-A80A-C8A4E40F4D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A6DAB5F-D1BC-0941-A323-571F519817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CBC3C7-2FB0-4543-87F4-792C792E80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D5C9B-1D41-4B4A-8E9D-54021847FEFA}" type="datetimeFigureOut">
              <a:rPr lang="en-US" smtClean="0"/>
              <a:pPr/>
              <a:t>12/15/2025</a:t>
            </a:fld>
            <a:endParaRPr lang="en-US"/>
          </a:p>
        </p:txBody>
      </p:sp>
      <p:sp>
        <p:nvSpPr>
          <p:cNvPr id="5" name="Footer Placeholder 4">
            <a:extLst>
              <a:ext uri="{FF2B5EF4-FFF2-40B4-BE49-F238E27FC236}">
                <a16:creationId xmlns:a16="http://schemas.microsoft.com/office/drawing/2014/main" id="{E0A315A7-5034-7B47-AC42-72B007F5CF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8891DA-332A-A543-AACF-9B3ADDF221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4554D-C745-0D49-B311-95A2F21E8E70}" type="slidenum">
              <a:rPr lang="en-US" smtClean="0"/>
              <a:pPr/>
              <a:t>‹#›</a:t>
            </a:fld>
            <a:endParaRPr lang="en-US"/>
          </a:p>
        </p:txBody>
      </p:sp>
      <p:sp>
        <p:nvSpPr>
          <p:cNvPr id="7" name="Rectangle 6">
            <a:extLst>
              <a:ext uri="{FF2B5EF4-FFF2-40B4-BE49-F238E27FC236}">
                <a16:creationId xmlns:a16="http://schemas.microsoft.com/office/drawing/2014/main" id="{32B1A816-D175-C045-A883-B30BA8D52EAD}"/>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5364243"/>
      </p:ext>
    </p:extLst>
  </p:cSld>
  <p:clrMap bg1="lt1" tx1="dk1" bg2="lt2" tx2="dk2" accent1="accent1" accent2="accent2" accent3="accent3" accent4="accent4" accent5="accent5" accent6="accent6" hlink="hlink" folHlink="folHlink"/>
  <p:sldLayoutIdLst>
    <p:sldLayoutId id="2147483649" r:id="rId1"/>
    <p:sldLayoutId id="2147483671"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s://rsc.li/42AcGmK"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1A534B-AC17-764F-BD66-5740010F8A34}"/>
              </a:ext>
            </a:extLst>
          </p:cNvPr>
          <p:cNvSpPr>
            <a:spLocks noGrp="1"/>
          </p:cNvSpPr>
          <p:nvPr>
            <p:ph type="ctrTitle"/>
          </p:nvPr>
        </p:nvSpPr>
        <p:spPr/>
        <p:txBody>
          <a:bodyPr/>
          <a:lstStyle/>
          <a:p>
            <a:r>
              <a:rPr lang="en-US" dirty="0"/>
              <a:t>11–14 years</a:t>
            </a:r>
          </a:p>
        </p:txBody>
      </p:sp>
      <p:sp>
        <p:nvSpPr>
          <p:cNvPr id="3" name="Subtitle 2">
            <a:extLst>
              <a:ext uri="{FF2B5EF4-FFF2-40B4-BE49-F238E27FC236}">
                <a16:creationId xmlns:a16="http://schemas.microsoft.com/office/drawing/2014/main" id="{F1271DC6-EF13-2848-9EDB-505FAEE426A5}"/>
              </a:ext>
            </a:extLst>
          </p:cNvPr>
          <p:cNvSpPr>
            <a:spLocks noGrp="1"/>
          </p:cNvSpPr>
          <p:nvPr>
            <p:ph type="subTitle" idx="1"/>
          </p:nvPr>
        </p:nvSpPr>
        <p:spPr/>
        <p:txBody>
          <a:bodyPr/>
          <a:lstStyle/>
          <a:p>
            <a:r>
              <a:rPr lang="en-US" dirty="0"/>
              <a:t>Elements, compounds and mixtures:</a:t>
            </a:r>
            <a:br>
              <a:rPr lang="en-US" dirty="0"/>
            </a:br>
            <a:r>
              <a:rPr lang="en-US" dirty="0"/>
              <a:t>Frayer models</a:t>
            </a:r>
          </a:p>
        </p:txBody>
      </p:sp>
      <p:pic>
        <p:nvPicPr>
          <p:cNvPr id="4" name="Picture 3">
            <a:extLst>
              <a:ext uri="{FF2B5EF4-FFF2-40B4-BE49-F238E27FC236}">
                <a16:creationId xmlns:a16="http://schemas.microsoft.com/office/drawing/2014/main" id="{0DBCC622-CF47-DEAF-6ECC-921AAD7F61CB}"/>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2467927" y="1176412"/>
            <a:ext cx="460752" cy="460752"/>
          </a:xfrm>
          <a:prstGeom prst="rect">
            <a:avLst/>
          </a:prstGeom>
        </p:spPr>
      </p:pic>
      <p:pic>
        <p:nvPicPr>
          <p:cNvPr id="5" name="Picture 4">
            <a:extLst>
              <a:ext uri="{FF2B5EF4-FFF2-40B4-BE49-F238E27FC236}">
                <a16:creationId xmlns:a16="http://schemas.microsoft.com/office/drawing/2014/main" id="{420410E3-4DC6-B539-F95F-5C7B46783411}"/>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2988315" y="1176412"/>
            <a:ext cx="460752" cy="460752"/>
          </a:xfrm>
          <a:prstGeom prst="rect">
            <a:avLst/>
          </a:prstGeom>
        </p:spPr>
      </p:pic>
    </p:spTree>
    <p:extLst>
      <p:ext uri="{BB962C8B-B14F-4D97-AF65-F5344CB8AC3E}">
        <p14:creationId xmlns:p14="http://schemas.microsoft.com/office/powerpoint/2010/main" val="18836109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31E722-E089-0544-A3BC-10C0F41FA975}"/>
              </a:ext>
            </a:extLst>
          </p:cNvPr>
          <p:cNvSpPr>
            <a:spLocks noGrp="1"/>
          </p:cNvSpPr>
          <p:nvPr>
            <p:ph type="title"/>
          </p:nvPr>
        </p:nvSpPr>
        <p:spPr/>
        <p:txBody>
          <a:bodyPr/>
          <a:lstStyle/>
          <a:p>
            <a:r>
              <a:rPr lang="en-US" dirty="0"/>
              <a:t>How to use Frayer models</a:t>
            </a:r>
          </a:p>
        </p:txBody>
      </p:sp>
      <p:sp>
        <p:nvSpPr>
          <p:cNvPr id="3" name="Content Placeholder 2">
            <a:extLst>
              <a:ext uri="{FF2B5EF4-FFF2-40B4-BE49-F238E27FC236}">
                <a16:creationId xmlns:a16="http://schemas.microsoft.com/office/drawing/2014/main" id="{B9B1F842-BC16-354A-84F3-BCA1F48752F2}"/>
              </a:ext>
            </a:extLst>
          </p:cNvPr>
          <p:cNvSpPr>
            <a:spLocks noGrp="1"/>
          </p:cNvSpPr>
          <p:nvPr>
            <p:ph idx="1"/>
          </p:nvPr>
        </p:nvSpPr>
        <p:spPr>
          <a:xfrm>
            <a:off x="539999" y="1397726"/>
            <a:ext cx="10188643" cy="5012802"/>
          </a:xfrm>
        </p:spPr>
        <p:txBody>
          <a:bodyPr>
            <a:normAutofit fontScale="85000" lnSpcReduction="10000"/>
          </a:bodyPr>
          <a:lstStyle/>
          <a:p>
            <a:pPr marL="0" indent="0">
              <a:lnSpc>
                <a:spcPct val="120000"/>
              </a:lnSpc>
              <a:spcBef>
                <a:spcPts val="0"/>
              </a:spcBef>
              <a:buNone/>
            </a:pPr>
            <a:r>
              <a:rPr lang="en-GB" sz="1900" dirty="0">
                <a:latin typeface="Century Gothic" panose="020B0502020202020204" pitchFamily="34" charset="0"/>
              </a:rPr>
              <a:t>Frayer models are a simple but effective way to develop learners’ understanding of a new piece of vocabulary.</a:t>
            </a:r>
            <a:r>
              <a:rPr lang="en-GB" sz="1900" dirty="0"/>
              <a:t> </a:t>
            </a:r>
            <a:r>
              <a:rPr lang="en-GB" sz="1900" dirty="0">
                <a:latin typeface="Century Gothic" panose="020B0502020202020204" pitchFamily="34" charset="0"/>
              </a:rPr>
              <a:t>You will see what your learners already know and identify any misconceptions they have. </a:t>
            </a:r>
          </a:p>
          <a:p>
            <a:pPr marL="0" indent="0">
              <a:lnSpc>
                <a:spcPct val="120000"/>
              </a:lnSpc>
              <a:buNone/>
            </a:pPr>
            <a:r>
              <a:rPr lang="en-GB" sz="1900" dirty="0"/>
              <a:t>There are four stages learners can work through, but you can adapt this model to best suit your learners. You can guide learners through all quadrants, but particularly quadrant 2 works best as a teacher-led discussion. Quadrant 3 might also need/benefit from some discussion.</a:t>
            </a:r>
          </a:p>
          <a:p>
            <a:pPr marL="0" indent="0">
              <a:lnSpc>
                <a:spcPct val="120000"/>
              </a:lnSpc>
              <a:buNone/>
            </a:pPr>
            <a:r>
              <a:rPr lang="en-GB" sz="1800" dirty="0"/>
              <a:t> </a:t>
            </a:r>
          </a:p>
          <a:p>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sz="1800" dirty="0"/>
          </a:p>
          <a:p>
            <a:pPr marL="0" indent="0">
              <a:buNone/>
            </a:pPr>
            <a:r>
              <a:rPr lang="en-GB" sz="1800" dirty="0"/>
              <a:t>					</a:t>
            </a:r>
            <a:r>
              <a:rPr lang="en-GB" sz="1800" dirty="0">
                <a:latin typeface="Century Gothic" panose="020B0502020202020204" pitchFamily="34" charset="0"/>
                <a:ea typeface="Calibri" panose="020F0502020204030204" pitchFamily="34" charset="0"/>
                <a:cs typeface="Times New Roman" panose="02020603050405020304" pitchFamily="18" charset="0"/>
              </a:rPr>
              <a:t> </a:t>
            </a:r>
          </a:p>
          <a:p>
            <a:pPr marL="0" indent="0">
              <a:buNone/>
            </a:pPr>
            <a:endParaRPr lang="en-GB" sz="1800" dirty="0"/>
          </a:p>
        </p:txBody>
      </p:sp>
      <p:pic>
        <p:nvPicPr>
          <p:cNvPr id="5" name="Picture 4">
            <a:extLst>
              <a:ext uri="{FF2B5EF4-FFF2-40B4-BE49-F238E27FC236}">
                <a16:creationId xmlns:a16="http://schemas.microsoft.com/office/drawing/2014/main" id="{984F86A1-A41E-FB21-8AF6-BAB26915C6D5}"/>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096000" y="587832"/>
            <a:ext cx="440661" cy="440661"/>
          </a:xfrm>
          <a:prstGeom prst="rect">
            <a:avLst/>
          </a:prstGeom>
        </p:spPr>
      </p:pic>
      <p:graphicFrame>
        <p:nvGraphicFramePr>
          <p:cNvPr id="10" name="Table 9">
            <a:extLst>
              <a:ext uri="{FF2B5EF4-FFF2-40B4-BE49-F238E27FC236}">
                <a16:creationId xmlns:a16="http://schemas.microsoft.com/office/drawing/2014/main" id="{95B9D013-E355-C4E3-9FBF-B1828550D940}"/>
              </a:ext>
            </a:extLst>
          </p:cNvPr>
          <p:cNvGraphicFramePr>
            <a:graphicFrameLocks noGrp="1"/>
          </p:cNvGraphicFramePr>
          <p:nvPr>
            <p:extLst>
              <p:ext uri="{D42A27DB-BD31-4B8C-83A1-F6EECF244321}">
                <p14:modId xmlns:p14="http://schemas.microsoft.com/office/powerpoint/2010/main" val="915240816"/>
              </p:ext>
            </p:extLst>
          </p:nvPr>
        </p:nvGraphicFramePr>
        <p:xfrm>
          <a:off x="540000" y="3165073"/>
          <a:ext cx="10188642" cy="2957117"/>
        </p:xfrm>
        <a:graphic>
          <a:graphicData uri="http://schemas.openxmlformats.org/drawingml/2006/table">
            <a:tbl>
              <a:tblPr firstRow="1" bandRow="1">
                <a:tableStyleId>{5940675A-B579-460E-94D1-54222C63F5DA}</a:tableStyleId>
              </a:tblPr>
              <a:tblGrid>
                <a:gridCol w="5094321">
                  <a:extLst>
                    <a:ext uri="{9D8B030D-6E8A-4147-A177-3AD203B41FA5}">
                      <a16:colId xmlns:a16="http://schemas.microsoft.com/office/drawing/2014/main" val="5267681"/>
                    </a:ext>
                  </a:extLst>
                </a:gridCol>
                <a:gridCol w="5094321">
                  <a:extLst>
                    <a:ext uri="{9D8B030D-6E8A-4147-A177-3AD203B41FA5}">
                      <a16:colId xmlns:a16="http://schemas.microsoft.com/office/drawing/2014/main" val="1572598253"/>
                    </a:ext>
                  </a:extLst>
                </a:gridCol>
              </a:tblGrid>
              <a:tr h="1572327">
                <a:tc>
                  <a:txBody>
                    <a:bodyPr/>
                    <a:lstStyle/>
                    <a:p>
                      <a:pPr marL="0" indent="0" algn="ctr">
                        <a:buNone/>
                      </a:pPr>
                      <a:r>
                        <a:rPr lang="en-GB" sz="1600" b="1" dirty="0">
                          <a:latin typeface="Century Gothic" panose="020B0502020202020204" pitchFamily="34" charset="0"/>
                        </a:rPr>
                        <a:t>1. Explore</a:t>
                      </a:r>
                    </a:p>
                    <a:p>
                      <a:pPr marL="0" indent="0" algn="ctr">
                        <a:buNone/>
                      </a:pPr>
                      <a:r>
                        <a:rPr lang="en-GB" sz="1600" b="0" dirty="0">
                          <a:latin typeface="Century Gothic" panose="020B0502020202020204" pitchFamily="34" charset="0"/>
                        </a:rPr>
                        <a:t>Link to science capital and draw on learners’ experience.</a:t>
                      </a:r>
                    </a:p>
                  </a:txBody>
                  <a:tcPr/>
                </a:tc>
                <a:tc>
                  <a:txBody>
                    <a:bodyPr/>
                    <a:lstStyle/>
                    <a:p>
                      <a:pPr algn="ctr"/>
                      <a:r>
                        <a:rPr lang="en-GB" sz="1600" b="1" dirty="0">
                          <a:latin typeface="Century Gothic" panose="020B0502020202020204" pitchFamily="34" charset="0"/>
                        </a:rPr>
                        <a:t>2. Break down</a:t>
                      </a:r>
                    </a:p>
                    <a:p>
                      <a:pPr algn="ctr"/>
                      <a:r>
                        <a:rPr lang="en-GB" sz="1600" b="0" dirty="0">
                          <a:latin typeface="Century Gothic" panose="020B0502020202020204" pitchFamily="34" charset="0"/>
                        </a:rPr>
                        <a:t>Look at the composite parts of the word to help unpack its meaning.</a:t>
                      </a:r>
                    </a:p>
                    <a:p>
                      <a:pPr algn="ctr"/>
                      <a:endParaRPr lang="en-GB" sz="1600" b="0" dirty="0">
                        <a:latin typeface="Century Gothic" panose="020B0502020202020204" pitchFamily="34" charset="0"/>
                      </a:endParaRPr>
                    </a:p>
                  </a:txBody>
                  <a:tcPr/>
                </a:tc>
                <a:extLst>
                  <a:ext uri="{0D108BD9-81ED-4DB2-BD59-A6C34878D82A}">
                    <a16:rowId xmlns:a16="http://schemas.microsoft.com/office/drawing/2014/main" val="288380535"/>
                  </a:ext>
                </a:extLst>
              </a:tr>
              <a:tr h="1384790">
                <a:tc>
                  <a:txBody>
                    <a:bodyPr/>
                    <a:lstStyle/>
                    <a:p>
                      <a:pPr algn="ctr"/>
                      <a:endParaRPr lang="en-GB" sz="1600" b="1" dirty="0">
                        <a:latin typeface="Century Gothic" panose="020B0502020202020204" pitchFamily="34" charset="0"/>
                      </a:endParaRPr>
                    </a:p>
                    <a:p>
                      <a:pPr algn="ctr"/>
                      <a:r>
                        <a:rPr lang="en-GB" sz="1600" b="1" dirty="0">
                          <a:latin typeface="Century Gothic" panose="020B0502020202020204" pitchFamily="34" charset="0"/>
                        </a:rPr>
                        <a:t>4. Consolidate</a:t>
                      </a:r>
                    </a:p>
                    <a:p>
                      <a:pPr algn="ctr"/>
                      <a:r>
                        <a:rPr lang="en-GB" sz="1600" b="0" dirty="0">
                          <a:latin typeface="Century Gothic" panose="020B0502020202020204" pitchFamily="34" charset="0"/>
                        </a:rPr>
                        <a:t>Learners apply their knowledge.</a:t>
                      </a:r>
                    </a:p>
                  </a:txBody>
                  <a:tcPr/>
                </a:tc>
                <a:tc>
                  <a:txBody>
                    <a:bodyPr/>
                    <a:lstStyle/>
                    <a:p>
                      <a:pPr algn="ctr"/>
                      <a:endParaRPr lang="en-GB" sz="1600" b="1" dirty="0">
                        <a:latin typeface="Century Gothic" panose="020B0502020202020204" pitchFamily="34" charset="0"/>
                      </a:endParaRPr>
                    </a:p>
                    <a:p>
                      <a:pPr algn="ctr"/>
                      <a:r>
                        <a:rPr lang="en-GB" sz="1600" b="1" dirty="0">
                          <a:latin typeface="Century Gothic" panose="020B0502020202020204" pitchFamily="34" charset="0"/>
                        </a:rPr>
                        <a:t>3. Explain</a:t>
                      </a:r>
                    </a:p>
                    <a:p>
                      <a:pPr algn="ctr"/>
                      <a:r>
                        <a:rPr lang="en-GB" sz="1600" b="0" dirty="0">
                          <a:latin typeface="Century Gothic" panose="020B0502020202020204" pitchFamily="34" charset="0"/>
                        </a:rPr>
                        <a:t>Introduce the definition.</a:t>
                      </a:r>
                    </a:p>
                  </a:txBody>
                  <a:tcPr/>
                </a:tc>
                <a:extLst>
                  <a:ext uri="{0D108BD9-81ED-4DB2-BD59-A6C34878D82A}">
                    <a16:rowId xmlns:a16="http://schemas.microsoft.com/office/drawing/2014/main" val="2709800653"/>
                  </a:ext>
                </a:extLst>
              </a:tr>
            </a:tbl>
          </a:graphicData>
        </a:graphic>
      </p:graphicFrame>
      <p:sp>
        <p:nvSpPr>
          <p:cNvPr id="7" name="TextBox 6">
            <a:extLst>
              <a:ext uri="{FF2B5EF4-FFF2-40B4-BE49-F238E27FC236}">
                <a16:creationId xmlns:a16="http://schemas.microsoft.com/office/drawing/2014/main" id="{11587BA3-9516-1945-1234-DADD8AF3C8E7}"/>
              </a:ext>
              <a:ext uri="{C183D7F6-B498-43B3-948B-1728B52AA6E4}">
                <adec:decorative xmlns:adec="http://schemas.microsoft.com/office/drawing/2017/decorative" val="1"/>
              </a:ext>
            </a:extLst>
          </p:cNvPr>
          <p:cNvSpPr txBox="1"/>
          <p:nvPr/>
        </p:nvSpPr>
        <p:spPr>
          <a:xfrm>
            <a:off x="4992810" y="4483003"/>
            <a:ext cx="1323520" cy="400110"/>
          </a:xfrm>
          <a:prstGeom prst="rect">
            <a:avLst/>
          </a:prstGeom>
          <a:solidFill>
            <a:schemeClr val="bg1"/>
          </a:solidFill>
          <a:ln w="22225">
            <a:solidFill>
              <a:schemeClr val="tx1"/>
            </a:solidFill>
          </a:ln>
        </p:spPr>
        <p:txBody>
          <a:bodyPr wrap="square" rtlCol="0">
            <a:spAutoFit/>
          </a:bodyPr>
          <a:lstStyle/>
          <a:p>
            <a:r>
              <a:rPr lang="en-GB" sz="2000" b="1" dirty="0">
                <a:latin typeface="Century Gothic" panose="020B0502020202020204" pitchFamily="34" charset="0"/>
              </a:rPr>
              <a:t>Key term</a:t>
            </a:r>
          </a:p>
        </p:txBody>
      </p:sp>
      <p:sp>
        <p:nvSpPr>
          <p:cNvPr id="4" name="TextBox 3">
            <a:extLst>
              <a:ext uri="{FF2B5EF4-FFF2-40B4-BE49-F238E27FC236}">
                <a16:creationId xmlns:a16="http://schemas.microsoft.com/office/drawing/2014/main" id="{1B9DC9CA-D09F-EC5B-8410-42AF8EDEC2E5}"/>
              </a:ext>
            </a:extLst>
          </p:cNvPr>
          <p:cNvSpPr txBox="1"/>
          <p:nvPr/>
        </p:nvSpPr>
        <p:spPr>
          <a:xfrm>
            <a:off x="368117" y="6241251"/>
            <a:ext cx="11283883" cy="338554"/>
          </a:xfrm>
          <a:prstGeom prst="rect">
            <a:avLst/>
          </a:prstGeom>
          <a:noFill/>
        </p:spPr>
        <p:txBody>
          <a:bodyPr wrap="square" rtlCol="0">
            <a:spAutoFit/>
          </a:bodyPr>
          <a:lstStyle/>
          <a:p>
            <a:r>
              <a:rPr lang="en-GB" sz="1600" dirty="0">
                <a:effectLst/>
                <a:latin typeface="Century Gothic" panose="020B0502020202020204" pitchFamily="34" charset="0"/>
              </a:rPr>
              <a:t>Find more guidance, including tips, adaptations and further reading, in the teacher notes: </a:t>
            </a:r>
            <a:r>
              <a:rPr lang="en-GB" sz="1600" dirty="0">
                <a:effectLst/>
                <a:latin typeface="Century Gothic" panose="020B0502020202020204" pitchFamily="34" charset="0"/>
                <a:hlinkClick r:id="rId4"/>
              </a:rPr>
              <a:t>rsc.li/42AcGmK</a:t>
            </a:r>
            <a:endParaRPr lang="en-GB" sz="1600" dirty="0">
              <a:latin typeface="Century Gothic" panose="020B0502020202020204" pitchFamily="34" charset="0"/>
            </a:endParaRPr>
          </a:p>
        </p:txBody>
      </p:sp>
      <p:pic>
        <p:nvPicPr>
          <p:cNvPr id="6" name="Picture 5">
            <a:extLst>
              <a:ext uri="{FF2B5EF4-FFF2-40B4-BE49-F238E27FC236}">
                <a16:creationId xmlns:a16="http://schemas.microsoft.com/office/drawing/2014/main" id="{B96B6769-E4BE-445E-43B2-99A5E43EF3FA}"/>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597366" y="587832"/>
            <a:ext cx="440661" cy="440661"/>
          </a:xfrm>
          <a:prstGeom prst="rect">
            <a:avLst/>
          </a:prstGeom>
        </p:spPr>
      </p:pic>
    </p:spTree>
    <p:extLst>
      <p:ext uri="{BB962C8B-B14F-4D97-AF65-F5344CB8AC3E}">
        <p14:creationId xmlns:p14="http://schemas.microsoft.com/office/powerpoint/2010/main" val="1469276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FAA55C-0376-B6D9-B936-C388C6AB3024}"/>
            </a:ext>
          </a:extLst>
        </p:cNvPr>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FDF18464-3775-C41A-B222-97CCC2B23DB5}"/>
              </a:ext>
            </a:extLst>
          </p:cNvPr>
          <p:cNvGraphicFramePr>
            <a:graphicFrameLocks noGrp="1"/>
          </p:cNvGraphicFramePr>
          <p:nvPr>
            <p:ph idx="1"/>
            <p:extLst>
              <p:ext uri="{D42A27DB-BD31-4B8C-83A1-F6EECF244321}">
                <p14:modId xmlns:p14="http://schemas.microsoft.com/office/powerpoint/2010/main" val="3284537952"/>
              </p:ext>
            </p:extLst>
          </p:nvPr>
        </p:nvGraphicFramePr>
        <p:xfrm>
          <a:off x="0" y="0"/>
          <a:ext cx="12192000" cy="6858000"/>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3192463705"/>
                    </a:ext>
                  </a:extLst>
                </a:gridCol>
                <a:gridCol w="3048000">
                  <a:extLst>
                    <a:ext uri="{9D8B030D-6E8A-4147-A177-3AD203B41FA5}">
                      <a16:colId xmlns:a16="http://schemas.microsoft.com/office/drawing/2014/main" val="1726816370"/>
                    </a:ext>
                  </a:extLst>
                </a:gridCol>
                <a:gridCol w="3048000">
                  <a:extLst>
                    <a:ext uri="{9D8B030D-6E8A-4147-A177-3AD203B41FA5}">
                      <a16:colId xmlns:a16="http://schemas.microsoft.com/office/drawing/2014/main" val="1755959237"/>
                    </a:ext>
                  </a:extLst>
                </a:gridCol>
              </a:tblGrid>
              <a:tr h="3429000">
                <a:tc>
                  <a:txBody>
                    <a:bodyPr/>
                    <a:lstStyle/>
                    <a:p>
                      <a:pPr marL="0" indent="0" algn="ctr">
                        <a:buNone/>
                      </a:pPr>
                      <a:r>
                        <a:rPr lang="en-GB" sz="1400" b="1" u="none" dirty="0">
                          <a:solidFill>
                            <a:srgbClr val="006F62"/>
                          </a:solidFill>
                          <a:latin typeface="Century Gothic" panose="020B0502020202020204" pitchFamily="34" charset="0"/>
                          <a:cs typeface="Arial" panose="020B0604020202020204" pitchFamily="34" charset="0"/>
                        </a:rPr>
                        <a:t>1. What does the word ‘pure’ mean to you?</a:t>
                      </a:r>
                    </a:p>
                    <a:p>
                      <a:pPr marL="358775" indent="-179388" algn="ctr">
                        <a:spcBef>
                          <a:spcPts val="600"/>
                        </a:spcBef>
                        <a:buNone/>
                      </a:pPr>
                      <a:r>
                        <a:rPr lang="en-GB" sz="1400" b="1" u="none" dirty="0">
                          <a:solidFill>
                            <a:srgbClr val="006F62"/>
                          </a:solidFill>
                          <a:latin typeface="Century Gothic" panose="020B0502020202020204" pitchFamily="34" charset="0"/>
                          <a:cs typeface="Arial" panose="020B0604020202020204" pitchFamily="34" charset="0"/>
                        </a:rPr>
                        <a:t>Where have you come across this word before?</a:t>
                      </a:r>
                    </a:p>
                    <a:p>
                      <a:pPr marL="342900" indent="-342900" algn="ctr">
                        <a:buAutoNum type="arabicPeriod"/>
                      </a:pPr>
                      <a:endParaRPr lang="en-GB" sz="1400" b="1" u="none" dirty="0">
                        <a:solidFill>
                          <a:srgbClr val="006F62"/>
                        </a:solidFill>
                        <a:latin typeface="Century Gothic" panose="020B0502020202020204" pitchFamily="34" charset="0"/>
                        <a:cs typeface="Arial" panose="020B0604020202020204" pitchFamily="34" charset="0"/>
                      </a:endParaRPr>
                    </a:p>
                    <a:p>
                      <a:pPr marL="0" indent="0" algn="ctr">
                        <a:buFont typeface="Arial" panose="020B0604020202020204" pitchFamily="34" charset="0"/>
                        <a:buNone/>
                      </a:pPr>
                      <a:endParaRPr lang="en-GB" sz="1400" b="0" u="none" dirty="0">
                        <a:solidFill>
                          <a:schemeClr val="tx1"/>
                        </a:solidFill>
                        <a:latin typeface="Century Gothic" panose="020B0502020202020204" pitchFamily="34" charset="0"/>
                        <a:cs typeface="Arial" panose="020B0604020202020204" pitchFamily="34" charset="0"/>
                      </a:endParaRPr>
                    </a:p>
                    <a:p>
                      <a:pPr marL="0" indent="0" algn="ctr">
                        <a:buNone/>
                      </a:pPr>
                      <a:r>
                        <a:rPr lang="en-GB" sz="3200" b="1" u="sng" dirty="0">
                          <a:solidFill>
                            <a:schemeClr val="tx1"/>
                          </a:solidFill>
                          <a:latin typeface="Century Gothic" panose="020B0502020202020204" pitchFamily="34" charset="0"/>
                          <a:cs typeface="Arial" panose="020B0604020202020204" pitchFamily="34" charset="0"/>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marL="0" indent="0" algn="ctr">
                        <a:buNone/>
                      </a:pPr>
                      <a:r>
                        <a:rPr lang="en-GB" sz="1400" b="1" i="0" u="none" dirty="0">
                          <a:solidFill>
                            <a:srgbClr val="006F62"/>
                          </a:solidFill>
                          <a:latin typeface="Century Gothic" panose="020B0502020202020204" pitchFamily="34" charset="0"/>
                          <a:cs typeface="Arial" panose="020B0604020202020204" pitchFamily="34" charset="0"/>
                        </a:rPr>
                        <a:t>2. What do we know about the word ‘pure’?</a:t>
                      </a:r>
                      <a:endParaRPr lang="en-GB" sz="1800" b="1" i="0" u="none" dirty="0">
                        <a:solidFill>
                          <a:schemeClr val="tx1"/>
                        </a:solidFill>
                        <a:latin typeface="Century Gothic" panose="020B0502020202020204" pitchFamily="34" charset="0"/>
                        <a:cs typeface="Arial" panose="020B0604020202020204" pitchFamily="34" charset="0"/>
                      </a:endParaRPr>
                    </a:p>
                    <a:p>
                      <a:pPr algn="ctr"/>
                      <a:endParaRPr lang="en-GB" sz="1800" b="0" i="0" u="none" dirty="0">
                        <a:solidFill>
                          <a:schemeClr val="tx1"/>
                        </a:solidFill>
                        <a:latin typeface="Century Gothic" panose="020B0502020202020204" pitchFamily="34" charset="0"/>
                        <a:cs typeface="Arial" panose="020B0604020202020204" pitchFamily="34" charset="0"/>
                      </a:endParaRPr>
                    </a:p>
                    <a:p>
                      <a:pPr algn="ctr"/>
                      <a:endParaRPr lang="en-GB" sz="1800" b="0" i="0" kern="1200" dirty="0">
                        <a:solidFill>
                          <a:schemeClr val="tx1">
                            <a:lumMod val="95000"/>
                            <a:lumOff val="5000"/>
                          </a:schemeClr>
                        </a:solidFill>
                        <a:effectLst/>
                        <a:latin typeface="Century Gothic" panose="020B0502020202020204" pitchFamily="34" charset="0"/>
                        <a:ea typeface="+mn-ea"/>
                        <a:cs typeface="+mn-cs"/>
                      </a:endParaRPr>
                    </a:p>
                    <a:p>
                      <a:pPr algn="ctr"/>
                      <a:endParaRPr lang="en-GB" sz="1800" b="0" i="0" kern="1200" dirty="0">
                        <a:solidFill>
                          <a:schemeClr val="tx1">
                            <a:lumMod val="95000"/>
                            <a:lumOff val="5000"/>
                          </a:schemeClr>
                        </a:solidFill>
                        <a:effectLst/>
                        <a:latin typeface="Century Gothic" panose="020B0502020202020204" pitchFamily="34" charset="0"/>
                        <a:ea typeface="+mn-ea"/>
                        <a:cs typeface="+mn-cs"/>
                      </a:endParaRPr>
                    </a:p>
                    <a:p>
                      <a:pPr algn="ctr"/>
                      <a:endParaRPr lang="en-GB" sz="1400" b="0" i="0" kern="1200" dirty="0">
                        <a:solidFill>
                          <a:schemeClr val="tx1">
                            <a:lumMod val="95000"/>
                            <a:lumOff val="5000"/>
                          </a:schemeClr>
                        </a:solidFill>
                        <a:effectLst/>
                        <a:latin typeface="Century Gothic" panose="020B0502020202020204" pitchFamily="34" charset="0"/>
                        <a:ea typeface="+mn-ea"/>
                        <a:cs typeface="+mn-cs"/>
                      </a:endParaRPr>
                    </a:p>
                    <a:p>
                      <a:pPr algn="ctr"/>
                      <a:r>
                        <a:rPr lang="en-GB" sz="1400" b="0" i="0" kern="1200" dirty="0">
                          <a:solidFill>
                            <a:schemeClr val="tx1">
                              <a:lumMod val="95000"/>
                              <a:lumOff val="5000"/>
                            </a:schemeClr>
                          </a:solidFill>
                          <a:effectLst/>
                          <a:latin typeface="Century Gothic" panose="020B0502020202020204" pitchFamily="34" charset="0"/>
                          <a:ea typeface="+mn-ea"/>
                          <a:cs typeface="+mn-cs"/>
                        </a:rPr>
                        <a:t>In classical Latin </a:t>
                      </a:r>
                      <a:r>
                        <a:rPr lang="en-GB" sz="1400" b="0" i="0" kern="1200" dirty="0" err="1">
                          <a:solidFill>
                            <a:schemeClr val="tx1">
                              <a:lumMod val="95000"/>
                              <a:lumOff val="5000"/>
                            </a:schemeClr>
                          </a:solidFill>
                          <a:effectLst/>
                          <a:latin typeface="Century Gothic" panose="020B0502020202020204" pitchFamily="34" charset="0"/>
                          <a:ea typeface="+mn-ea"/>
                          <a:cs typeface="+mn-cs"/>
                        </a:rPr>
                        <a:t>pūrus</a:t>
                      </a:r>
                      <a:r>
                        <a:rPr lang="en-GB" sz="1400" b="0" i="0" kern="1200" dirty="0">
                          <a:solidFill>
                            <a:schemeClr val="tx1">
                              <a:lumMod val="95000"/>
                              <a:lumOff val="5000"/>
                            </a:schemeClr>
                          </a:solidFill>
                          <a:effectLst/>
                          <a:latin typeface="Century Gothic" panose="020B0502020202020204" pitchFamily="34" charset="0"/>
                          <a:ea typeface="+mn-ea"/>
                          <a:cs typeface="+mn-cs"/>
                        </a:rPr>
                        <a:t> means ’clean or unmixed’.</a:t>
                      </a:r>
                      <a:endParaRPr lang="en-GB" sz="1400" b="0" i="0" u="none" dirty="0">
                        <a:solidFill>
                          <a:schemeClr val="tx1">
                            <a:lumMod val="95000"/>
                            <a:lumOff val="5000"/>
                          </a:schemeClr>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23830808"/>
                  </a:ext>
                </a:extLst>
              </a:tr>
              <a:tr h="3429000">
                <a:tc>
                  <a:txBody>
                    <a:bodyPr/>
                    <a:lstStyle/>
                    <a:p>
                      <a:pPr algn="ctr"/>
                      <a:r>
                        <a:rPr lang="en-GB" sz="1400" b="1" u="none" baseline="0" dirty="0">
                          <a:solidFill>
                            <a:srgbClr val="006F62"/>
                          </a:solidFill>
                          <a:latin typeface="Century Gothic" panose="020B0502020202020204" pitchFamily="34" charset="0"/>
                          <a:cs typeface="Arial" panose="020B0604020202020204" pitchFamily="34" charset="0"/>
                        </a:rPr>
                        <a:t>4. Which of the particle diagrams represent</a:t>
                      </a:r>
                    </a:p>
                    <a:p>
                      <a:pPr marL="179388" indent="0" algn="ctr"/>
                      <a:r>
                        <a:rPr lang="en-GB" sz="1400" b="1" u="none" baseline="0" dirty="0">
                          <a:solidFill>
                            <a:srgbClr val="006F62"/>
                          </a:solidFill>
                          <a:latin typeface="Century Gothic" panose="020B0502020202020204" pitchFamily="34" charset="0"/>
                          <a:cs typeface="Arial" panose="020B0604020202020204" pitchFamily="34" charset="0"/>
                        </a:rPr>
                        <a:t>a ‘pure substance’ (choose all that apply)? </a:t>
                      </a:r>
                    </a:p>
                    <a:p>
                      <a:pPr marL="179388" indent="0" algn="ctr"/>
                      <a:endParaRPr lang="en-GB" sz="1400" b="1" u="none" baseline="0" dirty="0">
                        <a:solidFill>
                          <a:srgbClr val="006F62"/>
                        </a:solidFill>
                        <a:latin typeface="Century Gothic" panose="020B0502020202020204" pitchFamily="34" charset="0"/>
                        <a:cs typeface="Arial" panose="020B0604020202020204" pitchFamily="34" charset="0"/>
                      </a:endParaRPr>
                    </a:p>
                    <a:p>
                      <a:pPr marL="179388" indent="0"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endParaRPr lang="en-GB" sz="1400" b="1" u="sng" baseline="0" dirty="0">
                        <a:solidFill>
                          <a:schemeClr val="tx1"/>
                        </a:solidFill>
                        <a:latin typeface="Century Gothic" panose="020B0502020202020204" pitchFamily="34" charset="0"/>
                        <a:cs typeface="Arial" panose="020B0604020202020204" pitchFamily="34" charset="0"/>
                      </a:endParaRPr>
                    </a:p>
                    <a:p>
                      <a:pPr algn="ctr"/>
                      <a:endParaRPr lang="en-GB" sz="1400" b="1" u="sng" baseline="0" dirty="0">
                        <a:solidFill>
                          <a:schemeClr val="tx1"/>
                        </a:solidFill>
                        <a:latin typeface="Century Gothic" panose="020B0502020202020204" pitchFamily="34" charset="0"/>
                        <a:cs typeface="Arial" panose="020B0604020202020204" pitchFamily="34" charset="0"/>
                      </a:endParaRPr>
                    </a:p>
                    <a:p>
                      <a:pPr algn="ctr"/>
                      <a:endParaRPr lang="en-GB" sz="1400" b="1" u="sng" baseline="0" dirty="0">
                        <a:solidFill>
                          <a:schemeClr val="tx1"/>
                        </a:solidFill>
                        <a:latin typeface="Century Gothic" panose="020B0502020202020204" pitchFamily="34" charset="0"/>
                        <a:cs typeface="Arial" panose="020B0604020202020204" pitchFamily="34" charset="0"/>
                      </a:endParaRPr>
                    </a:p>
                    <a:p>
                      <a:pPr algn="ctr"/>
                      <a:endParaRPr lang="en-GB" sz="1400" b="1" u="sng" baseline="0"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1" u="none" dirty="0">
                        <a:solidFill>
                          <a:srgbClr val="006F62"/>
                        </a:solidFill>
                        <a:latin typeface="Century Gothic" panose="020B0502020202020204" pitchFamily="34" charset="0"/>
                        <a:cs typeface="Arial" panose="020B0604020202020204" pitchFamily="34" charset="0"/>
                      </a:endParaRPr>
                    </a:p>
                    <a:p>
                      <a:pPr algn="ctr"/>
                      <a:endParaRPr lang="en-GB" sz="1400" b="1" u="none" dirty="0">
                        <a:solidFill>
                          <a:srgbClr val="006F62"/>
                        </a:solidFill>
                        <a:latin typeface="Century Gothic" panose="020B0502020202020204" pitchFamily="34" charset="0"/>
                        <a:cs typeface="Arial" panose="020B0604020202020204" pitchFamily="34" charset="0"/>
                      </a:endParaRPr>
                    </a:p>
                    <a:p>
                      <a:pPr algn="ctr"/>
                      <a:r>
                        <a:rPr lang="en-GB" sz="1400" b="1" u="none" dirty="0">
                          <a:solidFill>
                            <a:srgbClr val="006F62"/>
                          </a:solidFill>
                          <a:latin typeface="Century Gothic" panose="020B0502020202020204" pitchFamily="34" charset="0"/>
                          <a:cs typeface="Arial" panose="020B0604020202020204" pitchFamily="34" charset="0"/>
                        </a:rPr>
                        <a:t>3. Write down what you think a ‘pure substance’ is.</a:t>
                      </a: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ysDash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1" u="none" baseline="0" dirty="0">
                        <a:solidFill>
                          <a:srgbClr val="006F62"/>
                        </a:solidFill>
                        <a:latin typeface="Century Gothic"/>
                        <a:cs typeface="Arial"/>
                      </a:endParaRPr>
                    </a:p>
                    <a:p>
                      <a:pPr lvl="0" algn="ctr">
                        <a:buNone/>
                      </a:pPr>
                      <a:endParaRPr lang="en-GB" sz="1400" b="1" u="none" baseline="0" dirty="0">
                        <a:solidFill>
                          <a:srgbClr val="006F62"/>
                        </a:solidFill>
                        <a:latin typeface="Century Gothic"/>
                        <a:cs typeface="Arial"/>
                      </a:endParaRPr>
                    </a:p>
                    <a:p>
                      <a:pPr lvl="0" algn="ctr">
                        <a:buNone/>
                      </a:pPr>
                      <a:r>
                        <a:rPr lang="en-GB" sz="1400" b="1" u="none" baseline="0" dirty="0">
                          <a:solidFill>
                            <a:srgbClr val="006F62"/>
                          </a:solidFill>
                          <a:latin typeface="Century Gothic"/>
                          <a:cs typeface="Arial"/>
                        </a:rPr>
                        <a:t>Compare what you wrote with the definition (slide 7).</a:t>
                      </a:r>
                      <a:endParaRPr lang="en-GB" dirty="0"/>
                    </a:p>
                  </a:txBody>
                  <a:tcPr>
                    <a:lnL w="12700" cap="flat" cmpd="sng" algn="ctr">
                      <a:solidFill>
                        <a:schemeClr val="tx1"/>
                      </a:solidFill>
                      <a:prstDash val="sysDash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38039856"/>
                  </a:ext>
                </a:extLst>
              </a:tr>
            </a:tbl>
          </a:graphicData>
        </a:graphic>
      </p:graphicFrame>
      <p:graphicFrame>
        <p:nvGraphicFramePr>
          <p:cNvPr id="5" name="Table 4">
            <a:extLst>
              <a:ext uri="{FF2B5EF4-FFF2-40B4-BE49-F238E27FC236}">
                <a16:creationId xmlns:a16="http://schemas.microsoft.com/office/drawing/2014/main" id="{6A707704-25C4-5396-0645-5F9DD679C8B3}"/>
              </a:ext>
            </a:extLst>
          </p:cNvPr>
          <p:cNvGraphicFramePr>
            <a:graphicFrameLocks noGrp="1"/>
          </p:cNvGraphicFramePr>
          <p:nvPr>
            <p:extLst>
              <p:ext uri="{D42A27DB-BD31-4B8C-83A1-F6EECF244321}">
                <p14:modId xmlns:p14="http://schemas.microsoft.com/office/powerpoint/2010/main" val="1955047722"/>
              </p:ext>
            </p:extLst>
          </p:nvPr>
        </p:nvGraphicFramePr>
        <p:xfrm>
          <a:off x="5017168" y="3108325"/>
          <a:ext cx="2284370" cy="641350"/>
        </p:xfrm>
        <a:graphic>
          <a:graphicData uri="http://schemas.openxmlformats.org/drawingml/2006/table">
            <a:tbl>
              <a:tblPr firstRow="1" bandRow="1">
                <a:tableStyleId>{5C22544A-7EE6-4342-B048-85BDC9FD1C3A}</a:tableStyleId>
              </a:tblPr>
              <a:tblGrid>
                <a:gridCol w="2284370">
                  <a:extLst>
                    <a:ext uri="{9D8B030D-6E8A-4147-A177-3AD203B41FA5}">
                      <a16:colId xmlns:a16="http://schemas.microsoft.com/office/drawing/2014/main" val="20000"/>
                    </a:ext>
                  </a:extLst>
                </a:gridCol>
              </a:tblGrid>
              <a:tr h="641350">
                <a:tc>
                  <a:txBody>
                    <a:bodyPr/>
                    <a:lstStyle/>
                    <a:p>
                      <a:pPr algn="ctr"/>
                      <a:r>
                        <a:rPr lang="en-GB" sz="2200" u="none" dirty="0">
                          <a:solidFill>
                            <a:srgbClr val="006F62"/>
                          </a:solidFill>
                          <a:latin typeface="Century Gothic" panose="020B0502020202020204" pitchFamily="34" charset="0"/>
                          <a:cs typeface="Arial" panose="020B0604020202020204" pitchFamily="34" charset="0"/>
                        </a:rPr>
                        <a:t>pure substance</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pic>
        <p:nvPicPr>
          <p:cNvPr id="3" name="Picture 2" descr="Four boxes. The top left box shows 3 pairs of connecting circles, one of each pair is white and one is light green. The second box shows 2 pairs of very light green circles, and one light green circle with a white circle connected to either side of it. The third box shows 9 green circles connected in a 3x3 grid. The fourth box shows 3 singular dark green and 3 singular white circles">
            <a:extLst>
              <a:ext uri="{FF2B5EF4-FFF2-40B4-BE49-F238E27FC236}">
                <a16:creationId xmlns:a16="http://schemas.microsoft.com/office/drawing/2014/main" id="{6F53698E-EF94-C501-CBBB-F6B5F0858A6B}"/>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711131" y="4018181"/>
            <a:ext cx="2670121" cy="2705563"/>
          </a:xfrm>
          <a:prstGeom prst="rect">
            <a:avLst/>
          </a:prstGeom>
        </p:spPr>
      </p:pic>
    </p:spTree>
    <p:extLst>
      <p:ext uri="{BB962C8B-B14F-4D97-AF65-F5344CB8AC3E}">
        <p14:creationId xmlns:p14="http://schemas.microsoft.com/office/powerpoint/2010/main" val="28191403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0C2B7E-5627-FE6F-A820-17C25426D994}"/>
            </a:ext>
          </a:extLst>
        </p:cNvPr>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BDE5AA74-BBAF-820F-27AE-2A7993A465CF}"/>
              </a:ext>
            </a:extLst>
          </p:cNvPr>
          <p:cNvGraphicFramePr>
            <a:graphicFrameLocks noGrp="1"/>
          </p:cNvGraphicFramePr>
          <p:nvPr>
            <p:ph idx="1"/>
            <p:extLst>
              <p:ext uri="{D42A27DB-BD31-4B8C-83A1-F6EECF244321}">
                <p14:modId xmlns:p14="http://schemas.microsoft.com/office/powerpoint/2010/main" val="238279557"/>
              </p:ext>
            </p:extLst>
          </p:nvPr>
        </p:nvGraphicFramePr>
        <p:xfrm>
          <a:off x="0" y="0"/>
          <a:ext cx="12192000" cy="6858000"/>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3192463705"/>
                    </a:ext>
                  </a:extLst>
                </a:gridCol>
                <a:gridCol w="3048000">
                  <a:extLst>
                    <a:ext uri="{9D8B030D-6E8A-4147-A177-3AD203B41FA5}">
                      <a16:colId xmlns:a16="http://schemas.microsoft.com/office/drawing/2014/main" val="1726816370"/>
                    </a:ext>
                  </a:extLst>
                </a:gridCol>
                <a:gridCol w="3048000">
                  <a:extLst>
                    <a:ext uri="{9D8B030D-6E8A-4147-A177-3AD203B41FA5}">
                      <a16:colId xmlns:a16="http://schemas.microsoft.com/office/drawing/2014/main" val="1755959237"/>
                    </a:ext>
                  </a:extLst>
                </a:gridCol>
              </a:tblGrid>
              <a:tr h="3429000">
                <a:tc>
                  <a:txBody>
                    <a:bodyPr/>
                    <a:lstStyle/>
                    <a:p>
                      <a:pPr marL="0" indent="0" algn="ctr">
                        <a:buNone/>
                      </a:pPr>
                      <a:r>
                        <a:rPr lang="en-GB" sz="1400" b="1" u="none" dirty="0">
                          <a:solidFill>
                            <a:srgbClr val="006F62"/>
                          </a:solidFill>
                          <a:latin typeface="Century Gothic" panose="020B0502020202020204" pitchFamily="34" charset="0"/>
                          <a:cs typeface="Arial" panose="020B0604020202020204" pitchFamily="34" charset="0"/>
                        </a:rPr>
                        <a:t>1. What does the word ‘aqueous’ mean to you?</a:t>
                      </a:r>
                    </a:p>
                    <a:p>
                      <a:pPr marL="0" indent="0" algn="ctr">
                        <a:spcBef>
                          <a:spcPts val="600"/>
                        </a:spcBef>
                        <a:buNone/>
                      </a:pPr>
                      <a:r>
                        <a:rPr lang="en-GB" sz="1400" b="1" u="none" dirty="0">
                          <a:solidFill>
                            <a:srgbClr val="006F62"/>
                          </a:solidFill>
                          <a:latin typeface="Century Gothic" panose="020B0502020202020204" pitchFamily="34" charset="0"/>
                          <a:cs typeface="Arial" panose="020B0604020202020204" pitchFamily="34" charset="0"/>
                        </a:rPr>
                        <a:t>    Where have you come across this word before?</a:t>
                      </a:r>
                    </a:p>
                    <a:p>
                      <a:pPr marL="342900" indent="-342900" algn="ctr">
                        <a:buAutoNum type="arabicPeriod"/>
                      </a:pPr>
                      <a:endParaRPr lang="en-GB" sz="1400" b="1" u="none" dirty="0">
                        <a:solidFill>
                          <a:srgbClr val="006F62"/>
                        </a:solidFill>
                        <a:latin typeface="Century Gothic" panose="020B0502020202020204" pitchFamily="34" charset="0"/>
                        <a:cs typeface="Arial" panose="020B0604020202020204" pitchFamily="34" charset="0"/>
                      </a:endParaRPr>
                    </a:p>
                    <a:p>
                      <a:pPr marL="0" indent="0" algn="ctr">
                        <a:buFont typeface="Arial" panose="020B0604020202020204" pitchFamily="34" charset="0"/>
                        <a:buNone/>
                      </a:pPr>
                      <a:endParaRPr lang="en-GB" sz="1400" b="0" u="none" dirty="0">
                        <a:solidFill>
                          <a:schemeClr val="tx1"/>
                        </a:solidFill>
                        <a:latin typeface="Century Gothic" panose="020B0502020202020204" pitchFamily="34" charset="0"/>
                        <a:cs typeface="Arial" panose="020B0604020202020204" pitchFamily="34" charset="0"/>
                      </a:endParaRPr>
                    </a:p>
                    <a:p>
                      <a:pPr marL="0" indent="0" algn="ctr">
                        <a:buNone/>
                      </a:pPr>
                      <a:r>
                        <a:rPr lang="en-GB" sz="3200" b="1" u="sng" dirty="0">
                          <a:solidFill>
                            <a:schemeClr val="tx1"/>
                          </a:solidFill>
                          <a:latin typeface="Century Gothic" panose="020B0502020202020204" pitchFamily="34" charset="0"/>
                          <a:cs typeface="Arial" panose="020B0604020202020204" pitchFamily="34" charset="0"/>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marL="0" indent="0" algn="ctr">
                        <a:buNone/>
                      </a:pPr>
                      <a:r>
                        <a:rPr lang="en-GB" sz="1400" b="1" u="none" dirty="0">
                          <a:solidFill>
                            <a:srgbClr val="006F62"/>
                          </a:solidFill>
                          <a:latin typeface="Century Gothic" panose="020B0502020202020204" pitchFamily="34" charset="0"/>
                          <a:cs typeface="Arial" panose="020B0604020202020204" pitchFamily="34" charset="0"/>
                        </a:rPr>
                        <a:t>2.</a:t>
                      </a:r>
                      <a:r>
                        <a:rPr lang="en-GB" sz="1400" b="1" u="none" baseline="0" dirty="0">
                          <a:solidFill>
                            <a:srgbClr val="006F62"/>
                          </a:solidFill>
                          <a:latin typeface="Century Gothic" panose="020B0502020202020204" pitchFamily="34" charset="0"/>
                          <a:cs typeface="Arial" panose="020B0604020202020204" pitchFamily="34" charset="0"/>
                        </a:rPr>
                        <a:t> </a:t>
                      </a:r>
                      <a:r>
                        <a:rPr lang="en-GB" sz="1400" b="1" u="none" dirty="0">
                          <a:solidFill>
                            <a:srgbClr val="006F62"/>
                          </a:solidFill>
                          <a:latin typeface="Century Gothic" panose="020B0502020202020204" pitchFamily="34" charset="0"/>
                          <a:cs typeface="Arial" panose="020B0604020202020204" pitchFamily="34" charset="0"/>
                        </a:rPr>
                        <a:t>Break down the word ‘aqueous’.</a:t>
                      </a:r>
                      <a:endParaRPr lang="en-GB" sz="1800" b="0" u="none" dirty="0">
                        <a:solidFill>
                          <a:schemeClr val="tx1"/>
                        </a:solidFill>
                        <a:latin typeface="Century Gothic" panose="020B0502020202020204" pitchFamily="34" charset="0"/>
                        <a:cs typeface="Arial" panose="020B0604020202020204" pitchFamily="34" charset="0"/>
                      </a:endParaRPr>
                    </a:p>
                    <a:p>
                      <a:pPr algn="ctr"/>
                      <a:endParaRPr lang="en-GB" sz="1800" b="0" i="0" kern="1200" dirty="0">
                        <a:solidFill>
                          <a:schemeClr val="tx1">
                            <a:lumMod val="95000"/>
                            <a:lumOff val="5000"/>
                          </a:schemeClr>
                        </a:solidFill>
                        <a:effectLst/>
                        <a:latin typeface="Century Gothic" panose="020B0502020202020204" pitchFamily="34" charset="0"/>
                        <a:ea typeface="+mn-ea"/>
                        <a:cs typeface="+mn-cs"/>
                      </a:endParaRPr>
                    </a:p>
                    <a:p>
                      <a:pPr algn="ctr"/>
                      <a:endParaRPr lang="en-GB" sz="1800" b="0" i="0" kern="1200" dirty="0">
                        <a:solidFill>
                          <a:schemeClr val="tx1">
                            <a:lumMod val="95000"/>
                            <a:lumOff val="5000"/>
                          </a:schemeClr>
                        </a:solidFill>
                        <a:effectLst/>
                        <a:latin typeface="Century Gothic" panose="020B0502020202020204" pitchFamily="34" charset="0"/>
                        <a:ea typeface="+mn-ea"/>
                        <a:cs typeface="+mn-cs"/>
                      </a:endParaRPr>
                    </a:p>
                    <a:p>
                      <a:pPr algn="ctr"/>
                      <a:r>
                        <a:rPr lang="en-GB" sz="1800" b="0" i="0" kern="1200" dirty="0">
                          <a:solidFill>
                            <a:schemeClr val="tx1">
                              <a:lumMod val="95000"/>
                              <a:lumOff val="5000"/>
                            </a:schemeClr>
                          </a:solidFill>
                          <a:effectLst/>
                          <a:latin typeface="Century Gothic" panose="020B0502020202020204" pitchFamily="34" charset="0"/>
                          <a:ea typeface="+mn-ea"/>
                          <a:cs typeface="+mn-cs"/>
                        </a:rPr>
                        <a:t>aqua</a:t>
                      </a:r>
                    </a:p>
                    <a:p>
                      <a:pPr algn="ctr"/>
                      <a:endParaRPr lang="en-GB" sz="1800" b="0" i="0" u="none" kern="1200" dirty="0">
                        <a:solidFill>
                          <a:schemeClr val="tx1">
                            <a:lumMod val="95000"/>
                            <a:lumOff val="5000"/>
                          </a:schemeClr>
                        </a:solidFill>
                        <a:effectLst/>
                        <a:latin typeface="Century Gothic" panose="020B0502020202020204" pitchFamily="34" charset="0"/>
                        <a:ea typeface="+mn-ea"/>
                        <a:cs typeface="+mn-cs"/>
                      </a:endParaRPr>
                    </a:p>
                    <a:p>
                      <a:pPr algn="ctr"/>
                      <a:endParaRPr lang="en-GB" sz="1800" b="0" i="0" u="none" kern="1200" dirty="0">
                        <a:solidFill>
                          <a:schemeClr val="tx1">
                            <a:lumMod val="95000"/>
                            <a:lumOff val="5000"/>
                          </a:schemeClr>
                        </a:solidFill>
                        <a:effectLst/>
                        <a:latin typeface="Century Gothic" panose="020B0502020202020204" pitchFamily="34" charset="0"/>
                        <a:ea typeface="+mn-ea"/>
                        <a:cs typeface="+mn-cs"/>
                      </a:endParaRPr>
                    </a:p>
                    <a:p>
                      <a:pPr algn="ctr"/>
                      <a:r>
                        <a:rPr lang="en-GB" sz="1800" b="0" i="0" u="none" kern="1200" dirty="0">
                          <a:solidFill>
                            <a:schemeClr val="tx1">
                              <a:lumMod val="95000"/>
                              <a:lumOff val="5000"/>
                            </a:schemeClr>
                          </a:solidFill>
                          <a:effectLst/>
                          <a:latin typeface="Century Gothic" panose="020B0502020202020204" pitchFamily="34" charset="0"/>
                          <a:ea typeface="+mn-ea"/>
                          <a:cs typeface="+mn-cs"/>
                        </a:rPr>
                        <a:t>-</a:t>
                      </a:r>
                      <a:r>
                        <a:rPr lang="en-GB" sz="1800" b="0" i="0" u="none" kern="1200" dirty="0" err="1">
                          <a:solidFill>
                            <a:schemeClr val="tx1">
                              <a:lumMod val="95000"/>
                              <a:lumOff val="5000"/>
                            </a:schemeClr>
                          </a:solidFill>
                          <a:effectLst/>
                          <a:latin typeface="Century Gothic" panose="020B0502020202020204" pitchFamily="34" charset="0"/>
                          <a:ea typeface="+mn-ea"/>
                          <a:cs typeface="+mn-cs"/>
                        </a:rPr>
                        <a:t>ous</a:t>
                      </a:r>
                      <a:endParaRPr lang="en-GB" sz="1800" b="0" u="none" dirty="0">
                        <a:solidFill>
                          <a:schemeClr val="tx1">
                            <a:lumMod val="95000"/>
                            <a:lumOff val="5000"/>
                          </a:schemeClr>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23830808"/>
                  </a:ext>
                </a:extLst>
              </a:tr>
              <a:tr h="3429000">
                <a:tc>
                  <a:txBody>
                    <a:bodyPr/>
                    <a:lstStyle/>
                    <a:p>
                      <a:pPr marL="342900" indent="-342900" algn="ctr">
                        <a:buAutoNum type="arabicPeriod" startAt="4"/>
                        <a:tabLst>
                          <a:tab pos="358775" algn="l"/>
                        </a:tabLst>
                      </a:pPr>
                      <a:r>
                        <a:rPr lang="en-GB" sz="1400" b="1" u="none" baseline="0" dirty="0">
                          <a:solidFill>
                            <a:srgbClr val="006F62"/>
                          </a:solidFill>
                          <a:latin typeface="Century Gothic" panose="020B0502020202020204" pitchFamily="34" charset="0"/>
                          <a:cs typeface="Arial" panose="020B0604020202020204" pitchFamily="34" charset="0"/>
                        </a:rPr>
                        <a:t>Which substance(s) are ‘aqueous’ </a:t>
                      </a:r>
                    </a:p>
                    <a:p>
                      <a:pPr marL="0" indent="0" algn="ctr">
                        <a:buNone/>
                        <a:tabLst>
                          <a:tab pos="358775" algn="l"/>
                        </a:tabLst>
                      </a:pPr>
                      <a:r>
                        <a:rPr lang="en-GB" sz="1400" b="1" u="none" baseline="0" dirty="0">
                          <a:solidFill>
                            <a:srgbClr val="006F62"/>
                          </a:solidFill>
                          <a:latin typeface="Century Gothic" panose="020B0502020202020204" pitchFamily="34" charset="0"/>
                          <a:cs typeface="Arial" panose="020B0604020202020204" pitchFamily="34" charset="0"/>
                        </a:rPr>
                        <a:t>in the chemical reaction shown below.</a:t>
                      </a:r>
                    </a:p>
                    <a:p>
                      <a:pPr marL="179388" indent="0" algn="ctr"/>
                      <a:endParaRPr lang="en-GB" sz="1400" b="1" u="none" baseline="0" dirty="0">
                        <a:solidFill>
                          <a:srgbClr val="006F62"/>
                        </a:solidFill>
                        <a:latin typeface="Century Gothic" panose="020B0502020202020204" pitchFamily="34" charset="0"/>
                        <a:cs typeface="Arial" panose="020B0604020202020204" pitchFamily="34" charset="0"/>
                      </a:endParaRPr>
                    </a:p>
                    <a:p>
                      <a:pPr marL="179388" indent="0" algn="ctr"/>
                      <a:endParaRPr lang="en-GB" sz="1400" b="1" u="none" baseline="0" dirty="0">
                        <a:solidFill>
                          <a:srgbClr val="006F62"/>
                        </a:solidFill>
                        <a:latin typeface="Century Gothic" panose="020B0502020202020204" pitchFamily="34" charset="0"/>
                        <a:cs typeface="Arial" panose="020B0604020202020204" pitchFamily="34" charset="0"/>
                      </a:endParaRPr>
                    </a:p>
                    <a:p>
                      <a:pPr marL="179388" indent="0" algn="ctr"/>
                      <a:endParaRPr lang="en-GB" sz="1400" b="1" u="none" baseline="0" dirty="0">
                        <a:solidFill>
                          <a:srgbClr val="006F62"/>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i="0" kern="1200" dirty="0" err="1">
                          <a:solidFill>
                            <a:schemeClr val="tx1">
                              <a:lumMod val="95000"/>
                              <a:lumOff val="5000"/>
                            </a:schemeClr>
                          </a:solidFill>
                          <a:effectLst/>
                          <a:latin typeface="Cambria Math" panose="02040503050406030204" pitchFamily="18" charset="0"/>
                          <a:ea typeface="Cambria Math" panose="02040503050406030204" pitchFamily="18" charset="0"/>
                          <a:cs typeface="+mn-cs"/>
                        </a:rPr>
                        <a:t>CuO</a:t>
                      </a:r>
                      <a:r>
                        <a:rPr lang="en-GB" sz="1800" b="0" i="0" kern="1200" dirty="0">
                          <a:solidFill>
                            <a:schemeClr val="tx1">
                              <a:lumMod val="95000"/>
                              <a:lumOff val="5000"/>
                            </a:schemeClr>
                          </a:solidFill>
                          <a:effectLst/>
                          <a:latin typeface="Cambria Math" panose="02040503050406030204" pitchFamily="18" charset="0"/>
                          <a:ea typeface="Cambria Math" panose="02040503050406030204" pitchFamily="18" charset="0"/>
                          <a:cs typeface="+mn-cs"/>
                        </a:rPr>
                        <a:t>(s)  + 2HCl(</a:t>
                      </a:r>
                      <a:r>
                        <a:rPr lang="en-GB" sz="1800" b="0" i="0" kern="1200" dirty="0" err="1">
                          <a:solidFill>
                            <a:schemeClr val="tx1">
                              <a:lumMod val="95000"/>
                              <a:lumOff val="5000"/>
                            </a:schemeClr>
                          </a:solidFill>
                          <a:effectLst/>
                          <a:latin typeface="Cambria Math" panose="02040503050406030204" pitchFamily="18" charset="0"/>
                          <a:ea typeface="Cambria Math" panose="02040503050406030204" pitchFamily="18" charset="0"/>
                          <a:cs typeface="+mn-cs"/>
                        </a:rPr>
                        <a:t>aq</a:t>
                      </a:r>
                      <a:r>
                        <a:rPr lang="en-GB" sz="1800" b="0" i="0" kern="1200" dirty="0">
                          <a:solidFill>
                            <a:schemeClr val="tx1">
                              <a:lumMod val="95000"/>
                              <a:lumOff val="5000"/>
                            </a:schemeClr>
                          </a:solidFill>
                          <a:effectLst/>
                          <a:latin typeface="Cambria Math" panose="02040503050406030204" pitchFamily="18" charset="0"/>
                          <a:ea typeface="Cambria Math" panose="02040503050406030204" pitchFamily="18" charset="0"/>
                          <a:cs typeface="+mn-cs"/>
                        </a:rPr>
                        <a:t>) </a:t>
                      </a:r>
                      <a:r>
                        <a:rPr lang="en-GB" sz="1800" b="0" i="0" kern="1200" dirty="0">
                          <a:solidFill>
                            <a:schemeClr val="tx1">
                              <a:lumMod val="95000"/>
                              <a:lumOff val="5000"/>
                            </a:schemeClr>
                          </a:solidFill>
                          <a:effectLst/>
                          <a:latin typeface="Cambria Math" panose="02040503050406030204" pitchFamily="18" charset="0"/>
                          <a:ea typeface="Cambria Math" panose="02040503050406030204" pitchFamily="18" charset="0"/>
                          <a:cs typeface="+mn-cs"/>
                          <a:sym typeface="Symbol" panose="05050102010706020507" pitchFamily="18" charset="2"/>
                        </a:rPr>
                        <a:t> CuCl</a:t>
                      </a:r>
                      <a:r>
                        <a:rPr lang="en-GB" sz="1800" b="0" i="0" kern="1200" baseline="-25000" dirty="0">
                          <a:solidFill>
                            <a:schemeClr val="tx1">
                              <a:lumMod val="95000"/>
                              <a:lumOff val="5000"/>
                            </a:schemeClr>
                          </a:solidFill>
                          <a:effectLst/>
                          <a:latin typeface="Cambria Math" panose="02040503050406030204" pitchFamily="18" charset="0"/>
                          <a:ea typeface="Cambria Math" panose="02040503050406030204" pitchFamily="18" charset="0"/>
                          <a:cs typeface="+mn-cs"/>
                          <a:sym typeface="Symbol" panose="05050102010706020507" pitchFamily="18" charset="2"/>
                        </a:rPr>
                        <a:t>2</a:t>
                      </a:r>
                      <a:r>
                        <a:rPr lang="en-GB" sz="1800" b="0" i="0" kern="1200" dirty="0">
                          <a:solidFill>
                            <a:schemeClr val="tx1">
                              <a:lumMod val="95000"/>
                              <a:lumOff val="5000"/>
                            </a:schemeClr>
                          </a:solidFill>
                          <a:effectLst/>
                          <a:latin typeface="Cambria Math" panose="02040503050406030204" pitchFamily="18" charset="0"/>
                          <a:ea typeface="Cambria Math" panose="02040503050406030204" pitchFamily="18" charset="0"/>
                          <a:cs typeface="+mn-cs"/>
                          <a:sym typeface="Symbol" panose="05050102010706020507" pitchFamily="18" charset="2"/>
                        </a:rPr>
                        <a:t>(</a:t>
                      </a:r>
                      <a:r>
                        <a:rPr lang="en-GB" sz="1800" b="0" i="0" kern="1200" dirty="0" err="1">
                          <a:solidFill>
                            <a:schemeClr val="tx1">
                              <a:lumMod val="95000"/>
                              <a:lumOff val="5000"/>
                            </a:schemeClr>
                          </a:solidFill>
                          <a:effectLst/>
                          <a:latin typeface="Cambria Math" panose="02040503050406030204" pitchFamily="18" charset="0"/>
                          <a:ea typeface="Cambria Math" panose="02040503050406030204" pitchFamily="18" charset="0"/>
                          <a:cs typeface="+mn-cs"/>
                          <a:sym typeface="Symbol" panose="05050102010706020507" pitchFamily="18" charset="2"/>
                        </a:rPr>
                        <a:t>aq</a:t>
                      </a:r>
                      <a:r>
                        <a:rPr lang="en-GB" sz="1800" b="0" i="0" kern="1200" dirty="0">
                          <a:solidFill>
                            <a:schemeClr val="tx1">
                              <a:lumMod val="95000"/>
                              <a:lumOff val="5000"/>
                            </a:schemeClr>
                          </a:solidFill>
                          <a:effectLst/>
                          <a:latin typeface="Cambria Math" panose="02040503050406030204" pitchFamily="18" charset="0"/>
                          <a:ea typeface="Cambria Math" panose="02040503050406030204" pitchFamily="18" charset="0"/>
                          <a:cs typeface="+mn-cs"/>
                          <a:sym typeface="Symbol" panose="05050102010706020507" pitchFamily="18" charset="2"/>
                        </a:rPr>
                        <a:t>) + H</a:t>
                      </a:r>
                      <a:r>
                        <a:rPr lang="en-GB" sz="1800" b="0" i="0" kern="1200" baseline="-25000" dirty="0">
                          <a:solidFill>
                            <a:schemeClr val="tx1">
                              <a:lumMod val="95000"/>
                              <a:lumOff val="5000"/>
                            </a:schemeClr>
                          </a:solidFill>
                          <a:effectLst/>
                          <a:latin typeface="Cambria Math" panose="02040503050406030204" pitchFamily="18" charset="0"/>
                          <a:ea typeface="Cambria Math" panose="02040503050406030204" pitchFamily="18" charset="0"/>
                          <a:cs typeface="+mn-cs"/>
                          <a:sym typeface="Symbol" panose="05050102010706020507" pitchFamily="18" charset="2"/>
                        </a:rPr>
                        <a:t>2</a:t>
                      </a:r>
                      <a:r>
                        <a:rPr lang="en-GB" sz="1800" b="0" i="0" kern="1200" dirty="0">
                          <a:solidFill>
                            <a:schemeClr val="tx1">
                              <a:lumMod val="95000"/>
                              <a:lumOff val="5000"/>
                            </a:schemeClr>
                          </a:solidFill>
                          <a:effectLst/>
                          <a:latin typeface="Cambria Math" panose="02040503050406030204" pitchFamily="18" charset="0"/>
                          <a:ea typeface="Cambria Math" panose="02040503050406030204" pitchFamily="18" charset="0"/>
                          <a:cs typeface="+mn-cs"/>
                          <a:sym typeface="Symbol" panose="05050102010706020507" pitchFamily="18" charset="2"/>
                        </a:rPr>
                        <a:t>O(l)</a:t>
                      </a:r>
                      <a:endParaRPr lang="en-GB" sz="1800" b="0" i="0" kern="1200" dirty="0">
                        <a:solidFill>
                          <a:schemeClr val="tx1">
                            <a:lumMod val="95000"/>
                            <a:lumOff val="5000"/>
                          </a:schemeClr>
                        </a:solidFill>
                        <a:effectLst/>
                        <a:latin typeface="Cambria Math" panose="02040503050406030204" pitchFamily="18" charset="0"/>
                        <a:ea typeface="Cambria Math" panose="02040503050406030204" pitchFamily="18" charset="0"/>
                        <a:cs typeface="+mn-cs"/>
                      </a:endParaRP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endParaRPr lang="en-GB" sz="1400" b="1" u="sng" baseline="0"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1" u="none" dirty="0">
                        <a:solidFill>
                          <a:srgbClr val="006F62"/>
                        </a:solidFill>
                        <a:latin typeface="Century Gothic" panose="020B0502020202020204" pitchFamily="34" charset="0"/>
                        <a:cs typeface="Arial" panose="020B0604020202020204" pitchFamily="34" charset="0"/>
                      </a:endParaRPr>
                    </a:p>
                    <a:p>
                      <a:pPr algn="ctr"/>
                      <a:endParaRPr lang="en-GB" sz="1400" b="1" u="none" dirty="0">
                        <a:solidFill>
                          <a:srgbClr val="006F62"/>
                        </a:solidFill>
                        <a:latin typeface="Century Gothic" panose="020B0502020202020204" pitchFamily="34" charset="0"/>
                        <a:cs typeface="Arial" panose="020B0604020202020204" pitchFamily="34" charset="0"/>
                      </a:endParaRPr>
                    </a:p>
                    <a:p>
                      <a:pPr algn="ctr"/>
                      <a:r>
                        <a:rPr lang="en-GB" sz="1400" b="1" u="none" dirty="0">
                          <a:solidFill>
                            <a:srgbClr val="006F62"/>
                          </a:solidFill>
                          <a:latin typeface="Century Gothic" panose="020B0502020202020204" pitchFamily="34" charset="0"/>
                          <a:cs typeface="Arial" panose="020B0604020202020204" pitchFamily="34" charset="0"/>
                        </a:rPr>
                        <a:t>3. Write down what you think ‘aqueous’ means.</a:t>
                      </a: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ysDash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1" u="none" baseline="0" dirty="0">
                        <a:solidFill>
                          <a:srgbClr val="006F62"/>
                        </a:solidFill>
                        <a:latin typeface="Century Gothic"/>
                        <a:cs typeface="Arial"/>
                      </a:endParaRPr>
                    </a:p>
                    <a:p>
                      <a:pPr lvl="0" algn="ctr">
                        <a:buNone/>
                      </a:pPr>
                      <a:endParaRPr lang="en-GB" sz="1400" b="1" u="none" baseline="0" dirty="0">
                        <a:solidFill>
                          <a:srgbClr val="006F62"/>
                        </a:solidFill>
                        <a:latin typeface="Century Gothic"/>
                        <a:cs typeface="Arial"/>
                      </a:endParaRPr>
                    </a:p>
                    <a:p>
                      <a:pPr lvl="0" algn="ctr">
                        <a:buNone/>
                      </a:pPr>
                      <a:r>
                        <a:rPr lang="en-GB" sz="1400" b="1" u="none" baseline="0" dirty="0">
                          <a:solidFill>
                            <a:srgbClr val="006F62"/>
                          </a:solidFill>
                          <a:latin typeface="Century Gothic"/>
                          <a:cs typeface="Arial"/>
                        </a:rPr>
                        <a:t>Compare what you wrote with the definition (slide 8).</a:t>
                      </a:r>
                      <a:endParaRPr lang="en-GB" dirty="0"/>
                    </a:p>
                  </a:txBody>
                  <a:tcPr>
                    <a:lnL w="12700" cap="flat" cmpd="sng" algn="ctr">
                      <a:solidFill>
                        <a:schemeClr val="tx1"/>
                      </a:solidFill>
                      <a:prstDash val="sysDash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38039856"/>
                  </a:ext>
                </a:extLst>
              </a:tr>
            </a:tbl>
          </a:graphicData>
        </a:graphic>
      </p:graphicFrame>
      <p:graphicFrame>
        <p:nvGraphicFramePr>
          <p:cNvPr id="5" name="Table 4">
            <a:extLst>
              <a:ext uri="{FF2B5EF4-FFF2-40B4-BE49-F238E27FC236}">
                <a16:creationId xmlns:a16="http://schemas.microsoft.com/office/drawing/2014/main" id="{5DD2495D-7F69-A143-AC57-3E8B38FD3D74}"/>
              </a:ext>
            </a:extLst>
          </p:cNvPr>
          <p:cNvGraphicFramePr>
            <a:graphicFrameLocks noGrp="1"/>
          </p:cNvGraphicFramePr>
          <p:nvPr>
            <p:extLst>
              <p:ext uri="{D42A27DB-BD31-4B8C-83A1-F6EECF244321}">
                <p14:modId xmlns:p14="http://schemas.microsoft.com/office/powerpoint/2010/main" val="1585565341"/>
              </p:ext>
            </p:extLst>
          </p:nvPr>
        </p:nvGraphicFramePr>
        <p:xfrm>
          <a:off x="4866558" y="3108325"/>
          <a:ext cx="2434980" cy="641350"/>
        </p:xfrm>
        <a:graphic>
          <a:graphicData uri="http://schemas.openxmlformats.org/drawingml/2006/table">
            <a:tbl>
              <a:tblPr firstRow="1" bandRow="1">
                <a:tableStyleId>{5C22544A-7EE6-4342-B048-85BDC9FD1C3A}</a:tableStyleId>
              </a:tblPr>
              <a:tblGrid>
                <a:gridCol w="2434980">
                  <a:extLst>
                    <a:ext uri="{9D8B030D-6E8A-4147-A177-3AD203B41FA5}">
                      <a16:colId xmlns:a16="http://schemas.microsoft.com/office/drawing/2014/main" val="20000"/>
                    </a:ext>
                  </a:extLst>
                </a:gridCol>
              </a:tblGrid>
              <a:tr h="641350">
                <a:tc>
                  <a:txBody>
                    <a:bodyPr/>
                    <a:lstStyle/>
                    <a:p>
                      <a:pPr algn="ctr"/>
                      <a:r>
                        <a:rPr lang="en-GB" sz="2200" u="none" dirty="0">
                          <a:solidFill>
                            <a:srgbClr val="006F62"/>
                          </a:solidFill>
                          <a:latin typeface="Century Gothic" panose="020B0502020202020204" pitchFamily="34" charset="0"/>
                          <a:cs typeface="Arial" panose="020B0604020202020204" pitchFamily="34" charset="0"/>
                        </a:rPr>
                        <a:t>aqueous</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5043047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4B3C6-895A-FF61-115D-954A64373616}"/>
            </a:ext>
          </a:extLst>
        </p:cNvPr>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6160FA08-ABD9-220B-C5D0-FBC6F4AB21AE}"/>
              </a:ext>
            </a:extLst>
          </p:cNvPr>
          <p:cNvGraphicFramePr>
            <a:graphicFrameLocks noGrp="1"/>
          </p:cNvGraphicFramePr>
          <p:nvPr>
            <p:ph idx="1"/>
            <p:extLst>
              <p:ext uri="{D42A27DB-BD31-4B8C-83A1-F6EECF244321}">
                <p14:modId xmlns:p14="http://schemas.microsoft.com/office/powerpoint/2010/main" val="3180184225"/>
              </p:ext>
            </p:extLst>
          </p:nvPr>
        </p:nvGraphicFramePr>
        <p:xfrm>
          <a:off x="0" y="0"/>
          <a:ext cx="12192000" cy="6858000"/>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3192463705"/>
                    </a:ext>
                  </a:extLst>
                </a:gridCol>
                <a:gridCol w="3048000">
                  <a:extLst>
                    <a:ext uri="{9D8B030D-6E8A-4147-A177-3AD203B41FA5}">
                      <a16:colId xmlns:a16="http://schemas.microsoft.com/office/drawing/2014/main" val="1726816370"/>
                    </a:ext>
                  </a:extLst>
                </a:gridCol>
                <a:gridCol w="3048000">
                  <a:extLst>
                    <a:ext uri="{9D8B030D-6E8A-4147-A177-3AD203B41FA5}">
                      <a16:colId xmlns:a16="http://schemas.microsoft.com/office/drawing/2014/main" val="1755959237"/>
                    </a:ext>
                  </a:extLst>
                </a:gridCol>
              </a:tblGrid>
              <a:tr h="3429000">
                <a:tc>
                  <a:txBody>
                    <a:bodyPr/>
                    <a:lstStyle/>
                    <a:p>
                      <a:pPr marL="0" indent="0" algn="ctr">
                        <a:buNone/>
                      </a:pPr>
                      <a:r>
                        <a:rPr lang="en-GB" sz="1400" b="1" u="none" dirty="0">
                          <a:solidFill>
                            <a:srgbClr val="006F62"/>
                          </a:solidFill>
                          <a:latin typeface="Century Gothic" panose="020B0502020202020204" pitchFamily="34" charset="0"/>
                          <a:cs typeface="Arial" panose="020B0604020202020204" pitchFamily="34" charset="0"/>
                        </a:rPr>
                        <a:t>1. What does the word ‘condenser’ mean to you?</a:t>
                      </a:r>
                    </a:p>
                    <a:p>
                      <a:pPr marL="179388" indent="-179388" algn="ctr">
                        <a:spcBef>
                          <a:spcPts val="600"/>
                        </a:spcBef>
                        <a:buNone/>
                      </a:pPr>
                      <a:r>
                        <a:rPr lang="en-GB" sz="1400" b="1" u="none" dirty="0">
                          <a:solidFill>
                            <a:srgbClr val="006F62"/>
                          </a:solidFill>
                          <a:latin typeface="Century Gothic" panose="020B0502020202020204" pitchFamily="34" charset="0"/>
                          <a:cs typeface="Arial" panose="020B0604020202020204" pitchFamily="34" charset="0"/>
                        </a:rPr>
                        <a:t>    Where have you come across this term or parts of this term before?</a:t>
                      </a:r>
                    </a:p>
                    <a:p>
                      <a:pPr marL="342900" indent="-342900" algn="ctr">
                        <a:buAutoNum type="arabicPeriod"/>
                      </a:pPr>
                      <a:endParaRPr lang="en-GB" sz="1400" b="1" u="none" dirty="0">
                        <a:solidFill>
                          <a:srgbClr val="006F62"/>
                        </a:solidFill>
                        <a:latin typeface="Century Gothic" panose="020B0502020202020204" pitchFamily="34" charset="0"/>
                        <a:cs typeface="Arial" panose="020B0604020202020204" pitchFamily="34" charset="0"/>
                      </a:endParaRPr>
                    </a:p>
                    <a:p>
                      <a:pPr marL="0" indent="0" algn="ctr">
                        <a:buFont typeface="Arial" panose="020B0604020202020204" pitchFamily="34" charset="0"/>
                        <a:buNone/>
                      </a:pPr>
                      <a:endParaRPr lang="en-GB" sz="1400" b="0" u="none" dirty="0">
                        <a:solidFill>
                          <a:schemeClr val="tx1"/>
                        </a:solidFill>
                        <a:latin typeface="Century Gothic" panose="020B0502020202020204" pitchFamily="34" charset="0"/>
                        <a:cs typeface="Arial" panose="020B0604020202020204" pitchFamily="34" charset="0"/>
                      </a:endParaRPr>
                    </a:p>
                    <a:p>
                      <a:pPr marL="0" indent="0" algn="ctr">
                        <a:buNone/>
                      </a:pPr>
                      <a:r>
                        <a:rPr lang="en-GB" sz="3200" b="1" u="sng" dirty="0">
                          <a:solidFill>
                            <a:schemeClr val="tx1"/>
                          </a:solidFill>
                          <a:latin typeface="Century Gothic" panose="020B0502020202020204" pitchFamily="34" charset="0"/>
                          <a:cs typeface="Arial" panose="020B0604020202020204" pitchFamily="34" charset="0"/>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marL="0" indent="0" algn="ctr">
                        <a:buNone/>
                      </a:pPr>
                      <a:r>
                        <a:rPr lang="en-GB" sz="1400" b="1" u="none" dirty="0">
                          <a:solidFill>
                            <a:srgbClr val="006F62"/>
                          </a:solidFill>
                          <a:latin typeface="Century Gothic" panose="020B0502020202020204" pitchFamily="34" charset="0"/>
                          <a:cs typeface="Arial" panose="020B0604020202020204" pitchFamily="34" charset="0"/>
                        </a:rPr>
                        <a:t>2.</a:t>
                      </a:r>
                      <a:r>
                        <a:rPr lang="en-GB" sz="1400" b="1" u="none" baseline="0" dirty="0">
                          <a:solidFill>
                            <a:srgbClr val="006F62"/>
                          </a:solidFill>
                          <a:latin typeface="Century Gothic" panose="020B0502020202020204" pitchFamily="34" charset="0"/>
                          <a:cs typeface="Arial" panose="020B0604020202020204" pitchFamily="34" charset="0"/>
                        </a:rPr>
                        <a:t> </a:t>
                      </a:r>
                      <a:r>
                        <a:rPr lang="en-GB" sz="1400" b="1" u="none" dirty="0">
                          <a:solidFill>
                            <a:srgbClr val="006F62"/>
                          </a:solidFill>
                          <a:latin typeface="Century Gothic" panose="020B0502020202020204" pitchFamily="34" charset="0"/>
                          <a:cs typeface="Arial" panose="020B0604020202020204" pitchFamily="34" charset="0"/>
                        </a:rPr>
                        <a:t>Break down the word ‘condenser’.</a:t>
                      </a:r>
                      <a:endParaRPr lang="en-GB" sz="1800" b="0" u="none" dirty="0">
                        <a:solidFill>
                          <a:schemeClr val="tx1"/>
                        </a:solidFill>
                        <a:latin typeface="Century Gothic" panose="020B0502020202020204" pitchFamily="34" charset="0"/>
                        <a:cs typeface="Arial" panose="020B0604020202020204" pitchFamily="34" charset="0"/>
                      </a:endParaRPr>
                    </a:p>
                    <a:p>
                      <a:pPr algn="ctr"/>
                      <a:endParaRPr lang="en-GB" sz="1800" b="0" i="0" kern="1200" dirty="0">
                        <a:solidFill>
                          <a:schemeClr val="tx1">
                            <a:lumMod val="95000"/>
                            <a:lumOff val="5000"/>
                          </a:schemeClr>
                        </a:solidFill>
                        <a:effectLst/>
                        <a:latin typeface="Century Gothic" panose="020B0502020202020204" pitchFamily="34" charset="0"/>
                        <a:ea typeface="+mn-ea"/>
                        <a:cs typeface="+mn-cs"/>
                      </a:endParaRPr>
                    </a:p>
                    <a:p>
                      <a:pPr algn="ctr"/>
                      <a:r>
                        <a:rPr lang="en-GB" sz="1800" b="0" i="0" kern="1200" dirty="0">
                          <a:solidFill>
                            <a:schemeClr val="tx1">
                              <a:lumMod val="95000"/>
                              <a:lumOff val="5000"/>
                            </a:schemeClr>
                          </a:solidFill>
                          <a:effectLst/>
                          <a:latin typeface="Century Gothic" panose="020B0502020202020204" pitchFamily="34" charset="0"/>
                          <a:ea typeface="+mn-ea"/>
                          <a:cs typeface="+mn-cs"/>
                        </a:rPr>
                        <a:t>con-</a:t>
                      </a:r>
                    </a:p>
                    <a:p>
                      <a:pPr algn="ctr"/>
                      <a:endParaRPr lang="en-GB" sz="1800" b="0" i="0" u="none" kern="1200" dirty="0">
                        <a:solidFill>
                          <a:schemeClr val="tx1">
                            <a:lumMod val="95000"/>
                            <a:lumOff val="5000"/>
                          </a:schemeClr>
                        </a:solidFill>
                        <a:effectLst/>
                        <a:latin typeface="Century Gothic" panose="020B0502020202020204" pitchFamily="34" charset="0"/>
                        <a:ea typeface="+mn-ea"/>
                        <a:cs typeface="+mn-cs"/>
                      </a:endParaRPr>
                    </a:p>
                    <a:p>
                      <a:pPr algn="ctr"/>
                      <a:endParaRPr lang="en-GB" sz="1800" b="0" i="0" u="none" kern="1200" dirty="0">
                        <a:solidFill>
                          <a:schemeClr val="tx1">
                            <a:lumMod val="95000"/>
                            <a:lumOff val="5000"/>
                          </a:schemeClr>
                        </a:solidFill>
                        <a:effectLst/>
                        <a:latin typeface="Century Gothic" panose="020B0502020202020204" pitchFamily="34" charset="0"/>
                        <a:ea typeface="+mn-ea"/>
                        <a:cs typeface="+mn-cs"/>
                      </a:endParaRPr>
                    </a:p>
                    <a:p>
                      <a:pPr algn="ctr"/>
                      <a:r>
                        <a:rPr lang="en-GB" sz="1800" b="0" i="0" u="none" kern="1200" dirty="0">
                          <a:solidFill>
                            <a:schemeClr val="tx1">
                              <a:lumMod val="95000"/>
                              <a:lumOff val="5000"/>
                            </a:schemeClr>
                          </a:solidFill>
                          <a:effectLst/>
                          <a:latin typeface="Century Gothic" panose="020B0502020202020204" pitchFamily="34" charset="0"/>
                          <a:ea typeface="+mn-ea"/>
                          <a:cs typeface="+mn-cs"/>
                        </a:rPr>
                        <a:t>-dense-</a:t>
                      </a:r>
                    </a:p>
                    <a:p>
                      <a:pPr algn="ctr"/>
                      <a:endParaRPr lang="en-GB" sz="1800" b="0" i="0" u="none" kern="1200" dirty="0">
                        <a:solidFill>
                          <a:schemeClr val="tx1">
                            <a:lumMod val="95000"/>
                            <a:lumOff val="5000"/>
                          </a:schemeClr>
                        </a:solidFill>
                        <a:effectLst/>
                        <a:latin typeface="Century Gothic" panose="020B0502020202020204" pitchFamily="34" charset="0"/>
                        <a:ea typeface="+mn-ea"/>
                        <a:cs typeface="+mn-cs"/>
                      </a:endParaRPr>
                    </a:p>
                    <a:p>
                      <a:pPr algn="ctr"/>
                      <a:endParaRPr lang="en-GB" sz="1800" b="0" i="0" u="none" kern="1200" dirty="0">
                        <a:solidFill>
                          <a:schemeClr val="tx1">
                            <a:lumMod val="95000"/>
                            <a:lumOff val="5000"/>
                          </a:schemeClr>
                        </a:solidFill>
                        <a:effectLst/>
                        <a:latin typeface="Century Gothic" panose="020B0502020202020204" pitchFamily="34" charset="0"/>
                        <a:ea typeface="+mn-ea"/>
                        <a:cs typeface="+mn-cs"/>
                      </a:endParaRPr>
                    </a:p>
                    <a:p>
                      <a:pPr algn="ctr"/>
                      <a:r>
                        <a:rPr lang="en-GB" sz="1800" b="0" i="0" u="none" kern="1200" dirty="0">
                          <a:solidFill>
                            <a:schemeClr val="tx1">
                              <a:lumMod val="95000"/>
                              <a:lumOff val="5000"/>
                            </a:schemeClr>
                          </a:solidFill>
                          <a:effectLst/>
                          <a:latin typeface="Century Gothic" panose="020B0502020202020204" pitchFamily="34" charset="0"/>
                          <a:ea typeface="+mn-ea"/>
                          <a:cs typeface="+mn-cs"/>
                        </a:rPr>
                        <a:t>-er</a:t>
                      </a:r>
                      <a:endParaRPr lang="en-GB" sz="1800" b="0" u="none" dirty="0">
                        <a:solidFill>
                          <a:schemeClr val="tx1">
                            <a:lumMod val="95000"/>
                            <a:lumOff val="5000"/>
                          </a:schemeClr>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23830808"/>
                  </a:ext>
                </a:extLst>
              </a:tr>
              <a:tr h="3429000">
                <a:tc>
                  <a:txBody>
                    <a:bodyPr/>
                    <a:lstStyle/>
                    <a:p>
                      <a:pPr marL="342900" indent="-342900" algn="ctr">
                        <a:buAutoNum type="arabicPeriod" startAt="4"/>
                        <a:tabLst>
                          <a:tab pos="358775" algn="l"/>
                        </a:tabLst>
                      </a:pPr>
                      <a:r>
                        <a:rPr lang="en-GB" sz="1400" b="1" u="none" baseline="0">
                          <a:solidFill>
                            <a:srgbClr val="006F62"/>
                          </a:solidFill>
                          <a:latin typeface="Century Gothic" panose="020B0502020202020204" pitchFamily="34" charset="0"/>
                          <a:cs typeface="Arial" panose="020B0604020202020204" pitchFamily="34" charset="0"/>
                        </a:rPr>
                        <a:t>The image shows apparatus set up for </a:t>
                      </a:r>
                    </a:p>
                    <a:p>
                      <a:pPr marL="0" indent="0" algn="ctr">
                        <a:buNone/>
                        <a:tabLst>
                          <a:tab pos="358775" algn="l"/>
                        </a:tabLst>
                      </a:pPr>
                      <a:r>
                        <a:rPr lang="en-GB" sz="1400" b="1" u="none" baseline="0">
                          <a:solidFill>
                            <a:srgbClr val="006F62"/>
                          </a:solidFill>
                          <a:latin typeface="Century Gothic" panose="020B0502020202020204" pitchFamily="34" charset="0"/>
                          <a:cs typeface="Arial" panose="020B0604020202020204" pitchFamily="34" charset="0"/>
                        </a:rPr>
                        <a:t>distillation. Circle the condenser.</a:t>
                      </a:r>
                    </a:p>
                    <a:p>
                      <a:pPr marL="179388" indent="0" algn="ctr"/>
                      <a:endParaRPr lang="en-GB" sz="1400" b="1" u="none" baseline="0">
                        <a:solidFill>
                          <a:srgbClr val="006F62"/>
                        </a:solidFill>
                        <a:latin typeface="Century Gothic" panose="020B0502020202020204" pitchFamily="34" charset="0"/>
                        <a:cs typeface="Arial" panose="020B0604020202020204" pitchFamily="34" charset="0"/>
                      </a:endParaRPr>
                    </a:p>
                    <a:p>
                      <a:pPr marL="179388" indent="0" algn="ctr"/>
                      <a:endParaRPr lang="en-GB" sz="1400" b="1" u="none" baseline="0" dirty="0">
                        <a:solidFill>
                          <a:srgbClr val="006F62"/>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1" u="none" dirty="0">
                        <a:solidFill>
                          <a:srgbClr val="006F62"/>
                        </a:solidFill>
                        <a:latin typeface="Century Gothic" panose="020B0502020202020204" pitchFamily="34" charset="0"/>
                        <a:cs typeface="Arial" panose="020B0604020202020204" pitchFamily="34" charset="0"/>
                      </a:endParaRPr>
                    </a:p>
                    <a:p>
                      <a:pPr algn="ctr"/>
                      <a:endParaRPr lang="en-GB" sz="1400" b="1" u="none" dirty="0">
                        <a:solidFill>
                          <a:srgbClr val="006F62"/>
                        </a:solidFill>
                        <a:latin typeface="Century Gothic" panose="020B0502020202020204" pitchFamily="34" charset="0"/>
                        <a:cs typeface="Arial" panose="020B0604020202020204" pitchFamily="34" charset="0"/>
                      </a:endParaRPr>
                    </a:p>
                    <a:p>
                      <a:pPr algn="ctr"/>
                      <a:r>
                        <a:rPr lang="en-GB" sz="1400" b="1" u="none" dirty="0">
                          <a:solidFill>
                            <a:srgbClr val="006F62"/>
                          </a:solidFill>
                          <a:latin typeface="Century Gothic" panose="020B0502020202020204" pitchFamily="34" charset="0"/>
                          <a:cs typeface="Arial" panose="020B0604020202020204" pitchFamily="34" charset="0"/>
                        </a:rPr>
                        <a:t>3. Write down what you think a ‘condenser’ does.</a:t>
                      </a: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1" u="none" baseline="0" dirty="0">
                        <a:solidFill>
                          <a:srgbClr val="006F62"/>
                        </a:solidFill>
                        <a:latin typeface="Century Gothic"/>
                        <a:cs typeface="Arial"/>
                      </a:endParaRPr>
                    </a:p>
                    <a:p>
                      <a:pPr lvl="0" algn="ctr">
                        <a:buNone/>
                      </a:pPr>
                      <a:endParaRPr lang="en-GB" sz="1400" b="1" u="none" baseline="0" dirty="0">
                        <a:solidFill>
                          <a:srgbClr val="006F62"/>
                        </a:solidFill>
                        <a:latin typeface="Century Gothic"/>
                        <a:cs typeface="Arial"/>
                      </a:endParaRPr>
                    </a:p>
                    <a:p>
                      <a:pPr lvl="0" algn="ctr">
                        <a:buNone/>
                      </a:pPr>
                      <a:r>
                        <a:rPr lang="en-GB" sz="1400" b="1" u="none" baseline="0" dirty="0">
                          <a:solidFill>
                            <a:srgbClr val="006F62"/>
                          </a:solidFill>
                          <a:latin typeface="Century Gothic"/>
                          <a:cs typeface="Arial"/>
                        </a:rPr>
                        <a:t>Compare what you wrote with the definition (slide 9).</a:t>
                      </a:r>
                      <a:endParaRPr lang="en-GB" dirty="0"/>
                    </a:p>
                  </a:txBody>
                  <a:tcPr>
                    <a:lnL w="12700" cap="flat" cmpd="sng" algn="ctr">
                      <a:solidFill>
                        <a:schemeClr val="tx1"/>
                      </a:solidFill>
                      <a:prstDash val="sys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38039856"/>
                  </a:ext>
                </a:extLst>
              </a:tr>
            </a:tbl>
          </a:graphicData>
        </a:graphic>
      </p:graphicFrame>
      <p:graphicFrame>
        <p:nvGraphicFramePr>
          <p:cNvPr id="5" name="Table 4">
            <a:extLst>
              <a:ext uri="{FF2B5EF4-FFF2-40B4-BE49-F238E27FC236}">
                <a16:creationId xmlns:a16="http://schemas.microsoft.com/office/drawing/2014/main" id="{2ACF2D52-1408-3045-E516-260B16ACB698}"/>
              </a:ext>
            </a:extLst>
          </p:cNvPr>
          <p:cNvGraphicFramePr>
            <a:graphicFrameLocks noGrp="1"/>
          </p:cNvGraphicFramePr>
          <p:nvPr>
            <p:extLst>
              <p:ext uri="{D42A27DB-BD31-4B8C-83A1-F6EECF244321}">
                <p14:modId xmlns:p14="http://schemas.microsoft.com/office/powerpoint/2010/main" val="47444746"/>
              </p:ext>
            </p:extLst>
          </p:nvPr>
        </p:nvGraphicFramePr>
        <p:xfrm>
          <a:off x="5042007" y="3108325"/>
          <a:ext cx="2107985" cy="641350"/>
        </p:xfrm>
        <a:graphic>
          <a:graphicData uri="http://schemas.openxmlformats.org/drawingml/2006/table">
            <a:tbl>
              <a:tblPr firstRow="1" bandRow="1">
                <a:tableStyleId>{5C22544A-7EE6-4342-B048-85BDC9FD1C3A}</a:tableStyleId>
              </a:tblPr>
              <a:tblGrid>
                <a:gridCol w="2107985">
                  <a:extLst>
                    <a:ext uri="{9D8B030D-6E8A-4147-A177-3AD203B41FA5}">
                      <a16:colId xmlns:a16="http://schemas.microsoft.com/office/drawing/2014/main" val="20000"/>
                    </a:ext>
                  </a:extLst>
                </a:gridCol>
              </a:tblGrid>
              <a:tr h="641350">
                <a:tc>
                  <a:txBody>
                    <a:bodyPr/>
                    <a:lstStyle/>
                    <a:p>
                      <a:pPr algn="ctr"/>
                      <a:r>
                        <a:rPr lang="en-GB" sz="2200" u="none" dirty="0">
                          <a:solidFill>
                            <a:srgbClr val="006F62"/>
                          </a:solidFill>
                          <a:latin typeface="Century Gothic" panose="020B0502020202020204" pitchFamily="34" charset="0"/>
                          <a:cs typeface="Arial" panose="020B0604020202020204" pitchFamily="34" charset="0"/>
                        </a:rPr>
                        <a:t>condenser</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pic>
        <p:nvPicPr>
          <p:cNvPr id="3" name="Picture 2" descr="Glassware with a bulbous shape at the bottom with liquid in it which is being heated. The top of the glassware contains a thermometer, and it has an arm which extends down to the right where liquid drips into a beaker. The arm is encased in additional glassware, with an entrance and exit">
            <a:extLst>
              <a:ext uri="{FF2B5EF4-FFF2-40B4-BE49-F238E27FC236}">
                <a16:creationId xmlns:a16="http://schemas.microsoft.com/office/drawing/2014/main" id="{3F73AC7E-C9D0-FE9A-FE27-552CD9B5C6FB}"/>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865985" y="3974592"/>
            <a:ext cx="2712720" cy="2712720"/>
          </a:xfrm>
          <a:prstGeom prst="rect">
            <a:avLst/>
          </a:prstGeom>
        </p:spPr>
      </p:pic>
    </p:spTree>
    <p:extLst>
      <p:ext uri="{BB962C8B-B14F-4D97-AF65-F5344CB8AC3E}">
        <p14:creationId xmlns:p14="http://schemas.microsoft.com/office/powerpoint/2010/main" val="19382731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48C5F0ED-C18C-8249-7AC8-EC36F81A261E}"/>
              </a:ext>
            </a:extLst>
          </p:cNvPr>
          <p:cNvGraphicFramePr>
            <a:graphicFrameLocks noGrp="1"/>
          </p:cNvGraphicFramePr>
          <p:nvPr>
            <p:ph idx="1"/>
            <p:extLst>
              <p:ext uri="{D42A27DB-BD31-4B8C-83A1-F6EECF244321}">
                <p14:modId xmlns:p14="http://schemas.microsoft.com/office/powerpoint/2010/main" val="731633588"/>
              </p:ext>
            </p:extLst>
          </p:nvPr>
        </p:nvGraphicFramePr>
        <p:xfrm>
          <a:off x="0" y="0"/>
          <a:ext cx="12192000" cy="6858000"/>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3192463705"/>
                    </a:ext>
                  </a:extLst>
                </a:gridCol>
                <a:gridCol w="3048000">
                  <a:extLst>
                    <a:ext uri="{9D8B030D-6E8A-4147-A177-3AD203B41FA5}">
                      <a16:colId xmlns:a16="http://schemas.microsoft.com/office/drawing/2014/main" val="1726816370"/>
                    </a:ext>
                  </a:extLst>
                </a:gridCol>
                <a:gridCol w="3048000">
                  <a:extLst>
                    <a:ext uri="{9D8B030D-6E8A-4147-A177-3AD203B41FA5}">
                      <a16:colId xmlns:a16="http://schemas.microsoft.com/office/drawing/2014/main" val="1755959237"/>
                    </a:ext>
                  </a:extLst>
                </a:gridCol>
              </a:tblGrid>
              <a:tr h="3429000">
                <a:tc>
                  <a:txBody>
                    <a:bodyPr/>
                    <a:lstStyle/>
                    <a:p>
                      <a:pPr marL="0" indent="0" algn="ctr">
                        <a:buNone/>
                      </a:pPr>
                      <a:r>
                        <a:rPr lang="en-GB" sz="1400" b="1" u="none" dirty="0">
                          <a:solidFill>
                            <a:srgbClr val="006F62"/>
                          </a:solidFill>
                          <a:latin typeface="Century Gothic" panose="020B0502020202020204" pitchFamily="34" charset="0"/>
                          <a:cs typeface="Arial" panose="020B0604020202020204" pitchFamily="34" charset="0"/>
                        </a:rPr>
                        <a:t>1.  What does the word chromatography mean to you?</a:t>
                      </a:r>
                    </a:p>
                    <a:p>
                      <a:pPr marL="268288" indent="0" algn="ctr">
                        <a:spcBef>
                          <a:spcPts val="600"/>
                        </a:spcBef>
                        <a:buNone/>
                      </a:pPr>
                      <a:r>
                        <a:rPr lang="en-GB" sz="1400" b="1" u="none" dirty="0">
                          <a:solidFill>
                            <a:srgbClr val="006F62"/>
                          </a:solidFill>
                          <a:latin typeface="Century Gothic" panose="020B0502020202020204" pitchFamily="34" charset="0"/>
                          <a:cs typeface="Arial" panose="020B0604020202020204" pitchFamily="34" charset="0"/>
                        </a:rPr>
                        <a:t>Where have you come across this word (or parts of this word) before?</a:t>
                      </a:r>
                    </a:p>
                    <a:p>
                      <a:pPr marL="342900" indent="-342900" algn="ctr">
                        <a:buAutoNum type="arabicPeriod"/>
                      </a:pPr>
                      <a:endParaRPr lang="en-GB" sz="1400" b="1" u="none" dirty="0">
                        <a:solidFill>
                          <a:srgbClr val="006F62"/>
                        </a:solidFill>
                        <a:latin typeface="Century Gothic" panose="020B0502020202020204" pitchFamily="34" charset="0"/>
                        <a:cs typeface="Arial" panose="020B0604020202020204" pitchFamily="34" charset="0"/>
                      </a:endParaRPr>
                    </a:p>
                    <a:p>
                      <a:pPr marL="0" indent="0" algn="ctr">
                        <a:buFont typeface="Arial" panose="020B0604020202020204" pitchFamily="34" charset="0"/>
                        <a:buNone/>
                      </a:pPr>
                      <a:endParaRPr lang="en-GB" sz="1400" b="0" u="none" dirty="0">
                        <a:solidFill>
                          <a:schemeClr val="tx1"/>
                        </a:solidFill>
                        <a:latin typeface="Century Gothic" panose="020B0502020202020204" pitchFamily="34" charset="0"/>
                        <a:cs typeface="Arial" panose="020B0604020202020204" pitchFamily="34" charset="0"/>
                      </a:endParaRPr>
                    </a:p>
                    <a:p>
                      <a:pPr marL="0" indent="0" algn="ctr">
                        <a:buNone/>
                      </a:pPr>
                      <a:r>
                        <a:rPr lang="en-GB" sz="3200" b="1" u="sng" dirty="0">
                          <a:solidFill>
                            <a:schemeClr val="tx1"/>
                          </a:solidFill>
                          <a:latin typeface="Century Gothic" panose="020B0502020202020204" pitchFamily="34" charset="0"/>
                          <a:cs typeface="Arial" panose="020B0604020202020204" pitchFamily="34" charset="0"/>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marL="0" indent="0" algn="ctr">
                        <a:buNone/>
                      </a:pPr>
                      <a:r>
                        <a:rPr lang="en-GB" sz="1400" b="1" u="none" dirty="0">
                          <a:solidFill>
                            <a:srgbClr val="006F62"/>
                          </a:solidFill>
                          <a:latin typeface="Century Gothic" panose="020B0502020202020204" pitchFamily="34" charset="0"/>
                          <a:cs typeface="Arial" panose="020B0604020202020204" pitchFamily="34" charset="0"/>
                        </a:rPr>
                        <a:t>2. Break down the word ‘chromatography’.</a:t>
                      </a:r>
                      <a:endParaRPr lang="en-GB" sz="1800" b="0" u="none" baseline="0" dirty="0">
                        <a:solidFill>
                          <a:schemeClr val="tx1"/>
                        </a:solidFill>
                        <a:latin typeface="Century Gothic" panose="020B0502020202020204" pitchFamily="34" charset="0"/>
                        <a:cs typeface="Arial" panose="020B0604020202020204" pitchFamily="34" charset="0"/>
                      </a:endParaRPr>
                    </a:p>
                    <a:p>
                      <a:pPr algn="ctr"/>
                      <a:endParaRPr lang="en-GB" sz="1800" b="0" u="none" dirty="0">
                        <a:solidFill>
                          <a:schemeClr val="tx1"/>
                        </a:solidFill>
                        <a:latin typeface="Century Gothic" panose="020B0502020202020204" pitchFamily="34" charset="0"/>
                        <a:cs typeface="Arial" panose="020B0604020202020204" pitchFamily="34" charset="0"/>
                      </a:endParaRPr>
                    </a:p>
                    <a:p>
                      <a:pPr algn="ctr"/>
                      <a:endParaRPr lang="en-GB" sz="1800" b="0" u="none" dirty="0">
                        <a:solidFill>
                          <a:schemeClr val="tx1"/>
                        </a:solidFill>
                        <a:latin typeface="Century Gothic" panose="020B0502020202020204" pitchFamily="34" charset="0"/>
                        <a:cs typeface="Arial" panose="020B0604020202020204" pitchFamily="34" charset="0"/>
                      </a:endParaRPr>
                    </a:p>
                    <a:p>
                      <a:pPr algn="ctr"/>
                      <a:r>
                        <a:rPr lang="en-GB" sz="1800" b="0" u="none" dirty="0">
                          <a:solidFill>
                            <a:schemeClr val="tx1"/>
                          </a:solidFill>
                          <a:latin typeface="Century Gothic" panose="020B0502020202020204" pitchFamily="34" charset="0"/>
                          <a:cs typeface="Arial" panose="020B0604020202020204" pitchFamily="34" charset="0"/>
                        </a:rPr>
                        <a:t>chroma-</a:t>
                      </a:r>
                    </a:p>
                    <a:p>
                      <a:pPr algn="ctr"/>
                      <a:endParaRPr lang="en-GB" sz="800" b="0" u="none" dirty="0">
                        <a:solidFill>
                          <a:schemeClr val="tx1"/>
                        </a:solidFill>
                        <a:latin typeface="Century Gothic" panose="020B0502020202020204" pitchFamily="34" charset="0"/>
                        <a:cs typeface="Arial" panose="020B0604020202020204" pitchFamily="34" charset="0"/>
                      </a:endParaRPr>
                    </a:p>
                    <a:p>
                      <a:pPr algn="ctr"/>
                      <a:endParaRPr lang="en-GB" sz="1800" b="0" u="none" dirty="0">
                        <a:solidFill>
                          <a:schemeClr val="tx1"/>
                        </a:solidFill>
                        <a:latin typeface="Century Gothic" panose="020B0502020202020204" pitchFamily="34" charset="0"/>
                        <a:cs typeface="Arial" panose="020B0604020202020204" pitchFamily="34" charset="0"/>
                      </a:endParaRPr>
                    </a:p>
                    <a:p>
                      <a:pPr algn="ctr"/>
                      <a:endParaRPr lang="en-GB" sz="1800" b="0" u="none" dirty="0">
                        <a:solidFill>
                          <a:schemeClr val="tx1"/>
                        </a:solidFill>
                        <a:latin typeface="Century Gothic" panose="020B0502020202020204" pitchFamily="34" charset="0"/>
                        <a:cs typeface="Arial" panose="020B0604020202020204" pitchFamily="34" charset="0"/>
                      </a:endParaRPr>
                    </a:p>
                    <a:p>
                      <a:pPr algn="ctr"/>
                      <a:r>
                        <a:rPr lang="en-GB" sz="1800" b="0" u="none" dirty="0">
                          <a:solidFill>
                            <a:schemeClr val="tx1"/>
                          </a:solidFill>
                          <a:latin typeface="Century Gothic" panose="020B0502020202020204" pitchFamily="34" charset="0"/>
                          <a:cs typeface="Arial" panose="020B0604020202020204" pitchFamily="34" charset="0"/>
                        </a:rPr>
                        <a:t>-</a:t>
                      </a:r>
                      <a:r>
                        <a:rPr lang="en-GB" sz="1800" b="0" u="none" dirty="0" err="1">
                          <a:solidFill>
                            <a:schemeClr val="tx1"/>
                          </a:solidFill>
                          <a:latin typeface="Century Gothic" panose="020B0502020202020204" pitchFamily="34" charset="0"/>
                          <a:cs typeface="Arial" panose="020B0604020202020204" pitchFamily="34" charset="0"/>
                        </a:rPr>
                        <a:t>graphy</a:t>
                      </a:r>
                      <a:endParaRPr lang="en-GB" sz="1800" b="0" u="none" dirty="0">
                        <a:solidFill>
                          <a:schemeClr val="tx1"/>
                        </a:solidFill>
                        <a:latin typeface="Century Gothic" panose="020B0502020202020204" pitchFamily="34" charset="0"/>
                        <a:cs typeface="Arial" panose="020B0604020202020204" pitchFamily="34" charset="0"/>
                      </a:endParaRPr>
                    </a:p>
                    <a:p>
                      <a:pPr algn="ctr"/>
                      <a:endParaRPr lang="en-GB" sz="800" b="0" u="none" dirty="0">
                        <a:solidFill>
                          <a:schemeClr val="tx1"/>
                        </a:solidFill>
                        <a:latin typeface="Century Gothic" panose="020B0502020202020204" pitchFamily="34" charset="0"/>
                        <a:cs typeface="Arial" panose="020B0604020202020204" pitchFamily="34" charset="0"/>
                      </a:endParaRPr>
                    </a:p>
                    <a:p>
                      <a:pPr algn="ctr"/>
                      <a:endParaRPr lang="en-GB" sz="1800" b="0"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23830808"/>
                  </a:ext>
                </a:extLst>
              </a:tr>
              <a:tr h="3429000">
                <a:tc>
                  <a:txBody>
                    <a:bodyPr/>
                    <a:lstStyle/>
                    <a:p>
                      <a:pPr marL="342900" indent="-342900" algn="ctr">
                        <a:buAutoNum type="arabicPeriod" startAt="4"/>
                      </a:pPr>
                      <a:r>
                        <a:rPr lang="en-GB" sz="1400" b="1" u="none" baseline="0" dirty="0">
                          <a:solidFill>
                            <a:srgbClr val="006F62"/>
                          </a:solidFill>
                          <a:latin typeface="Century Gothic" panose="020B0502020202020204" pitchFamily="34" charset="0"/>
                          <a:cs typeface="Arial" panose="020B0604020202020204" pitchFamily="34" charset="0"/>
                        </a:rPr>
                        <a:t>A student uses chromatography to</a:t>
                      </a:r>
                    </a:p>
                    <a:p>
                      <a:pPr marL="0" indent="0" algn="ctr">
                        <a:buNone/>
                      </a:pPr>
                      <a:r>
                        <a:rPr lang="en-GB" sz="1400" b="1" u="none" baseline="0" dirty="0">
                          <a:solidFill>
                            <a:srgbClr val="006F62"/>
                          </a:solidFill>
                          <a:latin typeface="Century Gothic" panose="020B0502020202020204" pitchFamily="34" charset="0"/>
                          <a:cs typeface="Arial" panose="020B0604020202020204" pitchFamily="34" charset="0"/>
                        </a:rPr>
                        <a:t> find the colours in a black ink.</a:t>
                      </a:r>
                    </a:p>
                    <a:p>
                      <a:pPr marL="179388" indent="0" algn="ctr">
                        <a:spcBef>
                          <a:spcPts val="600"/>
                        </a:spcBef>
                        <a:tabLst>
                          <a:tab pos="5557838" algn="l"/>
                        </a:tabLst>
                      </a:pPr>
                      <a:r>
                        <a:rPr lang="en-GB" sz="1400" b="1" u="none" baseline="0" dirty="0">
                          <a:solidFill>
                            <a:srgbClr val="006F62"/>
                          </a:solidFill>
                          <a:latin typeface="Century Gothic" panose="020B0502020202020204" pitchFamily="34" charset="0"/>
                          <a:cs typeface="Arial" panose="020B0604020202020204" pitchFamily="34" charset="0"/>
                        </a:rPr>
                        <a:t> What colours are in the black ink?</a:t>
                      </a: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endParaRPr lang="en-GB" sz="1400" b="1" u="sng" baseline="0"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1" u="none" dirty="0">
                        <a:solidFill>
                          <a:srgbClr val="006F62"/>
                        </a:solidFill>
                        <a:latin typeface="Century Gothic" panose="020B0502020202020204" pitchFamily="34" charset="0"/>
                        <a:cs typeface="Arial" panose="020B0604020202020204" pitchFamily="34" charset="0"/>
                      </a:endParaRPr>
                    </a:p>
                    <a:p>
                      <a:pPr algn="ctr"/>
                      <a:endParaRPr lang="en-GB" sz="1400" b="1" u="none" dirty="0">
                        <a:solidFill>
                          <a:srgbClr val="006F62"/>
                        </a:solidFill>
                        <a:latin typeface="Century Gothic" panose="020B0502020202020204" pitchFamily="34" charset="0"/>
                        <a:cs typeface="Arial" panose="020B0604020202020204" pitchFamily="34" charset="0"/>
                      </a:endParaRPr>
                    </a:p>
                    <a:p>
                      <a:pPr algn="ctr"/>
                      <a:r>
                        <a:rPr lang="en-GB" sz="1400" b="1" u="none" dirty="0">
                          <a:solidFill>
                            <a:srgbClr val="006F62"/>
                          </a:solidFill>
                          <a:latin typeface="Century Gothic"/>
                          <a:cs typeface="Arial"/>
                        </a:rPr>
                        <a:t>3. Write down what you think chromatography means.</a:t>
                      </a: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ysDash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1" u="none" baseline="0" dirty="0">
                        <a:solidFill>
                          <a:srgbClr val="006F62"/>
                        </a:solidFill>
                        <a:latin typeface="Century Gothic"/>
                        <a:cs typeface="Arial"/>
                      </a:endParaRPr>
                    </a:p>
                    <a:p>
                      <a:pPr lvl="0" algn="ctr">
                        <a:buNone/>
                      </a:pPr>
                      <a:endParaRPr lang="en-GB" sz="1400" b="1" u="none" baseline="0" dirty="0">
                        <a:solidFill>
                          <a:srgbClr val="006F62"/>
                        </a:solidFill>
                        <a:latin typeface="Century Gothic"/>
                        <a:cs typeface="Arial"/>
                      </a:endParaRPr>
                    </a:p>
                    <a:p>
                      <a:pPr lvl="0" algn="ctr">
                        <a:buNone/>
                      </a:pPr>
                      <a:r>
                        <a:rPr lang="en-GB" sz="1400" b="1" u="none" baseline="0" dirty="0">
                          <a:solidFill>
                            <a:srgbClr val="006F62"/>
                          </a:solidFill>
                          <a:latin typeface="Century Gothic"/>
                          <a:cs typeface="Arial"/>
                        </a:rPr>
                        <a:t>Compare what you wrote with the definition (slide 10).</a:t>
                      </a:r>
                      <a:endParaRPr lang="en-GB" dirty="0"/>
                    </a:p>
                  </a:txBody>
                  <a:tcPr>
                    <a:lnL w="12700" cap="flat" cmpd="sng" algn="ctr">
                      <a:solidFill>
                        <a:schemeClr val="tx1"/>
                      </a:solidFill>
                      <a:prstDash val="sysDash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38039856"/>
                  </a:ext>
                </a:extLst>
              </a:tr>
            </a:tbl>
          </a:graphicData>
        </a:graphic>
      </p:graphicFrame>
      <p:graphicFrame>
        <p:nvGraphicFramePr>
          <p:cNvPr id="5" name="Table 4">
            <a:extLst>
              <a:ext uri="{FF2B5EF4-FFF2-40B4-BE49-F238E27FC236}">
                <a16:creationId xmlns:a16="http://schemas.microsoft.com/office/drawing/2014/main" id="{6BBCE03B-640B-A6C1-A40D-1E6E82E39854}"/>
              </a:ext>
            </a:extLst>
          </p:cNvPr>
          <p:cNvGraphicFramePr>
            <a:graphicFrameLocks noGrp="1"/>
          </p:cNvGraphicFramePr>
          <p:nvPr>
            <p:extLst>
              <p:ext uri="{D42A27DB-BD31-4B8C-83A1-F6EECF244321}">
                <p14:modId xmlns:p14="http://schemas.microsoft.com/office/powerpoint/2010/main" val="1647533974"/>
              </p:ext>
            </p:extLst>
          </p:nvPr>
        </p:nvGraphicFramePr>
        <p:xfrm>
          <a:off x="4748747" y="3108325"/>
          <a:ext cx="2680015" cy="641350"/>
        </p:xfrm>
        <a:graphic>
          <a:graphicData uri="http://schemas.openxmlformats.org/drawingml/2006/table">
            <a:tbl>
              <a:tblPr firstRow="1" bandRow="1">
                <a:tableStyleId>{5C22544A-7EE6-4342-B048-85BDC9FD1C3A}</a:tableStyleId>
              </a:tblPr>
              <a:tblGrid>
                <a:gridCol w="2680015">
                  <a:extLst>
                    <a:ext uri="{9D8B030D-6E8A-4147-A177-3AD203B41FA5}">
                      <a16:colId xmlns:a16="http://schemas.microsoft.com/office/drawing/2014/main" val="20000"/>
                    </a:ext>
                  </a:extLst>
                </a:gridCol>
              </a:tblGrid>
              <a:tr h="641350">
                <a:tc>
                  <a:txBody>
                    <a:bodyPr/>
                    <a:lstStyle/>
                    <a:p>
                      <a:pPr algn="ctr"/>
                      <a:r>
                        <a:rPr lang="en-GB" sz="2200" u="none" dirty="0">
                          <a:solidFill>
                            <a:srgbClr val="006F62"/>
                          </a:solidFill>
                          <a:latin typeface="Century Gothic" panose="020B0502020202020204" pitchFamily="34" charset="0"/>
                          <a:cs typeface="Arial" panose="020B0604020202020204" pitchFamily="34" charset="0"/>
                        </a:rPr>
                        <a:t>chromatography</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pic>
        <p:nvPicPr>
          <p:cNvPr id="12" name="Picture 11" descr="A large square with dotted horizontal lines at the top and bottom of it. Along the bottom from left to right are the words red, blue, green and black. And each colour's vertical column contains some dots at various points up the paper">
            <a:extLst>
              <a:ext uri="{FF2B5EF4-FFF2-40B4-BE49-F238E27FC236}">
                <a16:creationId xmlns:a16="http://schemas.microsoft.com/office/drawing/2014/main" id="{599141CE-A972-EB31-30A6-4B7774ECC310}"/>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679448" y="4262677"/>
            <a:ext cx="2063493" cy="2063493"/>
          </a:xfrm>
          <a:prstGeom prst="rect">
            <a:avLst/>
          </a:prstGeom>
        </p:spPr>
      </p:pic>
      <p:sp>
        <p:nvSpPr>
          <p:cNvPr id="17" name="TextBox 16">
            <a:extLst>
              <a:ext uri="{FF2B5EF4-FFF2-40B4-BE49-F238E27FC236}">
                <a16:creationId xmlns:a16="http://schemas.microsoft.com/office/drawing/2014/main" id="{8D9DEBDE-AC2B-9303-72FC-12852D4D286B}"/>
              </a:ext>
            </a:extLst>
          </p:cNvPr>
          <p:cNvSpPr txBox="1"/>
          <p:nvPr/>
        </p:nvSpPr>
        <p:spPr>
          <a:xfrm>
            <a:off x="3692699" y="6222753"/>
            <a:ext cx="2063493" cy="369332"/>
          </a:xfrm>
          <a:prstGeom prst="rect">
            <a:avLst/>
          </a:prstGeom>
          <a:noFill/>
        </p:spPr>
        <p:txBody>
          <a:bodyPr wrap="square" rtlCol="0">
            <a:spAutoFit/>
          </a:bodyPr>
          <a:lstStyle/>
          <a:p>
            <a:pPr algn="ctr"/>
            <a:r>
              <a:rPr lang="en-GB" dirty="0">
                <a:latin typeface="Century Gothic" panose="020B0502020202020204" pitchFamily="34" charset="0"/>
              </a:rPr>
              <a:t>chromatogram</a:t>
            </a:r>
          </a:p>
        </p:txBody>
      </p:sp>
      <p:pic>
        <p:nvPicPr>
          <p:cNvPr id="18" name="Picture 17" descr="A diagram of paper chromatography. Paper sits in a beaker which has solvent in the bottom, a dotted line is on the paper above the solvent, and there are some sample spots on the dotted line. There is a lid on top of the beaker, and arrows indicate the solvent will move up the paper over time. The paper sample spots and solvent are all labelled">
            <a:extLst>
              <a:ext uri="{FF2B5EF4-FFF2-40B4-BE49-F238E27FC236}">
                <a16:creationId xmlns:a16="http://schemas.microsoft.com/office/drawing/2014/main" id="{DE924B06-64B2-7520-3445-6A7594999BEF}"/>
              </a:ext>
            </a:extLst>
          </p:cNvPr>
          <p:cNvPicPr>
            <a:picLocks noChangeAspect="1"/>
          </p:cNvPicPr>
          <p:nvPr/>
        </p:nvPicPr>
        <p:blipFill>
          <a:blip r:embed="rId4" cstate="print">
            <a:extLst>
              <a:ext uri="{28A0092B-C50C-407E-A947-70E740481C1C}">
                <a14:useLocalDpi xmlns:a14="http://schemas.microsoft.com/office/drawing/2010/main"/>
              </a:ext>
            </a:extLst>
          </a:blip>
          <a:srcRect/>
          <a:stretch/>
        </p:blipFill>
        <p:spPr>
          <a:xfrm>
            <a:off x="76705" y="4288900"/>
            <a:ext cx="3602743" cy="1801372"/>
          </a:xfrm>
          <a:prstGeom prst="rect">
            <a:avLst/>
          </a:prstGeom>
        </p:spPr>
      </p:pic>
      <p:sp>
        <p:nvSpPr>
          <p:cNvPr id="20" name="TextBox 19">
            <a:extLst>
              <a:ext uri="{FF2B5EF4-FFF2-40B4-BE49-F238E27FC236}">
                <a16:creationId xmlns:a16="http://schemas.microsoft.com/office/drawing/2014/main" id="{92605FCD-C734-0887-295C-C4800FC787A0}"/>
              </a:ext>
            </a:extLst>
          </p:cNvPr>
          <p:cNvSpPr txBox="1"/>
          <p:nvPr/>
        </p:nvSpPr>
        <p:spPr>
          <a:xfrm>
            <a:off x="76705" y="6222753"/>
            <a:ext cx="2499719" cy="369332"/>
          </a:xfrm>
          <a:prstGeom prst="rect">
            <a:avLst/>
          </a:prstGeom>
          <a:noFill/>
        </p:spPr>
        <p:txBody>
          <a:bodyPr wrap="square" rtlCol="0">
            <a:spAutoFit/>
          </a:bodyPr>
          <a:lstStyle/>
          <a:p>
            <a:pPr algn="ctr"/>
            <a:r>
              <a:rPr lang="en-GB" dirty="0">
                <a:latin typeface="Century Gothic" panose="020B0502020202020204" pitchFamily="34" charset="0"/>
              </a:rPr>
              <a:t>chromatography</a:t>
            </a:r>
          </a:p>
        </p:txBody>
      </p:sp>
    </p:spTree>
    <p:extLst>
      <p:ext uri="{BB962C8B-B14F-4D97-AF65-F5344CB8AC3E}">
        <p14:creationId xmlns:p14="http://schemas.microsoft.com/office/powerpoint/2010/main" val="34328822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251BD0-E5D5-D37A-DB91-73D0CC4B7A18}"/>
            </a:ext>
          </a:extLst>
        </p:cNvPr>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5AD73F82-E0B3-C455-B607-CFBC1A78F317}"/>
              </a:ext>
            </a:extLst>
          </p:cNvPr>
          <p:cNvGraphicFramePr>
            <a:graphicFrameLocks noGrp="1"/>
          </p:cNvGraphicFramePr>
          <p:nvPr>
            <p:ph idx="1"/>
            <p:extLst>
              <p:ext uri="{D42A27DB-BD31-4B8C-83A1-F6EECF244321}">
                <p14:modId xmlns:p14="http://schemas.microsoft.com/office/powerpoint/2010/main" val="617897585"/>
              </p:ext>
            </p:extLst>
          </p:nvPr>
        </p:nvGraphicFramePr>
        <p:xfrm>
          <a:off x="0" y="0"/>
          <a:ext cx="12192000" cy="7147560"/>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3192463705"/>
                    </a:ext>
                  </a:extLst>
                </a:gridCol>
                <a:gridCol w="6096000">
                  <a:extLst>
                    <a:ext uri="{9D8B030D-6E8A-4147-A177-3AD203B41FA5}">
                      <a16:colId xmlns:a16="http://schemas.microsoft.com/office/drawing/2014/main" val="1726816370"/>
                    </a:ext>
                  </a:extLst>
                </a:gridCol>
              </a:tblGrid>
              <a:tr h="3429000">
                <a:tc>
                  <a:txBody>
                    <a:bodyPr/>
                    <a:lstStyle/>
                    <a:p>
                      <a:pPr marL="342900" indent="-342900" algn="ctr">
                        <a:buAutoNum type="arabicPeriod"/>
                      </a:pPr>
                      <a:r>
                        <a:rPr lang="en-GB" sz="1400" b="1" u="none" dirty="0">
                          <a:solidFill>
                            <a:srgbClr val="006F62"/>
                          </a:solidFill>
                          <a:latin typeface="Century Gothic" panose="020B0502020202020204" pitchFamily="34" charset="0"/>
                          <a:cs typeface="Arial" panose="020B0604020202020204" pitchFamily="34" charset="0"/>
                        </a:rPr>
                        <a:t>What does the word pure mean to you?</a:t>
                      </a:r>
                    </a:p>
                    <a:p>
                      <a:pPr marL="358775" indent="0" algn="ctr">
                        <a:spcBef>
                          <a:spcPts val="600"/>
                        </a:spcBef>
                        <a:buNone/>
                      </a:pPr>
                      <a:r>
                        <a:rPr lang="en-GB" sz="1400" b="1" u="none" dirty="0">
                          <a:solidFill>
                            <a:srgbClr val="006F62"/>
                          </a:solidFill>
                          <a:latin typeface="Century Gothic" panose="020B0502020202020204" pitchFamily="34" charset="0"/>
                          <a:cs typeface="Arial" panose="020B0604020202020204" pitchFamily="34" charset="0"/>
                        </a:rPr>
                        <a:t>Where have you come across this word before?</a:t>
                      </a:r>
                    </a:p>
                    <a:p>
                      <a:pPr marL="342900" indent="-342900" algn="ctr">
                        <a:buAutoNum type="arabicPeriod"/>
                      </a:pPr>
                      <a:endParaRPr lang="en-GB" sz="1400" b="1" u="none" dirty="0">
                        <a:solidFill>
                          <a:srgbClr val="006F62"/>
                        </a:solidFill>
                        <a:latin typeface="Century Gothic" panose="020B0502020202020204" pitchFamily="34" charset="0"/>
                        <a:cs typeface="Arial" panose="020B0604020202020204" pitchFamily="34" charset="0"/>
                      </a:endParaRPr>
                    </a:p>
                    <a:p>
                      <a:pPr marL="0" indent="0" algn="ctr">
                        <a:buFont typeface="Arial" panose="020B0604020202020204" pitchFamily="34" charset="0"/>
                        <a:buNone/>
                      </a:pPr>
                      <a:endParaRPr lang="en-GB" sz="1400" b="0" u="none" dirty="0">
                        <a:solidFill>
                          <a:schemeClr val="tx1"/>
                        </a:solidFill>
                        <a:latin typeface="Century Gothic" panose="020B0502020202020204" pitchFamily="34" charset="0"/>
                        <a:cs typeface="Arial" panose="020B0604020202020204" pitchFamily="34" charset="0"/>
                      </a:endParaRPr>
                    </a:p>
                    <a:p>
                      <a:pPr marL="0" indent="0" algn="ctr">
                        <a:buNone/>
                      </a:pPr>
                      <a:r>
                        <a:rPr lang="en-GB" sz="3200" b="1" u="sng" dirty="0">
                          <a:solidFill>
                            <a:schemeClr val="tx1"/>
                          </a:solidFill>
                          <a:latin typeface="Century Gothic" panose="020B0502020202020204" pitchFamily="34" charset="0"/>
                          <a:cs typeface="Arial" panose="020B0604020202020204" pitchFamily="34" charset="0"/>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indent="0" algn="ctr">
                        <a:buNone/>
                      </a:pPr>
                      <a:r>
                        <a:rPr lang="en-GB" sz="1400" b="1" u="none" dirty="0">
                          <a:solidFill>
                            <a:srgbClr val="006F62"/>
                          </a:solidFill>
                          <a:latin typeface="Century Gothic" panose="020B0502020202020204" pitchFamily="34" charset="0"/>
                          <a:cs typeface="Arial" panose="020B0604020202020204" pitchFamily="34" charset="0"/>
                        </a:rPr>
                        <a:t>2. What is the origin of the word pure?</a:t>
                      </a:r>
                      <a:endParaRPr lang="en-GB" sz="1800" b="0" u="none" dirty="0">
                        <a:solidFill>
                          <a:schemeClr val="tx1"/>
                        </a:solidFill>
                        <a:latin typeface="Century Gothic" panose="020B0502020202020204" pitchFamily="34" charset="0"/>
                        <a:cs typeface="Arial" panose="020B0604020202020204" pitchFamily="34" charset="0"/>
                      </a:endParaRPr>
                    </a:p>
                    <a:p>
                      <a:pPr algn="ctr"/>
                      <a:endParaRPr lang="en-GB" sz="1800" b="0" u="none" dirty="0">
                        <a:solidFill>
                          <a:schemeClr val="tx1"/>
                        </a:solidFill>
                        <a:latin typeface="Century Gothic" panose="020B0502020202020204" pitchFamily="34" charset="0"/>
                        <a:cs typeface="Arial" panose="020B0604020202020204" pitchFamily="34" charset="0"/>
                      </a:endParaRPr>
                    </a:p>
                    <a:p>
                      <a:pPr algn="ctr"/>
                      <a:endParaRPr lang="en-GB" sz="1800" b="0" i="0" kern="1200" dirty="0">
                        <a:solidFill>
                          <a:schemeClr val="tx1">
                            <a:lumMod val="95000"/>
                            <a:lumOff val="5000"/>
                          </a:schemeClr>
                        </a:solidFill>
                        <a:effectLst/>
                        <a:latin typeface="Century Gothic" panose="020B0502020202020204" pitchFamily="34" charset="0"/>
                        <a:ea typeface="+mn-ea"/>
                        <a:cs typeface="+mn-cs"/>
                      </a:endParaRPr>
                    </a:p>
                    <a:p>
                      <a:pPr algn="ctr"/>
                      <a:endParaRPr lang="en-GB" sz="1800" b="0" i="0" kern="1200" dirty="0">
                        <a:solidFill>
                          <a:schemeClr val="tx1">
                            <a:lumMod val="95000"/>
                            <a:lumOff val="5000"/>
                          </a:schemeClr>
                        </a:solidFill>
                        <a:effectLst/>
                        <a:latin typeface="Century Gothic" panose="020B0502020202020204" pitchFamily="34" charset="0"/>
                        <a:ea typeface="+mn-ea"/>
                        <a:cs typeface="+mn-cs"/>
                      </a:endParaRPr>
                    </a:p>
                    <a:p>
                      <a:pPr algn="ctr"/>
                      <a:endParaRPr lang="en-GB" sz="1800" b="0" i="0" kern="1200" dirty="0">
                        <a:solidFill>
                          <a:schemeClr val="tx1">
                            <a:lumMod val="95000"/>
                            <a:lumOff val="5000"/>
                          </a:schemeClr>
                        </a:solidFill>
                        <a:effectLst/>
                        <a:latin typeface="Century Gothic" panose="020B0502020202020204" pitchFamily="34" charset="0"/>
                        <a:ea typeface="+mn-ea"/>
                        <a:cs typeface="+mn-cs"/>
                      </a:endParaRPr>
                    </a:p>
                    <a:p>
                      <a:pPr algn="ctr"/>
                      <a:r>
                        <a:rPr lang="en-GB" sz="1400" b="0" i="0" kern="1200" dirty="0">
                          <a:solidFill>
                            <a:schemeClr val="tx1">
                              <a:lumMod val="95000"/>
                              <a:lumOff val="5000"/>
                            </a:schemeClr>
                          </a:solidFill>
                          <a:effectLst/>
                          <a:latin typeface="Century Gothic" panose="020B0502020202020204" pitchFamily="34" charset="0"/>
                          <a:ea typeface="+mn-ea"/>
                          <a:cs typeface="+mn-cs"/>
                        </a:rPr>
                        <a:t>In classical Latin </a:t>
                      </a:r>
                      <a:r>
                        <a:rPr lang="en-GB" sz="1400" b="0" i="1" kern="1200" dirty="0" err="1">
                          <a:solidFill>
                            <a:schemeClr val="tx1">
                              <a:lumMod val="95000"/>
                              <a:lumOff val="5000"/>
                            </a:schemeClr>
                          </a:solidFill>
                          <a:effectLst/>
                          <a:latin typeface="Century Gothic" panose="020B0502020202020204" pitchFamily="34" charset="0"/>
                          <a:ea typeface="+mn-ea"/>
                          <a:cs typeface="+mn-cs"/>
                        </a:rPr>
                        <a:t>pūrus</a:t>
                      </a:r>
                      <a:r>
                        <a:rPr lang="en-GB" sz="1400" b="0" i="1" kern="1200" dirty="0">
                          <a:solidFill>
                            <a:schemeClr val="tx1">
                              <a:lumMod val="95000"/>
                              <a:lumOff val="5000"/>
                            </a:schemeClr>
                          </a:solidFill>
                          <a:effectLst/>
                          <a:latin typeface="Century Gothic" panose="020B0502020202020204" pitchFamily="34" charset="0"/>
                          <a:ea typeface="+mn-ea"/>
                          <a:cs typeface="+mn-cs"/>
                        </a:rPr>
                        <a:t> </a:t>
                      </a:r>
                      <a:r>
                        <a:rPr lang="en-GB" sz="1400" b="0" i="0" kern="1200" dirty="0">
                          <a:solidFill>
                            <a:schemeClr val="tx1">
                              <a:lumMod val="95000"/>
                              <a:lumOff val="5000"/>
                            </a:schemeClr>
                          </a:solidFill>
                          <a:effectLst/>
                          <a:latin typeface="Century Gothic" panose="020B0502020202020204" pitchFamily="34" charset="0"/>
                          <a:ea typeface="+mn-ea"/>
                          <a:cs typeface="+mn-cs"/>
                        </a:rPr>
                        <a:t>means ’clean’ or ‘unmixed’.</a:t>
                      </a:r>
                      <a:endParaRPr lang="en-GB" sz="1400" b="0" u="none" dirty="0">
                        <a:solidFill>
                          <a:schemeClr val="tx1">
                            <a:lumMod val="95000"/>
                            <a:lumOff val="5000"/>
                          </a:schemeClr>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23830808"/>
                  </a:ext>
                </a:extLst>
              </a:tr>
              <a:tr h="3429000">
                <a:tc>
                  <a:txBody>
                    <a:bodyPr/>
                    <a:lstStyle/>
                    <a:p>
                      <a:pPr algn="ctr"/>
                      <a:r>
                        <a:rPr lang="en-GB" sz="1400" b="1" u="none" baseline="0" dirty="0">
                          <a:solidFill>
                            <a:srgbClr val="006F62"/>
                          </a:solidFill>
                          <a:latin typeface="Century Gothic" panose="020B0502020202020204" pitchFamily="34" charset="0"/>
                          <a:cs typeface="Arial" panose="020B0604020202020204" pitchFamily="34" charset="0"/>
                        </a:rPr>
                        <a:t>4. Which of the particle diagrams represent</a:t>
                      </a:r>
                    </a:p>
                    <a:p>
                      <a:pPr marL="179388" indent="0" algn="ctr"/>
                      <a:r>
                        <a:rPr lang="en-GB" sz="1400" b="1" u="none" baseline="0" dirty="0">
                          <a:solidFill>
                            <a:srgbClr val="006F62"/>
                          </a:solidFill>
                          <a:latin typeface="Century Gothic" panose="020B0502020202020204" pitchFamily="34" charset="0"/>
                          <a:cs typeface="Arial" panose="020B0604020202020204" pitchFamily="34" charset="0"/>
                        </a:rPr>
                        <a:t>a pure substance (choose all that apply)? </a:t>
                      </a:r>
                    </a:p>
                    <a:p>
                      <a:pPr marL="179388" indent="0" algn="ctr"/>
                      <a:endParaRPr lang="en-GB" sz="1400" b="1" u="none" baseline="0" dirty="0">
                        <a:solidFill>
                          <a:srgbClr val="006F62"/>
                        </a:solidFill>
                        <a:latin typeface="Century Gothic" panose="020B0502020202020204" pitchFamily="34" charset="0"/>
                        <a:cs typeface="Arial" panose="020B0604020202020204" pitchFamily="34" charset="0"/>
                      </a:endParaRPr>
                    </a:p>
                    <a:p>
                      <a:pPr marL="179388" indent="0"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endParaRPr lang="en-GB" sz="1400" b="1" u="sng" baseline="0" dirty="0">
                        <a:solidFill>
                          <a:schemeClr val="tx1"/>
                        </a:solidFill>
                        <a:latin typeface="Century Gothic" panose="020B0502020202020204" pitchFamily="34" charset="0"/>
                        <a:cs typeface="Arial" panose="020B0604020202020204" pitchFamily="34" charset="0"/>
                      </a:endParaRPr>
                    </a:p>
                    <a:p>
                      <a:pPr algn="ctr"/>
                      <a:endParaRPr lang="en-GB" sz="1400" b="1" u="sng" baseline="0" dirty="0">
                        <a:solidFill>
                          <a:schemeClr val="tx1"/>
                        </a:solidFill>
                        <a:latin typeface="Century Gothic" panose="020B0502020202020204" pitchFamily="34" charset="0"/>
                        <a:cs typeface="Arial" panose="020B0604020202020204" pitchFamily="34" charset="0"/>
                      </a:endParaRPr>
                    </a:p>
                    <a:p>
                      <a:pPr algn="ctr">
                        <a:tabLst>
                          <a:tab pos="1792288" algn="l"/>
                        </a:tabLst>
                      </a:pPr>
                      <a:r>
                        <a:rPr lang="en-GB" sz="1400" b="1" u="none" dirty="0">
                          <a:solidFill>
                            <a:schemeClr val="accent1"/>
                          </a:solidFill>
                          <a:latin typeface="Bradley Hand ITC" panose="03070402050302030203" pitchFamily="66" charset="0"/>
                          <a:cs typeface="Arial" panose="020B0604020202020204" pitchFamily="34" charset="0"/>
                        </a:rPr>
                        <a:t>   A pure compound         Not pure               A pure element         Not pure</a:t>
                      </a:r>
                      <a:endParaRPr lang="en-GB" sz="1400" b="1" u="sng" baseline="0" dirty="0">
                        <a:solidFill>
                          <a:schemeClr val="tx1"/>
                        </a:solidFill>
                        <a:latin typeface="Century Gothic" panose="020B0502020202020204" pitchFamily="34" charset="0"/>
                        <a:cs typeface="Arial" panose="020B0604020202020204" pitchFamily="34" charset="0"/>
                      </a:endParaRPr>
                    </a:p>
                    <a:p>
                      <a:pPr algn="ctr"/>
                      <a:endParaRPr lang="en-GB" sz="1400" b="1" u="sng" baseline="0" dirty="0">
                        <a:solidFill>
                          <a:schemeClr val="tx1"/>
                        </a:solidFill>
                        <a:latin typeface="Century Gothic" panose="020B0502020202020204" pitchFamily="34" charset="0"/>
                        <a:cs typeface="Arial" panose="020B0604020202020204" pitchFamily="34" charset="0"/>
                      </a:endParaRPr>
                    </a:p>
                    <a:p>
                      <a:pPr algn="ctr"/>
                      <a:endParaRPr lang="en-GB" sz="1400" b="1" u="sng" baseline="0"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1" u="none" dirty="0">
                        <a:solidFill>
                          <a:srgbClr val="006F62"/>
                        </a:solidFill>
                        <a:latin typeface="Century Gothic" panose="020B0502020202020204" pitchFamily="34" charset="0"/>
                        <a:cs typeface="Arial" panose="020B0604020202020204" pitchFamily="34" charset="0"/>
                      </a:endParaRPr>
                    </a:p>
                    <a:p>
                      <a:pPr algn="ctr"/>
                      <a:endParaRPr lang="en-GB" sz="1400" b="1" u="none" dirty="0">
                        <a:solidFill>
                          <a:srgbClr val="006F62"/>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006F62"/>
                          </a:solidFill>
                          <a:effectLst/>
                          <a:uLnTx/>
                          <a:uFillTx/>
                          <a:latin typeface="Century Gothic" panose="020B0502020202020204" pitchFamily="34" charset="0"/>
                          <a:ea typeface="+mn-ea"/>
                          <a:cs typeface="Arial" panose="020B0604020202020204" pitchFamily="34" charset="0"/>
                        </a:rPr>
                        <a:t>3. Write down what you think key term means (below is the definition from the key terms list).</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006F62"/>
                        </a:solidFill>
                        <a:effectLst/>
                        <a:uLnTx/>
                        <a:uFillTx/>
                        <a:latin typeface="Century Gothic" panose="020B050202020202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3200" b="1" i="0" u="sng"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4472C4"/>
                          </a:solidFill>
                          <a:effectLst/>
                          <a:uLnTx/>
                          <a:uFillTx/>
                          <a:latin typeface="Bradley Hand ITC" panose="03070402050302030203" pitchFamily="66" charset="0"/>
                          <a:ea typeface="+mn-ea"/>
                          <a:cs typeface="+mn-cs"/>
                        </a:rPr>
                        <a:t>A substance that is just one compound or element with nothing else mixed in.</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srgbClr val="4472C4"/>
                        </a:solidFill>
                        <a:effectLst/>
                        <a:uLnTx/>
                        <a:uFillTx/>
                        <a:latin typeface="Bradley Hand ITC" panose="03070402050302030203"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srgbClr val="4472C4"/>
                        </a:solidFill>
                        <a:effectLst/>
                        <a:uLnTx/>
                        <a:uFillTx/>
                        <a:latin typeface="Bradley Hand ITC" panose="03070402050302030203" pitchFamily="66"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Encourage learners to compare their attempted definition with this one.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u="none" dirty="0">
                        <a:solidFill>
                          <a:schemeClr val="accent1"/>
                        </a:solidFill>
                        <a:latin typeface="Bradley Hand ITC" panose="03070402050302030203" pitchFamily="66" charset="0"/>
                        <a:cs typeface="Arial" panose="020B0604020202020204" pitchFamily="34" charset="0"/>
                      </a:endParaRP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38039856"/>
                  </a:ext>
                </a:extLst>
              </a:tr>
            </a:tbl>
          </a:graphicData>
        </a:graphic>
      </p:graphicFrame>
      <p:graphicFrame>
        <p:nvGraphicFramePr>
          <p:cNvPr id="5" name="Table 4">
            <a:extLst>
              <a:ext uri="{FF2B5EF4-FFF2-40B4-BE49-F238E27FC236}">
                <a16:creationId xmlns:a16="http://schemas.microsoft.com/office/drawing/2014/main" id="{B2ABA153-ADEB-F23F-0134-29D1F0E3FE7C}"/>
              </a:ext>
            </a:extLst>
          </p:cNvPr>
          <p:cNvGraphicFramePr>
            <a:graphicFrameLocks noGrp="1"/>
          </p:cNvGraphicFramePr>
          <p:nvPr>
            <p:extLst>
              <p:ext uri="{D42A27DB-BD31-4B8C-83A1-F6EECF244321}">
                <p14:modId xmlns:p14="http://schemas.microsoft.com/office/powerpoint/2010/main" val="1575403574"/>
              </p:ext>
            </p:extLst>
          </p:nvPr>
        </p:nvGraphicFramePr>
        <p:xfrm>
          <a:off x="5053262" y="3108325"/>
          <a:ext cx="2248275" cy="762182"/>
        </p:xfrm>
        <a:graphic>
          <a:graphicData uri="http://schemas.openxmlformats.org/drawingml/2006/table">
            <a:tbl>
              <a:tblPr firstRow="1" bandRow="1">
                <a:tableStyleId>{5C22544A-7EE6-4342-B048-85BDC9FD1C3A}</a:tableStyleId>
              </a:tblPr>
              <a:tblGrid>
                <a:gridCol w="2248275">
                  <a:extLst>
                    <a:ext uri="{9D8B030D-6E8A-4147-A177-3AD203B41FA5}">
                      <a16:colId xmlns:a16="http://schemas.microsoft.com/office/drawing/2014/main" val="20000"/>
                    </a:ext>
                  </a:extLst>
                </a:gridCol>
              </a:tblGrid>
              <a:tr h="641350">
                <a:tc>
                  <a:txBody>
                    <a:bodyPr/>
                    <a:lstStyle/>
                    <a:p>
                      <a:pPr algn="ctr"/>
                      <a:r>
                        <a:rPr lang="en-GB" sz="2200" u="none" dirty="0">
                          <a:solidFill>
                            <a:srgbClr val="006F62"/>
                          </a:solidFill>
                          <a:latin typeface="Century Gothic" panose="020B0502020202020204" pitchFamily="34" charset="0"/>
                          <a:cs typeface="Arial" panose="020B0604020202020204" pitchFamily="34" charset="0"/>
                        </a:rPr>
                        <a:t>pure substance</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pic>
        <p:nvPicPr>
          <p:cNvPr id="6" name="Picture 5" descr="Three spaced out pairs of connected circles - one of each circle is light green, one is white">
            <a:extLst>
              <a:ext uri="{FF2B5EF4-FFF2-40B4-BE49-F238E27FC236}">
                <a16:creationId xmlns:a16="http://schemas.microsoft.com/office/drawing/2014/main" id="{B341987F-8CE0-5D5F-B46D-28271757BE86}"/>
              </a:ext>
            </a:extLst>
          </p:cNvPr>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a:xfrm>
            <a:off x="593456" y="4428739"/>
            <a:ext cx="1155195" cy="1185676"/>
          </a:xfrm>
          <a:prstGeom prst="rect">
            <a:avLst/>
          </a:prstGeom>
        </p:spPr>
      </p:pic>
      <p:pic>
        <p:nvPicPr>
          <p:cNvPr id="7" name="Picture 6" descr="Two spaced out pairs of very light green connected circles, and one separate light green circle connected to a white circle on each side">
            <a:extLst>
              <a:ext uri="{FF2B5EF4-FFF2-40B4-BE49-F238E27FC236}">
                <a16:creationId xmlns:a16="http://schemas.microsoft.com/office/drawing/2014/main" id="{DE539FE5-C8CA-281F-7344-EFCAB554D2AF}"/>
              </a:ext>
            </a:extLst>
          </p:cNvPr>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a:xfrm>
            <a:off x="1996356" y="4409689"/>
            <a:ext cx="1155195" cy="1185676"/>
          </a:xfrm>
          <a:prstGeom prst="rect">
            <a:avLst/>
          </a:prstGeom>
        </p:spPr>
      </p:pic>
      <p:pic>
        <p:nvPicPr>
          <p:cNvPr id="9" name="Picture 8" descr="9 green circles connected in a 3x3 grid">
            <a:extLst>
              <a:ext uri="{FF2B5EF4-FFF2-40B4-BE49-F238E27FC236}">
                <a16:creationId xmlns:a16="http://schemas.microsoft.com/office/drawing/2014/main" id="{A6667E31-CF8C-68DC-E520-FD2D08E6BDEA}"/>
              </a:ext>
            </a:extLst>
          </p:cNvPr>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a:xfrm>
            <a:off x="3373591" y="4409689"/>
            <a:ext cx="1155195" cy="1185676"/>
          </a:xfrm>
          <a:prstGeom prst="rect">
            <a:avLst/>
          </a:prstGeom>
        </p:spPr>
      </p:pic>
      <p:pic>
        <p:nvPicPr>
          <p:cNvPr id="10" name="Picture 9" descr="3 singular dark green and 3 singular white circles">
            <a:extLst>
              <a:ext uri="{FF2B5EF4-FFF2-40B4-BE49-F238E27FC236}">
                <a16:creationId xmlns:a16="http://schemas.microsoft.com/office/drawing/2014/main" id="{E662735D-9389-4113-5992-C8EA8624F25E}"/>
              </a:ext>
            </a:extLst>
          </p:cNvPr>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4681186" y="4428739"/>
            <a:ext cx="1163802" cy="1185676"/>
          </a:xfrm>
          <a:prstGeom prst="rect">
            <a:avLst/>
          </a:prstGeom>
        </p:spPr>
      </p:pic>
    </p:spTree>
    <p:extLst>
      <p:ext uri="{BB962C8B-B14F-4D97-AF65-F5344CB8AC3E}">
        <p14:creationId xmlns:p14="http://schemas.microsoft.com/office/powerpoint/2010/main" val="17536288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5C0EB3-F1FA-1857-51D1-A840B196E37F}"/>
            </a:ext>
          </a:extLst>
        </p:cNvPr>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BB9F3F43-341F-3AA8-A1CC-F529E232CF0A}"/>
              </a:ext>
            </a:extLst>
          </p:cNvPr>
          <p:cNvGraphicFramePr>
            <a:graphicFrameLocks noGrp="1"/>
          </p:cNvGraphicFramePr>
          <p:nvPr>
            <p:ph idx="1"/>
            <p:extLst>
              <p:ext uri="{D42A27DB-BD31-4B8C-83A1-F6EECF244321}">
                <p14:modId xmlns:p14="http://schemas.microsoft.com/office/powerpoint/2010/main" val="186146050"/>
              </p:ext>
            </p:extLst>
          </p:nvPr>
        </p:nvGraphicFramePr>
        <p:xfrm>
          <a:off x="0" y="0"/>
          <a:ext cx="12192000" cy="6873240"/>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3192463705"/>
                    </a:ext>
                  </a:extLst>
                </a:gridCol>
                <a:gridCol w="6096000">
                  <a:extLst>
                    <a:ext uri="{9D8B030D-6E8A-4147-A177-3AD203B41FA5}">
                      <a16:colId xmlns:a16="http://schemas.microsoft.com/office/drawing/2014/main" val="1726816370"/>
                    </a:ext>
                  </a:extLst>
                </a:gridCol>
              </a:tblGrid>
              <a:tr h="3429000">
                <a:tc>
                  <a:txBody>
                    <a:bodyPr/>
                    <a:lstStyle/>
                    <a:p>
                      <a:pPr marL="0" indent="0" algn="ctr">
                        <a:buNone/>
                      </a:pPr>
                      <a:r>
                        <a:rPr lang="en-GB" sz="1400" b="1" u="none" dirty="0">
                          <a:solidFill>
                            <a:srgbClr val="006F62"/>
                          </a:solidFill>
                          <a:latin typeface="Century Gothic" panose="020B0502020202020204" pitchFamily="34" charset="0"/>
                          <a:cs typeface="Arial" panose="020B0604020202020204" pitchFamily="34" charset="0"/>
                        </a:rPr>
                        <a:t>1. What does the word ‘aqueous’ mean to you?</a:t>
                      </a:r>
                    </a:p>
                    <a:p>
                      <a:pPr marL="0" indent="0" algn="ctr">
                        <a:spcBef>
                          <a:spcPts val="600"/>
                        </a:spcBef>
                        <a:buNone/>
                      </a:pPr>
                      <a:r>
                        <a:rPr lang="en-GB" sz="1400" b="1" u="none" dirty="0">
                          <a:solidFill>
                            <a:srgbClr val="006F62"/>
                          </a:solidFill>
                          <a:latin typeface="Century Gothic" panose="020B0502020202020204" pitchFamily="34" charset="0"/>
                          <a:cs typeface="Arial" panose="020B0604020202020204" pitchFamily="34" charset="0"/>
                        </a:rPr>
                        <a:t>    Where have you come across this word before?</a:t>
                      </a:r>
                    </a:p>
                    <a:p>
                      <a:pPr marL="342900" indent="-342900" algn="ctr">
                        <a:buAutoNum type="arabicPeriod"/>
                      </a:pPr>
                      <a:endParaRPr lang="en-GB" sz="1400" b="1" u="none" dirty="0">
                        <a:solidFill>
                          <a:srgbClr val="006F62"/>
                        </a:solidFill>
                        <a:latin typeface="Century Gothic" panose="020B0502020202020204" pitchFamily="34" charset="0"/>
                        <a:cs typeface="Arial" panose="020B0604020202020204" pitchFamily="34" charset="0"/>
                      </a:endParaRPr>
                    </a:p>
                    <a:p>
                      <a:pPr marL="0" indent="0" algn="ctr">
                        <a:buFont typeface="Arial" panose="020B0604020202020204" pitchFamily="34" charset="0"/>
                        <a:buNone/>
                      </a:pPr>
                      <a:endParaRPr lang="en-GB" sz="1400" b="0" u="none" dirty="0">
                        <a:solidFill>
                          <a:schemeClr val="tx1"/>
                        </a:solidFill>
                        <a:latin typeface="Century Gothic" panose="020B0502020202020204" pitchFamily="34" charset="0"/>
                        <a:cs typeface="Arial" panose="020B0604020202020204" pitchFamily="34" charset="0"/>
                      </a:endParaRPr>
                    </a:p>
                    <a:p>
                      <a:pPr marL="0" indent="0" algn="ctr">
                        <a:buNone/>
                      </a:pPr>
                      <a:r>
                        <a:rPr lang="en-GB" sz="3200" b="1" u="sng" dirty="0">
                          <a:solidFill>
                            <a:schemeClr val="tx1"/>
                          </a:solidFill>
                          <a:latin typeface="Century Gothic" panose="020B0502020202020204" pitchFamily="34" charset="0"/>
                          <a:cs typeface="Arial" panose="020B0604020202020204" pitchFamily="34" charset="0"/>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indent="0" algn="ctr">
                        <a:buNone/>
                      </a:pPr>
                      <a:r>
                        <a:rPr lang="en-GB" sz="1400" b="1" u="none" dirty="0">
                          <a:solidFill>
                            <a:srgbClr val="006F62"/>
                          </a:solidFill>
                          <a:latin typeface="Century Gothic" panose="020B0502020202020204" pitchFamily="34" charset="0"/>
                          <a:cs typeface="Arial" panose="020B0604020202020204" pitchFamily="34" charset="0"/>
                        </a:rPr>
                        <a:t>2.</a:t>
                      </a:r>
                      <a:r>
                        <a:rPr lang="en-GB" sz="1400" b="1" u="none" baseline="0" dirty="0">
                          <a:solidFill>
                            <a:srgbClr val="006F62"/>
                          </a:solidFill>
                          <a:latin typeface="Century Gothic" panose="020B0502020202020204" pitchFamily="34" charset="0"/>
                          <a:cs typeface="Arial" panose="020B0604020202020204" pitchFamily="34" charset="0"/>
                        </a:rPr>
                        <a:t> </a:t>
                      </a:r>
                      <a:r>
                        <a:rPr lang="en-GB" sz="1400" b="1" u="none" dirty="0">
                          <a:solidFill>
                            <a:srgbClr val="006F62"/>
                          </a:solidFill>
                          <a:latin typeface="Century Gothic" panose="020B0502020202020204" pitchFamily="34" charset="0"/>
                          <a:cs typeface="Arial" panose="020B0604020202020204" pitchFamily="34" charset="0"/>
                        </a:rPr>
                        <a:t>Break down the word ‘aqueous’.</a:t>
                      </a:r>
                      <a:endParaRPr lang="en-GB" sz="1800" b="1" i="0" u="none" kern="1200" dirty="0">
                        <a:solidFill>
                          <a:schemeClr val="tx1"/>
                        </a:solidFill>
                        <a:effectLst/>
                        <a:latin typeface="Century Gothic" panose="020B0502020202020204" pitchFamily="34" charset="0"/>
                        <a:ea typeface="+mn-ea"/>
                        <a:cs typeface="Arial" panose="020B0604020202020204" pitchFamily="34" charset="0"/>
                      </a:endParaRPr>
                    </a:p>
                    <a:p>
                      <a:pPr marL="0" indent="0" algn="ctr">
                        <a:buNone/>
                      </a:pPr>
                      <a:endParaRPr lang="en-GB" sz="800" b="1" i="0" kern="1200" dirty="0">
                        <a:solidFill>
                          <a:schemeClr val="tx1">
                            <a:lumMod val="95000"/>
                            <a:lumOff val="5000"/>
                          </a:schemeClr>
                        </a:solidFill>
                        <a:effectLst/>
                        <a:latin typeface="Century Gothic" panose="020B0502020202020204" pitchFamily="34" charset="0"/>
                        <a:ea typeface="+mn-ea"/>
                        <a:cs typeface="+mn-cs"/>
                      </a:endParaRPr>
                    </a:p>
                    <a:p>
                      <a:pPr algn="ctr">
                        <a:spcAft>
                          <a:spcPts val="600"/>
                        </a:spcAft>
                      </a:pPr>
                      <a:r>
                        <a:rPr lang="en-GB" sz="1800" b="0" i="0" kern="1200" dirty="0">
                          <a:solidFill>
                            <a:schemeClr val="tx1">
                              <a:lumMod val="95000"/>
                              <a:lumOff val="5000"/>
                            </a:schemeClr>
                          </a:solidFill>
                          <a:effectLst/>
                          <a:latin typeface="Century Gothic" panose="020B0502020202020204" pitchFamily="34" charset="0"/>
                          <a:ea typeface="+mn-ea"/>
                          <a:cs typeface="+mn-cs"/>
                        </a:rPr>
                        <a:t>aqua</a:t>
                      </a:r>
                      <a:endParaRPr lang="en-GB" sz="1800" b="1" i="0" kern="1200" dirty="0">
                        <a:solidFill>
                          <a:schemeClr val="tx1">
                            <a:lumMod val="95000"/>
                            <a:lumOff val="5000"/>
                          </a:schemeClr>
                        </a:solidFill>
                        <a:effectLst/>
                        <a:latin typeface="Century Gothic" panose="020B0502020202020204" pitchFamily="34" charset="0"/>
                        <a:ea typeface="+mn-ea"/>
                        <a:cs typeface="+mn-cs"/>
                      </a:endParaRPr>
                    </a:p>
                    <a:p>
                      <a:pPr marL="0" marR="0" lvl="0" indent="0" algn="ctr" defTabSz="914400" rtl="0" eaLnBrk="1" fontAlgn="auto" latinLnBrk="0" hangingPunct="1">
                        <a:lnSpc>
                          <a:spcPct val="100000"/>
                        </a:lnSpc>
                        <a:spcBef>
                          <a:spcPts val="600"/>
                        </a:spcBef>
                        <a:spcAft>
                          <a:spcPts val="0"/>
                        </a:spcAft>
                        <a:buClrTx/>
                        <a:buSzTx/>
                        <a:buFontTx/>
                        <a:buNone/>
                        <a:tabLst/>
                        <a:defRPr/>
                      </a:pPr>
                      <a:r>
                        <a:rPr kumimoji="0" lang="en-GB" sz="1400" b="0" i="0" u="none" strike="noStrike" kern="1200" cap="none" spc="0" normalizeH="0" baseline="0" noProof="0" dirty="0">
                          <a:ln>
                            <a:noFill/>
                          </a:ln>
                          <a:solidFill>
                            <a:prstClr val="black">
                              <a:lumMod val="95000"/>
                              <a:lumOff val="5000"/>
                            </a:prstClr>
                          </a:solidFill>
                          <a:effectLst/>
                          <a:uLnTx/>
                          <a:uFillTx/>
                          <a:latin typeface="Century Gothic" panose="020B0502020202020204" pitchFamily="34" charset="0"/>
                          <a:ea typeface="+mn-ea"/>
                          <a:cs typeface="+mn-cs"/>
                        </a:rPr>
                        <a:t>In classical Latin, </a:t>
                      </a:r>
                      <a:r>
                        <a:rPr kumimoji="0" lang="en-GB" sz="1400" b="0" i="1" u="none" strike="noStrike" kern="1200" cap="none" spc="0" normalizeH="0" baseline="0" noProof="0" dirty="0">
                          <a:ln>
                            <a:noFill/>
                          </a:ln>
                          <a:solidFill>
                            <a:prstClr val="black">
                              <a:lumMod val="95000"/>
                              <a:lumOff val="5000"/>
                            </a:prstClr>
                          </a:solidFill>
                          <a:effectLst/>
                          <a:uLnTx/>
                          <a:uFillTx/>
                          <a:latin typeface="Century Gothic" panose="020B0502020202020204" pitchFamily="34" charset="0"/>
                          <a:ea typeface="+mn-ea"/>
                          <a:cs typeface="+mn-cs"/>
                        </a:rPr>
                        <a:t>aqua</a:t>
                      </a:r>
                      <a:r>
                        <a:rPr kumimoji="0" lang="en-GB" sz="1400" b="0" i="0" u="none" strike="noStrike" kern="1200" cap="none" spc="0" normalizeH="0" baseline="0" noProof="0" dirty="0">
                          <a:ln>
                            <a:noFill/>
                          </a:ln>
                          <a:solidFill>
                            <a:prstClr val="black">
                              <a:lumMod val="95000"/>
                              <a:lumOff val="5000"/>
                            </a:prstClr>
                          </a:solidFill>
                          <a:effectLst/>
                          <a:uLnTx/>
                          <a:uFillTx/>
                          <a:latin typeface="Century Gothic" panose="020B0502020202020204" pitchFamily="34" charset="0"/>
                          <a:ea typeface="+mn-ea"/>
                          <a:cs typeface="+mn-cs"/>
                        </a:rPr>
                        <a:t> means ‘water’.</a:t>
                      </a:r>
                    </a:p>
                    <a:p>
                      <a:pPr algn="ctr"/>
                      <a:endParaRPr lang="en-GB" sz="1200" b="1" i="0" u="none" kern="1200" dirty="0">
                        <a:solidFill>
                          <a:schemeClr val="tx1">
                            <a:lumMod val="95000"/>
                            <a:lumOff val="5000"/>
                          </a:schemeClr>
                        </a:solidFill>
                        <a:effectLst/>
                        <a:latin typeface="Century Gothic" panose="020B0502020202020204" pitchFamily="34" charset="0"/>
                        <a:ea typeface="+mn-ea"/>
                        <a:cs typeface="+mn-cs"/>
                      </a:endParaRPr>
                    </a:p>
                    <a:p>
                      <a:pPr algn="ctr">
                        <a:spcAft>
                          <a:spcPts val="600"/>
                        </a:spcAft>
                      </a:pPr>
                      <a:r>
                        <a:rPr lang="en-GB" sz="1800" b="0" i="0" u="none" kern="1200" dirty="0">
                          <a:solidFill>
                            <a:schemeClr val="tx1">
                              <a:lumMod val="95000"/>
                              <a:lumOff val="5000"/>
                            </a:schemeClr>
                          </a:solidFill>
                          <a:effectLst/>
                          <a:latin typeface="Century Gothic" panose="020B0502020202020204" pitchFamily="34" charset="0"/>
                          <a:ea typeface="+mn-ea"/>
                          <a:cs typeface="+mn-cs"/>
                        </a:rPr>
                        <a:t>-</a:t>
                      </a:r>
                      <a:r>
                        <a:rPr lang="en-GB" sz="1800" b="0" i="0" u="none" kern="1200" dirty="0" err="1">
                          <a:solidFill>
                            <a:schemeClr val="tx1">
                              <a:lumMod val="95000"/>
                              <a:lumOff val="5000"/>
                            </a:schemeClr>
                          </a:solidFill>
                          <a:effectLst/>
                          <a:latin typeface="Century Gothic" panose="020B0502020202020204" pitchFamily="34" charset="0"/>
                          <a:ea typeface="+mn-ea"/>
                          <a:cs typeface="+mn-cs"/>
                        </a:rPr>
                        <a:t>ous</a:t>
                      </a:r>
                      <a:endParaRPr lang="en-GB" sz="1800" b="1" i="0" u="none" kern="1200" dirty="0">
                        <a:solidFill>
                          <a:schemeClr val="tx1">
                            <a:lumMod val="95000"/>
                            <a:lumOff val="5000"/>
                          </a:schemeClr>
                        </a:solidFill>
                        <a:effectLst/>
                        <a:latin typeface="Century Gothic" panose="020B0502020202020204" pitchFamily="34" charset="0"/>
                        <a:ea typeface="+mn-ea"/>
                        <a:cs typeface="+mn-cs"/>
                      </a:endParaRPr>
                    </a:p>
                    <a:p>
                      <a:pPr marL="0" indent="358775" algn="ctr"/>
                      <a:r>
                        <a:rPr lang="en-GB" sz="1800" b="1" u="none" dirty="0">
                          <a:solidFill>
                            <a:schemeClr val="accent1"/>
                          </a:solidFill>
                          <a:latin typeface="Bradley Hand ITC" panose="03070402050302030203" pitchFamily="66" charset="0"/>
                          <a:cs typeface="Arial" panose="020B0604020202020204" pitchFamily="34" charset="0"/>
                        </a:rPr>
                        <a:t>Borrowed from classical </a:t>
                      </a:r>
                      <a:r>
                        <a:rPr lang="en-GB" sz="1800" b="1" u="none" dirty="0">
                          <a:solidFill>
                            <a:srgbClr val="4472C4"/>
                          </a:solidFill>
                          <a:latin typeface="Bradley Hand ITC" panose="03070402050302030203" pitchFamily="66" charset="0"/>
                          <a:cs typeface="Arial" panose="020B0604020202020204" pitchFamily="34" charset="0"/>
                        </a:rPr>
                        <a:t>Lati</a:t>
                      </a:r>
                      <a:r>
                        <a:rPr lang="en-GB" sz="1800" b="1" i="0" kern="1200" dirty="0">
                          <a:solidFill>
                            <a:srgbClr val="4472C4"/>
                          </a:solidFill>
                          <a:effectLst/>
                          <a:latin typeface="Bradley Hand ITC" panose="03070402050302030203" pitchFamily="66" charset="0"/>
                          <a:ea typeface="+mn-ea"/>
                          <a:cs typeface="+mn-cs"/>
                        </a:rPr>
                        <a:t>n, </a:t>
                      </a:r>
                      <a:r>
                        <a:rPr lang="en-GB" sz="1800" b="1" i="1" kern="1200" dirty="0">
                          <a:solidFill>
                            <a:srgbClr val="4472C4"/>
                          </a:solidFill>
                          <a:effectLst/>
                          <a:latin typeface="Bradley Hand ITC" panose="03070402050302030203" pitchFamily="66" charset="0"/>
                          <a:ea typeface="+mn-ea"/>
                          <a:cs typeface="+mn-cs"/>
                        </a:rPr>
                        <a:t>‑</a:t>
                      </a:r>
                      <a:r>
                        <a:rPr lang="en-GB" sz="1800" b="0" i="1" kern="1200" dirty="0" err="1">
                          <a:solidFill>
                            <a:srgbClr val="4472C4"/>
                          </a:solidFill>
                          <a:effectLst/>
                          <a:latin typeface="Bradley Hand ITC" panose="03070402050302030203" pitchFamily="66" charset="0"/>
                          <a:ea typeface="+mn-ea"/>
                          <a:cs typeface="+mn-cs"/>
                        </a:rPr>
                        <a:t>ō</a:t>
                      </a:r>
                      <a:r>
                        <a:rPr lang="en-GB" sz="1800" b="1" i="1" kern="1200" dirty="0" err="1">
                          <a:solidFill>
                            <a:srgbClr val="4472C4"/>
                          </a:solidFill>
                          <a:effectLst/>
                          <a:latin typeface="Bradley Hand ITC" panose="03070402050302030203" pitchFamily="66" charset="0"/>
                          <a:ea typeface="+mn-ea"/>
                          <a:cs typeface="+mn-cs"/>
                        </a:rPr>
                        <a:t>sus</a:t>
                      </a:r>
                      <a:r>
                        <a:rPr lang="en-GB" sz="1800" b="1" i="0" kern="1200" dirty="0">
                          <a:solidFill>
                            <a:srgbClr val="4472C4"/>
                          </a:solidFill>
                          <a:effectLst/>
                          <a:latin typeface="Bradley Hand ITC" panose="03070402050302030203" pitchFamily="66" charset="0"/>
                          <a:ea typeface="+mn-ea"/>
                          <a:cs typeface="+mn-cs"/>
                        </a:rPr>
                        <a:t> meaning ‘abounding in, full of, characterised by’.</a:t>
                      </a:r>
                    </a:p>
                    <a:p>
                      <a:pPr algn="ctr">
                        <a:spcAft>
                          <a:spcPts val="0"/>
                        </a:spcAft>
                      </a:pPr>
                      <a:endParaRPr lang="en-GB" sz="1200" b="0" i="0" u="none" kern="1200" dirty="0">
                        <a:solidFill>
                          <a:schemeClr val="tx1">
                            <a:lumMod val="95000"/>
                            <a:lumOff val="5000"/>
                          </a:schemeClr>
                        </a:solidFill>
                        <a:effectLst/>
                        <a:latin typeface="Century Gothic" panose="020B0502020202020204" pitchFamily="34" charset="0"/>
                        <a:ea typeface="+mn-ea"/>
                        <a:cs typeface="+mn-cs"/>
                      </a:endParaRPr>
                    </a:p>
                    <a:p>
                      <a:pPr algn="ctr">
                        <a:spcAft>
                          <a:spcPts val="600"/>
                        </a:spcAft>
                      </a:pPr>
                      <a:r>
                        <a:rPr lang="en-GB" sz="1800" b="0" i="0" u="none" kern="1200" dirty="0">
                          <a:solidFill>
                            <a:schemeClr val="tx1">
                              <a:lumMod val="95000"/>
                              <a:lumOff val="5000"/>
                            </a:schemeClr>
                          </a:solidFill>
                          <a:effectLst/>
                          <a:latin typeface="Century Gothic" panose="020B0502020202020204" pitchFamily="34" charset="0"/>
                          <a:ea typeface="+mn-ea"/>
                          <a:cs typeface="+mn-cs"/>
                        </a:rPr>
                        <a:t>aqueous</a:t>
                      </a:r>
                      <a:endParaRPr lang="en-GB" sz="1800" b="1" i="0" u="none" kern="1200" dirty="0">
                        <a:solidFill>
                          <a:schemeClr val="tx1">
                            <a:lumMod val="95000"/>
                            <a:lumOff val="5000"/>
                          </a:schemeClr>
                        </a:solidFill>
                        <a:effectLst/>
                        <a:latin typeface="Century Gothic" panose="020B0502020202020204" pitchFamily="34" charset="0"/>
                        <a:ea typeface="+mn-ea"/>
                        <a:cs typeface="+mn-cs"/>
                      </a:endParaRPr>
                    </a:p>
                    <a:p>
                      <a:pPr marL="0" indent="358775" algn="ctr"/>
                      <a:r>
                        <a:rPr lang="en-GB" sz="1800" b="1" u="none" dirty="0">
                          <a:solidFill>
                            <a:schemeClr val="accent1"/>
                          </a:solidFill>
                          <a:latin typeface="Bradley Hand ITC" panose="03070402050302030203" pitchFamily="66" charset="0"/>
                          <a:cs typeface="Arial" panose="020B0604020202020204" pitchFamily="34" charset="0"/>
                        </a:rPr>
                        <a:t>A substance full of water.</a:t>
                      </a:r>
                      <a:endParaRPr lang="en-GB" sz="1800" b="1" i="0" kern="1200" dirty="0">
                        <a:solidFill>
                          <a:srgbClr val="4472C4"/>
                        </a:solidFill>
                        <a:effectLst/>
                        <a:latin typeface="Bradley Hand ITC" panose="03070402050302030203"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23830808"/>
                  </a:ext>
                </a:extLst>
              </a:tr>
              <a:tr h="3429000">
                <a:tc>
                  <a:txBody>
                    <a:bodyPr/>
                    <a:lstStyle/>
                    <a:p>
                      <a:pPr marL="0" indent="0" algn="ctr">
                        <a:tabLst>
                          <a:tab pos="358775" algn="l"/>
                        </a:tabLst>
                      </a:pPr>
                      <a:r>
                        <a:rPr lang="en-GB" sz="1400" b="1" u="none" baseline="0" dirty="0">
                          <a:solidFill>
                            <a:srgbClr val="006F62"/>
                          </a:solidFill>
                          <a:latin typeface="Century Gothic" panose="020B0502020202020204" pitchFamily="34" charset="0"/>
                          <a:cs typeface="Arial" panose="020B0604020202020204" pitchFamily="34" charset="0"/>
                        </a:rPr>
                        <a:t>4.  Which substance(s) are ‘aqueous’ in the chemical</a:t>
                      </a:r>
                    </a:p>
                    <a:p>
                      <a:pPr marL="268288" indent="-268288" algn="ctr"/>
                      <a:r>
                        <a:rPr lang="en-GB" sz="1400" b="1" u="none" baseline="0" dirty="0">
                          <a:solidFill>
                            <a:srgbClr val="006F62"/>
                          </a:solidFill>
                          <a:latin typeface="Century Gothic" panose="020B0502020202020204" pitchFamily="34" charset="0"/>
                          <a:cs typeface="Arial" panose="020B0604020202020204" pitchFamily="34" charset="0"/>
                        </a:rPr>
                        <a:t>     reaction shown below.</a:t>
                      </a:r>
                    </a:p>
                    <a:p>
                      <a:pPr marL="179388" indent="0" algn="ctr"/>
                      <a:endParaRPr lang="en-GB" sz="1400" b="1" u="none" baseline="0" dirty="0">
                        <a:solidFill>
                          <a:srgbClr val="006F62"/>
                        </a:solidFill>
                        <a:latin typeface="Century Gothic" panose="020B0502020202020204" pitchFamily="34" charset="0"/>
                        <a:cs typeface="Arial" panose="020B0604020202020204" pitchFamily="34" charset="0"/>
                      </a:endParaRPr>
                    </a:p>
                    <a:p>
                      <a:pPr marL="179388" indent="0" algn="ctr"/>
                      <a:endParaRPr lang="en-GB" sz="1400" b="1" u="none" baseline="0" dirty="0">
                        <a:solidFill>
                          <a:srgbClr val="006F62"/>
                        </a:solidFill>
                        <a:latin typeface="Century Gothic" panose="020B0502020202020204" pitchFamily="34" charset="0"/>
                        <a:cs typeface="Arial" panose="020B0604020202020204" pitchFamily="34" charset="0"/>
                      </a:endParaRPr>
                    </a:p>
                    <a:p>
                      <a:pPr marL="179388" indent="0" algn="ctr"/>
                      <a:endParaRPr lang="en-GB" sz="1400" b="1" u="none" baseline="0" dirty="0">
                        <a:solidFill>
                          <a:srgbClr val="006F62"/>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i="0" kern="1200" dirty="0" err="1">
                          <a:solidFill>
                            <a:schemeClr val="tx1">
                              <a:lumMod val="95000"/>
                              <a:lumOff val="5000"/>
                            </a:schemeClr>
                          </a:solidFill>
                          <a:effectLst/>
                          <a:latin typeface="Cambria Math" panose="02040503050406030204" pitchFamily="18" charset="0"/>
                          <a:ea typeface="Cambria Math" panose="02040503050406030204" pitchFamily="18" charset="0"/>
                          <a:cs typeface="+mn-cs"/>
                        </a:rPr>
                        <a:t>CuO</a:t>
                      </a:r>
                      <a:r>
                        <a:rPr lang="en-GB" sz="1800" b="0" i="0" kern="1200" dirty="0">
                          <a:solidFill>
                            <a:schemeClr val="tx1">
                              <a:lumMod val="95000"/>
                              <a:lumOff val="5000"/>
                            </a:schemeClr>
                          </a:solidFill>
                          <a:effectLst/>
                          <a:latin typeface="Cambria Math" panose="02040503050406030204" pitchFamily="18" charset="0"/>
                          <a:ea typeface="Cambria Math" panose="02040503050406030204" pitchFamily="18" charset="0"/>
                          <a:cs typeface="+mn-cs"/>
                        </a:rPr>
                        <a:t>(s)  + 2HCl(</a:t>
                      </a:r>
                      <a:r>
                        <a:rPr lang="en-GB" sz="1800" b="0" i="0" kern="1200" dirty="0" err="1">
                          <a:solidFill>
                            <a:schemeClr val="tx1">
                              <a:lumMod val="95000"/>
                              <a:lumOff val="5000"/>
                            </a:schemeClr>
                          </a:solidFill>
                          <a:effectLst/>
                          <a:latin typeface="Cambria Math" panose="02040503050406030204" pitchFamily="18" charset="0"/>
                          <a:ea typeface="Cambria Math" panose="02040503050406030204" pitchFamily="18" charset="0"/>
                          <a:cs typeface="+mn-cs"/>
                        </a:rPr>
                        <a:t>aq</a:t>
                      </a:r>
                      <a:r>
                        <a:rPr lang="en-GB" sz="1800" b="0" i="0" kern="1200" dirty="0">
                          <a:solidFill>
                            <a:schemeClr val="tx1">
                              <a:lumMod val="95000"/>
                              <a:lumOff val="5000"/>
                            </a:schemeClr>
                          </a:solidFill>
                          <a:effectLst/>
                          <a:latin typeface="Cambria Math" panose="02040503050406030204" pitchFamily="18" charset="0"/>
                          <a:ea typeface="Cambria Math" panose="02040503050406030204" pitchFamily="18" charset="0"/>
                          <a:cs typeface="+mn-cs"/>
                        </a:rPr>
                        <a:t>) </a:t>
                      </a:r>
                      <a:r>
                        <a:rPr lang="en-GB" sz="1800" b="0" i="0" kern="1200" dirty="0">
                          <a:solidFill>
                            <a:schemeClr val="tx1">
                              <a:lumMod val="95000"/>
                              <a:lumOff val="5000"/>
                            </a:schemeClr>
                          </a:solidFill>
                          <a:effectLst/>
                          <a:latin typeface="Cambria Math" panose="02040503050406030204" pitchFamily="18" charset="0"/>
                          <a:ea typeface="Cambria Math" panose="02040503050406030204" pitchFamily="18" charset="0"/>
                          <a:cs typeface="+mn-cs"/>
                          <a:sym typeface="Symbol" panose="05050102010706020507" pitchFamily="18" charset="2"/>
                        </a:rPr>
                        <a:t> CuCl</a:t>
                      </a:r>
                      <a:r>
                        <a:rPr lang="en-GB" sz="1800" b="0" i="0" kern="1200" baseline="-25000" dirty="0">
                          <a:solidFill>
                            <a:schemeClr val="tx1">
                              <a:lumMod val="95000"/>
                              <a:lumOff val="5000"/>
                            </a:schemeClr>
                          </a:solidFill>
                          <a:effectLst/>
                          <a:latin typeface="Cambria Math" panose="02040503050406030204" pitchFamily="18" charset="0"/>
                          <a:ea typeface="Cambria Math" panose="02040503050406030204" pitchFamily="18" charset="0"/>
                          <a:cs typeface="+mn-cs"/>
                          <a:sym typeface="Symbol" panose="05050102010706020507" pitchFamily="18" charset="2"/>
                        </a:rPr>
                        <a:t>2</a:t>
                      </a:r>
                      <a:r>
                        <a:rPr lang="en-GB" sz="1800" b="0" i="0" kern="1200" dirty="0">
                          <a:solidFill>
                            <a:schemeClr val="tx1">
                              <a:lumMod val="95000"/>
                              <a:lumOff val="5000"/>
                            </a:schemeClr>
                          </a:solidFill>
                          <a:effectLst/>
                          <a:latin typeface="Cambria Math" panose="02040503050406030204" pitchFamily="18" charset="0"/>
                          <a:ea typeface="Cambria Math" panose="02040503050406030204" pitchFamily="18" charset="0"/>
                          <a:cs typeface="+mn-cs"/>
                          <a:sym typeface="Symbol" panose="05050102010706020507" pitchFamily="18" charset="2"/>
                        </a:rPr>
                        <a:t>(</a:t>
                      </a:r>
                      <a:r>
                        <a:rPr lang="en-GB" sz="1800" b="0" i="0" kern="1200" dirty="0" err="1">
                          <a:solidFill>
                            <a:schemeClr val="tx1">
                              <a:lumMod val="95000"/>
                              <a:lumOff val="5000"/>
                            </a:schemeClr>
                          </a:solidFill>
                          <a:effectLst/>
                          <a:latin typeface="Cambria Math" panose="02040503050406030204" pitchFamily="18" charset="0"/>
                          <a:ea typeface="Cambria Math" panose="02040503050406030204" pitchFamily="18" charset="0"/>
                          <a:cs typeface="+mn-cs"/>
                          <a:sym typeface="Symbol" panose="05050102010706020507" pitchFamily="18" charset="2"/>
                        </a:rPr>
                        <a:t>aq</a:t>
                      </a:r>
                      <a:r>
                        <a:rPr lang="en-GB" sz="1800" b="0" i="0" kern="1200" dirty="0">
                          <a:solidFill>
                            <a:schemeClr val="tx1">
                              <a:lumMod val="95000"/>
                              <a:lumOff val="5000"/>
                            </a:schemeClr>
                          </a:solidFill>
                          <a:effectLst/>
                          <a:latin typeface="Cambria Math" panose="02040503050406030204" pitchFamily="18" charset="0"/>
                          <a:ea typeface="Cambria Math" panose="02040503050406030204" pitchFamily="18" charset="0"/>
                          <a:cs typeface="+mn-cs"/>
                          <a:sym typeface="Symbol" panose="05050102010706020507" pitchFamily="18" charset="2"/>
                        </a:rPr>
                        <a:t>) + H</a:t>
                      </a:r>
                      <a:r>
                        <a:rPr lang="en-GB" sz="1800" b="0" i="0" kern="1200" baseline="-25000" dirty="0">
                          <a:solidFill>
                            <a:schemeClr val="tx1">
                              <a:lumMod val="95000"/>
                              <a:lumOff val="5000"/>
                            </a:schemeClr>
                          </a:solidFill>
                          <a:effectLst/>
                          <a:latin typeface="Cambria Math" panose="02040503050406030204" pitchFamily="18" charset="0"/>
                          <a:ea typeface="Cambria Math" panose="02040503050406030204" pitchFamily="18" charset="0"/>
                          <a:cs typeface="+mn-cs"/>
                          <a:sym typeface="Symbol" panose="05050102010706020507" pitchFamily="18" charset="2"/>
                        </a:rPr>
                        <a:t>2</a:t>
                      </a:r>
                      <a:r>
                        <a:rPr lang="en-GB" sz="1800" b="0" i="0" kern="1200" dirty="0">
                          <a:solidFill>
                            <a:schemeClr val="tx1">
                              <a:lumMod val="95000"/>
                              <a:lumOff val="5000"/>
                            </a:schemeClr>
                          </a:solidFill>
                          <a:effectLst/>
                          <a:latin typeface="Cambria Math" panose="02040503050406030204" pitchFamily="18" charset="0"/>
                          <a:ea typeface="Cambria Math" panose="02040503050406030204" pitchFamily="18" charset="0"/>
                          <a:cs typeface="+mn-cs"/>
                          <a:sym typeface="Symbol" panose="05050102010706020507" pitchFamily="18" charset="2"/>
                        </a:rPr>
                        <a:t>O(l)</a:t>
                      </a:r>
                      <a:endParaRPr lang="en-GB" sz="1800" b="0" i="0" kern="1200" dirty="0">
                        <a:solidFill>
                          <a:schemeClr val="tx1">
                            <a:lumMod val="95000"/>
                            <a:lumOff val="5000"/>
                          </a:schemeClr>
                        </a:solidFill>
                        <a:effectLst/>
                        <a:latin typeface="Cambria Math" panose="02040503050406030204" pitchFamily="18" charset="0"/>
                        <a:ea typeface="Cambria Math" panose="02040503050406030204" pitchFamily="18" charset="0"/>
                        <a:cs typeface="+mn-cs"/>
                      </a:endParaRP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marL="717550" indent="-269875" algn="ctr">
                        <a:lnSpc>
                          <a:spcPct val="114000"/>
                        </a:lnSpc>
                      </a:pPr>
                      <a:r>
                        <a:rPr lang="en-GB" sz="1800" b="1" u="none" baseline="0" dirty="0">
                          <a:solidFill>
                            <a:srgbClr val="4472C4"/>
                          </a:solidFill>
                          <a:latin typeface="Bradley Hand ITC" panose="03070402050302030203" pitchFamily="66" charset="0"/>
                          <a:cs typeface="Arial" panose="020B0604020202020204" pitchFamily="34" charset="0"/>
                        </a:rPr>
                        <a:t>Aqueous substances in the reaction are:</a:t>
                      </a:r>
                    </a:p>
                    <a:p>
                      <a:pPr marL="717550" indent="-269875" algn="ctr">
                        <a:lnSpc>
                          <a:spcPct val="114000"/>
                        </a:lnSpc>
                        <a:buFont typeface="Arial" panose="020B0604020202020204" pitchFamily="34" charset="0"/>
                        <a:buChar char="•"/>
                      </a:pPr>
                      <a:r>
                        <a:rPr lang="en-GB" sz="1800" b="1" u="none" baseline="0" dirty="0">
                          <a:solidFill>
                            <a:srgbClr val="4472C4"/>
                          </a:solidFill>
                          <a:latin typeface="Bradley Hand ITC" panose="03070402050302030203" pitchFamily="66" charset="0"/>
                          <a:cs typeface="Arial" panose="020B0604020202020204" pitchFamily="34" charset="0"/>
                        </a:rPr>
                        <a:t>HCl - hydrochloric acid</a:t>
                      </a:r>
                    </a:p>
                    <a:p>
                      <a:pPr marL="717550" indent="-269875" algn="ctr">
                        <a:lnSpc>
                          <a:spcPct val="114000"/>
                        </a:lnSpc>
                        <a:buFont typeface="Arial" panose="020B0604020202020204" pitchFamily="34" charset="0"/>
                        <a:buChar char="•"/>
                      </a:pPr>
                      <a:r>
                        <a:rPr lang="en-GB" sz="1800" b="1" u="none" baseline="0" dirty="0">
                          <a:solidFill>
                            <a:srgbClr val="4472C4"/>
                          </a:solidFill>
                          <a:latin typeface="Bradley Hand ITC" panose="03070402050302030203" pitchFamily="66" charset="0"/>
                          <a:cs typeface="Arial" panose="020B0604020202020204" pitchFamily="34" charset="0"/>
                        </a:rPr>
                        <a:t>CuCl</a:t>
                      </a:r>
                      <a:r>
                        <a:rPr lang="en-GB" sz="1800" b="1" u="none" baseline="-25000" dirty="0">
                          <a:solidFill>
                            <a:srgbClr val="4472C4"/>
                          </a:solidFill>
                          <a:latin typeface="Bradley Hand ITC" panose="03070402050302030203" pitchFamily="66" charset="0"/>
                          <a:cs typeface="Arial" panose="020B0604020202020204" pitchFamily="34" charset="0"/>
                        </a:rPr>
                        <a:t>2</a:t>
                      </a:r>
                      <a:r>
                        <a:rPr lang="en-GB" sz="1800" b="1" u="none" baseline="0" dirty="0">
                          <a:solidFill>
                            <a:srgbClr val="4472C4"/>
                          </a:solidFill>
                          <a:latin typeface="Bradley Hand ITC" panose="03070402050302030203" pitchFamily="66" charset="0"/>
                          <a:cs typeface="Arial" panose="020B0604020202020204" pitchFamily="34" charset="0"/>
                        </a:rPr>
                        <a:t> - copper chloride</a:t>
                      </a:r>
                      <a:endParaRPr lang="en-GB" sz="1400" b="1" u="none" baseline="0" dirty="0">
                        <a:solidFill>
                          <a:srgbClr val="006F62"/>
                        </a:solidFill>
                        <a:latin typeface="Century Gothic" panose="020B0502020202020204" pitchFamily="34" charset="0"/>
                        <a:cs typeface="Arial" panose="020B0604020202020204" pitchFamily="34" charset="0"/>
                      </a:endParaRPr>
                    </a:p>
                    <a:p>
                      <a:pPr algn="ctr"/>
                      <a:endParaRPr lang="en-GB" sz="1400" b="1" u="sng" baseline="0"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1" u="none" dirty="0">
                        <a:solidFill>
                          <a:srgbClr val="006F62"/>
                        </a:solidFill>
                        <a:latin typeface="Century Gothic" panose="020B0502020202020204" pitchFamily="34" charset="0"/>
                        <a:cs typeface="Arial" panose="020B0604020202020204" pitchFamily="34" charset="0"/>
                      </a:endParaRPr>
                    </a:p>
                    <a:p>
                      <a:pPr algn="ctr"/>
                      <a:endParaRPr lang="en-GB" sz="1400" b="1" u="none" dirty="0">
                        <a:solidFill>
                          <a:srgbClr val="006F62"/>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006F62"/>
                          </a:solidFill>
                          <a:effectLst/>
                          <a:uLnTx/>
                          <a:uFillTx/>
                          <a:latin typeface="Century Gothic" panose="020B0502020202020204" pitchFamily="34" charset="0"/>
                          <a:ea typeface="+mn-ea"/>
                          <a:cs typeface="Arial" panose="020B0604020202020204" pitchFamily="34" charset="0"/>
                        </a:rPr>
                        <a:t>3. Write down what you think key term means (below is the definition from the key terms list).</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006F62"/>
                        </a:solidFill>
                        <a:effectLst/>
                        <a:uLnTx/>
                        <a:uFillTx/>
                        <a:latin typeface="Century Gothic" panose="020B050202020202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3200" b="1" i="0" u="sng"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4472C4"/>
                          </a:solidFill>
                          <a:effectLst/>
                          <a:uLnTx/>
                          <a:uFillTx/>
                          <a:latin typeface="Bradley Hand ITC" panose="03070402050302030203" pitchFamily="66" charset="0"/>
                          <a:ea typeface="+mn-ea"/>
                          <a:cs typeface="+mn-cs"/>
                        </a:rPr>
                        <a:t>When a substance is dissolved in water; shown by the state symbol (</a:t>
                      </a:r>
                      <a:r>
                        <a:rPr kumimoji="0" lang="en-GB" sz="1800" b="1" i="0" u="none" strike="noStrike" kern="1200" cap="none" spc="0" normalizeH="0" baseline="0" noProof="0" dirty="0" err="1">
                          <a:ln>
                            <a:noFill/>
                          </a:ln>
                          <a:solidFill>
                            <a:srgbClr val="4472C4"/>
                          </a:solidFill>
                          <a:effectLst/>
                          <a:uLnTx/>
                          <a:uFillTx/>
                          <a:latin typeface="Bradley Hand ITC" panose="03070402050302030203" pitchFamily="66" charset="0"/>
                          <a:ea typeface="+mn-ea"/>
                          <a:cs typeface="+mn-cs"/>
                        </a:rPr>
                        <a:t>aq</a:t>
                      </a:r>
                      <a:r>
                        <a:rPr kumimoji="0" lang="en-GB" sz="1800" b="1" i="0" u="none" strike="noStrike" kern="1200" cap="none" spc="0" normalizeH="0" baseline="0" noProof="0" dirty="0">
                          <a:ln>
                            <a:noFill/>
                          </a:ln>
                          <a:solidFill>
                            <a:srgbClr val="4472C4"/>
                          </a:solidFill>
                          <a:effectLst/>
                          <a:uLnTx/>
                          <a:uFillTx/>
                          <a:latin typeface="Bradley Hand ITC" panose="03070402050302030203" pitchFamily="66" charset="0"/>
                          <a:ea typeface="+mn-ea"/>
                          <a:cs typeface="+mn-cs"/>
                        </a:rPr>
                        <a:t>).</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srgbClr val="4472C4"/>
                        </a:solidFill>
                        <a:effectLst/>
                        <a:uLnTx/>
                        <a:uFillTx/>
                        <a:latin typeface="Bradley Hand ITC" panose="03070402050302030203"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srgbClr val="4472C4"/>
                        </a:solidFill>
                        <a:effectLst/>
                        <a:uLnTx/>
                        <a:uFillTx/>
                        <a:latin typeface="Bradley Hand ITC" panose="03070402050302030203" pitchFamily="66"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Encourage learners to compare their attempted definition with this one.</a:t>
                      </a:r>
                    </a:p>
                    <a:p>
                      <a:pPr algn="ctr"/>
                      <a:endParaRPr lang="en-GB" sz="1400" b="1" u="none" dirty="0">
                        <a:solidFill>
                          <a:srgbClr val="006F62"/>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38039856"/>
                  </a:ext>
                </a:extLst>
              </a:tr>
            </a:tbl>
          </a:graphicData>
        </a:graphic>
      </p:graphicFrame>
      <p:graphicFrame>
        <p:nvGraphicFramePr>
          <p:cNvPr id="5" name="Table 4">
            <a:extLst>
              <a:ext uri="{FF2B5EF4-FFF2-40B4-BE49-F238E27FC236}">
                <a16:creationId xmlns:a16="http://schemas.microsoft.com/office/drawing/2014/main" id="{8F1DC497-3C48-907F-F330-AF733125AC9A}"/>
              </a:ext>
            </a:extLst>
          </p:cNvPr>
          <p:cNvGraphicFramePr>
            <a:graphicFrameLocks noGrp="1"/>
          </p:cNvGraphicFramePr>
          <p:nvPr>
            <p:extLst>
              <p:ext uri="{D42A27DB-BD31-4B8C-83A1-F6EECF244321}">
                <p14:modId xmlns:p14="http://schemas.microsoft.com/office/powerpoint/2010/main" val="626145650"/>
              </p:ext>
            </p:extLst>
          </p:nvPr>
        </p:nvGraphicFramePr>
        <p:xfrm>
          <a:off x="5522494" y="3108325"/>
          <a:ext cx="1779043" cy="641350"/>
        </p:xfrm>
        <a:graphic>
          <a:graphicData uri="http://schemas.openxmlformats.org/drawingml/2006/table">
            <a:tbl>
              <a:tblPr firstRow="1" bandRow="1">
                <a:tableStyleId>{5C22544A-7EE6-4342-B048-85BDC9FD1C3A}</a:tableStyleId>
              </a:tblPr>
              <a:tblGrid>
                <a:gridCol w="1779043">
                  <a:extLst>
                    <a:ext uri="{9D8B030D-6E8A-4147-A177-3AD203B41FA5}">
                      <a16:colId xmlns:a16="http://schemas.microsoft.com/office/drawing/2014/main" val="20000"/>
                    </a:ext>
                  </a:extLst>
                </a:gridCol>
              </a:tblGrid>
              <a:tr h="641350">
                <a:tc>
                  <a:txBody>
                    <a:bodyPr/>
                    <a:lstStyle/>
                    <a:p>
                      <a:pPr marL="0" indent="0" algn="ctr">
                        <a:tabLst>
                          <a:tab pos="1616075" algn="l"/>
                        </a:tabLst>
                      </a:pPr>
                      <a:r>
                        <a:rPr lang="en-GB" sz="2200" u="none" dirty="0">
                          <a:solidFill>
                            <a:srgbClr val="006F62"/>
                          </a:solidFill>
                          <a:latin typeface="Century Gothic" panose="020B0502020202020204" pitchFamily="34" charset="0"/>
                          <a:cs typeface="Arial" panose="020B0604020202020204" pitchFamily="34" charset="0"/>
                        </a:rPr>
                        <a:t>aqueous</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6933916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CF8B49-42EA-503B-124D-E4612B1B4916}"/>
            </a:ext>
          </a:extLst>
        </p:cNvPr>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B1183E7D-6A0C-36D3-EF7B-A078A80B61A0}"/>
              </a:ext>
            </a:extLst>
          </p:cNvPr>
          <p:cNvGraphicFramePr>
            <a:graphicFrameLocks noGrp="1"/>
          </p:cNvGraphicFramePr>
          <p:nvPr>
            <p:ph idx="1"/>
            <p:extLst>
              <p:ext uri="{D42A27DB-BD31-4B8C-83A1-F6EECF244321}">
                <p14:modId xmlns:p14="http://schemas.microsoft.com/office/powerpoint/2010/main" val="2698979020"/>
              </p:ext>
            </p:extLst>
          </p:nvPr>
        </p:nvGraphicFramePr>
        <p:xfrm>
          <a:off x="0" y="0"/>
          <a:ext cx="12192000" cy="6858000"/>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3192463705"/>
                    </a:ext>
                  </a:extLst>
                </a:gridCol>
                <a:gridCol w="6096000">
                  <a:extLst>
                    <a:ext uri="{9D8B030D-6E8A-4147-A177-3AD203B41FA5}">
                      <a16:colId xmlns:a16="http://schemas.microsoft.com/office/drawing/2014/main" val="1726816370"/>
                    </a:ext>
                  </a:extLst>
                </a:gridCol>
              </a:tblGrid>
              <a:tr h="3429000">
                <a:tc>
                  <a:txBody>
                    <a:bodyPr/>
                    <a:lstStyle/>
                    <a:p>
                      <a:pPr marL="0" indent="0" algn="ctr">
                        <a:buNone/>
                      </a:pPr>
                      <a:r>
                        <a:rPr lang="en-GB" sz="1400" b="1" u="none" dirty="0">
                          <a:solidFill>
                            <a:srgbClr val="006F62"/>
                          </a:solidFill>
                          <a:latin typeface="Century Gothic" panose="020B0502020202020204" pitchFamily="34" charset="0"/>
                          <a:cs typeface="Arial" panose="020B0604020202020204" pitchFamily="34" charset="0"/>
                        </a:rPr>
                        <a:t>1. What does the word ‘condenser’ mean to you?</a:t>
                      </a:r>
                    </a:p>
                    <a:p>
                      <a:pPr marL="179388" indent="-179388" algn="ctr">
                        <a:spcBef>
                          <a:spcPts val="600"/>
                        </a:spcBef>
                        <a:buNone/>
                      </a:pPr>
                      <a:r>
                        <a:rPr lang="en-GB" sz="1400" b="1" u="none" dirty="0">
                          <a:solidFill>
                            <a:srgbClr val="006F62"/>
                          </a:solidFill>
                          <a:latin typeface="Century Gothic" panose="020B0502020202020204" pitchFamily="34" charset="0"/>
                          <a:cs typeface="Arial" panose="020B0604020202020204" pitchFamily="34" charset="0"/>
                        </a:rPr>
                        <a:t>    Where have you come across this term or parts of this term before?</a:t>
                      </a:r>
                    </a:p>
                    <a:p>
                      <a:pPr marL="342900" indent="-342900" algn="ctr">
                        <a:buAutoNum type="arabicPeriod"/>
                      </a:pPr>
                      <a:endParaRPr lang="en-GB" sz="1400" b="1" u="none" dirty="0">
                        <a:solidFill>
                          <a:srgbClr val="006F62"/>
                        </a:solidFill>
                        <a:latin typeface="Century Gothic" panose="020B0502020202020204" pitchFamily="34" charset="0"/>
                        <a:cs typeface="Arial" panose="020B0604020202020204" pitchFamily="34" charset="0"/>
                      </a:endParaRPr>
                    </a:p>
                    <a:p>
                      <a:pPr marL="0" indent="0" algn="ctr">
                        <a:buFont typeface="Arial" panose="020B0604020202020204" pitchFamily="34" charset="0"/>
                        <a:buNone/>
                      </a:pPr>
                      <a:endParaRPr lang="en-GB" sz="1400" b="0" u="none" dirty="0">
                        <a:solidFill>
                          <a:schemeClr val="tx1"/>
                        </a:solidFill>
                        <a:latin typeface="Century Gothic" panose="020B0502020202020204" pitchFamily="34" charset="0"/>
                        <a:cs typeface="Arial" panose="020B0604020202020204" pitchFamily="34" charset="0"/>
                      </a:endParaRPr>
                    </a:p>
                    <a:p>
                      <a:pPr marL="0" indent="0" algn="ctr">
                        <a:buNone/>
                      </a:pPr>
                      <a:r>
                        <a:rPr lang="en-GB" sz="3200" b="1" u="sng" dirty="0">
                          <a:solidFill>
                            <a:schemeClr val="tx1"/>
                          </a:solidFill>
                          <a:latin typeface="Century Gothic" panose="020B0502020202020204" pitchFamily="34" charset="0"/>
                          <a:cs typeface="Arial" panose="020B0604020202020204" pitchFamily="34" charset="0"/>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indent="0" algn="ctr">
                        <a:buNone/>
                      </a:pPr>
                      <a:r>
                        <a:rPr lang="en-GB" sz="1400" b="1" u="none" dirty="0">
                          <a:solidFill>
                            <a:srgbClr val="006F62"/>
                          </a:solidFill>
                          <a:latin typeface="Century Gothic" panose="020B0502020202020204" pitchFamily="34" charset="0"/>
                          <a:cs typeface="Arial" panose="020B0604020202020204" pitchFamily="34" charset="0"/>
                        </a:rPr>
                        <a:t>2.</a:t>
                      </a:r>
                      <a:r>
                        <a:rPr lang="en-GB" sz="1400" b="1" u="none" baseline="0" dirty="0">
                          <a:solidFill>
                            <a:srgbClr val="006F62"/>
                          </a:solidFill>
                          <a:latin typeface="Century Gothic" panose="020B0502020202020204" pitchFamily="34" charset="0"/>
                          <a:cs typeface="Arial" panose="020B0604020202020204" pitchFamily="34" charset="0"/>
                        </a:rPr>
                        <a:t> </a:t>
                      </a:r>
                      <a:r>
                        <a:rPr lang="en-GB" sz="1400" b="1" u="none" dirty="0">
                          <a:solidFill>
                            <a:srgbClr val="006F62"/>
                          </a:solidFill>
                          <a:latin typeface="Century Gothic" panose="020B0502020202020204" pitchFamily="34" charset="0"/>
                          <a:cs typeface="Arial" panose="020B0604020202020204" pitchFamily="34" charset="0"/>
                        </a:rPr>
                        <a:t>Break down the word ‘condenser’.</a:t>
                      </a:r>
                      <a:endParaRPr lang="en-GB" sz="1800" b="0" u="none" dirty="0">
                        <a:solidFill>
                          <a:schemeClr val="tx1"/>
                        </a:solidFill>
                        <a:latin typeface="Century Gothic" panose="020B0502020202020204" pitchFamily="34" charset="0"/>
                        <a:cs typeface="Arial" panose="020B0604020202020204" pitchFamily="34" charset="0"/>
                      </a:endParaRPr>
                    </a:p>
                    <a:p>
                      <a:pPr algn="ctr"/>
                      <a:endParaRPr lang="en-GB" sz="1000" b="0" i="0" kern="1200" dirty="0">
                        <a:solidFill>
                          <a:schemeClr val="tx1">
                            <a:lumMod val="95000"/>
                            <a:lumOff val="5000"/>
                          </a:schemeClr>
                        </a:solidFill>
                        <a:effectLst/>
                        <a:latin typeface="Century Gothic" panose="020B0502020202020204" pitchFamily="34" charset="0"/>
                        <a:ea typeface="+mn-ea"/>
                        <a:cs typeface="+mn-cs"/>
                      </a:endParaRPr>
                    </a:p>
                    <a:p>
                      <a:pPr algn="ctr"/>
                      <a:r>
                        <a:rPr lang="en-GB" sz="1800" b="0" i="0" kern="1200" dirty="0">
                          <a:solidFill>
                            <a:schemeClr val="tx1">
                              <a:lumMod val="95000"/>
                              <a:lumOff val="5000"/>
                            </a:schemeClr>
                          </a:solidFill>
                          <a:effectLst/>
                          <a:latin typeface="Century Gothic" panose="020B0502020202020204" pitchFamily="34" charset="0"/>
                          <a:ea typeface="+mn-ea"/>
                          <a:cs typeface="+mn-cs"/>
                        </a:rPr>
                        <a:t>con-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lumMod val="95000"/>
                              <a:lumOff val="5000"/>
                            </a:prstClr>
                          </a:solidFill>
                          <a:effectLst/>
                          <a:uLnTx/>
                          <a:uFillTx/>
                          <a:latin typeface="Century Gothic" panose="020B0502020202020204" pitchFamily="34" charset="0"/>
                          <a:ea typeface="+mn-ea"/>
                          <a:cs typeface="+mn-cs"/>
                        </a:rPr>
                        <a:t>Prefix meaning ‘with’ or ‘together’.</a:t>
                      </a:r>
                    </a:p>
                    <a:p>
                      <a:pPr algn="ctr"/>
                      <a:endParaRPr lang="en-GB" sz="1000" b="0" i="0" u="none" kern="1200" dirty="0">
                        <a:solidFill>
                          <a:schemeClr val="tx1">
                            <a:lumMod val="95000"/>
                            <a:lumOff val="5000"/>
                          </a:schemeClr>
                        </a:solidFill>
                        <a:effectLst/>
                        <a:latin typeface="Century Gothic" panose="020B0502020202020204" pitchFamily="34" charset="0"/>
                        <a:ea typeface="+mn-ea"/>
                        <a:cs typeface="+mn-cs"/>
                      </a:endParaRPr>
                    </a:p>
                    <a:p>
                      <a:pPr algn="ctr"/>
                      <a:r>
                        <a:rPr lang="en-GB" sz="1800" b="0" i="0" u="none" kern="1200" dirty="0">
                          <a:solidFill>
                            <a:schemeClr val="tx1">
                              <a:lumMod val="95000"/>
                              <a:lumOff val="5000"/>
                            </a:schemeClr>
                          </a:solidFill>
                          <a:effectLst/>
                          <a:latin typeface="Century Gothic" panose="020B0502020202020204" pitchFamily="34" charset="0"/>
                          <a:ea typeface="+mn-ea"/>
                          <a:cs typeface="+mn-cs"/>
                        </a:rPr>
                        <a:t>-dense-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i="0" u="none" kern="1200" dirty="0">
                          <a:solidFill>
                            <a:schemeClr val="accent1"/>
                          </a:solidFill>
                          <a:effectLst/>
                          <a:latin typeface="Bradley Hand ITC" panose="03070402050302030203" pitchFamily="66" charset="0"/>
                          <a:ea typeface="+mn-ea"/>
                          <a:cs typeface="Arial" panose="020B0604020202020204" pitchFamily="34" charset="0"/>
                        </a:rPr>
                        <a:t>A measure of the amount of matter in a set volume.</a:t>
                      </a:r>
                      <a:endParaRPr lang="en-GB" sz="1800" b="0" i="0" u="none" kern="1200" dirty="0">
                        <a:solidFill>
                          <a:schemeClr val="tx1">
                            <a:lumMod val="95000"/>
                            <a:lumOff val="5000"/>
                          </a:schemeClr>
                        </a:solidFill>
                        <a:effectLst/>
                        <a:latin typeface="Century Gothic" panose="020B0502020202020204" pitchFamily="34" charset="0"/>
                        <a:ea typeface="+mn-ea"/>
                        <a:cs typeface="+mn-cs"/>
                      </a:endParaRPr>
                    </a:p>
                    <a:p>
                      <a:pPr algn="ctr"/>
                      <a:endParaRPr lang="en-GB" sz="1000" b="0" i="0" u="none" kern="1200" dirty="0">
                        <a:solidFill>
                          <a:schemeClr val="tx1">
                            <a:lumMod val="95000"/>
                            <a:lumOff val="5000"/>
                          </a:schemeClr>
                        </a:solidFill>
                        <a:effectLst/>
                        <a:latin typeface="Century Gothic" panose="020B0502020202020204" pitchFamily="34" charset="0"/>
                        <a:ea typeface="+mn-ea"/>
                        <a:cs typeface="+mn-cs"/>
                      </a:endParaRPr>
                    </a:p>
                    <a:p>
                      <a:pPr algn="ctr"/>
                      <a:r>
                        <a:rPr lang="en-GB" sz="1800" b="0" i="0" u="none" kern="1200" dirty="0">
                          <a:solidFill>
                            <a:schemeClr val="tx1">
                              <a:lumMod val="95000"/>
                              <a:lumOff val="5000"/>
                            </a:schemeClr>
                          </a:solidFill>
                          <a:effectLst/>
                          <a:latin typeface="Century Gothic" panose="020B0502020202020204" pitchFamily="34" charset="0"/>
                          <a:ea typeface="+mn-ea"/>
                          <a:cs typeface="+mn-cs"/>
                        </a:rPr>
                        <a:t>-er</a:t>
                      </a:r>
                    </a:p>
                    <a:p>
                      <a:pPr algn="ctr"/>
                      <a:r>
                        <a:rPr lang="en-GB" sz="1800" b="1" i="0" u="none" kern="1200" dirty="0">
                          <a:solidFill>
                            <a:schemeClr val="accent1"/>
                          </a:solidFill>
                          <a:effectLst/>
                          <a:latin typeface="Bradley Hand ITC" panose="03070402050302030203" pitchFamily="66" charset="0"/>
                          <a:ea typeface="+mn-ea"/>
                          <a:cs typeface="Arial" panose="020B0604020202020204" pitchFamily="34" charset="0"/>
                        </a:rPr>
                        <a:t>A person or thing that performs an action.</a:t>
                      </a:r>
                    </a:p>
                    <a:p>
                      <a:pPr algn="ctr"/>
                      <a:endParaRPr lang="en-GB" sz="1000" b="0" u="none" dirty="0">
                        <a:solidFill>
                          <a:schemeClr val="tx1">
                            <a:lumMod val="95000"/>
                            <a:lumOff val="5000"/>
                          </a:schemeClr>
                        </a:solidFill>
                        <a:latin typeface="Century Gothic" panose="020B0502020202020204" pitchFamily="34" charset="0"/>
                        <a:cs typeface="Arial" panose="020B0604020202020204" pitchFamily="34" charset="0"/>
                      </a:endParaRPr>
                    </a:p>
                    <a:p>
                      <a:pPr algn="ctr"/>
                      <a:r>
                        <a:rPr lang="en-GB" sz="1800" b="0" i="0" u="none" kern="1200" dirty="0">
                          <a:solidFill>
                            <a:schemeClr val="tx1">
                              <a:lumMod val="95000"/>
                              <a:lumOff val="5000"/>
                            </a:schemeClr>
                          </a:solidFill>
                          <a:effectLst/>
                          <a:latin typeface="Century Gothic" panose="020B0502020202020204" pitchFamily="34" charset="0"/>
                          <a:ea typeface="+mn-ea"/>
                          <a:cs typeface="+mn-cs"/>
                        </a:rPr>
                        <a:t>condenser</a:t>
                      </a:r>
                    </a:p>
                    <a:p>
                      <a:pPr algn="ctr"/>
                      <a:r>
                        <a:rPr lang="en-GB" sz="1800" b="1" i="0" u="none" kern="1200" dirty="0">
                          <a:solidFill>
                            <a:schemeClr val="accent1"/>
                          </a:solidFill>
                          <a:effectLst/>
                          <a:latin typeface="Bradley Hand ITC" panose="03070402050302030203" pitchFamily="66" charset="0"/>
                          <a:ea typeface="+mn-ea"/>
                          <a:cs typeface="Arial" panose="020B0604020202020204" pitchFamily="34" charset="0"/>
                        </a:rPr>
                        <a:t>An object that brings together particles to form something that is more dense.</a:t>
                      </a:r>
                      <a:endParaRPr lang="en-GB" sz="1800" b="0" u="none" dirty="0">
                        <a:solidFill>
                          <a:schemeClr val="tx1">
                            <a:lumMod val="95000"/>
                            <a:lumOff val="5000"/>
                          </a:schemeClr>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23830808"/>
                  </a:ext>
                </a:extLst>
              </a:tr>
              <a:tr h="3429000">
                <a:tc>
                  <a:txBody>
                    <a:bodyPr/>
                    <a:lstStyle/>
                    <a:p>
                      <a:pPr marL="0" indent="0" algn="ctr">
                        <a:tabLst>
                          <a:tab pos="358775" algn="l"/>
                        </a:tabLst>
                      </a:pPr>
                      <a:r>
                        <a:rPr lang="en-GB" sz="1400" b="1" u="none" baseline="0">
                          <a:solidFill>
                            <a:srgbClr val="006F62"/>
                          </a:solidFill>
                          <a:latin typeface="Century Gothic" panose="020B0502020202020204" pitchFamily="34" charset="0"/>
                          <a:cs typeface="Arial" panose="020B0604020202020204" pitchFamily="34" charset="0"/>
                        </a:rPr>
                        <a:t>4.  The image shows apparatus set up for distillation.</a:t>
                      </a:r>
                    </a:p>
                    <a:p>
                      <a:pPr marL="268288" indent="-88900" algn="ctr">
                        <a:spcBef>
                          <a:spcPts val="600"/>
                        </a:spcBef>
                      </a:pPr>
                      <a:r>
                        <a:rPr lang="en-GB" sz="1400" b="1" u="none" baseline="0">
                          <a:solidFill>
                            <a:srgbClr val="006F62"/>
                          </a:solidFill>
                          <a:latin typeface="Century Gothic" panose="020B0502020202020204" pitchFamily="34" charset="0"/>
                          <a:cs typeface="Arial" panose="020B0604020202020204" pitchFamily="34" charset="0"/>
                        </a:rPr>
                        <a:t> Circle the condenser.</a:t>
                      </a:r>
                    </a:p>
                    <a:p>
                      <a:pPr marL="179388" indent="0" algn="ctr"/>
                      <a:endParaRPr lang="en-GB" sz="1400" b="1" u="none" baseline="0">
                        <a:solidFill>
                          <a:srgbClr val="006F62"/>
                        </a:solidFill>
                        <a:latin typeface="Century Gothic" panose="020B0502020202020204" pitchFamily="34" charset="0"/>
                        <a:cs typeface="Arial" panose="020B0604020202020204" pitchFamily="34" charset="0"/>
                      </a:endParaRPr>
                    </a:p>
                    <a:p>
                      <a:pPr marL="179388" indent="0" algn="ctr"/>
                      <a:endParaRPr lang="en-GB" sz="1400" b="1" u="none" baseline="0" dirty="0">
                        <a:solidFill>
                          <a:srgbClr val="006F62"/>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1" u="none" dirty="0">
                        <a:solidFill>
                          <a:srgbClr val="006F62"/>
                        </a:solidFill>
                        <a:latin typeface="Century Gothic" panose="020B0502020202020204" pitchFamily="34" charset="0"/>
                        <a:cs typeface="Arial" panose="020B0604020202020204" pitchFamily="34" charset="0"/>
                      </a:endParaRPr>
                    </a:p>
                    <a:p>
                      <a:pPr algn="ctr"/>
                      <a:endParaRPr lang="en-GB" sz="1400" b="1" u="none" dirty="0">
                        <a:solidFill>
                          <a:srgbClr val="006F62"/>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006F62"/>
                          </a:solidFill>
                          <a:effectLst/>
                          <a:uLnTx/>
                          <a:uFillTx/>
                          <a:latin typeface="Century Gothic" panose="020B0502020202020204" pitchFamily="34" charset="0"/>
                          <a:ea typeface="+mn-ea"/>
                          <a:cs typeface="Arial" panose="020B0604020202020204" pitchFamily="34" charset="0"/>
                        </a:rPr>
                        <a:t>3. Write down what you think key term means (below is the definition from the key terms list).</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006F62"/>
                        </a:solidFill>
                        <a:effectLst/>
                        <a:uLnTx/>
                        <a:uFillTx/>
                        <a:latin typeface="Century Gothic" panose="020B050202020202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3200" b="1" i="0" u="sng"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4472C4"/>
                          </a:solidFill>
                          <a:effectLst/>
                          <a:uLnTx/>
                          <a:uFillTx/>
                          <a:latin typeface="Bradley Hand ITC" panose="03070402050302030203" pitchFamily="66" charset="0"/>
                          <a:ea typeface="+mn-ea"/>
                          <a:cs typeface="+mn-cs"/>
                        </a:rPr>
                        <a:t>A glass tube used in distillation to condense a gas into liquid, by surrounding the tube with a continuous flow of cold water.</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srgbClr val="4472C4"/>
                        </a:solidFill>
                        <a:effectLst/>
                        <a:uLnTx/>
                        <a:uFillTx/>
                        <a:latin typeface="Bradley Hand ITC" panose="03070402050302030203" pitchFamily="66"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Encourage learners to compare their attempted definition with this one</a:t>
                      </a:r>
                      <a:r>
                        <a:rPr kumimoji="0" lang="en-GB" sz="1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38039856"/>
                  </a:ext>
                </a:extLst>
              </a:tr>
            </a:tbl>
          </a:graphicData>
        </a:graphic>
      </p:graphicFrame>
      <p:graphicFrame>
        <p:nvGraphicFramePr>
          <p:cNvPr id="5" name="Table 4">
            <a:extLst>
              <a:ext uri="{FF2B5EF4-FFF2-40B4-BE49-F238E27FC236}">
                <a16:creationId xmlns:a16="http://schemas.microsoft.com/office/drawing/2014/main" id="{03611B48-43C6-A56A-B66C-E55D60761F39}"/>
              </a:ext>
            </a:extLst>
          </p:cNvPr>
          <p:cNvGraphicFramePr>
            <a:graphicFrameLocks noGrp="1"/>
          </p:cNvGraphicFramePr>
          <p:nvPr>
            <p:extLst>
              <p:ext uri="{D42A27DB-BD31-4B8C-83A1-F6EECF244321}">
                <p14:modId xmlns:p14="http://schemas.microsoft.com/office/powerpoint/2010/main" val="4154890516"/>
              </p:ext>
            </p:extLst>
          </p:nvPr>
        </p:nvGraphicFramePr>
        <p:xfrm>
          <a:off x="5317958" y="3108325"/>
          <a:ext cx="1832034" cy="641350"/>
        </p:xfrm>
        <a:graphic>
          <a:graphicData uri="http://schemas.openxmlformats.org/drawingml/2006/table">
            <a:tbl>
              <a:tblPr firstRow="1" bandRow="1">
                <a:tableStyleId>{5C22544A-7EE6-4342-B048-85BDC9FD1C3A}</a:tableStyleId>
              </a:tblPr>
              <a:tblGrid>
                <a:gridCol w="1832034">
                  <a:extLst>
                    <a:ext uri="{9D8B030D-6E8A-4147-A177-3AD203B41FA5}">
                      <a16:colId xmlns:a16="http://schemas.microsoft.com/office/drawing/2014/main" val="20000"/>
                    </a:ext>
                  </a:extLst>
                </a:gridCol>
              </a:tblGrid>
              <a:tr h="641350">
                <a:tc>
                  <a:txBody>
                    <a:bodyPr/>
                    <a:lstStyle/>
                    <a:p>
                      <a:pPr algn="ctr"/>
                      <a:r>
                        <a:rPr lang="en-GB" sz="2200" u="none" dirty="0">
                          <a:solidFill>
                            <a:srgbClr val="006F62"/>
                          </a:solidFill>
                          <a:latin typeface="Century Gothic" panose="020B0502020202020204" pitchFamily="34" charset="0"/>
                          <a:cs typeface="Arial" panose="020B0604020202020204" pitchFamily="34" charset="0"/>
                        </a:rPr>
                        <a:t>condenser</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pic>
        <p:nvPicPr>
          <p:cNvPr id="3" name="Picture 2" descr="The same glassware diagram as on the condenser student slide. But the glassware that encases the arm is labelled condenser">
            <a:extLst>
              <a:ext uri="{FF2B5EF4-FFF2-40B4-BE49-F238E27FC236}">
                <a16:creationId xmlns:a16="http://schemas.microsoft.com/office/drawing/2014/main" id="{0ECCF561-899E-5620-AAFA-7E197F562579}"/>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614245" y="3974046"/>
            <a:ext cx="2712720" cy="2712720"/>
          </a:xfrm>
          <a:prstGeom prst="rect">
            <a:avLst/>
          </a:prstGeom>
        </p:spPr>
      </p:pic>
      <p:sp>
        <p:nvSpPr>
          <p:cNvPr id="8" name="TextBox 7">
            <a:extLst>
              <a:ext uri="{FF2B5EF4-FFF2-40B4-BE49-F238E27FC236}">
                <a16:creationId xmlns:a16="http://schemas.microsoft.com/office/drawing/2014/main" id="{7B791271-7094-7093-6E39-8AAFB2D89426}"/>
              </a:ext>
            </a:extLst>
          </p:cNvPr>
          <p:cNvSpPr txBox="1"/>
          <p:nvPr/>
        </p:nvSpPr>
        <p:spPr>
          <a:xfrm>
            <a:off x="4040094" y="4267805"/>
            <a:ext cx="2916519" cy="369332"/>
          </a:xfrm>
          <a:prstGeom prst="rect">
            <a:avLst/>
          </a:prstGeom>
          <a:noFill/>
        </p:spPr>
        <p:txBody>
          <a:bodyPr wrap="square" rtlCol="0">
            <a:spAutoFit/>
          </a:bodyPr>
          <a:lstStyle/>
          <a:p>
            <a:r>
              <a:rPr lang="en-GB" dirty="0">
                <a:solidFill>
                  <a:srgbClr val="4472C4"/>
                </a:solidFill>
                <a:latin typeface="Bradley Hand ITC" panose="03070402050302030203" pitchFamily="66" charset="0"/>
              </a:rPr>
              <a:t>condenser</a:t>
            </a:r>
          </a:p>
        </p:txBody>
      </p:sp>
      <p:cxnSp>
        <p:nvCxnSpPr>
          <p:cNvPr id="10" name="Straight Connector 9" descr="A label pointing to the glass tubing around the arm of the distillation glassware. It is labelled condenser">
            <a:extLst>
              <a:ext uri="{FF2B5EF4-FFF2-40B4-BE49-F238E27FC236}">
                <a16:creationId xmlns:a16="http://schemas.microsoft.com/office/drawing/2014/main" id="{8F654AC9-1ABC-BE62-F50D-D8C036C02C70}"/>
              </a:ext>
            </a:extLst>
          </p:cNvPr>
          <p:cNvCxnSpPr>
            <a:cxnSpLocks/>
          </p:cNvCxnSpPr>
          <p:nvPr/>
        </p:nvCxnSpPr>
        <p:spPr>
          <a:xfrm flipH="1">
            <a:off x="3146323" y="4506259"/>
            <a:ext cx="893771" cy="824147"/>
          </a:xfrm>
          <a:prstGeom prst="line">
            <a:avLst/>
          </a:prstGeom>
        </p:spPr>
        <p:style>
          <a:lnRef idx="1">
            <a:schemeClr val="dk1"/>
          </a:lnRef>
          <a:fillRef idx="0">
            <a:schemeClr val="dk1"/>
          </a:fillRef>
          <a:effectRef idx="0">
            <a:schemeClr val="dk1"/>
          </a:effectRef>
          <a:fontRef idx="minor">
            <a:schemeClr val="tx1"/>
          </a:fontRef>
        </p:style>
      </p:cxnSp>
      <p:sp>
        <p:nvSpPr>
          <p:cNvPr id="2" name="Oval 1" descr="A blue circle around the condenser">
            <a:extLst>
              <a:ext uri="{FF2B5EF4-FFF2-40B4-BE49-F238E27FC236}">
                <a16:creationId xmlns:a16="http://schemas.microsoft.com/office/drawing/2014/main" id="{4BF2CC81-E6C9-4E6A-FA69-EF733A6FD78D}"/>
              </a:ext>
              <a:ext uri="{C183D7F6-B498-43B3-948B-1728B52AA6E4}">
                <adec:decorative xmlns:adec="http://schemas.microsoft.com/office/drawing/2017/decorative" val="0"/>
              </a:ext>
            </a:extLst>
          </p:cNvPr>
          <p:cNvSpPr/>
          <p:nvPr/>
        </p:nvSpPr>
        <p:spPr>
          <a:xfrm rot="1153112">
            <a:off x="2640987" y="5069104"/>
            <a:ext cx="1010671" cy="558769"/>
          </a:xfrm>
          <a:prstGeom prst="ellipse">
            <a:avLst/>
          </a:prstGeom>
          <a:noFill/>
          <a:ln>
            <a:solidFill>
              <a:srgbClr val="4472C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795560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D12B67-D92C-3D79-3543-CAFD9D9F4486}"/>
            </a:ext>
          </a:extLst>
        </p:cNvPr>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8E456FD0-1AC5-A8B5-5394-2B96668D2CE6}"/>
              </a:ext>
            </a:extLst>
          </p:cNvPr>
          <p:cNvGraphicFramePr>
            <a:graphicFrameLocks noGrp="1"/>
          </p:cNvGraphicFramePr>
          <p:nvPr>
            <p:ph idx="1"/>
            <p:extLst>
              <p:ext uri="{D42A27DB-BD31-4B8C-83A1-F6EECF244321}">
                <p14:modId xmlns:p14="http://schemas.microsoft.com/office/powerpoint/2010/main" val="307218936"/>
              </p:ext>
            </p:extLst>
          </p:nvPr>
        </p:nvGraphicFramePr>
        <p:xfrm>
          <a:off x="0" y="0"/>
          <a:ext cx="12192000" cy="6858000"/>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3192463705"/>
                    </a:ext>
                  </a:extLst>
                </a:gridCol>
                <a:gridCol w="6096000">
                  <a:extLst>
                    <a:ext uri="{9D8B030D-6E8A-4147-A177-3AD203B41FA5}">
                      <a16:colId xmlns:a16="http://schemas.microsoft.com/office/drawing/2014/main" val="1726816370"/>
                    </a:ext>
                  </a:extLst>
                </a:gridCol>
              </a:tblGrid>
              <a:tr h="3429000">
                <a:tc>
                  <a:txBody>
                    <a:bodyPr/>
                    <a:lstStyle/>
                    <a:p>
                      <a:pPr marL="0" indent="0" algn="ctr">
                        <a:buNone/>
                      </a:pPr>
                      <a:r>
                        <a:rPr lang="en-GB" sz="1400" b="1" u="none" dirty="0">
                          <a:solidFill>
                            <a:srgbClr val="006F62"/>
                          </a:solidFill>
                          <a:latin typeface="Century Gothic" panose="020B0502020202020204" pitchFamily="34" charset="0"/>
                          <a:cs typeface="Arial" panose="020B0604020202020204" pitchFamily="34" charset="0"/>
                        </a:rPr>
                        <a:t>1.  What does the word chromatography mean to you?</a:t>
                      </a:r>
                    </a:p>
                    <a:p>
                      <a:pPr marL="268288" indent="0" algn="ctr">
                        <a:spcBef>
                          <a:spcPts val="600"/>
                        </a:spcBef>
                        <a:buNone/>
                      </a:pPr>
                      <a:r>
                        <a:rPr lang="en-GB" sz="1400" b="1" u="none" dirty="0">
                          <a:solidFill>
                            <a:srgbClr val="006F62"/>
                          </a:solidFill>
                          <a:latin typeface="Century Gothic" panose="020B0502020202020204" pitchFamily="34" charset="0"/>
                          <a:cs typeface="Arial" panose="020B0604020202020204" pitchFamily="34" charset="0"/>
                        </a:rPr>
                        <a:t>Where have you come across this word (or parts of this word) before?</a:t>
                      </a:r>
                    </a:p>
                    <a:p>
                      <a:pPr marL="342900" indent="-342900" algn="ctr">
                        <a:buAutoNum type="arabicPeriod"/>
                      </a:pPr>
                      <a:endParaRPr lang="en-GB" sz="1400" b="1" u="none" dirty="0">
                        <a:solidFill>
                          <a:srgbClr val="006F62"/>
                        </a:solidFill>
                        <a:latin typeface="Century Gothic" panose="020B0502020202020204" pitchFamily="34" charset="0"/>
                        <a:cs typeface="Arial" panose="020B0604020202020204" pitchFamily="34" charset="0"/>
                      </a:endParaRPr>
                    </a:p>
                    <a:p>
                      <a:pPr marL="0" indent="0" algn="ctr">
                        <a:buFont typeface="Arial" panose="020B0604020202020204" pitchFamily="34" charset="0"/>
                        <a:buNone/>
                      </a:pPr>
                      <a:endParaRPr lang="en-GB" sz="1400" b="0" u="none" dirty="0">
                        <a:solidFill>
                          <a:schemeClr val="tx1"/>
                        </a:solidFill>
                        <a:latin typeface="Century Gothic" panose="020B0502020202020204" pitchFamily="34" charset="0"/>
                        <a:cs typeface="Arial" panose="020B0604020202020204" pitchFamily="34" charset="0"/>
                      </a:endParaRPr>
                    </a:p>
                    <a:p>
                      <a:pPr marL="0" indent="0" algn="ctr">
                        <a:buNone/>
                      </a:pPr>
                      <a:r>
                        <a:rPr lang="en-GB" sz="3200" b="1" u="sng" dirty="0">
                          <a:solidFill>
                            <a:schemeClr val="tx1"/>
                          </a:solidFill>
                          <a:latin typeface="Century Gothic" panose="020B0502020202020204" pitchFamily="34" charset="0"/>
                          <a:cs typeface="Arial" panose="020B0604020202020204" pitchFamily="34" charset="0"/>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indent="0" algn="ctr">
                        <a:buNone/>
                      </a:pPr>
                      <a:r>
                        <a:rPr lang="en-GB" sz="1400" b="1" u="none" dirty="0">
                          <a:solidFill>
                            <a:srgbClr val="006F62"/>
                          </a:solidFill>
                          <a:latin typeface="Century Gothic" panose="020B0502020202020204" pitchFamily="34" charset="0"/>
                          <a:cs typeface="Arial" panose="020B0604020202020204" pitchFamily="34" charset="0"/>
                        </a:rPr>
                        <a:t>2. Break down the word ‘chromatography’.</a:t>
                      </a:r>
                      <a:endParaRPr lang="en-GB" sz="1800" b="0" u="none" baseline="0" dirty="0">
                        <a:solidFill>
                          <a:schemeClr val="tx1"/>
                        </a:solidFill>
                        <a:latin typeface="Century Gothic" panose="020B0502020202020204" pitchFamily="34" charset="0"/>
                        <a:cs typeface="Arial" panose="020B0604020202020204" pitchFamily="34" charset="0"/>
                      </a:endParaRPr>
                    </a:p>
                    <a:p>
                      <a:pPr algn="ctr"/>
                      <a:endParaRPr lang="en-GB" sz="1400" b="0" u="none" dirty="0">
                        <a:solidFill>
                          <a:schemeClr val="tx1"/>
                        </a:solidFill>
                        <a:latin typeface="Century Gothic" panose="020B0502020202020204" pitchFamily="34" charset="0"/>
                        <a:cs typeface="Arial" panose="020B0604020202020204" pitchFamily="34" charset="0"/>
                      </a:endParaRPr>
                    </a:p>
                    <a:p>
                      <a:pPr algn="ctr"/>
                      <a:r>
                        <a:rPr lang="en-GB" sz="1800" b="0" u="none" dirty="0">
                          <a:solidFill>
                            <a:schemeClr val="tx1"/>
                          </a:solidFill>
                          <a:latin typeface="Century Gothic" panose="020B0502020202020204" pitchFamily="34" charset="0"/>
                          <a:cs typeface="Arial" panose="020B0604020202020204" pitchFamily="34" charset="0"/>
                        </a:rPr>
                        <a:t>chroma-</a:t>
                      </a:r>
                      <a:endParaRPr lang="en-GB" sz="400" b="0" u="none" dirty="0">
                        <a:solidFill>
                          <a:schemeClr val="tx1"/>
                        </a:solidFill>
                        <a:latin typeface="Century Gothic" panose="020B0502020202020204" pitchFamily="34" charset="0"/>
                        <a:cs typeface="Arial" panose="020B0604020202020204" pitchFamily="34" charset="0"/>
                      </a:endParaRPr>
                    </a:p>
                    <a:p>
                      <a:pPr algn="ctr"/>
                      <a:r>
                        <a:rPr lang="en-GB" sz="1800" b="1" i="0" kern="1200" dirty="0">
                          <a:solidFill>
                            <a:srgbClr val="4472C4"/>
                          </a:solidFill>
                          <a:effectLst/>
                          <a:latin typeface="Bradley Hand ITC" panose="03070402050302030203" pitchFamily="66" charset="0"/>
                          <a:ea typeface="+mn-ea"/>
                          <a:cs typeface="+mn-cs"/>
                        </a:rPr>
                        <a:t>From the Greek </a:t>
                      </a:r>
                      <a:r>
                        <a:rPr lang="en-GB" sz="1800" b="1" i="1" kern="1200" dirty="0" err="1">
                          <a:solidFill>
                            <a:srgbClr val="4472C4"/>
                          </a:solidFill>
                          <a:effectLst/>
                          <a:latin typeface="Bradley Hand ITC" panose="03070402050302030203" pitchFamily="66" charset="0"/>
                          <a:ea typeface="+mn-ea"/>
                          <a:cs typeface="+mn-cs"/>
                        </a:rPr>
                        <a:t>khrōma</a:t>
                      </a:r>
                      <a:r>
                        <a:rPr lang="en-GB" sz="1800" b="1" i="1" kern="1200" dirty="0">
                          <a:solidFill>
                            <a:srgbClr val="4472C4"/>
                          </a:solidFill>
                          <a:effectLst/>
                          <a:latin typeface="Bradley Hand ITC" panose="03070402050302030203" pitchFamily="66" charset="0"/>
                          <a:ea typeface="+mn-ea"/>
                          <a:cs typeface="+mn-cs"/>
                        </a:rPr>
                        <a:t> meaning ‘</a:t>
                      </a:r>
                      <a:r>
                        <a:rPr lang="en-GB" sz="1800" b="1" i="0" kern="1200" dirty="0">
                          <a:solidFill>
                            <a:srgbClr val="4472C4"/>
                          </a:solidFill>
                          <a:effectLst/>
                          <a:latin typeface="Bradley Hand ITC" panose="03070402050302030203" pitchFamily="66" charset="0"/>
                          <a:ea typeface="+mn-ea"/>
                          <a:cs typeface="+mn-cs"/>
                        </a:rPr>
                        <a:t>colour’.</a:t>
                      </a:r>
                      <a:endParaRPr lang="en-GB" sz="1800" b="1" u="none" dirty="0">
                        <a:solidFill>
                          <a:srgbClr val="4472C4"/>
                        </a:solidFill>
                        <a:latin typeface="Bradley Hand ITC" panose="03070402050302030203" pitchFamily="66" charset="0"/>
                        <a:cs typeface="Arial" panose="020B0604020202020204" pitchFamily="34" charset="0"/>
                      </a:endParaRPr>
                    </a:p>
                    <a:p>
                      <a:pPr algn="ctr"/>
                      <a:endParaRPr lang="en-GB" sz="1800" b="1" u="none" dirty="0">
                        <a:solidFill>
                          <a:schemeClr val="tx1"/>
                        </a:solidFill>
                        <a:latin typeface="Century Gothic" panose="020B0502020202020204" pitchFamily="34" charset="0"/>
                        <a:cs typeface="Arial" panose="020B0604020202020204" pitchFamily="34" charset="0"/>
                      </a:endParaRPr>
                    </a:p>
                    <a:p>
                      <a:pPr algn="ctr"/>
                      <a:r>
                        <a:rPr lang="en-GB" sz="1800" b="0" u="none" dirty="0">
                          <a:solidFill>
                            <a:schemeClr val="tx1"/>
                          </a:solidFill>
                          <a:latin typeface="Century Gothic" panose="020B0502020202020204" pitchFamily="34" charset="0"/>
                          <a:cs typeface="Arial" panose="020B0604020202020204" pitchFamily="34" charset="0"/>
                        </a:rPr>
                        <a:t>-</a:t>
                      </a:r>
                      <a:r>
                        <a:rPr lang="en-GB" sz="1800" b="0" u="none" dirty="0" err="1">
                          <a:solidFill>
                            <a:schemeClr val="tx1"/>
                          </a:solidFill>
                          <a:latin typeface="Century Gothic" panose="020B0502020202020204" pitchFamily="34" charset="0"/>
                          <a:cs typeface="Arial" panose="020B0604020202020204" pitchFamily="34" charset="0"/>
                        </a:rPr>
                        <a:t>graphy</a:t>
                      </a:r>
                      <a:endParaRPr lang="en-GB" sz="400" b="0" u="none" dirty="0">
                        <a:solidFill>
                          <a:schemeClr val="tx1"/>
                        </a:solidFill>
                        <a:latin typeface="Century Gothic" panose="020B0502020202020204" pitchFamily="34" charset="0"/>
                        <a:cs typeface="Arial" panose="020B0604020202020204" pitchFamily="34" charset="0"/>
                      </a:endParaRPr>
                    </a:p>
                    <a:p>
                      <a:pPr algn="ctr"/>
                      <a:r>
                        <a:rPr lang="en-GB" sz="1800" b="1" i="0" kern="1200" dirty="0">
                          <a:solidFill>
                            <a:srgbClr val="4472C4"/>
                          </a:solidFill>
                          <a:effectLst/>
                          <a:latin typeface="Bradley Hand ITC" panose="03070402050302030203" pitchFamily="66" charset="0"/>
                          <a:ea typeface="+mn-ea"/>
                          <a:cs typeface="+mn-cs"/>
                        </a:rPr>
                        <a:t>From the Greek </a:t>
                      </a:r>
                      <a:r>
                        <a:rPr lang="en-GB" sz="1800" b="1" i="1" kern="1200" dirty="0">
                          <a:solidFill>
                            <a:srgbClr val="4472C4"/>
                          </a:solidFill>
                          <a:effectLst/>
                          <a:latin typeface="Bradley Hand ITC" panose="03070402050302030203" pitchFamily="66" charset="0"/>
                          <a:ea typeface="+mn-ea"/>
                          <a:cs typeface="+mn-cs"/>
                        </a:rPr>
                        <a:t>-</a:t>
                      </a:r>
                      <a:r>
                        <a:rPr lang="en-GB" sz="1800" b="1" i="1" kern="1200" dirty="0" err="1">
                          <a:solidFill>
                            <a:srgbClr val="4472C4"/>
                          </a:solidFill>
                          <a:effectLst/>
                          <a:latin typeface="Bradley Hand ITC" panose="03070402050302030203" pitchFamily="66" charset="0"/>
                          <a:ea typeface="+mn-ea"/>
                          <a:cs typeface="+mn-cs"/>
                        </a:rPr>
                        <a:t>graphia</a:t>
                      </a:r>
                      <a:r>
                        <a:rPr lang="en-GB" sz="1800" b="1" i="0" kern="1200" dirty="0">
                          <a:solidFill>
                            <a:srgbClr val="4472C4"/>
                          </a:solidFill>
                          <a:effectLst/>
                          <a:latin typeface="Bradley Hand ITC" panose="03070402050302030203" pitchFamily="66" charset="0"/>
                          <a:ea typeface="+mn-ea"/>
                          <a:cs typeface="+mn-cs"/>
                        </a:rPr>
                        <a:t> ’, description of’.</a:t>
                      </a:r>
                    </a:p>
                    <a:p>
                      <a:pPr marL="0" indent="0" algn="ctr">
                        <a:buFont typeface="Arial" panose="020B0604020202020204" pitchFamily="34" charset="0"/>
                        <a:buNone/>
                      </a:pPr>
                      <a:endParaRPr lang="en-GB" sz="1800" b="0" u="none" baseline="0" dirty="0">
                        <a:solidFill>
                          <a:schemeClr val="tx1"/>
                        </a:solidFill>
                        <a:latin typeface="Century Gothic" panose="020B0502020202020204" pitchFamily="34" charset="0"/>
                        <a:cs typeface="Arial" panose="020B0604020202020204" pitchFamily="34" charset="0"/>
                      </a:endParaRPr>
                    </a:p>
                    <a:p>
                      <a:pPr marL="0" indent="0" algn="ctr">
                        <a:buFont typeface="Arial" panose="020B0604020202020204" pitchFamily="34" charset="0"/>
                        <a:buNone/>
                      </a:pPr>
                      <a:r>
                        <a:rPr lang="en-GB" sz="1800" b="0" u="none" baseline="0" dirty="0">
                          <a:solidFill>
                            <a:schemeClr val="tx1"/>
                          </a:solidFill>
                          <a:latin typeface="Century Gothic" panose="020B0502020202020204" pitchFamily="34" charset="0"/>
                          <a:cs typeface="Arial" panose="020B0604020202020204" pitchFamily="34" charset="0"/>
                        </a:rPr>
                        <a:t>chromatography</a:t>
                      </a:r>
                      <a:endParaRPr lang="en-GB" sz="1800" b="1" u="none" dirty="0">
                        <a:solidFill>
                          <a:schemeClr val="accent1"/>
                        </a:solidFill>
                        <a:latin typeface="Bradley Hand ITC" panose="03070402050302030203" pitchFamily="66" charset="0"/>
                        <a:cs typeface="Arial" panose="020B0604020202020204" pitchFamily="34" charset="0"/>
                      </a:endParaRPr>
                    </a:p>
                    <a:p>
                      <a:pPr algn="ctr"/>
                      <a:r>
                        <a:rPr lang="en-GB" sz="1800" b="1" u="none" dirty="0">
                          <a:solidFill>
                            <a:schemeClr val="accent1"/>
                          </a:solidFill>
                          <a:latin typeface="Bradley Hand ITC" panose="03070402050302030203" pitchFamily="66" charset="0"/>
                          <a:cs typeface="Arial" panose="020B0604020202020204" pitchFamily="34" charset="0"/>
                        </a:rPr>
                        <a:t>Description of the colours in a mixture.</a:t>
                      </a:r>
                    </a:p>
                    <a:p>
                      <a:pPr algn="ctr"/>
                      <a:endParaRPr lang="en-GB" sz="1800" b="1" u="none" dirty="0">
                        <a:solidFill>
                          <a:srgbClr val="4472C4"/>
                        </a:solidFill>
                        <a:latin typeface="Bradley Hand ITC" panose="03070402050302030203" pitchFamily="66"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23830808"/>
                  </a:ext>
                </a:extLst>
              </a:tr>
              <a:tr h="3429000">
                <a:tc>
                  <a:txBody>
                    <a:bodyPr/>
                    <a:lstStyle/>
                    <a:p>
                      <a:pPr marL="342900" indent="-342900" algn="ctr">
                        <a:buAutoNum type="arabicPeriod" startAt="4"/>
                      </a:pPr>
                      <a:r>
                        <a:rPr lang="en-GB" sz="1400" b="1" u="none" baseline="0" dirty="0">
                          <a:solidFill>
                            <a:srgbClr val="006F62"/>
                          </a:solidFill>
                          <a:latin typeface="Century Gothic" panose="020B0502020202020204" pitchFamily="34" charset="0"/>
                          <a:cs typeface="Arial" panose="020B0604020202020204" pitchFamily="34" charset="0"/>
                        </a:rPr>
                        <a:t>A student uses chromatography to </a:t>
                      </a:r>
                    </a:p>
                    <a:p>
                      <a:pPr marL="0" indent="0" algn="ctr">
                        <a:buNone/>
                      </a:pPr>
                      <a:r>
                        <a:rPr lang="en-GB" sz="1400" b="1" u="none" baseline="0" dirty="0">
                          <a:solidFill>
                            <a:srgbClr val="006F62"/>
                          </a:solidFill>
                          <a:latin typeface="Century Gothic" panose="020B0502020202020204" pitchFamily="34" charset="0"/>
                          <a:cs typeface="Arial" panose="020B0604020202020204" pitchFamily="34" charset="0"/>
                        </a:rPr>
                        <a:t>find the colours in a black ink.</a:t>
                      </a:r>
                    </a:p>
                    <a:p>
                      <a:pPr marL="179388" indent="0" algn="ctr">
                        <a:spcBef>
                          <a:spcPts val="600"/>
                        </a:spcBef>
                        <a:tabLst>
                          <a:tab pos="5557838" algn="l"/>
                        </a:tabLst>
                      </a:pPr>
                      <a:r>
                        <a:rPr lang="en-GB" sz="1400" b="1" u="none" baseline="0" dirty="0">
                          <a:solidFill>
                            <a:srgbClr val="006F62"/>
                          </a:solidFill>
                          <a:latin typeface="Century Gothic" panose="020B0502020202020204" pitchFamily="34" charset="0"/>
                          <a:cs typeface="Arial" panose="020B0604020202020204" pitchFamily="34" charset="0"/>
                        </a:rPr>
                        <a:t> What colours are in the black ink?</a:t>
                      </a:r>
                    </a:p>
                    <a:p>
                      <a:pPr marL="179388" indent="0" algn="ctr">
                        <a:spcBef>
                          <a:spcPts val="600"/>
                        </a:spcBef>
                        <a:tabLst>
                          <a:tab pos="5557838" algn="l"/>
                        </a:tabLst>
                      </a:pPr>
                      <a:r>
                        <a:rPr lang="en-GB" sz="1800" b="1" u="none" baseline="0" dirty="0">
                          <a:solidFill>
                            <a:srgbClr val="4472C4"/>
                          </a:solidFill>
                          <a:latin typeface="Bradley Hand ITC" panose="03070402050302030203" pitchFamily="66" charset="0"/>
                          <a:cs typeface="Arial" panose="020B0604020202020204" pitchFamily="34" charset="0"/>
                        </a:rPr>
                        <a:t>The black ink consists of:</a:t>
                      </a:r>
                    </a:p>
                    <a:p>
                      <a:pPr marL="465138" indent="-285750" algn="ctr">
                        <a:spcBef>
                          <a:spcPts val="600"/>
                        </a:spcBef>
                        <a:buFont typeface="Arial" panose="020B0604020202020204" pitchFamily="34" charset="0"/>
                        <a:buChar char="•"/>
                        <a:tabLst>
                          <a:tab pos="5557838" algn="l"/>
                        </a:tabLst>
                      </a:pPr>
                      <a:r>
                        <a:rPr lang="en-GB" sz="1800" b="1" u="none" baseline="0" dirty="0">
                          <a:solidFill>
                            <a:srgbClr val="4472C4"/>
                          </a:solidFill>
                          <a:latin typeface="Bradley Hand ITC" panose="03070402050302030203" pitchFamily="66" charset="0"/>
                          <a:cs typeface="Arial" panose="020B0604020202020204" pitchFamily="34" charset="0"/>
                        </a:rPr>
                        <a:t> blue ink</a:t>
                      </a:r>
                    </a:p>
                    <a:p>
                      <a:pPr marL="465138" indent="-285750" algn="ctr">
                        <a:spcBef>
                          <a:spcPts val="600"/>
                        </a:spcBef>
                        <a:buFont typeface="Arial" panose="020B0604020202020204" pitchFamily="34" charset="0"/>
                        <a:buChar char="•"/>
                        <a:tabLst>
                          <a:tab pos="5557838" algn="l"/>
                        </a:tabLst>
                      </a:pPr>
                      <a:r>
                        <a:rPr lang="en-GB" sz="1800" b="1" u="none" baseline="0" dirty="0">
                          <a:solidFill>
                            <a:srgbClr val="4472C4"/>
                          </a:solidFill>
                          <a:latin typeface="Bradley Hand ITC" panose="03070402050302030203" pitchFamily="66" charset="0"/>
                          <a:cs typeface="Arial" panose="020B0604020202020204" pitchFamily="34" charset="0"/>
                        </a:rPr>
                        <a:t> green ink</a:t>
                      </a:r>
                    </a:p>
                    <a:p>
                      <a:pPr marL="465138" indent="-285750" algn="ctr">
                        <a:spcBef>
                          <a:spcPts val="600"/>
                        </a:spcBef>
                        <a:buFont typeface="Arial" panose="020B0604020202020204" pitchFamily="34" charset="0"/>
                        <a:buChar char="•"/>
                        <a:tabLst>
                          <a:tab pos="5557838" algn="l"/>
                        </a:tabLst>
                      </a:pPr>
                      <a:r>
                        <a:rPr lang="en-GB" sz="1800" b="1" u="none" baseline="0" dirty="0">
                          <a:solidFill>
                            <a:srgbClr val="4472C4"/>
                          </a:solidFill>
                          <a:latin typeface="Bradley Hand ITC" panose="03070402050302030203" pitchFamily="66" charset="0"/>
                          <a:cs typeface="Arial" panose="020B0604020202020204" pitchFamily="34" charset="0"/>
                        </a:rPr>
                        <a:t> an unknown colour.</a:t>
                      </a: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endParaRPr lang="en-GB" sz="1400" b="1" u="sng" baseline="0"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1" u="none" dirty="0">
                        <a:solidFill>
                          <a:srgbClr val="006F62"/>
                        </a:solidFill>
                        <a:latin typeface="Century Gothic" panose="020B0502020202020204" pitchFamily="34" charset="0"/>
                        <a:cs typeface="Arial" panose="020B0604020202020204" pitchFamily="34" charset="0"/>
                      </a:endParaRPr>
                    </a:p>
                    <a:p>
                      <a:pPr algn="ctr"/>
                      <a:endParaRPr lang="en-GB" sz="1400" b="1" u="none" dirty="0">
                        <a:solidFill>
                          <a:srgbClr val="006F62"/>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006F62"/>
                          </a:solidFill>
                          <a:effectLst/>
                          <a:uLnTx/>
                          <a:uFillTx/>
                          <a:latin typeface="Century Gothic" panose="020B0502020202020204" pitchFamily="34" charset="0"/>
                          <a:ea typeface="+mn-ea"/>
                          <a:cs typeface="Arial" panose="020B0604020202020204" pitchFamily="34" charset="0"/>
                        </a:rPr>
                        <a:t>3. Write down what you think key term means (below is the definition from the key terms list).</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006F62"/>
                        </a:solidFill>
                        <a:effectLst/>
                        <a:uLnTx/>
                        <a:uFillTx/>
                        <a:latin typeface="Century Gothic" panose="020B050202020202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1" i="0" u="sng"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4472C4"/>
                          </a:solidFill>
                          <a:effectLst/>
                          <a:uLnTx/>
                          <a:uFillTx/>
                          <a:latin typeface="Bradley Hand ITC" panose="03070402050302030203" pitchFamily="66" charset="0"/>
                          <a:ea typeface="+mn-ea"/>
                          <a:cs typeface="+mn-cs"/>
                        </a:rPr>
                        <a:t>A method of separation based on how easily each substance is carried in a liquid that is moving through a porous solid, like paper.</a:t>
                      </a:r>
                      <a:endParaRPr kumimoji="0" lang="en-GB" sz="1400" b="1" i="0" u="none" strike="noStrike" kern="1200" cap="none" spc="0" normalizeH="0" baseline="0" noProof="0" dirty="0">
                        <a:ln>
                          <a:noFill/>
                        </a:ln>
                        <a:solidFill>
                          <a:srgbClr val="4472C4"/>
                        </a:solidFill>
                        <a:effectLst/>
                        <a:uLnTx/>
                        <a:uFillTx/>
                        <a:latin typeface="Bradley Hand ITC" panose="03070402050302030203"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4472C4"/>
                        </a:solidFill>
                        <a:effectLst/>
                        <a:uLnTx/>
                        <a:uFillTx/>
                        <a:latin typeface="Bradley Hand ITC" panose="03070402050302030203" pitchFamily="66"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Encourage learners to compare their attempted definition with this one.</a:t>
                      </a:r>
                    </a:p>
                    <a:p>
                      <a:pPr algn="ctr"/>
                      <a:endParaRPr lang="en-GB" sz="1400" b="1" u="none" dirty="0">
                        <a:solidFill>
                          <a:srgbClr val="006F62"/>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38039856"/>
                  </a:ext>
                </a:extLst>
              </a:tr>
            </a:tbl>
          </a:graphicData>
        </a:graphic>
      </p:graphicFrame>
      <p:graphicFrame>
        <p:nvGraphicFramePr>
          <p:cNvPr id="5" name="Table 4">
            <a:extLst>
              <a:ext uri="{FF2B5EF4-FFF2-40B4-BE49-F238E27FC236}">
                <a16:creationId xmlns:a16="http://schemas.microsoft.com/office/drawing/2014/main" id="{0490284F-3CFE-E397-96CA-59B06DA7D5AB}"/>
              </a:ext>
            </a:extLst>
          </p:cNvPr>
          <p:cNvGraphicFramePr>
            <a:graphicFrameLocks noGrp="1"/>
          </p:cNvGraphicFramePr>
          <p:nvPr>
            <p:extLst>
              <p:ext uri="{D42A27DB-BD31-4B8C-83A1-F6EECF244321}">
                <p14:modId xmlns:p14="http://schemas.microsoft.com/office/powerpoint/2010/main" val="2510245426"/>
              </p:ext>
            </p:extLst>
          </p:nvPr>
        </p:nvGraphicFramePr>
        <p:xfrm>
          <a:off x="4838700" y="3207199"/>
          <a:ext cx="2514600" cy="641350"/>
        </p:xfrm>
        <a:graphic>
          <a:graphicData uri="http://schemas.openxmlformats.org/drawingml/2006/table">
            <a:tbl>
              <a:tblPr firstRow="1" bandRow="1">
                <a:tableStyleId>{5C22544A-7EE6-4342-B048-85BDC9FD1C3A}</a:tableStyleId>
              </a:tblPr>
              <a:tblGrid>
                <a:gridCol w="2514600">
                  <a:extLst>
                    <a:ext uri="{9D8B030D-6E8A-4147-A177-3AD203B41FA5}">
                      <a16:colId xmlns:a16="http://schemas.microsoft.com/office/drawing/2014/main" val="20000"/>
                    </a:ext>
                  </a:extLst>
                </a:gridCol>
              </a:tblGrid>
              <a:tr h="641350">
                <a:tc>
                  <a:txBody>
                    <a:bodyPr/>
                    <a:lstStyle/>
                    <a:p>
                      <a:pPr algn="ctr"/>
                      <a:r>
                        <a:rPr lang="en-GB" sz="2200" u="none" dirty="0">
                          <a:solidFill>
                            <a:srgbClr val="006F62"/>
                          </a:solidFill>
                          <a:latin typeface="Century Gothic" panose="020B0502020202020204" pitchFamily="34" charset="0"/>
                          <a:cs typeface="Arial" panose="020B0604020202020204" pitchFamily="34" charset="0"/>
                        </a:rPr>
                        <a:t>chromatography</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42374680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descr="A table with four quadrants in it. They are numbered 1 to 4, and are titled 1 explore, 2 break down/what do we know about X?, 3 explain, 4 consolidate">
            <a:extLst>
              <a:ext uri="{FF2B5EF4-FFF2-40B4-BE49-F238E27FC236}">
                <a16:creationId xmlns:a16="http://schemas.microsoft.com/office/drawing/2014/main" id="{AF8AC8CD-C995-E7F8-1869-C00F8CEDCC46}"/>
              </a:ext>
            </a:extLst>
          </p:cNvPr>
          <p:cNvSpPr/>
          <p:nvPr/>
        </p:nvSpPr>
        <p:spPr>
          <a:xfrm>
            <a:off x="0" y="0"/>
            <a:ext cx="11382000" cy="6858000"/>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0" name="Table 9">
            <a:extLst>
              <a:ext uri="{FF2B5EF4-FFF2-40B4-BE49-F238E27FC236}">
                <a16:creationId xmlns:a16="http://schemas.microsoft.com/office/drawing/2014/main" id="{4AFAB020-B8DC-845B-9628-2A712CFA7F24}"/>
              </a:ext>
              <a:ext uri="{C183D7F6-B498-43B3-948B-1728B52AA6E4}">
                <adec:decorative xmlns:adec="http://schemas.microsoft.com/office/drawing/2017/decorative" val="1"/>
              </a:ext>
            </a:extLst>
          </p:cNvPr>
          <p:cNvGraphicFramePr>
            <a:graphicFrameLocks noGrp="1"/>
          </p:cNvGraphicFramePr>
          <p:nvPr/>
        </p:nvGraphicFramePr>
        <p:xfrm>
          <a:off x="4860" y="0"/>
          <a:ext cx="11377140" cy="6858000"/>
        </p:xfrm>
        <a:graphic>
          <a:graphicData uri="http://schemas.openxmlformats.org/drawingml/2006/table">
            <a:tbl>
              <a:tblPr firstRow="1" bandRow="1">
                <a:tableStyleId>{2D5ABB26-0587-4C30-8999-92F81FD0307C}</a:tableStyleId>
              </a:tblPr>
              <a:tblGrid>
                <a:gridCol w="5688570">
                  <a:extLst>
                    <a:ext uri="{9D8B030D-6E8A-4147-A177-3AD203B41FA5}">
                      <a16:colId xmlns:a16="http://schemas.microsoft.com/office/drawing/2014/main" val="2976798194"/>
                    </a:ext>
                  </a:extLst>
                </a:gridCol>
                <a:gridCol w="5688570">
                  <a:extLst>
                    <a:ext uri="{9D8B030D-6E8A-4147-A177-3AD203B41FA5}">
                      <a16:colId xmlns:a16="http://schemas.microsoft.com/office/drawing/2014/main" val="1787669422"/>
                    </a:ext>
                  </a:extLst>
                </a:gridCol>
              </a:tblGrid>
              <a:tr h="3429000">
                <a:tc>
                  <a:txBody>
                    <a:bodyPr/>
                    <a:lstStyle/>
                    <a:p>
                      <a:pPr marL="0" indent="0" algn="ctr">
                        <a:buNone/>
                      </a:pPr>
                      <a:r>
                        <a:rPr lang="en-GB" b="1" dirty="0">
                          <a:solidFill>
                            <a:srgbClr val="006F62"/>
                          </a:solidFill>
                          <a:latin typeface="Century Gothic" panose="020B0502020202020204" pitchFamily="34" charset="0"/>
                        </a:rPr>
                        <a:t>1. Explore</a:t>
                      </a:r>
                    </a:p>
                    <a:p>
                      <a:pPr marL="342900" indent="-342900" algn="ctr">
                        <a:buAutoNum type="arabicPeriod"/>
                      </a:pPr>
                      <a:endParaRPr lang="en-GB" b="1" dirty="0">
                        <a:solidFill>
                          <a:srgbClr val="006F62"/>
                        </a:solidFill>
                        <a:latin typeface="Century Gothic" panose="020B0502020202020204" pitchFamily="34" charset="0"/>
                      </a:endParaRPr>
                    </a:p>
                    <a:p>
                      <a:pPr marL="342900" indent="-342900" algn="ctr">
                        <a:buAutoNum type="arabicPeriod"/>
                      </a:pPr>
                      <a:endParaRPr lang="en-GB" b="1" dirty="0">
                        <a:solidFill>
                          <a:srgbClr val="006F62"/>
                        </a:solidFill>
                        <a:latin typeface="Century Gothic" panose="020B0502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b="1" dirty="0">
                        <a:solidFill>
                          <a:srgbClr val="006F62"/>
                        </a:solidFill>
                        <a:latin typeface="Century Gothic" panose="020B0502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b="0" dirty="0">
                          <a:solidFill>
                            <a:schemeClr val="tx1"/>
                          </a:solidFill>
                          <a:latin typeface="Century Gothic" panose="020B0502020202020204" pitchFamily="34" charset="0"/>
                        </a:rPr>
                        <a:t>Link to science capital and draw on learners’ experience.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b="0" dirty="0">
                        <a:solidFill>
                          <a:schemeClr val="tx1"/>
                        </a:solidFill>
                        <a:latin typeface="Century Gothic" panose="020B0502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b="0" dirty="0">
                        <a:solidFill>
                          <a:schemeClr val="tx1"/>
                        </a:solidFill>
                        <a:latin typeface="Century Gothic" panose="020B0502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b="0" dirty="0">
                        <a:solidFill>
                          <a:schemeClr val="tx1"/>
                        </a:solidFill>
                        <a:latin typeface="Century Gothic" panose="020B0502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b="0" dirty="0">
                        <a:solidFill>
                          <a:schemeClr val="tx1"/>
                        </a:solidFill>
                        <a:latin typeface="Century Gothic" panose="020B0502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b="0" dirty="0">
                        <a:solidFill>
                          <a:schemeClr val="tx1"/>
                        </a:solidFill>
                        <a:latin typeface="Century Gothic" panose="020B0502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b="0"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b="1" dirty="0">
                          <a:solidFill>
                            <a:srgbClr val="006F62"/>
                          </a:solidFill>
                          <a:latin typeface="Century Gothic" panose="020B0502020202020204" pitchFamily="34" charset="0"/>
                        </a:rPr>
                        <a:t>2. Break down/’what do we know about X?’</a:t>
                      </a:r>
                    </a:p>
                    <a:p>
                      <a:pPr algn="ctr"/>
                      <a:endParaRPr lang="en-GB" b="1" dirty="0">
                        <a:solidFill>
                          <a:srgbClr val="006F62"/>
                        </a:solidFill>
                        <a:latin typeface="Century Gothic" panose="020B0502020202020204" pitchFamily="34" charset="0"/>
                      </a:endParaRPr>
                    </a:p>
                    <a:p>
                      <a:pPr algn="ctr"/>
                      <a:endParaRPr lang="en-GB" b="1" dirty="0">
                        <a:solidFill>
                          <a:srgbClr val="006F62"/>
                        </a:solidFill>
                        <a:latin typeface="Century Gothic" panose="020B0502020202020204" pitchFamily="34" charset="0"/>
                      </a:endParaRPr>
                    </a:p>
                    <a:p>
                      <a:pPr algn="ctr"/>
                      <a:r>
                        <a:rPr lang="en-GB" b="0" dirty="0">
                          <a:solidFill>
                            <a:schemeClr val="tx1"/>
                          </a:solidFill>
                          <a:latin typeface="Century Gothic" panose="020B0502020202020204" pitchFamily="34" charset="0"/>
                        </a:rPr>
                        <a:t>Look at composite parts of the word to help unpack its meaning.</a:t>
                      </a:r>
                    </a:p>
                    <a:p>
                      <a:pPr algn="ctr"/>
                      <a:endParaRPr lang="en-GB" b="0" dirty="0">
                        <a:solidFill>
                          <a:schemeClr val="tx1"/>
                        </a:solidFill>
                        <a:latin typeface="Century Gothic" panose="020B0502020202020204" pitchFamily="34" charset="0"/>
                      </a:endParaRPr>
                    </a:p>
                    <a:p>
                      <a:pPr algn="ctr"/>
                      <a:r>
                        <a:rPr lang="en-GB" b="0" dirty="0">
                          <a:solidFill>
                            <a:schemeClr val="tx1"/>
                          </a:solidFill>
                          <a:latin typeface="Century Gothic" panose="020B0502020202020204" pitchFamily="34" charset="0"/>
                        </a:rPr>
                        <a:t>Or invite learners to suggest what, as a class, they already know about the key term (with the help of a few bullet points).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8010424"/>
                  </a:ext>
                </a:extLst>
              </a:tr>
              <a:tr h="3429000">
                <a:tc>
                  <a:txBody>
                    <a:bodyPr/>
                    <a:lstStyle/>
                    <a:p>
                      <a:pPr algn="ctr"/>
                      <a:r>
                        <a:rPr lang="en-GB" b="1" dirty="0">
                          <a:solidFill>
                            <a:srgbClr val="006F62"/>
                          </a:solidFill>
                          <a:latin typeface="Century Gothic" panose="020B0502020202020204" pitchFamily="34" charset="0"/>
                        </a:rPr>
                        <a:t>4. Consolidate</a:t>
                      </a:r>
                    </a:p>
                    <a:p>
                      <a:pPr algn="ctr"/>
                      <a:endParaRPr lang="en-GB" b="1" dirty="0">
                        <a:solidFill>
                          <a:srgbClr val="006F62"/>
                        </a:solidFill>
                        <a:latin typeface="Century Gothic" panose="020B0502020202020204" pitchFamily="34" charset="0"/>
                      </a:endParaRPr>
                    </a:p>
                    <a:p>
                      <a:pPr algn="ctr"/>
                      <a:r>
                        <a:rPr lang="en-GB" b="0" dirty="0">
                          <a:solidFill>
                            <a:schemeClr val="tx1"/>
                          </a:solidFill>
                          <a:latin typeface="Century Gothic" panose="020B0502020202020204" pitchFamily="34" charset="0"/>
                        </a:rPr>
                        <a:t>Learners apply their knowledge.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b="1" dirty="0">
                          <a:solidFill>
                            <a:srgbClr val="006F62"/>
                          </a:solidFill>
                          <a:latin typeface="Century Gothic" panose="020B0502020202020204" pitchFamily="34" charset="0"/>
                        </a:rPr>
                        <a:t>3. Explain</a:t>
                      </a:r>
                    </a:p>
                    <a:p>
                      <a:pPr algn="ctr"/>
                      <a:endParaRPr lang="en-GB" b="1" dirty="0">
                        <a:solidFill>
                          <a:srgbClr val="006F62"/>
                        </a:solidFill>
                        <a:latin typeface="Century Gothic" panose="020B0502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u="none" baseline="0" dirty="0">
                          <a:solidFill>
                            <a:schemeClr val="tx1"/>
                          </a:solidFill>
                          <a:latin typeface="Century Gothic" panose="020B0502020202020204" pitchFamily="34" charset="0"/>
                          <a:cs typeface="Arial" panose="020B0604020202020204" pitchFamily="34" charset="0"/>
                        </a:rPr>
                        <a:t>Introduce the definition.</a:t>
                      </a:r>
                      <a:endParaRPr lang="en-GB" sz="1800" b="0" u="none" dirty="0">
                        <a:solidFill>
                          <a:schemeClr val="tx1"/>
                        </a:solidFill>
                        <a:latin typeface="Century Gothic" panose="020B0502020202020204" pitchFamily="34" charset="0"/>
                        <a:cs typeface="Arial" panose="020B0604020202020204" pitchFamily="34" charset="0"/>
                      </a:endParaRPr>
                    </a:p>
                    <a:p>
                      <a:pPr algn="ctr"/>
                      <a:endParaRPr lang="en-GB" b="1" dirty="0">
                        <a:solidFill>
                          <a:srgbClr val="006F62"/>
                        </a:solidFill>
                        <a:latin typeface="Century Gothic" panose="020B0502020202020204" pitchFamily="34" charset="0"/>
                      </a:endParaRPr>
                    </a:p>
                    <a:p>
                      <a:pPr algn="ctr"/>
                      <a:endParaRPr lang="en-GB" b="1" dirty="0">
                        <a:solidFill>
                          <a:srgbClr val="006F62"/>
                        </a:solidFill>
                        <a:latin typeface="Century Gothic" panose="020B0502020202020204" pitchFamily="34" charset="0"/>
                      </a:endParaRPr>
                    </a:p>
                    <a:p>
                      <a:pPr algn="ctr"/>
                      <a:endParaRPr lang="en-GB" b="1" dirty="0">
                        <a:solidFill>
                          <a:srgbClr val="006F62"/>
                        </a:solidFill>
                        <a:latin typeface="Century Gothic" panose="020B0502020202020204" pitchFamily="34" charset="0"/>
                      </a:endParaRPr>
                    </a:p>
                    <a:p>
                      <a:pPr algn="ctr"/>
                      <a:endParaRPr lang="en-GB" b="1" dirty="0">
                        <a:solidFill>
                          <a:srgbClr val="006F62"/>
                        </a:solidFill>
                        <a:latin typeface="Century Gothic" panose="020B0502020202020204" pitchFamily="34" charset="0"/>
                      </a:endParaRPr>
                    </a:p>
                    <a:p>
                      <a:pPr algn="ctr"/>
                      <a:endParaRPr lang="en-GB" b="1" dirty="0">
                        <a:solidFill>
                          <a:srgbClr val="006F62"/>
                        </a:solidFill>
                        <a:latin typeface="Century Gothic" panose="020B0502020202020204" pitchFamily="34" charset="0"/>
                      </a:endParaRPr>
                    </a:p>
                    <a:p>
                      <a:pPr algn="ctr"/>
                      <a:endParaRPr lang="en-GB" b="1" dirty="0">
                        <a:solidFill>
                          <a:srgbClr val="006F62"/>
                        </a:solidFill>
                        <a:latin typeface="Century Gothic" panose="020B0502020202020204" pitchFamily="34" charset="0"/>
                      </a:endParaRPr>
                    </a:p>
                    <a:p>
                      <a:pPr algn="ctr"/>
                      <a:endParaRPr lang="en-GB" b="1" dirty="0">
                        <a:solidFill>
                          <a:srgbClr val="006F62"/>
                        </a:solidFill>
                        <a:latin typeface="Century Gothic" panose="020B0502020202020204" pitchFamily="34" charset="0"/>
                      </a:endParaRPr>
                    </a:p>
                    <a:p>
                      <a:pPr algn="ctr"/>
                      <a:endParaRPr lang="en-GB" b="1" dirty="0">
                        <a:solidFill>
                          <a:srgbClr val="006F62"/>
                        </a:solidFill>
                        <a:latin typeface="Century Gothic" panose="020B0502020202020204" pitchFamily="34" charset="0"/>
                      </a:endParaRPr>
                    </a:p>
                    <a:p>
                      <a:pPr algn="ctr"/>
                      <a:endParaRPr lang="en-GB" b="1" dirty="0">
                        <a:solidFill>
                          <a:srgbClr val="006F62"/>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1143433"/>
                  </a:ext>
                </a:extLst>
              </a:tr>
            </a:tbl>
          </a:graphicData>
        </a:graphic>
      </p:graphicFrame>
      <p:sp>
        <p:nvSpPr>
          <p:cNvPr id="3" name="Rectangle 2">
            <a:extLst>
              <a:ext uri="{FF2B5EF4-FFF2-40B4-BE49-F238E27FC236}">
                <a16:creationId xmlns:a16="http://schemas.microsoft.com/office/drawing/2014/main" id="{570C1FF7-24D6-34FB-E8FA-34B7A8C836B4}"/>
              </a:ext>
            </a:extLst>
          </p:cNvPr>
          <p:cNvSpPr/>
          <p:nvPr/>
        </p:nvSpPr>
        <p:spPr>
          <a:xfrm>
            <a:off x="4859150" y="2962712"/>
            <a:ext cx="1663700" cy="1435100"/>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solidFill>
                  <a:srgbClr val="006F62"/>
                </a:solidFill>
                <a:latin typeface="Century Gothic" panose="020B0502020202020204" pitchFamily="34" charset="0"/>
              </a:rPr>
              <a:t>Select your key term</a:t>
            </a:r>
          </a:p>
        </p:txBody>
      </p:sp>
    </p:spTree>
    <p:extLst>
      <p:ext uri="{BB962C8B-B14F-4D97-AF65-F5344CB8AC3E}">
        <p14:creationId xmlns:p14="http://schemas.microsoft.com/office/powerpoint/2010/main" val="26873286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00948aae249440f3e294fc71be63388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4a3bcf4f1f21d38c3b01b4be5a40106a"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c7d88b2-bc5d-47d8-b067-5f30c82b40fb">
      <Terms xmlns="http://schemas.microsoft.com/office/infopath/2007/PartnerControls"/>
    </lcf76f155ced4ddcb4097134ff3c332f>
    <TaxCatchAll xmlns="9e3c562f-56b0-4bc9-96c8-d04b09868558" xsi:nil="true"/>
    <Editorialstage xmlns="5c7d88b2-bc5d-47d8-b067-5f30c82b40fb" xsi:nil="true"/>
  </documentManagement>
</p:properties>
</file>

<file path=customXml/itemProps1.xml><?xml version="1.0" encoding="utf-8"?>
<ds:datastoreItem xmlns:ds="http://schemas.openxmlformats.org/officeDocument/2006/customXml" ds:itemID="{29B20B04-3930-42CA-A360-21670C73EE7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7d88b2-bc5d-47d8-b067-5f30c82b40fb"/>
    <ds:schemaRef ds:uri="9e3c562f-56b0-4bc9-96c8-d04b098685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CEF8331-08C2-4FF3-81E4-D808611C76BE}">
  <ds:schemaRefs>
    <ds:schemaRef ds:uri="http://schemas.microsoft.com/sharepoint/v3/contenttype/forms"/>
  </ds:schemaRefs>
</ds:datastoreItem>
</file>

<file path=customXml/itemProps3.xml><?xml version="1.0" encoding="utf-8"?>
<ds:datastoreItem xmlns:ds="http://schemas.openxmlformats.org/officeDocument/2006/customXml" ds:itemID="{721106B9-935B-4F27-9C50-10B6D85766A0}">
  <ds:schemaRefs>
    <ds:schemaRef ds:uri="http://purl.org/dc/terms/"/>
    <ds:schemaRef ds:uri="http://www.w3.org/XML/1998/namespace"/>
    <ds:schemaRef ds:uri="http://schemas.microsoft.com/office/2006/metadata/properties"/>
    <ds:schemaRef ds:uri="http://schemas.microsoft.com/office/infopath/2007/PartnerControls"/>
    <ds:schemaRef ds:uri="9e3c562f-56b0-4bc9-96c8-d04b09868558"/>
    <ds:schemaRef ds:uri="http://schemas.microsoft.com/office/2006/documentManagement/types"/>
    <ds:schemaRef ds:uri="http://schemas.openxmlformats.org/package/2006/metadata/core-properties"/>
    <ds:schemaRef ds:uri="http://purl.org/dc/elements/1.1/"/>
    <ds:schemaRef ds:uri="http://purl.org/dc/dcmitype/"/>
    <ds:schemaRef ds:uri="5c7d88b2-bc5d-47d8-b067-5f30c82b40fb"/>
  </ds:schemaRefs>
</ds:datastoreItem>
</file>

<file path=docProps/app.xml><?xml version="1.0" encoding="utf-8"?>
<Properties xmlns="http://schemas.openxmlformats.org/officeDocument/2006/extended-properties" xmlns:vt="http://schemas.openxmlformats.org/officeDocument/2006/docPropsVTypes">
  <TotalTime>453</TotalTime>
  <Words>1726</Words>
  <Application>Microsoft Office PowerPoint</Application>
  <PresentationFormat>Widescreen</PresentationFormat>
  <Paragraphs>320</Paragraphs>
  <Slides>11</Slides>
  <Notes>10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11</vt:i4>
      </vt:variant>
    </vt:vector>
  </HeadingPairs>
  <TitlesOfParts>
    <vt:vector size="20" baseType="lpstr">
      <vt:lpstr>Aptos</vt:lpstr>
      <vt:lpstr>Arial</vt:lpstr>
      <vt:lpstr>Bradley Hand ITC</vt:lpstr>
      <vt:lpstr>Calibri</vt:lpstr>
      <vt:lpstr>Calibri Light</vt:lpstr>
      <vt:lpstr>Cambria Math</vt:lpstr>
      <vt:lpstr>Century Gothic</vt:lpstr>
      <vt:lpstr>Source Sans Pro</vt:lpstr>
      <vt:lpstr>Office Theme</vt:lpstr>
      <vt:lpstr>11–14 years</vt:lpstr>
      <vt:lpstr>How to use Frayer models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Frayer models elements compounds and mixtures 11-14 non-scaffolded student slides</dc:title>
  <dc:creator>Royal Society of Chemistry</dc:creator>
  <cp:keywords>frayer models; 11-14; elements compounds and mixtures; vocabulary; chemistry; glossary; key terms; key words; language of science; communication</cp:keywords>
  <dc:description>From rsc.li/42AcGmK, teacher notes and scaffolded version also available</dc:description>
  <cp:lastModifiedBy>Hannah Sycamore</cp:lastModifiedBy>
  <cp:revision>3</cp:revision>
  <dcterms:created xsi:type="dcterms:W3CDTF">2024-07-23T12:29:25Z</dcterms:created>
  <dcterms:modified xsi:type="dcterms:W3CDTF">2025-12-15T15:24:48Z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ies>
</file>