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8" r:id="rId4"/>
  </p:sldMasterIdLst>
  <p:notesMasterIdLst>
    <p:notesMasterId r:id="rId7"/>
  </p:notesMasterIdLst>
  <p:sldIdLst>
    <p:sldId id="273" r:id="rId5"/>
    <p:sldId id="263"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682"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4585A"/>
    <a:srgbClr val="DA1883"/>
    <a:srgbClr val="FF9E1B"/>
    <a:srgbClr val="E7E6E6"/>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A75A38-381A-40D9-A851-F6C34B8EF9C3}" v="9" dt="2026-06-11T11:03:53.95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24" autoAdjust="0"/>
    <p:restoredTop sz="74592" autoAdjust="0"/>
  </p:normalViewPr>
  <p:slideViewPr>
    <p:cSldViewPr snapToGrid="0" snapToObjects="1">
      <p:cViewPr varScale="1">
        <p:scale>
          <a:sx n="82" d="100"/>
          <a:sy n="82" d="100"/>
        </p:scale>
        <p:origin x="1794" y="96"/>
      </p:cViewPr>
      <p:guideLst>
        <p:guide orient="horz" pos="2682"/>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Sycamore" userId="b4770bae-8292-4e0f-8212-963b4c6b3ded" providerId="ADAL" clId="{5132BCB8-2042-4563-B85A-A555447B6316}"/>
    <pc:docChg chg="custSel modSld">
      <pc:chgData name="Hannah Sycamore" userId="b4770bae-8292-4e0f-8212-963b4c6b3ded" providerId="ADAL" clId="{5132BCB8-2042-4563-B85A-A555447B6316}" dt="2026-06-11T11:02:56.466" v="32" actId="14100"/>
      <pc:docMkLst>
        <pc:docMk/>
      </pc:docMkLst>
      <pc:sldChg chg="addSp delSp modSp mod">
        <pc:chgData name="Hannah Sycamore" userId="b4770bae-8292-4e0f-8212-963b4c6b3ded" providerId="ADAL" clId="{5132BCB8-2042-4563-B85A-A555447B6316}" dt="2026-06-11T11:02:56.466" v="32" actId="14100"/>
        <pc:sldMkLst>
          <pc:docMk/>
          <pc:sldMk cId="4263793917" sldId="263"/>
        </pc:sldMkLst>
        <pc:spChg chg="mod">
          <ac:chgData name="Hannah Sycamore" userId="b4770bae-8292-4e0f-8212-963b4c6b3ded" providerId="ADAL" clId="{5132BCB8-2042-4563-B85A-A555447B6316}" dt="2026-06-11T11:02:56.466" v="32" actId="14100"/>
          <ac:spMkLst>
            <pc:docMk/>
            <pc:sldMk cId="4263793917" sldId="263"/>
            <ac:spMk id="4" creationId="{46D93CE8-DF7B-584A-90B2-D75DC0F3F499}"/>
          </ac:spMkLst>
        </pc:spChg>
        <pc:spChg chg="del">
          <ac:chgData name="Hannah Sycamore" userId="b4770bae-8292-4e0f-8212-963b4c6b3ded" providerId="ADAL" clId="{5132BCB8-2042-4563-B85A-A555447B6316}" dt="2026-06-11T11:02:17.098" v="19" actId="478"/>
          <ac:spMkLst>
            <pc:docMk/>
            <pc:sldMk cId="4263793917" sldId="263"/>
            <ac:spMk id="6" creationId="{00000000-0000-0000-0000-000000000000}"/>
          </ac:spMkLst>
        </pc:spChg>
        <pc:spChg chg="add mod">
          <ac:chgData name="Hannah Sycamore" userId="b4770bae-8292-4e0f-8212-963b4c6b3ded" providerId="ADAL" clId="{5132BCB8-2042-4563-B85A-A555447B6316}" dt="2026-06-11T11:02:17.561" v="20"/>
          <ac:spMkLst>
            <pc:docMk/>
            <pc:sldMk cId="4263793917" sldId="263"/>
            <ac:spMk id="7" creationId="{B2AF1C4E-709F-BF14-9C58-873E9EEA9201}"/>
          </ac:spMkLst>
        </pc:spChg>
      </pc:sldChg>
      <pc:sldChg chg="modSp mod">
        <pc:chgData name="Hannah Sycamore" userId="b4770bae-8292-4e0f-8212-963b4c6b3ded" providerId="ADAL" clId="{5132BCB8-2042-4563-B85A-A555447B6316}" dt="2026-06-11T11:02:09.113" v="18" actId="1076"/>
        <pc:sldMkLst>
          <pc:docMk/>
          <pc:sldMk cId="1512202270" sldId="273"/>
        </pc:sldMkLst>
        <pc:spChg chg="mod">
          <ac:chgData name="Hannah Sycamore" userId="b4770bae-8292-4e0f-8212-963b4c6b3ded" providerId="ADAL" clId="{5132BCB8-2042-4563-B85A-A555447B6316}" dt="2026-06-11T11:01:57.723" v="15" actId="207"/>
          <ac:spMkLst>
            <pc:docMk/>
            <pc:sldMk cId="1512202270" sldId="273"/>
            <ac:spMk id="6" creationId="{00000000-0000-0000-0000-000000000000}"/>
          </ac:spMkLst>
        </pc:spChg>
        <pc:spChg chg="mod">
          <ac:chgData name="Hannah Sycamore" userId="b4770bae-8292-4e0f-8212-963b4c6b3ded" providerId="ADAL" clId="{5132BCB8-2042-4563-B85A-A555447B6316}" dt="2026-06-11T11:02:09.113" v="18" actId="1076"/>
          <ac:spMkLst>
            <pc:docMk/>
            <pc:sldMk cId="1512202270" sldId="273"/>
            <ac:spMk id="7" creationId="{00000000-0000-0000-0000-000000000000}"/>
          </ac:spMkLst>
        </pc:spChg>
        <pc:picChg chg="mod">
          <ac:chgData name="Hannah Sycamore" userId="b4770bae-8292-4e0f-8212-963b4c6b3ded" providerId="ADAL" clId="{5132BCB8-2042-4563-B85A-A555447B6316}" dt="2026-06-11T11:02:06.943" v="17" actId="1076"/>
          <ac:picMkLst>
            <pc:docMk/>
            <pc:sldMk cId="1512202270" sldId="273"/>
            <ac:picMk id="2050"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154ED3-4554-2847-B655-88FA98F1AC0A}" type="datetimeFigureOut">
              <a:rPr lang="en-GB" smtClean="0"/>
              <a:t>11/06/2026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E44EFE-404B-D849-BE65-BA999C857125}" type="slidenum">
              <a:rPr lang="en-GB" smtClean="0"/>
              <a:t>‹#›</a:t>
            </a:fld>
            <a:endParaRPr lang="en-GB"/>
          </a:p>
        </p:txBody>
      </p:sp>
    </p:spTree>
    <p:extLst>
      <p:ext uri="{BB962C8B-B14F-4D97-AF65-F5344CB8AC3E}">
        <p14:creationId xmlns:p14="http://schemas.microsoft.com/office/powerpoint/2010/main" val="18797301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defRPr/>
            </a:pPr>
            <a:r>
              <a:rPr lang="cy-GB"/>
              <a:t>Mae’r sleid hwn yn crynhoi erthygl ddiweddar a gyhoeddwyd gan </a:t>
            </a:r>
            <a:r>
              <a:rPr lang="cy-GB" i="1"/>
              <a:t>Chemistry World</a:t>
            </a:r>
            <a:r>
              <a:rPr lang="cy-GB"/>
              <a:t>.</a:t>
            </a:r>
            <a:r>
              <a:rPr lang="cy-GB" baseline="0"/>
              <a:t> Defnyddiwch y sleid hwn i ddechrau gwers (14</a:t>
            </a:r>
            <a:r>
              <a:rPr lang="cy-GB" sz="1200" b="0" i="0">
                <a:solidFill>
                  <a:schemeClr val="tx1"/>
                </a:solidFill>
                <a:effectLst/>
                <a:latin typeface="+mn-lt"/>
                <a:ea typeface="+mn-lt"/>
                <a:cs typeface="+mn-cs"/>
              </a:rPr>
              <a:t>–</a:t>
            </a:r>
            <a:r>
              <a:rPr lang="cy-GB" baseline="0"/>
              <a:t>16) ar adeileddau ïonig.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aseline="0" dirty="0">
              <a:solidFill>
                <a:srgbClr val="222222"/>
              </a:solidFill>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sz="1200" baseline="0">
                <a:solidFill>
                  <a:srgbClr val="222222"/>
                </a:solidFill>
                <a:latin typeface="Arial" panose="020B0604020202020204" pitchFamily="34" charset="0"/>
              </a:rPr>
              <a:t>Cydnabyddiaeth am y llun: </a:t>
            </a:r>
            <a:r>
              <a:rPr lang="cy-GB" sz="1200">
                <a:solidFill>
                  <a:srgbClr val="222222"/>
                </a:solidFill>
                <a:latin typeface="Arial" panose="020B0604020202020204" pitchFamily="34" charset="0"/>
              </a:rPr>
              <a:t>Erin Rod / CC BY (https://creativecommons.org/licenses/by/4.0)</a:t>
            </a:r>
          </a:p>
        </p:txBody>
      </p:sp>
      <p:sp>
        <p:nvSpPr>
          <p:cNvPr id="4" name="Slide Number Placeholder 3"/>
          <p:cNvSpPr>
            <a:spLocks noGrp="1"/>
          </p:cNvSpPr>
          <p:nvPr>
            <p:ph type="sldNum" sz="quarter" idx="5"/>
          </p:nvPr>
        </p:nvSpPr>
        <p:spPr/>
        <p:txBody>
          <a:bodyPr/>
          <a:lstStyle/>
          <a:p>
            <a:fld id="{47E44EFE-404B-D849-BE65-BA999C857125}" type="slidenum">
              <a:rPr lang="en-GB" smtClean="0"/>
              <a:t>1</a:t>
            </a:fld>
            <a:endParaRPr lang="en-GB"/>
          </a:p>
        </p:txBody>
      </p:sp>
    </p:spTree>
    <p:extLst>
      <p:ext uri="{BB962C8B-B14F-4D97-AF65-F5344CB8AC3E}">
        <p14:creationId xmlns:p14="http://schemas.microsoft.com/office/powerpoint/2010/main" val="26178971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defRPr/>
            </a:pPr>
            <a:r>
              <a:rPr lang="cy-GB"/>
              <a:t>Mae’r sleid hwn yn crynhoi erthygl ddiweddar a gyhoeddwyd gan </a:t>
            </a:r>
            <a:r>
              <a:rPr lang="cy-GB" i="1"/>
              <a:t>Chemistry World</a:t>
            </a:r>
            <a:r>
              <a:rPr lang="cy-GB"/>
              <a:t>.</a:t>
            </a:r>
            <a:r>
              <a:rPr lang="cy-GB" baseline="0"/>
              <a:t> Defnyddiwch y sleid hwn i ddechrau gwers (14</a:t>
            </a:r>
            <a:r>
              <a:rPr lang="cy-GB" sz="1200" b="0" i="0">
                <a:solidFill>
                  <a:schemeClr val="tx1"/>
                </a:solidFill>
                <a:effectLst/>
                <a:latin typeface="+mn-lt"/>
                <a:ea typeface="+mn-lt"/>
                <a:cs typeface="+mn-cs"/>
              </a:rPr>
              <a:t>–</a:t>
            </a:r>
            <a:r>
              <a:rPr lang="cy-GB" baseline="0"/>
              <a:t>16) ar adeileddau ïonig. </a:t>
            </a:r>
          </a:p>
          <a:p>
            <a:pPr defTabSz="966612">
              <a:defRPr/>
            </a:pPr>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cy-GB" sz="1200">
                <a:solidFill>
                  <a:srgbClr val="222222"/>
                </a:solidFill>
                <a:latin typeface="Arial" panose="020B0604020202020204" pitchFamily="34" charset="0"/>
              </a:rPr>
              <a:t>Atebion </a:t>
            </a:r>
          </a:p>
          <a:p>
            <a:pPr marL="228600" indent="-228600">
              <a:buAutoNum type="arabicPeriod"/>
            </a:pPr>
            <a:r>
              <a:rPr lang="cy-GB" sz="1200" baseline="0">
                <a:solidFill>
                  <a:srgbClr val="222222"/>
                </a:solidFill>
                <a:latin typeface="Arial" panose="020B0604020202020204" pitchFamily="34" charset="0"/>
              </a:rPr>
              <a:t> NaCl.</a:t>
            </a:r>
          </a:p>
          <a:p>
            <a:pPr marL="228600" indent="-228600">
              <a:buAutoNum type="arabicPeriod"/>
            </a:pPr>
            <a:r>
              <a:rPr lang="cy-GB" sz="1200" baseline="0">
                <a:solidFill>
                  <a:srgbClr val="222222"/>
                </a:solidFill>
                <a:latin typeface="Arial" panose="020B0604020202020204" pitchFamily="34" charset="0"/>
              </a:rPr>
              <a:t>Dellten enfawr o ïonau. Grymoedd atyniad electrostatig rhwng ïonau â gwefr ddirgroes ym mhob cyfeiriad.</a:t>
            </a:r>
          </a:p>
          <a:p>
            <a:pPr marL="228600" indent="-228600">
              <a:buAutoNum type="arabicPeriod"/>
            </a:pPr>
            <a:r>
              <a:rPr lang="cy-GB" sz="1200" baseline="0">
                <a:solidFill>
                  <a:srgbClr val="222222"/>
                </a:solidFill>
                <a:latin typeface="Arial" panose="020B0604020202020204" pitchFamily="34" charset="0"/>
              </a:rPr>
              <a:t>Cwestiwn estyn. Un haen o graffit. Adeiledd hecsagonol gyda phob atom carbon i dri arall.</a:t>
            </a:r>
          </a:p>
        </p:txBody>
      </p:sp>
      <p:sp>
        <p:nvSpPr>
          <p:cNvPr id="4" name="Slide Number Placeholder 3"/>
          <p:cNvSpPr>
            <a:spLocks noGrp="1"/>
          </p:cNvSpPr>
          <p:nvPr>
            <p:ph type="sldNum" sz="quarter" idx="5"/>
          </p:nvPr>
        </p:nvSpPr>
        <p:spPr/>
        <p:txBody>
          <a:bodyPr/>
          <a:lstStyle/>
          <a:p>
            <a:fld id="{47E44EFE-404B-D849-BE65-BA999C857125}" type="slidenum">
              <a:rPr lang="en-GB" smtClean="0"/>
              <a:t>2</a:t>
            </a:fld>
            <a:endParaRPr lang="en-GB"/>
          </a:p>
        </p:txBody>
      </p:sp>
    </p:spTree>
    <p:extLst>
      <p:ext uri="{BB962C8B-B14F-4D97-AF65-F5344CB8AC3E}">
        <p14:creationId xmlns:p14="http://schemas.microsoft.com/office/powerpoint/2010/main" val="34584331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3_Two Content">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a:xfrm>
            <a:off x="6785941" y="6300000"/>
            <a:ext cx="2057400" cy="365125"/>
          </a:xfrm>
        </p:spPr>
        <p:txBody>
          <a:bodyPr/>
          <a:lstStyle/>
          <a:p>
            <a:fld id="{D993BE9A-2295-974E-B063-F12D5C0A2200}" type="slidenum">
              <a:rPr lang="en-GB" smtClean="0"/>
              <a:t>‹#›</a:t>
            </a:fld>
            <a:endParaRPr lang="en-GB"/>
          </a:p>
        </p:txBody>
      </p:sp>
      <p:sp>
        <p:nvSpPr>
          <p:cNvPr id="2" name="Title 1">
            <a:extLst>
              <a:ext uri="{FF2B5EF4-FFF2-40B4-BE49-F238E27FC236}">
                <a16:creationId xmlns:a16="http://schemas.microsoft.com/office/drawing/2014/main" id="{56F06E72-FD10-384B-917A-421C42C98846}"/>
              </a:ext>
            </a:extLst>
          </p:cNvPr>
          <p:cNvSpPr>
            <a:spLocks noGrp="1"/>
          </p:cNvSpPr>
          <p:nvPr>
            <p:ph type="title"/>
          </p:nvPr>
        </p:nvSpPr>
        <p:spPr/>
        <p:txBody>
          <a:bodyPr/>
          <a:lstStyle/>
          <a:p>
            <a:r>
              <a:rPr lang="en-US"/>
              <a:t>Click to edit Master title style</a:t>
            </a:r>
            <a:endParaRPr lang="en-GB"/>
          </a:p>
        </p:txBody>
      </p:sp>
      <p:sp>
        <p:nvSpPr>
          <p:cNvPr id="6" name="Content Placeholder 5">
            <a:extLst>
              <a:ext uri="{FF2B5EF4-FFF2-40B4-BE49-F238E27FC236}">
                <a16:creationId xmlns:a16="http://schemas.microsoft.com/office/drawing/2014/main" id="{4D49FB06-ED83-EA45-AEBD-3751AE6255D1}"/>
              </a:ext>
            </a:extLst>
          </p:cNvPr>
          <p:cNvSpPr>
            <a:spLocks noGrp="1"/>
          </p:cNvSpPr>
          <p:nvPr>
            <p:ph sz="quarter" idx="13"/>
          </p:nvPr>
        </p:nvSpPr>
        <p:spPr>
          <a:xfrm>
            <a:off x="628650" y="1825625"/>
            <a:ext cx="7886700" cy="3408363"/>
          </a:xfrm>
        </p:spPr>
        <p:txBody>
          <a:bodyPr/>
          <a:lstStyle>
            <a:lvl1pPr marL="0" indent="0">
              <a:buNone/>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478420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7_Two Content">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a:xfrm>
            <a:off x="6785941" y="6300000"/>
            <a:ext cx="2057400" cy="365125"/>
          </a:xfrm>
        </p:spPr>
        <p:txBody>
          <a:bodyPr/>
          <a:lstStyle/>
          <a:p>
            <a:fld id="{D993BE9A-2295-974E-B063-F12D5C0A2200}" type="slidenum">
              <a:rPr lang="en-GB" smtClean="0"/>
              <a:t>‹#›</a:t>
            </a:fld>
            <a:endParaRPr lang="en-GB"/>
          </a:p>
        </p:txBody>
      </p:sp>
      <p:sp>
        <p:nvSpPr>
          <p:cNvPr id="8" name="Content Placeholder 2">
            <a:extLst>
              <a:ext uri="{FF2B5EF4-FFF2-40B4-BE49-F238E27FC236}">
                <a16:creationId xmlns:a16="http://schemas.microsoft.com/office/drawing/2014/main" id="{7F062252-0813-314C-AFFB-A2A147BBFFB8}"/>
              </a:ext>
            </a:extLst>
          </p:cNvPr>
          <p:cNvSpPr>
            <a:spLocks noGrp="1"/>
          </p:cNvSpPr>
          <p:nvPr>
            <p:ph idx="1"/>
          </p:nvPr>
        </p:nvSpPr>
        <p:spPr>
          <a:xfrm>
            <a:off x="628650" y="1815548"/>
            <a:ext cx="3744568" cy="3645848"/>
          </a:xfrm>
        </p:spPr>
        <p:txBody>
          <a:bodyPr/>
          <a:lstStyle>
            <a:lvl1pPr marL="0" indent="0">
              <a:buNone/>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1">
            <a:extLst>
              <a:ext uri="{FF2B5EF4-FFF2-40B4-BE49-F238E27FC236}">
                <a16:creationId xmlns:a16="http://schemas.microsoft.com/office/drawing/2014/main" id="{8A7A4E21-F83C-754F-841F-835C3F504772}"/>
              </a:ext>
            </a:extLst>
          </p:cNvPr>
          <p:cNvSpPr>
            <a:spLocks noGrp="1"/>
          </p:cNvSpPr>
          <p:nvPr>
            <p:ph type="title"/>
          </p:nvPr>
        </p:nvSpPr>
        <p:spPr>
          <a:xfrm>
            <a:off x="628650" y="365126"/>
            <a:ext cx="7886700" cy="1325563"/>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2C8ADCB8-941A-2E48-A25E-6D520F812004}"/>
              </a:ext>
            </a:extLst>
          </p:cNvPr>
          <p:cNvSpPr>
            <a:spLocks noGrp="1"/>
          </p:cNvSpPr>
          <p:nvPr>
            <p:ph idx="13"/>
          </p:nvPr>
        </p:nvSpPr>
        <p:spPr>
          <a:xfrm>
            <a:off x="4776580" y="1815548"/>
            <a:ext cx="3744568" cy="3645848"/>
          </a:xfrm>
        </p:spPr>
        <p:txBody>
          <a:bodyPr/>
          <a:lstStyle>
            <a:lvl1pPr marL="0" indent="0">
              <a:buNone/>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482886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9_Two Content_text and picture">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a:xfrm>
            <a:off x="6785941" y="6300000"/>
            <a:ext cx="2057400" cy="365125"/>
          </a:xfrm>
        </p:spPr>
        <p:txBody>
          <a:bodyPr/>
          <a:lstStyle/>
          <a:p>
            <a:fld id="{D993BE9A-2295-974E-B063-F12D5C0A2200}" type="slidenum">
              <a:rPr lang="en-GB" smtClean="0"/>
              <a:t>‹#›</a:t>
            </a:fld>
            <a:endParaRPr lang="en-GB"/>
          </a:p>
        </p:txBody>
      </p:sp>
      <p:sp>
        <p:nvSpPr>
          <p:cNvPr id="8" name="Content Placeholder 2">
            <a:extLst>
              <a:ext uri="{FF2B5EF4-FFF2-40B4-BE49-F238E27FC236}">
                <a16:creationId xmlns:a16="http://schemas.microsoft.com/office/drawing/2014/main" id="{7F062252-0813-314C-AFFB-A2A147BBFFB8}"/>
              </a:ext>
            </a:extLst>
          </p:cNvPr>
          <p:cNvSpPr>
            <a:spLocks noGrp="1"/>
          </p:cNvSpPr>
          <p:nvPr>
            <p:ph idx="1"/>
          </p:nvPr>
        </p:nvSpPr>
        <p:spPr>
          <a:xfrm>
            <a:off x="628650" y="1815548"/>
            <a:ext cx="3744568" cy="3645848"/>
          </a:xfrm>
        </p:spPr>
        <p:txBody>
          <a:bodyPr/>
          <a:lstStyle>
            <a:lvl1pPr marL="0" indent="0">
              <a:buNone/>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1">
            <a:extLst>
              <a:ext uri="{FF2B5EF4-FFF2-40B4-BE49-F238E27FC236}">
                <a16:creationId xmlns:a16="http://schemas.microsoft.com/office/drawing/2014/main" id="{8A7A4E21-F83C-754F-841F-835C3F504772}"/>
              </a:ext>
            </a:extLst>
          </p:cNvPr>
          <p:cNvSpPr>
            <a:spLocks noGrp="1"/>
          </p:cNvSpPr>
          <p:nvPr>
            <p:ph type="title"/>
          </p:nvPr>
        </p:nvSpPr>
        <p:spPr>
          <a:xfrm>
            <a:off x="628650" y="365126"/>
            <a:ext cx="7886700" cy="1325563"/>
          </a:xfrm>
        </p:spPr>
        <p:txBody>
          <a:bodyPr/>
          <a:lstStyle/>
          <a:p>
            <a:r>
              <a:rPr lang="en-US"/>
              <a:t>Click to edit Master title style</a:t>
            </a:r>
            <a:endParaRPr lang="en-GB"/>
          </a:p>
        </p:txBody>
      </p:sp>
      <p:sp>
        <p:nvSpPr>
          <p:cNvPr id="3" name="Picture Placeholder 2">
            <a:extLst>
              <a:ext uri="{FF2B5EF4-FFF2-40B4-BE49-F238E27FC236}">
                <a16:creationId xmlns:a16="http://schemas.microsoft.com/office/drawing/2014/main" id="{92C4AF84-80AB-C24E-A255-17AE1204EC6D}"/>
              </a:ext>
            </a:extLst>
          </p:cNvPr>
          <p:cNvSpPr>
            <a:spLocks noGrp="1"/>
          </p:cNvSpPr>
          <p:nvPr>
            <p:ph type="pic" sz="quarter" idx="13"/>
          </p:nvPr>
        </p:nvSpPr>
        <p:spPr>
          <a:xfrm>
            <a:off x="4572000" y="1816100"/>
            <a:ext cx="3943350" cy="3644900"/>
          </a:xfrm>
        </p:spPr>
        <p:txBody>
          <a:bodyPr/>
          <a:lstStyle/>
          <a:p>
            <a:r>
              <a:rPr lang="en-US"/>
              <a:t>Click icon to add picture</a:t>
            </a:r>
            <a:endParaRPr lang="en-GB"/>
          </a:p>
        </p:txBody>
      </p:sp>
    </p:spTree>
    <p:extLst>
      <p:ext uri="{BB962C8B-B14F-4D97-AF65-F5344CB8AC3E}">
        <p14:creationId xmlns:p14="http://schemas.microsoft.com/office/powerpoint/2010/main" val="2559002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0_Two Content Text and table">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a:xfrm>
            <a:off x="6785941" y="6300000"/>
            <a:ext cx="2057400" cy="365125"/>
          </a:xfrm>
        </p:spPr>
        <p:txBody>
          <a:bodyPr/>
          <a:lstStyle/>
          <a:p>
            <a:fld id="{D993BE9A-2295-974E-B063-F12D5C0A2200}" type="slidenum">
              <a:rPr lang="en-GB" smtClean="0"/>
              <a:t>‹#›</a:t>
            </a:fld>
            <a:endParaRPr lang="en-GB"/>
          </a:p>
        </p:txBody>
      </p:sp>
      <p:sp>
        <p:nvSpPr>
          <p:cNvPr id="8" name="Content Placeholder 2">
            <a:extLst>
              <a:ext uri="{FF2B5EF4-FFF2-40B4-BE49-F238E27FC236}">
                <a16:creationId xmlns:a16="http://schemas.microsoft.com/office/drawing/2014/main" id="{7F062252-0813-314C-AFFB-A2A147BBFFB8}"/>
              </a:ext>
            </a:extLst>
          </p:cNvPr>
          <p:cNvSpPr>
            <a:spLocks noGrp="1"/>
          </p:cNvSpPr>
          <p:nvPr>
            <p:ph idx="1"/>
          </p:nvPr>
        </p:nvSpPr>
        <p:spPr>
          <a:xfrm>
            <a:off x="628650" y="1815548"/>
            <a:ext cx="3744568" cy="3645848"/>
          </a:xfrm>
        </p:spPr>
        <p:txBody>
          <a:bodyPr/>
          <a:lstStyle>
            <a:lvl1pPr marL="0" indent="0">
              <a:buNone/>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1">
            <a:extLst>
              <a:ext uri="{FF2B5EF4-FFF2-40B4-BE49-F238E27FC236}">
                <a16:creationId xmlns:a16="http://schemas.microsoft.com/office/drawing/2014/main" id="{8A7A4E21-F83C-754F-841F-835C3F504772}"/>
              </a:ext>
            </a:extLst>
          </p:cNvPr>
          <p:cNvSpPr>
            <a:spLocks noGrp="1"/>
          </p:cNvSpPr>
          <p:nvPr>
            <p:ph type="title"/>
          </p:nvPr>
        </p:nvSpPr>
        <p:spPr>
          <a:xfrm>
            <a:off x="628650" y="365126"/>
            <a:ext cx="7886700" cy="1325563"/>
          </a:xfrm>
        </p:spPr>
        <p:txBody>
          <a:bodyPr/>
          <a:lstStyle/>
          <a:p>
            <a:r>
              <a:rPr lang="en-US"/>
              <a:t>Click to edit Master title style</a:t>
            </a:r>
            <a:endParaRPr lang="en-GB"/>
          </a:p>
        </p:txBody>
      </p:sp>
      <p:sp>
        <p:nvSpPr>
          <p:cNvPr id="4" name="Table Placeholder 3">
            <a:extLst>
              <a:ext uri="{FF2B5EF4-FFF2-40B4-BE49-F238E27FC236}">
                <a16:creationId xmlns:a16="http://schemas.microsoft.com/office/drawing/2014/main" id="{2D47F291-18EF-E34E-8DD6-E5E40C8FD305}"/>
              </a:ext>
            </a:extLst>
          </p:cNvPr>
          <p:cNvSpPr>
            <a:spLocks noGrp="1"/>
          </p:cNvSpPr>
          <p:nvPr>
            <p:ph type="tbl" sz="quarter" idx="13"/>
          </p:nvPr>
        </p:nvSpPr>
        <p:spPr>
          <a:xfrm>
            <a:off x="4572000" y="1816100"/>
            <a:ext cx="3943350" cy="3644900"/>
          </a:xfrm>
        </p:spPr>
        <p:txBody>
          <a:bodyPr/>
          <a:lstStyle/>
          <a:p>
            <a:r>
              <a:rPr lang="en-US"/>
              <a:t>Click icon to add table</a:t>
            </a:r>
            <a:endParaRPr lang="en-GB"/>
          </a:p>
        </p:txBody>
      </p:sp>
    </p:spTree>
    <p:extLst>
      <p:ext uri="{BB962C8B-B14F-4D97-AF65-F5344CB8AC3E}">
        <p14:creationId xmlns:p14="http://schemas.microsoft.com/office/powerpoint/2010/main" val="106737358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254110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6785941" y="6300000"/>
            <a:ext cx="2057400" cy="365125"/>
          </a:xfrm>
          <a:prstGeom prst="rect">
            <a:avLst/>
          </a:prstGeom>
        </p:spPr>
        <p:txBody>
          <a:bodyPr vert="horz" lIns="91440" tIns="45720" rIns="91440" bIns="45720" rtlCol="0" anchor="ctr"/>
          <a:lstStyle>
            <a:lvl1pPr algn="r">
              <a:defRPr sz="1200">
                <a:solidFill>
                  <a:srgbClr val="004976"/>
                </a:solidFill>
              </a:defRPr>
            </a:lvl1pPr>
          </a:lstStyle>
          <a:p>
            <a:fld id="{D993BE9A-2295-974E-B063-F12D5C0A2200}" type="slidenum">
              <a:rPr lang="en-GB" smtClean="0"/>
              <a:pPr/>
              <a:t>‹#›</a:t>
            </a:fld>
            <a:endParaRPr lang="en-GB" dirty="0"/>
          </a:p>
        </p:txBody>
      </p:sp>
      <p:pic>
        <p:nvPicPr>
          <p:cNvPr id="9" name="Picture 8">
            <a:extLst>
              <a:ext uri="{FF2B5EF4-FFF2-40B4-BE49-F238E27FC236}">
                <a16:creationId xmlns:a16="http://schemas.microsoft.com/office/drawing/2014/main" id="{B6D10051-213D-F54D-BD3C-B61FA29442AB}"/>
              </a:ext>
            </a:extLst>
          </p:cNvPr>
          <p:cNvPicPr>
            <a:picLocks noChangeAspect="1"/>
          </p:cNvPicPr>
          <p:nvPr userDrawn="1"/>
        </p:nvPicPr>
        <p:blipFill>
          <a:blip r:embed="rId6"/>
          <a:stretch>
            <a:fillRect/>
          </a:stretch>
        </p:blipFill>
        <p:spPr>
          <a:xfrm>
            <a:off x="0" y="5720631"/>
            <a:ext cx="2615950" cy="1137369"/>
          </a:xfrm>
          <a:prstGeom prst="rect">
            <a:avLst/>
          </a:prstGeom>
        </p:spPr>
      </p:pic>
      <p:cxnSp>
        <p:nvCxnSpPr>
          <p:cNvPr id="10" name="Straight Connector 9">
            <a:extLst>
              <a:ext uri="{FF2B5EF4-FFF2-40B4-BE49-F238E27FC236}">
                <a16:creationId xmlns:a16="http://schemas.microsoft.com/office/drawing/2014/main" id="{A30C2941-B443-B742-A370-CFF703CA1858}"/>
              </a:ext>
            </a:extLst>
          </p:cNvPr>
          <p:cNvCxnSpPr>
            <a:cxnSpLocks/>
          </p:cNvCxnSpPr>
          <p:nvPr userDrawn="1"/>
        </p:nvCxnSpPr>
        <p:spPr>
          <a:xfrm>
            <a:off x="318000" y="5720598"/>
            <a:ext cx="8525341"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5976898"/>
      </p:ext>
    </p:extLst>
  </p:cSld>
  <p:clrMap bg1="lt1" tx1="dk1" bg2="lt2" tx2="dk2" accent1="accent1" accent2="accent2" accent3="accent3" accent4="accent4" accent5="accent5" accent6="accent6" hlink="hlink" folHlink="folHlink"/>
  <p:sldLayoutIdLst>
    <p:sldLayoutId id="2147483683" r:id="rId1"/>
    <p:sldLayoutId id="2147483729" r:id="rId2"/>
    <p:sldLayoutId id="2147483731" r:id="rId3"/>
    <p:sldLayoutId id="2147483732" r:id="rId4"/>
  </p:sldLayoutIdLst>
  <p:hf hdr="0" ftr="0" dt="0"/>
  <p:txStyles>
    <p:titleStyle>
      <a:lvl1pPr algn="l" defTabSz="914400" rtl="0" eaLnBrk="1" latinLnBrk="0" hangingPunct="1">
        <a:lnSpc>
          <a:spcPct val="90000"/>
        </a:lnSpc>
        <a:spcBef>
          <a:spcPct val="0"/>
        </a:spcBef>
        <a:buNone/>
        <a:defRPr sz="4000" kern="1200">
          <a:solidFill>
            <a:srgbClr val="004976"/>
          </a:solidFill>
          <a:latin typeface="+mj-lt"/>
          <a:ea typeface="+mj-ea"/>
          <a:cs typeface="+mj-cs"/>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rgbClr val="54585A"/>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rgbClr val="54585A"/>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rgbClr val="54585A"/>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rgbClr val="54585A"/>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rgbClr val="54585A"/>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sc.li/4utkuTR"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hyperlink" Target="https://rsc.li/4utkuT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8BABC9-3627-194B-8675-4E9513869B0C}"/>
              </a:ext>
            </a:extLst>
          </p:cNvPr>
          <p:cNvSpPr>
            <a:spLocks noGrp="1"/>
          </p:cNvSpPr>
          <p:nvPr>
            <p:ph type="sldNum" sz="quarter" idx="12"/>
          </p:nvPr>
        </p:nvSpPr>
        <p:spPr/>
        <p:txBody>
          <a:bodyPr/>
          <a:lstStyle/>
          <a:p>
            <a:fld id="{D993BE9A-2295-974E-B063-F12D5C0A2200}" type="slidenum">
              <a:rPr lang="en-GB" smtClean="0"/>
              <a:t>1</a:t>
            </a:fld>
            <a:endParaRPr lang="en-GB"/>
          </a:p>
        </p:txBody>
      </p:sp>
      <p:sp>
        <p:nvSpPr>
          <p:cNvPr id="3" name="Title 2">
            <a:extLst>
              <a:ext uri="{FF2B5EF4-FFF2-40B4-BE49-F238E27FC236}">
                <a16:creationId xmlns:a16="http://schemas.microsoft.com/office/drawing/2014/main" id="{E1FB8C7A-6F1E-6C4F-84AA-61CCD4C8EAC2}"/>
              </a:ext>
            </a:extLst>
          </p:cNvPr>
          <p:cNvSpPr>
            <a:spLocks noGrp="1"/>
          </p:cNvSpPr>
          <p:nvPr>
            <p:ph type="title"/>
          </p:nvPr>
        </p:nvSpPr>
        <p:spPr>
          <a:xfrm>
            <a:off x="618140" y="203931"/>
            <a:ext cx="7886700" cy="1325563"/>
          </a:xfrm>
        </p:spPr>
        <p:txBody>
          <a:bodyPr/>
          <a:lstStyle/>
          <a:p>
            <a:r>
              <a:rPr lang="cy-GB"/>
              <a:t>Ffurf hecsagonol halen bwrdd</a:t>
            </a:r>
          </a:p>
        </p:txBody>
      </p:sp>
      <p:sp>
        <p:nvSpPr>
          <p:cNvPr id="4" name="Content Placeholder 3">
            <a:extLst>
              <a:ext uri="{FF2B5EF4-FFF2-40B4-BE49-F238E27FC236}">
                <a16:creationId xmlns:a16="http://schemas.microsoft.com/office/drawing/2014/main" id="{46D93CE8-DF7B-584A-90B2-D75DC0F3F499}"/>
              </a:ext>
            </a:extLst>
          </p:cNvPr>
          <p:cNvSpPr>
            <a:spLocks noGrp="1"/>
          </p:cNvSpPr>
          <p:nvPr>
            <p:ph sz="quarter" idx="13"/>
          </p:nvPr>
        </p:nvSpPr>
        <p:spPr>
          <a:xfrm>
            <a:off x="130630" y="1553039"/>
            <a:ext cx="5932546" cy="4263010"/>
          </a:xfrm>
        </p:spPr>
        <p:txBody>
          <a:bodyPr>
            <a:normAutofit lnSpcReduction="10000"/>
          </a:bodyPr>
          <a:lstStyle/>
          <a:p>
            <a:r>
              <a:rPr lang="cy-GB" sz="1800" dirty="0"/>
              <a:t>Mae deunyddiau 2D wedi'u gwneud o un neu ychydig o haenau atomig. Mae ganddynt briodweddau ac adeileddau sy’n aml yn wahanol iawn i’r cyfansoddyn swmp. </a:t>
            </a:r>
          </a:p>
          <a:p>
            <a:r>
              <a:rPr lang="cy-GB" sz="1800" dirty="0"/>
              <a:t>Sodiwm clorid (halen bwrdd) yw un o’r cyfansoddion ïonig symlaf. Fel arfer, mae ganddo adeiledd dellten, crisial ciwbig. Ac eto, pan gaiff ei ddyddodi fel llen tenau iawn ar arwyneb diemwnt, mae’n ffurfio adeiledd hecsagonol. Mae rhyngweithiad cemegol cryf rhwng halen a diemwnt, sy’n helpu’r adeiledd newydd i ffurfio. Roedd diffreithiant electronau a dadansoddiad pelydr-X o samplau wedi cadarnhau bod halen-ar-ddiemwnt yn cynnwys sodiwm clorid hecsagonol. Wrth i drwch yr haen o halen gynyddu y tu hwnt i 6 nm, mae’r adeiledd hecsagonol yn dychwelyd i’r un ciwbig.</a:t>
            </a:r>
          </a:p>
        </p:txBody>
      </p:sp>
      <p:sp>
        <p:nvSpPr>
          <p:cNvPr id="6" name="TextBox 5"/>
          <p:cNvSpPr txBox="1"/>
          <p:nvPr/>
        </p:nvSpPr>
        <p:spPr>
          <a:xfrm>
            <a:off x="731520" y="1219862"/>
            <a:ext cx="6989893" cy="307777"/>
          </a:xfrm>
          <a:prstGeom prst="rect">
            <a:avLst/>
          </a:prstGeom>
          <a:noFill/>
        </p:spPr>
        <p:txBody>
          <a:bodyPr wrap="square" rtlCol="0">
            <a:spAutoFit/>
          </a:bodyPr>
          <a:lstStyle/>
          <a:p>
            <a:r>
              <a:rPr lang="cy-GB" sz="1400" i="1" dirty="0">
                <a:solidFill>
                  <a:schemeClr val="tx2"/>
                </a:solidFill>
              </a:rPr>
              <a:t>Darllenwch yr erthygl lawn yn </a:t>
            </a:r>
            <a:r>
              <a:rPr lang="cy-GB" sz="1400" i="1" dirty="0">
                <a:solidFill>
                  <a:schemeClr val="tx2"/>
                </a:solidFill>
                <a:hlinkClick r:id="rId3">
                  <a:extLst>
                    <a:ext uri="{A12FA001-AC4F-418D-AE19-62706E023703}">
                      <ahyp:hlinkClr xmlns:ahyp="http://schemas.microsoft.com/office/drawing/2018/hyperlinkcolor" val="tx"/>
                    </a:ext>
                  </a:extLst>
                </a:hlinkClick>
              </a:rPr>
              <a:t>rsc.li/4utkuTR</a:t>
            </a:r>
            <a:r>
              <a:rPr lang="cy-GB" sz="1400" i="1" dirty="0">
                <a:solidFill>
                  <a:schemeClr val="tx2"/>
                </a:solidFill>
              </a:rPr>
              <a:t> </a:t>
            </a: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82695" y="5816049"/>
            <a:ext cx="967901" cy="967901"/>
          </a:xfrm>
          <a:prstGeom prst="rect">
            <a:avLst/>
          </a:prstGeom>
        </p:spPr>
      </p:pic>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63176" y="1741650"/>
            <a:ext cx="2513826" cy="2184869"/>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5993137" y="4115129"/>
            <a:ext cx="2850204" cy="923330"/>
          </a:xfrm>
          <a:prstGeom prst="rect">
            <a:avLst/>
          </a:prstGeom>
        </p:spPr>
        <p:txBody>
          <a:bodyPr wrap="square">
            <a:spAutoFit/>
          </a:bodyPr>
          <a:lstStyle/>
          <a:p>
            <a:r>
              <a:rPr lang="cy-GB" dirty="0"/>
              <a:t>Delweddau microsgopeg polareiddio o grisialau sodiwm clorid</a:t>
            </a:r>
          </a:p>
        </p:txBody>
      </p:sp>
    </p:spTree>
    <p:extLst>
      <p:ext uri="{BB962C8B-B14F-4D97-AF65-F5344CB8AC3E}">
        <p14:creationId xmlns:p14="http://schemas.microsoft.com/office/powerpoint/2010/main" val="15122022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8BABC9-3627-194B-8675-4E9513869B0C}"/>
              </a:ext>
            </a:extLst>
          </p:cNvPr>
          <p:cNvSpPr>
            <a:spLocks noGrp="1"/>
          </p:cNvSpPr>
          <p:nvPr>
            <p:ph type="sldNum" sz="quarter" idx="12"/>
          </p:nvPr>
        </p:nvSpPr>
        <p:spPr/>
        <p:txBody>
          <a:bodyPr/>
          <a:lstStyle/>
          <a:p>
            <a:fld id="{D993BE9A-2295-974E-B063-F12D5C0A2200}" type="slidenum">
              <a:rPr lang="en-GB" smtClean="0"/>
              <a:t>2</a:t>
            </a:fld>
            <a:endParaRPr lang="en-GB"/>
          </a:p>
        </p:txBody>
      </p:sp>
      <p:sp>
        <p:nvSpPr>
          <p:cNvPr id="3" name="Title 2">
            <a:extLst>
              <a:ext uri="{FF2B5EF4-FFF2-40B4-BE49-F238E27FC236}">
                <a16:creationId xmlns:a16="http://schemas.microsoft.com/office/drawing/2014/main" id="{E1FB8C7A-6F1E-6C4F-84AA-61CCD4C8EAC2}"/>
              </a:ext>
            </a:extLst>
          </p:cNvPr>
          <p:cNvSpPr>
            <a:spLocks noGrp="1"/>
          </p:cNvSpPr>
          <p:nvPr>
            <p:ph type="title"/>
          </p:nvPr>
        </p:nvSpPr>
        <p:spPr>
          <a:xfrm>
            <a:off x="618140" y="203931"/>
            <a:ext cx="7886700" cy="1325563"/>
          </a:xfrm>
        </p:spPr>
        <p:txBody>
          <a:bodyPr/>
          <a:lstStyle/>
          <a:p>
            <a:r>
              <a:rPr lang="cy-GB"/>
              <a:t>Ffurf hecsagonol halen bwrdd</a:t>
            </a:r>
          </a:p>
        </p:txBody>
      </p:sp>
      <p:sp>
        <p:nvSpPr>
          <p:cNvPr id="4" name="Content Placeholder 3">
            <a:extLst>
              <a:ext uri="{FF2B5EF4-FFF2-40B4-BE49-F238E27FC236}">
                <a16:creationId xmlns:a16="http://schemas.microsoft.com/office/drawing/2014/main" id="{46D93CE8-DF7B-584A-90B2-D75DC0F3F499}"/>
              </a:ext>
            </a:extLst>
          </p:cNvPr>
          <p:cNvSpPr>
            <a:spLocks noGrp="1"/>
          </p:cNvSpPr>
          <p:nvPr>
            <p:ph sz="quarter" idx="13"/>
          </p:nvPr>
        </p:nvSpPr>
        <p:spPr>
          <a:xfrm>
            <a:off x="159984" y="1553039"/>
            <a:ext cx="5903190" cy="4263010"/>
          </a:xfrm>
        </p:spPr>
        <p:txBody>
          <a:bodyPr>
            <a:normAutofit lnSpcReduction="10000"/>
          </a:bodyPr>
          <a:lstStyle/>
          <a:p>
            <a:r>
              <a:rPr lang="cy-GB" sz="1800" dirty="0"/>
              <a:t>Mae deunyddiau 2D wedi'u gwneud o un neu ychydig o haenau atomig. Mae ganddynt briodweddau ac adeileddau sy’n aml yn wahanol iawn i’r cyfansoddyn swmp. </a:t>
            </a:r>
          </a:p>
          <a:p>
            <a:r>
              <a:rPr lang="cy-GB" sz="1800" dirty="0"/>
              <a:t>Sodiwm clorid (halen bwrdd) yw un o’r cyfansoddion ïonig symlaf. Fel arfer, mae ganddo adeiledd dellten, crisial ciwbig. Ac eto, pan gaiff ei ddyddodi fel llen tenau iawn ar arwyneb diemwnt, mae’n ffurfio adeiledd hecsagonol. Mae rhyngweithiad cemegol cryf rhwng halen a diemwnt, sy’n helpu’r adeiledd newydd i ffurfio. Roedd diffreithiant electronau a dadansoddiad pelydr-X o samplau wedi cadarnhau bod halen-ar-ddiemwnt yn cynnwys sodiwm clorid hecsagonol. Wrth i drwch yr haen o halen gynyddu y tu hwnt i 6 nm, mae’r adeiledd hecsagonol yn dychwelyd i’r un ciwbig.</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2695" y="5816049"/>
            <a:ext cx="967901" cy="967901"/>
          </a:xfrm>
          <a:prstGeom prst="rect">
            <a:avLst/>
          </a:prstGeom>
        </p:spPr>
      </p:pic>
      <p:sp>
        <p:nvSpPr>
          <p:cNvPr id="5" name="TextBox 4"/>
          <p:cNvSpPr txBox="1"/>
          <p:nvPr/>
        </p:nvSpPr>
        <p:spPr>
          <a:xfrm>
            <a:off x="6063174" y="2231762"/>
            <a:ext cx="2780167" cy="2585323"/>
          </a:xfrm>
          <a:prstGeom prst="rect">
            <a:avLst/>
          </a:prstGeom>
          <a:noFill/>
        </p:spPr>
        <p:txBody>
          <a:bodyPr wrap="square" rtlCol="0">
            <a:spAutoFit/>
          </a:bodyPr>
          <a:lstStyle/>
          <a:p>
            <a:pPr marL="342900" indent="-342900">
              <a:buAutoNum type="arabicPeriod"/>
            </a:pPr>
            <a:r>
              <a:rPr lang="cy-GB"/>
              <a:t>Rhowch fformiwla sodiwm clorid.</a:t>
            </a:r>
          </a:p>
          <a:p>
            <a:pPr marL="342900" indent="-342900">
              <a:buAutoNum type="arabicPeriod"/>
            </a:pPr>
            <a:r>
              <a:rPr lang="cy-GB"/>
              <a:t>Disgrifiwch yr adeiledd a geir fel rheol mewn sodiwm clorid.</a:t>
            </a:r>
          </a:p>
          <a:p>
            <a:pPr marL="342900" indent="-342900">
              <a:buAutoNum type="arabicPeriod"/>
            </a:pPr>
            <a:r>
              <a:rPr lang="cy-GB"/>
              <a:t>Mae graffen yn adeiledd 2D. Disgrifiwch adeiledd graffen.</a:t>
            </a:r>
          </a:p>
        </p:txBody>
      </p:sp>
      <p:sp>
        <p:nvSpPr>
          <p:cNvPr id="7" name="TextBox 6">
            <a:extLst>
              <a:ext uri="{FF2B5EF4-FFF2-40B4-BE49-F238E27FC236}">
                <a16:creationId xmlns:a16="http://schemas.microsoft.com/office/drawing/2014/main" id="{B2AF1C4E-709F-BF14-9C58-873E9EEA9201}"/>
              </a:ext>
            </a:extLst>
          </p:cNvPr>
          <p:cNvSpPr txBox="1"/>
          <p:nvPr/>
        </p:nvSpPr>
        <p:spPr>
          <a:xfrm>
            <a:off x="731520" y="1219862"/>
            <a:ext cx="6989893" cy="307777"/>
          </a:xfrm>
          <a:prstGeom prst="rect">
            <a:avLst/>
          </a:prstGeom>
          <a:noFill/>
        </p:spPr>
        <p:txBody>
          <a:bodyPr wrap="square" rtlCol="0">
            <a:spAutoFit/>
          </a:bodyPr>
          <a:lstStyle/>
          <a:p>
            <a:r>
              <a:rPr lang="cy-GB" sz="1400" i="1" dirty="0">
                <a:solidFill>
                  <a:schemeClr val="tx2"/>
                </a:solidFill>
              </a:rPr>
              <a:t>Darllenwch yr erthygl lawn yn </a:t>
            </a:r>
            <a:r>
              <a:rPr lang="cy-GB" sz="1400" i="1" dirty="0">
                <a:solidFill>
                  <a:schemeClr val="tx2"/>
                </a:solidFill>
                <a:hlinkClick r:id="rId4">
                  <a:extLst>
                    <a:ext uri="{A12FA001-AC4F-418D-AE19-62706E023703}">
                      <ahyp:hlinkClr xmlns:ahyp="http://schemas.microsoft.com/office/drawing/2018/hyperlinkcolor" val="tx"/>
                    </a:ext>
                  </a:extLst>
                </a:hlinkClick>
              </a:rPr>
              <a:t>rsc.li/4utkuTR</a:t>
            </a:r>
            <a:r>
              <a:rPr lang="cy-GB" sz="1400" i="1" dirty="0">
                <a:solidFill>
                  <a:schemeClr val="tx2"/>
                </a:solidFill>
              </a:rPr>
              <a:t> </a:t>
            </a:r>
          </a:p>
        </p:txBody>
      </p:sp>
    </p:spTree>
    <p:extLst>
      <p:ext uri="{BB962C8B-B14F-4D97-AF65-F5344CB8AC3E}">
        <p14:creationId xmlns:p14="http://schemas.microsoft.com/office/powerpoint/2010/main" val="4263793917"/>
      </p:ext>
    </p:extLst>
  </p:cSld>
  <p:clrMapOvr>
    <a:masterClrMapping/>
  </p:clrMapOvr>
</p:sld>
</file>

<file path=ppt/theme/theme1.xml><?xml version="1.0" encoding="utf-8"?>
<a:theme xmlns:a="http://schemas.openxmlformats.org/drawingml/2006/main" name="1_RSC_Plain_no footer">
  <a:themeElements>
    <a:clrScheme name="Custom 1">
      <a:dk1>
        <a:srgbClr val="004976"/>
      </a:dk1>
      <a:lt1>
        <a:srgbClr val="FFFFFF"/>
      </a:lt1>
      <a:dk2>
        <a:srgbClr val="004976"/>
      </a:dk2>
      <a:lt2>
        <a:srgbClr val="E7E6E6"/>
      </a:lt2>
      <a:accent1>
        <a:srgbClr val="004976"/>
      </a:accent1>
      <a:accent2>
        <a:srgbClr val="48A9C5"/>
      </a:accent2>
      <a:accent3>
        <a:srgbClr val="EEDC00"/>
      </a:accent3>
      <a:accent4>
        <a:srgbClr val="97D700"/>
      </a:accent4>
      <a:accent5>
        <a:srgbClr val="DA1883"/>
      </a:accent5>
      <a:accent6>
        <a:srgbClr val="991E66"/>
      </a:accent6>
      <a:hlink>
        <a:srgbClr val="FF9E1B"/>
      </a:hlink>
      <a:folHlink>
        <a:srgbClr val="545859"/>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 EIC starter slide template.pptx" id="{8C227671-679E-4005-AE38-7E4654D46299}" vid="{3A4C9E2F-8493-4A3B-ACEE-3D5EC76FA45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D9B7705-6E4A-433D-914A-8894B6FAEACB}">
  <ds:schemaRefs>
    <ds:schemaRef ds:uri="http://schemas.microsoft.com/sharepoint/v3/contenttype/forms"/>
  </ds:schemaRefs>
</ds:datastoreItem>
</file>

<file path=customXml/itemProps2.xml><?xml version="1.0" encoding="utf-8"?>
<ds:datastoreItem xmlns:ds="http://schemas.openxmlformats.org/officeDocument/2006/customXml" ds:itemID="{507900DF-3EEF-46A5-94A9-21789EBC7165}">
  <ds:schemaRefs>
    <ds:schemaRef ds:uri="http://schemas.microsoft.com/office/2006/documentManagement/types"/>
    <ds:schemaRef ds:uri="5c7d88b2-bc5d-47d8-b067-5f30c82b40fb"/>
    <ds:schemaRef ds:uri="http://schemas.microsoft.com/office/2006/metadata/properties"/>
    <ds:schemaRef ds:uri="http://purl.org/dc/terms/"/>
    <ds:schemaRef ds:uri="http://purl.org/dc/dcmitype/"/>
    <ds:schemaRef ds:uri="http://purl.org/dc/elements/1.1/"/>
    <ds:schemaRef ds:uri="http://www.w3.org/XML/1998/namespace"/>
    <ds:schemaRef ds:uri="http://schemas.microsoft.com/office/infopath/2007/PartnerControls"/>
    <ds:schemaRef ds:uri="http://schemas.openxmlformats.org/package/2006/metadata/core-properties"/>
    <ds:schemaRef ds:uri="9e3c562f-56b0-4bc9-96c8-d04b09868558"/>
  </ds:schemaRefs>
</ds:datastoreItem>
</file>

<file path=customXml/itemProps3.xml><?xml version="1.0" encoding="utf-8"?>
<ds:datastoreItem xmlns:ds="http://schemas.openxmlformats.org/officeDocument/2006/customXml" ds:itemID="{204358A4-FEF9-4223-8114-0A1623DA80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NEW EIC starter slide template (1)</Template>
  <TotalTime>3</TotalTime>
  <Words>439</Words>
  <Application>Microsoft Office PowerPoint</Application>
  <PresentationFormat>On-screen Show (4:3)</PresentationFormat>
  <Paragraphs>25</Paragraphs>
  <Slides>2</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Calibri</vt:lpstr>
      <vt:lpstr>1_RSC_Plain_no footer</vt:lpstr>
      <vt:lpstr>Ffurf hecsagonol halen bwrdd</vt:lpstr>
      <vt:lpstr>Ffurf hecsagonol halen bwrdd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Hexagonal form of table salt</dc:title>
  <dc:creator>Royal Society of Chemistry</dc:creator>
  <cp:keywords>ionic; ionic bonding; salt; hexaganol form; research; research news; structure and bonding</cp:keywords>
  <dc:description>From Education in Chemistry 'Hexagonal table salt' https://rsc.li/33OJpI6</dc:description>
  <cp:lastModifiedBy>Hannah Sycamore</cp:lastModifiedBy>
  <cp:revision>37</cp:revision>
  <dcterms:created xsi:type="dcterms:W3CDTF">2020-04-08T13:50:19Z</dcterms:created>
  <dcterms:modified xsi:type="dcterms:W3CDTF">2026-06-11T11:04:00Z</dcterms:modified>
  <cp:category>From https://rsc.li/4utkuTR</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Order">
    <vt:r8>61800</vt:r8>
  </property>
  <property fmtid="{D5CDD505-2E9C-101B-9397-08002B2CF9AE}" pid="4" name="xd_Signature">
    <vt:bool>false</vt:bool>
  </property>
  <property fmtid="{D5CDD505-2E9C-101B-9397-08002B2CF9AE}" pid="5" name="xd_ProgID">
    <vt:lpwstr/>
  </property>
  <property fmtid="{D5CDD505-2E9C-101B-9397-08002B2CF9AE}" pid="6" name="TriggerFlowInfo">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MediaServiceImageTags">
    <vt:lpwstr/>
  </property>
</Properties>
</file>