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7"/>
  </p:notesMasterIdLst>
  <p:handoutMasterIdLst>
    <p:handoutMasterId r:id="rId18"/>
  </p:handoutMasterIdLst>
  <p:sldIdLst>
    <p:sldId id="292" r:id="rId5"/>
    <p:sldId id="295" r:id="rId6"/>
    <p:sldId id="293" r:id="rId7"/>
    <p:sldId id="312" r:id="rId8"/>
    <p:sldId id="294" r:id="rId9"/>
    <p:sldId id="311" r:id="rId10"/>
    <p:sldId id="313" r:id="rId11"/>
    <p:sldId id="314" r:id="rId12"/>
    <p:sldId id="316" r:id="rId13"/>
    <p:sldId id="315" r:id="rId14"/>
    <p:sldId id="318" r:id="rId15"/>
    <p:sldId id="319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2371552-BB1A-7295-3334-3FDD11079F0D}" name="Emily Kelly" initials="EK" userId="S::kellye@rsc.org::129b2903-a77d-4011-b626-fdf346dce13b" providerId="AD"/>
  <p188:author id="{93898FDF-1F87-EDD6-6458-059E95E842BE}" name="Kirsty Patterson" initials="" userId="S::pattersonk@rsc.org::06c453ef-d90e-4cbc-ba6b-1bf363c3e0a9" providerId="AD"/>
  <p188:author id="{62D8FEFE-A14C-226C-6982-83ABA77395D4}" name="Emily Kelly" initials="EK" userId="S::KellyE@rsc.org::129b2903-a77d-4011-b626-fdf346dce13b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8102E"/>
    <a:srgbClr val="FFFFFF"/>
    <a:srgbClr val="E6F1EF"/>
    <a:srgbClr val="006F62"/>
    <a:srgbClr val="EDF6F9"/>
    <a:srgbClr val="48A9C5"/>
    <a:srgbClr val="FAE7EA"/>
    <a:srgbClr val="F7DBE0"/>
    <a:srgbClr val="F4CFD5"/>
    <a:srgbClr val="FF9E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8A2AD4-5BEE-4BE1-AF22-169AD71AA958}" v="11" dt="2026-06-08T10:36:53.94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998"/>
    <p:restoredTop sz="96336"/>
  </p:normalViewPr>
  <p:slideViewPr>
    <p:cSldViewPr snapToGrid="0" snapToObjects="1">
      <p:cViewPr varScale="1">
        <p:scale>
          <a:sx n="74" d="100"/>
          <a:sy n="74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588" y="5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notesMaster" Target="notesMasters/notesMaster1.xml"/><Relationship Id="rId25" Type="http://schemas.microsoft.com/office/2018/10/relationships/authors" Target="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 Griffiths" userId="9135852f-5aac-4f3f-97b0-55e569f13680" providerId="ADAL" clId="{79D2581E-2C64-4D7D-948E-B5DB5B650164}"/>
    <pc:docChg chg="modSld modMainMaster">
      <pc:chgData name="Hannah Griffiths" userId="9135852f-5aac-4f3f-97b0-55e569f13680" providerId="ADAL" clId="{79D2581E-2C64-4D7D-948E-B5DB5B650164}" dt="2026-06-08T10:36:12.580" v="6" actId="207"/>
      <pc:docMkLst>
        <pc:docMk/>
      </pc:docMkLst>
      <pc:sldChg chg="modSp mod">
        <pc:chgData name="Hannah Griffiths" userId="9135852f-5aac-4f3f-97b0-55e569f13680" providerId="ADAL" clId="{79D2581E-2C64-4D7D-948E-B5DB5B650164}" dt="2026-06-08T10:34:54.974" v="2" actId="962"/>
        <pc:sldMkLst>
          <pc:docMk/>
          <pc:sldMk cId="3708121807" sldId="293"/>
        </pc:sldMkLst>
        <pc:picChg chg="mod">
          <ac:chgData name="Hannah Griffiths" userId="9135852f-5aac-4f3f-97b0-55e569f13680" providerId="ADAL" clId="{79D2581E-2C64-4D7D-948E-B5DB5B650164}" dt="2026-06-08T10:34:54.974" v="2" actId="962"/>
          <ac:picMkLst>
            <pc:docMk/>
            <pc:sldMk cId="3708121807" sldId="293"/>
            <ac:picMk id="4" creationId="{D6DD316D-5351-5244-9DCF-E30A2E9A1DD8}"/>
          </ac:picMkLst>
        </pc:picChg>
      </pc:sldChg>
      <pc:sldChg chg="modSp mod">
        <pc:chgData name="Hannah Griffiths" userId="9135852f-5aac-4f3f-97b0-55e569f13680" providerId="ADAL" clId="{79D2581E-2C64-4D7D-948E-B5DB5B650164}" dt="2026-06-08T10:35:06.487" v="5" actId="962"/>
        <pc:sldMkLst>
          <pc:docMk/>
          <pc:sldMk cId="3793497473" sldId="312"/>
        </pc:sldMkLst>
        <pc:picChg chg="mod">
          <ac:chgData name="Hannah Griffiths" userId="9135852f-5aac-4f3f-97b0-55e569f13680" providerId="ADAL" clId="{79D2581E-2C64-4D7D-948E-B5DB5B650164}" dt="2026-06-08T10:35:06.487" v="5" actId="962"/>
          <ac:picMkLst>
            <pc:docMk/>
            <pc:sldMk cId="3793497473" sldId="312"/>
            <ac:picMk id="6" creationId="{6FB33CF3-E897-F824-0C2A-8CCAE05936E8}"/>
          </ac:picMkLst>
        </pc:picChg>
      </pc:sldChg>
      <pc:sldMasterChg chg="modSldLayout">
        <pc:chgData name="Hannah Griffiths" userId="9135852f-5aac-4f3f-97b0-55e569f13680" providerId="ADAL" clId="{79D2581E-2C64-4D7D-948E-B5DB5B650164}" dt="2026-06-08T10:36:12.580" v="6" actId="207"/>
        <pc:sldMasterMkLst>
          <pc:docMk/>
          <pc:sldMasterMk cId="2405364243" sldId="2147483648"/>
        </pc:sldMasterMkLst>
        <pc:sldLayoutChg chg="modSp mod">
          <pc:chgData name="Hannah Griffiths" userId="9135852f-5aac-4f3f-97b0-55e569f13680" providerId="ADAL" clId="{79D2581E-2C64-4D7D-948E-B5DB5B650164}" dt="2026-06-08T10:36:12.580" v="6" actId="207"/>
          <pc:sldLayoutMkLst>
            <pc:docMk/>
            <pc:sldMasterMk cId="2405364243" sldId="2147483648"/>
            <pc:sldLayoutMk cId="486097431" sldId="2147483679"/>
          </pc:sldLayoutMkLst>
          <pc:spChg chg="mod">
            <ac:chgData name="Hannah Griffiths" userId="9135852f-5aac-4f3f-97b0-55e569f13680" providerId="ADAL" clId="{79D2581E-2C64-4D7D-948E-B5DB5B650164}" dt="2026-06-08T10:36:12.580" v="6" actId="207"/>
            <ac:spMkLst>
              <pc:docMk/>
              <pc:sldMasterMk cId="2405364243" sldId="2147483648"/>
              <pc:sldLayoutMk cId="486097431" sldId="2147483679"/>
              <ac:spMk id="14" creationId="{733B6428-7651-D44C-BAFC-EA24E6298D54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58607AF-4549-3C7B-8A63-70036BD5B92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3877EDF-FB0C-E7D1-EE72-73F2806922F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7B9BF5-E2EB-49AB-AC37-80F85936A0E8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DBBD35-0EF7-06D2-A46C-4D9373AACC3E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89FC678-F891-F7AE-B57D-CA85791BE3F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DA11F1-0973-4300-9920-0914D4BAEB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64604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738282-6526-486C-9E7E-EA310B5AF639}" type="datetimeFigureOut">
              <a:rPr lang="en-GB" smtClean="0"/>
              <a:t>08/06/2026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B036E0-A84D-49C1-AB18-451978DA6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86139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7B036E0-A84D-49C1-AB18-451978DA65F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63278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hyperlink" Target="https://rsc.li/2UfBalB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2UfBalB" TargetMode="Externa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hyperlink" Target="https://rsc.li/4nz3Kbd" TargetMode="Externa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0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single line, generic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20">
            <a:extLst>
              <a:ext uri="{FF2B5EF4-FFF2-40B4-BE49-F238E27FC236}">
                <a16:creationId xmlns:a16="http://schemas.microsoft.com/office/drawing/2014/main" id="{38610100-38BC-194F-9079-8DDE723951FF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BA549A9-FDA4-D149-B497-B5121421C2D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C3C2113-31B6-7F4D-83F0-729A1B46C5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AE3D22E-2B57-CE4A-B915-F81A74DD96F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4983CAC-993B-784B-BDEA-00ABFD7B6D78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8E12F9B7-525F-0A4B-9E77-89C192EAFCB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16" name="Subtitle 2">
            <a:extLst>
              <a:ext uri="{FF2B5EF4-FFF2-40B4-BE49-F238E27FC236}">
                <a16:creationId xmlns:a16="http://schemas.microsoft.com/office/drawing/2014/main" id="{4B3093CA-596C-304F-86CF-A159FB36541B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713843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Single line title</a:t>
            </a:r>
            <a:endParaRPr lang="en-US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921A4C6-5661-3A4E-8B85-9900DC479D2E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A5BB0AE8-6DC8-9941-9AD4-FAD7BFF45B99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0BAFC7-69D9-B349-14AF-6B03B04B7B64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9657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double line, content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D691BC6-D72A-6741-958D-F420E148587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E727C2-D80B-264D-94C3-9BC1E36809D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2C25AED-0875-2647-84A2-6621C0D4157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1D0A769-27C5-794F-BB2C-54D8520DEA0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7ADC76F-BA8F-214E-B243-0EA627DD15EE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BB26D91E-C4B8-AA46-ABD6-429FEA0A917D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7D9DF858-8FC9-1C4F-9D6D-B98DF46EDE0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1789112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Double line title with turnover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D2E5BEC9-7686-2241-AE5C-CEEBC1DA495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7C4DEFC6-320B-5246-85C1-E493344F5648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81CC5E98-2B71-6344-A937-ED75B3E16CA3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https://rsc.li/2UfBalB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0281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itle, triple line, no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9F2D102C-435D-1247-9482-FA39153AC15A}"/>
              </a:ext>
            </a:extLst>
          </p:cNvPr>
          <p:cNvPicPr>
            <a:picLocks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3" y="0"/>
            <a:ext cx="12196800" cy="685633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7813B56-FDD1-0F40-B923-3F191328A33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39623" y="0"/>
            <a:ext cx="6858000" cy="6858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0670BE4-3267-6144-9BEC-0A5842E7190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7485972" cy="6858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D271170-6657-144A-B313-197829316174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62957" y="0"/>
            <a:ext cx="3991277" cy="68616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658CCC5-9B98-EA4E-B87D-06F4CFA1356F}"/>
              </a:ext>
            </a:extLst>
          </p:cNvPr>
          <p:cNvPicPr>
            <a:picLocks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436982" y="0"/>
            <a:ext cx="3195988" cy="2815200"/>
          </a:xfrm>
          <a:prstGeom prst="rect">
            <a:avLst/>
          </a:prstGeom>
        </p:spPr>
      </p:pic>
      <p:sp>
        <p:nvSpPr>
          <p:cNvPr id="20" name="Title 1">
            <a:extLst>
              <a:ext uri="{FF2B5EF4-FFF2-40B4-BE49-F238E27FC236}">
                <a16:creationId xmlns:a16="http://schemas.microsoft.com/office/drawing/2014/main" id="{1F49BB23-095E-0349-B695-0649F94B389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40000" y="1238400"/>
            <a:ext cx="5220000" cy="336777"/>
          </a:xfrm>
        </p:spPr>
        <p:txBody>
          <a:bodyPr lIns="0" tIns="0" rIns="0" bIns="0" anchor="t" anchorCtr="0">
            <a:normAutofit/>
          </a:bodyPr>
          <a:lstStyle>
            <a:lvl1pPr algn="l">
              <a:defRPr sz="2400" b="1" i="0"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14–16 years</a:t>
            </a:r>
            <a:endParaRPr lang="en-US" dirty="0"/>
          </a:p>
        </p:txBody>
      </p:sp>
      <p:sp>
        <p:nvSpPr>
          <p:cNvPr id="23" name="Subtitle 2">
            <a:extLst>
              <a:ext uri="{FF2B5EF4-FFF2-40B4-BE49-F238E27FC236}">
                <a16:creationId xmlns:a16="http://schemas.microsoft.com/office/drawing/2014/main" id="{E8641A31-A6C0-CB44-B10F-BD75069256DD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540000" y="1980000"/>
            <a:ext cx="5220000" cy="2447034"/>
          </a:xfrm>
        </p:spPr>
        <p:txBody>
          <a:bodyPr lIns="0" tIns="0" rIns="0" bIns="0">
            <a:noAutofit/>
          </a:bodyPr>
          <a:lstStyle>
            <a:lvl1pPr marL="0" indent="0" algn="l">
              <a:spcBef>
                <a:spcPts val="0"/>
              </a:spcBef>
              <a:buNone/>
              <a:defRPr sz="50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 dirty="0"/>
              <a:t>Triple line title with turnover on three lines</a:t>
            </a:r>
            <a:endParaRPr lang="en-US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9AE99957-780D-FD42-96A0-31CC12A11864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540000" y="5640908"/>
            <a:ext cx="2568960" cy="71691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57CCCE1-E878-7F47-B778-AE1FC8180F9C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8960" y="5816600"/>
            <a:ext cx="1754412" cy="417717"/>
          </a:xfrm>
          <a:prstGeom prst="rect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733B6428-7651-D44C-BAFC-EA24E6298D54}"/>
              </a:ext>
            </a:extLst>
          </p:cNvPr>
          <p:cNvSpPr txBox="1">
            <a:spLocks/>
          </p:cNvSpPr>
          <p:nvPr userDrawn="1"/>
        </p:nvSpPr>
        <p:spPr>
          <a:xfrm>
            <a:off x="9450000" y="5850000"/>
            <a:ext cx="2160000" cy="336777"/>
          </a:xfrm>
          <a:prstGeom prst="rect">
            <a:avLst/>
          </a:prstGeom>
        </p:spPr>
        <p:txBody>
          <a:bodyPr vert="horz" lIns="0" tIns="0" rIns="0" bIns="0" rtlCol="0" anchor="b" anchorCtr="0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400" b="1" i="0" kern="1200">
                <a:solidFill>
                  <a:schemeClr val="tx1"/>
                </a:solidFill>
                <a:latin typeface="Century Gothic" panose="020B0502020202020204" pitchFamily="34" charset="0"/>
                <a:ea typeface="+mj-ea"/>
                <a:cs typeface="+mj-cs"/>
              </a:defRPr>
            </a:lvl1pPr>
          </a:lstStyle>
          <a:p>
            <a:pPr algn="r"/>
            <a:r>
              <a:rPr lang="en-GB" sz="1600" b="1" i="0" u="none" kern="1200" dirty="0">
                <a:solidFill>
                  <a:schemeClr val="bg1"/>
                </a:solidFill>
                <a:effectLst/>
                <a:latin typeface="Century Gothic" panose="020B0502020202020204" pitchFamily="34" charset="0"/>
                <a:ea typeface="+mj-ea"/>
                <a:cs typeface="+mj-cs"/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https://rsc.li/4nz3Kbd</a:t>
            </a:r>
            <a:endParaRPr lang="en-US" sz="1600" u="none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60974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85D72720-E5A5-3242-8856-378E7BAC1FA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A0988D83-F3D7-9D4F-AC03-6D180FF1A933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863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46F2C0A-6FEF-3A44-B379-1EDDEA6CD95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0E25749E-D8CB-D944-A298-64E999C3A81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B8811BD-F50F-A84E-B39E-DC7C79CD5D27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D21E9C2-01C9-7242-9C40-2EF3DCCAE5B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7371E1F-9A1C-8848-A2F7-FE022C5BB7D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7E44F30F-ACCA-494A-92DE-CD0E2B3C5A32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25000"/>
              <a:buFont typeface="Arial" panose="020B0604020202020204" pitchFamily="34" charset="0"/>
              <a:buChar char="•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849808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number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726F667C-BABD-E64D-A87B-FC8C5511083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7FC5948B-67D3-AC4F-890F-725332428FC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82690D6-31DD-8445-BDEA-5C196119A1D9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AEE427C-0248-7F4C-8145-DF61B84F8A3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A8DF516-E004-0343-8DCB-7D8B3A6B398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1A5DC58F-EBD6-924E-8C77-CBCA410F81E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457200" indent="-4572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rgbClr val="C8102E"/>
              </a:buClr>
              <a:buSzPct val="100000"/>
              <a:buFont typeface="+mj-lt"/>
              <a:buAutoNum type="arabicPeriod"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047323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two columns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A95B0693-64BD-8246-9D0D-0F1C12E8155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9AA5D099-93EE-7B4C-B9DA-563093148325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F4338AF-FD94-6E4C-B45B-9288553FBDA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FCEA1DE-E905-1F44-8E1A-6F92FDAED5A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4CF73D6-3D48-1B45-A993-9ADA7101AA45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D3DEFFEE-B12C-0C46-9DD2-0B32699A7C75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850000" y="1260000"/>
            <a:ext cx="47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two-column text.</a:t>
            </a:r>
          </a:p>
        </p:txBody>
      </p:sp>
    </p:spTree>
    <p:extLst>
      <p:ext uri="{BB962C8B-B14F-4D97-AF65-F5344CB8AC3E}">
        <p14:creationId xmlns:p14="http://schemas.microsoft.com/office/powerpoint/2010/main" val="830746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plus image - single column/norm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855D6538-5671-7E47-8746-EF8E035520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79C527B-D5B5-874C-8803-29B2EF7DBAB2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F09143BE-64DA-4048-A391-C081EE8F0D3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E66297D-9236-F34E-A7A7-84947CD5057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5670000" cy="504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22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BDB531A-9234-7C46-9D42-ED30499DD1E7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6593800" y="1260000"/>
            <a:ext cx="40234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Image goes here.</a:t>
            </a:r>
          </a:p>
        </p:txBody>
      </p:sp>
    </p:spTree>
    <p:extLst>
      <p:ext uri="{BB962C8B-B14F-4D97-AF65-F5344CB8AC3E}">
        <p14:creationId xmlns:p14="http://schemas.microsoft.com/office/powerpoint/2010/main" val="2692259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583686F-22FD-2C41-A7CA-BC21FE71A1A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C2A8AE51-3ADC-DC40-BD2B-98B2216A4E0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7EFF6300-565F-2B49-B4C4-E3CDD55E32D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6AF348B-C532-AF44-9D34-EF7F36FFBDE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3856C763-F1AA-E649-B7C9-96967ACB3B2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 anchor="ctr" anchorCtr="0"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2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Table goes here.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6F0FA6AE-B2DA-2E40-8552-72071DEBE73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Heading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69700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4-16 years Content - single column/smal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D6356E9-83DB-3846-875C-C5E5EC7EAC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03828" y="0"/>
            <a:ext cx="3584602" cy="68580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13FA7FB9-7137-9A45-867D-BCE63D3F8D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1008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C8102E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Acknowledgements</a:t>
            </a:r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BA6B8E1-696C-5E4F-9D45-7AC232FB1B33}"/>
              </a:ext>
            </a:extLst>
          </p:cNvPr>
          <p:cNvSpPr/>
          <p:nvPr userDrawn="1"/>
        </p:nvSpPr>
        <p:spPr>
          <a:xfrm>
            <a:off x="11382000" y="0"/>
            <a:ext cx="810000" cy="6858000"/>
          </a:xfrm>
          <a:prstGeom prst="rect">
            <a:avLst/>
          </a:prstGeom>
          <a:solidFill>
            <a:srgbClr val="C810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2D3B23A-8279-7E4D-B704-7EA3436F9DC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29949" y="4643257"/>
            <a:ext cx="1158481" cy="221474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A2D1C70-0A69-9541-B558-61D09370CE8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44226" y="4777211"/>
            <a:ext cx="1238261" cy="2080789"/>
          </a:xfrm>
          <a:prstGeom prst="rect">
            <a:avLst/>
          </a:prstGeom>
        </p:spPr>
      </p:pic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92CBCD-F514-E94A-B0E6-0F1674066114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10080000" cy="5040000"/>
          </a:xfrm>
        </p:spPr>
        <p:txBody>
          <a:bodyPr lIns="0" tIns="0" rIns="0" bIns="0">
            <a:normAutofit/>
          </a:bodyPr>
          <a:lstStyle>
            <a:lvl1pPr marL="230400" indent="-230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Tx/>
              <a:buNone/>
              <a:defRPr sz="1800" b="0" i="0">
                <a:latin typeface="Century Gothic" panose="020B0502020202020204" pitchFamily="34" charset="0"/>
              </a:defRPr>
            </a:lvl1pPr>
          </a:lstStyle>
          <a:p>
            <a:r>
              <a:rPr lang="en-US" dirty="0"/>
              <a:t>Here is the text</a:t>
            </a:r>
          </a:p>
        </p:txBody>
      </p:sp>
    </p:spTree>
    <p:extLst>
      <p:ext uri="{BB962C8B-B14F-4D97-AF65-F5344CB8AC3E}">
        <p14:creationId xmlns:p14="http://schemas.microsoft.com/office/powerpoint/2010/main" val="34917109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t>6/8/2026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61" r:id="rId2"/>
    <p:sldLayoutId id="2147483679" r:id="rId3"/>
    <p:sldLayoutId id="2147483662" r:id="rId4"/>
    <p:sldLayoutId id="2147483672" r:id="rId5"/>
    <p:sldLayoutId id="2147483668" r:id="rId6"/>
    <p:sldLayoutId id="2147483686" r:id="rId7"/>
    <p:sldLayoutId id="2147483689" r:id="rId8"/>
    <p:sldLayoutId id="2147483692" r:id="rId9"/>
    <p:sldLayoutId id="2147483683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35DD6-39D8-2946-B43E-D8B3E9316A1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y-GB"/>
              <a:t>14–16 oed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E117A8-3006-844E-A87E-1574BE8ABE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y-GB"/>
              <a:t>Titradiad asid–bas ar raddfa ficro</a:t>
            </a:r>
          </a:p>
        </p:txBody>
      </p:sp>
    </p:spTree>
    <p:extLst>
      <p:ext uri="{BB962C8B-B14F-4D97-AF65-F5344CB8AC3E}">
        <p14:creationId xmlns:p14="http://schemas.microsoft.com/office/powerpoint/2010/main" val="4728538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35224-A8A8-2E45-84A9-F49EACE91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Amcanion dysgu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4BF228-D223-1941-AD30-403DC29261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y-GB"/>
              <a:t>Titradu sodiwm hydrocsid ac asid hydroclorig ar raddfa ficro yn ddiogel.</a:t>
            </a:r>
          </a:p>
          <a:p>
            <a:pPr lvl="0"/>
            <a:r>
              <a:rPr lang="cy-GB"/>
              <a:t>Defnyddio canlyniadau ymarferol i gyfrifo crynodiad anhysbys.</a:t>
            </a:r>
          </a:p>
        </p:txBody>
      </p:sp>
      <p:sp>
        <p:nvSpPr>
          <p:cNvPr id="4" name="Vertical Title 1">
            <a:extLst>
              <a:ext uri="{FF2B5EF4-FFF2-40B4-BE49-F238E27FC236}">
                <a16:creationId xmlns:a16="http://schemas.microsoft.com/office/drawing/2014/main" id="{FEE63CE5-8A72-4242-81BD-5FB3FC7CB19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Amcanion dysgu</a:t>
            </a:r>
          </a:p>
        </p:txBody>
      </p:sp>
    </p:spTree>
    <p:extLst>
      <p:ext uri="{BB962C8B-B14F-4D97-AF65-F5344CB8AC3E}">
        <p14:creationId xmlns:p14="http://schemas.microsoft.com/office/powerpoint/2010/main" val="11484746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222CD-678A-0543-B7C7-C1E80F753B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Titradiad asid–bas ar raddfa ficro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673AA7-0565-0C45-BCCD-847B36196B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 anchor="ctr">
            <a:normAutofit/>
          </a:bodyPr>
          <a:lstStyle/>
          <a:p>
            <a:r>
              <a:rPr lang="cy-GB"/>
              <a:t>Yn yr arbrawf hwn, byddwch yn defnyddio </a:t>
            </a:r>
            <a:r>
              <a:rPr lang="cy-GB" b="1"/>
              <a:t>cyfarpar titradu ar raddfa ficro</a:t>
            </a:r>
            <a:r>
              <a:rPr lang="cy-GB"/>
              <a:t> i gynnal titradiad manwl gywir ar raddfa lawer llai. Byddwch yn llenwi’r fwred ar raddfa ficro ag asid hydroclorig sydd â chrynodiad diffiniedig ac yn defnyddio pibed ar raddfa ficro i drosglwyddo hydoddiant sodiwm hydrocsid i ficer. Byddwch wedyn yn cynnal y titradiad, gan ddefnyddio eich canlyniadau i gyfrifo crynodiad y sodiwm hydrocsid.</a:t>
            </a:r>
          </a:p>
        </p:txBody>
      </p:sp>
      <p:pic>
        <p:nvPicPr>
          <p:cNvPr id="4" name="Picture 3" descr="Diagram o gyfarpar titradu asid-bas ar raddfa lai">
            <a:extLst>
              <a:ext uri="{FF2B5EF4-FFF2-40B4-BE49-F238E27FC236}">
                <a16:creationId xmlns:a16="http://schemas.microsoft.com/office/drawing/2014/main" id="{D6DD316D-5351-5244-9DCF-E30A2E9A1DD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810370" y="1562822"/>
            <a:ext cx="4241259" cy="3996006"/>
          </a:xfrm>
          <a:prstGeom prst="rect">
            <a:avLst/>
          </a:prstGeom>
        </p:spPr>
      </p:pic>
      <p:sp>
        <p:nvSpPr>
          <p:cNvPr id="5" name="Vertical Title 1">
            <a:extLst>
              <a:ext uri="{FF2B5EF4-FFF2-40B4-BE49-F238E27FC236}">
                <a16:creationId xmlns:a16="http://schemas.microsoft.com/office/drawing/2014/main" id="{94DF5491-C51B-5546-8D63-8BD341C64B0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Cyflwyniad</a:t>
            </a:r>
          </a:p>
        </p:txBody>
      </p:sp>
    </p:spTree>
    <p:extLst>
      <p:ext uri="{BB962C8B-B14F-4D97-AF65-F5344CB8AC3E}">
        <p14:creationId xmlns:p14="http://schemas.microsoft.com/office/powerpoint/2010/main" val="37081218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651F36-B37E-E350-D6AB-7A52292AC07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Vertical Title 1">
            <a:extLst>
              <a:ext uri="{FF2B5EF4-FFF2-40B4-BE49-F238E27FC236}">
                <a16:creationId xmlns:a16="http://schemas.microsoft.com/office/drawing/2014/main" id="{B7EE833A-2D0A-9742-A25B-3F6E19BE958D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Cyflwyniad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4CDB9E2-AD74-6734-BC7D-1AFB722534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Titradiad asid–bas ar raddfa ficro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140B9D-18E9-FFA4-B62E-BF0289EC7F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5940000" cy="5040000"/>
          </a:xfrm>
        </p:spPr>
        <p:txBody>
          <a:bodyPr anchor="ctr">
            <a:normAutofit/>
          </a:bodyPr>
          <a:lstStyle/>
          <a:p>
            <a:r>
              <a:rPr lang="cy-GB"/>
              <a:t>Mae’r dechneg hon yn gallu bod braidd yn drafferthus i ddechrau! Mae technegau ar raddfa ficro yn golygu ein bod yn gallu gweithio’n gyflymach ac yn fwy diogel (gan fod llai o gemegion yn cael eu defnyddio) ar yr un pryd â sicrhau canlyniadau manwl gywir. </a:t>
            </a:r>
          </a:p>
        </p:txBody>
      </p:sp>
      <p:pic>
        <p:nvPicPr>
          <p:cNvPr id="6" name="Picture 5" descr="Diagram o gyfarpar titradu asid-bas ar raddfa lai">
            <a:extLst>
              <a:ext uri="{FF2B5EF4-FFF2-40B4-BE49-F238E27FC236}">
                <a16:creationId xmlns:a16="http://schemas.microsoft.com/office/drawing/2014/main" id="{6FB33CF3-E897-F824-0C2A-8CCAE05936E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/>
          <a:stretch/>
        </p:blipFill>
        <p:spPr>
          <a:xfrm>
            <a:off x="6810370" y="1562822"/>
            <a:ext cx="4241259" cy="3996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34974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F7D30168-AF11-EC48-A4B1-E40039751BBA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Dull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AF3E64-1BFF-3149-9C48-B3318BBD3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y-GB"/>
              <a:t>Dull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FFB25B-F7CD-BA43-B498-C6CDF64364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y-GB"/>
              <a:t>Clampiwch y fwred ar raddfa ficro fel y dangosir yn y diagram. Llenwch y fwred ar raddfa ficro gydag asid hydroclorig 0.1 M.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Defnyddiwch y bibed ar raddfa ficro 1 cm</a:t>
            </a:r>
            <a:r>
              <a:rPr lang="cy-GB" baseline="30000"/>
              <a:t>3</a:t>
            </a:r>
            <a:r>
              <a:rPr lang="cy-GB"/>
              <a:t> a’r llenwr pibed i drosglwyddo union 1.0 cm</a:t>
            </a:r>
            <a:r>
              <a:rPr lang="cy-GB" baseline="30000"/>
              <a:t>3</a:t>
            </a:r>
            <a:r>
              <a:rPr lang="cy-GB"/>
              <a:t> o’r hydoddiant sodiwm hydrocsid i mewn i ficer 10 cm</a:t>
            </a:r>
            <a:r>
              <a:rPr lang="cy-GB" baseline="30000"/>
              <a:t>3</a:t>
            </a:r>
            <a:r>
              <a:rPr lang="cy-GB"/>
              <a:t> glân.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Ychwanegwch un diferyn bach (dim mwy!) o hydoddiant dangosydd ffenolffthalein at yr hydoddiant sodiwm hydrocsid.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Addaswch safle’r fwred ar raddfa ficro fel bod y blaen ychydig o dan arwyneb y sodiwm hydrocsid a’r hydoddiant dangosydd yn y bicer. 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Titradwch yr hydoddiant asid i mewn i’r alcali drwy bwyso plymiwr y chwistrell i lawr </a:t>
            </a:r>
            <a:r>
              <a:rPr lang="cy-GB" b="1"/>
              <a:t>yn ysgafn iawn</a:t>
            </a:r>
            <a:r>
              <a:rPr lang="cy-GB"/>
              <a:t>, gan chwyrlïo i alluogi pob ychwanegiad bach i gymysgu ac adweithio cyn ychwanegu rhagor.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Daliwch ati nes bod lliw’r dangosydd yn troi o fod yn binc i fod yn barhaol ddi-liw.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Cofnodwch gyfaint yr asid hydroclorig sydd wedi’i ychwanegu bryd hynny.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Ailadroddwch y titradiad nes i chi gael mesuriadau atgynyrchadwy – canlyniadau cydgordiol sydd o fewn 0.1 cm</a:t>
            </a:r>
            <a:r>
              <a:rPr lang="cy-GB" baseline="30000"/>
              <a:t>3</a:t>
            </a:r>
            <a:r>
              <a:rPr lang="cy-GB"/>
              <a:t> i’w gilydd.</a:t>
            </a:r>
          </a:p>
        </p:txBody>
      </p:sp>
    </p:spTree>
    <p:extLst>
      <p:ext uri="{BB962C8B-B14F-4D97-AF65-F5344CB8AC3E}">
        <p14:creationId xmlns:p14="http://schemas.microsoft.com/office/powerpoint/2010/main" val="36594831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F5535C47-19FF-734C-86EE-239D00062969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Canlyniadau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14621B-2618-9542-9796-4047F680C1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Canlyniadau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59A0F642-12EE-9B49-9288-D3B594BE941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12294175"/>
              </p:ext>
            </p:extLst>
          </p:nvPr>
        </p:nvGraphicFramePr>
        <p:xfrm>
          <a:off x="539999" y="1289937"/>
          <a:ext cx="10080000" cy="256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000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1723039764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3687660352"/>
                    </a:ext>
                  </a:extLst>
                </a:gridCol>
              </a:tblGrid>
              <a:tr h="641546">
                <a:tc>
                  <a:txBody>
                    <a:bodyPr/>
                    <a:lstStyle/>
                    <a:p>
                      <a:pPr algn="l" rtl="0"/>
                      <a:endParaRPr lang="en-US" sz="1500" b="1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Bras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Arbrawf 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Arbrawf 2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Arbrawf 3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6415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Cyfaint cychwynnol / cm</a:t>
                      </a:r>
                      <a:r>
                        <a:rPr lang="cy-GB" sz="1500" b="0" i="0" baseline="3000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6415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Cyfaint terfynol / cm</a:t>
                      </a:r>
                      <a:r>
                        <a:rPr lang="cy-GB" sz="1500" b="0" i="0" baseline="3000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6415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Titr / cm</a:t>
                      </a:r>
                      <a:r>
                        <a:rPr lang="cy-GB" sz="1500" b="0" i="0" baseline="3000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>
                        <a:lnSpc>
                          <a:spcPct val="100000"/>
                        </a:lnSpc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500" b="0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892FFE5E-4E1F-C6E8-EC6B-73A1C4E51988}"/>
              </a:ext>
            </a:extLst>
          </p:cNvPr>
          <p:cNvSpPr txBox="1"/>
          <p:nvPr/>
        </p:nvSpPr>
        <p:spPr>
          <a:xfrm>
            <a:off x="1251283" y="4024563"/>
            <a:ext cx="41150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y-GB" dirty="0">
                <a:latin typeface="Century Gothic" panose="020B0502020202020204" pitchFamily="34" charset="0"/>
              </a:rPr>
              <a:t>Titr cyfartalog = ______ cm</a:t>
            </a:r>
            <a:r>
              <a:rPr lang="cy-GB" baseline="30000" dirty="0">
                <a:latin typeface="Century Gothic" panose="020B0502020202020204" pitchFamily="34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8984687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07D344A-9CBB-0C20-8935-B2D802830C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ertical Title 1">
            <a:extLst>
              <a:ext uri="{FF2B5EF4-FFF2-40B4-BE49-F238E27FC236}">
                <a16:creationId xmlns:a16="http://schemas.microsoft.com/office/drawing/2014/main" id="{8DEAB89E-2AA2-D2F8-E03B-3BC15EDA2527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 i="0">
                <a:solidFill>
                  <a:schemeClr val="bg1"/>
                </a:solidFill>
                <a:latin typeface="Century Gothic" panose="020B0502020202020204" pitchFamily="34" charset="0"/>
              </a:rPr>
              <a:t>Canlyniadau enghreifftiol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3CABAC4-EBDC-BB27-5C3A-6A16079339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Canlyniadau enghreifftiol</a:t>
            </a:r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42B1438D-6E1C-7A95-AF92-AB869020AB2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0689893"/>
              </p:ext>
            </p:extLst>
          </p:nvPr>
        </p:nvGraphicFramePr>
        <p:xfrm>
          <a:off x="539999" y="1289937"/>
          <a:ext cx="10080000" cy="2566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000">
                  <a:extLst>
                    <a:ext uri="{9D8B030D-6E8A-4147-A177-3AD203B41FA5}">
                      <a16:colId xmlns:a16="http://schemas.microsoft.com/office/drawing/2014/main" val="3287607563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232293668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2397117002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1723039764"/>
                    </a:ext>
                  </a:extLst>
                </a:gridCol>
                <a:gridCol w="2016000">
                  <a:extLst>
                    <a:ext uri="{9D8B030D-6E8A-4147-A177-3AD203B41FA5}">
                      <a16:colId xmlns:a16="http://schemas.microsoft.com/office/drawing/2014/main" val="3687660352"/>
                    </a:ext>
                  </a:extLst>
                </a:gridCol>
              </a:tblGrid>
              <a:tr h="641546">
                <a:tc>
                  <a:txBody>
                    <a:bodyPr/>
                    <a:lstStyle/>
                    <a:p>
                      <a:pPr algn="l" rtl="0"/>
                      <a:endParaRPr lang="en-US" sz="1500" b="1" i="0" dirty="0">
                        <a:latin typeface="Century Gothic" panose="020B0502020202020204" pitchFamily="34" charset="0"/>
                      </a:endParaRP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Bras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Arbrawf 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Arbrawf 2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1" i="0">
                          <a:latin typeface="Century Gothic" panose="020B0502020202020204" pitchFamily="34" charset="0"/>
                        </a:rPr>
                        <a:t>Arbrawf 3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8102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2464764"/>
                  </a:ext>
                </a:extLst>
              </a:tr>
              <a:tr h="64154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Cyfaint cychwynnol / cm</a:t>
                      </a:r>
                      <a:r>
                        <a:rPr lang="cy-GB" sz="1500" b="0" i="0" baseline="3000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0.00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0.00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0.10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0.20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927119"/>
                  </a:ext>
                </a:extLst>
              </a:tr>
              <a:tr h="6415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Cyfaint terfynol / cm</a:t>
                      </a:r>
                      <a:r>
                        <a:rPr lang="cy-GB" sz="1500" b="0" i="0" baseline="3000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1.01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1.01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1.12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1.45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4088422"/>
                  </a:ext>
                </a:extLst>
              </a:tr>
              <a:tr h="64154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Titr / cm</a:t>
                      </a:r>
                      <a:r>
                        <a:rPr lang="cy-GB" sz="1500" b="0" i="0" baseline="3000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72000" marR="7200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1.01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1.01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1.02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y-GB" sz="1500" b="0" i="0">
                          <a:latin typeface="Century Gothic" panose="020B0502020202020204" pitchFamily="34" charset="0"/>
                        </a:rPr>
                        <a:t>1.25</a:t>
                      </a:r>
                    </a:p>
                  </a:txBody>
                  <a:tcPr marL="72000" marR="72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E7E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53212424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08D517-B582-E3F1-DDF1-80834D6BE10A}"/>
                  </a:ext>
                </a:extLst>
              </p:cNvPr>
              <p:cNvSpPr txBox="1"/>
              <p:nvPr/>
            </p:nvSpPr>
            <p:spPr>
              <a:xfrm>
                <a:off x="260684" y="4226361"/>
                <a:ext cx="5835316" cy="6127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>
                          <a:latin typeface="Cambria Math" panose="02040503050406030204" pitchFamily="18" charset="0"/>
                        </a:rPr>
                        <m:t>𝑇𝑖𝑡𝑟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 </m:t>
                      </m:r>
                      <m:r>
                        <a:rPr lang="en-GB" i="1">
                          <a:latin typeface="Cambria Math" panose="02040503050406030204" pitchFamily="18" charset="0"/>
                        </a:rPr>
                        <m:t>𝑐𝑦𝑓𝑎𝑟𝑡𝑎𝑙𝑜𝑔</m:t>
                      </m:r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1.01+1.01+1.02</m:t>
                          </m:r>
                        </m:num>
                        <m:den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den>
                      </m:f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=1.01 </m:t>
                      </m:r>
                      <m:sSup>
                        <m:sSupPr>
                          <m:ctrlPr>
                            <a:rPr lang="en-GB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𝑐𝑚</m:t>
                          </m:r>
                        </m:e>
                        <m:sup>
                          <m:r>
                            <a:rPr lang="en-GB" b="0" i="1" smtClean="0">
                              <a:latin typeface="Cambria Math" panose="02040503050406030204" pitchFamily="18" charset="0"/>
                            </a:rPr>
                            <m:t>3</m:t>
                          </m:r>
                        </m:sup>
                      </m:sSup>
                    </m:oMath>
                  </m:oMathPara>
                </a14:m>
                <a:endParaRPr dirty="0"/>
              </a:p>
            </p:txBody>
          </p:sp>
        </mc:Choice>
        <mc:Fallback xmlns="">
          <p:sp>
            <p:nvSpPr>
              <p:cNvPr id="2" name="TextBox 1">
                <a:extLst>
                  <a:ext uri="{FF2B5EF4-FFF2-40B4-BE49-F238E27FC236}">
                    <a16:creationId xmlns:a16="http://schemas.microsoft.com/office/drawing/2014/main" id="{2E08D517-B582-E3F1-DDF1-80834D6BE1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0684" y="4226361"/>
                <a:ext cx="5835316" cy="6127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4206657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46ACC2-B556-C502-8973-6C339652B98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6807371B-05D3-DFA2-C671-394F342093AC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Cwestiynau wedi’u sgaffaldio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CB2B985-A04F-0C71-9CA6-429FBCD38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Cwestiynau wedi’u sgaffaldio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75121FF-E1C3-EF2D-F828-CE52F75319E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60000"/>
                <a:ext cx="10080000" cy="5040000"/>
              </a:xfrm>
            </p:spPr>
            <p:txBody>
              <a:bodyPr>
                <a:normAutofit fontScale="77500" lnSpcReduction="20000"/>
              </a:bodyPr>
              <a:lstStyle/>
              <a:p>
                <a:pPr marL="457200" lvl="0" indent="-457200">
                  <a:buFont typeface="+mj-lt"/>
                  <a:buAutoNum type="arabicPeriod"/>
                </a:pPr>
                <a:r>
                  <a:rPr lang="cy-GB" sz="2100" dirty="0"/>
                  <a:t>Dyma’r hafaliad ar gyfer yr adwaith niwtralu:</a:t>
                </a:r>
                <a:br>
                  <a:rPr lang="cy-GB" sz="2100" dirty="0"/>
                </a:br>
                <a:r>
                  <a:rPr lang="cy-GB" sz="2100" dirty="0">
                    <a:latin typeface="Cambria Math" panose="02040503050406030204" pitchFamily="18" charset="0"/>
                    <a:ea typeface="Cambria Math"/>
                  </a:rPr>
                  <a:t>HCl</a:t>
                </a:r>
                <a:r>
                  <a:rPr lang="cy-GB" sz="2100" baseline="-25000" dirty="0">
                    <a:latin typeface="Cambria Math" panose="02040503050406030204" pitchFamily="18" charset="0"/>
                    <a:ea typeface="Cambria Math"/>
                  </a:rPr>
                  <a:t>(dyfr) </a:t>
                </a:r>
                <a:r>
                  <a:rPr lang="cy-GB" sz="2100" dirty="0">
                    <a:latin typeface="Cambria Math" panose="02040503050406030204" pitchFamily="18" charset="0"/>
                    <a:ea typeface="Cambria Math"/>
                  </a:rPr>
                  <a:t>+ NaOH</a:t>
                </a:r>
                <a:r>
                  <a:rPr lang="cy-GB" sz="2100" baseline="-25000" dirty="0">
                    <a:latin typeface="Cambria Math" panose="02040503050406030204" pitchFamily="18" charset="0"/>
                    <a:ea typeface="Cambria Math"/>
                  </a:rPr>
                  <a:t>(dyfr)</a:t>
                </a:r>
                <a:r>
                  <a:rPr lang="cy-GB" sz="2100" dirty="0">
                    <a:latin typeface="Cambria Math" panose="02040503050406030204" pitchFamily="18" charset="0"/>
                    <a:ea typeface="Cambria Math"/>
                  </a:rPr>
                  <a:t> → NaCl</a:t>
                </a:r>
                <a:r>
                  <a:rPr lang="cy-GB" sz="2100" baseline="-25000" dirty="0">
                    <a:latin typeface="Cambria Math" panose="02040503050406030204" pitchFamily="18" charset="0"/>
                    <a:ea typeface="Cambria Math"/>
                  </a:rPr>
                  <a:t>(dyfr)</a:t>
                </a:r>
                <a:r>
                  <a:rPr lang="cy-GB" sz="2100" dirty="0">
                    <a:latin typeface="Cambria Math" panose="02040503050406030204" pitchFamily="18" charset="0"/>
                    <a:ea typeface="Cambria Math"/>
                  </a:rPr>
                  <a:t> + H</a:t>
                </a:r>
                <a:r>
                  <a:rPr lang="cy-GB" sz="2100" baseline="-25000" dirty="0">
                    <a:latin typeface="Cambria Math" panose="02040503050406030204" pitchFamily="18" charset="0"/>
                    <a:ea typeface="Cambria Math"/>
                  </a:rPr>
                  <a:t>2</a:t>
                </a:r>
                <a:r>
                  <a:rPr lang="cy-GB" sz="2100" dirty="0">
                    <a:latin typeface="Cambria Math" panose="02040503050406030204" pitchFamily="18" charset="0"/>
                    <a:ea typeface="Cambria Math"/>
                  </a:rPr>
                  <a:t>O</a:t>
                </a:r>
                <a:r>
                  <a:rPr lang="cy-GB" sz="2100" baseline="-25000" dirty="0">
                    <a:latin typeface="Cambria Math" panose="02040503050406030204" pitchFamily="18" charset="0"/>
                    <a:ea typeface="Cambria Math"/>
                  </a:rPr>
                  <a:t>(h)</a:t>
                </a:r>
              </a:p>
              <a:p>
                <a:pPr marL="342900" lvl="1" indent="0">
                  <a:buNone/>
                </a:pPr>
                <a:r>
                  <a:rPr lang="cy-GB" sz="2100" dirty="0">
                    <a:latin typeface="Century Gothic" panose="020B0502020202020204" pitchFamily="34" charset="0"/>
                  </a:rPr>
                  <a:t> Beth yw cymhareb folar yr asid hydroclorig i’r sodiwm hydrocsid?</a:t>
                </a:r>
                <a:br>
                  <a:rPr lang="cy-GB" sz="2100" dirty="0"/>
                </a:br>
                <a:br>
                  <a:rPr lang="cy-GB" sz="2100" dirty="0"/>
                </a:br>
                <a:endParaRPr lang="cy-GB" sz="2100" dirty="0"/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cy-GB" sz="2100" dirty="0"/>
                  <a:t>Cyfrifwch folau’r asid hydroclorig 1 M a ddefnyddir yn y titradiad drwy ddilyn y camau hyn:</a:t>
                </a:r>
              </a:p>
              <a:p>
                <a:pPr marL="457200" lvl="1" indent="0">
                  <a:buNone/>
                </a:pPr>
                <a:r>
                  <a:rPr lang="cy-GB" sz="2100" dirty="0">
                    <a:latin typeface="Century Gothic" panose="020B0502020202020204" pitchFamily="34" charset="0"/>
                  </a:rPr>
                  <a:t>a) Troswch eich titr cyfartalog o cm</a:t>
                </a:r>
                <a:r>
                  <a:rPr lang="cy-GB" sz="21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cy-GB" sz="2100" dirty="0">
                    <a:latin typeface="Century Gothic" panose="020B0502020202020204" pitchFamily="34" charset="0"/>
                  </a:rPr>
                  <a:t> i dm</a:t>
                </a:r>
                <a:r>
                  <a:rPr lang="cy-GB" sz="2100" baseline="30000" dirty="0">
                    <a:latin typeface="Century Gothic" panose="020B0502020202020204" pitchFamily="34" charset="0"/>
                  </a:rPr>
                  <a:t>3</a:t>
                </a:r>
                <a:r>
                  <a:rPr lang="cy-GB" sz="2100" dirty="0">
                    <a:latin typeface="Century Gothic" panose="020B0502020202020204" pitchFamily="34" charset="0"/>
                  </a:rPr>
                  <a:t>.</a:t>
                </a:r>
                <a:br>
                  <a:rPr lang="cy-GB" sz="2100" dirty="0">
                    <a:latin typeface="Century Gothic" panose="020B0502020202020204" pitchFamily="34" charset="0"/>
                  </a:rPr>
                </a:br>
                <a:endParaRPr lang="cy-GB" sz="2100" dirty="0">
                  <a:latin typeface="Century Gothic" panose="020B0502020202020204" pitchFamily="34" charset="0"/>
                </a:endParaRPr>
              </a:p>
              <a:p>
                <a:pPr marL="457200" lvl="1" indent="0">
                  <a:buNone/>
                </a:pPr>
                <a:r>
                  <a:rPr lang="cy-GB" sz="2100" dirty="0">
                    <a:latin typeface="Century Gothic" panose="020B0502020202020204" pitchFamily="34" charset="0"/>
                  </a:rPr>
                  <a:t>b) Defnyddiwch yr hafaliad, crynodiad</a:t>
                </a:r>
                <a14:m>
                  <m:oMath xmlns:m="http://schemas.openxmlformats.org/officeDocument/2006/math">
                    <m:r>
                      <a:rPr lang="en-GB" sz="21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1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1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sz="2100" i="1">
                            <a:latin typeface="Cambria Math" panose="02040503050406030204" pitchFamily="18" charset="0"/>
                          </a:rPr>
                          <m:t>𝑜𝑙𝑎𝑢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100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cy-GB" sz="2100" dirty="0"/>
                          <m:t>yfaint</m:t>
                        </m:r>
                        <m:r>
                          <a:rPr lang="en-GB" sz="21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GB" sz="21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100" b="0" i="1" smtClean="0">
                                <a:latin typeface="Cambria Math" panose="02040503050406030204" pitchFamily="18" charset="0"/>
                              </a:rPr>
                              <m:t>𝑑𝑚</m:t>
                            </m:r>
                          </m:e>
                          <m:sup>
                            <m:r>
                              <a:rPr lang="en-GB" sz="21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GB" sz="21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cy-GB" sz="2100" dirty="0">
                    <a:latin typeface="Century Gothic" panose="020B0502020202020204" pitchFamily="34" charset="0"/>
                  </a:rPr>
                  <a:t> i ganfod molau’r asid hydroclorig a ychwanegwyd.</a:t>
                </a:r>
                <a:br>
                  <a:rPr lang="cy-GB" sz="2100" dirty="0"/>
                </a:br>
                <a:endParaRPr lang="cy-GB" sz="2100" dirty="0"/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cy-GB" sz="2100" dirty="0"/>
                  <a:t>a) O’r hafaliad symbolau cytbwys ar gyfer yr adwaith, sawl môl o sodiwm hydrocsid oedd wedi adweithio? </a:t>
                </a:r>
                <a:r>
                  <a:rPr lang="cy-GB" sz="2100" i="1" dirty="0">
                    <a:solidFill>
                      <a:srgbClr val="C8102E"/>
                    </a:solidFill>
                  </a:rPr>
                  <a:t>Awgrym:</a:t>
                </a:r>
                <a:r>
                  <a:rPr lang="cy-GB" sz="2100" i="1" dirty="0"/>
                  <a:t> defnyddiwch eich ateb i C1 i’ch helpu.</a:t>
                </a:r>
              </a:p>
              <a:p>
                <a:pPr marL="0" lvl="0" indent="0">
                  <a:buNone/>
                </a:pPr>
                <a:r>
                  <a:rPr lang="cy-GB" sz="2100" dirty="0"/>
                  <a:t>      b) Pa gyfaint o sodiwm hydrocsid gafodd ei bibedu mewn dm</a:t>
                </a:r>
                <a:r>
                  <a:rPr lang="cy-GB" sz="2100" baseline="30000" dirty="0"/>
                  <a:t>3</a:t>
                </a:r>
                <a:r>
                  <a:rPr lang="cy-GB" sz="2100" dirty="0"/>
                  <a:t>?</a:t>
                </a:r>
                <a:br>
                  <a:rPr lang="cy-GB" sz="2100" dirty="0"/>
                </a:br>
                <a:br>
                  <a:rPr lang="cy-GB" sz="2100" dirty="0"/>
                </a:br>
                <a:endParaRPr lang="cy-GB" sz="2100" dirty="0"/>
              </a:p>
              <a:p>
                <a:pPr marL="623888" lvl="0" indent="-623888">
                  <a:buNone/>
                </a:pPr>
                <a:r>
                  <a:rPr lang="cy-GB" sz="2100" dirty="0"/>
                  <a:t>      c) Defnyddiwch yr hafaliad, crynodiad</a:t>
                </a:r>
                <a14:m>
                  <m:oMath xmlns:m="http://schemas.openxmlformats.org/officeDocument/2006/math">
                    <m:r>
                      <a:rPr lang="en-GB" sz="21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1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100" b="0" i="1" smtClean="0">
                            <a:latin typeface="Cambria Math" panose="02040503050406030204" pitchFamily="18" charset="0"/>
                          </a:rPr>
                          <m:t>𝑚</m:t>
                        </m:r>
                        <m:r>
                          <a:rPr lang="en-GB" sz="2100" i="1">
                            <a:latin typeface="Cambria Math" panose="02040503050406030204" pitchFamily="18" charset="0"/>
                          </a:rPr>
                          <m:t>𝑜𝑙𝑎𝑢</m:t>
                        </m:r>
                      </m:num>
                      <m:den>
                        <m:r>
                          <m:rPr>
                            <m:nor/>
                          </m:rPr>
                          <a:rPr lang="en-US" sz="2100" b="0" i="0" smtClean="0">
                            <a:latin typeface="Cambria Math" panose="02040503050406030204" pitchFamily="18" charset="0"/>
                          </a:rPr>
                          <m:t>c</m:t>
                        </m:r>
                        <m:r>
                          <m:rPr>
                            <m:nor/>
                          </m:rPr>
                          <a:rPr lang="cy-GB" sz="2100" dirty="0"/>
                          <m:t>yfaint</m:t>
                        </m:r>
                        <m:r>
                          <a:rPr lang="en-GB" sz="2100" b="0" i="1" smtClean="0">
                            <a:latin typeface="Cambria Math" panose="02040503050406030204" pitchFamily="18" charset="0"/>
                          </a:rPr>
                          <m:t>(</m:t>
                        </m:r>
                        <m:sSup>
                          <m:sSupPr>
                            <m:ctrlPr>
                              <a:rPr lang="en-GB" sz="21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100" b="0" i="1" smtClean="0">
                                <a:latin typeface="Cambria Math" panose="02040503050406030204" pitchFamily="18" charset="0"/>
                              </a:rPr>
                              <m:t>𝑑𝑚</m:t>
                            </m:r>
                          </m:e>
                          <m:sup>
                            <m:r>
                              <a:rPr lang="en-GB" sz="21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  <m:r>
                          <a:rPr lang="en-GB" sz="2100" b="0" i="1" smtClean="0">
                            <a:latin typeface="Cambria Math" panose="02040503050406030204" pitchFamily="18" charset="0"/>
                          </a:rPr>
                          <m:t>)</m:t>
                        </m:r>
                      </m:den>
                    </m:f>
                  </m:oMath>
                </a14:m>
                <a:r>
                  <a:rPr lang="cy-GB" sz="2100" dirty="0"/>
                  <a:t> a’ch atebion i C3a a 3b i ganfod crynodiad y sodiwm hydrocsid.</a:t>
                </a:r>
              </a:p>
              <a:p>
                <a:pPr marL="457200" lvl="0" indent="-457200">
                  <a:buFont typeface="+mj-lt"/>
                  <a:buAutoNum type="arabicPeriod"/>
                </a:pPr>
                <a:endParaRPr lang="en-GB" dirty="0"/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575121FF-E1C3-EF2D-F828-CE52F75319E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60000"/>
                <a:ext cx="10080000" cy="5040000"/>
              </a:xfrm>
              <a:blipFill>
                <a:blip r:embed="rId2"/>
                <a:stretch>
                  <a:fillRect l="-1573" t="-3511" r="-8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5005528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372AB0-2A7F-9CBD-6A01-E1E19AD20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0AC2C68A-9670-8C1C-9BED-CAFCA60F9F50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Cwestiynau wedi’u sgaffaldio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630B08-E92A-88C0-1D6B-B4284D7C2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Cwestiynau wedi’u sgaffaldio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EA3C6B-1C73-C952-501E-DAEAFCE82D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5040000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 startAt="4"/>
            </a:pPr>
            <a:r>
              <a:rPr lang="cy-GB" sz="2400"/>
              <a:t>Roedd myfyriwr wedi cwblhau’r titradiad a chanfod union swm yr asid hydroclorig i niwtralu’r sodiwm hydrocsid. Fe ailadroddodd yr arbrawf, gan ychwanegu’r un cyfaint o asid at y sodiwm hydrocsid </a:t>
            </a:r>
            <a:r>
              <a:rPr lang="cy-GB" sz="2400" b="1"/>
              <a:t>heb ddangosydd</a:t>
            </a:r>
            <a:r>
              <a:rPr lang="cy-GB" sz="2400"/>
              <a:t>. Yna defnyddiodd dechnegau gwahanu i gynhyrchu sampl pur, sych o’r halwyn.</a:t>
            </a:r>
          </a:p>
          <a:p>
            <a:pPr marL="800100" lvl="1" indent="-457200">
              <a:buFont typeface="+mj-lt"/>
              <a:buAutoNum type="alphaLcParenR"/>
            </a:pPr>
            <a:r>
              <a:rPr lang="cy-GB">
                <a:latin typeface="Century Gothic" panose="020B0502020202020204" pitchFamily="34" charset="0"/>
              </a:rPr>
              <a:t>Pam roedd angen i’r myfyriwr ailadrodd yr arbrawf heb ddangosydd?</a:t>
            </a:r>
          </a:p>
          <a:p>
            <a:pPr marL="800100" lvl="1" indent="-457200">
              <a:buFont typeface="+mj-lt"/>
              <a:buAutoNum type="alphaLcParenR"/>
            </a:pPr>
            <a:r>
              <a:rPr lang="cy-GB">
                <a:latin typeface="Century Gothic" panose="020B0502020202020204" pitchFamily="34" charset="0"/>
              </a:rPr>
              <a:t>Pa dechneg gwahanu fyddai’r myfyriwr yn ei defnyddio i gynhyrchu sampl pur, sych o sodiwm clorid?</a:t>
            </a:r>
          </a:p>
          <a:p>
            <a:pPr marL="800100" lvl="1" indent="-457200">
              <a:buFont typeface="+mj-lt"/>
              <a:buAutoNum type="alphaLcParenR"/>
            </a:pPr>
            <a:r>
              <a:rPr lang="cy-GB">
                <a:latin typeface="Century Gothic" panose="020B0502020202020204" pitchFamily="34" charset="0"/>
              </a:rPr>
              <a:t>Eglurwch sut gallai’r myfyriwr ddefnyddio dadansoddiad ymdoddbwynt i bennu a yw’r halwyn yn bur.</a:t>
            </a:r>
          </a:p>
        </p:txBody>
      </p:sp>
    </p:spTree>
    <p:extLst>
      <p:ext uri="{BB962C8B-B14F-4D97-AF65-F5344CB8AC3E}">
        <p14:creationId xmlns:p14="http://schemas.microsoft.com/office/powerpoint/2010/main" val="27973989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488683-6014-AA71-BFDA-A2037825C9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43955A0A-29C9-E4A1-6DFA-804DD7731666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200" b="1">
                <a:solidFill>
                  <a:schemeClr val="bg1"/>
                </a:solidFill>
                <a:latin typeface="Century Gothic" panose="020B0502020202020204" pitchFamily="34" charset="0"/>
              </a:rPr>
              <a:t>Cwestiynau heb eu sgaffaldio 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E9B7AB1-CF1C-34E7-3A96-D13E7A168E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Cwestiynau heb eu sgaffaldio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32E036-5956-5B4D-4A2C-B74633F57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10080000" cy="5040000"/>
          </a:xfrm>
        </p:spPr>
        <p:txBody>
          <a:bodyPr>
            <a:norm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y-GB"/>
              <a:t>Ysgrifennwch hafaliad symbolau cytbwys ar gyfer yr adwaith rhwng sodiwm hydrocsid ac asid hydroclorig, a’r hafaliad ïonig.</a:t>
            </a:r>
          </a:p>
          <a:p>
            <a:pPr marL="457200" lvl="0" indent="-457200">
              <a:buFont typeface="+mj-lt"/>
              <a:buAutoNum type="arabicPeriod"/>
            </a:pPr>
            <a:r>
              <a:rPr lang="cy-GB"/>
              <a:t>Cyfrifwch folau’r asid hydroclorig 1 M a ddefnyddir yn y titradiad. Bydd angen i chi ddefnyddio eich titr cyfartalog.</a:t>
            </a:r>
          </a:p>
          <a:p>
            <a:pPr marL="457200" indent="-457200">
              <a:buFont typeface="+mj-lt"/>
              <a:buAutoNum type="arabicPeriod"/>
            </a:pPr>
            <a:r>
              <a:rPr lang="cy-GB"/>
              <a:t>Cyfrifwch grynodiad y sodiwm hydrocsid. Bydd angen i chi ddefnyddio’r hafaliad symbolau cytbwys i ganfod nifer y molau o sodiwm hydrocsid sydd wedi adweithio.</a:t>
            </a:r>
          </a:p>
          <a:p>
            <a:pPr marL="457200" indent="-457200">
              <a:buFont typeface="+mj-lt"/>
              <a:buAutoNum type="arabicPeriod"/>
            </a:pPr>
            <a:r>
              <a:rPr lang="cy-GB"/>
              <a:t>Roedd ar fyfyriwr eisiau gwneud sampl pur, sych o’r halwyn a gynhyrchir yn yr adwaith hwn. Eglurwch sut byddai’r myfyriwr yn defnyddio titradiad i wneud hyn a rhowch dechneg y gallai ei defnyddio i bennu purdeb yr halwyn a gynhyrchir.</a:t>
            </a:r>
          </a:p>
        </p:txBody>
      </p:sp>
    </p:spTree>
    <p:extLst>
      <p:ext uri="{BB962C8B-B14F-4D97-AF65-F5344CB8AC3E}">
        <p14:creationId xmlns:p14="http://schemas.microsoft.com/office/powerpoint/2010/main" val="13152405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1A3E95-8500-C35A-12E2-D4518954A1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Vertical Title 1">
            <a:extLst>
              <a:ext uri="{FF2B5EF4-FFF2-40B4-BE49-F238E27FC236}">
                <a16:creationId xmlns:a16="http://schemas.microsoft.com/office/drawing/2014/main" id="{052BA298-22DA-B0A4-393B-37AE9D75EADD}"/>
              </a:ext>
            </a:extLst>
          </p:cNvPr>
          <p:cNvSpPr txBox="1">
            <a:spLocks/>
          </p:cNvSpPr>
          <p:nvPr/>
        </p:nvSpPr>
        <p:spPr>
          <a:xfrm>
            <a:off x="11382000" y="539999"/>
            <a:ext cx="810000" cy="5949577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2000" b="1" dirty="0">
                <a:solidFill>
                  <a:schemeClr val="bg1"/>
                </a:solidFill>
                <a:latin typeface="Century Gothic" panose="020B0502020202020204" pitchFamily="34" charset="0"/>
              </a:rPr>
              <a:t>Atebion i’r cwestiynau wedi’u sgaffaldio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CBF410-B674-EDB8-4213-F037DF66C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Atebion i’r cwestiynau wedi’u sgaffaldio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B06098A-9ECA-400F-CC07-611398E51DF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60000"/>
                <a:ext cx="10080000" cy="5040000"/>
              </a:xfrm>
            </p:spPr>
            <p:txBody>
              <a:bodyPr>
                <a:normAutofit fontScale="62500" lnSpcReduction="20000"/>
              </a:bodyPr>
              <a:lstStyle/>
              <a:p>
                <a:pPr marL="457200" lvl="0" indent="-457200">
                  <a:buFont typeface="+mj-lt"/>
                  <a:buAutoNum type="arabicPeriod"/>
                </a:pPr>
                <a:r>
                  <a:rPr lang="cy-GB" sz="2400" dirty="0"/>
                  <a:t>Mae’r hafaliad yn dangos mai cymhareb yr asid hydroclorig i’r sodiwm hydrocsid yw 1:1.</a:t>
                </a:r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cy-GB" sz="2400" dirty="0"/>
                  <a:t>Dylai’r dysgwyr ddewis canlyniadau cydgordiol yn unig.</a:t>
                </a:r>
                <a:br>
                  <a:rPr lang="cy-GB" sz="2400" dirty="0"/>
                </a:br>
                <a:r>
                  <a:rPr lang="cy-GB" sz="2400" dirty="0"/>
                  <a:t>Gan ddefnyddio canlyniadau enghreifftiol: </a:t>
                </a:r>
              </a:p>
              <a:p>
                <a:pPr marL="914400" lvl="1" indent="-457200">
                  <a:buFont typeface="+mj-lt"/>
                  <a:buAutoNum type="alphaLcParenR"/>
                </a:pPr>
                <a14:m>
                  <m:oMath xmlns:m="http://schemas.openxmlformats.org/officeDocument/2006/math">
                    <m:r>
                      <a:rPr lang="en-GB" i="1">
                        <a:latin typeface="Cambria Math" panose="02040503050406030204" pitchFamily="18" charset="0"/>
                      </a:rPr>
                      <m:t>𝑇𝑖𝑡𝑟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i="1">
                        <a:latin typeface="Cambria Math" panose="02040503050406030204" pitchFamily="18" charset="0"/>
                      </a:rPr>
                      <m:t>𝑐𝑦𝑓𝑎𝑟𝑡𝑎𝑙𝑜𝑔</m:t>
                    </m:r>
                    <m:r>
                      <a:rPr lang="en-GB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1.01+1.01+1.02</m:t>
                        </m:r>
                      </m:num>
                      <m:den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  <m:r>
                      <a:rPr lang="en-GB" b="0" i="1" smtClean="0">
                        <a:latin typeface="Cambria Math" panose="02040503050406030204" pitchFamily="18" charset="0"/>
                      </a:rPr>
                      <m:t>=1.01 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𝑐𝑚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</m:sSup>
                    <m:r>
                      <a:rPr lang="en-GB" b="0" i="1" smtClean="0">
                        <a:latin typeface="Cambria Math" panose="02040503050406030204" pitchFamily="18" charset="0"/>
                      </a:rPr>
                      <m:t>=1.01</m:t>
                    </m:r>
                    <m:r>
                      <a:rPr lang="en-GB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−3</m:t>
                        </m:r>
                      </m:sup>
                    </m:sSup>
                    <m:sSup>
                      <m:sSupPr>
                        <m:ctrlP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𝑑𝑚</m:t>
                        </m:r>
                      </m:e>
                      <m:sup>
                        <m:r>
                          <a:rPr lang="en-GB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3</m:t>
                        </m:r>
                      </m:sup>
                    </m:sSup>
                  </m:oMath>
                </a14:m>
                <a:endParaRPr lang="cy-GB" dirty="0">
                  <a:latin typeface="Century Gothic" panose="020B0502020202020204" pitchFamily="34" charset="0"/>
                </a:endParaRPr>
              </a:p>
              <a:p>
                <a:pPr marL="914400" lvl="1" indent="-457200">
                  <a:buFont typeface="+mj-lt"/>
                  <a:buAutoNum type="alphaLcParenR"/>
                </a:pPr>
                <a:r>
                  <a:rPr lang="cy-GB" dirty="0">
                    <a:latin typeface="Century Gothic" panose="020B0502020202020204" pitchFamily="34" charset="0"/>
                  </a:rPr>
                  <a:t>Molau o asid hydroclorig = 1.01 x 10</a:t>
                </a:r>
                <a:r>
                  <a:rPr lang="cy-GB" baseline="30000" dirty="0">
                    <a:latin typeface="Century Gothic" panose="020B0502020202020204" pitchFamily="34" charset="0"/>
                  </a:rPr>
                  <a:t>-3</a:t>
                </a:r>
                <a:r>
                  <a:rPr lang="cy-GB" dirty="0">
                    <a:latin typeface="Century Gothic" panose="020B0502020202020204" pitchFamily="34" charset="0"/>
                  </a:rPr>
                  <a:t> x 0.1 = 1.01 x 10</a:t>
                </a:r>
                <a:r>
                  <a:rPr lang="cy-GB" baseline="30000" dirty="0">
                    <a:latin typeface="Century Gothic" panose="020B0502020202020204" pitchFamily="34" charset="0"/>
                  </a:rPr>
                  <a:t>-4</a:t>
                </a:r>
                <a:r>
                  <a:rPr lang="cy-GB" dirty="0">
                    <a:latin typeface="Century Gothic" panose="020B0502020202020204" pitchFamily="34" charset="0"/>
                  </a:rPr>
                  <a:t> mol</a:t>
                </a:r>
              </a:p>
              <a:p>
                <a:pPr marL="0" indent="0">
                  <a:buNone/>
                </a:pPr>
                <a:r>
                  <a:rPr lang="cy-GB" sz="2400" dirty="0"/>
                  <a:t> </a:t>
                </a:r>
              </a:p>
              <a:p>
                <a:pPr marL="457200" lvl="0" indent="-457200">
                  <a:buFont typeface="+mj-lt"/>
                  <a:buAutoNum type="arabicPeriod" startAt="3"/>
                </a:pPr>
                <a:r>
                  <a:rPr lang="cy-GB" sz="2400" dirty="0"/>
                  <a:t>a) Gan ei bod yn gymhareb 1:1, mae’r molau o sodiwm hydrocsid hefyd yn 1.01 x 10</a:t>
                </a:r>
                <a:r>
                  <a:rPr lang="cy-GB" sz="2400" baseline="30000" dirty="0"/>
                  <a:t>-4</a:t>
                </a:r>
                <a:r>
                  <a:rPr lang="cy-GB" sz="2400" dirty="0"/>
                  <a:t> mol.</a:t>
                </a:r>
              </a:p>
              <a:p>
                <a:pPr marL="0" lvl="0" indent="0">
                  <a:buNone/>
                </a:pPr>
                <a:r>
                  <a:rPr lang="cy-GB" sz="2400" dirty="0"/>
                  <a:t>        b) Cyfaint y sodiwm hydrocsid = 1.0 cm</a:t>
                </a:r>
                <a:r>
                  <a:rPr lang="cy-GB" sz="2400" baseline="30000" dirty="0"/>
                  <a:t>3</a:t>
                </a:r>
                <a:r>
                  <a:rPr lang="cy-GB" sz="2400" dirty="0"/>
                  <a:t> = 1.0 x 10</a:t>
                </a:r>
                <a:r>
                  <a:rPr lang="cy-GB" sz="2400" baseline="30000" dirty="0"/>
                  <a:t>-3</a:t>
                </a:r>
                <a:r>
                  <a:rPr lang="cy-GB" sz="2400" dirty="0"/>
                  <a:t> dm</a:t>
                </a:r>
                <a:r>
                  <a:rPr lang="cy-GB" sz="2400" baseline="30000" dirty="0"/>
                  <a:t>3</a:t>
                </a:r>
              </a:p>
              <a:p>
                <a:pPr marL="0" lvl="0" indent="0">
                  <a:buNone/>
                </a:pPr>
                <a:r>
                  <a:rPr lang="cy-GB" sz="2400" dirty="0"/>
                  <a:t>        </a:t>
                </a:r>
                <a:r>
                  <a:rPr lang="cy-GB" dirty="0"/>
                  <a:t>(c) crynodiad y sodiwm hydrocsid</a:t>
                </a:r>
                <a14:m>
                  <m:oMath xmlns:m="http://schemas.openxmlformats.org/officeDocument/2006/math"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1.01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−4</m:t>
                            </m:r>
                          </m:sup>
                        </m:sSup>
                      </m:num>
                      <m:den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1.0</m:t>
                        </m:r>
                        <m:r>
                          <a:rPr lang="en-GB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GB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</m:den>
                    </m:f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=0.101 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𝑚𝑜𝑙</m:t>
                    </m:r>
                    <m:r>
                      <a:rPr lang="en-GB" sz="2400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GB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𝑑𝑚</m:t>
                        </m:r>
                      </m:e>
                      <m:sup>
                        <m:r>
                          <a:rPr lang="en-GB" sz="24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endParaRPr lang="cy-GB" dirty="0"/>
              </a:p>
              <a:p>
                <a:pPr marL="457200" lvl="0" indent="-457200">
                  <a:buFont typeface="+mj-lt"/>
                  <a:buAutoNum type="arabicPeriod" startAt="4"/>
                </a:pPr>
                <a:r>
                  <a:rPr lang="cy-GB" sz="2400" dirty="0"/>
                  <a:t>Cynhyrchu halwyn pur, sych drwy ditradiad:</a:t>
                </a:r>
              </a:p>
              <a:p>
                <a:pPr lvl="1">
                  <a:buClr>
                    <a:srgbClr val="C00000"/>
                  </a:buClr>
                  <a:buSzPct val="125000"/>
                </a:pPr>
                <a:r>
                  <a:rPr lang="cy-GB" dirty="0">
                    <a:latin typeface="Century Gothic" panose="020B0502020202020204" pitchFamily="34" charset="0"/>
                  </a:rPr>
                  <a:t>Rhaid i’r myfyriwr ailadrodd yr arbrawf </a:t>
                </a:r>
                <a:r>
                  <a:rPr lang="cy-GB" b="1" dirty="0">
                    <a:latin typeface="Century Gothic" panose="020B0502020202020204" pitchFamily="34" charset="0"/>
                  </a:rPr>
                  <a:t>heb </a:t>
                </a:r>
                <a:r>
                  <a:rPr lang="cy-GB" dirty="0">
                    <a:latin typeface="Century Gothic" panose="020B0502020202020204" pitchFamily="34" charset="0"/>
                  </a:rPr>
                  <a:t>ddangosydd oherwydd byddai’n halogi’r halwyn.</a:t>
                </a:r>
              </a:p>
              <a:p>
                <a:pPr lvl="1">
                  <a:buClr>
                    <a:srgbClr val="C00000"/>
                  </a:buClr>
                  <a:buSzPct val="125000"/>
                </a:pPr>
                <a:r>
                  <a:rPr lang="cy-GB" dirty="0">
                    <a:latin typeface="Century Gothic" panose="020B0502020202020204" pitchFamily="34" charset="0"/>
                  </a:rPr>
                  <a:t>Dylai’r myfyriwr ddefnyddio anweddiad a chrisialiad i dynnu’r dŵr o’r hydoddiant, gan adael yr halwyn pur, sych. </a:t>
                </a:r>
                <a:br>
                  <a:rPr lang="cy-GB" dirty="0">
                    <a:latin typeface="Century Gothic" panose="020B0502020202020204" pitchFamily="34" charset="0"/>
                  </a:rPr>
                </a:br>
                <a:r>
                  <a:rPr lang="cy-GB" dirty="0">
                    <a:latin typeface="Century Gothic" panose="020B0502020202020204" pitchFamily="34" charset="0"/>
                  </a:rPr>
                  <a:t>Caniatewch unrhyw ddisgrifiad o’r dull hwn e.e. defnyddio baddon dŵr i wresogi’r hydoddiant.</a:t>
                </a:r>
              </a:p>
              <a:p>
                <a:pPr lvl="1">
                  <a:buClr>
                    <a:srgbClr val="C00000"/>
                  </a:buClr>
                  <a:buSzPct val="125000"/>
                </a:pPr>
                <a:r>
                  <a:rPr lang="cy-GB" dirty="0">
                    <a:latin typeface="Century Gothic" panose="020B0502020202020204" pitchFamily="34" charset="0"/>
                  </a:rPr>
                  <a:t>Os yw’r halwyn yn bur, dylai fod ag ymdoddbwynt sefydlog sy’n cyfateb i werth yr ymdoddbwynt yn y cronfeydd data.</a:t>
                </a: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9B06098A-9ECA-400F-CC07-611398E51DF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60000"/>
                <a:ext cx="10080000" cy="5040000"/>
              </a:xfrm>
              <a:blipFill>
                <a:blip r:embed="rId2"/>
                <a:stretch>
                  <a:fillRect l="-1452" t="-3390" r="-36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3885082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24EF9D-467D-CE9F-2C80-A4DF86F12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FDB52C-E7F0-5EF2-4B48-714AE080CD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540000"/>
            <a:ext cx="10080000" cy="440661"/>
          </a:xfrm>
        </p:spPr>
        <p:txBody>
          <a:bodyPr/>
          <a:lstStyle/>
          <a:p>
            <a:r>
              <a:rPr lang="cy-GB"/>
              <a:t>Atebion i’r cwestiynau heb eu sgaffaldio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1EDB41-676B-D6B1-EE3B-73C24F340CF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540000" y="1260000"/>
                <a:ext cx="10080000" cy="5423542"/>
              </a:xfrm>
            </p:spPr>
            <p:txBody>
              <a:bodyPr numCol="1">
                <a:normAutofit fontScale="40000" lnSpcReduction="20000"/>
              </a:bodyPr>
              <a:lstStyle/>
              <a:p>
                <a:pPr marL="457200" lvl="0" indent="-457200">
                  <a:buFont typeface="+mj-lt"/>
                  <a:buAutoNum type="arabicPeriod"/>
                </a:pP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HCl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(dyfr) 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+ NaOH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(dyfr)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 → NaCl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(dyfr)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 + H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2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O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(h)</a:t>
                </a:r>
                <a:b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</a:b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H</a:t>
                </a:r>
                <a:r>
                  <a:rPr lang="cy-GB" sz="3400" baseline="30000" dirty="0">
                    <a:latin typeface="Cambria Math" panose="02040503050406030204" pitchFamily="18" charset="0"/>
                    <a:ea typeface="Cambria Math"/>
                  </a:rPr>
                  <a:t>+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 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(dyfr)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 + OH</a:t>
                </a:r>
                <a:r>
                  <a:rPr lang="cy-GB" sz="3400" baseline="30000" dirty="0">
                    <a:latin typeface="Cambria Math" panose="02040503050406030204" pitchFamily="18" charset="0"/>
                    <a:ea typeface="Cambria Math"/>
                  </a:rPr>
                  <a:t>-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(dyfr) 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→ H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2</a:t>
                </a:r>
                <a:r>
                  <a:rPr lang="cy-GB" sz="3400" dirty="0">
                    <a:latin typeface="Cambria Math" panose="02040503050406030204" pitchFamily="18" charset="0"/>
                    <a:ea typeface="Cambria Math"/>
                  </a:rPr>
                  <a:t>O</a:t>
                </a:r>
                <a:r>
                  <a:rPr lang="cy-GB" sz="3400" baseline="-25000" dirty="0">
                    <a:latin typeface="Cambria Math" panose="02040503050406030204" pitchFamily="18" charset="0"/>
                    <a:ea typeface="Cambria Math"/>
                  </a:rPr>
                  <a:t>(h)</a:t>
                </a:r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cy-GB" sz="3400" i="1" dirty="0">
                    <a:latin typeface="Cambria Math" panose="02040503050406030204" pitchFamily="18" charset="0"/>
                    <a:ea typeface="Cambria Math"/>
                  </a:rPr>
                  <a:t>Molau o asid hydroclorig </a:t>
                </a:r>
                <a:r>
                  <a:rPr lang="cy-GB" sz="3400" dirty="0"/>
                  <a:t>= 1.01 x 10</a:t>
                </a:r>
                <a:r>
                  <a:rPr lang="cy-GB" sz="3400" baseline="30000" dirty="0"/>
                  <a:t>-3</a:t>
                </a:r>
                <a:r>
                  <a:rPr lang="cy-GB" sz="3400" dirty="0"/>
                  <a:t> x 0.1 = 1.01 x 10</a:t>
                </a:r>
                <a:r>
                  <a:rPr lang="cy-GB" sz="3400" baseline="30000" dirty="0"/>
                  <a:t>-4</a:t>
                </a:r>
                <a:r>
                  <a:rPr lang="cy-GB" sz="3400" dirty="0"/>
                  <a:t> mol</a:t>
                </a:r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cy-GB" dirty="0"/>
                  <a:t>Molau o sodiwm hydrocsid = 1.01 x 10</a:t>
                </a:r>
                <a:r>
                  <a:rPr lang="cy-GB" baseline="30000" dirty="0"/>
                  <a:t>-4</a:t>
                </a:r>
                <a:r>
                  <a:rPr lang="cy-GB" dirty="0"/>
                  <a:t> mol</a:t>
                </a:r>
                <a:br>
                  <a:rPr lang="cy-GB" dirty="0"/>
                </a:br>
                <a14:m>
                  <m:oMath xmlns:m="http://schemas.openxmlformats.org/officeDocument/2006/math">
                    <m:r>
                      <m:rPr>
                        <m:nor/>
                      </m:rPr>
                      <a:rPr lang="cy-GB" sz="3600" dirty="0"/>
                      <m:t>crynodiad</m:t>
                    </m:r>
                    <m:r>
                      <m:rPr>
                        <m:nor/>
                      </m:rPr>
                      <a:rPr lang="cy-GB" sz="3600" dirty="0"/>
                      <m:t> </m:t>
                    </m:r>
                    <m:r>
                      <m:rPr>
                        <m:nor/>
                      </m:rPr>
                      <a:rPr lang="cy-GB" sz="3600" dirty="0"/>
                      <m:t>y</m:t>
                    </m:r>
                    <m:r>
                      <m:rPr>
                        <m:nor/>
                      </m:rPr>
                      <a:rPr lang="cy-GB" sz="3600" dirty="0"/>
                      <m:t> </m:t>
                    </m:r>
                    <m:r>
                      <m:rPr>
                        <m:nor/>
                      </m:rPr>
                      <a:rPr lang="cy-GB" sz="3600" dirty="0"/>
                      <m:t>sodiwm</m:t>
                    </m:r>
                    <m:r>
                      <m:rPr>
                        <m:nor/>
                      </m:rPr>
                      <a:rPr lang="cy-GB" sz="3600" dirty="0"/>
                      <m:t> </m:t>
                    </m:r>
                    <m:r>
                      <m:rPr>
                        <m:nor/>
                      </m:rPr>
                      <a:rPr lang="cy-GB" sz="3600" dirty="0"/>
                      <m:t>hydrocsid</m:t>
                    </m:r>
                    <m:r>
                      <a:rPr lang="en-GB" sz="3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400" b="0" i="1" smtClean="0">
                            <a:latin typeface="Cambria Math" panose="02040503050406030204" pitchFamily="18" charset="0"/>
                          </a:rPr>
                          <m:t>1.01</m:t>
                        </m:r>
                        <m:r>
                          <a:rPr lang="en-GB" sz="3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−4</m:t>
                            </m:r>
                          </m:sup>
                        </m:sSup>
                      </m:num>
                      <m:den>
                        <m:r>
                          <a:rPr lang="en-GB" sz="3400" i="1">
                            <a:latin typeface="Cambria Math" panose="02040503050406030204" pitchFamily="18" charset="0"/>
                          </a:rPr>
                          <m:t>𝐶𝑦𝑓𝑎𝑖𝑛𝑡</m:t>
                        </m:r>
                        <m:r>
                          <a:rPr lang="en-GB" sz="34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3400" i="1">
                            <a:latin typeface="Cambria Math" panose="02040503050406030204" pitchFamily="18" charset="0"/>
                          </a:rPr>
                          <m:t>𝑚𝑒𝑤𝑛</m:t>
                        </m:r>
                        <m:r>
                          <a:rPr lang="en-US" sz="3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sSup>
                          <m:sSupPr>
                            <m:ctrlPr>
                              <a:rPr lang="en-GB" sz="3400" b="0" i="1" smtClean="0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3400" b="0" i="1" smtClean="0">
                                <a:latin typeface="Cambria Math" panose="02040503050406030204" pitchFamily="18" charset="0"/>
                              </a:rPr>
                              <m:t>𝑑𝑚</m:t>
                            </m:r>
                          </m:e>
                          <m:sup>
                            <m:r>
                              <a:rPr lang="en-GB" sz="3400" b="0" i="1" smtClean="0">
                                <a:latin typeface="Cambria Math" panose="02040503050406030204" pitchFamily="18" charset="0"/>
                              </a:rPr>
                              <m:t>3</m:t>
                            </m:r>
                          </m:sup>
                        </m:sSup>
                      </m:den>
                    </m:f>
                    <m:r>
                      <a:rPr lang="en-GB" sz="34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GB" sz="3400" b="0" i="1" smtClean="0">
                            <a:latin typeface="Cambria Math" panose="02040503050406030204" pitchFamily="18" charset="0"/>
                          </a:rPr>
                          <m:t>1.01</m:t>
                        </m:r>
                        <m:r>
                          <a:rPr lang="en-GB" sz="3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−4</m:t>
                            </m:r>
                          </m:sup>
                        </m:sSup>
                      </m:num>
                      <m:den>
                        <m:r>
                          <a:rPr lang="en-GB" sz="3400" b="0" i="1" smtClean="0">
                            <a:latin typeface="Cambria Math" panose="02040503050406030204" pitchFamily="18" charset="0"/>
                          </a:rPr>
                          <m:t>1.0</m:t>
                        </m:r>
                        <m:r>
                          <a:rPr lang="en-GB" sz="3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sSup>
                          <m:sSupPr>
                            <m:ctrlP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en-GB" sz="3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−3</m:t>
                            </m:r>
                          </m:sup>
                        </m:sSup>
                      </m:den>
                    </m:f>
                    <m:r>
                      <a:rPr lang="en-GB" sz="3400" b="0" i="1" smtClean="0">
                        <a:latin typeface="Cambria Math" panose="02040503050406030204" pitchFamily="18" charset="0"/>
                      </a:rPr>
                      <m:t>=0.101 </m:t>
                    </m:r>
                    <m:r>
                      <a:rPr lang="en-GB" sz="3400" b="0" i="1" smtClean="0">
                        <a:latin typeface="Cambria Math" panose="02040503050406030204" pitchFamily="18" charset="0"/>
                      </a:rPr>
                      <m:t>𝑚𝑜𝑙</m:t>
                    </m:r>
                    <m:r>
                      <a:rPr lang="en-GB" sz="3400" b="0" i="1" smtClean="0">
                        <a:latin typeface="Cambria Math" panose="02040503050406030204" pitchFamily="18" charset="0"/>
                      </a:rPr>
                      <m:t> </m:t>
                    </m:r>
                    <m:sSup>
                      <m:sSupPr>
                        <m:ctrlPr>
                          <a:rPr lang="en-GB" sz="3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GB" sz="3400" b="0" i="1" smtClean="0">
                            <a:latin typeface="Cambria Math" panose="02040503050406030204" pitchFamily="18" charset="0"/>
                          </a:rPr>
                          <m:t>𝑑𝑚</m:t>
                        </m:r>
                      </m:e>
                      <m:sup>
                        <m:r>
                          <a:rPr lang="en-GB" sz="3400" b="0" i="1" smtClean="0">
                            <a:latin typeface="Cambria Math" panose="02040503050406030204" pitchFamily="18" charset="0"/>
                          </a:rPr>
                          <m:t>−3</m:t>
                        </m:r>
                      </m:sup>
                    </m:sSup>
                  </m:oMath>
                </a14:m>
                <a:r>
                  <a:rPr lang="cy-GB" sz="3400" dirty="0"/>
                  <a:t>  </a:t>
                </a:r>
              </a:p>
              <a:p>
                <a:pPr marL="457200" lvl="0" indent="-457200">
                  <a:buFont typeface="+mj-lt"/>
                  <a:buAutoNum type="arabicPeriod"/>
                </a:pPr>
                <a:r>
                  <a:rPr lang="cy-GB" sz="3400" dirty="0"/>
                  <a:t>Camau allweddol i gynhyrchu halwyn pur, sych:</a:t>
                </a:r>
              </a:p>
              <a:p>
                <a:r>
                  <a:rPr lang="cy-GB" sz="3400" dirty="0"/>
                  <a:t>Mae’r myfyriwr yn cwblhau’r titradiad drwy ddefnyddio’r dangosydd i ganfod y diweddbwynt yn fanwl gywir.</a:t>
                </a:r>
              </a:p>
              <a:p>
                <a:r>
                  <a:rPr lang="cy-GB" sz="3400" dirty="0"/>
                  <a:t>Ailadroddwch yr arbrawf </a:t>
                </a:r>
                <a:r>
                  <a:rPr lang="cy-GB" sz="3400" b="1" dirty="0"/>
                  <a:t>heb ddangosydd</a:t>
                </a:r>
                <a:r>
                  <a:rPr lang="cy-GB" sz="3400" dirty="0"/>
                  <a:t> oherwydd byddai’n halogi’r halwyn. </a:t>
                </a:r>
              </a:p>
              <a:p>
                <a:r>
                  <a:rPr lang="cy-GB" sz="3400" dirty="0"/>
                  <a:t>Ychwanegwch yr un cyfaint o sodiwm hydrocsid ac asid hydroclorig ag a ddefnyddiwyd yn y titradiad cyntaf.</a:t>
                </a:r>
              </a:p>
              <a:p>
                <a:r>
                  <a:rPr lang="cy-GB" sz="3400" dirty="0"/>
                  <a:t>Defnyddiwch anweddiad a chrisialiad i wahanu’r halwyn o’r hydoddiant. Er mwyn gwneud hyn, gwresogwch yr halwyn mewn dysgl anweddu dros faddon dŵr nes bydd y rhan fwyaf o’r dŵr wedi anweddu/bod yr hydoddiant yn ddirlawn/rydych wedi cyrraedd y pwynt crisialu.</a:t>
                </a:r>
              </a:p>
              <a:p>
                <a:r>
                  <a:rPr lang="cy-GB" sz="3400" dirty="0"/>
                  <a:t>Tynnwch o’r gwres a gadewch iddo sychu’n araf.</a:t>
                </a:r>
              </a:p>
              <a:p>
                <a:r>
                  <a:rPr lang="cy-GB" sz="3400" dirty="0"/>
                  <a:t>Sychwch y crisialau’n dyner.</a:t>
                </a:r>
              </a:p>
              <a:p>
                <a:r>
                  <a:rPr lang="cy-GB" sz="3400" dirty="0"/>
                  <a:t>I brofi bod yr halwyn yn bur, defnyddiwch </a:t>
                </a:r>
                <a:r>
                  <a:rPr lang="cy-GB" sz="3400" b="1" dirty="0"/>
                  <a:t>ddadansoddiad o’r ymdoddbwynt</a:t>
                </a:r>
                <a:r>
                  <a:rPr lang="cy-GB" sz="3400" dirty="0"/>
                  <a:t>. Dylai fod gan yr halwyn ymdoddbwynt penodol os yw’n bur, ac ystod o ymdoddbwyntiau os yw’n amhur. Gellir cymharu’r ymdoddbwynt â chronfa ddata.</a:t>
                </a:r>
              </a:p>
              <a:p>
                <a:pPr marL="457200" lvl="0" indent="-457200">
                  <a:buFont typeface="+mj-lt"/>
                  <a:buAutoNum type="arabicPeriod"/>
                </a:pPr>
                <a:endParaRPr lang="en-GB" dirty="0">
                  <a:latin typeface="Century Gothic" panose="020B0502020202020204" pitchFamily="34" charset="0"/>
                </a:endParaRPr>
              </a:p>
            </p:txBody>
          </p:sp>
        </mc:Choice>
        <mc:Fallback xmlns="">
          <p:sp>
            <p:nvSpPr>
              <p:cNvPr id="3" name="Content Placeholder 2">
                <a:extLst>
                  <a:ext uri="{FF2B5EF4-FFF2-40B4-BE49-F238E27FC236}">
                    <a16:creationId xmlns:a16="http://schemas.microsoft.com/office/drawing/2014/main" id="{B61EDB41-676B-D6B1-EE3B-73C24F340CF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40000" y="1260000"/>
                <a:ext cx="10080000" cy="5423542"/>
              </a:xfrm>
              <a:blipFill>
                <a:blip r:embed="rId3"/>
                <a:stretch>
                  <a:fillRect l="-1331" t="-2700" r="-42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Vertical Title 1">
            <a:extLst>
              <a:ext uri="{FF2B5EF4-FFF2-40B4-BE49-F238E27FC236}">
                <a16:creationId xmlns:a16="http://schemas.microsoft.com/office/drawing/2014/main" id="{FC6CC6F4-959F-0D18-83C7-587D1F4921C3}"/>
              </a:ext>
            </a:extLst>
          </p:cNvPr>
          <p:cNvSpPr txBox="1">
            <a:spLocks/>
          </p:cNvSpPr>
          <p:nvPr/>
        </p:nvSpPr>
        <p:spPr>
          <a:xfrm>
            <a:off x="11382000" y="540000"/>
            <a:ext cx="810000" cy="4121210"/>
          </a:xfrm>
          <a:prstGeom prst="rect">
            <a:avLst/>
          </a:prstGeom>
        </p:spPr>
        <p:txBody>
          <a:bodyPr vert="eaVert" lIns="0" tIns="0" rIns="0" bIns="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y-GB" sz="1800" b="1">
                <a:solidFill>
                  <a:schemeClr val="bg1"/>
                </a:solidFill>
                <a:latin typeface="Century Gothic" panose="020B0502020202020204" pitchFamily="34" charset="0"/>
              </a:rPr>
              <a:t>Atebion i’r cwestiynau heb eu sgaffaldio</a:t>
            </a:r>
          </a:p>
        </p:txBody>
      </p:sp>
    </p:spTree>
    <p:extLst>
      <p:ext uri="{BB962C8B-B14F-4D97-AF65-F5344CB8AC3E}">
        <p14:creationId xmlns:p14="http://schemas.microsoft.com/office/powerpoint/2010/main" val="4909183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45D359969893149933A4D4A74E189F8" ma:contentTypeVersion="13" ma:contentTypeDescription="Create a new document." ma:contentTypeScope="" ma:versionID="c9ddbf677461f5ce946e84a24e793234">
  <xsd:schema xmlns:xsd="http://www.w3.org/2001/XMLSchema" xmlns:xs="http://www.w3.org/2001/XMLSchema" xmlns:p="http://schemas.microsoft.com/office/2006/metadata/properties" xmlns:ns2="5c7d88b2-bc5d-47d8-b067-5f30c82b40fb" xmlns:ns3="9e3c562f-56b0-4bc9-96c8-d04b09868558" targetNamespace="http://schemas.microsoft.com/office/2006/metadata/properties" ma:root="true" ma:fieldsID="cb9b30395463f778bee975073577cb94" ns2:_="" ns3:_="">
    <xsd:import namespace="5c7d88b2-bc5d-47d8-b067-5f30c82b40fb"/>
    <xsd:import namespace="9e3c562f-56b0-4bc9-96c8-d04b0986855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Editorialstag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c7d88b2-bc5d-47d8-b067-5f30c82b40f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acd698d5-2c6c-40f3-87af-cb5c6c865f6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Editorialstage" ma:index="20" nillable="true" ma:displayName="Editorial stage" ma:format="Dropdown" ma:internalName="Editorialstage">
      <xsd:simpleType>
        <xsd:restriction base="dms:Choice">
          <xsd:enumeration value="Published"/>
          <xsd:enumeration value="Ready for editor check"/>
          <xsd:enumeration value="QA review received"/>
          <xsd:enumeration value="Received from author"/>
          <xsd:enumeration value="Ready for QA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3c562f-56b0-4bc9-96c8-d04b09868558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c6a42d3-65da-48b4-a118-af479a0fa813}" ma:internalName="TaxCatchAll" ma:showField="CatchAllData" ma:web="9e3c562f-56b0-4bc9-96c8-d04b0986855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Editorialstage xmlns="5c7d88b2-bc5d-47d8-b067-5f30c82b40fb" xsi:nil="true"/>
    <lcf76f155ced4ddcb4097134ff3c332f xmlns="5c7d88b2-bc5d-47d8-b067-5f30c82b40fb">
      <Terms xmlns="http://schemas.microsoft.com/office/infopath/2007/PartnerControls"/>
    </lcf76f155ced4ddcb4097134ff3c332f>
    <TaxCatchAll xmlns="9e3c562f-56b0-4bc9-96c8-d04b09868558" xsi:nil="true"/>
  </documentManagement>
</p:properties>
</file>

<file path=customXml/itemProps1.xml><?xml version="1.0" encoding="utf-8"?>
<ds:datastoreItem xmlns:ds="http://schemas.openxmlformats.org/officeDocument/2006/customXml" ds:itemID="{0AFF7FDF-6D72-4A0F-9FFE-B7CB081B312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6D7EBEC0-C4CE-4C62-B321-0B8057C0E03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c7d88b2-bc5d-47d8-b067-5f30c82b40fb"/>
    <ds:schemaRef ds:uri="9e3c562f-56b0-4bc9-96c8-d04b0986855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6CF617FE-5319-465E-8948-4D5D33F932F3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5c7d88b2-bc5d-47d8-b067-5f30c82b40fb"/>
    <ds:schemaRef ds:uri="http://purl.org/dc/elements/1.1/"/>
    <ds:schemaRef ds:uri="http://purl.org/dc/terms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9e3c562f-56b0-4bc9-96c8-d04b09868558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1230</Words>
  <Application>Microsoft Office PowerPoint</Application>
  <PresentationFormat>Widescreen</PresentationFormat>
  <Paragraphs>104</Paragraphs>
  <Slides>12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Aptos</vt:lpstr>
      <vt:lpstr>Arial</vt:lpstr>
      <vt:lpstr>Calibri</vt:lpstr>
      <vt:lpstr>Calibri Light</vt:lpstr>
      <vt:lpstr>Cambria Math</vt:lpstr>
      <vt:lpstr>Century Gothic</vt:lpstr>
      <vt:lpstr>Office Theme</vt:lpstr>
      <vt:lpstr>14–16 oed</vt:lpstr>
      <vt:lpstr>Amcanion dysgu</vt:lpstr>
      <vt:lpstr>Titradiad asid–bas ar raddfa ficro</vt:lpstr>
      <vt:lpstr>Titradiad asid–bas ar raddfa ficro</vt:lpstr>
      <vt:lpstr>Dull</vt:lpstr>
      <vt:lpstr>Canlyniadau</vt:lpstr>
      <vt:lpstr>Canlyniadau enghreifftiol</vt:lpstr>
      <vt:lpstr>Cwestiynau wedi’u sgaffaldio</vt:lpstr>
      <vt:lpstr>Cwestiynau wedi’u sgaffaldio</vt:lpstr>
      <vt:lpstr>Cwestiynau heb eu sgaffaldio</vt:lpstr>
      <vt:lpstr>Atebion i’r cwestiynau wedi’u sgaffaldio</vt:lpstr>
      <vt:lpstr>Atebion i’r cwestiynau heb eu sgaffaldio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Microscale titration slides CYM</dc:title>
  <dc:creator>Royal Society of Chemistry</dc:creator>
  <cp:keywords>science; chemistry; practical; experiment; microscale; titration</cp:keywords>
  <dc:description>Available from https://rsc.li/4nz3Kbd; scaffolded and unscaffolded student sheets and teacher notes also available</dc:description>
  <cp:lastModifiedBy>Hannah Griffiths</cp:lastModifiedBy>
  <cp:revision>579</cp:revision>
  <dcterms:created xsi:type="dcterms:W3CDTF">2021-04-13T16:26:00Z</dcterms:created>
  <dcterms:modified xsi:type="dcterms:W3CDTF">2026-06-08T10:37:38Z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ediaServiceImageTags">
    <vt:lpwstr/>
  </property>
  <property fmtid="{D5CDD505-2E9C-101B-9397-08002B2CF9AE}" pid="3" name="ContentTypeId">
    <vt:lpwstr>0x010100E45D359969893149933A4D4A74E189F8</vt:lpwstr>
  </property>
</Properties>
</file>