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22" r:id="rId5"/>
    <p:sldId id="288" r:id="rId6"/>
    <p:sldId id="323" r:id="rId7"/>
    <p:sldId id="308" r:id="rId8"/>
    <p:sldId id="316" r:id="rId9"/>
    <p:sldId id="326" r:id="rId10"/>
    <p:sldId id="324" r:id="rId11"/>
    <p:sldId id="314" r:id="rId12"/>
    <p:sldId id="325" r:id="rId13"/>
  </p:sldIdLst>
  <p:sldSz cx="12192000" cy="6858000"/>
  <p:notesSz cx="6858000" cy="9144000"/>
  <p:custDataLst>
    <p:tags r:id="rId1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2371552-BB1A-7295-3334-3FDD11079F0D}" name="Emily Kelly" initials="EK" userId="S::kellye@rsc.org::129b2903-a77d-4011-b626-fdf346dce13b" providerId="AD"/>
  <p188:author id="{0C841EAE-4437-F848-458D-F6DC1659CFCF}" name="S Gruffudd (Ysgol Gyfun Bryn Tawe)" initials="SG" userId="S::GruffuddS7@Hwbcymru.net::98ea6ecc-82bb-4e9b-8557-bcbb928ff116" providerId="AD"/>
  <p188:author id="{870761BE-EF40-204D-358F-56E93C19911F}" name="S Gruffudd (Ysgol Gyfun Bryn Tawe)" initials="ST" userId="S::gruffudds7@hwbcymru.net::98ea6ecc-82bb-4e9b-8557-bcbb928ff116" providerId="AD"/>
  <p188:author id="{93898FDF-1F87-EDD6-6458-059E95E842BE}" name="Kirsty Patterson" initials="KP" userId="S::pattersonk@rsc.org::06c453ef-d90e-4cbc-ba6b-1bf363c3e0a9" providerId="AD"/>
  <p188:author id="{62D8FEFE-A14C-226C-6982-83ABA77395D4}" name="Emily Kelly" initials="EK" userId="S::KellyE@rsc.org::129b2903-a77d-4011-b626-fdf346dce13b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account" initials="Ma" lastIdx="0" clrIdx="0">
    <p:extLst>
      <p:ext uri="{19B8F6BF-5375-455C-9EA6-DF929625EA0E}">
        <p15:presenceInfo xmlns:p15="http://schemas.microsoft.com/office/powerpoint/2012/main" userId="d6e4dffb00ad9f69" providerId="Windows Live"/>
      </p:ext>
    </p:extLst>
  </p:cmAuthor>
  <p:cmAuthor id="2" name="Emily Kelly" initials="EK" lastIdx="0" clrIdx="1">
    <p:extLst>
      <p:ext uri="{19B8F6BF-5375-455C-9EA6-DF929625EA0E}">
        <p15:presenceInfo xmlns:p15="http://schemas.microsoft.com/office/powerpoint/2012/main" userId="S::KellyE@rsc.org::129b2903-a77d-4011-b626-fdf346dce13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1EF"/>
    <a:srgbClr val="006F62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56B97E-A438-440A-9BBC-534F1B29B0A4}" v="14" dt="2026-07-14T09:48:53.9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404" autoAdjust="0"/>
  </p:normalViewPr>
  <p:slideViewPr>
    <p:cSldViewPr snapToGrid="0">
      <p:cViewPr varScale="1">
        <p:scale>
          <a:sx n="111" d="100"/>
          <a:sy n="111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EEED48-490B-498C-AFAF-4FB64EB613D2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089EF-B1DE-4047-BA7D-1F77644AB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097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/>
              <a:t>Image © Shutterstock/lyuba.smith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01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Use these images to promote a class discussion around</a:t>
            </a:r>
            <a:r>
              <a:rPr lang="en-GB" baseline="0"/>
              <a:t> the different properties of liquids and viscosity.</a:t>
            </a:r>
            <a:br>
              <a:rPr lang="en-GB" baseline="0"/>
            </a:br>
            <a:br>
              <a:rPr lang="en-GB" baseline="0"/>
            </a:br>
            <a:r>
              <a:rPr lang="en-GB" baseline="0"/>
              <a:t>Image 1: © Shutterstock/lyuba.smith</a:t>
            </a:r>
            <a:br>
              <a:rPr lang="en-GB" baseline="0"/>
            </a:br>
            <a:r>
              <a:rPr lang="en-GB" baseline="0"/>
              <a:t>Image 2: © Shutterstock/PawelKacperek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14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/>
              <a:t>Image 1: © Shutterstock/lyuba.smith</a:t>
            </a:r>
            <a:br>
              <a:rPr lang="en-GB" baseline="0"/>
            </a:br>
            <a:r>
              <a:rPr lang="en-GB" baseline="0"/>
              <a:t>Image 2: © Shutterstock/PawelKacperek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967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161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Viscosity</a:t>
            </a:r>
          </a:p>
          <a:p>
            <a:pPr marL="228600" indent="-228600">
              <a:buFont typeface="+mj-lt"/>
              <a:buAutoNum type="arabicPeriod"/>
            </a:pPr>
            <a:r>
              <a:rPr lang="1106" sz="1200" dirty="0"/>
              <a:t>Cymerwch diwb sampl wedi'i selio</a:t>
            </a:r>
            <a:r>
              <a:rPr lang="en-GB" sz="120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1106" sz="1200" dirty="0"/>
              <a:t>Daliwch y tiwb yn fertigol, gan wneud yn siŵr bod y swigen ar y brig</a:t>
            </a:r>
            <a:r>
              <a:rPr lang="en-GB" sz="120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1106" sz="1200" dirty="0"/>
              <a:t>Trowch y tiwb wyneb i waered yn gyflym. Dechreuwch y stop</a:t>
            </a:r>
            <a:r>
              <a:rPr lang="en-GB" sz="1200" dirty="0"/>
              <a:t>watsh.</a:t>
            </a:r>
            <a:r>
              <a:rPr lang="1106" sz="1200" dirty="0"/>
              <a:t> </a:t>
            </a:r>
            <a:endParaRPr lang="en-GB" sz="1200" dirty="0"/>
          </a:p>
          <a:p>
            <a:pPr marL="228600" indent="-228600">
              <a:buFont typeface="+mj-lt"/>
              <a:buAutoNum type="arabicPeriod"/>
            </a:pPr>
            <a:r>
              <a:rPr lang="1106" sz="1200" dirty="0"/>
              <a:t>Nodwch yr amser y mae'n ei gymryd i'r swigen gyrraedd y brig</a:t>
            </a:r>
            <a:r>
              <a:rPr lang="en-GB" sz="1200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1106" sz="1200" dirty="0"/>
              <a:t>Ailadroddwch gamau </a:t>
            </a:r>
            <a:r>
              <a:rPr lang="en-GB" sz="1200" dirty="0"/>
              <a:t>1</a:t>
            </a:r>
            <a:r>
              <a:rPr lang="1106" sz="1200" dirty="0"/>
              <a:t> i </a:t>
            </a:r>
            <a:r>
              <a:rPr lang="en-GB" sz="1200" dirty="0"/>
              <a:t>4</a:t>
            </a:r>
            <a:r>
              <a:rPr lang="1106" sz="1200" dirty="0"/>
              <a:t> ar gyfer pob sampl</a:t>
            </a:r>
            <a:r>
              <a:rPr lang="en-GB" sz="1200" dirty="0"/>
              <a:t>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52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/>
              <a:t>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39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089EF-B1DE-4047-BA7D-1F77644AB9A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671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3R3P5Jb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3VP1KMT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3VP1KMT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F5168C22-13C5-5042-B68D-D5810F149BD4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348E18-6A0F-0842-92AA-634472BB458F}"/>
                </a:ext>
              </a:extLst>
            </p:cNvPr>
            <p:cNvPicPr/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D226C-0904-EC4D-9B16-19AD250797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11–14 years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ct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2281CF7B-F07A-C049-BDB9-748CCF3F310B}"/>
              </a:ext>
            </a:extLst>
          </p:cNvPr>
          <p:cNvSpPr txBox="1"/>
          <p:nvPr userDrawn="1"/>
        </p:nvSpPr>
        <p:spPr>
          <a:xfrm>
            <a:off x="8202168" y="5850000"/>
            <a:ext cx="3407832" cy="38431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Lawrlwytho o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: 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rsc.li/3R3P5Jb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411C634-342E-F545-A3E0-966E94C8989E}"/>
              </a:ext>
            </a:extLst>
          </p:cNvPr>
          <p:cNvGrpSpPr/>
          <p:nvPr userDrawn="1"/>
        </p:nvGrpSpPr>
        <p:grpSpPr>
          <a:xfrm>
            <a:off x="0" y="-830"/>
            <a:ext cx="12196800" cy="6858000"/>
            <a:chOff x="0" y="0"/>
            <a:chExt cx="12196800" cy="6858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29614DA-6B90-DA48-8139-C28306C4EEAE}"/>
                </a:ext>
              </a:extLst>
            </p:cNvPr>
            <p:cNvPicPr/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3805CC-C213-4B4C-85F7-4F680A3803D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C7BD55-048E-5B42-AB50-9C11D4877717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5C8396-5F45-5649-8B5F-3139EE072D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213ADDD-C006-594E-8C60-820DE61636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6E7407-F898-5142-88BB-7D8A2BEEA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0197BF56-5D37-7C46-9B8F-1EC2391501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11–14 years</a:t>
            </a:r>
            <a:endParaRPr lang="en-US"/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A51607E-49B0-7845-BF9B-B7913142532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52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ct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Double line title with turnover</a:t>
            </a:r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7D73AB0-DEF7-4046-847B-A28ADD104FA2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2D02F5-2384-7B49-A386-3ED4975FF971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7854A24E-0016-C74A-86CC-C558B7FBB5DF}"/>
              </a:ext>
            </a:extLst>
          </p:cNvPr>
          <p:cNvSpPr txBox="1"/>
          <p:nvPr userDrawn="1"/>
        </p:nvSpPr>
        <p:spPr>
          <a:xfrm>
            <a:off x="8202168" y="5850000"/>
            <a:ext cx="3407832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rsc.li/3VP1KMT</a:t>
            </a:r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3214C2A-CA33-A842-888E-B812F12CF807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27CC39-9374-7A48-B80F-E35EE9CF0B37}"/>
                </a:ext>
              </a:extLst>
            </p:cNvPr>
            <p:cNvPicPr/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772C03-ED45-D342-93E9-6EBA673FF7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2422E4D-C8B1-F447-93AA-3FD97F2A6C7C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282529-8467-4F47-ADC0-2356B7041C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51DED8-6D16-3546-BB8A-1A86FBB873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2202739-A959-9744-A152-EB3C529DE1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AE1447F-978F-5E49-B247-75A265105B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11–14 years</a:t>
            </a:r>
            <a:endParaRPr lang="en-US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FA8AA5F-D49E-F447-96D3-9679954190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79999"/>
            <a:ext cx="5220000" cy="2579677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ct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F012F8-82AF-D84F-84FF-3F72B976A026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E46DDE-04FF-0948-9D74-AAEC5E80044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E5AB7EBB-737A-9540-BC73-AD8D595C8E34}"/>
              </a:ext>
            </a:extLst>
          </p:cNvPr>
          <p:cNvSpPr txBox="1"/>
          <p:nvPr userDrawn="1"/>
        </p:nvSpPr>
        <p:spPr>
          <a:xfrm>
            <a:off x="7370925" y="5816600"/>
            <a:ext cx="4239075" cy="593409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rsc.li/3VP1KMT</a:t>
            </a:r>
            <a:endParaRPr lang="en-US" sz="1600" u="none">
              <a:solidFill>
                <a:schemeClr val="bg1"/>
              </a:solidFill>
            </a:endParaRPr>
          </a:p>
          <a:p>
            <a:pPr algn="r"/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29650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7" name="Vertical Title 1">
            <a:extLst>
              <a:ext uri="{FF2B5EF4-FFF2-40B4-BE49-F238E27FC236}">
                <a16:creationId xmlns:a16="http://schemas.microsoft.com/office/drawing/2014/main" id="{A91184F5-33EC-7208-FE1A-06C0CB089621}"/>
              </a:ext>
            </a:extLst>
          </p:cNvPr>
          <p:cNvSpPr txBox="1"/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r>
              <a:rPr lang="en-GB" sz="2200" b="1" kern="1200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Cyflwyniad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067C70-ACA3-B14D-96A0-0D77B8CFC9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CD3606-77CB-6E4D-9323-AB8EF1219E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FF0AC-E9DB-1248-A929-F5456D977C3B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028020-C193-574C-845B-55DE20C710D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8A1EB2-8DF8-6542-A7A9-0F3B0C8FD39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A650EB0-B31B-E84E-ABFC-1CF9FBE832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6F62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7E515C-3F37-BBC7-45DB-6C3B7FE60E0A}"/>
              </a:ext>
            </a:extLst>
          </p:cNvPr>
          <p:cNvSpPr txBox="1"/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kern="1200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Amcanion</a:t>
            </a:r>
            <a:r>
              <a:rPr lang="en-GB" sz="2200" b="1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r>
              <a:rPr lang="en-GB" sz="2200" b="1" kern="1200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dysgu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543E3E-01B2-EB46-845D-1381317D3CB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7EC78B-5880-3945-9FAD-DABB5B482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89EB5B-F66A-3E48-BD79-D27C96AA6218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46732-56CB-9E44-BD4C-38016D2A9A7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89A2B9-415B-2F4C-8BC6-1CD03508DF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1F1670D-5751-0349-B530-C491658DF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6F62"/>
              </a:buClr>
              <a:buSzTx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8AD84-FA83-87DB-2C20-A021DF61BCC2}"/>
              </a:ext>
            </a:extLst>
          </p:cNvPr>
          <p:cNvSpPr txBox="1"/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Side heading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3" name="Vertical Title 1">
            <a:extLst>
              <a:ext uri="{FF2B5EF4-FFF2-40B4-BE49-F238E27FC236}">
                <a16:creationId xmlns:a16="http://schemas.microsoft.com/office/drawing/2014/main" id="{A5187C8B-6202-E83E-EF72-1C1DF0069D8E}"/>
              </a:ext>
            </a:extLst>
          </p:cNvPr>
          <p:cNvSpPr txBox="1"/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Side heading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427280773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0F17FE5-8B45-FD4E-B2AA-D3A399E25B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Acknowledgements</a:t>
            </a: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46385C-066B-7047-89F4-E951DC4047D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FACF26-A48F-204C-A799-6508E3A7CDD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9F82AE-496C-2044-9F60-068845D6F84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55779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82" r:id="rId3"/>
    <p:sldLayoutId id="2147483650" r:id="rId4"/>
    <p:sldLayoutId id="2147483671" r:id="rId5"/>
    <p:sldLayoutId id="2147483667" r:id="rId6"/>
    <p:sldLayoutId id="2147483687" r:id="rId7"/>
    <p:sldLayoutId id="2147483690" r:id="rId8"/>
    <p:sldLayoutId id="2147483694" r:id="rId9"/>
    <p:sldLayoutId id="2147483685" r:id="rId10"/>
    <p:sldLayoutId id="2147483695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2.0/uk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hyperlink" Target="https://rsc.li/3R3P5Jb" TargetMode="Externa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11-14 </a:t>
            </a:r>
            <a:r>
              <a:rPr lang="en-GB" dirty="0" err="1"/>
              <a:t>oed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 b="0" i="0"/>
            </a:pPr>
            <a:r>
              <a:rPr lang="1106" b="1"/>
              <a:t>Gludedd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8DB6FFB-4187-2ECB-2660-7A91F89407AE}"/>
              </a:ext>
            </a:extLst>
          </p:cNvPr>
          <p:cNvSpPr/>
          <p:nvPr/>
        </p:nvSpPr>
        <p:spPr>
          <a:xfrm>
            <a:off x="8543419" y="-425520"/>
            <a:ext cx="4320000" cy="4320000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127000">
            <a:solidFill>
              <a:srgbClr val="006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70609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1E722-E089-0544-A3BC-10C0F41F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b="0" i="0"/>
            </a:pPr>
            <a:r>
              <a:rPr lang="1106" b="1"/>
              <a:t>Amcanion dysgu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 b="0" i="0"/>
            </a:pPr>
            <a:r>
              <a:rPr lang="1106" dirty="0"/>
              <a:t>Yn ystod y wers hon, byddwch yn: </a:t>
            </a:r>
          </a:p>
          <a:p>
            <a:pPr lvl="0">
              <a:defRPr b="0" i="0"/>
            </a:pPr>
            <a:r>
              <a:rPr lang="1106" dirty="0"/>
              <a:t>cymharu gludedd gwahanol hylifau </a:t>
            </a:r>
            <a:r>
              <a:rPr lang="cy-GB" dirty="0"/>
              <a:t>d</a:t>
            </a:r>
            <a:r>
              <a:rPr lang="1106" dirty="0"/>
              <a:t>rwy wneud arsylwadau gofalus.</a:t>
            </a:r>
          </a:p>
          <a:p>
            <a:pPr lvl="0">
              <a:defRPr b="0" i="0"/>
            </a:pPr>
            <a:r>
              <a:rPr lang="1106" dirty="0"/>
              <a:t>cymhwyso eich dealltwriaeth o ronynnau i esbonio eich arsylwadau.</a:t>
            </a:r>
          </a:p>
          <a:p>
            <a:pPr lvl="0">
              <a:defRPr b="0" i="0"/>
            </a:pPr>
            <a:r>
              <a:rPr lang="1106" dirty="0"/>
              <a:t>dylunio arbrawf.</a:t>
            </a:r>
          </a:p>
        </p:txBody>
      </p:sp>
    </p:spTree>
    <p:extLst>
      <p:ext uri="{BB962C8B-B14F-4D97-AF65-F5344CB8AC3E}">
        <p14:creationId xmlns:p14="http://schemas.microsoft.com/office/powerpoint/2010/main" val="162948024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Dŵr yn cael ei arllwys o botel blastig i mewn i wydryn">
            <a:extLst>
              <a:ext uri="{FF2B5EF4-FFF2-40B4-BE49-F238E27FC236}">
                <a16:creationId xmlns:a16="http://schemas.microsoft.com/office/drawing/2014/main" id="{4B979351-2B4B-6FB8-A9F6-C19786534F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0" t="15245" r="19559" b="21077"/>
          <a:stretch>
            <a:fillRect/>
          </a:stretch>
        </p:blipFill>
        <p:spPr>
          <a:xfrm>
            <a:off x="5961323" y="2026286"/>
            <a:ext cx="4658677" cy="3105783"/>
          </a:xfrm>
          <a:prstGeom prst="rect">
            <a:avLst/>
          </a:prstGeom>
        </p:spPr>
      </p:pic>
      <p:pic>
        <p:nvPicPr>
          <p:cNvPr id="5" name="Picture 4" descr="Mêl yn gollwng o lwy">
            <a:extLst>
              <a:ext uri="{FF2B5EF4-FFF2-40B4-BE49-F238E27FC236}">
                <a16:creationId xmlns:a16="http://schemas.microsoft.com/office/drawing/2014/main" id="{7C93C965-3779-45AE-7C63-6C5A994800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90" r="20401" b="17912"/>
          <a:stretch>
            <a:fillRect/>
          </a:stretch>
        </p:blipFill>
        <p:spPr>
          <a:xfrm>
            <a:off x="540000" y="2026286"/>
            <a:ext cx="4658677" cy="31057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b="0" i="0"/>
            </a:pPr>
            <a:r>
              <a:rPr lang="1106" b="1"/>
              <a:t>Pa eiriau y byddech chi'n eu defnyddio i ddisgrifio…?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 txBox="1"/>
          <p:nvPr/>
        </p:nvSpPr>
        <p:spPr>
          <a:xfrm>
            <a:off x="1607718" y="5325515"/>
            <a:ext cx="2523240" cy="67437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b="0" i="0"/>
            </a:pPr>
            <a:r>
              <a:rPr lang="1106"/>
              <a:t>Mêl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 txBox="1"/>
          <p:nvPr/>
        </p:nvSpPr>
        <p:spPr>
          <a:xfrm>
            <a:off x="6913947" y="5343814"/>
            <a:ext cx="2523240" cy="67437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b="0" i="0"/>
            </a:pPr>
            <a:r>
              <a:rPr lang="1106"/>
              <a:t>Dŵr</a:t>
            </a:r>
          </a:p>
        </p:txBody>
      </p:sp>
    </p:spTree>
    <p:extLst>
      <p:ext uri="{BB962C8B-B14F-4D97-AF65-F5344CB8AC3E}">
        <p14:creationId xmlns:p14="http://schemas.microsoft.com/office/powerpoint/2010/main" val="164601423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ŵr yn cael ei arllwys o botel blastig i mewn i wydryn">
            <a:extLst>
              <a:ext uri="{FF2B5EF4-FFF2-40B4-BE49-F238E27FC236}">
                <a16:creationId xmlns:a16="http://schemas.microsoft.com/office/drawing/2014/main" id="{A68604B6-95AC-0B55-7100-9D5405A3E4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0" t="15245" r="19559" b="21077"/>
          <a:stretch>
            <a:fillRect/>
          </a:stretch>
        </p:blipFill>
        <p:spPr>
          <a:xfrm>
            <a:off x="5994167" y="1805437"/>
            <a:ext cx="4658677" cy="3105783"/>
          </a:xfrm>
          <a:prstGeom prst="rect">
            <a:avLst/>
          </a:prstGeom>
        </p:spPr>
      </p:pic>
      <p:pic>
        <p:nvPicPr>
          <p:cNvPr id="7" name="Picture 6" descr="Mêl yn gollwng o lwy">
            <a:extLst>
              <a:ext uri="{FF2B5EF4-FFF2-40B4-BE49-F238E27FC236}">
                <a16:creationId xmlns:a16="http://schemas.microsoft.com/office/drawing/2014/main" id="{7779C45A-229C-DD4F-536E-C262A97341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90" r="20401" b="17912"/>
          <a:stretch>
            <a:fillRect/>
          </a:stretch>
        </p:blipFill>
        <p:spPr>
          <a:xfrm>
            <a:off x="540000" y="1747518"/>
            <a:ext cx="4658677" cy="310578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E77663-259B-104A-AAD0-31021C659F7E}"/>
              </a:ext>
            </a:extLst>
          </p:cNvPr>
          <p:cNvSpPr txBox="1"/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defRPr b="0" i="0"/>
            </a:pPr>
            <a:r>
              <a:rPr lang="1106" sz="2200" b="1" dirty="0">
                <a:solidFill>
                  <a:schemeClr val="bg1"/>
                </a:solidFill>
              </a:rPr>
              <a:t>Diffiniad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CC1E2A-2BF0-D440-B7AD-977E4B223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b="0" i="0"/>
            </a:pPr>
            <a:r>
              <a:rPr lang="1106" b="1"/>
              <a:t>Diffinio gludedd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422" y="1260000"/>
            <a:ext cx="10080000" cy="1095273"/>
          </a:xfrm>
        </p:spPr>
        <p:txBody>
          <a:bodyPr>
            <a:normAutofit/>
          </a:bodyPr>
          <a:lstStyle/>
          <a:p>
            <a:pPr>
              <a:defRPr b="0" i="0"/>
            </a:pPr>
            <a:r>
              <a:rPr lang="1106"/>
              <a:t>Mae gludedd yn mesur pa mor anodd yw hi i hylif lifo.</a:t>
            </a:r>
          </a:p>
          <a:p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61814" y="5001275"/>
            <a:ext cx="4087418" cy="1429603"/>
          </a:xfrm>
        </p:spPr>
        <p:txBody>
          <a:bodyPr>
            <a:normAutofit/>
          </a:bodyPr>
          <a:lstStyle/>
          <a:p>
            <a:pPr>
              <a:defRPr b="0" i="0"/>
            </a:pPr>
            <a:r>
              <a:rPr lang="1106"/>
              <a:t>Mae gludedd mêl yn uwch na gludedd dŵr am ei fod yn fwy trwchus neu ludiog na dŵr. 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983137" y="5001275"/>
            <a:ext cx="4934918" cy="1429603"/>
          </a:xfrm>
        </p:spPr>
        <p:txBody>
          <a:bodyPr>
            <a:noAutofit/>
          </a:bodyPr>
          <a:lstStyle/>
          <a:p>
            <a:pPr>
              <a:defRPr b="0" i="0"/>
            </a:pPr>
            <a:r>
              <a:rPr lang="1106"/>
              <a:t>Mae dŵr yn llai gludiog na mêl am fod grymoedd atyniad rhwng gronynnau dŵr yn wannach na'r rhai rhwng gronynnau mêl. </a:t>
            </a:r>
          </a:p>
        </p:txBody>
      </p:sp>
    </p:spTree>
    <p:extLst>
      <p:ext uri="{BB962C8B-B14F-4D97-AF65-F5344CB8AC3E}">
        <p14:creationId xmlns:p14="http://schemas.microsoft.com/office/powerpoint/2010/main" val="83877960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C1E2A-2BF0-D440-B7AD-977E4B223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b="0" i="0"/>
            </a:pPr>
            <a:r>
              <a:rPr lang="1106" b="1"/>
              <a:t>Dull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AD0E3-9FEE-1049-ADFC-491236E57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59999"/>
            <a:ext cx="4526269" cy="5427239"/>
          </a:xfrm>
        </p:spPr>
        <p:txBody>
          <a:bodyPr>
            <a:normAutofit lnSpcReduction="10000"/>
          </a:bodyPr>
          <a:lstStyle/>
          <a:p>
            <a:pPr>
              <a:defRPr b="0" i="0"/>
            </a:pPr>
            <a:r>
              <a:rPr lang="1106"/>
              <a:t>Cymerwch un o'r tiwbiau a ddarperir.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  <a:defRPr b="0" i="0"/>
            </a:pPr>
            <a:r>
              <a:rPr lang="1106"/>
              <a:t>Gwnewch yn siŵr bod y swigen ar y brig a bod y tiwb yn cael ei ddal yn fertigol.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  <a:defRPr b="0" i="0"/>
            </a:pPr>
            <a:r>
              <a:rPr lang="1106"/>
              <a:t>Trowch y tiwb wyneb i waered yn gyflym a mesurwch yr amser y mae'n ei gymryd i'r swigen gyrraedd y brig.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  <a:defRPr b="0" i="0"/>
            </a:pPr>
            <a:r>
              <a:rPr lang="1106"/>
              <a:t>Ailadroddwch y mesuriad hwn ar gyfer pob un o'r samplau. </a:t>
            </a:r>
          </a:p>
          <a:p>
            <a:pPr marL="457200" lvl="0" indent="-457200">
              <a:buClr>
                <a:srgbClr val="006F62"/>
              </a:buClr>
              <a:buFont typeface="+mj-lt"/>
              <a:buAutoNum type="arabicPeriod"/>
              <a:defRPr b="0" i="0"/>
            </a:pPr>
            <a:r>
              <a:rPr lang="1106"/>
              <a:t>Cwblhewch y tabl sydd wedi'i ddarparu. </a:t>
            </a:r>
          </a:p>
        </p:txBody>
      </p:sp>
      <p:pic>
        <p:nvPicPr>
          <p:cNvPr id="4" name="Pictur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8257" y="378464"/>
            <a:ext cx="1032303" cy="926426"/>
          </a:xfrm>
          <a:prstGeom prst="rect">
            <a:avLst/>
          </a:prstGeom>
        </p:spPr>
      </p:pic>
      <p:pic>
        <p:nvPicPr>
          <p:cNvPr id="7" name="Picture 6" descr="Llun o chwe hylif gwahanol mewn tiwbiau praw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69740" y="1692817"/>
            <a:ext cx="4805295" cy="402911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81E39B6-587E-53A0-43F7-3DEDC8E6629A}"/>
              </a:ext>
            </a:extLst>
          </p:cNvPr>
          <p:cNvSpPr txBox="1"/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defRPr b="0" i="0"/>
            </a:pPr>
            <a:r>
              <a:rPr lang="en-GB" sz="2200" b="1" dirty="0">
                <a:solidFill>
                  <a:schemeClr val="bg1"/>
                </a:solidFill>
              </a:rPr>
              <a:t>Yr arbrawf ymarferol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06464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90">
            <a:extLst>
              <a:ext uri="{FF2B5EF4-FFF2-40B4-BE49-F238E27FC236}">
                <a16:creationId xmlns:a16="http://schemas.microsoft.com/office/drawing/2014/main" id="{B438E544-233B-D5D5-4423-B6006E032FB3}"/>
              </a:ext>
            </a:extLst>
          </p:cNvPr>
          <p:cNvSpPr/>
          <p:nvPr/>
        </p:nvSpPr>
        <p:spPr>
          <a:xfrm flipH="1">
            <a:off x="8252471" y="-532250"/>
            <a:ext cx="671010" cy="8106942"/>
          </a:xfrm>
          <a:custGeom>
            <a:avLst/>
            <a:gdLst>
              <a:gd name="connsiteX0" fmla="*/ 0 w 7948106"/>
              <a:gd name="connsiteY0" fmla="*/ 0 h 6804660"/>
              <a:gd name="connsiteX1" fmla="*/ 5376054 w 7948106"/>
              <a:gd name="connsiteY1" fmla="*/ 1869440 h 6804660"/>
              <a:gd name="connsiteX2" fmla="*/ 7506146 w 7948106"/>
              <a:gd name="connsiteY2" fmla="*/ 4335780 h 6804660"/>
              <a:gd name="connsiteX3" fmla="*/ 7948106 w 7948106"/>
              <a:gd name="connsiteY3" fmla="*/ 6804660 h 6804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48105" h="6804659">
                <a:moveTo>
                  <a:pt x="0" y="0"/>
                </a:moveTo>
                <a:cubicBezTo>
                  <a:pt x="46990" y="862330"/>
                  <a:pt x="4125030" y="1146810"/>
                  <a:pt x="5376054" y="1869440"/>
                </a:cubicBezTo>
                <a:cubicBezTo>
                  <a:pt x="6627078" y="2592070"/>
                  <a:pt x="7323266" y="3604260"/>
                  <a:pt x="7506146" y="4335780"/>
                </a:cubicBezTo>
                <a:cubicBezTo>
                  <a:pt x="7689026" y="5067300"/>
                  <a:pt x="7818566" y="5935980"/>
                  <a:pt x="7948106" y="6804660"/>
                </a:cubicBezTo>
              </a:path>
            </a:pathLst>
          </a:custGeom>
          <a:noFill/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EDC48DE8-A230-6432-AD3E-B1B9DF5682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1051633">
            <a:off x="1074319" y="622544"/>
            <a:ext cx="8297527" cy="4954830"/>
          </a:xfrm>
          <a:prstGeom prst="arc">
            <a:avLst>
              <a:gd name="adj1" fmla="val 18798894"/>
              <a:gd name="adj2" fmla="val 12465005"/>
            </a:avLst>
          </a:prstGeom>
          <a:ln w="228600">
            <a:solidFill>
              <a:schemeClr val="bg1">
                <a:lumMod val="75000"/>
              </a:schemeClr>
            </a:solidFill>
            <a:prstDash val="solid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8826E0-10A6-41B1-8876-9FB636B6B9EA}"/>
              </a:ext>
            </a:extLst>
          </p:cNvPr>
          <p:cNvSpPr txBox="1"/>
          <p:nvPr/>
        </p:nvSpPr>
        <p:spPr>
          <a:xfrm>
            <a:off x="499035" y="3637446"/>
            <a:ext cx="2745372" cy="12222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514600" algn="r"/>
              </a:tabLst>
              <a:defRPr b="0" i="0"/>
            </a:pPr>
            <a:r>
              <a:rPr lang="1106" sz="2400" dirty="0"/>
              <a:t>❶ </a:t>
            </a:r>
            <a:r>
              <a:rPr lang="1106" sz="2000" dirty="0"/>
              <a:t>Cymerwch diwb sampl wedi'i selio </a:t>
            </a:r>
            <a:r>
              <a:rPr lang="en-GB" sz="2000" dirty="0">
                <a:sym typeface="Wingdings" panose="05000000000000000000" pitchFamily="2" charset="2"/>
              </a:rPr>
              <a:t></a:t>
            </a:r>
            <a:r>
              <a:rPr lang="1106" sz="2000" dirty="0"/>
              <a:t>   </a:t>
            </a:r>
            <a:endParaRPr lang="en-GB" sz="2400" dirty="0"/>
          </a:p>
        </p:txBody>
      </p:sp>
      <p:pic>
        <p:nvPicPr>
          <p:cNvPr id="118" name="Picture 117">
            <a:hlinkClick r:id="rId3"/>
            <a:extLst>
              <a:ext uri="{FF2B5EF4-FFF2-40B4-BE49-F238E27FC236}">
                <a16:creationId xmlns:a16="http://schemas.microsoft.com/office/drawing/2014/main" id="{2CE15EF4-2940-4F13-8BBC-54C03AB36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39482" y="6463293"/>
            <a:ext cx="838220" cy="29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1" name="TextBox 220">
            <a:extLst>
              <a:ext uri="{FF2B5EF4-FFF2-40B4-BE49-F238E27FC236}">
                <a16:creationId xmlns:a16="http://schemas.microsoft.com/office/drawing/2014/main" id="{18C0F702-D2CE-420B-B722-6563A2D3E4BF}"/>
              </a:ext>
            </a:extLst>
          </p:cNvPr>
          <p:cNvSpPr txBox="1"/>
          <p:nvPr/>
        </p:nvSpPr>
        <p:spPr>
          <a:xfrm>
            <a:off x="631380" y="565989"/>
            <a:ext cx="2745372" cy="22738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514600" algn="r"/>
              </a:tabLst>
              <a:defRPr b="0" i="0"/>
            </a:pPr>
            <a:r>
              <a:rPr lang="1106" sz="2000" dirty="0"/>
              <a:t>❷ Daliwch y tiwb yn fertigol, gan wneud yn siŵr bod y swigen ar y brig </a:t>
            </a:r>
            <a:r>
              <a:rPr lang="en-GB" sz="2000" dirty="0">
                <a:sym typeface="Wingdings" panose="05000000000000000000" pitchFamily="2" charset="2"/>
              </a:rPr>
              <a:t></a:t>
            </a:r>
            <a:endParaRPr lang="en-GB" sz="2000" dirty="0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EB802A97-D28F-45EF-9A18-5288439419AE}"/>
              </a:ext>
            </a:extLst>
          </p:cNvPr>
          <p:cNvSpPr txBox="1"/>
          <p:nvPr/>
        </p:nvSpPr>
        <p:spPr>
          <a:xfrm>
            <a:off x="5078439" y="433148"/>
            <a:ext cx="2745372" cy="14861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514600" algn="r"/>
              </a:tabLst>
              <a:defRPr b="0" i="0"/>
            </a:pPr>
            <a:r>
              <a:rPr lang="1106" sz="2000" dirty="0"/>
              <a:t>❸ Trowch y tiwb wyneb i waered yn gyflym. Dechreuwch y stop</a:t>
            </a:r>
            <a:r>
              <a:rPr lang="en-GB" sz="2000" dirty="0"/>
              <a:t>watsh</a:t>
            </a:r>
            <a:r>
              <a:rPr lang="1106" sz="2000" dirty="0"/>
              <a:t>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05AF9099-F696-4D66-B0CE-853A23DCB6D0}"/>
              </a:ext>
            </a:extLst>
          </p:cNvPr>
          <p:cNvSpPr txBox="1"/>
          <p:nvPr/>
        </p:nvSpPr>
        <p:spPr>
          <a:xfrm>
            <a:off x="5081729" y="3634013"/>
            <a:ext cx="2778400" cy="196259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870200" algn="r"/>
              </a:tabLst>
              <a:defRPr b="0" i="0"/>
            </a:pPr>
            <a:r>
              <a:rPr lang="1106" sz="2000" dirty="0"/>
              <a:t>❹ Nodwch yr amser y mae'n ei gymryd i'r swigen gyrraedd y brig </a:t>
            </a:r>
            <a:r>
              <a:rPr lang="en-GB" sz="2000" dirty="0">
                <a:sym typeface="Wingdings" panose="05000000000000000000" pitchFamily="2" charset="2"/>
              </a:rPr>
              <a:t></a:t>
            </a:r>
            <a:endParaRPr lang="en-GB" sz="2000" dirty="0"/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C7D9F78C-14FC-4AFF-9348-C1420ECA143F}"/>
              </a:ext>
            </a:extLst>
          </p:cNvPr>
          <p:cNvSpPr txBox="1"/>
          <p:nvPr/>
        </p:nvSpPr>
        <p:spPr>
          <a:xfrm>
            <a:off x="3518507" y="5917499"/>
            <a:ext cx="6136956" cy="4877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870200" algn="r"/>
              </a:tabLst>
              <a:defRPr b="0" i="0"/>
            </a:pPr>
            <a:r>
              <a:rPr lang="1106" sz="2400" dirty="0"/>
              <a:t>❺ </a:t>
            </a:r>
            <a:r>
              <a:rPr lang="1106" sz="2000" dirty="0"/>
              <a:t>Ailadroddwch gamau ❶ i ❹ ar gyfer pob sampl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803138CD-5EB2-4550-B114-8726CD386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929749" y="5074313"/>
            <a:ext cx="588226" cy="524189"/>
            <a:chOff x="10472150" y="6178006"/>
            <a:chExt cx="588226" cy="524189"/>
          </a:xfrm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E416AF10-7E5B-4A1F-943F-144B93FC507F}"/>
                </a:ext>
              </a:extLst>
            </p:cNvPr>
            <p:cNvGrpSpPr/>
            <p:nvPr/>
          </p:nvGrpSpPr>
          <p:grpSpPr>
            <a:xfrm>
              <a:off x="10472150" y="6178006"/>
              <a:ext cx="412932" cy="524189"/>
              <a:chOff x="6714701" y="4669178"/>
              <a:chExt cx="749300" cy="882536"/>
            </a:xfrm>
          </p:grpSpPr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E1938135-B261-4F74-9C2E-FF0DEA3AA53C}"/>
                  </a:ext>
                </a:extLst>
              </p:cNvPr>
              <p:cNvSpPr/>
              <p:nvPr/>
            </p:nvSpPr>
            <p:spPr>
              <a:xfrm>
                <a:off x="6714701" y="4669178"/>
                <a:ext cx="749300" cy="882536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 b="0" i="0"/>
                </a:pPr>
                <a:r>
                  <a:rPr lang="1106"/>
                  <a:t>c</a:t>
                </a:r>
              </a:p>
            </p:txBody>
          </p:sp>
          <p:grpSp>
            <p:nvGrpSpPr>
              <p:cNvPr id="133" name="Group 132">
                <a:extLst>
                  <a:ext uri="{FF2B5EF4-FFF2-40B4-BE49-F238E27FC236}">
                    <a16:creationId xmlns:a16="http://schemas.microsoft.com/office/drawing/2014/main" id="{89AA13CE-E464-4296-9021-0919C161B888}"/>
                  </a:ext>
                </a:extLst>
              </p:cNvPr>
              <p:cNvGrpSpPr/>
              <p:nvPr/>
            </p:nvGrpSpPr>
            <p:grpSpPr>
              <a:xfrm>
                <a:off x="6807099" y="4755724"/>
                <a:ext cx="577043" cy="178593"/>
                <a:chOff x="6807100" y="4755724"/>
                <a:chExt cx="483600" cy="178593"/>
              </a:xfrm>
            </p:grpSpPr>
            <p:sp>
              <p:nvSpPr>
                <p:cNvPr id="150" name="Rectangle 149">
                  <a:extLst>
                    <a:ext uri="{FF2B5EF4-FFF2-40B4-BE49-F238E27FC236}">
                      <a16:creationId xmlns:a16="http://schemas.microsoft.com/office/drawing/2014/main" id="{C235BB3A-0FC6-4031-8883-1759A15A2172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1" name="Rectangle 150">
                  <a:extLst>
                    <a:ext uri="{FF2B5EF4-FFF2-40B4-BE49-F238E27FC236}">
                      <a16:creationId xmlns:a16="http://schemas.microsoft.com/office/drawing/2014/main" id="{BB6A8CB9-3E65-47B6-A387-0E3A7BDE0F5D}"/>
                    </a:ext>
                  </a:extLst>
                </p:cNvPr>
                <p:cNvSpPr/>
                <p:nvPr/>
              </p:nvSpPr>
              <p:spPr>
                <a:xfrm>
                  <a:off x="7052263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4" name="Group 133">
                <a:extLst>
                  <a:ext uri="{FF2B5EF4-FFF2-40B4-BE49-F238E27FC236}">
                    <a16:creationId xmlns:a16="http://schemas.microsoft.com/office/drawing/2014/main" id="{0D686D31-8DB3-4C6D-B77B-ACF16818EF74}"/>
                  </a:ext>
                </a:extLst>
              </p:cNvPr>
              <p:cNvGrpSpPr/>
              <p:nvPr/>
            </p:nvGrpSpPr>
            <p:grpSpPr>
              <a:xfrm>
                <a:off x="6807099" y="4937371"/>
                <a:ext cx="577043" cy="112741"/>
                <a:chOff x="6807100" y="4755724"/>
                <a:chExt cx="483600" cy="178596"/>
              </a:xfrm>
            </p:grpSpPr>
            <p:sp>
              <p:nvSpPr>
                <p:cNvPr id="148" name="Rectangle 147">
                  <a:extLst>
                    <a:ext uri="{FF2B5EF4-FFF2-40B4-BE49-F238E27FC236}">
                      <a16:creationId xmlns:a16="http://schemas.microsoft.com/office/drawing/2014/main" id="{96D72D15-97DC-423D-B075-CF74A9BEDFFD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9" name="Rectangle 148">
                  <a:extLst>
                    <a:ext uri="{FF2B5EF4-FFF2-40B4-BE49-F238E27FC236}">
                      <a16:creationId xmlns:a16="http://schemas.microsoft.com/office/drawing/2014/main" id="{631E4B57-57BF-4D34-8E22-9440432AB699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5" name="Group 134">
                <a:extLst>
                  <a:ext uri="{FF2B5EF4-FFF2-40B4-BE49-F238E27FC236}">
                    <a16:creationId xmlns:a16="http://schemas.microsoft.com/office/drawing/2014/main" id="{FCFB82B5-DE84-4044-8A64-974CA2D574AC}"/>
                  </a:ext>
                </a:extLst>
              </p:cNvPr>
              <p:cNvGrpSpPr/>
              <p:nvPr/>
            </p:nvGrpSpPr>
            <p:grpSpPr>
              <a:xfrm>
                <a:off x="6807099" y="5054075"/>
                <a:ext cx="577043" cy="112741"/>
                <a:chOff x="6807100" y="4755724"/>
                <a:chExt cx="483600" cy="178596"/>
              </a:xfrm>
            </p:grpSpPr>
            <p:sp>
              <p:nvSpPr>
                <p:cNvPr id="146" name="Rectangle 145">
                  <a:extLst>
                    <a:ext uri="{FF2B5EF4-FFF2-40B4-BE49-F238E27FC236}">
                      <a16:creationId xmlns:a16="http://schemas.microsoft.com/office/drawing/2014/main" id="{26E5E08C-C767-4BF3-B2CE-378027A0B2C0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7" name="Rectangle 146">
                  <a:extLst>
                    <a:ext uri="{FF2B5EF4-FFF2-40B4-BE49-F238E27FC236}">
                      <a16:creationId xmlns:a16="http://schemas.microsoft.com/office/drawing/2014/main" id="{9D5CF3C3-11BB-492F-AA1B-3320A121A70F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id="{9062D427-4821-44F5-BBC6-BEEE90EE8B92}"/>
                  </a:ext>
                </a:extLst>
              </p:cNvPr>
              <p:cNvGrpSpPr/>
              <p:nvPr/>
            </p:nvGrpSpPr>
            <p:grpSpPr>
              <a:xfrm>
                <a:off x="6807099" y="5171037"/>
                <a:ext cx="577043" cy="112741"/>
                <a:chOff x="6807100" y="4755724"/>
                <a:chExt cx="483600" cy="178596"/>
              </a:xfrm>
            </p:grpSpPr>
            <p:sp>
              <p:nvSpPr>
                <p:cNvPr id="144" name="Rectangle 143">
                  <a:extLst>
                    <a:ext uri="{FF2B5EF4-FFF2-40B4-BE49-F238E27FC236}">
                      <a16:creationId xmlns:a16="http://schemas.microsoft.com/office/drawing/2014/main" id="{D4FCBC31-689F-450B-814B-9DAD11EAC291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5" name="Rectangle 144">
                  <a:extLst>
                    <a:ext uri="{FF2B5EF4-FFF2-40B4-BE49-F238E27FC236}">
                      <a16:creationId xmlns:a16="http://schemas.microsoft.com/office/drawing/2014/main" id="{0F5ABA52-D2F6-4B71-AF4D-D0421878F1CB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7" name="Group 136">
                <a:extLst>
                  <a:ext uri="{FF2B5EF4-FFF2-40B4-BE49-F238E27FC236}">
                    <a16:creationId xmlns:a16="http://schemas.microsoft.com/office/drawing/2014/main" id="{9B733E43-4DC6-4895-A303-E9810D9D09B5}"/>
                  </a:ext>
                </a:extLst>
              </p:cNvPr>
              <p:cNvGrpSpPr/>
              <p:nvPr/>
            </p:nvGrpSpPr>
            <p:grpSpPr>
              <a:xfrm>
                <a:off x="6807099" y="5287741"/>
                <a:ext cx="577043" cy="112741"/>
                <a:chOff x="6807100" y="4755724"/>
                <a:chExt cx="483600" cy="178596"/>
              </a:xfrm>
            </p:grpSpPr>
            <p:sp>
              <p:nvSpPr>
                <p:cNvPr id="142" name="Rectangle 141">
                  <a:extLst>
                    <a:ext uri="{FF2B5EF4-FFF2-40B4-BE49-F238E27FC236}">
                      <a16:creationId xmlns:a16="http://schemas.microsoft.com/office/drawing/2014/main" id="{012E7BB4-B021-42FF-BF66-6C28267577A1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3" name="Rectangle 142">
                  <a:extLst>
                    <a:ext uri="{FF2B5EF4-FFF2-40B4-BE49-F238E27FC236}">
                      <a16:creationId xmlns:a16="http://schemas.microsoft.com/office/drawing/2014/main" id="{3D5036CF-5046-4619-93AA-3A63F0CA3155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38" name="Freeform: Shape 137">
                <a:extLst>
                  <a:ext uri="{FF2B5EF4-FFF2-40B4-BE49-F238E27FC236}">
                    <a16:creationId xmlns:a16="http://schemas.microsoft.com/office/drawing/2014/main" id="{AF2B7F36-9CE4-4882-A670-C0E416408D6C}"/>
                  </a:ext>
                </a:extLst>
              </p:cNvPr>
              <p:cNvSpPr/>
              <p:nvPr/>
            </p:nvSpPr>
            <p:spPr>
              <a:xfrm>
                <a:off x="6851826" y="4800600"/>
                <a:ext cx="194860" cy="111191"/>
              </a:xfrm>
              <a:custGeom>
                <a:avLst/>
                <a:gdLst>
                  <a:gd name="connsiteX0" fmla="*/ 20688 w 194860"/>
                  <a:gd name="connsiteY0" fmla="*/ 7257 h 111191"/>
                  <a:gd name="connsiteX1" fmla="*/ 17060 w 194860"/>
                  <a:gd name="connsiteY1" fmla="*/ 30843 h 111191"/>
                  <a:gd name="connsiteX2" fmla="*/ 15245 w 194860"/>
                  <a:gd name="connsiteY2" fmla="*/ 36286 h 111191"/>
                  <a:gd name="connsiteX3" fmla="*/ 13431 w 194860"/>
                  <a:gd name="connsiteY3" fmla="*/ 45357 h 111191"/>
                  <a:gd name="connsiteX4" fmla="*/ 11617 w 194860"/>
                  <a:gd name="connsiteY4" fmla="*/ 50800 h 111191"/>
                  <a:gd name="connsiteX5" fmla="*/ 9803 w 194860"/>
                  <a:gd name="connsiteY5" fmla="*/ 58057 h 111191"/>
                  <a:gd name="connsiteX6" fmla="*/ 2545 w 194860"/>
                  <a:gd name="connsiteY6" fmla="*/ 74386 h 111191"/>
                  <a:gd name="connsiteX7" fmla="*/ 731 w 194860"/>
                  <a:gd name="connsiteY7" fmla="*/ 87086 h 111191"/>
                  <a:gd name="connsiteX8" fmla="*/ 7988 w 194860"/>
                  <a:gd name="connsiteY8" fmla="*/ 83457 h 111191"/>
                  <a:gd name="connsiteX9" fmla="*/ 27945 w 194860"/>
                  <a:gd name="connsiteY9" fmla="*/ 67129 h 111191"/>
                  <a:gd name="connsiteX10" fmla="*/ 31574 w 194860"/>
                  <a:gd name="connsiteY10" fmla="*/ 61686 h 111191"/>
                  <a:gd name="connsiteX11" fmla="*/ 33388 w 194860"/>
                  <a:gd name="connsiteY11" fmla="*/ 56243 h 111191"/>
                  <a:gd name="connsiteX12" fmla="*/ 37017 w 194860"/>
                  <a:gd name="connsiteY12" fmla="*/ 50800 h 111191"/>
                  <a:gd name="connsiteX13" fmla="*/ 40645 w 194860"/>
                  <a:gd name="connsiteY13" fmla="*/ 34471 h 111191"/>
                  <a:gd name="connsiteX14" fmla="*/ 46088 w 194860"/>
                  <a:gd name="connsiteY14" fmla="*/ 30843 h 111191"/>
                  <a:gd name="connsiteX15" fmla="*/ 49717 w 194860"/>
                  <a:gd name="connsiteY15" fmla="*/ 59871 h 111191"/>
                  <a:gd name="connsiteX16" fmla="*/ 51531 w 194860"/>
                  <a:gd name="connsiteY16" fmla="*/ 67129 h 111191"/>
                  <a:gd name="connsiteX17" fmla="*/ 56974 w 194860"/>
                  <a:gd name="connsiteY17" fmla="*/ 68943 h 111191"/>
                  <a:gd name="connsiteX18" fmla="*/ 69674 w 194860"/>
                  <a:gd name="connsiteY18" fmla="*/ 52614 h 111191"/>
                  <a:gd name="connsiteX19" fmla="*/ 87817 w 194860"/>
                  <a:gd name="connsiteY19" fmla="*/ 32657 h 111191"/>
                  <a:gd name="connsiteX20" fmla="*/ 95074 w 194860"/>
                  <a:gd name="connsiteY20" fmla="*/ 27214 h 111191"/>
                  <a:gd name="connsiteX21" fmla="*/ 98703 w 194860"/>
                  <a:gd name="connsiteY21" fmla="*/ 32657 h 111191"/>
                  <a:gd name="connsiteX22" fmla="*/ 100517 w 194860"/>
                  <a:gd name="connsiteY22" fmla="*/ 38100 h 111191"/>
                  <a:gd name="connsiteX23" fmla="*/ 107774 w 194860"/>
                  <a:gd name="connsiteY23" fmla="*/ 34471 h 111191"/>
                  <a:gd name="connsiteX24" fmla="*/ 109588 w 194860"/>
                  <a:gd name="connsiteY24" fmla="*/ 25400 h 111191"/>
                  <a:gd name="connsiteX25" fmla="*/ 113217 w 194860"/>
                  <a:gd name="connsiteY25" fmla="*/ 19957 h 111191"/>
                  <a:gd name="connsiteX26" fmla="*/ 111403 w 194860"/>
                  <a:gd name="connsiteY26" fmla="*/ 52614 h 111191"/>
                  <a:gd name="connsiteX27" fmla="*/ 104145 w 194860"/>
                  <a:gd name="connsiteY27" fmla="*/ 76200 h 111191"/>
                  <a:gd name="connsiteX28" fmla="*/ 102331 w 194860"/>
                  <a:gd name="connsiteY28" fmla="*/ 88900 h 111191"/>
                  <a:gd name="connsiteX29" fmla="*/ 100517 w 194860"/>
                  <a:gd name="connsiteY29" fmla="*/ 97971 h 111191"/>
                  <a:gd name="connsiteX30" fmla="*/ 98703 w 194860"/>
                  <a:gd name="connsiteY30" fmla="*/ 110671 h 111191"/>
                  <a:gd name="connsiteX31" fmla="*/ 104145 w 194860"/>
                  <a:gd name="connsiteY31" fmla="*/ 107043 h 111191"/>
                  <a:gd name="connsiteX32" fmla="*/ 115031 w 194860"/>
                  <a:gd name="connsiteY32" fmla="*/ 88900 h 111191"/>
                  <a:gd name="connsiteX33" fmla="*/ 118660 w 194860"/>
                  <a:gd name="connsiteY33" fmla="*/ 81643 h 111191"/>
                  <a:gd name="connsiteX34" fmla="*/ 127731 w 194860"/>
                  <a:gd name="connsiteY34" fmla="*/ 67129 h 111191"/>
                  <a:gd name="connsiteX35" fmla="*/ 134988 w 194860"/>
                  <a:gd name="connsiteY35" fmla="*/ 54429 h 111191"/>
                  <a:gd name="connsiteX36" fmla="*/ 142245 w 194860"/>
                  <a:gd name="connsiteY36" fmla="*/ 38100 h 111191"/>
                  <a:gd name="connsiteX37" fmla="*/ 145874 w 194860"/>
                  <a:gd name="connsiteY37" fmla="*/ 32657 h 111191"/>
                  <a:gd name="connsiteX38" fmla="*/ 149503 w 194860"/>
                  <a:gd name="connsiteY38" fmla="*/ 18143 h 111191"/>
                  <a:gd name="connsiteX39" fmla="*/ 153131 w 194860"/>
                  <a:gd name="connsiteY39" fmla="*/ 10886 h 111191"/>
                  <a:gd name="connsiteX40" fmla="*/ 154945 w 194860"/>
                  <a:gd name="connsiteY40" fmla="*/ 5443 h 111191"/>
                  <a:gd name="connsiteX41" fmla="*/ 165831 w 194860"/>
                  <a:gd name="connsiteY41" fmla="*/ 0 h 111191"/>
                  <a:gd name="connsiteX42" fmla="*/ 174903 w 194860"/>
                  <a:gd name="connsiteY42" fmla="*/ 1814 h 111191"/>
                  <a:gd name="connsiteX43" fmla="*/ 176717 w 194860"/>
                  <a:gd name="connsiteY43" fmla="*/ 54429 h 111191"/>
                  <a:gd name="connsiteX44" fmla="*/ 178531 w 194860"/>
                  <a:gd name="connsiteY44" fmla="*/ 59871 h 111191"/>
                  <a:gd name="connsiteX45" fmla="*/ 183974 w 194860"/>
                  <a:gd name="connsiteY45" fmla="*/ 47171 h 111191"/>
                  <a:gd name="connsiteX46" fmla="*/ 185788 w 194860"/>
                  <a:gd name="connsiteY46" fmla="*/ 41729 h 111191"/>
                  <a:gd name="connsiteX47" fmla="*/ 194860 w 194860"/>
                  <a:gd name="connsiteY47" fmla="*/ 39914 h 11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94860" h="111189">
                    <a:moveTo>
                      <a:pt x="20688" y="7257"/>
                    </a:moveTo>
                    <a:cubicBezTo>
                      <a:pt x="19588" y="16062"/>
                      <a:pt x="19137" y="22536"/>
                      <a:pt x="17060" y="30843"/>
                    </a:cubicBezTo>
                    <a:cubicBezTo>
                      <a:pt x="16596" y="32698"/>
                      <a:pt x="15709" y="34431"/>
                      <a:pt x="15245" y="36286"/>
                    </a:cubicBezTo>
                    <a:cubicBezTo>
                      <a:pt x="14497" y="39277"/>
                      <a:pt x="14179" y="42366"/>
                      <a:pt x="13431" y="45357"/>
                    </a:cubicBezTo>
                    <a:cubicBezTo>
                      <a:pt x="12967" y="47212"/>
                      <a:pt x="12142" y="48961"/>
                      <a:pt x="11617" y="50800"/>
                    </a:cubicBezTo>
                    <a:cubicBezTo>
                      <a:pt x="10932" y="53198"/>
                      <a:pt x="10591" y="55692"/>
                      <a:pt x="9803" y="58057"/>
                    </a:cubicBezTo>
                    <a:cubicBezTo>
                      <a:pt x="7486" y="65007"/>
                      <a:pt x="5707" y="68063"/>
                      <a:pt x="2545" y="74386"/>
                    </a:cubicBezTo>
                    <a:cubicBezTo>
                      <a:pt x="1940" y="78619"/>
                      <a:pt x="-1469" y="83419"/>
                      <a:pt x="731" y="87086"/>
                    </a:cubicBezTo>
                    <a:cubicBezTo>
                      <a:pt x="2123" y="89405"/>
                      <a:pt x="5738" y="84957"/>
                      <a:pt x="7988" y="83457"/>
                    </a:cubicBezTo>
                    <a:cubicBezTo>
                      <a:pt x="13376" y="79865"/>
                      <a:pt x="22968" y="73101"/>
                      <a:pt x="27945" y="67129"/>
                    </a:cubicBezTo>
                    <a:cubicBezTo>
                      <a:pt x="29341" y="65454"/>
                      <a:pt x="30364" y="63500"/>
                      <a:pt x="31574" y="61686"/>
                    </a:cubicBezTo>
                    <a:cubicBezTo>
                      <a:pt x="32179" y="59872"/>
                      <a:pt x="32533" y="57954"/>
                      <a:pt x="33388" y="56243"/>
                    </a:cubicBezTo>
                    <a:cubicBezTo>
                      <a:pt x="34363" y="54293"/>
                      <a:pt x="36251" y="52842"/>
                      <a:pt x="37017" y="50800"/>
                    </a:cubicBezTo>
                    <a:cubicBezTo>
                      <a:pt x="37137" y="50481"/>
                      <a:pt x="39849" y="35665"/>
                      <a:pt x="40645" y="34471"/>
                    </a:cubicBezTo>
                    <a:cubicBezTo>
                      <a:pt x="41854" y="32657"/>
                      <a:pt x="44274" y="32052"/>
                      <a:pt x="46088" y="30843"/>
                    </a:cubicBezTo>
                    <a:cubicBezTo>
                      <a:pt x="50564" y="53216"/>
                      <a:pt x="44697" y="22217"/>
                      <a:pt x="49717" y="59871"/>
                    </a:cubicBezTo>
                    <a:cubicBezTo>
                      <a:pt x="50047" y="62343"/>
                      <a:pt x="49973" y="65182"/>
                      <a:pt x="51531" y="67129"/>
                    </a:cubicBezTo>
                    <a:cubicBezTo>
                      <a:pt x="52726" y="68622"/>
                      <a:pt x="55160" y="68338"/>
                      <a:pt x="56974" y="68943"/>
                    </a:cubicBezTo>
                    <a:lnTo>
                      <a:pt x="69674" y="52614"/>
                    </a:lnTo>
                    <a:cubicBezTo>
                      <a:pt x="74765" y="46135"/>
                      <a:pt x="81312" y="37536"/>
                      <a:pt x="87817" y="32657"/>
                    </a:cubicBezTo>
                    <a:lnTo>
                      <a:pt x="95074" y="27214"/>
                    </a:lnTo>
                    <a:cubicBezTo>
                      <a:pt x="96284" y="29028"/>
                      <a:pt x="97728" y="30707"/>
                      <a:pt x="98703" y="32657"/>
                    </a:cubicBezTo>
                    <a:cubicBezTo>
                      <a:pt x="99558" y="34368"/>
                      <a:pt x="98642" y="37725"/>
                      <a:pt x="100517" y="38100"/>
                    </a:cubicBezTo>
                    <a:cubicBezTo>
                      <a:pt x="103169" y="38630"/>
                      <a:pt x="105355" y="35681"/>
                      <a:pt x="107774" y="34471"/>
                    </a:cubicBezTo>
                    <a:cubicBezTo>
                      <a:pt x="108379" y="31447"/>
                      <a:pt x="108505" y="28287"/>
                      <a:pt x="109588" y="25400"/>
                    </a:cubicBezTo>
                    <a:cubicBezTo>
                      <a:pt x="110354" y="23358"/>
                      <a:pt x="113072" y="17781"/>
                      <a:pt x="113217" y="19957"/>
                    </a:cubicBezTo>
                    <a:cubicBezTo>
                      <a:pt x="113943" y="30835"/>
                      <a:pt x="112309" y="41749"/>
                      <a:pt x="111403" y="52614"/>
                    </a:cubicBezTo>
                    <a:cubicBezTo>
                      <a:pt x="110428" y="64316"/>
                      <a:pt x="109038" y="64784"/>
                      <a:pt x="104145" y="76200"/>
                    </a:cubicBezTo>
                    <a:cubicBezTo>
                      <a:pt x="103540" y="80433"/>
                      <a:pt x="103034" y="84682"/>
                      <a:pt x="102331" y="88900"/>
                    </a:cubicBezTo>
                    <a:cubicBezTo>
                      <a:pt x="101824" y="91942"/>
                      <a:pt x="101024" y="94929"/>
                      <a:pt x="100517" y="97971"/>
                    </a:cubicBezTo>
                    <a:cubicBezTo>
                      <a:pt x="99814" y="102189"/>
                      <a:pt x="97115" y="106700"/>
                      <a:pt x="98703" y="110671"/>
                    </a:cubicBezTo>
                    <a:cubicBezTo>
                      <a:pt x="99513" y="112695"/>
                      <a:pt x="102331" y="108252"/>
                      <a:pt x="104145" y="107043"/>
                    </a:cubicBezTo>
                    <a:cubicBezTo>
                      <a:pt x="107774" y="100995"/>
                      <a:pt x="111877" y="95208"/>
                      <a:pt x="115031" y="88900"/>
                    </a:cubicBezTo>
                    <a:cubicBezTo>
                      <a:pt x="116241" y="86481"/>
                      <a:pt x="117226" y="83936"/>
                      <a:pt x="118660" y="81643"/>
                    </a:cubicBezTo>
                    <a:cubicBezTo>
                      <a:pt x="130430" y="62812"/>
                      <a:pt x="118543" y="85507"/>
                      <a:pt x="127731" y="67129"/>
                    </a:cubicBezTo>
                    <a:cubicBezTo>
                      <a:pt x="131244" y="53071"/>
                      <a:pt x="126673" y="66069"/>
                      <a:pt x="134988" y="54429"/>
                    </a:cubicBezTo>
                    <a:cubicBezTo>
                      <a:pt x="138196" y="49938"/>
                      <a:pt x="139873" y="42844"/>
                      <a:pt x="142245" y="38100"/>
                    </a:cubicBezTo>
                    <a:cubicBezTo>
                      <a:pt x="143220" y="36150"/>
                      <a:pt x="144664" y="34471"/>
                      <a:pt x="145874" y="32657"/>
                    </a:cubicBezTo>
                    <a:cubicBezTo>
                      <a:pt x="146940" y="27325"/>
                      <a:pt x="147409" y="23029"/>
                      <a:pt x="149503" y="18143"/>
                    </a:cubicBezTo>
                    <a:cubicBezTo>
                      <a:pt x="150568" y="15657"/>
                      <a:pt x="152066" y="13372"/>
                      <a:pt x="153131" y="10886"/>
                    </a:cubicBezTo>
                    <a:cubicBezTo>
                      <a:pt x="153884" y="9128"/>
                      <a:pt x="153750" y="6936"/>
                      <a:pt x="154945" y="5443"/>
                    </a:cubicBezTo>
                    <a:cubicBezTo>
                      <a:pt x="157503" y="2245"/>
                      <a:pt x="162245" y="1195"/>
                      <a:pt x="165831" y="0"/>
                    </a:cubicBezTo>
                    <a:cubicBezTo>
                      <a:pt x="168855" y="605"/>
                      <a:pt x="174298" y="-1210"/>
                      <a:pt x="174903" y="1814"/>
                    </a:cubicBezTo>
                    <a:cubicBezTo>
                      <a:pt x="178345" y="19022"/>
                      <a:pt x="175623" y="36914"/>
                      <a:pt x="176717" y="54429"/>
                    </a:cubicBezTo>
                    <a:cubicBezTo>
                      <a:pt x="176836" y="56337"/>
                      <a:pt x="177926" y="58057"/>
                      <a:pt x="178531" y="59871"/>
                    </a:cubicBezTo>
                    <a:cubicBezTo>
                      <a:pt x="182306" y="44769"/>
                      <a:pt x="177709" y="59699"/>
                      <a:pt x="183974" y="47171"/>
                    </a:cubicBezTo>
                    <a:cubicBezTo>
                      <a:pt x="184829" y="45461"/>
                      <a:pt x="184436" y="43081"/>
                      <a:pt x="185788" y="41729"/>
                    </a:cubicBezTo>
                    <a:cubicBezTo>
                      <a:pt x="187986" y="39531"/>
                      <a:pt x="192097" y="39914"/>
                      <a:pt x="194860" y="3991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:a16="http://schemas.microsoft.com/office/drawing/2014/main" id="{D698771C-B748-4DA1-9019-4F8A56937273}"/>
                  </a:ext>
                </a:extLst>
              </p:cNvPr>
              <p:cNvSpPr/>
              <p:nvPr/>
            </p:nvSpPr>
            <p:spPr>
              <a:xfrm>
                <a:off x="7148286" y="4802414"/>
                <a:ext cx="116114" cy="78368"/>
              </a:xfrm>
              <a:custGeom>
                <a:avLst/>
                <a:gdLst>
                  <a:gd name="connsiteX0" fmla="*/ 12700 w 116114"/>
                  <a:gd name="connsiteY0" fmla="*/ 16329 h 78368"/>
                  <a:gd name="connsiteX1" fmla="*/ 7257 w 116114"/>
                  <a:gd name="connsiteY1" fmla="*/ 36286 h 78368"/>
                  <a:gd name="connsiteX2" fmla="*/ 3628 w 116114"/>
                  <a:gd name="connsiteY2" fmla="*/ 50800 h 78368"/>
                  <a:gd name="connsiteX3" fmla="*/ 0 w 116114"/>
                  <a:gd name="connsiteY3" fmla="*/ 63500 h 78368"/>
                  <a:gd name="connsiteX4" fmla="*/ 3628 w 116114"/>
                  <a:gd name="connsiteY4" fmla="*/ 78015 h 78368"/>
                  <a:gd name="connsiteX5" fmla="*/ 14514 w 116114"/>
                  <a:gd name="connsiteY5" fmla="*/ 70757 h 78368"/>
                  <a:gd name="connsiteX6" fmla="*/ 23585 w 116114"/>
                  <a:gd name="connsiteY6" fmla="*/ 63500 h 78368"/>
                  <a:gd name="connsiteX7" fmla="*/ 32657 w 116114"/>
                  <a:gd name="connsiteY7" fmla="*/ 59872 h 78368"/>
                  <a:gd name="connsiteX8" fmla="*/ 39914 w 116114"/>
                  <a:gd name="connsiteY8" fmla="*/ 54429 h 78368"/>
                  <a:gd name="connsiteX9" fmla="*/ 48985 w 116114"/>
                  <a:gd name="connsiteY9" fmla="*/ 50800 h 78368"/>
                  <a:gd name="connsiteX10" fmla="*/ 56243 w 116114"/>
                  <a:gd name="connsiteY10" fmla="*/ 47172 h 78368"/>
                  <a:gd name="connsiteX11" fmla="*/ 59871 w 116114"/>
                  <a:gd name="connsiteY11" fmla="*/ 41729 h 78368"/>
                  <a:gd name="connsiteX12" fmla="*/ 63500 w 116114"/>
                  <a:gd name="connsiteY12" fmla="*/ 56243 h 78368"/>
                  <a:gd name="connsiteX13" fmla="*/ 68943 w 116114"/>
                  <a:gd name="connsiteY13" fmla="*/ 67129 h 78368"/>
                  <a:gd name="connsiteX14" fmla="*/ 74385 w 116114"/>
                  <a:gd name="connsiteY14" fmla="*/ 65315 h 78368"/>
                  <a:gd name="connsiteX15" fmla="*/ 78014 w 116114"/>
                  <a:gd name="connsiteY15" fmla="*/ 56243 h 78368"/>
                  <a:gd name="connsiteX16" fmla="*/ 81643 w 116114"/>
                  <a:gd name="connsiteY16" fmla="*/ 32657 h 78368"/>
                  <a:gd name="connsiteX17" fmla="*/ 83457 w 116114"/>
                  <a:gd name="connsiteY17" fmla="*/ 12700 h 78368"/>
                  <a:gd name="connsiteX18" fmla="*/ 88900 w 116114"/>
                  <a:gd name="connsiteY18" fmla="*/ 7257 h 78368"/>
                  <a:gd name="connsiteX19" fmla="*/ 103414 w 116114"/>
                  <a:gd name="connsiteY19" fmla="*/ 1815 h 78368"/>
                  <a:gd name="connsiteX20" fmla="*/ 108857 w 116114"/>
                  <a:gd name="connsiteY20" fmla="*/ 0 h 78368"/>
                  <a:gd name="connsiteX21" fmla="*/ 116114 w 116114"/>
                  <a:gd name="connsiteY21" fmla="*/ 5443 h 78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16114" h="78368">
                    <a:moveTo>
                      <a:pt x="12700" y="16329"/>
                    </a:moveTo>
                    <a:cubicBezTo>
                      <a:pt x="8897" y="35336"/>
                      <a:pt x="13395" y="14802"/>
                      <a:pt x="7257" y="36286"/>
                    </a:cubicBezTo>
                    <a:cubicBezTo>
                      <a:pt x="5887" y="41081"/>
                      <a:pt x="4998" y="46005"/>
                      <a:pt x="3628" y="50800"/>
                    </a:cubicBezTo>
                    <a:lnTo>
                      <a:pt x="0" y="63500"/>
                    </a:lnTo>
                    <a:cubicBezTo>
                      <a:pt x="1209" y="68338"/>
                      <a:pt x="-833" y="75785"/>
                      <a:pt x="3628" y="78015"/>
                    </a:cubicBezTo>
                    <a:cubicBezTo>
                      <a:pt x="7529" y="79965"/>
                      <a:pt x="10987" y="73322"/>
                      <a:pt x="14514" y="70757"/>
                    </a:cubicBezTo>
                    <a:cubicBezTo>
                      <a:pt x="17646" y="68479"/>
                      <a:pt x="20265" y="65492"/>
                      <a:pt x="23585" y="63500"/>
                    </a:cubicBezTo>
                    <a:cubicBezTo>
                      <a:pt x="26378" y="61824"/>
                      <a:pt x="29810" y="61454"/>
                      <a:pt x="32657" y="59872"/>
                    </a:cubicBezTo>
                    <a:cubicBezTo>
                      <a:pt x="35300" y="58404"/>
                      <a:pt x="37271" y="55898"/>
                      <a:pt x="39914" y="54429"/>
                    </a:cubicBezTo>
                    <a:cubicBezTo>
                      <a:pt x="42761" y="52847"/>
                      <a:pt x="46009" y="52123"/>
                      <a:pt x="48985" y="50800"/>
                    </a:cubicBezTo>
                    <a:cubicBezTo>
                      <a:pt x="51457" y="49702"/>
                      <a:pt x="53824" y="48381"/>
                      <a:pt x="56243" y="47172"/>
                    </a:cubicBezTo>
                    <a:cubicBezTo>
                      <a:pt x="57452" y="45358"/>
                      <a:pt x="58509" y="40026"/>
                      <a:pt x="59871" y="41729"/>
                    </a:cubicBezTo>
                    <a:cubicBezTo>
                      <a:pt x="62986" y="45623"/>
                      <a:pt x="61923" y="51512"/>
                      <a:pt x="63500" y="56243"/>
                    </a:cubicBezTo>
                    <a:cubicBezTo>
                      <a:pt x="66003" y="63755"/>
                      <a:pt x="64253" y="60095"/>
                      <a:pt x="68943" y="67129"/>
                    </a:cubicBezTo>
                    <a:cubicBezTo>
                      <a:pt x="70757" y="66524"/>
                      <a:pt x="73161" y="66784"/>
                      <a:pt x="74385" y="65315"/>
                    </a:cubicBezTo>
                    <a:cubicBezTo>
                      <a:pt x="76470" y="62813"/>
                      <a:pt x="77375" y="59437"/>
                      <a:pt x="78014" y="56243"/>
                    </a:cubicBezTo>
                    <a:cubicBezTo>
                      <a:pt x="85028" y="21174"/>
                      <a:pt x="76329" y="48593"/>
                      <a:pt x="81643" y="32657"/>
                    </a:cubicBezTo>
                    <a:cubicBezTo>
                      <a:pt x="82248" y="26005"/>
                      <a:pt x="81622" y="19123"/>
                      <a:pt x="83457" y="12700"/>
                    </a:cubicBezTo>
                    <a:cubicBezTo>
                      <a:pt x="84162" y="10233"/>
                      <a:pt x="86812" y="8748"/>
                      <a:pt x="88900" y="7257"/>
                    </a:cubicBezTo>
                    <a:cubicBezTo>
                      <a:pt x="94537" y="3231"/>
                      <a:pt x="97083" y="3624"/>
                      <a:pt x="103414" y="1815"/>
                    </a:cubicBezTo>
                    <a:cubicBezTo>
                      <a:pt x="105253" y="1290"/>
                      <a:pt x="107043" y="605"/>
                      <a:pt x="108857" y="0"/>
                    </a:cubicBezTo>
                    <a:cubicBezTo>
                      <a:pt x="115583" y="2243"/>
                      <a:pt x="113445" y="104"/>
                      <a:pt x="116114" y="5443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:a16="http://schemas.microsoft.com/office/drawing/2014/main" id="{579FD1B7-F8D2-45D7-89A1-D9FDE6F60D95}"/>
                  </a:ext>
                </a:extLst>
              </p:cNvPr>
              <p:cNvSpPr/>
              <p:nvPr/>
            </p:nvSpPr>
            <p:spPr>
              <a:xfrm>
                <a:off x="6859814" y="4982029"/>
                <a:ext cx="74388" cy="30908"/>
              </a:xfrm>
              <a:custGeom>
                <a:avLst/>
                <a:gdLst>
                  <a:gd name="connsiteX0" fmla="*/ 0 w 74388"/>
                  <a:gd name="connsiteY0" fmla="*/ 0 h 30908"/>
                  <a:gd name="connsiteX1" fmla="*/ 1815 w 74388"/>
                  <a:gd name="connsiteY1" fmla="*/ 25400 h 30908"/>
                  <a:gd name="connsiteX2" fmla="*/ 3629 w 74388"/>
                  <a:gd name="connsiteY2" fmla="*/ 30842 h 30908"/>
                  <a:gd name="connsiteX3" fmla="*/ 16329 w 74388"/>
                  <a:gd name="connsiteY3" fmla="*/ 27214 h 30908"/>
                  <a:gd name="connsiteX4" fmla="*/ 21772 w 74388"/>
                  <a:gd name="connsiteY4" fmla="*/ 23585 h 30908"/>
                  <a:gd name="connsiteX5" fmla="*/ 29029 w 74388"/>
                  <a:gd name="connsiteY5" fmla="*/ 16328 h 30908"/>
                  <a:gd name="connsiteX6" fmla="*/ 34472 w 74388"/>
                  <a:gd name="connsiteY6" fmla="*/ 14514 h 30908"/>
                  <a:gd name="connsiteX7" fmla="*/ 45357 w 74388"/>
                  <a:gd name="connsiteY7" fmla="*/ 9071 h 30908"/>
                  <a:gd name="connsiteX8" fmla="*/ 48986 w 74388"/>
                  <a:gd name="connsiteY8" fmla="*/ 14514 h 30908"/>
                  <a:gd name="connsiteX9" fmla="*/ 50800 w 74388"/>
                  <a:gd name="connsiteY9" fmla="*/ 19957 h 30908"/>
                  <a:gd name="connsiteX10" fmla="*/ 63500 w 74388"/>
                  <a:gd name="connsiteY10" fmla="*/ 14514 h 30908"/>
                  <a:gd name="connsiteX11" fmla="*/ 67129 w 74388"/>
                  <a:gd name="connsiteY11" fmla="*/ 9071 h 30908"/>
                  <a:gd name="connsiteX12" fmla="*/ 72572 w 74388"/>
                  <a:gd name="connsiteY12" fmla="*/ 19957 h 30908"/>
                  <a:gd name="connsiteX13" fmla="*/ 74386 w 74388"/>
                  <a:gd name="connsiteY13" fmla="*/ 10885 h 30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4388" h="30907">
                    <a:moveTo>
                      <a:pt x="0" y="0"/>
                    </a:moveTo>
                    <a:cubicBezTo>
                      <a:pt x="605" y="8467"/>
                      <a:pt x="823" y="16970"/>
                      <a:pt x="1815" y="25400"/>
                    </a:cubicBezTo>
                    <a:cubicBezTo>
                      <a:pt x="2038" y="27299"/>
                      <a:pt x="1732" y="30605"/>
                      <a:pt x="3629" y="30842"/>
                    </a:cubicBezTo>
                    <a:cubicBezTo>
                      <a:pt x="7998" y="31388"/>
                      <a:pt x="12096" y="28423"/>
                      <a:pt x="16329" y="27214"/>
                    </a:cubicBezTo>
                    <a:cubicBezTo>
                      <a:pt x="18143" y="26004"/>
                      <a:pt x="20116" y="25004"/>
                      <a:pt x="21772" y="23585"/>
                    </a:cubicBezTo>
                    <a:cubicBezTo>
                      <a:pt x="24369" y="21359"/>
                      <a:pt x="26245" y="18316"/>
                      <a:pt x="29029" y="16328"/>
                    </a:cubicBezTo>
                    <a:cubicBezTo>
                      <a:pt x="30585" y="15216"/>
                      <a:pt x="32658" y="15119"/>
                      <a:pt x="34472" y="14514"/>
                    </a:cubicBezTo>
                    <a:cubicBezTo>
                      <a:pt x="35617" y="13750"/>
                      <a:pt x="43010" y="8132"/>
                      <a:pt x="45357" y="9071"/>
                    </a:cubicBezTo>
                    <a:cubicBezTo>
                      <a:pt x="47382" y="9881"/>
                      <a:pt x="47776" y="12700"/>
                      <a:pt x="48986" y="14514"/>
                    </a:cubicBezTo>
                    <a:cubicBezTo>
                      <a:pt x="49591" y="16328"/>
                      <a:pt x="49024" y="19247"/>
                      <a:pt x="50800" y="19957"/>
                    </a:cubicBezTo>
                    <a:cubicBezTo>
                      <a:pt x="54460" y="21421"/>
                      <a:pt x="60978" y="16195"/>
                      <a:pt x="63500" y="14514"/>
                    </a:cubicBezTo>
                    <a:cubicBezTo>
                      <a:pt x="64710" y="12700"/>
                      <a:pt x="64948" y="9071"/>
                      <a:pt x="67129" y="9071"/>
                    </a:cubicBezTo>
                    <a:cubicBezTo>
                      <a:pt x="69472" y="9071"/>
                      <a:pt x="72125" y="18616"/>
                      <a:pt x="72572" y="19957"/>
                    </a:cubicBezTo>
                    <a:cubicBezTo>
                      <a:pt x="74533" y="12113"/>
                      <a:pt x="74386" y="15193"/>
                      <a:pt x="74386" y="1088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8FC90BE0-9CC9-46ED-9A8D-850BD78E2087}"/>
                  </a:ext>
                </a:extLst>
              </p:cNvPr>
              <p:cNvSpPr/>
              <p:nvPr/>
            </p:nvSpPr>
            <p:spPr>
              <a:xfrm>
                <a:off x="7170057" y="4974771"/>
                <a:ext cx="146957" cy="27430"/>
              </a:xfrm>
              <a:custGeom>
                <a:avLst/>
                <a:gdLst>
                  <a:gd name="connsiteX0" fmla="*/ 0 w 146957"/>
                  <a:gd name="connsiteY0" fmla="*/ 3629 h 27430"/>
                  <a:gd name="connsiteX1" fmla="*/ 5443 w 146957"/>
                  <a:gd name="connsiteY1" fmla="*/ 12700 h 27430"/>
                  <a:gd name="connsiteX2" fmla="*/ 14514 w 146957"/>
                  <a:gd name="connsiteY2" fmla="*/ 21772 h 27430"/>
                  <a:gd name="connsiteX3" fmla="*/ 25400 w 146957"/>
                  <a:gd name="connsiteY3" fmla="*/ 25400 h 27430"/>
                  <a:gd name="connsiteX4" fmla="*/ 41729 w 146957"/>
                  <a:gd name="connsiteY4" fmla="*/ 23586 h 27430"/>
                  <a:gd name="connsiteX5" fmla="*/ 50800 w 146957"/>
                  <a:gd name="connsiteY5" fmla="*/ 14515 h 27430"/>
                  <a:gd name="connsiteX6" fmla="*/ 63500 w 146957"/>
                  <a:gd name="connsiteY6" fmla="*/ 5443 h 27430"/>
                  <a:gd name="connsiteX7" fmla="*/ 67129 w 146957"/>
                  <a:gd name="connsiteY7" fmla="*/ 0 h 27430"/>
                  <a:gd name="connsiteX8" fmla="*/ 70757 w 146957"/>
                  <a:gd name="connsiteY8" fmla="*/ 5443 h 27430"/>
                  <a:gd name="connsiteX9" fmla="*/ 72572 w 146957"/>
                  <a:gd name="connsiteY9" fmla="*/ 10886 h 27430"/>
                  <a:gd name="connsiteX10" fmla="*/ 83457 w 146957"/>
                  <a:gd name="connsiteY10" fmla="*/ 7258 h 27430"/>
                  <a:gd name="connsiteX11" fmla="*/ 94343 w 146957"/>
                  <a:gd name="connsiteY11" fmla="*/ 9072 h 27430"/>
                  <a:gd name="connsiteX12" fmla="*/ 108857 w 146957"/>
                  <a:gd name="connsiteY12" fmla="*/ 12700 h 27430"/>
                  <a:gd name="connsiteX13" fmla="*/ 121557 w 146957"/>
                  <a:gd name="connsiteY13" fmla="*/ 16329 h 27430"/>
                  <a:gd name="connsiteX14" fmla="*/ 128814 w 146957"/>
                  <a:gd name="connsiteY14" fmla="*/ 21772 h 27430"/>
                  <a:gd name="connsiteX15" fmla="*/ 134257 w 146957"/>
                  <a:gd name="connsiteY15" fmla="*/ 27215 h 27430"/>
                  <a:gd name="connsiteX16" fmla="*/ 143329 w 146957"/>
                  <a:gd name="connsiteY16" fmla="*/ 25400 h 27430"/>
                  <a:gd name="connsiteX17" fmla="*/ 146957 w 146957"/>
                  <a:gd name="connsiteY17" fmla="*/ 21772 h 2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46957" h="27430">
                    <a:moveTo>
                      <a:pt x="0" y="3629"/>
                    </a:moveTo>
                    <a:cubicBezTo>
                      <a:pt x="1814" y="6653"/>
                      <a:pt x="3574" y="9710"/>
                      <a:pt x="5443" y="12700"/>
                    </a:cubicBezTo>
                    <a:cubicBezTo>
                      <a:pt x="8466" y="17536"/>
                      <a:pt x="9073" y="19354"/>
                      <a:pt x="14514" y="21772"/>
                    </a:cubicBezTo>
                    <a:cubicBezTo>
                      <a:pt x="18009" y="23325"/>
                      <a:pt x="25400" y="25400"/>
                      <a:pt x="25400" y="25400"/>
                    </a:cubicBezTo>
                    <a:cubicBezTo>
                      <a:pt x="30843" y="24795"/>
                      <a:pt x="36695" y="25743"/>
                      <a:pt x="41729" y="23586"/>
                    </a:cubicBezTo>
                    <a:cubicBezTo>
                      <a:pt x="45659" y="21902"/>
                      <a:pt x="47582" y="17331"/>
                      <a:pt x="50800" y="14515"/>
                    </a:cubicBezTo>
                    <a:cubicBezTo>
                      <a:pt x="59040" y="7305"/>
                      <a:pt x="54109" y="14834"/>
                      <a:pt x="63500" y="5443"/>
                    </a:cubicBezTo>
                    <a:cubicBezTo>
                      <a:pt x="65042" y="3901"/>
                      <a:pt x="65919" y="1814"/>
                      <a:pt x="67129" y="0"/>
                    </a:cubicBezTo>
                    <a:cubicBezTo>
                      <a:pt x="68338" y="1814"/>
                      <a:pt x="69782" y="3493"/>
                      <a:pt x="70757" y="5443"/>
                    </a:cubicBezTo>
                    <a:cubicBezTo>
                      <a:pt x="71612" y="7154"/>
                      <a:pt x="70679" y="10615"/>
                      <a:pt x="72572" y="10886"/>
                    </a:cubicBezTo>
                    <a:cubicBezTo>
                      <a:pt x="76358" y="11427"/>
                      <a:pt x="83457" y="7258"/>
                      <a:pt x="83457" y="7258"/>
                    </a:cubicBezTo>
                    <a:cubicBezTo>
                      <a:pt x="87086" y="7863"/>
                      <a:pt x="90746" y="8301"/>
                      <a:pt x="94343" y="9072"/>
                    </a:cubicBezTo>
                    <a:cubicBezTo>
                      <a:pt x="99219" y="10117"/>
                      <a:pt x="104126" y="11122"/>
                      <a:pt x="108857" y="12700"/>
                    </a:cubicBezTo>
                    <a:cubicBezTo>
                      <a:pt x="116665" y="15304"/>
                      <a:pt x="112445" y="14051"/>
                      <a:pt x="121557" y="16329"/>
                    </a:cubicBezTo>
                    <a:cubicBezTo>
                      <a:pt x="123976" y="18143"/>
                      <a:pt x="126518" y="19804"/>
                      <a:pt x="128814" y="21772"/>
                    </a:cubicBezTo>
                    <a:cubicBezTo>
                      <a:pt x="130762" y="23442"/>
                      <a:pt x="131768" y="26593"/>
                      <a:pt x="134257" y="27215"/>
                    </a:cubicBezTo>
                    <a:cubicBezTo>
                      <a:pt x="137249" y="27963"/>
                      <a:pt x="140494" y="26615"/>
                      <a:pt x="143329" y="25400"/>
                    </a:cubicBezTo>
                    <a:cubicBezTo>
                      <a:pt x="144901" y="24726"/>
                      <a:pt x="145748" y="22981"/>
                      <a:pt x="146957" y="21772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5D9F9CE5-71EB-4D95-B010-F68AB7C4942F}"/>
                </a:ext>
              </a:extLst>
            </p:cNvPr>
            <p:cNvGrpSpPr/>
            <p:nvPr/>
          </p:nvGrpSpPr>
          <p:grpSpPr>
            <a:xfrm rot="13829337" flipH="1">
              <a:off x="10811936" y="6047203"/>
              <a:ext cx="114715" cy="382165"/>
              <a:chOff x="9024888" y="4258446"/>
              <a:chExt cx="152548" cy="1829809"/>
            </a:xfrm>
          </p:grpSpPr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480BBEB5-3C80-42AB-8E57-47D679FC069D}"/>
                  </a:ext>
                </a:extLst>
              </p:cNvPr>
              <p:cNvSpPr/>
              <p:nvPr/>
            </p:nvSpPr>
            <p:spPr>
              <a:xfrm>
                <a:off x="9024888" y="4594611"/>
                <a:ext cx="152548" cy="1493644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4ACAB5B6-128A-4703-9D9C-6C2B583AAC98}"/>
                  </a:ext>
                </a:extLst>
              </p:cNvPr>
              <p:cNvSpPr/>
              <p:nvPr/>
            </p:nvSpPr>
            <p:spPr>
              <a:xfrm>
                <a:off x="9056865" y="4384458"/>
                <a:ext cx="90000" cy="21015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Isosceles Triangle 130">
                <a:extLst>
                  <a:ext uri="{FF2B5EF4-FFF2-40B4-BE49-F238E27FC236}">
                    <a16:creationId xmlns:a16="http://schemas.microsoft.com/office/drawing/2014/main" id="{C59D0DA4-258F-46F9-B148-D037E8CCBBE8}"/>
                  </a:ext>
                </a:extLst>
              </p:cNvPr>
              <p:cNvSpPr/>
              <p:nvPr/>
            </p:nvSpPr>
            <p:spPr>
              <a:xfrm>
                <a:off x="9058884" y="4258446"/>
                <a:ext cx="86400" cy="12518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75" name="Group 17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992173" y="2059371"/>
            <a:ext cx="749300" cy="682999"/>
            <a:chOff x="9674226" y="1571251"/>
            <a:chExt cx="749300" cy="682999"/>
          </a:xfrm>
        </p:grpSpPr>
        <p:sp>
          <p:nvSpPr>
            <p:cNvPr id="176" name="Rectangle 175"/>
            <p:cNvSpPr/>
            <p:nvPr/>
          </p:nvSpPr>
          <p:spPr>
            <a:xfrm>
              <a:off x="9674226" y="1571251"/>
              <a:ext cx="749300" cy="68299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7" name="TextBox 176"/>
            <p:cNvSpPr txBox="1"/>
            <p:nvPr/>
          </p:nvSpPr>
          <p:spPr>
            <a:xfrm>
              <a:off x="9724699" y="1638300"/>
              <a:ext cx="651526" cy="33561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defRPr b="0" i="0"/>
              </a:pPr>
              <a:r>
                <a:rPr lang="1106" sz="1600"/>
                <a:t>00.00</a:t>
              </a:r>
            </a:p>
          </p:txBody>
        </p:sp>
        <p:sp>
          <p:nvSpPr>
            <p:cNvPr id="178" name="Rounded Rectangle 177"/>
            <p:cNvSpPr/>
            <p:nvPr/>
          </p:nvSpPr>
          <p:spPr>
            <a:xfrm>
              <a:off x="9726372" y="2038350"/>
              <a:ext cx="165100" cy="1651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9" name="Rounded Rectangle 178"/>
            <p:cNvSpPr/>
            <p:nvPr/>
          </p:nvSpPr>
          <p:spPr>
            <a:xfrm>
              <a:off x="10210799" y="2038350"/>
              <a:ext cx="165100" cy="1651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796468" y="961205"/>
            <a:ext cx="526472" cy="3347504"/>
            <a:chOff x="4738255" y="135433"/>
            <a:chExt cx="526472" cy="3347504"/>
          </a:xfrm>
        </p:grpSpPr>
        <p:sp>
          <p:nvSpPr>
            <p:cNvPr id="4" name="Rectangle 3"/>
            <p:cNvSpPr/>
            <p:nvPr/>
          </p:nvSpPr>
          <p:spPr>
            <a:xfrm>
              <a:off x="4738255" y="308615"/>
              <a:ext cx="526472" cy="317432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ectangle 1"/>
            <p:cNvSpPr/>
            <p:nvPr/>
          </p:nvSpPr>
          <p:spPr>
            <a:xfrm>
              <a:off x="4756143" y="135433"/>
              <a:ext cx="508584" cy="34636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" name="Rectangle 181"/>
            <p:cNvSpPr/>
            <p:nvPr/>
          </p:nvSpPr>
          <p:spPr>
            <a:xfrm>
              <a:off x="4747199" y="773156"/>
              <a:ext cx="517528" cy="2709781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4" name="Group 18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9128991" y="727023"/>
            <a:ext cx="526472" cy="3347504"/>
            <a:chOff x="4738255" y="135433"/>
            <a:chExt cx="526472" cy="3347504"/>
          </a:xfrm>
        </p:grpSpPr>
        <p:sp>
          <p:nvSpPr>
            <p:cNvPr id="186" name="Rectangle 185"/>
            <p:cNvSpPr/>
            <p:nvPr/>
          </p:nvSpPr>
          <p:spPr>
            <a:xfrm>
              <a:off x="4738255" y="308615"/>
              <a:ext cx="526472" cy="317432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7" name="Rectangle 186"/>
            <p:cNvSpPr/>
            <p:nvPr/>
          </p:nvSpPr>
          <p:spPr>
            <a:xfrm>
              <a:off x="4756143" y="135433"/>
              <a:ext cx="508584" cy="34636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5" name="Rectangle 194"/>
            <p:cNvSpPr/>
            <p:nvPr/>
          </p:nvSpPr>
          <p:spPr>
            <a:xfrm>
              <a:off x="4747199" y="773156"/>
              <a:ext cx="517528" cy="2709781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6" name="Group 19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11176086" y="1702918"/>
            <a:ext cx="530321" cy="3347504"/>
            <a:chOff x="4734406" y="135433"/>
            <a:chExt cx="530321" cy="3347504"/>
          </a:xfrm>
        </p:grpSpPr>
        <p:sp>
          <p:nvSpPr>
            <p:cNvPr id="202" name="Rectangle 201"/>
            <p:cNvSpPr/>
            <p:nvPr/>
          </p:nvSpPr>
          <p:spPr>
            <a:xfrm>
              <a:off x="4738255" y="308615"/>
              <a:ext cx="526472" cy="317432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5" name="Rectangle 234"/>
            <p:cNvSpPr/>
            <p:nvPr/>
          </p:nvSpPr>
          <p:spPr>
            <a:xfrm>
              <a:off x="4756143" y="135433"/>
              <a:ext cx="508584" cy="34636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9" name="Rectangle 258"/>
            <p:cNvSpPr/>
            <p:nvPr/>
          </p:nvSpPr>
          <p:spPr>
            <a:xfrm>
              <a:off x="4734406" y="481797"/>
              <a:ext cx="517528" cy="2709781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0" name="Group 25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10214088" y="1376190"/>
            <a:ext cx="530321" cy="3347504"/>
            <a:chOff x="4734406" y="135433"/>
            <a:chExt cx="530321" cy="3347504"/>
          </a:xfrm>
        </p:grpSpPr>
        <p:sp>
          <p:nvSpPr>
            <p:cNvPr id="261" name="Rectangle 260"/>
            <p:cNvSpPr/>
            <p:nvPr/>
          </p:nvSpPr>
          <p:spPr>
            <a:xfrm>
              <a:off x="4738255" y="308615"/>
              <a:ext cx="526472" cy="317432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2" name="Rectangle 261"/>
            <p:cNvSpPr/>
            <p:nvPr/>
          </p:nvSpPr>
          <p:spPr>
            <a:xfrm>
              <a:off x="4756143" y="135433"/>
              <a:ext cx="508584" cy="34636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3" name="Rectangle 262"/>
            <p:cNvSpPr/>
            <p:nvPr/>
          </p:nvSpPr>
          <p:spPr>
            <a:xfrm>
              <a:off x="4734406" y="481800"/>
              <a:ext cx="517528" cy="122957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4" name="Rectangle 26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10242622" y="1405840"/>
            <a:ext cx="517528" cy="142820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65" name="Group 26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497513" y="4924436"/>
            <a:ext cx="749300" cy="682999"/>
            <a:chOff x="9674226" y="1571251"/>
            <a:chExt cx="749300" cy="682999"/>
          </a:xfrm>
        </p:grpSpPr>
        <p:sp>
          <p:nvSpPr>
            <p:cNvPr id="266" name="Rectangle 265"/>
            <p:cNvSpPr/>
            <p:nvPr/>
          </p:nvSpPr>
          <p:spPr>
            <a:xfrm>
              <a:off x="9674226" y="1571251"/>
              <a:ext cx="749300" cy="68299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7" name="TextBox 266"/>
            <p:cNvSpPr txBox="1"/>
            <p:nvPr/>
          </p:nvSpPr>
          <p:spPr>
            <a:xfrm>
              <a:off x="9724699" y="1638300"/>
              <a:ext cx="651526" cy="33561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defRPr b="0" i="0"/>
              </a:pPr>
              <a:r>
                <a:rPr lang="1106" sz="1600" dirty="0"/>
                <a:t>01.24</a:t>
              </a:r>
            </a:p>
          </p:txBody>
        </p:sp>
        <p:sp>
          <p:nvSpPr>
            <p:cNvPr id="268" name="Rounded Rectangle 267"/>
            <p:cNvSpPr/>
            <p:nvPr/>
          </p:nvSpPr>
          <p:spPr>
            <a:xfrm>
              <a:off x="9726372" y="2038350"/>
              <a:ext cx="165100" cy="1651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9" name="Rounded Rectangle 268"/>
            <p:cNvSpPr/>
            <p:nvPr/>
          </p:nvSpPr>
          <p:spPr>
            <a:xfrm>
              <a:off x="10210799" y="2038350"/>
              <a:ext cx="165100" cy="1651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C561C3DE-E51C-8B9E-359D-D147CFF5B81D}"/>
              </a:ext>
            </a:extLst>
          </p:cNvPr>
          <p:cNvSpPr txBox="1"/>
          <p:nvPr/>
        </p:nvSpPr>
        <p:spPr>
          <a:xfrm>
            <a:off x="71969" y="5899435"/>
            <a:ext cx="2208698" cy="9219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>
              <a:defRPr b="0" i="0"/>
            </a:pPr>
            <a:r>
              <a:rPr lang="1106" sz="1400" b="1" dirty="0">
                <a:solidFill>
                  <a:srgbClr val="006F62"/>
                </a:solidFill>
                <a:latin typeface="Century Gothic" panose="020B0502020202020204" pitchFamily="34" charset="0"/>
                <a:sym typeface="Wingdings 2" panose="05020102010507070707" pitchFamily="18" charset="2"/>
              </a:rPr>
              <a:t>Arbrofion cemeg clasurol</a:t>
            </a:r>
          </a:p>
          <a:p>
            <a:pPr>
              <a:defRPr b="0" i="0"/>
            </a:pPr>
            <a:r>
              <a:rPr lang="1106" sz="1400" dirty="0">
                <a:latin typeface="Century Gothic" panose="020B0502020202020204" pitchFamily="34" charset="0"/>
                <a:sym typeface="Wingdings 2" panose="05020102010507070707" pitchFamily="18" charset="2"/>
              </a:rPr>
              <a:t>Gludedd</a:t>
            </a:r>
          </a:p>
          <a:p>
            <a:pPr>
              <a:defRPr b="0" i="0"/>
            </a:pPr>
            <a:r>
              <a:rPr lang="en-GB" sz="1400" u="sng" dirty="0">
                <a:solidFill>
                  <a:srgbClr val="0563C1"/>
                </a:solidFill>
                <a:latin typeface="Century Gothic" panose="020B0502020202020204" pitchFamily="34" charset="0"/>
                <a:hlinkClick r:id="rId5"/>
              </a:rPr>
              <a:t>rsc.li/3R3P5Jb</a:t>
            </a:r>
            <a:endParaRPr lang="en-GB" sz="1200" dirty="0">
              <a:sym typeface="Wingdings 2" panose="05020102010507070707" pitchFamily="18" charset="2"/>
            </a:endParaRPr>
          </a:p>
        </p:txBody>
      </p:sp>
      <p:pic>
        <p:nvPicPr>
          <p:cNvPr id="9" name="Picture 8" descr="A blue circle with a white face wearing safety glasses">
            <a:extLst>
              <a:ext uri="{FF2B5EF4-FFF2-40B4-BE49-F238E27FC236}">
                <a16:creationId xmlns:a16="http://schemas.microsoft.com/office/drawing/2014/main" id="{50B384FB-25E5-F8A0-06CF-15205E1EB47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391159" y="6098273"/>
            <a:ext cx="510998" cy="5604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76739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C1E2A-2BF0-D440-B7AD-977E4B223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b="0" i="0"/>
            </a:pPr>
            <a:r>
              <a:rPr lang="1106" b="1"/>
              <a:t>Tabl canlyniadau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4E77663-259B-104A-AAD0-31021C659F7E}"/>
              </a:ext>
            </a:extLst>
          </p:cNvPr>
          <p:cNvSpPr txBox="1"/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defRPr b="0" i="0"/>
            </a:pPr>
            <a:r>
              <a:rPr lang="1106" sz="2200" b="1">
                <a:solidFill>
                  <a:schemeClr val="bg1"/>
                </a:solidFill>
              </a:rPr>
              <a:t>Tabl canlyniadau</a:t>
            </a:r>
            <a:endParaRPr lang="en-US" sz="2200">
              <a:solidFill>
                <a:schemeClr val="bg1"/>
              </a:solidFill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31260"/>
              </p:ext>
            </p:extLst>
          </p:nvPr>
        </p:nvGraphicFramePr>
        <p:xfrm>
          <a:off x="616165" y="1123406"/>
          <a:ext cx="9927670" cy="5774869"/>
        </p:xfrm>
        <a:graphic>
          <a:graphicData uri="http://schemas.openxmlformats.org/drawingml/2006/table">
            <a:tbl>
              <a:tblPr firstRow="1" firstCol="1" bandRow="1"/>
              <a:tblGrid>
                <a:gridCol w="1373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8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8579">
                  <a:extLst>
                    <a:ext uri="{9D8B030D-6E8A-4147-A177-3AD203B41FA5}">
                      <a16:colId xmlns:a16="http://schemas.microsoft.com/office/drawing/2014/main" val="2100190212"/>
                    </a:ext>
                  </a:extLst>
                </a:gridCol>
                <a:gridCol w="21385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385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9452">
                <a:tc rowSpan="2"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Hylif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b="0" i="0"/>
                      </a:pPr>
                      <a:r>
                        <a:rPr lang="1106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Amser a gymerwyd (e)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Amser cy</a:t>
                      </a:r>
                      <a:r>
                        <a:rPr lang="cy-GB" sz="20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medrig</a:t>
                      </a:r>
                      <a:br>
                        <a:rPr lang="1106" sz="20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1106" sz="20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(e) </a:t>
                      </a:r>
                      <a:endParaRPr lang="en-GB" sz="2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0924738"/>
                  </a:ext>
                </a:extLst>
              </a:tr>
              <a:tr h="4702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b="0" i="0"/>
                      </a:pPr>
                      <a:r>
                        <a:rPr lang="1106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Prawf 1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b="0" i="0"/>
                      </a:pPr>
                      <a:r>
                        <a:rPr lang="1106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Prawf 2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22669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b="0" i="0"/>
                      </a:pPr>
                      <a:r>
                        <a:rPr lang="1106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Prawf 3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Dŵr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Olew coginio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Hylif golchi llestri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Ethanol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Siampŵ neu ewyn ymolchi </a:t>
                      </a: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2189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Mêl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</a:pPr>
                      <a:endParaRPr lang="en-GB" sz="2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26695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defRPr b="0" i="0"/>
                      </a:pPr>
                      <a:r>
                        <a:rPr lang="1106" sz="2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294200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C1E2A-2BF0-D440-B7AD-977E4B223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233" y="319669"/>
            <a:ext cx="10080000" cy="440661"/>
          </a:xfrm>
        </p:spPr>
        <p:txBody>
          <a:bodyPr/>
          <a:lstStyle/>
          <a:p>
            <a:pPr>
              <a:defRPr b="0" i="0"/>
            </a:pPr>
            <a:r>
              <a:rPr lang="1106" b="1"/>
              <a:t>Cwestiynau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AD0E3-9FEE-1049-ADFC-491236E57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233" y="1015049"/>
            <a:ext cx="10476868" cy="5427239"/>
          </a:xfrm>
        </p:spPr>
        <p:txBody>
          <a:bodyPr>
            <a:noAutofit/>
          </a:bodyPr>
          <a:lstStyle/>
          <a:p>
            <a:pPr marL="457200" lvl="0" indent="-457200">
              <a:buClr>
                <a:srgbClr val="006F62"/>
              </a:buClr>
              <a:buAutoNum type="arabicPeriod"/>
              <a:defRPr b="0" i="0"/>
            </a:pPr>
            <a:r>
              <a:rPr lang="1106" dirty="0"/>
              <a:t>Nodwch ystyr y gair gludedd.</a:t>
            </a:r>
          </a:p>
          <a:p>
            <a:pPr marL="457200" lvl="0" indent="-457200">
              <a:buClr>
                <a:srgbClr val="006F62"/>
              </a:buClr>
              <a:buAutoNum type="arabicPeriod"/>
              <a:defRPr b="0" i="0"/>
            </a:pPr>
            <a:r>
              <a:rPr lang="1106" dirty="0"/>
              <a:t>Defnyddiwch eich canlyniadau i nodi'r hylif mwyaf gludiog.</a:t>
            </a:r>
            <a:r>
              <a:rPr lang="cy-GB" dirty="0"/>
              <a:t> </a:t>
            </a:r>
            <a:r>
              <a:rPr lang="1106" dirty="0"/>
              <a:t>Pam wnaethoch chi ddewis eich ateb?</a:t>
            </a:r>
          </a:p>
          <a:p>
            <a:pPr marL="457200" lvl="0" indent="-457200">
              <a:buClr>
                <a:srgbClr val="006F62"/>
              </a:buClr>
              <a:buAutoNum type="arabicPeriod"/>
              <a:defRPr b="0" i="0"/>
            </a:pPr>
            <a:r>
              <a:rPr lang="1106" dirty="0"/>
              <a:t>Defnyddiwch eich canlyniadau i nodi'r hylif lleiaf gludiog.</a:t>
            </a:r>
            <a:r>
              <a:rPr lang="cy-GB" dirty="0"/>
              <a:t> </a:t>
            </a:r>
            <a:r>
              <a:rPr lang="1106" dirty="0"/>
              <a:t>Pam wnaethoch chi ddewis eich ateb? </a:t>
            </a:r>
          </a:p>
          <a:p>
            <a:pPr marL="457200" lvl="0" indent="-457200">
              <a:buClr>
                <a:srgbClr val="006F62"/>
              </a:buClr>
              <a:buAutoNum type="arabicPeriod"/>
              <a:defRPr b="0" i="0"/>
            </a:pPr>
            <a:r>
              <a:rPr lang="1106" dirty="0"/>
              <a:t>Tynnwch ddiagram i ddangos sut mae'r gronynnau wedi'u trefnu mewn olew coginio. </a:t>
            </a:r>
          </a:p>
          <a:p>
            <a:pPr marL="457200" indent="-457200">
              <a:buClr>
                <a:srgbClr val="006F62"/>
              </a:buClr>
              <a:buFontTx/>
              <a:buAutoNum type="arabicPeriod"/>
              <a:defRPr b="0" i="0"/>
            </a:pPr>
            <a:r>
              <a:rPr lang="1106" dirty="0"/>
              <a:t>Disgrifiwch beth sy'n digwydd i'r gronynnau pan fydd sampl o olew coginio yn cael ei harllwys i mewn i badell ffrio. </a:t>
            </a:r>
          </a:p>
          <a:p>
            <a:pPr marL="457200" indent="-457200">
              <a:buClr>
                <a:srgbClr val="006F62"/>
              </a:buClr>
              <a:buFontTx/>
              <a:buAutoNum type="arabicPeriod"/>
              <a:defRPr b="0" i="0"/>
            </a:pPr>
            <a:r>
              <a:rPr lang="1106" dirty="0"/>
              <a:t>Eglurwch pam mae gludedd dŵr yn is na gludedd ewyn ymolchi.</a:t>
            </a:r>
          </a:p>
          <a:p>
            <a:pPr marL="457200" indent="-457200">
              <a:buClr>
                <a:srgbClr val="006F62"/>
              </a:buClr>
              <a:buFontTx/>
              <a:buAutoNum type="arabicPeriod"/>
              <a:defRPr b="0" i="0"/>
            </a:pPr>
            <a:r>
              <a:rPr lang="1106" dirty="0"/>
              <a:t>Rhagfynegwch sut y bydd gludedd mêl yn newid wrth i dymheredd y mêl gynyddu. Awgrymwch reswm dros eich ateb.</a:t>
            </a:r>
          </a:p>
          <a:p>
            <a:pPr marL="457200" indent="-457200">
              <a:buClr>
                <a:srgbClr val="006F62"/>
              </a:buClr>
              <a:buFontTx/>
              <a:buAutoNum type="arabicPeriod"/>
              <a:defRPr b="0" i="0"/>
            </a:pPr>
            <a:r>
              <a:rPr lang="1106" dirty="0"/>
              <a:t>Dyluniwch arbrawf i ymchwilio i'r ffordd y mae'r tymheredd yn effeithio ar ludedd hylif.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4E77663-259B-104A-AAD0-31021C659F7E}"/>
              </a:ext>
            </a:extLst>
          </p:cNvPr>
          <p:cNvSpPr txBox="1"/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defRPr b="0" i="0"/>
            </a:pPr>
            <a:r>
              <a:rPr lang="1106" sz="2200" b="1" dirty="0">
                <a:solidFill>
                  <a:schemeClr val="bg1"/>
                </a:solidFill>
              </a:rPr>
              <a:t>Cwestiynau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151928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1E722-E089-0544-A3BC-10C0F41F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b="0" i="0"/>
            </a:pPr>
            <a:r>
              <a:rPr lang="1106" b="1"/>
              <a:t>Amcanion dysgu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 b="0" i="0"/>
            </a:pPr>
            <a:r>
              <a:rPr lang="1106" dirty="0"/>
              <a:t>Yn ystod y wers hon, byddwch yn:</a:t>
            </a:r>
          </a:p>
          <a:p>
            <a:pPr lvl="0">
              <a:defRPr b="0" i="0"/>
            </a:pPr>
            <a:r>
              <a:rPr lang="1106" dirty="0"/>
              <a:t>cymharu gludedd gwahanol hylifau </a:t>
            </a:r>
            <a:r>
              <a:rPr lang="cy-GB"/>
              <a:t>d</a:t>
            </a:r>
            <a:r>
              <a:rPr lang="1106"/>
              <a:t>rwy wneud arsylwadau gofalus.</a:t>
            </a:r>
          </a:p>
          <a:p>
            <a:pPr lvl="0">
              <a:defRPr b="0" i="0"/>
            </a:pPr>
            <a:r>
              <a:rPr lang="1106" dirty="0"/>
              <a:t>cymhwyso eich dealltwriaeth o ronynnau i esbonio eich arsylwadau.</a:t>
            </a:r>
          </a:p>
          <a:p>
            <a:pPr lvl="0">
              <a:defRPr b="0" i="0"/>
            </a:pPr>
            <a:r>
              <a:rPr lang="1106" dirty="0"/>
              <a:t>dylunio arbrawf.</a:t>
            </a:r>
          </a:p>
          <a:p>
            <a:pPr marL="0" lvl="0" indent="0">
              <a:buNone/>
            </a:pPr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marL="0" indent="0">
              <a:buNone/>
              <a:defRPr b="0" i="0"/>
            </a:pPr>
            <a:r>
              <a:rPr lang="1106" b="1" dirty="0">
                <a:solidFill>
                  <a:srgbClr val="006F62"/>
                </a:solidFill>
              </a:rPr>
              <a:t>Ydych chi wedi cyflawni'r holl amcanion dysgu?</a:t>
            </a:r>
          </a:p>
          <a:p>
            <a:pPr marL="0" lv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6817473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8.04.09"/>
  <p:tag name="AS_TITLE" val="Aspose.Slides for .NET 4.0 Client Profile"/>
  <p:tag name="AS_VERSION" val="18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098B26-002B-4B3A-95DC-44569D13E8F3}">
  <ds:schemaRefs>
    <ds:schemaRef ds:uri="http://purl.org/dc/terms/"/>
    <ds:schemaRef ds:uri="http://www.w3.org/XML/1998/namespace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9e3c562f-56b0-4bc9-96c8-d04b09868558"/>
    <ds:schemaRef ds:uri="5c7d88b2-bc5d-47d8-b067-5f30c82b40fb"/>
  </ds:schemaRefs>
</ds:datastoreItem>
</file>

<file path=customXml/itemProps2.xml><?xml version="1.0" encoding="utf-8"?>
<ds:datastoreItem xmlns:ds="http://schemas.openxmlformats.org/officeDocument/2006/customXml" ds:itemID="{3AFDEC19-E5BD-455B-86F3-A3C55452E1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D55FCDF-B94C-4B67-BDAC-9F72E91AB3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590</Words>
  <Application>Microsoft Office PowerPoint</Application>
  <PresentationFormat>Widescreen</PresentationFormat>
  <Paragraphs>89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Wingdings</vt:lpstr>
      <vt:lpstr>Wingdings 2</vt:lpstr>
      <vt:lpstr>Office Theme</vt:lpstr>
      <vt:lpstr>11-14 oed</vt:lpstr>
      <vt:lpstr>Amcanion dysgu</vt:lpstr>
      <vt:lpstr>Pa eiriau y byddech chi'n eu defnyddio i ddisgrifio…?</vt:lpstr>
      <vt:lpstr>Diffinio gludedd</vt:lpstr>
      <vt:lpstr>Dull</vt:lpstr>
      <vt:lpstr>PowerPoint Presentation</vt:lpstr>
      <vt:lpstr>Tabl canlyniadau</vt:lpstr>
      <vt:lpstr>Cwestiynau</vt:lpstr>
      <vt:lpstr>Amcanion dysgu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Viscosity lesson presentation slides CYM</dc:title>
  <dc:creator>Royal Society of Chemistry</dc:creator>
  <cp:keywords>experiment, liquids, viscosity, particle model, presentation</cp:keywords>
  <dc:description>From https://rsc.li/3VP1KMT; teacher notes, student sheet and student support sheet also available</dc:description>
  <cp:lastModifiedBy>Hannah Griffiths</cp:lastModifiedBy>
  <cp:revision>16</cp:revision>
  <dcterms:created xsi:type="dcterms:W3CDTF">2021-04-13T16:26:00Z</dcterms:created>
  <dcterms:modified xsi:type="dcterms:W3CDTF">2026-07-22T15:52:24Z</dcterms:modified>
  <cp:category>Available from https://rsc.li/3R3P5Jb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