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1"/>
  </p:notesMasterIdLst>
  <p:sldIdLst>
    <p:sldId id="290" r:id="rId5"/>
    <p:sldId id="293" r:id="rId6"/>
    <p:sldId id="312" r:id="rId7"/>
    <p:sldId id="313" r:id="rId8"/>
    <p:sldId id="314" r:id="rId9"/>
    <p:sldId id="30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6AFCBE25-129D-71BD-2520-C70EFDD5EC17}" name="Katie Haylor" initials="KH" userId="S::HaylorK@rsc.org::79d54f7f-ffc1-4b04-bab6-1092a29c2844" providerId="AD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DBC2B2-A783-4239-80C4-AB9E63304CF6}" v="7" dt="2026-06-16T13:52:24.8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68" y="1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custSel modSld modMainMaster">
      <pc:chgData name="Hannah Griffiths" userId="9135852f-5aac-4f3f-97b0-55e569f13680" providerId="ADAL" clId="{79D2581E-2C64-4D7D-948E-B5DB5B650164}" dt="2026-06-16T13:52:35.129" v="16" actId="1076"/>
      <pc:docMkLst>
        <pc:docMk/>
      </pc:docMkLst>
      <pc:sldChg chg="modSp mod">
        <pc:chgData name="Hannah Griffiths" userId="9135852f-5aac-4f3f-97b0-55e569f13680" providerId="ADAL" clId="{79D2581E-2C64-4D7D-948E-B5DB5B650164}" dt="2026-06-16T13:52:35.129" v="16" actId="1076"/>
        <pc:sldMkLst>
          <pc:docMk/>
          <pc:sldMk cId="3708121807" sldId="293"/>
        </pc:sldMkLst>
        <pc:spChg chg="mod">
          <ac:chgData name="Hannah Griffiths" userId="9135852f-5aac-4f3f-97b0-55e569f13680" providerId="ADAL" clId="{79D2581E-2C64-4D7D-948E-B5DB5B650164}" dt="2026-06-16T13:32:34.972" v="1" actId="27636"/>
          <ac:spMkLst>
            <pc:docMk/>
            <pc:sldMk cId="3708121807" sldId="293"/>
            <ac:spMk id="9" creationId="{0B019D7C-3D6F-95BC-A80D-F1D23ADF802A}"/>
          </ac:spMkLst>
        </pc:spChg>
        <pc:picChg chg="mod modCrop">
          <ac:chgData name="Hannah Griffiths" userId="9135852f-5aac-4f3f-97b0-55e569f13680" providerId="ADAL" clId="{79D2581E-2C64-4D7D-948E-B5DB5B650164}" dt="2026-06-16T13:52:35.129" v="16" actId="1076"/>
          <ac:picMkLst>
            <pc:docMk/>
            <pc:sldMk cId="3708121807" sldId="293"/>
            <ac:picMk id="11" creationId="{720FA577-8B99-ED13-FD77-668213EAB12E}"/>
          </ac:picMkLst>
        </pc:picChg>
      </pc:sldChg>
      <pc:sldChg chg="modSp mod">
        <pc:chgData name="Hannah Griffiths" userId="9135852f-5aac-4f3f-97b0-55e569f13680" providerId="ADAL" clId="{79D2581E-2C64-4D7D-948E-B5DB5B650164}" dt="2026-06-16T13:32:34.887" v="0" actId="27636"/>
        <pc:sldMkLst>
          <pc:docMk/>
          <pc:sldMk cId="1201652465" sldId="314"/>
        </pc:sldMkLst>
        <pc:spChg chg="mod">
          <ac:chgData name="Hannah Griffiths" userId="9135852f-5aac-4f3f-97b0-55e569f13680" providerId="ADAL" clId="{79D2581E-2C64-4D7D-948E-B5DB5B650164}" dt="2026-06-16T13:32:34.887" v="0" actId="27636"/>
          <ac:spMkLst>
            <pc:docMk/>
            <pc:sldMk cId="1201652465" sldId="314"/>
            <ac:spMk id="8" creationId="{2AFBD8D6-94E9-FB38-0715-DEBE65898E0D}"/>
          </ac:spMkLst>
        </pc:spChg>
      </pc:sldChg>
      <pc:sldMasterChg chg="modSldLayout">
        <pc:chgData name="Hannah Griffiths" userId="9135852f-5aac-4f3f-97b0-55e569f13680" providerId="ADAL" clId="{79D2581E-2C64-4D7D-948E-B5DB5B650164}" dt="2026-06-16T13:33:15.725" v="11" actId="20577"/>
        <pc:sldMasterMkLst>
          <pc:docMk/>
          <pc:sldMasterMk cId="2405364243" sldId="2147483648"/>
        </pc:sldMasterMkLst>
        <pc:sldLayoutChg chg="modSp mod">
          <pc:chgData name="Hannah Griffiths" userId="9135852f-5aac-4f3f-97b0-55e569f13680" providerId="ADAL" clId="{79D2581E-2C64-4D7D-948E-B5DB5B650164}" dt="2026-06-16T13:33:15.725" v="11" actId="20577"/>
          <pc:sldLayoutMkLst>
            <pc:docMk/>
            <pc:sldMasterMk cId="2405364243" sldId="2147483648"/>
            <pc:sldLayoutMk cId="4170965741" sldId="2147483675"/>
          </pc:sldLayoutMkLst>
          <pc:spChg chg="mod">
            <ac:chgData name="Hannah Griffiths" userId="9135852f-5aac-4f3f-97b0-55e569f13680" providerId="ADAL" clId="{79D2581E-2C64-4D7D-948E-B5DB5B650164}" dt="2026-06-16T13:33:15.725" v="11" actId="20577"/>
            <ac:spMkLst>
              <pc:docMk/>
              <pc:sldMasterMk cId="2405364243" sldId="2147483648"/>
              <pc:sldLayoutMk cId="4170965741" sldId="2147483675"/>
              <ac:spMk id="13" creationId="{A5BB0AE8-6DC8-9941-9AD4-FAD7BFF45B99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D5F309-C2C4-4F97-ABA7-64D288C88283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7D1DB7-0BE7-4662-AE3E-804BA6BF7E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805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Llun ar sleid 1 drwy garedigrwydd NYUAD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751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Lluniau ar sleid 2 © Shutterstock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5597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Llun ar sleid 3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593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Llun ar sleid 4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280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Llun ar sleid 5 © Shutterstock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7D1DB7-0BE7-4662-AE3E-804BA6BF7E2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502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-109182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Single line title</a:t>
            </a:r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6788630" y="5605079"/>
            <a:ext cx="5269486" cy="581698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US" sz="1400" b="1" u="none" dirty="0" err="1">
                <a:solidFill>
                  <a:schemeClr val="bg1"/>
                </a:solidFill>
                <a:latin typeface="Century Gothic" panose="020B0502020202020204" pitchFamily="34" charset="0"/>
              </a:rPr>
              <a:t>Wedi’i</a:t>
            </a:r>
            <a:r>
              <a:rPr lang="en-US" sz="1400" b="1" u="none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1400" b="1" u="none" dirty="0" err="1">
                <a:solidFill>
                  <a:schemeClr val="bg1"/>
                </a:solidFill>
                <a:latin typeface="Century Gothic" panose="020B0502020202020204" pitchFamily="34" charset="0"/>
              </a:rPr>
              <a:t>lawrlwytho</a:t>
            </a:r>
            <a:r>
              <a:rPr lang="en-US" sz="1400" b="1" u="none" dirty="0">
                <a:solidFill>
                  <a:schemeClr val="bg1"/>
                </a:solidFill>
                <a:latin typeface="Century Gothic" panose="020B0502020202020204" pitchFamily="34" charset="0"/>
              </a:rPr>
              <a:t> o 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rsc.li/3R9V8vG,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taflen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fyfyrwyr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,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mae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nodiadau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athrawon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gydag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atebion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a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thempled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sgript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,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hefyd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ar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GB" sz="1400" b="1" i="0" u="none" strike="noStrike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gael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.</a:t>
            </a:r>
            <a:r>
              <a:rPr lang="en-GB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1400" b="1" u="none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Double line title with turnover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Triple line title with turnover on three lines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Acknowledgements</a:t>
            </a: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9999" y="1980000"/>
            <a:ext cx="5777673" cy="713843"/>
          </a:xfrm>
        </p:spPr>
        <p:txBody>
          <a:bodyPr/>
          <a:lstStyle/>
          <a:p>
            <a:r>
              <a:rPr lang="cy-GB" dirty="0"/>
              <a:t>Cyflwyno’r newyddion: Newid cyflwr prinder dŵr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EE0C17-80EF-9047-FDF7-CEC6CD3C9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2124" y="-934774"/>
            <a:ext cx="4683124" cy="46831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Y dasg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B019D7C-3D6F-95BC-A80D-F1D23ADF802A}"/>
              </a:ext>
            </a:extLst>
          </p:cNvPr>
          <p:cNvSpPr txBox="1">
            <a:spLocks/>
          </p:cNvSpPr>
          <p:nvPr/>
        </p:nvSpPr>
        <p:spPr>
          <a:xfrm>
            <a:off x="540000" y="980661"/>
            <a:ext cx="5939109" cy="5558556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Yn eich grwpiau, paratowch i gyflwyno’r newyddion am ymchwil gwyddoniaeth fel eitem ar raglen newyddion. Defnyddiwch y templed sgript i’ch helpu. </a:t>
            </a:r>
          </a:p>
          <a:p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Mae gennych bum munud ar gyfer y cyflwyniad.</a:t>
            </a:r>
          </a:p>
          <a:p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Mae angen i bawb ddweud rhywbeth yn ystod y ‘darllediad’. Bydd gennych y rolau canlynol yn eich grŵp:  </a:t>
            </a:r>
            <a:r>
              <a:rPr lang="cy-GB" sz="200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</a:t>
            </a:r>
            <a:r>
              <a:rPr lang="cy-GB" sz="2000">
                <a:solidFill>
                  <a:srgbClr val="000000"/>
                </a:solidFill>
                <a:latin typeface="Century Gothic"/>
              </a:rPr>
              <a:t>cyflwynydd newyddion – yn cyflwyno’r stori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</a:t>
            </a:r>
            <a:r>
              <a:rPr lang="cy-GB" sz="2000">
                <a:solidFill>
                  <a:srgbClr val="000000"/>
                </a:solidFill>
                <a:latin typeface="Century Gothic"/>
              </a:rPr>
              <a:t>gohebydd – yn rhoi rhagor o fanylion</a:t>
            </a:r>
          </a:p>
          <a:p>
            <a:pPr fontAlgn="base">
              <a:buClr>
                <a:srgbClr val="C00000"/>
              </a:buClr>
              <a:buFontTx/>
              <a:buAutoNum type="arabicPeriod"/>
            </a:pPr>
            <a:r>
              <a:rPr lang="cy-GB" sz="200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 gwyddonydd/gwyddonwyr – yn ateb cwestiynau.  </a:t>
            </a:r>
            <a:r>
              <a:rPr lang="cy-GB" sz="2000">
                <a:solidFill>
                  <a:srgbClr val="000000"/>
                </a:solidFill>
                <a:latin typeface="Century Gothic"/>
              </a:rPr>
              <a:t>​</a:t>
            </a:r>
          </a:p>
          <a:p>
            <a:pPr>
              <a:buClr>
                <a:srgbClr val="006F62"/>
              </a:buClr>
            </a:pPr>
            <a:endParaRPr lang="en-GB" sz="1800" dirty="0"/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7876CD6-9432-11EA-AA63-56CD2F9B1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8" t="50000" r="51356" b="26667"/>
          <a:stretch/>
        </p:blipFill>
        <p:spPr>
          <a:xfrm>
            <a:off x="8537428" y="273391"/>
            <a:ext cx="2101037" cy="216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20FA577-8B99-ED13-FD77-668213EA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0" r="-1108"/>
          <a:stretch>
            <a:fillRect/>
          </a:stretch>
        </p:blipFill>
        <p:spPr>
          <a:xfrm>
            <a:off x="8594333" y="4509000"/>
            <a:ext cx="2267788" cy="216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73EE292-37C7-9D83-4B23-3FBA6BB029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81" t="51970" r="28040" b="29838"/>
          <a:stretch/>
        </p:blipFill>
        <p:spPr>
          <a:xfrm>
            <a:off x="8524427" y="2349000"/>
            <a:ext cx="2407601" cy="2160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A16112D-B9C5-C302-DDDE-1A160F1DCD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0000"/>
          <a:stretch/>
        </p:blipFill>
        <p:spPr>
          <a:xfrm>
            <a:off x="6479109" y="1879910"/>
            <a:ext cx="1974226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7F52FE-41E1-2B9E-1C8E-F9601CC23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30D57-1A38-9D54-448E-DE2428FE1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Beth mae angen i’r cyflwynydd newyddion ei wneud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137299C5-A3FE-08AB-0394-EE69AE86E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DC8B776A-FD2C-7636-24EB-1C2452F8D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1" y="1260475"/>
            <a:ext cx="7051896" cy="5040313"/>
          </a:xfrm>
        </p:spPr>
        <p:txBody>
          <a:bodyPr>
            <a:normAutofit/>
          </a:bodyPr>
          <a:lstStyle/>
          <a:p>
            <a:pPr algn="l"/>
            <a:endParaRPr lang="en-US" sz="2000" dirty="0"/>
          </a:p>
          <a:p>
            <a:r>
              <a:rPr lang="cy-GB" sz="2000">
                <a:latin typeface="Century Gothic"/>
              </a:rPr>
              <a:t>Cyflwynwch yr eitem newyddion ac eglurwch yn syml pa broblem roedd y gwyddonwyr yn ceisio ei datrys, neu i beth roeddent yn ceisio ymchwilio.</a:t>
            </a:r>
          </a:p>
          <a:p>
            <a:r>
              <a:rPr lang="cy-GB" sz="2000" b="0">
                <a:latin typeface="Century Gothic"/>
              </a:rPr>
              <a:t>Gweithiwch gyda’ch grŵp i wneud yn siŵr nad yw’r cyflwyniad cyfan yn para mwy na phum munud. Trafodwch faint o amser y dylai pob rhan ei gymryd.</a:t>
            </a:r>
          </a:p>
          <a:p>
            <a:r>
              <a:rPr lang="cy-GB" sz="2000">
                <a:latin typeface="Century Gothic"/>
              </a:rPr>
              <a:t>Dewch â’r eitem newyddion i ben ar ôl i bawb yn y tîm orffen.</a:t>
            </a:r>
            <a:r>
              <a:rPr lang="cy-GB" sz="2000" b="0">
                <a:latin typeface="Century Gothic"/>
              </a:rPr>
              <a:t> Rhowch ddatganiad i gloi mewn ymateb i’r hyn sydd wedi cael ei ddweud. </a:t>
            </a:r>
            <a:r>
              <a:rPr lang="cy-GB" sz="2000">
                <a:latin typeface="Century Gothic"/>
              </a:rPr>
              <a:t>I gael ysbrydoliaeth, dychmygwch deimladau posibl eich ffrindiau neu eich teulu wrth glywed yr eitem newyddion.</a:t>
            </a:r>
          </a:p>
          <a:p>
            <a:pPr marL="171450" indent="-171450" algn="l">
              <a:buFont typeface="Arial"/>
              <a:buChar char="•"/>
            </a:pPr>
            <a:endParaRPr lang="en-US" b="0" dirty="0">
              <a:latin typeface="Century Gothic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4DD739-1374-DFCE-FFF1-CE4B94DFC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9" t="8263" r="73716" b="73975"/>
          <a:stretch/>
        </p:blipFill>
        <p:spPr>
          <a:xfrm>
            <a:off x="7915835" y="1929386"/>
            <a:ext cx="2160000" cy="215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333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306B11-6551-124E-7971-C9D57ECD9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7C7BE-03B6-B0E2-4195-A4BD5270D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Beth mae angen i’r gohebydd ei wneud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5A33AB73-CA2D-2CE8-D53D-A84C14E51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CBE74D5C-FF2C-3484-59CA-9EB79834C254}"/>
              </a:ext>
            </a:extLst>
          </p:cNvPr>
          <p:cNvSpPr txBox="1">
            <a:spLocks/>
          </p:cNvSpPr>
          <p:nvPr/>
        </p:nvSpPr>
        <p:spPr>
          <a:xfrm>
            <a:off x="540000" y="980661"/>
            <a:ext cx="6386580" cy="5040000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endParaRPr lang="en-GB" sz="2000" b="0" dirty="0">
              <a:latin typeface="Century Gothic"/>
            </a:endParaRP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 dirty="0">
                <a:latin typeface="Century Gothic"/>
              </a:rPr>
              <a:t>Ar ôl i’r cyflwynydd newyddion siarad, dywedwch ragor wrth y gynulleidfa am y broblem roedd y gwyddonwyr yn ceisio ei datrys.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 dirty="0">
                <a:latin typeface="Century Gothic"/>
              </a:rPr>
              <a:t>Gofynnwch gwestiynau i’r gwyddonydd er mwyn i’r gynulleidfa ddysgu am eu darganfyddiad. Meddyliwch beth byddai’r gynulleidfa yn dymuno ei wybod. Edrychwch ar yr awgrymiadau yng ngham 6 eich taflen waith.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 dirty="0">
                <a:latin typeface="Century Gothic"/>
              </a:rPr>
              <a:t>Canfyddiadau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 b="0" dirty="0">
                <a:latin typeface="Century Gothic"/>
              </a:rPr>
              <a:t>Cyd-destun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 dirty="0">
                <a:latin typeface="Century Gothic"/>
              </a:rPr>
              <a:t>Perthnasedd/cymhwyso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 b="0" dirty="0">
                <a:latin typeface="Century Gothic"/>
              </a:rPr>
              <a:t>Effaith</a:t>
            </a:r>
            <a:br>
              <a:rPr lang="cy-GB" sz="2000" b="0" dirty="0">
                <a:latin typeface="Century Gothic"/>
              </a:rPr>
            </a:br>
            <a:endParaRPr lang="cy-GB" sz="2000" b="0" dirty="0">
              <a:latin typeface="Century Gothic"/>
            </a:endParaRP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 dirty="0">
                <a:latin typeface="Century Gothic"/>
              </a:rPr>
              <a:t>Wrth ymarfer gyda’ch grŵp, ceisiwch ymateb i’r hyn mae’r gwyddonydd yn ei ddweud, yn hytrach na dim ond darllen eich cwestiynau. </a:t>
            </a:r>
          </a:p>
          <a:p>
            <a:pPr marL="171450" indent="-171450" algn="l">
              <a:buFont typeface="Arial"/>
              <a:buChar char="•"/>
            </a:pPr>
            <a:endParaRPr lang="en-US" b="0" dirty="0">
              <a:latin typeface="Century Gothic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FF7D6C-A6E3-BCCF-A2A2-DECA7A869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1" t="53531" r="52656" b="30377"/>
          <a:stretch/>
        </p:blipFill>
        <p:spPr>
          <a:xfrm>
            <a:off x="8114493" y="2276856"/>
            <a:ext cx="2519999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2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07CE37-EFE5-99F2-E007-4462421D6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A8B2A-6AB9-56CE-9496-2DA6C9862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Beth mae angen i’r gwyddonydd ei wneud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3EDC363A-DEF5-4A19-0851-44E86034D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2AFBD8D6-94E9-FB38-0715-DEBE65898E0D}"/>
              </a:ext>
            </a:extLst>
          </p:cNvPr>
          <p:cNvSpPr txBox="1">
            <a:spLocks/>
          </p:cNvSpPr>
          <p:nvPr/>
        </p:nvSpPr>
        <p:spPr>
          <a:xfrm>
            <a:off x="477247" y="1159955"/>
            <a:ext cx="6323603" cy="5304160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/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>
                <a:latin typeface="Century Gothic"/>
              </a:rPr>
              <a:t>Pan fydd y gohebydd yn gofyn cwestiynau i chi, rhowch atebion clir y bydd eich cyd-ddisgyblion yn eu deall.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>
                <a:latin typeface="Century Gothic"/>
              </a:rPr>
              <a:t>Darllenwch y testun yn ofalus a gwnewch yn siŵr eich bod yn gwybod beth yw’r prif syniadau. Edrychwch ar yr awgrymiadau yng ngham 6 eich taflen waith.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>
                <a:latin typeface="Century Gothic"/>
              </a:rPr>
              <a:t>Canfyddiadau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 b="0">
                <a:latin typeface="Century Gothic"/>
              </a:rPr>
              <a:t>Cyd-destun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>
                <a:latin typeface="Century Gothic"/>
              </a:rPr>
              <a:t>Perthnasedd/cymhwyso</a:t>
            </a:r>
          </a:p>
          <a:p>
            <a:pPr marL="1028700" lvl="1" indent="-342900">
              <a:buClr>
                <a:srgbClr val="C00000"/>
              </a:buClr>
            </a:pPr>
            <a:r>
              <a:rPr lang="cy-GB" sz="2000">
                <a:latin typeface="Century Gothic"/>
              </a:rPr>
              <a:t>Effaith</a:t>
            </a:r>
          </a:p>
          <a:p>
            <a:pPr lvl="1" indent="0">
              <a:buClr>
                <a:srgbClr val="C00000"/>
              </a:buClr>
              <a:buNone/>
            </a:pPr>
            <a:endParaRPr lang="en-GB" sz="2000" b="0" dirty="0">
              <a:latin typeface="Century Gothic"/>
            </a:endParaRP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>
                <a:latin typeface="Century Gothic"/>
              </a:rPr>
              <a:t>Os oes unrhyw eiriau o’r testun yn ymddangos yn anodd, meddyliwch am eiriau symlach i’w hegluro.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>
                <a:latin typeface="Century Gothic"/>
              </a:rPr>
              <a:t>Siaradwch â’ch grŵp ynghylch a allai lluniau neu ddiagramau helpu’r gynulleidfa i ddeall yn well. Os ydych yn penderfynu eu defnyddio, dewch o hyd iddynt a’u cyflwyno.</a:t>
            </a:r>
          </a:p>
          <a:p>
            <a:pPr algn="l"/>
            <a:endParaRPr lang="en-US" sz="2000" b="0" dirty="0">
              <a:latin typeface="Century Gothic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0C603D-F6BF-EEAC-6FBE-2D3088D7B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52760" r="76040" b="30590"/>
          <a:stretch/>
        </p:blipFill>
        <p:spPr>
          <a:xfrm>
            <a:off x="7189694" y="2510119"/>
            <a:ext cx="1771430" cy="216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1FC1EA-CF1C-1ECB-224E-4EFD21E4A2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43" t="52608" r="9652" b="30459"/>
          <a:stretch/>
        </p:blipFill>
        <p:spPr>
          <a:xfrm>
            <a:off x="8985525" y="2510118"/>
            <a:ext cx="1811998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652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Sut beth yw cyflwyniad newyddion da?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6C263016-3CC6-FD78-8045-71B982A9F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054567"/>
            <a:ext cx="10545922" cy="5803433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y-GB" sz="2200" b="0" dirty="0">
                <a:latin typeface="Century Gothic"/>
              </a:rPr>
              <a:t>Mewn cyflwyniad da...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mae dechrau, canol a diwedd clir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mae pawb yn cael cyfle i siarad, a phan maent yn gwneud hynny, maent yn cael eu cyflwyno a diolchir iddynt am eu cyfraniad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mae’n amlwg bod y cyfranogwyr wedi ystyried anghenion a diddordebau eu cynulleidfa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dirty="0">
                <a:latin typeface="Century Gothic"/>
              </a:rPr>
              <a:t>mae’n gorffen ar amser (cofiwch fod gan bob grŵp bum munud i siarad)</a:t>
            </a:r>
          </a:p>
          <a:p>
            <a:pPr algn="l"/>
            <a:endParaRPr lang="en-US" sz="2200" b="0" dirty="0">
              <a:latin typeface="Century Gothic"/>
            </a:endParaRPr>
          </a:p>
          <a:p>
            <a:pPr algn="l"/>
            <a:r>
              <a:rPr lang="cy-GB" sz="2200" b="0" dirty="0">
                <a:latin typeface="Century Gothic"/>
              </a:rPr>
              <a:t>Wrth siarad... 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byddwch yn glir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byddwch yn ddigon uchel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</a:rPr>
              <a:t>edrychwch ar y gynulleidfa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  <a:cs typeface="Calibri"/>
              </a:rPr>
              <a:t>defnyddiwch eiriau y bydd y gynulleidfa’n eu deall</a:t>
            </a:r>
          </a:p>
          <a:p>
            <a:pPr marL="342900" indent="-342900" algn="l"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200" b="0" dirty="0">
                <a:latin typeface="Century Gothic"/>
                <a:cs typeface="Calibri"/>
              </a:rPr>
              <a:t>edrychwch a siaradwch yn hyderus (hyd yn oed os nad ydych chi’n teimlo’n hyderus eto)</a:t>
            </a:r>
          </a:p>
          <a:p>
            <a:pPr marL="285750" indent="-285750">
              <a:buFont typeface="Arial"/>
              <a:buChar char="•"/>
            </a:pPr>
            <a:endParaRPr lang="en-US" sz="1400" b="0" dirty="0">
              <a:latin typeface="Century Gothic"/>
              <a:cs typeface="Calibri"/>
            </a:endParaRPr>
          </a:p>
          <a:p>
            <a:pPr marL="857250" lvl="1" indent="-171450">
              <a:buFont typeface="Courier New"/>
              <a:buChar char="o"/>
            </a:pPr>
            <a:endParaRPr lang="en-US" sz="1400" dirty="0">
              <a:latin typeface="Calibri" panose="020F0502020204030204"/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391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403295F-0643-420D-A96C-DF2E82296E8D}">
  <ds:schemaRefs>
    <ds:schemaRef ds:uri="http://schemas.microsoft.com/office/2006/documentManagement/types"/>
    <ds:schemaRef ds:uri="http://purl.org/dc/elements/1.1/"/>
    <ds:schemaRef ds:uri="9e3c562f-56b0-4bc9-96c8-d04b09868558"/>
    <ds:schemaRef ds:uri="http://purl.org/dc/terms/"/>
    <ds:schemaRef ds:uri="http://www.w3.org/XML/1998/namespace"/>
    <ds:schemaRef ds:uri="5c7d88b2-bc5d-47d8-b067-5f30c82b40fb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35DCBBB-69E7-4D5A-A9A2-D6ED2571D9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B2E1FC0-EBE3-45E9-AEDE-96E18F5098A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552</Words>
  <Application>Microsoft Office PowerPoint</Application>
  <PresentationFormat>Widescreen</PresentationFormat>
  <Paragraphs>61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Aptos</vt:lpstr>
      <vt:lpstr>Arial</vt:lpstr>
      <vt:lpstr>Calibri</vt:lpstr>
      <vt:lpstr>Calibri Light</vt:lpstr>
      <vt:lpstr>Century Gothic</vt:lpstr>
      <vt:lpstr>Courier New</vt:lpstr>
      <vt:lpstr>Office Theme</vt:lpstr>
      <vt:lpstr>14–16 oed</vt:lpstr>
      <vt:lpstr>Y dasg</vt:lpstr>
      <vt:lpstr>Beth mae angen i’r cyflwynydd newyddion ei wneud</vt:lpstr>
      <vt:lpstr>Beth mae angen i’r gohebydd ei wneud</vt:lpstr>
      <vt:lpstr>Beth mae angen i’r gwyddonydd ei wneud</vt:lpstr>
      <vt:lpstr>Sut beth yw cyflwyniad newyddion da?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Atomic model reading comprehension student slides CYM</dc:title>
  <dc:creator>Royal Society of Chemistry</dc:creator>
  <cp:keywords>reading comprehension; active reading; atomic model; science communication; presentation skills; speaking and listening</cp:keywords>
  <dc:description>From https://rsc.li/3R9V8vG, student sheet, teacher notes with answers and extention activity script template also available_x000d_
</dc:description>
  <cp:lastModifiedBy>Hannah Griffiths</cp:lastModifiedBy>
  <cp:revision>5</cp:revision>
  <dcterms:created xsi:type="dcterms:W3CDTF">2025-02-11T10:08:00Z</dcterms:created>
  <dcterms:modified xsi:type="dcterms:W3CDTF">2026-06-16T13:52:39Z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0x010100E45D359969893149933A4D4A74E189F8</vt:lpwstr>
  </property>
</Properties>
</file>