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291" r:id="rId5"/>
    <p:sldId id="293" r:id="rId6"/>
    <p:sldId id="317" r:id="rId7"/>
    <p:sldId id="316" r:id="rId8"/>
    <p:sldId id="318" r:id="rId9"/>
    <p:sldId id="320" r:id="rId10"/>
    <p:sldId id="314" r:id="rId11"/>
    <p:sldId id="315" r:id="rId12"/>
  </p:sldIdLst>
  <p:sldSz cx="12192000" cy="6858000"/>
  <p:notesSz cx="6886575" cy="100187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8567F7C-E24B-524D-1E03-912102AFE827}" name="C SMITH (HS)" initials="CS" userId="S::CSMITH@thehinckleyschool.co.uk::c87c4d90-2ec7-4754-b740-e27ac733e4bf" providerId="AD"/>
  <p188:author id="{93898FDF-1F87-EDD6-6458-059E95E842BE}" name="Kirsty Patterson" initials="KP" userId="S::pattersonk@rsc.org::06c453ef-d90e-4cbc-ba6b-1bf363c3e0a9" providerId="AD"/>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8102E"/>
    <a:srgbClr val="48A9C5"/>
    <a:srgbClr val="F9B146"/>
    <a:srgbClr val="FAE7EA"/>
    <a:srgbClr val="F6E0C0"/>
    <a:srgbClr val="E6F1EF"/>
    <a:srgbClr val="006F62"/>
    <a:srgbClr val="EDF6F9"/>
    <a:srgbClr val="F7DBE0"/>
    <a:srgbClr val="F4CF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3BD10C-AD33-482E-9640-05329A5B62FC}" v="1" dt="2025-06-03T10:11:39.2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998"/>
    <p:restoredTop sz="96336"/>
  </p:normalViewPr>
  <p:slideViewPr>
    <p:cSldViewPr snapToGrid="0" snapToObjects="1">
      <p:cViewPr varScale="1">
        <p:scale>
          <a:sx n="106" d="100"/>
          <a:sy n="106" d="100"/>
        </p:scale>
        <p:origin x="1194" y="114"/>
      </p:cViewPr>
      <p:guideLst/>
    </p:cSldViewPr>
  </p:slideViewPr>
  <p:notesTextViewPr>
    <p:cViewPr>
      <p:scale>
        <a:sx n="3" d="2"/>
        <a:sy n="3" d="2"/>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500" cy="50165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900488" y="0"/>
            <a:ext cx="2984500" cy="501650"/>
          </a:xfrm>
          <a:prstGeom prst="rect">
            <a:avLst/>
          </a:prstGeom>
        </p:spPr>
        <p:txBody>
          <a:bodyPr vert="horz" lIns="91440" tIns="45720" rIns="91440" bIns="45720" rtlCol="0"/>
          <a:lstStyle>
            <a:lvl1pPr algn="r">
              <a:defRPr sz="1200"/>
            </a:lvl1pPr>
          </a:lstStyle>
          <a:p>
            <a:fld id="{0D0538E8-3B30-4190-952C-65B8452B0C82}" type="datetimeFigureOut">
              <a:rPr lang="en-GB" smtClean="0"/>
              <a:t>03/06/2025</a:t>
            </a:fld>
            <a:endParaRPr lang="en-GB"/>
          </a:p>
        </p:txBody>
      </p:sp>
      <p:sp>
        <p:nvSpPr>
          <p:cNvPr id="4" name="Slide Image Placeholder 3"/>
          <p:cNvSpPr>
            <a:spLocks noGrp="1" noRot="1" noChangeAspect="1"/>
          </p:cNvSpPr>
          <p:nvPr>
            <p:ph type="sldImg" idx="2"/>
          </p:nvPr>
        </p:nvSpPr>
        <p:spPr>
          <a:xfrm>
            <a:off x="438150" y="1252538"/>
            <a:ext cx="6010275" cy="33813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8975" y="4821238"/>
            <a:ext cx="5508625" cy="39449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7063"/>
            <a:ext cx="2984500" cy="50165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900488" y="9517063"/>
            <a:ext cx="2984500" cy="501650"/>
          </a:xfrm>
          <a:prstGeom prst="rect">
            <a:avLst/>
          </a:prstGeom>
        </p:spPr>
        <p:txBody>
          <a:bodyPr vert="horz" lIns="91440" tIns="45720" rIns="91440" bIns="45720" rtlCol="0" anchor="b"/>
          <a:lstStyle>
            <a:lvl1pPr algn="r">
              <a:defRPr sz="1200"/>
            </a:lvl1pPr>
          </a:lstStyle>
          <a:p>
            <a:fld id="{CBD62958-2D4E-4CC0-A8E2-3E5AF0D3B7F1}" type="slidenum">
              <a:rPr lang="en-GB" smtClean="0"/>
              <a:t>‹#›</a:t>
            </a:fld>
            <a:endParaRPr lang="en-GB"/>
          </a:p>
        </p:txBody>
      </p:sp>
    </p:spTree>
    <p:extLst>
      <p:ext uri="{BB962C8B-B14F-4D97-AF65-F5344CB8AC3E}">
        <p14:creationId xmlns:p14="http://schemas.microsoft.com/office/powerpoint/2010/main" val="38035653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 = potassium = metal</a:t>
            </a:r>
          </a:p>
          <a:p>
            <a:r>
              <a:rPr lang="en-GB" dirty="0"/>
              <a:t>Cl = chlorine = non-metal</a:t>
            </a:r>
          </a:p>
        </p:txBody>
      </p:sp>
      <p:sp>
        <p:nvSpPr>
          <p:cNvPr id="4" name="Slide Number Placeholder 3"/>
          <p:cNvSpPr>
            <a:spLocks noGrp="1"/>
          </p:cNvSpPr>
          <p:nvPr>
            <p:ph type="sldNum" sz="quarter" idx="5"/>
          </p:nvPr>
        </p:nvSpPr>
        <p:spPr/>
        <p:txBody>
          <a:bodyPr/>
          <a:lstStyle/>
          <a:p>
            <a:fld id="{CBD62958-2D4E-4CC0-A8E2-3E5AF0D3B7F1}" type="slidenum">
              <a:rPr lang="en-GB" smtClean="0"/>
              <a:t>3</a:t>
            </a:fld>
            <a:endParaRPr lang="en-GB"/>
          </a:p>
        </p:txBody>
      </p:sp>
    </p:spTree>
    <p:extLst>
      <p:ext uri="{BB962C8B-B14F-4D97-AF65-F5344CB8AC3E}">
        <p14:creationId xmlns:p14="http://schemas.microsoft.com/office/powerpoint/2010/main" val="24795154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CBD62958-2D4E-4CC0-A8E2-3E5AF0D3B7F1}" type="slidenum">
              <a:rPr lang="en-GB" smtClean="0"/>
              <a:t>7</a:t>
            </a:fld>
            <a:endParaRPr lang="en-GB"/>
          </a:p>
        </p:txBody>
      </p:sp>
    </p:spTree>
    <p:extLst>
      <p:ext uri="{BB962C8B-B14F-4D97-AF65-F5344CB8AC3E}">
        <p14:creationId xmlns:p14="http://schemas.microsoft.com/office/powerpoint/2010/main" val="3547821698"/>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hyperlink" Target="https://rsc.li/2UfBalB" TargetMode="External"/><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4-16 years Title, single line, generic photo">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38610100-38BC-194F-9079-8DDE723951FF}"/>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5" name="Picture 4">
            <a:extLst>
              <a:ext uri="{FF2B5EF4-FFF2-40B4-BE49-F238E27FC236}">
                <a16:creationId xmlns:a16="http://schemas.microsoft.com/office/drawing/2014/main" id="{BBA549A9-FDA4-D149-B497-B5121421C2D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2" name="Picture 11">
            <a:extLst>
              <a:ext uri="{FF2B5EF4-FFF2-40B4-BE49-F238E27FC236}">
                <a16:creationId xmlns:a16="http://schemas.microsoft.com/office/drawing/2014/main" id="{4C3C2113-31B6-7F4D-83F0-729A1B46C58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5" name="Picture 24">
            <a:extLst>
              <a:ext uri="{FF2B5EF4-FFF2-40B4-BE49-F238E27FC236}">
                <a16:creationId xmlns:a16="http://schemas.microsoft.com/office/drawing/2014/main" id="{7AE3D22E-2B57-CE4A-B915-F81A74DD96F1}"/>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27" name="Picture 26">
            <a:extLst>
              <a:ext uri="{FF2B5EF4-FFF2-40B4-BE49-F238E27FC236}">
                <a16:creationId xmlns:a16="http://schemas.microsoft.com/office/drawing/2014/main" id="{E4983CAC-993B-784B-BDEA-00ABFD7B6D78}"/>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15" name="Title 1">
            <a:extLst>
              <a:ext uri="{FF2B5EF4-FFF2-40B4-BE49-F238E27FC236}">
                <a16:creationId xmlns:a16="http://schemas.microsoft.com/office/drawing/2014/main" id="{8E12F9B7-525F-0A4B-9E77-89C192EAFCBE}"/>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16" name="Subtitle 2">
            <a:extLst>
              <a:ext uri="{FF2B5EF4-FFF2-40B4-BE49-F238E27FC236}">
                <a16:creationId xmlns:a16="http://schemas.microsoft.com/office/drawing/2014/main" id="{4B3093CA-596C-304F-86CF-A159FB36541B}"/>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17" name="Picture 16">
            <a:extLst>
              <a:ext uri="{FF2B5EF4-FFF2-40B4-BE49-F238E27FC236}">
                <a16:creationId xmlns:a16="http://schemas.microsoft.com/office/drawing/2014/main" id="{C921A4C6-5661-3A4E-8B85-9900DC479D2E}"/>
              </a:ext>
            </a:extLst>
          </p:cNvPr>
          <p:cNvPicPr>
            <a:picLocks noChangeAspect="1"/>
          </p:cNvPicPr>
          <p:nvPr userDrawn="1"/>
        </p:nvPicPr>
        <p:blipFill>
          <a:blip r:embed="rId7"/>
          <a:stretch>
            <a:fillRect/>
          </a:stretch>
        </p:blipFill>
        <p:spPr>
          <a:xfrm>
            <a:off x="540000" y="5640908"/>
            <a:ext cx="2568960" cy="716919"/>
          </a:xfrm>
          <a:prstGeom prst="rect">
            <a:avLst/>
          </a:prstGeom>
        </p:spPr>
      </p:pic>
      <p:sp>
        <p:nvSpPr>
          <p:cNvPr id="13" name="Title 1">
            <a:extLst>
              <a:ext uri="{FF2B5EF4-FFF2-40B4-BE49-F238E27FC236}">
                <a16:creationId xmlns:a16="http://schemas.microsoft.com/office/drawing/2014/main" id="{A5BB0AE8-6DC8-9941-9AD4-FAD7BFF45B99}"/>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8">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pic>
        <p:nvPicPr>
          <p:cNvPr id="4" name="Picture 3">
            <a:extLst>
              <a:ext uri="{FF2B5EF4-FFF2-40B4-BE49-F238E27FC236}">
                <a16:creationId xmlns:a16="http://schemas.microsoft.com/office/drawing/2014/main" id="{500BAFC7-69D9-B349-14AF-6B03B04B7B64}"/>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4170965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D6356E9-83DB-3846-875C-C5E5EC7EAC3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7" name="Title 1">
            <a:extLst>
              <a:ext uri="{FF2B5EF4-FFF2-40B4-BE49-F238E27FC236}">
                <a16:creationId xmlns:a16="http://schemas.microsoft.com/office/drawing/2014/main" id="{13FA7FB9-7137-9A45-867D-BCE63D3F8DC1}"/>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8BA6B8E1-696C-5E4F-9D45-7AC232FB1B3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72D3B23A-8279-7E4D-B704-7EA3436F9DC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0" name="Picture 9">
            <a:extLst>
              <a:ext uri="{FF2B5EF4-FFF2-40B4-BE49-F238E27FC236}">
                <a16:creationId xmlns:a16="http://schemas.microsoft.com/office/drawing/2014/main" id="{9A2D1C70-0A69-9541-B558-61D09370CE8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2" name="Content Placeholder 2">
            <a:extLst>
              <a:ext uri="{FF2B5EF4-FFF2-40B4-BE49-F238E27FC236}">
                <a16:creationId xmlns:a16="http://schemas.microsoft.com/office/drawing/2014/main" id="{4E92CBCD-F514-E94A-B0E6-0F1674066114}"/>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4917109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16 years Title, double line, content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D691BC6-D72A-6741-958D-F420E148587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E9E727C2-D80B-264D-94C3-9BC1E36809D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F2C25AED-0875-2647-84A2-6621C0D4157D}"/>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61D0A769-27C5-794F-BB2C-54D8520DEA0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A7ADC76F-BA8F-214E-B243-0EA627DD15EE}"/>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BB26D91E-C4B8-AA46-ABD6-429FEA0A917D}"/>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7D9DF858-8FC9-1C4F-9D6D-B98DF46EDE03}"/>
              </a:ext>
            </a:extLst>
          </p:cNvPr>
          <p:cNvSpPr>
            <a:spLocks noGrp="1"/>
          </p:cNvSpPr>
          <p:nvPr>
            <p:ph type="subTitle" idx="1" hasCustomPrompt="1"/>
          </p:nvPr>
        </p:nvSpPr>
        <p:spPr>
          <a:xfrm>
            <a:off x="540000" y="1980000"/>
            <a:ext cx="5220000" cy="1789112"/>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4" name="Picture 23">
            <a:extLst>
              <a:ext uri="{FF2B5EF4-FFF2-40B4-BE49-F238E27FC236}">
                <a16:creationId xmlns:a16="http://schemas.microsoft.com/office/drawing/2014/main" id="{D2E5BEC9-7686-2241-AE5C-CEEBC1DA495A}"/>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7C4DEFC6-320B-5246-85C1-E493344F5648}"/>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Tree>
    <p:extLst>
      <p:ext uri="{BB962C8B-B14F-4D97-AF65-F5344CB8AC3E}">
        <p14:creationId xmlns:p14="http://schemas.microsoft.com/office/powerpoint/2010/main" val="13202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4-16 years Title, triple line, no photo">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9F2D102C-435D-1247-9482-FA39153AC15A}"/>
              </a:ext>
            </a:extLst>
          </p:cNvPr>
          <p:cNvPicPr>
            <a:picLocks/>
          </p:cNvPicPr>
          <p:nvPr userDrawn="1"/>
        </p:nvPicPr>
        <p:blipFill>
          <a:blip r:embed="rId2" cstate="print">
            <a:extLst>
              <a:ext uri="{28A0092B-C50C-407E-A947-70E740481C1C}">
                <a14:useLocalDpi xmlns:a14="http://schemas.microsoft.com/office/drawing/2010/main"/>
              </a:ext>
            </a:extLst>
          </a:blip>
          <a:stretch>
            <a:fillRect/>
          </a:stretch>
        </p:blipFill>
        <p:spPr>
          <a:xfrm>
            <a:off x="823" y="0"/>
            <a:ext cx="12196800" cy="6856330"/>
          </a:xfrm>
          <a:prstGeom prst="rect">
            <a:avLst/>
          </a:prstGeom>
        </p:spPr>
      </p:pic>
      <p:pic>
        <p:nvPicPr>
          <p:cNvPr id="12" name="Picture 11">
            <a:extLst>
              <a:ext uri="{FF2B5EF4-FFF2-40B4-BE49-F238E27FC236}">
                <a16:creationId xmlns:a16="http://schemas.microsoft.com/office/drawing/2014/main" id="{17813B56-FDD1-0F40-B923-3F191328A33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339623" y="0"/>
            <a:ext cx="6858000" cy="6858000"/>
          </a:xfrm>
          <a:prstGeom prst="rect">
            <a:avLst/>
          </a:prstGeom>
        </p:spPr>
      </p:pic>
      <p:pic>
        <p:nvPicPr>
          <p:cNvPr id="13" name="Picture 12">
            <a:extLst>
              <a:ext uri="{FF2B5EF4-FFF2-40B4-BE49-F238E27FC236}">
                <a16:creationId xmlns:a16="http://schemas.microsoft.com/office/drawing/2014/main" id="{20670BE4-3267-6144-9BEC-0A5842E71904}"/>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8" name="Picture 17">
            <a:extLst>
              <a:ext uri="{FF2B5EF4-FFF2-40B4-BE49-F238E27FC236}">
                <a16:creationId xmlns:a16="http://schemas.microsoft.com/office/drawing/2014/main" id="{1D271170-6657-144A-B313-197829316174}"/>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3562957" y="0"/>
            <a:ext cx="3991277" cy="6861600"/>
          </a:xfrm>
          <a:prstGeom prst="rect">
            <a:avLst/>
          </a:prstGeom>
        </p:spPr>
      </p:pic>
      <p:pic>
        <p:nvPicPr>
          <p:cNvPr id="19" name="Picture 18">
            <a:extLst>
              <a:ext uri="{FF2B5EF4-FFF2-40B4-BE49-F238E27FC236}">
                <a16:creationId xmlns:a16="http://schemas.microsoft.com/office/drawing/2014/main" id="{F658CCC5-9B98-EA4E-B87D-06F4CFA1356F}"/>
              </a:ext>
            </a:extLst>
          </p:cNvPr>
          <p:cNvPicPr>
            <a:picLocks/>
          </p:cNvPicPr>
          <p:nvPr userDrawn="1"/>
        </p:nvPicPr>
        <p:blipFill>
          <a:blip r:embed="rId6" cstate="print">
            <a:extLst>
              <a:ext uri="{28A0092B-C50C-407E-A947-70E740481C1C}">
                <a14:useLocalDpi xmlns:a14="http://schemas.microsoft.com/office/drawing/2010/main"/>
              </a:ext>
            </a:extLst>
          </a:blip>
          <a:stretch>
            <a:fillRect/>
          </a:stretch>
        </p:blipFill>
        <p:spPr>
          <a:xfrm>
            <a:off x="4436982" y="0"/>
            <a:ext cx="3195988" cy="2815200"/>
          </a:xfrm>
          <a:prstGeom prst="rect">
            <a:avLst/>
          </a:prstGeom>
        </p:spPr>
      </p:pic>
      <p:sp>
        <p:nvSpPr>
          <p:cNvPr id="20" name="Title 1">
            <a:extLst>
              <a:ext uri="{FF2B5EF4-FFF2-40B4-BE49-F238E27FC236}">
                <a16:creationId xmlns:a16="http://schemas.microsoft.com/office/drawing/2014/main" id="{1F49BB23-095E-0349-B695-0649F94B3898}"/>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14–16 years</a:t>
            </a:r>
            <a:endParaRPr lang="en-US" dirty="0"/>
          </a:p>
        </p:txBody>
      </p:sp>
      <p:sp>
        <p:nvSpPr>
          <p:cNvPr id="23" name="Subtitle 2">
            <a:extLst>
              <a:ext uri="{FF2B5EF4-FFF2-40B4-BE49-F238E27FC236}">
                <a16:creationId xmlns:a16="http://schemas.microsoft.com/office/drawing/2014/main" id="{E8641A31-A6C0-CB44-B10F-BD75069256DD}"/>
              </a:ext>
            </a:extLst>
          </p:cNvPr>
          <p:cNvSpPr>
            <a:spLocks noGrp="1"/>
          </p:cNvSpPr>
          <p:nvPr>
            <p:ph type="subTitle" idx="1" hasCustomPrompt="1"/>
          </p:nvPr>
        </p:nvSpPr>
        <p:spPr>
          <a:xfrm>
            <a:off x="540000" y="1980000"/>
            <a:ext cx="5220000" cy="2447034"/>
          </a:xfrm>
        </p:spPr>
        <p:txBody>
          <a:bodyPr lIns="0" tIns="0" rIns="0" bIns="0">
            <a:noAutofit/>
          </a:bodyPr>
          <a:lstStyle>
            <a:lvl1pPr marL="0" indent="0" algn="l">
              <a:spcBef>
                <a:spcPts val="0"/>
              </a:spcBef>
              <a:buNone/>
              <a:defRPr sz="5000" b="1" i="0">
                <a:solidFill>
                  <a:srgbClr val="C8102E"/>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24" name="Picture 23">
            <a:extLst>
              <a:ext uri="{FF2B5EF4-FFF2-40B4-BE49-F238E27FC236}">
                <a16:creationId xmlns:a16="http://schemas.microsoft.com/office/drawing/2014/main" id="{9AE99957-780D-FD42-96A0-31CC12A1186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5" name="Picture 24">
            <a:extLst>
              <a:ext uri="{FF2B5EF4-FFF2-40B4-BE49-F238E27FC236}">
                <a16:creationId xmlns:a16="http://schemas.microsoft.com/office/drawing/2014/main" id="{157CCCE1-E878-7F47-B778-AE1FC8180F9C}"/>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733B6428-7651-D44C-BAFC-EA24E6298D5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86097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ormal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0" name="Title 1">
            <a:extLst>
              <a:ext uri="{FF2B5EF4-FFF2-40B4-BE49-F238E27FC236}">
                <a16:creationId xmlns:a16="http://schemas.microsoft.com/office/drawing/2014/main" id="{85D72720-E5A5-3242-8856-378E7BAC1FA2}"/>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1" name="Content Placeholder 2">
            <a:extLst>
              <a:ext uri="{FF2B5EF4-FFF2-40B4-BE49-F238E27FC236}">
                <a16:creationId xmlns:a16="http://schemas.microsoft.com/office/drawing/2014/main" id="{A0988D83-F3D7-9D4F-AC03-6D180FF1A933}"/>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Tree>
    <p:extLst>
      <p:ext uri="{BB962C8B-B14F-4D97-AF65-F5344CB8AC3E}">
        <p14:creationId xmlns:p14="http://schemas.microsoft.com/office/powerpoint/2010/main" val="1608631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bullet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46F2C0A-6FEF-3A44-B379-1EDDEA6CD95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0E25749E-D8CB-D944-A298-64E999C3A81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6B8811BD-F50F-A84E-B39E-DC7C79CD5D27}"/>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6D21E9C2-01C9-7242-9C40-2EF3DCCAE5B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D7371E1F-9A1C-8848-A2F7-FE022C5BB7DA}"/>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7E44F30F-ACCA-494A-92DE-CD0E2B3C5A32}"/>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C8102E"/>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8498087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4-16 years Content - single column/numbered lis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26F667C-BABD-E64D-A87B-FC8C5511083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8" name="Title 1">
            <a:extLst>
              <a:ext uri="{FF2B5EF4-FFF2-40B4-BE49-F238E27FC236}">
                <a16:creationId xmlns:a16="http://schemas.microsoft.com/office/drawing/2014/main" id="{7FC5948B-67D3-AC4F-890F-725332428FCA}"/>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182690D6-31DD-8445-BDEA-5C196119A1D9}"/>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BAEE427C-0248-7F4C-8145-DF61B84F8A3F}"/>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3" name="Picture 12">
            <a:extLst>
              <a:ext uri="{FF2B5EF4-FFF2-40B4-BE49-F238E27FC236}">
                <a16:creationId xmlns:a16="http://schemas.microsoft.com/office/drawing/2014/main" id="{BA8DF516-E004-0343-8DCB-7D8B3A6B398D}"/>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1A5DC58F-EBD6-924E-8C77-CBCA410F81E1}"/>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C8102E"/>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04732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4-16 years Content - two columns/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95B0693-64BD-8246-9D0D-0F1C12E8155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9AA5D099-93EE-7B4C-B9DA-563093148325}"/>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F4338AF-FD94-6E4C-B45B-9288553FBD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6FCEA1DE-E905-1F44-8E1A-6F92FDAED5AC}"/>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8307468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16 years Content plus image - single column/normal text">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55D6538-5671-7E47-8746-EF8E0355200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879C527B-D5B5-874C-8803-29B2EF7DBAB2}"/>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F09143BE-64DA-4048-A391-C081EE8F0D3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4" name="Picture 13">
            <a:extLst>
              <a:ext uri="{FF2B5EF4-FFF2-40B4-BE49-F238E27FC236}">
                <a16:creationId xmlns:a16="http://schemas.microsoft.com/office/drawing/2014/main" id="{DE66297D-9236-F34E-A7A7-84947CD50579}"/>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269225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4-16 years Tabl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0583686F-22FD-2C41-A7CA-BC21FE71A1A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603828" y="0"/>
            <a:ext cx="3584602" cy="6858000"/>
          </a:xfrm>
          <a:prstGeom prst="rect">
            <a:avLst/>
          </a:prstGeom>
        </p:spPr>
      </p:pic>
      <p:sp>
        <p:nvSpPr>
          <p:cNvPr id="12" name="Rectangle 11">
            <a:extLst>
              <a:ext uri="{FF2B5EF4-FFF2-40B4-BE49-F238E27FC236}">
                <a16:creationId xmlns:a16="http://schemas.microsoft.com/office/drawing/2014/main" id="{C2A8AE51-3ADC-DC40-BD2B-98B2216A4E03}"/>
              </a:ext>
            </a:extLst>
          </p:cNvPr>
          <p:cNvSpPr/>
          <p:nvPr userDrawn="1"/>
        </p:nvSpPr>
        <p:spPr>
          <a:xfrm>
            <a:off x="11382000" y="0"/>
            <a:ext cx="810000" cy="6858000"/>
          </a:xfrm>
          <a:prstGeom prst="rect">
            <a:avLst/>
          </a:prstGeom>
          <a:solidFill>
            <a:srgbClr val="C810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7EFF6300-565F-2B49-B4C4-E3CDD55E32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029949" y="4643257"/>
            <a:ext cx="1158481" cy="2214743"/>
          </a:xfrm>
          <a:prstGeom prst="rect">
            <a:avLst/>
          </a:prstGeom>
        </p:spPr>
      </p:pic>
      <p:pic>
        <p:nvPicPr>
          <p:cNvPr id="19" name="Picture 18">
            <a:extLst>
              <a:ext uri="{FF2B5EF4-FFF2-40B4-BE49-F238E27FC236}">
                <a16:creationId xmlns:a16="http://schemas.microsoft.com/office/drawing/2014/main" id="{06AF348B-C532-AF44-9D34-EF7F36FFBD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844226" y="4777211"/>
            <a:ext cx="1238261" cy="2080789"/>
          </a:xfrm>
          <a:prstGeom prst="rect">
            <a:avLst/>
          </a:prstGeom>
        </p:spPr>
      </p:pic>
      <p:sp>
        <p:nvSpPr>
          <p:cNvPr id="14" name="Content Placeholder 2">
            <a:extLst>
              <a:ext uri="{FF2B5EF4-FFF2-40B4-BE49-F238E27FC236}">
                <a16:creationId xmlns:a16="http://schemas.microsoft.com/office/drawing/2014/main" id="{3856C763-F1AA-E649-B7C9-96967ACB3B2C}"/>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8" name="Title 1">
            <a:extLst>
              <a:ext uri="{FF2B5EF4-FFF2-40B4-BE49-F238E27FC236}">
                <a16:creationId xmlns:a16="http://schemas.microsoft.com/office/drawing/2014/main" id="{6F0FA6AE-B2DA-2E40-8552-72071DEBE73F}"/>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C8102E"/>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25069700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6/3/2025</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75" r:id="rId1"/>
    <p:sldLayoutId id="2147483661" r:id="rId2"/>
    <p:sldLayoutId id="2147483679" r:id="rId3"/>
    <p:sldLayoutId id="2147483662" r:id="rId4"/>
    <p:sldLayoutId id="2147483672" r:id="rId5"/>
    <p:sldLayoutId id="2147483668" r:id="rId6"/>
    <p:sldLayoutId id="2147483686" r:id="rId7"/>
    <p:sldLayoutId id="2147483689" r:id="rId8"/>
    <p:sldLayoutId id="2147483692" r:id="rId9"/>
    <p:sldLayoutId id="2147483683"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rsc.li/3SrcX6G" TargetMode="External"/><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jpg"/><Relationship Id="rId2" Type="http://schemas.openxmlformats.org/officeDocument/2006/relationships/image" Target="../media/image12.jpg"/><Relationship Id="rId1" Type="http://schemas.openxmlformats.org/officeDocument/2006/relationships/slideLayout" Target="../slideLayouts/slideLayout4.xml"/><Relationship Id="rId6" Type="http://schemas.openxmlformats.org/officeDocument/2006/relationships/image" Target="../media/image16.png"/><Relationship Id="rId5" Type="http://schemas.openxmlformats.org/officeDocument/2006/relationships/image" Target="../media/image15.jpg"/><Relationship Id="rId4" Type="http://schemas.openxmlformats.org/officeDocument/2006/relationships/image" Target="../media/image14.jpg"/></Relationships>
</file>

<file path=ppt/slides/_rels/slide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image" Target="../media/image14.jpg"/><Relationship Id="rId5" Type="http://schemas.openxmlformats.org/officeDocument/2006/relationships/image" Target="../media/image20.svg"/><Relationship Id="rId4" Type="http://schemas.openxmlformats.org/officeDocument/2006/relationships/image" Target="../media/image19.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5" Type="http://schemas.openxmlformats.org/officeDocument/2006/relationships/image" Target="../media/image12.jpg"/><Relationship Id="rId4" Type="http://schemas.openxmlformats.org/officeDocument/2006/relationships/image" Target="../media/image23.svg"/></Relationships>
</file>

<file path=ppt/slides/_rels/slide5.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3.png"/><Relationship Id="rId2" Type="http://schemas.openxmlformats.org/officeDocument/2006/relationships/image" Target="../media/image24.png"/><Relationship Id="rId1" Type="http://schemas.openxmlformats.org/officeDocument/2006/relationships/slideLayout" Target="../slideLayouts/slideLayout5.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0.svg"/></Relationships>
</file>

<file path=ppt/slides/_rels/slide6.xml.rels><?xml version="1.0" encoding="UTF-8" standalone="yes"?>
<Relationships xmlns="http://schemas.openxmlformats.org/package/2006/relationships"><Relationship Id="rId8" Type="http://schemas.openxmlformats.org/officeDocument/2006/relationships/image" Target="../media/image12.jpg"/><Relationship Id="rId3" Type="http://schemas.openxmlformats.org/officeDocument/2006/relationships/image" Target="../media/image14.jpg"/><Relationship Id="rId7" Type="http://schemas.openxmlformats.org/officeDocument/2006/relationships/image" Target="../media/image15.jpg"/><Relationship Id="rId2" Type="http://schemas.openxmlformats.org/officeDocument/2006/relationships/image" Target="../media/image25.png"/><Relationship Id="rId1" Type="http://schemas.openxmlformats.org/officeDocument/2006/relationships/slideLayout" Target="../slideLayouts/slideLayout5.xml"/><Relationship Id="rId6" Type="http://schemas.openxmlformats.org/officeDocument/2006/relationships/image" Target="../media/image17.jpg"/><Relationship Id="rId5" Type="http://schemas.openxmlformats.org/officeDocument/2006/relationships/image" Target="../media/image16.png"/><Relationship Id="rId4" Type="http://schemas.openxmlformats.org/officeDocument/2006/relationships/image" Target="../media/image13.png"/><Relationship Id="rId9" Type="http://schemas.openxmlformats.org/officeDocument/2006/relationships/image" Target="../media/image26.png"/></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3" Type="http://schemas.openxmlformats.org/officeDocument/2006/relationships/image" Target="../media/image27.png"/><Relationship Id="rId7" Type="http://schemas.openxmlformats.org/officeDocument/2006/relationships/image" Target="../media/image17.jp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6.png"/><Relationship Id="rId5" Type="http://schemas.openxmlformats.org/officeDocument/2006/relationships/image" Target="../media/image13.png"/><Relationship Id="rId10" Type="http://schemas.openxmlformats.org/officeDocument/2006/relationships/image" Target="../media/image26.png"/><Relationship Id="rId4" Type="http://schemas.openxmlformats.org/officeDocument/2006/relationships/image" Target="../media/image14.jpg"/><Relationship Id="rId9" Type="http://schemas.openxmlformats.org/officeDocument/2006/relationships/image" Target="../media/image12.jpg"/></Relationships>
</file>

<file path=ppt/slides/_rels/slide8.xml.rels><?xml version="1.0" encoding="UTF-8" standalone="yes"?>
<Relationships xmlns="http://schemas.openxmlformats.org/package/2006/relationships"><Relationship Id="rId2" Type="http://schemas.openxmlformats.org/officeDocument/2006/relationships/hyperlink" Target="https://rsc.li/4khWoGC"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86C2D-C264-BB44-BD46-4A1467059245}"/>
              </a:ext>
            </a:extLst>
          </p:cNvPr>
          <p:cNvSpPr>
            <a:spLocks noGrp="1"/>
          </p:cNvSpPr>
          <p:nvPr>
            <p:ph type="ctrTitle"/>
          </p:nvPr>
        </p:nvSpPr>
        <p:spPr/>
        <p:txBody>
          <a:bodyPr/>
          <a:lstStyle/>
          <a:p>
            <a:r>
              <a:rPr lang="en-US" dirty="0"/>
              <a:t>14–16 years</a:t>
            </a:r>
          </a:p>
        </p:txBody>
      </p:sp>
      <p:sp>
        <p:nvSpPr>
          <p:cNvPr id="3" name="Subtitle 2">
            <a:extLst>
              <a:ext uri="{FF2B5EF4-FFF2-40B4-BE49-F238E27FC236}">
                <a16:creationId xmlns:a16="http://schemas.microsoft.com/office/drawing/2014/main" id="{829D1DBB-B53C-6948-A433-C717FC653E40}"/>
              </a:ext>
            </a:extLst>
          </p:cNvPr>
          <p:cNvSpPr>
            <a:spLocks noGrp="1"/>
          </p:cNvSpPr>
          <p:nvPr>
            <p:ph type="subTitle" idx="1"/>
          </p:nvPr>
        </p:nvSpPr>
        <p:spPr/>
        <p:txBody>
          <a:bodyPr/>
          <a:lstStyle/>
          <a:p>
            <a:r>
              <a:rPr lang="en-US" dirty="0"/>
              <a:t>Decision tree: what type of bonding?</a:t>
            </a:r>
          </a:p>
        </p:txBody>
      </p:sp>
      <p:sp>
        <p:nvSpPr>
          <p:cNvPr id="4" name="Oval 3">
            <a:extLst>
              <a:ext uri="{FF2B5EF4-FFF2-40B4-BE49-F238E27FC236}">
                <a16:creationId xmlns:a16="http://schemas.microsoft.com/office/drawing/2014/main" id="{D9FA6215-6388-1444-BD22-72EE9BD28448}"/>
              </a:ext>
              <a:ext uri="{C183D7F6-B498-43B3-948B-1728B52AA6E4}">
                <adec:decorative xmlns:adec="http://schemas.microsoft.com/office/drawing/2017/decorative" val="1"/>
              </a:ext>
            </a:extLst>
          </p:cNvPr>
          <p:cNvSpPr/>
          <p:nvPr/>
        </p:nvSpPr>
        <p:spPr>
          <a:xfrm rot="1056381">
            <a:off x="8393515" y="-685635"/>
            <a:ext cx="4333437" cy="4333437"/>
          </a:xfrm>
          <a:prstGeom prst="ellipse">
            <a:avLst/>
          </a:prstGeom>
          <a:blipFill>
            <a:blip r:embed="rId2"/>
            <a:stretch>
              <a:fillRect/>
            </a:stretch>
          </a:blipFill>
          <a:ln w="127000">
            <a:solidFill>
              <a:srgbClr val="C81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itle 1">
            <a:extLst>
              <a:ext uri="{FF2B5EF4-FFF2-40B4-BE49-F238E27FC236}">
                <a16:creationId xmlns:a16="http://schemas.microsoft.com/office/drawing/2014/main" id="{81CC5E98-2B71-6344-A937-ED75B3E16CA3}"/>
              </a:ext>
            </a:extLst>
          </p:cNvPr>
          <p:cNvSpPr txBox="1">
            <a:spLocks/>
          </p:cNvSpPr>
          <p:nvPr/>
        </p:nvSpPr>
        <p:spPr>
          <a:xfrm>
            <a:off x="7343776" y="5850000"/>
            <a:ext cx="439005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rPr>
              <a:t>Downloaded from </a:t>
            </a:r>
            <a:r>
              <a:rPr lang="en-GB" sz="1600" b="1" i="0" u="none" kern="1200" dirty="0">
                <a:solidFill>
                  <a:schemeClr val="bg1"/>
                </a:solidFill>
                <a:effectLst/>
                <a:latin typeface="Century Gothic" panose="020B0502020202020204" pitchFamily="34" charset="0"/>
                <a:ea typeface="+mj-ea"/>
                <a:cs typeface="+mj-cs"/>
                <a:hlinkClick r:id="rId3">
                  <a:extLst>
                    <a:ext uri="{A12FA001-AC4F-418D-AE19-62706E023703}">
                      <ahyp:hlinkClr xmlns:ahyp="http://schemas.microsoft.com/office/drawing/2018/hyperlinkcolor" val="tx"/>
                    </a:ext>
                  </a:extLst>
                </a:hlinkClick>
              </a:rPr>
              <a:t>rsc.li/3SrcX6G</a:t>
            </a:r>
            <a:endParaRPr lang="en-US" sz="1600" u="none" dirty="0">
              <a:solidFill>
                <a:schemeClr val="bg1"/>
              </a:solidFill>
            </a:endParaRPr>
          </a:p>
        </p:txBody>
      </p:sp>
    </p:spTree>
    <p:extLst>
      <p:ext uri="{BB962C8B-B14F-4D97-AF65-F5344CB8AC3E}">
        <p14:creationId xmlns:p14="http://schemas.microsoft.com/office/powerpoint/2010/main" val="3421502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Vertical Title 1">
            <a:extLst>
              <a:ext uri="{FF2B5EF4-FFF2-40B4-BE49-F238E27FC236}">
                <a16:creationId xmlns:a16="http://schemas.microsoft.com/office/drawing/2014/main" id="{94DF5491-C51B-5546-8D63-8BD341C64B0A}"/>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Introduction</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F1D222CD-678A-0543-B7C7-C1E80F753B1E}"/>
              </a:ext>
            </a:extLst>
          </p:cNvPr>
          <p:cNvSpPr>
            <a:spLocks noGrp="1"/>
          </p:cNvSpPr>
          <p:nvPr>
            <p:ph type="title"/>
          </p:nvPr>
        </p:nvSpPr>
        <p:spPr/>
        <p:txBody>
          <a:bodyPr/>
          <a:lstStyle/>
          <a:p>
            <a:r>
              <a:rPr lang="en-US" dirty="0"/>
              <a:t>What type of bonding?</a:t>
            </a:r>
          </a:p>
        </p:txBody>
      </p:sp>
      <p:sp>
        <p:nvSpPr>
          <p:cNvPr id="3" name="Content Placeholder 2">
            <a:extLst>
              <a:ext uri="{FF2B5EF4-FFF2-40B4-BE49-F238E27FC236}">
                <a16:creationId xmlns:a16="http://schemas.microsoft.com/office/drawing/2014/main" id="{CC673AA7-0565-0C45-BCCD-847B36196BF5}"/>
              </a:ext>
            </a:extLst>
          </p:cNvPr>
          <p:cNvSpPr>
            <a:spLocks noGrp="1"/>
          </p:cNvSpPr>
          <p:nvPr>
            <p:ph idx="1"/>
          </p:nvPr>
        </p:nvSpPr>
        <p:spPr>
          <a:xfrm>
            <a:off x="540000" y="1259999"/>
            <a:ext cx="3876357" cy="1784757"/>
          </a:xfrm>
        </p:spPr>
        <p:txBody>
          <a:bodyPr>
            <a:normAutofit/>
          </a:bodyPr>
          <a:lstStyle/>
          <a:p>
            <a:r>
              <a:rPr lang="en-GB" dirty="0"/>
              <a:t>How would you identify the type of bonding in a substance based on its name or formula?</a:t>
            </a:r>
          </a:p>
          <a:p>
            <a:endParaRPr lang="en-GB" dirty="0"/>
          </a:p>
        </p:txBody>
      </p:sp>
      <p:sp>
        <p:nvSpPr>
          <p:cNvPr id="16" name="TextBox 15">
            <a:extLst>
              <a:ext uri="{FF2B5EF4-FFF2-40B4-BE49-F238E27FC236}">
                <a16:creationId xmlns:a16="http://schemas.microsoft.com/office/drawing/2014/main" id="{AB068BB0-0D1F-143B-C98B-7F1194CC5B00}"/>
              </a:ext>
            </a:extLst>
          </p:cNvPr>
          <p:cNvSpPr txBox="1"/>
          <p:nvPr/>
        </p:nvSpPr>
        <p:spPr>
          <a:xfrm>
            <a:off x="6400800" y="768485"/>
            <a:ext cx="2110902"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C</a:t>
            </a:r>
            <a:br>
              <a:rPr lang="en-GB" dirty="0"/>
            </a:br>
            <a:r>
              <a:rPr lang="en-GB" dirty="0"/>
              <a:t>d</a:t>
            </a:r>
            <a:r>
              <a:rPr lang="en-GB" dirty="0">
                <a:latin typeface="Century Gothic" panose="020B0502020202020204" pitchFamily="34" charset="0"/>
              </a:rPr>
              <a:t>iamond</a:t>
            </a:r>
          </a:p>
        </p:txBody>
      </p:sp>
      <p:sp>
        <p:nvSpPr>
          <p:cNvPr id="17" name="TextBox 16">
            <a:extLst>
              <a:ext uri="{FF2B5EF4-FFF2-40B4-BE49-F238E27FC236}">
                <a16:creationId xmlns:a16="http://schemas.microsoft.com/office/drawing/2014/main" id="{E8C5C494-9868-40B8-ECAD-9FFAED24DDB6}"/>
              </a:ext>
            </a:extLst>
          </p:cNvPr>
          <p:cNvSpPr txBox="1"/>
          <p:nvPr/>
        </p:nvSpPr>
        <p:spPr>
          <a:xfrm>
            <a:off x="8858241" y="1456236"/>
            <a:ext cx="2110902"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Na</a:t>
            </a:r>
            <a:br>
              <a:rPr lang="en-GB" dirty="0"/>
            </a:br>
            <a:r>
              <a:rPr lang="en-GB" dirty="0"/>
              <a:t>sodium</a:t>
            </a:r>
            <a:endParaRPr lang="en-GB" dirty="0">
              <a:latin typeface="Century Gothic" panose="020B0502020202020204" pitchFamily="34" charset="0"/>
            </a:endParaRPr>
          </a:p>
        </p:txBody>
      </p:sp>
      <p:sp>
        <p:nvSpPr>
          <p:cNvPr id="18" name="TextBox 17">
            <a:extLst>
              <a:ext uri="{FF2B5EF4-FFF2-40B4-BE49-F238E27FC236}">
                <a16:creationId xmlns:a16="http://schemas.microsoft.com/office/drawing/2014/main" id="{2F8A5361-870A-A510-8200-D4B533F2F693}"/>
              </a:ext>
            </a:extLst>
          </p:cNvPr>
          <p:cNvSpPr txBox="1"/>
          <p:nvPr/>
        </p:nvSpPr>
        <p:spPr>
          <a:xfrm>
            <a:off x="5535523" y="2756818"/>
            <a:ext cx="2488849" cy="800219"/>
          </a:xfrm>
          <a:prstGeom prst="rect">
            <a:avLst/>
          </a:prstGeom>
          <a:noFill/>
        </p:spPr>
        <p:txBody>
          <a:bodyPr wrap="square" rtlCol="0">
            <a:spAutoFit/>
          </a:bodyPr>
          <a:lstStyle/>
          <a:p>
            <a:pPr algn="ctr"/>
            <a:r>
              <a:rPr lang="en-GB" sz="2800" b="1" dirty="0" err="1">
                <a:latin typeface="Cambria Math" panose="02040503050406030204" pitchFamily="18" charset="0"/>
                <a:ea typeface="Cambria Math" panose="02040503050406030204" pitchFamily="18" charset="0"/>
              </a:rPr>
              <a:t>KCl</a:t>
            </a:r>
            <a:br>
              <a:rPr lang="en-GB" dirty="0"/>
            </a:br>
            <a:r>
              <a:rPr lang="en-GB" dirty="0">
                <a:latin typeface="Century Gothic" panose="020B0502020202020204" pitchFamily="34" charset="0"/>
              </a:rPr>
              <a:t>potassium chloride</a:t>
            </a:r>
          </a:p>
        </p:txBody>
      </p:sp>
      <p:sp>
        <p:nvSpPr>
          <p:cNvPr id="22" name="TextBox 21">
            <a:extLst>
              <a:ext uri="{FF2B5EF4-FFF2-40B4-BE49-F238E27FC236}">
                <a16:creationId xmlns:a16="http://schemas.microsoft.com/office/drawing/2014/main" id="{8DFF02E4-68BC-EF98-1949-01EF315D4288}"/>
              </a:ext>
            </a:extLst>
          </p:cNvPr>
          <p:cNvSpPr txBox="1"/>
          <p:nvPr/>
        </p:nvSpPr>
        <p:spPr>
          <a:xfrm>
            <a:off x="8408728" y="3723076"/>
            <a:ext cx="2110902"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C</a:t>
            </a:r>
            <a:br>
              <a:rPr lang="en-GB" dirty="0"/>
            </a:br>
            <a:r>
              <a:rPr lang="en-GB" dirty="0"/>
              <a:t>graphite</a:t>
            </a:r>
            <a:endParaRPr lang="en-GB" dirty="0">
              <a:latin typeface="Century Gothic" panose="020B0502020202020204" pitchFamily="34" charset="0"/>
            </a:endParaRPr>
          </a:p>
        </p:txBody>
      </p:sp>
      <p:sp>
        <p:nvSpPr>
          <p:cNvPr id="20" name="TextBox 19">
            <a:extLst>
              <a:ext uri="{FF2B5EF4-FFF2-40B4-BE49-F238E27FC236}">
                <a16:creationId xmlns:a16="http://schemas.microsoft.com/office/drawing/2014/main" id="{E98FF2C0-1A36-B41A-3607-4C6CC8E4EDF7}"/>
              </a:ext>
            </a:extLst>
          </p:cNvPr>
          <p:cNvSpPr txBox="1"/>
          <p:nvPr/>
        </p:nvSpPr>
        <p:spPr>
          <a:xfrm>
            <a:off x="4739465" y="4632402"/>
            <a:ext cx="2488849" cy="369332"/>
          </a:xfrm>
          <a:prstGeom prst="rect">
            <a:avLst/>
          </a:prstGeom>
          <a:noFill/>
        </p:spPr>
        <p:txBody>
          <a:bodyPr wrap="square" rtlCol="0">
            <a:spAutoFit/>
          </a:bodyPr>
          <a:lstStyle/>
          <a:p>
            <a:pPr algn="ctr"/>
            <a:r>
              <a:rPr lang="en-GB" dirty="0">
                <a:latin typeface="Century Gothic" panose="020B0502020202020204" pitchFamily="34" charset="0"/>
                <a:ea typeface="Cambria Math" panose="02040503050406030204" pitchFamily="18" charset="0"/>
              </a:rPr>
              <a:t>brass</a:t>
            </a:r>
            <a:endParaRPr lang="en-GB" dirty="0">
              <a:latin typeface="Century Gothic" panose="020B0502020202020204" pitchFamily="34" charset="0"/>
            </a:endParaRPr>
          </a:p>
        </p:txBody>
      </p:sp>
      <p:sp>
        <p:nvSpPr>
          <p:cNvPr id="19" name="TextBox 18">
            <a:extLst>
              <a:ext uri="{FF2B5EF4-FFF2-40B4-BE49-F238E27FC236}">
                <a16:creationId xmlns:a16="http://schemas.microsoft.com/office/drawing/2014/main" id="{C3354480-57F8-17FC-5DF9-D1962EE674C0}"/>
              </a:ext>
            </a:extLst>
          </p:cNvPr>
          <p:cNvSpPr txBox="1"/>
          <p:nvPr/>
        </p:nvSpPr>
        <p:spPr>
          <a:xfrm>
            <a:off x="7066764" y="5385827"/>
            <a:ext cx="2488849"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HCl</a:t>
            </a:r>
            <a:br>
              <a:rPr lang="en-GB" dirty="0"/>
            </a:br>
            <a:r>
              <a:rPr lang="en-GB" dirty="0">
                <a:latin typeface="Century Gothic" panose="020B0502020202020204" pitchFamily="34" charset="0"/>
              </a:rPr>
              <a:t>hydrochloric acid</a:t>
            </a:r>
          </a:p>
        </p:txBody>
      </p:sp>
      <p:sp>
        <p:nvSpPr>
          <p:cNvPr id="24" name="TextBox 23">
            <a:extLst>
              <a:ext uri="{FF2B5EF4-FFF2-40B4-BE49-F238E27FC236}">
                <a16:creationId xmlns:a16="http://schemas.microsoft.com/office/drawing/2014/main" id="{6411A055-C890-49E6-3C9E-3911F939E6E3}"/>
              </a:ext>
            </a:extLst>
          </p:cNvPr>
          <p:cNvSpPr txBox="1"/>
          <p:nvPr/>
        </p:nvSpPr>
        <p:spPr>
          <a:xfrm>
            <a:off x="532270" y="2989639"/>
            <a:ext cx="3876357" cy="2123658"/>
          </a:xfrm>
          <a:prstGeom prst="rect">
            <a:avLst/>
          </a:prstGeom>
          <a:noFill/>
        </p:spPr>
        <p:txBody>
          <a:bodyPr wrap="square">
            <a:spAutoFit/>
          </a:bodyPr>
          <a:lstStyle/>
          <a:p>
            <a:r>
              <a:rPr lang="en-GB" sz="2200" dirty="0">
                <a:latin typeface="Century Gothic" panose="020B0502020202020204" pitchFamily="34" charset="0"/>
              </a:rPr>
              <a:t>A </a:t>
            </a:r>
            <a:r>
              <a:rPr lang="en-GB" sz="2200" b="1" dirty="0">
                <a:latin typeface="Century Gothic" panose="020B0502020202020204" pitchFamily="34" charset="0"/>
              </a:rPr>
              <a:t>decision tree </a:t>
            </a:r>
            <a:r>
              <a:rPr lang="en-GB" sz="2200" dirty="0">
                <a:latin typeface="Century Gothic" panose="020B0502020202020204" pitchFamily="34" charset="0"/>
              </a:rPr>
              <a:t>is a visual representation of the route you take to find an answer. It plans out thinking and breaks it down into a series of decisions to make.</a:t>
            </a:r>
          </a:p>
        </p:txBody>
      </p:sp>
      <p:pic>
        <p:nvPicPr>
          <p:cNvPr id="13" name="Picture 12" descr="A diagram representing the structure of diamond. A three-dimensional model of part of a diamond structure. Spheres representing carbon atoms are joined to each other through single light grey lines representing the bonds. Each sphere is joined to four other spheres.">
            <a:extLst>
              <a:ext uri="{FF2B5EF4-FFF2-40B4-BE49-F238E27FC236}">
                <a16:creationId xmlns:a16="http://schemas.microsoft.com/office/drawing/2014/main" id="{99995857-8746-D335-C1A0-0EDD1EB6062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5614291" y="64425"/>
            <a:ext cx="3551547" cy="2367696"/>
          </a:xfrm>
          <a:prstGeom prst="rect">
            <a:avLst/>
          </a:prstGeom>
        </p:spPr>
      </p:pic>
      <p:pic>
        <p:nvPicPr>
          <p:cNvPr id="7" name="Picture 6" descr="A diagram representing the structure of sodium. Large orange circles with a plus sign in the middle represent the metal ions, they are tightly packed in a uniform structure. An equal number of small red spheres with a negative sign in each, represent the delocalised electrons which are randomly around the metal ions.">
            <a:extLst>
              <a:ext uri="{FF2B5EF4-FFF2-40B4-BE49-F238E27FC236}">
                <a16:creationId xmlns:a16="http://schemas.microsoft.com/office/drawing/2014/main" id="{3A5D12E1-B196-DCD7-9A0F-E45673D71AB0}"/>
              </a:ext>
            </a:extLst>
          </p:cNvPr>
          <p:cNvPicPr>
            <a:picLocks noChangeAspect="1"/>
          </p:cNvPicPr>
          <p:nvPr/>
        </p:nvPicPr>
        <p:blipFill>
          <a:blip r:embed="rId3"/>
          <a:srcRect t="299" b="299"/>
          <a:stretch/>
        </p:blipFill>
        <p:spPr>
          <a:xfrm>
            <a:off x="8697722" y="1348928"/>
            <a:ext cx="2431941" cy="1095463"/>
          </a:xfrm>
          <a:prstGeom prst="rect">
            <a:avLst/>
          </a:prstGeom>
        </p:spPr>
      </p:pic>
      <p:pic>
        <p:nvPicPr>
          <p:cNvPr id="6" name="Picture 5" descr="A dot and cross diagram representing the ionic bonding in potassium chloride. Three circles surround the letter K with 2,8,8 crosses on each of the circles working out from the centre. Square brackets with a positive symbol are placed around them. Next to this three circles surround the letters Cl with 2,8 dots on the first two circles and on the outside circle there are 7 dots and one cross.  Square brackets with a negative symbol are placed around them.">
            <a:extLst>
              <a:ext uri="{FF2B5EF4-FFF2-40B4-BE49-F238E27FC236}">
                <a16:creationId xmlns:a16="http://schemas.microsoft.com/office/drawing/2014/main" id="{6EF2EDD3-E990-774E-29B6-2916CCE043AA}"/>
              </a:ext>
            </a:extLst>
          </p:cNvPr>
          <p:cNvPicPr>
            <a:picLocks noChangeAspect="1"/>
          </p:cNvPicPr>
          <p:nvPr/>
        </p:nvPicPr>
        <p:blipFill>
          <a:blip r:embed="rId4"/>
          <a:srcRect l="52158" t="12928" r="1225" b="47328"/>
          <a:stretch/>
        </p:blipFill>
        <p:spPr>
          <a:xfrm>
            <a:off x="5214384" y="2338862"/>
            <a:ext cx="3150079" cy="1441138"/>
          </a:xfrm>
          <a:prstGeom prst="rect">
            <a:avLst/>
          </a:prstGeom>
        </p:spPr>
      </p:pic>
      <p:pic>
        <p:nvPicPr>
          <p:cNvPr id="14" name="Picture 13" descr="A diagram representing graphite. Three separate layers of four hexagons all joined together and each made up of six spheres joined by solid grey lines. There are dashed lines drawn between the three layers to represent the forces between them.">
            <a:extLst>
              <a:ext uri="{FF2B5EF4-FFF2-40B4-BE49-F238E27FC236}">
                <a16:creationId xmlns:a16="http://schemas.microsoft.com/office/drawing/2014/main" id="{690902E3-7BD5-C713-5F9D-63D08B6D036B}"/>
              </a:ext>
            </a:extLst>
          </p:cNvPr>
          <p:cNvPicPr>
            <a:picLocks noChangeAspect="1"/>
          </p:cNvPicPr>
          <p:nvPr/>
        </p:nvPicPr>
        <p:blipFill>
          <a:blip r:embed="rId5">
            <a:clrChange>
              <a:clrFrom>
                <a:srgbClr val="FFFFFF"/>
              </a:clrFrom>
              <a:clrTo>
                <a:srgbClr val="FFFFFF">
                  <a:alpha val="0"/>
                </a:srgbClr>
              </a:clrTo>
            </a:clrChange>
          </a:blip>
          <a:srcRect l="57093" t="47548" r="-797" b="6389"/>
          <a:stretch/>
        </p:blipFill>
        <p:spPr>
          <a:xfrm rot="10800000" flipV="1">
            <a:off x="7066764" y="2600605"/>
            <a:ext cx="3741603" cy="2629009"/>
          </a:xfrm>
          <a:prstGeom prst="rect">
            <a:avLst/>
          </a:prstGeom>
        </p:spPr>
      </p:pic>
      <p:pic>
        <p:nvPicPr>
          <p:cNvPr id="8" name="Picture 7" descr="A particle diagram representing an alloy. Orange circles of one size are arranged touching each other with two larger red circles disrupting the arrangement and making it irregular.">
            <a:extLst>
              <a:ext uri="{FF2B5EF4-FFF2-40B4-BE49-F238E27FC236}">
                <a16:creationId xmlns:a16="http://schemas.microsoft.com/office/drawing/2014/main" id="{AE2F3B44-BA20-31EF-63ED-EDB5ACE55FDB}"/>
              </a:ext>
            </a:extLst>
          </p:cNvPr>
          <p:cNvPicPr>
            <a:picLocks noChangeAspect="1"/>
          </p:cNvPicPr>
          <p:nvPr/>
        </p:nvPicPr>
        <p:blipFill>
          <a:blip r:embed="rId6"/>
          <a:srcRect l="62883" t="8985" r="8125" b="23697"/>
          <a:stretch/>
        </p:blipFill>
        <p:spPr>
          <a:xfrm>
            <a:off x="5178357" y="4011551"/>
            <a:ext cx="1611067" cy="1611035"/>
          </a:xfrm>
          <a:prstGeom prst="rect">
            <a:avLst/>
          </a:prstGeom>
        </p:spPr>
      </p:pic>
      <p:pic>
        <p:nvPicPr>
          <p:cNvPr id="9" name="Picture 8" descr="A diagram of a covalently bonded molecule of hydrochloric acid. A small circle with an H in the centre touches the outside circle of Cl. One dot and one cross are placed where the circles touch, a further 7 dots are on the outer circle of the Cl.">
            <a:extLst>
              <a:ext uri="{FF2B5EF4-FFF2-40B4-BE49-F238E27FC236}">
                <a16:creationId xmlns:a16="http://schemas.microsoft.com/office/drawing/2014/main" id="{D08B8829-50E9-1A7D-5A58-CE1477034F5B}"/>
              </a:ext>
            </a:extLst>
          </p:cNvPr>
          <p:cNvPicPr>
            <a:picLocks noChangeAspect="1"/>
          </p:cNvPicPr>
          <p:nvPr/>
        </p:nvPicPr>
        <p:blipFill>
          <a:blip r:embed="rId7">
            <a:clrChange>
              <a:clrFrom>
                <a:srgbClr val="FFFFFF"/>
              </a:clrFrom>
              <a:clrTo>
                <a:srgbClr val="FFFFFF">
                  <a:alpha val="0"/>
                </a:srgbClr>
              </a:clrTo>
            </a:clrChange>
          </a:blip>
          <a:srcRect l="60664" t="23734" r="3243" b="36617"/>
          <a:stretch/>
        </p:blipFill>
        <p:spPr>
          <a:xfrm>
            <a:off x="7264746" y="5070955"/>
            <a:ext cx="2199433" cy="1611034"/>
          </a:xfrm>
          <a:prstGeom prst="rect">
            <a:avLst/>
          </a:prstGeom>
        </p:spPr>
      </p:pic>
    </p:spTree>
    <p:extLst>
      <p:ext uri="{BB962C8B-B14F-4D97-AF65-F5344CB8AC3E}">
        <p14:creationId xmlns:p14="http://schemas.microsoft.com/office/powerpoint/2010/main" val="3708121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17"/>
                                        </p:tgtEl>
                                      </p:cBhvr>
                                    </p:animEffect>
                                    <p:set>
                                      <p:cBhvr>
                                        <p:cTn id="7" dur="1" fill="hold">
                                          <p:stCondLst>
                                            <p:cond delay="499"/>
                                          </p:stCondLst>
                                        </p:cTn>
                                        <p:tgtEl>
                                          <p:spTgt spid="17"/>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16"/>
                                        </p:tgtEl>
                                      </p:cBhvr>
                                    </p:animEffect>
                                    <p:set>
                                      <p:cBhvr>
                                        <p:cTn id="10" dur="1" fill="hold">
                                          <p:stCondLst>
                                            <p:cond delay="499"/>
                                          </p:stCondLst>
                                        </p:cTn>
                                        <p:tgtEl>
                                          <p:spTgt spid="1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18"/>
                                        </p:tgtEl>
                                      </p:cBhvr>
                                    </p:animEffect>
                                    <p:set>
                                      <p:cBhvr>
                                        <p:cTn id="13" dur="1" fill="hold">
                                          <p:stCondLst>
                                            <p:cond delay="499"/>
                                          </p:stCondLst>
                                        </p:cTn>
                                        <p:tgtEl>
                                          <p:spTgt spid="18"/>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0"/>
                                        </p:tgtEl>
                                      </p:cBhvr>
                                    </p:animEffect>
                                    <p:set>
                                      <p:cBhvr>
                                        <p:cTn id="16" dur="1" fill="hold">
                                          <p:stCondLst>
                                            <p:cond delay="499"/>
                                          </p:stCondLst>
                                        </p:cTn>
                                        <p:tgtEl>
                                          <p:spTgt spid="20"/>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9"/>
                                        </p:tgtEl>
                                      </p:cBhvr>
                                    </p:animEffect>
                                    <p:set>
                                      <p:cBhvr>
                                        <p:cTn id="19" dur="1" fill="hold">
                                          <p:stCondLst>
                                            <p:cond delay="499"/>
                                          </p:stCondLst>
                                        </p:cTn>
                                        <p:tgtEl>
                                          <p:spTgt spid="19"/>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22"/>
                                        </p:tgtEl>
                                      </p:cBhvr>
                                    </p:animEffect>
                                    <p:set>
                                      <p:cBhvr>
                                        <p:cTn id="22" dur="1" fill="hold">
                                          <p:stCondLst>
                                            <p:cond delay="499"/>
                                          </p:stCondLst>
                                        </p:cTn>
                                        <p:tgtEl>
                                          <p:spTgt spid="22"/>
                                        </p:tgtEl>
                                        <p:attrNameLst>
                                          <p:attrName>style.visibility</p:attrName>
                                        </p:attrNameLst>
                                      </p:cBhvr>
                                      <p:to>
                                        <p:strVal val="hidden"/>
                                      </p:to>
                                    </p:set>
                                  </p:childTnLst>
                                </p:cTn>
                              </p:par>
                            </p:childTnLst>
                          </p:cTn>
                        </p:par>
                        <p:par>
                          <p:cTn id="23" fill="hold">
                            <p:stCondLst>
                              <p:cond delay="5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500"/>
                                        <p:tgtEl>
                                          <p:spTgt spid="8"/>
                                        </p:tgtEl>
                                      </p:cBhvr>
                                    </p:animEffect>
                                  </p:childTnLst>
                                </p:cTn>
                              </p:par>
                              <p:par>
                                <p:cTn id="27" presetID="10" presetClass="entr" presetSubtype="0" fill="hold"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childTnLst>
                                </p:cTn>
                              </p:par>
                              <p:par>
                                <p:cTn id="30" presetID="10" presetClass="entr" presetSubtype="0"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500"/>
                                        <p:tgtEl>
                                          <p:spTgt spid="13"/>
                                        </p:tgtEl>
                                      </p:cBhvr>
                                    </p:animEffect>
                                  </p:childTnLst>
                                </p:cTn>
                              </p:par>
                              <p:par>
                                <p:cTn id="33" presetID="10" presetClass="entr" presetSubtype="0" fill="hold"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500"/>
                                        <p:tgtEl>
                                          <p:spTgt spid="7"/>
                                        </p:tgtEl>
                                      </p:cBhvr>
                                    </p:animEffect>
                                  </p:childTnLst>
                                </p:cTn>
                              </p:par>
                              <p:par>
                                <p:cTn id="36" presetID="10" presetClass="entr" presetSubtype="0" fill="hold"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500"/>
                                        <p:tgtEl>
                                          <p:spTgt spid="9"/>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24"/>
                                        </p:tgtEl>
                                        <p:attrNameLst>
                                          <p:attrName>style.visibility</p:attrName>
                                        </p:attrNameLst>
                                      </p:cBhvr>
                                      <p:to>
                                        <p:strVal val="visible"/>
                                      </p:to>
                                    </p:set>
                                    <p:animEffect transition="in" filter="fade">
                                      <p:cBhvr>
                                        <p:cTn id="46"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22" grpId="0"/>
      <p:bldP spid="20" grpId="0"/>
      <p:bldP spid="19" grpId="0"/>
      <p:bldP spid="2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A76F1-FE71-18D5-2D09-9EB48B900E1E}"/>
            </a:ext>
          </a:extLst>
        </p:cNvPr>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38D63EC0-F5DE-2D5F-0F69-3BDDEE6432EC}"/>
              </a:ext>
              <a:ext uri="{C183D7F6-B498-43B3-948B-1728B52AA6E4}">
                <adec:decorative xmlns:adec="http://schemas.microsoft.com/office/drawing/2017/decorative" val="1"/>
              </a:ext>
            </a:extLst>
          </p:cNvPr>
          <p:cNvCxnSpPr>
            <a:cxnSpLocks/>
          </p:cNvCxnSpPr>
          <p:nvPr/>
        </p:nvCxnSpPr>
        <p:spPr>
          <a:xfrm>
            <a:off x="4417259" y="5798573"/>
            <a:ext cx="4765" cy="2707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9114FB1-6C11-6056-E4B0-2B8AB5C2C267}"/>
              </a:ext>
              <a:ext uri="{C183D7F6-B498-43B3-948B-1728B52AA6E4}">
                <adec:decorative xmlns:adec="http://schemas.microsoft.com/office/drawing/2017/decorative" val="1"/>
              </a:ext>
            </a:extLst>
          </p:cNvPr>
          <p:cNvCxnSpPr>
            <a:cxnSpLocks/>
          </p:cNvCxnSpPr>
          <p:nvPr/>
        </p:nvCxnSpPr>
        <p:spPr>
          <a:xfrm>
            <a:off x="2868963" y="1932572"/>
            <a:ext cx="13252" cy="767812"/>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6DE4C712-D3B2-8B00-F297-2BA7CC5A75CF}"/>
              </a:ext>
              <a:ext uri="{C183D7F6-B498-43B3-948B-1728B52AA6E4}">
                <adec:decorative xmlns:adec="http://schemas.microsoft.com/office/drawing/2017/decorative" val="1"/>
              </a:ext>
            </a:extLst>
          </p:cNvPr>
          <p:cNvCxnSpPr>
            <a:cxnSpLocks/>
          </p:cNvCxnSpPr>
          <p:nvPr/>
        </p:nvCxnSpPr>
        <p:spPr>
          <a:xfrm>
            <a:off x="4282390" y="1130472"/>
            <a:ext cx="6810" cy="267838"/>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F063EE1A-5A64-DE5A-7FAB-3094AA6964A0}"/>
              </a:ext>
              <a:ext uri="{C183D7F6-B498-43B3-948B-1728B52AA6E4}">
                <adec:decorative xmlns:adec="http://schemas.microsoft.com/office/drawing/2017/decorative" val="1"/>
              </a:ext>
            </a:extLst>
          </p:cNvPr>
          <p:cNvCxnSpPr>
            <a:cxnSpLocks/>
          </p:cNvCxnSpPr>
          <p:nvPr/>
        </p:nvCxnSpPr>
        <p:spPr>
          <a:xfrm>
            <a:off x="4435894" y="4478474"/>
            <a:ext cx="0" cy="38824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6463536-E936-4468-2263-86346361A9BB}"/>
              </a:ext>
              <a:ext uri="{C183D7F6-B498-43B3-948B-1728B52AA6E4}">
                <adec:decorative xmlns:adec="http://schemas.microsoft.com/office/drawing/2017/decorative" val="1"/>
              </a:ext>
            </a:extLst>
          </p:cNvPr>
          <p:cNvCxnSpPr>
            <a:cxnSpLocks/>
          </p:cNvCxnSpPr>
          <p:nvPr/>
        </p:nvCxnSpPr>
        <p:spPr>
          <a:xfrm>
            <a:off x="4273705" y="2424086"/>
            <a:ext cx="11902" cy="507874"/>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sp>
        <p:nvSpPr>
          <p:cNvPr id="78" name="Hexagon 77">
            <a:extLst>
              <a:ext uri="{FF2B5EF4-FFF2-40B4-BE49-F238E27FC236}">
                <a16:creationId xmlns:a16="http://schemas.microsoft.com/office/drawing/2014/main" id="{7A0CC5D9-55FE-7848-1912-88C575778F62}"/>
              </a:ext>
              <a:ext uri="{C183D7F6-B498-43B3-948B-1728B52AA6E4}">
                <adec:decorative xmlns:adec="http://schemas.microsoft.com/office/drawing/2017/decorative" val="1"/>
              </a:ext>
            </a:extLst>
          </p:cNvPr>
          <p:cNvSpPr/>
          <p:nvPr/>
        </p:nvSpPr>
        <p:spPr>
          <a:xfrm>
            <a:off x="3451991" y="4675978"/>
            <a:ext cx="1841430" cy="1206801"/>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03BCEE5C-CD78-7C5C-8DF4-519D6C3B77C0}"/>
              </a:ext>
              <a:ext uri="{C183D7F6-B498-43B3-948B-1728B52AA6E4}">
                <adec:decorative xmlns:adec="http://schemas.microsoft.com/office/drawing/2017/decorative" val="1"/>
              </a:ext>
            </a:extLst>
          </p:cNvPr>
          <p:cNvSpPr>
            <a:spLocks noGrp="1"/>
          </p:cNvSpPr>
          <p:nvPr>
            <p:ph type="title"/>
          </p:nvPr>
        </p:nvSpPr>
        <p:spPr>
          <a:xfrm>
            <a:off x="149443" y="182789"/>
            <a:ext cx="4702606" cy="440661"/>
          </a:xfrm>
        </p:spPr>
        <p:txBody>
          <a:bodyPr/>
          <a:lstStyle/>
          <a:p>
            <a:r>
              <a:rPr lang="en-GB" dirty="0"/>
              <a:t>Bonding decision tree</a:t>
            </a:r>
          </a:p>
        </p:txBody>
      </p:sp>
      <p:sp>
        <p:nvSpPr>
          <p:cNvPr id="4" name="Hexagon 3">
            <a:extLst>
              <a:ext uri="{FF2B5EF4-FFF2-40B4-BE49-F238E27FC236}">
                <a16:creationId xmlns:a16="http://schemas.microsoft.com/office/drawing/2014/main" id="{22589782-7E26-B686-EE19-7ECF6D090D15}"/>
              </a:ext>
              <a:ext uri="{C183D7F6-B498-43B3-948B-1728B52AA6E4}">
                <adec:decorative xmlns:adec="http://schemas.microsoft.com/office/drawing/2017/decorative" val="1"/>
              </a:ext>
            </a:extLst>
          </p:cNvPr>
          <p:cNvSpPr/>
          <p:nvPr/>
        </p:nvSpPr>
        <p:spPr>
          <a:xfrm>
            <a:off x="1710175" y="2653921"/>
            <a:ext cx="2348106" cy="1658232"/>
          </a:xfrm>
          <a:prstGeom prst="hexagon">
            <a:avLst/>
          </a:prstGeom>
          <a:ln w="28575">
            <a:solidFill>
              <a:srgbClr val="C810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sp>
        <p:nvSpPr>
          <p:cNvPr id="5" name="Hexagon 4">
            <a:extLst>
              <a:ext uri="{FF2B5EF4-FFF2-40B4-BE49-F238E27FC236}">
                <a16:creationId xmlns:a16="http://schemas.microsoft.com/office/drawing/2014/main" id="{41C5921C-F9DA-E95A-1DD5-CE0CC22EEAB6}"/>
              </a:ext>
              <a:ext uri="{C183D7F6-B498-43B3-948B-1728B52AA6E4}">
                <adec:decorative xmlns:adec="http://schemas.microsoft.com/office/drawing/2017/decorative" val="1"/>
              </a:ext>
            </a:extLst>
          </p:cNvPr>
          <p:cNvSpPr/>
          <p:nvPr/>
        </p:nvSpPr>
        <p:spPr>
          <a:xfrm>
            <a:off x="3380699" y="1374764"/>
            <a:ext cx="1864507" cy="1136262"/>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Preparation 6">
            <a:extLst>
              <a:ext uri="{FF2B5EF4-FFF2-40B4-BE49-F238E27FC236}">
                <a16:creationId xmlns:a16="http://schemas.microsoft.com/office/drawing/2014/main" id="{1714CB63-2A03-583F-538E-B173C617B54A}"/>
              </a:ext>
              <a:ext uri="{C183D7F6-B498-43B3-948B-1728B52AA6E4}">
                <adec:decorative xmlns:adec="http://schemas.microsoft.com/office/drawing/2017/decorative" val="1"/>
              </a:ext>
            </a:extLst>
          </p:cNvPr>
          <p:cNvSpPr/>
          <p:nvPr/>
        </p:nvSpPr>
        <p:spPr>
          <a:xfrm>
            <a:off x="5150268" y="2366304"/>
            <a:ext cx="1786315" cy="111471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83F6C5AB-104B-D632-6790-5FD37F5CF209}"/>
              </a:ext>
              <a:ext uri="{C183D7F6-B498-43B3-948B-1728B52AA6E4}">
                <adec:decorative xmlns:adec="http://schemas.microsoft.com/office/drawing/2017/decorative" val="1"/>
              </a:ext>
            </a:extLst>
          </p:cNvPr>
          <p:cNvSpPr/>
          <p:nvPr/>
        </p:nvSpPr>
        <p:spPr>
          <a:xfrm>
            <a:off x="5141499" y="895684"/>
            <a:ext cx="1977517"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2" name="Group 11" descr="KCl Pottasium chloride">
            <a:extLst>
              <a:ext uri="{FF2B5EF4-FFF2-40B4-BE49-F238E27FC236}">
                <a16:creationId xmlns:a16="http://schemas.microsoft.com/office/drawing/2014/main" id="{E3443373-A060-18E3-5049-79FAF51E2AE7}"/>
              </a:ext>
              <a:ext uri="{C183D7F6-B498-43B3-948B-1728B52AA6E4}">
                <adec:decorative xmlns:adec="http://schemas.microsoft.com/office/drawing/2017/decorative" val="0"/>
              </a:ext>
            </a:extLst>
          </p:cNvPr>
          <p:cNvGrpSpPr/>
          <p:nvPr/>
        </p:nvGrpSpPr>
        <p:grpSpPr>
          <a:xfrm>
            <a:off x="242075" y="975335"/>
            <a:ext cx="2522735" cy="819696"/>
            <a:chOff x="254958" y="1144612"/>
            <a:chExt cx="2522735" cy="819696"/>
          </a:xfrm>
        </p:grpSpPr>
        <p:sp>
          <p:nvSpPr>
            <p:cNvPr id="11" name="Rectangle: Rounded Corners 10">
              <a:extLst>
                <a:ext uri="{FF2B5EF4-FFF2-40B4-BE49-F238E27FC236}">
                  <a16:creationId xmlns:a16="http://schemas.microsoft.com/office/drawing/2014/main" id="{7EA6AB60-3D8F-63DA-8B52-86F237ED3C70}"/>
                </a:ext>
              </a:extLst>
            </p:cNvPr>
            <p:cNvSpPr/>
            <p:nvPr/>
          </p:nvSpPr>
          <p:spPr>
            <a:xfrm>
              <a:off x="288844" y="1164089"/>
              <a:ext cx="2488849" cy="800219"/>
            </a:xfrm>
            <a:prstGeom prst="roundRect">
              <a:avLst/>
            </a:prstGeom>
            <a:solidFill>
              <a:srgbClr val="FAE7EA"/>
            </a:solidFill>
            <a:ln>
              <a:solidFill>
                <a:srgbClr val="FAE7E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F692D64E-23E3-C810-9EE9-31889F739696}"/>
                </a:ext>
                <a:ext uri="{C183D7F6-B498-43B3-948B-1728B52AA6E4}">
                  <adec:decorative xmlns:adec="http://schemas.microsoft.com/office/drawing/2017/decorative" val="0"/>
                </a:ext>
              </a:extLst>
            </p:cNvPr>
            <p:cNvSpPr txBox="1"/>
            <p:nvPr/>
          </p:nvSpPr>
          <p:spPr>
            <a:xfrm>
              <a:off x="254958" y="1144612"/>
              <a:ext cx="2488849" cy="800219"/>
            </a:xfrm>
            <a:prstGeom prst="rect">
              <a:avLst/>
            </a:prstGeom>
            <a:noFill/>
          </p:spPr>
          <p:txBody>
            <a:bodyPr wrap="square" rtlCol="0">
              <a:spAutoFit/>
            </a:bodyPr>
            <a:lstStyle/>
            <a:p>
              <a:pPr algn="ctr"/>
              <a:r>
                <a:rPr lang="en-GB" sz="2800" b="1" dirty="0" err="1">
                  <a:latin typeface="Cambria Math" panose="02040503050406030204" pitchFamily="18" charset="0"/>
                  <a:ea typeface="Cambria Math" panose="02040503050406030204" pitchFamily="18" charset="0"/>
                </a:rPr>
                <a:t>KCl</a:t>
              </a:r>
              <a:br>
                <a:rPr lang="en-GB" dirty="0"/>
              </a:br>
              <a:r>
                <a:rPr lang="en-GB" dirty="0">
                  <a:latin typeface="Century Gothic" panose="020B0502020202020204" pitchFamily="34" charset="0"/>
                </a:rPr>
                <a:t>potassium chloride</a:t>
              </a:r>
            </a:p>
          </p:txBody>
        </p:sp>
      </p:grpSp>
      <p:sp>
        <p:nvSpPr>
          <p:cNvPr id="13" name="TextBox 12">
            <a:extLst>
              <a:ext uri="{FF2B5EF4-FFF2-40B4-BE49-F238E27FC236}">
                <a16:creationId xmlns:a16="http://schemas.microsoft.com/office/drawing/2014/main" id="{88D52B87-800C-60DF-896D-B29FEC586600}"/>
              </a:ext>
            </a:extLst>
          </p:cNvPr>
          <p:cNvSpPr txBox="1"/>
          <p:nvPr/>
        </p:nvSpPr>
        <p:spPr>
          <a:xfrm>
            <a:off x="1726146" y="2755402"/>
            <a:ext cx="2320962" cy="1800493"/>
          </a:xfrm>
          <a:prstGeom prst="rect">
            <a:avLst/>
          </a:prstGeom>
          <a:noFill/>
        </p:spPr>
        <p:txBody>
          <a:bodyPr wrap="square" rtlCol="0">
            <a:spAutoFit/>
          </a:bodyPr>
          <a:lstStyle/>
          <a:p>
            <a:pPr algn="ctr"/>
            <a:r>
              <a:rPr lang="en-GB" sz="1600" dirty="0">
                <a:latin typeface="Century Gothic" panose="020B0502020202020204" pitchFamily="34" charset="0"/>
              </a:rPr>
              <a:t>Does the </a:t>
            </a:r>
          </a:p>
          <a:p>
            <a:pPr algn="ctr"/>
            <a:r>
              <a:rPr lang="en-GB" sz="1600" dirty="0">
                <a:latin typeface="Century Gothic" panose="020B0502020202020204" pitchFamily="34" charset="0"/>
              </a:rPr>
              <a:t>substance contain </a:t>
            </a:r>
          </a:p>
          <a:p>
            <a:pPr algn="ctr"/>
            <a:r>
              <a:rPr lang="en-GB" sz="1600" dirty="0">
                <a:latin typeface="Century Gothic" panose="020B0502020202020204" pitchFamily="34" charset="0"/>
              </a:rPr>
              <a:t>a </a:t>
            </a:r>
            <a:r>
              <a:rPr lang="en-GB" sz="1600" b="1" dirty="0">
                <a:solidFill>
                  <a:srgbClr val="C8102E"/>
                </a:solidFill>
                <a:latin typeface="Century Gothic" panose="020B0502020202020204" pitchFamily="34" charset="0"/>
              </a:rPr>
              <a:t>metal element?</a:t>
            </a:r>
          </a:p>
          <a:p>
            <a:pPr algn="ctr"/>
            <a:endParaRPr lang="en-GB" sz="8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Remember metals are on the left of the periodic table</a:t>
            </a:r>
          </a:p>
          <a:p>
            <a:pPr algn="ctr"/>
            <a:endParaRPr lang="en-GB" sz="1600" b="1" dirty="0">
              <a:solidFill>
                <a:srgbClr val="C8102E"/>
              </a:solidFill>
              <a:latin typeface="Century Gothic" panose="020B0502020202020204" pitchFamily="34" charset="0"/>
            </a:endParaRPr>
          </a:p>
        </p:txBody>
      </p:sp>
      <p:cxnSp>
        <p:nvCxnSpPr>
          <p:cNvPr id="18" name="Straight Arrow Connector 17">
            <a:extLst>
              <a:ext uri="{FF2B5EF4-FFF2-40B4-BE49-F238E27FC236}">
                <a16:creationId xmlns:a16="http://schemas.microsoft.com/office/drawing/2014/main" id="{FCA59D3B-ADB4-DBCD-20AB-6427338BA9B2}"/>
              </a:ext>
              <a:ext uri="{C183D7F6-B498-43B3-948B-1728B52AA6E4}">
                <adec:decorative xmlns:adec="http://schemas.microsoft.com/office/drawing/2017/decorative" val="1"/>
              </a:ext>
            </a:extLst>
          </p:cNvPr>
          <p:cNvCxnSpPr>
            <a:cxnSpLocks/>
          </p:cNvCxnSpPr>
          <p:nvPr/>
        </p:nvCxnSpPr>
        <p:spPr>
          <a:xfrm>
            <a:off x="2857111" y="1945123"/>
            <a:ext cx="514649" cy="2534"/>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A86DBBA3-6104-2F09-1BF9-AEB61E59A478}"/>
              </a:ext>
            </a:extLst>
          </p:cNvPr>
          <p:cNvSpPr txBox="1"/>
          <p:nvPr/>
        </p:nvSpPr>
        <p:spPr>
          <a:xfrm>
            <a:off x="3476364" y="1507660"/>
            <a:ext cx="1661661" cy="830997"/>
          </a:xfrm>
          <a:prstGeom prst="rect">
            <a:avLst/>
          </a:prstGeom>
          <a:noFill/>
        </p:spPr>
        <p:txBody>
          <a:bodyPr wrap="square" rtlCol="0">
            <a:spAutoFit/>
          </a:bodyPr>
          <a:lstStyle/>
          <a:p>
            <a:pPr algn="ctr"/>
            <a:r>
              <a:rPr lang="en-GB" sz="1600" dirty="0">
                <a:latin typeface="Century Gothic" panose="020B0502020202020204" pitchFamily="34" charset="0"/>
              </a:rPr>
              <a:t>Is the </a:t>
            </a:r>
            <a:r>
              <a:rPr lang="en-GB" sz="1600" b="1" dirty="0">
                <a:solidFill>
                  <a:srgbClr val="C8102E"/>
                </a:solidFill>
                <a:latin typeface="Century Gothic" panose="020B0502020202020204" pitchFamily="34" charset="0"/>
              </a:rPr>
              <a:t>metal</a:t>
            </a:r>
            <a:r>
              <a:rPr lang="en-GB" sz="1600" dirty="0">
                <a:latin typeface="Century Gothic" panose="020B0502020202020204" pitchFamily="34" charset="0"/>
              </a:rPr>
              <a:t> bonded to a </a:t>
            </a:r>
            <a:r>
              <a:rPr lang="en-GB" sz="1600" b="1" dirty="0">
                <a:solidFill>
                  <a:srgbClr val="C8102E"/>
                </a:solidFill>
                <a:latin typeface="Century Gothic" panose="020B0502020202020204" pitchFamily="34" charset="0"/>
              </a:rPr>
              <a:t>non-metal?</a:t>
            </a:r>
          </a:p>
        </p:txBody>
      </p:sp>
      <p:cxnSp>
        <p:nvCxnSpPr>
          <p:cNvPr id="25" name="Straight Arrow Connector 24">
            <a:extLst>
              <a:ext uri="{FF2B5EF4-FFF2-40B4-BE49-F238E27FC236}">
                <a16:creationId xmlns:a16="http://schemas.microsoft.com/office/drawing/2014/main" id="{6156DC1B-B548-BAE4-D7D7-1388A101621D}"/>
              </a:ext>
              <a:ext uri="{C183D7F6-B498-43B3-948B-1728B52AA6E4}">
                <adec:decorative xmlns:adec="http://schemas.microsoft.com/office/drawing/2017/decorative" val="1"/>
              </a:ext>
            </a:extLst>
          </p:cNvPr>
          <p:cNvCxnSpPr>
            <a:cxnSpLocks/>
          </p:cNvCxnSpPr>
          <p:nvPr/>
        </p:nvCxnSpPr>
        <p:spPr>
          <a:xfrm>
            <a:off x="4268850" y="1139850"/>
            <a:ext cx="860168" cy="7337"/>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A1238BC6-33A0-F1CC-D354-3A1DFFC7AF31}"/>
              </a:ext>
            </a:extLst>
          </p:cNvPr>
          <p:cNvSpPr txBox="1"/>
          <p:nvPr/>
        </p:nvSpPr>
        <p:spPr>
          <a:xfrm>
            <a:off x="5163731" y="975335"/>
            <a:ext cx="1938046" cy="338554"/>
          </a:xfrm>
          <a:prstGeom prst="rect">
            <a:avLst/>
          </a:prstGeom>
          <a:noFill/>
        </p:spPr>
        <p:txBody>
          <a:bodyPr wrap="square" rtlCol="0">
            <a:spAutoFit/>
          </a:bodyPr>
          <a:lstStyle/>
          <a:p>
            <a:pPr algn="ctr"/>
            <a:r>
              <a:rPr lang="en-GB" sz="1600" dirty="0">
                <a:latin typeface="Century Gothic" panose="020B0502020202020204" pitchFamily="34" charset="0"/>
              </a:rPr>
              <a:t>It is an </a:t>
            </a:r>
            <a:r>
              <a:rPr lang="en-GB" sz="1600" b="1" dirty="0">
                <a:solidFill>
                  <a:srgbClr val="C8102E"/>
                </a:solidFill>
                <a:latin typeface="Century Gothic" panose="020B0502020202020204" pitchFamily="34" charset="0"/>
              </a:rPr>
              <a:t>IONIC SALT</a:t>
            </a:r>
          </a:p>
        </p:txBody>
      </p:sp>
      <p:cxnSp>
        <p:nvCxnSpPr>
          <p:cNvPr id="30" name="Straight Connector 29">
            <a:extLst>
              <a:ext uri="{FF2B5EF4-FFF2-40B4-BE49-F238E27FC236}">
                <a16:creationId xmlns:a16="http://schemas.microsoft.com/office/drawing/2014/main" id="{71B9C4E6-5382-929E-7062-C18C81170117}"/>
              </a:ext>
              <a:ext uri="{C183D7F6-B498-43B3-948B-1728B52AA6E4}">
                <adec:decorative xmlns:adec="http://schemas.microsoft.com/office/drawing/2017/decorative" val="1"/>
              </a:ext>
            </a:extLst>
          </p:cNvPr>
          <p:cNvCxnSpPr>
            <a:cxnSpLocks/>
          </p:cNvCxnSpPr>
          <p:nvPr/>
        </p:nvCxnSpPr>
        <p:spPr>
          <a:xfrm flipH="1">
            <a:off x="2814995" y="4303393"/>
            <a:ext cx="3727" cy="1004737"/>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704B7C5D-74C8-EA18-91D1-93F8C39EF1FB}"/>
              </a:ext>
              <a:ext uri="{C183D7F6-B498-43B3-948B-1728B52AA6E4}">
                <adec:decorative xmlns:adec="http://schemas.microsoft.com/office/drawing/2017/decorative" val="1"/>
              </a:ext>
            </a:extLst>
          </p:cNvPr>
          <p:cNvCxnSpPr>
            <a:cxnSpLocks/>
          </p:cNvCxnSpPr>
          <p:nvPr/>
        </p:nvCxnSpPr>
        <p:spPr>
          <a:xfrm flipV="1">
            <a:off x="2803778" y="5282972"/>
            <a:ext cx="641887" cy="14463"/>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A9BE3C3D-1FD1-995B-21D5-4394FCECA69A}"/>
                  </a:ext>
                  <a:ext uri="{C183D7F6-B498-43B3-948B-1728B52AA6E4}">
                    <adec:decorative xmlns:adec="http://schemas.microsoft.com/office/drawing/2017/decorative" val="1"/>
                  </a:ext>
                </a:extLst>
              </p:cNvPr>
              <p:cNvSpPr txBox="1"/>
              <p:nvPr/>
            </p:nvSpPr>
            <p:spPr>
              <a:xfrm>
                <a:off x="3463944" y="4868264"/>
                <a:ext cx="1838412" cy="83099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small molecule </a:t>
                </a:r>
                <a:r>
                  <a:rPr lang="en-GB" sz="1600" dirty="0">
                    <a:latin typeface="Century Gothic" panose="020B0502020202020204" pitchFamily="34" charset="0"/>
                  </a:rPr>
                  <a:t>e.g. </a:t>
                </a:r>
                <a14:m>
                  <m:oMath xmlns:m="http://schemas.openxmlformats.org/officeDocument/2006/math">
                    <m:r>
                      <m:rPr>
                        <m:sty m:val="p"/>
                      </m:rPr>
                      <a:rPr lang="en-GB" sz="1600" i="0" dirty="0" smtClean="0">
                        <a:latin typeface="Cambria Math" panose="02040503050406030204" pitchFamily="18" charset="0"/>
                      </a:rPr>
                      <m:t>C</m:t>
                    </m:r>
                    <m:sSub>
                      <m:sSubPr>
                        <m:ctrlPr>
                          <a:rPr lang="en-GB" sz="1600" i="1" dirty="0" smtClean="0">
                            <a:latin typeface="Cambria Math" panose="02040503050406030204" pitchFamily="18" charset="0"/>
                          </a:rPr>
                        </m:ctrlPr>
                      </m:sSubPr>
                      <m:e>
                        <m:r>
                          <m:rPr>
                            <m:sty m:val="p"/>
                          </m:rPr>
                          <a:rPr lang="en-GB" sz="1600" b="0" i="0" dirty="0" smtClean="0">
                            <a:latin typeface="Cambria Math" panose="02040503050406030204" pitchFamily="18" charset="0"/>
                          </a:rPr>
                          <m:t>H</m:t>
                        </m:r>
                      </m:e>
                      <m:sub>
                        <m:r>
                          <a:rPr lang="en-GB" sz="1600" b="0" i="0" dirty="0" smtClean="0">
                            <a:latin typeface="Cambria Math" panose="02040503050406030204" pitchFamily="18" charset="0"/>
                          </a:rPr>
                          <m:t>4</m:t>
                        </m:r>
                      </m:sub>
                    </m:sSub>
                  </m:oMath>
                </a14:m>
                <a:r>
                  <a:rPr lang="en-GB" sz="1600" dirty="0">
                    <a:latin typeface="Century Gothic" panose="020B0502020202020204" pitchFamily="34" charset="0"/>
                  </a:rPr>
                  <a:t>, </a:t>
                </a:r>
                <a14:m>
                  <m:oMath xmlns:m="http://schemas.openxmlformats.org/officeDocument/2006/math">
                    <m:r>
                      <m:rPr>
                        <m:sty m:val="p"/>
                      </m:rPr>
                      <a:rPr lang="en-GB" sz="1600" dirty="0" smtClean="0">
                        <a:latin typeface="Cambria Math" panose="02040503050406030204" pitchFamily="18" charset="0"/>
                      </a:rPr>
                      <m:t>N</m:t>
                    </m:r>
                    <m:sSub>
                      <m:sSubPr>
                        <m:ctrlPr>
                          <a:rPr lang="en-GB" sz="1600" i="1" dirty="0">
                            <a:latin typeface="Cambria Math" panose="02040503050406030204" pitchFamily="18" charset="0"/>
                          </a:rPr>
                        </m:ctrlPr>
                      </m:sSubPr>
                      <m:e>
                        <m:r>
                          <m:rPr>
                            <m:sty m:val="p"/>
                          </m:rPr>
                          <a:rPr lang="en-GB" sz="1600" dirty="0">
                            <a:latin typeface="Cambria Math" panose="02040503050406030204" pitchFamily="18" charset="0"/>
                          </a:rPr>
                          <m:t>H</m:t>
                        </m:r>
                      </m:e>
                      <m:sub>
                        <m:r>
                          <a:rPr lang="en-GB" sz="1600" b="0" i="0" dirty="0" smtClean="0">
                            <a:latin typeface="Cambria Math" panose="02040503050406030204" pitchFamily="18" charset="0"/>
                          </a:rPr>
                          <m:t>3</m:t>
                        </m:r>
                      </m:sub>
                    </m:sSub>
                  </m:oMath>
                </a14:m>
                <a:r>
                  <a:rPr lang="en-GB" sz="1600" b="1" dirty="0">
                    <a:solidFill>
                      <a:srgbClr val="C8102E"/>
                    </a:solidFill>
                    <a:latin typeface="Century Gothic" panose="020B0502020202020204" pitchFamily="34" charset="0"/>
                  </a:rPr>
                  <a:t>?</a:t>
                </a:r>
              </a:p>
            </p:txBody>
          </p:sp>
        </mc:Choice>
        <mc:Fallback xmlns="">
          <p:sp>
            <p:nvSpPr>
              <p:cNvPr id="32" name="TextBox 31">
                <a:extLst>
                  <a:ext uri="{FF2B5EF4-FFF2-40B4-BE49-F238E27FC236}">
                    <a16:creationId xmlns:a16="http://schemas.microsoft.com/office/drawing/2014/main" id="{A9BE3C3D-1FD1-995B-21D5-4394FCECA69A}"/>
                  </a:ext>
                  <a:ext uri="{C183D7F6-B498-43B3-948B-1728B52AA6E4}">
                    <adec:decorative xmlns:adec="http://schemas.microsoft.com/office/drawing/2017/decorative" val="1"/>
                  </a:ext>
                </a:extLst>
              </p:cNvPr>
              <p:cNvSpPr txBox="1">
                <a:spLocks noRot="1" noChangeAspect="1" noMove="1" noResize="1" noEditPoints="1" noAdjustHandles="1" noChangeArrowheads="1" noChangeShapeType="1" noTextEdit="1"/>
              </p:cNvSpPr>
              <p:nvPr/>
            </p:nvSpPr>
            <p:spPr>
              <a:xfrm>
                <a:off x="3463944" y="4868264"/>
                <a:ext cx="1838412" cy="830997"/>
              </a:xfrm>
              <a:prstGeom prst="rect">
                <a:avLst/>
              </a:prstGeom>
              <a:blipFill>
                <a:blip r:embed="rId3"/>
                <a:stretch>
                  <a:fillRect t="-2206" b="-8824"/>
                </a:stretch>
              </a:blipFill>
            </p:spPr>
            <p:txBody>
              <a:bodyPr/>
              <a:lstStyle/>
              <a:p>
                <a:r>
                  <a:rPr lang="en-GB">
                    <a:noFill/>
                  </a:rPr>
                  <a:t> </a:t>
                </a:r>
              </a:p>
            </p:txBody>
          </p:sp>
        </mc:Fallback>
      </mc:AlternateContent>
      <p:cxnSp>
        <p:nvCxnSpPr>
          <p:cNvPr id="34" name="Straight Arrow Connector 33">
            <a:extLst>
              <a:ext uri="{FF2B5EF4-FFF2-40B4-BE49-F238E27FC236}">
                <a16:creationId xmlns:a16="http://schemas.microsoft.com/office/drawing/2014/main" id="{2C9E640A-ADB9-B921-CB3A-B2A6A68389BE}"/>
              </a:ext>
              <a:ext uri="{C183D7F6-B498-43B3-948B-1728B52AA6E4}">
                <adec:decorative xmlns:adec="http://schemas.microsoft.com/office/drawing/2017/decorative" val="1"/>
              </a:ext>
            </a:extLst>
          </p:cNvPr>
          <p:cNvCxnSpPr>
            <a:cxnSpLocks/>
          </p:cNvCxnSpPr>
          <p:nvPr/>
        </p:nvCxnSpPr>
        <p:spPr>
          <a:xfrm>
            <a:off x="4272864" y="2922032"/>
            <a:ext cx="870558"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277FDE2E-DEC3-51E7-0BF2-679DDB332E7A}"/>
              </a:ext>
              <a:ext uri="{C183D7F6-B498-43B3-948B-1728B52AA6E4}">
                <adec:decorative xmlns:adec="http://schemas.microsoft.com/office/drawing/2017/decorative" val="1"/>
              </a:ext>
            </a:extLst>
          </p:cNvPr>
          <p:cNvSpPr txBox="1"/>
          <p:nvPr/>
        </p:nvSpPr>
        <p:spPr>
          <a:xfrm>
            <a:off x="5138025" y="2358328"/>
            <a:ext cx="1838412" cy="135421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single element? </a:t>
            </a:r>
          </a:p>
          <a:p>
            <a:pPr algn="ctr"/>
            <a:endParaRPr lang="en-GB" sz="6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Look at the periodic table</a:t>
            </a:r>
          </a:p>
          <a:p>
            <a:pPr algn="ctr"/>
            <a:endParaRPr lang="en-GB" sz="1600" b="1" dirty="0">
              <a:solidFill>
                <a:srgbClr val="C8102E"/>
              </a:solidFill>
              <a:latin typeface="Century Gothic" panose="020B0502020202020204" pitchFamily="34" charset="0"/>
            </a:endParaRPr>
          </a:p>
        </p:txBody>
      </p:sp>
      <p:cxnSp>
        <p:nvCxnSpPr>
          <p:cNvPr id="37" name="Straight Arrow Connector 36">
            <a:extLst>
              <a:ext uri="{FF2B5EF4-FFF2-40B4-BE49-F238E27FC236}">
                <a16:creationId xmlns:a16="http://schemas.microsoft.com/office/drawing/2014/main" id="{B5DD940C-C13C-BA19-A15A-7259E4E01107}"/>
              </a:ext>
              <a:ext uri="{C183D7F6-B498-43B3-948B-1728B52AA6E4}">
                <adec:decorative xmlns:adec="http://schemas.microsoft.com/office/drawing/2017/decorative" val="1"/>
              </a:ext>
            </a:extLst>
          </p:cNvPr>
          <p:cNvCxnSpPr>
            <a:cxnSpLocks/>
          </p:cNvCxnSpPr>
          <p:nvPr/>
        </p:nvCxnSpPr>
        <p:spPr>
          <a:xfrm>
            <a:off x="4431131" y="4492274"/>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2C773630-089A-1488-2710-C2655AD30E90}"/>
              </a:ext>
              <a:ext uri="{C183D7F6-B498-43B3-948B-1728B52AA6E4}">
                <adec:decorative xmlns:adec="http://schemas.microsoft.com/office/drawing/2017/decorative" val="1"/>
              </a:ext>
            </a:extLst>
          </p:cNvPr>
          <p:cNvCxnSpPr>
            <a:cxnSpLocks/>
          </p:cNvCxnSpPr>
          <p:nvPr/>
        </p:nvCxnSpPr>
        <p:spPr>
          <a:xfrm>
            <a:off x="4423101" y="6054536"/>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40" name="Flowchart: Alternate Process 39">
            <a:extLst>
              <a:ext uri="{FF2B5EF4-FFF2-40B4-BE49-F238E27FC236}">
                <a16:creationId xmlns:a16="http://schemas.microsoft.com/office/drawing/2014/main" id="{177853DF-B2DD-4F2A-8587-55FF7D7B2D5A}"/>
              </a:ext>
              <a:ext uri="{C183D7F6-B498-43B3-948B-1728B52AA6E4}">
                <adec:decorative xmlns:adec="http://schemas.microsoft.com/office/drawing/2017/decorative" val="1"/>
              </a:ext>
            </a:extLst>
          </p:cNvPr>
          <p:cNvSpPr/>
          <p:nvPr/>
        </p:nvSpPr>
        <p:spPr>
          <a:xfrm>
            <a:off x="5326052" y="4200952"/>
            <a:ext cx="1663847" cy="812364"/>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4B833340-E552-07E9-BA8B-2A065E88CECD}"/>
              </a:ext>
              <a:ext uri="{C183D7F6-B498-43B3-948B-1728B52AA6E4}">
                <adec:decorative xmlns:adec="http://schemas.microsoft.com/office/drawing/2017/decorative" val="1"/>
              </a:ext>
            </a:extLst>
          </p:cNvPr>
          <p:cNvSpPr txBox="1"/>
          <p:nvPr/>
        </p:nvSpPr>
        <p:spPr>
          <a:xfrm>
            <a:off x="5051200" y="4200952"/>
            <a:ext cx="2158750" cy="830997"/>
          </a:xfrm>
          <a:prstGeom prst="rect">
            <a:avLst/>
          </a:prstGeom>
          <a:noFill/>
        </p:spPr>
        <p:txBody>
          <a:bodyPr wrap="square" rtlCol="0">
            <a:spAutoFit/>
          </a:bodyPr>
          <a:lstStyle/>
          <a:p>
            <a:pPr algn="ctr"/>
            <a:r>
              <a:rPr lang="en-GB" sz="1600" dirty="0">
                <a:latin typeface="Century Gothic" panose="020B0502020202020204" pitchFamily="34" charset="0"/>
              </a:rPr>
              <a:t>It is a </a:t>
            </a:r>
            <a:r>
              <a:rPr lang="en-GB" sz="1600" b="1" dirty="0">
                <a:solidFill>
                  <a:srgbClr val="C8102E"/>
                </a:solidFill>
                <a:latin typeface="Century Gothic" panose="020B0502020202020204" pitchFamily="34" charset="0"/>
              </a:rPr>
              <a:t>SIMPLE COVALENT MOLECULE</a:t>
            </a:r>
          </a:p>
        </p:txBody>
      </p:sp>
      <p:sp>
        <p:nvSpPr>
          <p:cNvPr id="42" name="Flowchart: Alternate Process 41">
            <a:extLst>
              <a:ext uri="{FF2B5EF4-FFF2-40B4-BE49-F238E27FC236}">
                <a16:creationId xmlns:a16="http://schemas.microsoft.com/office/drawing/2014/main" id="{2F6FFE2E-9928-2BD6-9D54-CD5E8CE6AD4A}"/>
              </a:ext>
              <a:ext uri="{C183D7F6-B498-43B3-948B-1728B52AA6E4}">
                <adec:decorative xmlns:adec="http://schemas.microsoft.com/office/drawing/2017/decorative" val="1"/>
              </a:ext>
            </a:extLst>
          </p:cNvPr>
          <p:cNvSpPr/>
          <p:nvPr/>
        </p:nvSpPr>
        <p:spPr>
          <a:xfrm>
            <a:off x="5317234" y="5701628"/>
            <a:ext cx="2524040" cy="646317"/>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74274D24-80D7-78A2-6E24-E0F3334CE849}"/>
              </a:ext>
              <a:ext uri="{C183D7F6-B498-43B3-948B-1728B52AA6E4}">
                <adec:decorative xmlns:adec="http://schemas.microsoft.com/office/drawing/2017/decorative" val="1"/>
              </a:ext>
            </a:extLst>
          </p:cNvPr>
          <p:cNvSpPr txBox="1"/>
          <p:nvPr/>
        </p:nvSpPr>
        <p:spPr>
          <a:xfrm>
            <a:off x="5232333" y="5738034"/>
            <a:ext cx="2604844" cy="584775"/>
          </a:xfrm>
          <a:prstGeom prst="rect">
            <a:avLst/>
          </a:prstGeom>
          <a:noFill/>
        </p:spPr>
        <p:txBody>
          <a:bodyPr wrap="square" rtlCol="0">
            <a:spAutoFit/>
          </a:bodyPr>
          <a:lstStyle/>
          <a:p>
            <a:pPr algn="ctr"/>
            <a:r>
              <a:rPr lang="en-GB" sz="1600" dirty="0">
                <a:latin typeface="Century Gothic" panose="020B0502020202020204" pitchFamily="34" charset="0"/>
              </a:rPr>
              <a:t>It has a </a:t>
            </a:r>
            <a:r>
              <a:rPr lang="en-GB" sz="1600" b="1" dirty="0">
                <a:solidFill>
                  <a:srgbClr val="C8102E"/>
                </a:solidFill>
                <a:latin typeface="Century Gothic" panose="020B0502020202020204" pitchFamily="34" charset="0"/>
              </a:rPr>
              <a:t>GIANT COVALENT STRUCTURE</a:t>
            </a:r>
          </a:p>
        </p:txBody>
      </p:sp>
      <p:cxnSp>
        <p:nvCxnSpPr>
          <p:cNvPr id="44" name="Straight Connector 43">
            <a:extLst>
              <a:ext uri="{FF2B5EF4-FFF2-40B4-BE49-F238E27FC236}">
                <a16:creationId xmlns:a16="http://schemas.microsoft.com/office/drawing/2014/main" id="{F00B8255-51FE-416E-6DFD-92B467797638}"/>
              </a:ext>
              <a:ext uri="{C183D7F6-B498-43B3-948B-1728B52AA6E4}">
                <adec:decorative xmlns:adec="http://schemas.microsoft.com/office/drawing/2017/decorative" val="1"/>
              </a:ext>
            </a:extLst>
          </p:cNvPr>
          <p:cNvCxnSpPr>
            <a:cxnSpLocks/>
          </p:cNvCxnSpPr>
          <p:nvPr/>
        </p:nvCxnSpPr>
        <p:spPr>
          <a:xfrm>
            <a:off x="6043423" y="2194278"/>
            <a:ext cx="2" cy="1564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B4131588-E68A-ED39-2BDE-16CE364079AB}"/>
              </a:ext>
              <a:ext uri="{C183D7F6-B498-43B3-948B-1728B52AA6E4}">
                <adec:decorative xmlns:adec="http://schemas.microsoft.com/office/drawing/2017/decorative" val="1"/>
              </a:ext>
            </a:extLst>
          </p:cNvPr>
          <p:cNvCxnSpPr>
            <a:cxnSpLocks/>
          </p:cNvCxnSpPr>
          <p:nvPr/>
        </p:nvCxnSpPr>
        <p:spPr>
          <a:xfrm>
            <a:off x="6033797" y="2202973"/>
            <a:ext cx="645136" cy="940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0" name="Flowchart: Alternate Process 49">
            <a:extLst>
              <a:ext uri="{FF2B5EF4-FFF2-40B4-BE49-F238E27FC236}">
                <a16:creationId xmlns:a16="http://schemas.microsoft.com/office/drawing/2014/main" id="{98534CDE-4E64-707B-4DED-AA20871C86EB}"/>
              </a:ext>
              <a:ext uri="{C183D7F6-B498-43B3-948B-1728B52AA6E4}">
                <adec:decorative xmlns:adec="http://schemas.microsoft.com/office/drawing/2017/decorative" val="1"/>
              </a:ext>
            </a:extLst>
          </p:cNvPr>
          <p:cNvSpPr/>
          <p:nvPr/>
        </p:nvSpPr>
        <p:spPr>
          <a:xfrm>
            <a:off x="6678933" y="1981668"/>
            <a:ext cx="2118971"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6B7F335A-45B2-670F-9C02-CC46F6829144}"/>
              </a:ext>
              <a:ext uri="{C183D7F6-B498-43B3-948B-1728B52AA6E4}">
                <adec:decorative xmlns:adec="http://schemas.microsoft.com/office/drawing/2017/decorative" val="1"/>
              </a:ext>
            </a:extLst>
          </p:cNvPr>
          <p:cNvSpPr txBox="1"/>
          <p:nvPr/>
        </p:nvSpPr>
        <p:spPr>
          <a:xfrm>
            <a:off x="6678933" y="2032470"/>
            <a:ext cx="2118971" cy="369332"/>
          </a:xfrm>
          <a:prstGeom prst="rect">
            <a:avLst/>
          </a:prstGeom>
          <a:noFill/>
        </p:spPr>
        <p:txBody>
          <a:bodyPr wrap="square" rtlCol="0">
            <a:spAutoFit/>
          </a:bodyPr>
          <a:lstStyle/>
          <a:p>
            <a:pPr algn="ctr"/>
            <a:r>
              <a:rPr lang="en-GB" dirty="0">
                <a:latin typeface="Century Gothic" panose="020B0502020202020204" pitchFamily="34" charset="0"/>
              </a:rPr>
              <a:t>It is a </a:t>
            </a:r>
            <a:r>
              <a:rPr lang="en-GB" b="1" dirty="0">
                <a:solidFill>
                  <a:srgbClr val="C8102E"/>
                </a:solidFill>
                <a:latin typeface="Century Gothic" panose="020B0502020202020204" pitchFamily="34" charset="0"/>
              </a:rPr>
              <a:t>PURE METAL</a:t>
            </a:r>
          </a:p>
        </p:txBody>
      </p:sp>
      <p:cxnSp>
        <p:nvCxnSpPr>
          <p:cNvPr id="52" name="Straight Connector 51">
            <a:extLst>
              <a:ext uri="{FF2B5EF4-FFF2-40B4-BE49-F238E27FC236}">
                <a16:creationId xmlns:a16="http://schemas.microsoft.com/office/drawing/2014/main" id="{F1E14A30-7EE5-DD69-6080-EBDA5AD203D3}"/>
              </a:ext>
              <a:ext uri="{C183D7F6-B498-43B3-948B-1728B52AA6E4}">
                <adec:decorative xmlns:adec="http://schemas.microsoft.com/office/drawing/2017/decorative" val="1"/>
              </a:ext>
            </a:extLst>
          </p:cNvPr>
          <p:cNvCxnSpPr>
            <a:cxnSpLocks/>
          </p:cNvCxnSpPr>
          <p:nvPr/>
        </p:nvCxnSpPr>
        <p:spPr>
          <a:xfrm>
            <a:off x="6025096" y="3499224"/>
            <a:ext cx="2" cy="1564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B2D6E6C3-A673-EB68-A0E8-7FB868CA6DC9}"/>
              </a:ext>
              <a:ext uri="{C183D7F6-B498-43B3-948B-1728B52AA6E4}">
                <adec:decorative xmlns:adec="http://schemas.microsoft.com/office/drawing/2017/decorative" val="1"/>
              </a:ext>
            </a:extLst>
          </p:cNvPr>
          <p:cNvCxnSpPr>
            <a:cxnSpLocks/>
          </p:cNvCxnSpPr>
          <p:nvPr/>
        </p:nvCxnSpPr>
        <p:spPr>
          <a:xfrm>
            <a:off x="6029070" y="3641361"/>
            <a:ext cx="954000"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5" name="Flowchart: Alternate Process 54">
            <a:extLst>
              <a:ext uri="{FF2B5EF4-FFF2-40B4-BE49-F238E27FC236}">
                <a16:creationId xmlns:a16="http://schemas.microsoft.com/office/drawing/2014/main" id="{210CC4C1-3184-40DD-15EA-4372FC97A965}"/>
              </a:ext>
              <a:ext uri="{C183D7F6-B498-43B3-948B-1728B52AA6E4}">
                <adec:decorative xmlns:adec="http://schemas.microsoft.com/office/drawing/2017/decorative" val="1"/>
              </a:ext>
            </a:extLst>
          </p:cNvPr>
          <p:cNvSpPr/>
          <p:nvPr/>
        </p:nvSpPr>
        <p:spPr>
          <a:xfrm>
            <a:off x="6986824" y="3404466"/>
            <a:ext cx="1744092"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A15794EB-9554-0C3F-C9F4-C4B230EB5B70}"/>
              </a:ext>
              <a:ext uri="{C183D7F6-B498-43B3-948B-1728B52AA6E4}">
                <adec:decorative xmlns:adec="http://schemas.microsoft.com/office/drawing/2017/decorative" val="1"/>
              </a:ext>
            </a:extLst>
          </p:cNvPr>
          <p:cNvSpPr txBox="1"/>
          <p:nvPr/>
        </p:nvSpPr>
        <p:spPr>
          <a:xfrm>
            <a:off x="7016969" y="3445514"/>
            <a:ext cx="1713948" cy="369332"/>
          </a:xfrm>
          <a:prstGeom prst="rect">
            <a:avLst/>
          </a:prstGeom>
          <a:noFill/>
        </p:spPr>
        <p:txBody>
          <a:bodyPr wrap="square" rtlCol="0">
            <a:spAutoFit/>
          </a:bodyPr>
          <a:lstStyle/>
          <a:p>
            <a:pPr algn="ctr"/>
            <a:r>
              <a:rPr lang="en-GB" dirty="0">
                <a:latin typeface="Century Gothic" panose="020B0502020202020204" pitchFamily="34" charset="0"/>
              </a:rPr>
              <a:t>It is an </a:t>
            </a:r>
            <a:r>
              <a:rPr lang="en-GB" b="1" dirty="0">
                <a:solidFill>
                  <a:srgbClr val="C8102E"/>
                </a:solidFill>
                <a:latin typeface="Century Gothic" panose="020B0502020202020204" pitchFamily="34" charset="0"/>
              </a:rPr>
              <a:t>ALLOY</a:t>
            </a:r>
          </a:p>
        </p:txBody>
      </p:sp>
      <p:sp>
        <p:nvSpPr>
          <p:cNvPr id="63" name="TextBox 62">
            <a:extLst>
              <a:ext uri="{FF2B5EF4-FFF2-40B4-BE49-F238E27FC236}">
                <a16:creationId xmlns:a16="http://schemas.microsoft.com/office/drawing/2014/main" id="{BBC1A4B7-4391-0B96-214E-E0C3D27647D3}"/>
              </a:ext>
              <a:ext uri="{C183D7F6-B498-43B3-948B-1728B52AA6E4}">
                <adec:decorative xmlns:adec="http://schemas.microsoft.com/office/drawing/2017/decorative" val="1"/>
              </a:ext>
            </a:extLst>
          </p:cNvPr>
          <p:cNvSpPr txBox="1"/>
          <p:nvPr/>
        </p:nvSpPr>
        <p:spPr>
          <a:xfrm>
            <a:off x="2826026" y="1611332"/>
            <a:ext cx="555892"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5" name="TextBox 64">
            <a:extLst>
              <a:ext uri="{FF2B5EF4-FFF2-40B4-BE49-F238E27FC236}">
                <a16:creationId xmlns:a16="http://schemas.microsoft.com/office/drawing/2014/main" id="{EFC91D74-2C79-58E7-A5A9-B187E53D2153}"/>
              </a:ext>
              <a:ext uri="{C183D7F6-B498-43B3-948B-1728B52AA6E4}">
                <adec:decorative xmlns:adec="http://schemas.microsoft.com/office/drawing/2017/decorative" val="1"/>
              </a:ext>
            </a:extLst>
          </p:cNvPr>
          <p:cNvSpPr txBox="1"/>
          <p:nvPr/>
        </p:nvSpPr>
        <p:spPr>
          <a:xfrm>
            <a:off x="4313376" y="834509"/>
            <a:ext cx="6910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7" name="TextBox 66">
            <a:extLst>
              <a:ext uri="{FF2B5EF4-FFF2-40B4-BE49-F238E27FC236}">
                <a16:creationId xmlns:a16="http://schemas.microsoft.com/office/drawing/2014/main" id="{2BD65434-11F6-2C8C-2596-63B951586D76}"/>
              </a:ext>
              <a:ext uri="{C183D7F6-B498-43B3-948B-1728B52AA6E4}">
                <adec:decorative xmlns:adec="http://schemas.microsoft.com/office/drawing/2017/decorative" val="1"/>
              </a:ext>
            </a:extLst>
          </p:cNvPr>
          <p:cNvSpPr txBox="1"/>
          <p:nvPr/>
        </p:nvSpPr>
        <p:spPr>
          <a:xfrm>
            <a:off x="5999448" y="1912977"/>
            <a:ext cx="64267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9" name="TextBox 68">
            <a:extLst>
              <a:ext uri="{FF2B5EF4-FFF2-40B4-BE49-F238E27FC236}">
                <a16:creationId xmlns:a16="http://schemas.microsoft.com/office/drawing/2014/main" id="{5222D5CD-1C91-CF9E-3B5F-5B360F573CFC}"/>
              </a:ext>
              <a:ext uri="{C183D7F6-B498-43B3-948B-1728B52AA6E4}">
                <adec:decorative xmlns:adec="http://schemas.microsoft.com/office/drawing/2017/decorative" val="1"/>
              </a:ext>
            </a:extLst>
          </p:cNvPr>
          <p:cNvSpPr txBox="1"/>
          <p:nvPr/>
        </p:nvSpPr>
        <p:spPr>
          <a:xfrm>
            <a:off x="4448594" y="4174910"/>
            <a:ext cx="605609"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71" name="TextBox 70">
            <a:extLst>
              <a:ext uri="{FF2B5EF4-FFF2-40B4-BE49-F238E27FC236}">
                <a16:creationId xmlns:a16="http://schemas.microsoft.com/office/drawing/2014/main" id="{C807CCA2-E2F0-0792-8758-812C3D7EBBA5}"/>
              </a:ext>
              <a:ext uri="{C183D7F6-B498-43B3-948B-1728B52AA6E4}">
                <adec:decorative xmlns:adec="http://schemas.microsoft.com/office/drawing/2017/decorative" val="1"/>
              </a:ext>
            </a:extLst>
          </p:cNvPr>
          <p:cNvSpPr txBox="1"/>
          <p:nvPr/>
        </p:nvSpPr>
        <p:spPr>
          <a:xfrm>
            <a:off x="2805654" y="5262630"/>
            <a:ext cx="5112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4" name="TextBox 73">
            <a:extLst>
              <a:ext uri="{FF2B5EF4-FFF2-40B4-BE49-F238E27FC236}">
                <a16:creationId xmlns:a16="http://schemas.microsoft.com/office/drawing/2014/main" id="{A9B94FD3-C697-ED72-219A-574C49785BA1}"/>
              </a:ext>
              <a:ext uri="{C183D7F6-B498-43B3-948B-1728B52AA6E4}">
                <adec:decorative xmlns:adec="http://schemas.microsoft.com/office/drawing/2017/decorative" val="1"/>
              </a:ext>
            </a:extLst>
          </p:cNvPr>
          <p:cNvSpPr txBox="1"/>
          <p:nvPr/>
        </p:nvSpPr>
        <p:spPr>
          <a:xfrm>
            <a:off x="4447729" y="6022187"/>
            <a:ext cx="680766"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6" name="TextBox 75">
            <a:extLst>
              <a:ext uri="{FF2B5EF4-FFF2-40B4-BE49-F238E27FC236}">
                <a16:creationId xmlns:a16="http://schemas.microsoft.com/office/drawing/2014/main" id="{34A97B3C-C3E0-29AB-B4F6-D7D4B7B5D27F}"/>
              </a:ext>
              <a:ext uri="{C183D7F6-B498-43B3-948B-1728B52AA6E4}">
                <adec:decorative xmlns:adec="http://schemas.microsoft.com/office/drawing/2017/decorative" val="1"/>
              </a:ext>
            </a:extLst>
          </p:cNvPr>
          <p:cNvSpPr txBox="1"/>
          <p:nvPr/>
        </p:nvSpPr>
        <p:spPr>
          <a:xfrm>
            <a:off x="6019758" y="3614131"/>
            <a:ext cx="652191" cy="348079"/>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7" name="TextBox 76">
            <a:extLst>
              <a:ext uri="{FF2B5EF4-FFF2-40B4-BE49-F238E27FC236}">
                <a16:creationId xmlns:a16="http://schemas.microsoft.com/office/drawing/2014/main" id="{CE10CD54-1D06-EF0B-0C17-E2427F5FFF6D}"/>
              </a:ext>
              <a:ext uri="{C183D7F6-B498-43B3-948B-1728B52AA6E4}">
                <adec:decorative xmlns:adec="http://schemas.microsoft.com/office/drawing/2017/decorative" val="1"/>
              </a:ext>
            </a:extLst>
          </p:cNvPr>
          <p:cNvSpPr txBox="1"/>
          <p:nvPr/>
        </p:nvSpPr>
        <p:spPr>
          <a:xfrm>
            <a:off x="4390311" y="2906153"/>
            <a:ext cx="661717"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5" name="Oval 14">
            <a:extLst>
              <a:ext uri="{FF2B5EF4-FFF2-40B4-BE49-F238E27FC236}">
                <a16:creationId xmlns:a16="http://schemas.microsoft.com/office/drawing/2014/main" id="{99A5EDC5-68B2-4C55-F1AC-0D058338D26E}"/>
              </a:ext>
              <a:ext uri="{C183D7F6-B498-43B3-948B-1728B52AA6E4}">
                <adec:decorative xmlns:adec="http://schemas.microsoft.com/office/drawing/2017/decorative" val="1"/>
              </a:ext>
            </a:extLst>
          </p:cNvPr>
          <p:cNvSpPr/>
          <p:nvPr/>
        </p:nvSpPr>
        <p:spPr>
          <a:xfrm>
            <a:off x="1707924" y="2652556"/>
            <a:ext cx="2349249" cy="1042076"/>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Graphic 19">
            <a:extLst>
              <a:ext uri="{FF2B5EF4-FFF2-40B4-BE49-F238E27FC236}">
                <a16:creationId xmlns:a16="http://schemas.microsoft.com/office/drawing/2014/main" id="{3091B23F-23DD-F9C4-C636-C4BAA8BDD604}"/>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826026" y="1562909"/>
            <a:ext cx="636541" cy="636541"/>
          </a:xfrm>
          <a:prstGeom prst="rect">
            <a:avLst/>
          </a:prstGeom>
        </p:spPr>
      </p:pic>
      <p:sp>
        <p:nvSpPr>
          <p:cNvPr id="21" name="Oval 20">
            <a:extLst>
              <a:ext uri="{FF2B5EF4-FFF2-40B4-BE49-F238E27FC236}">
                <a16:creationId xmlns:a16="http://schemas.microsoft.com/office/drawing/2014/main" id="{49B39EBE-EED6-B11E-C0B8-EF9AD342921D}"/>
              </a:ext>
              <a:ext uri="{C183D7F6-B498-43B3-948B-1728B52AA6E4}">
                <adec:decorative xmlns:adec="http://schemas.microsoft.com/office/drawing/2017/decorative" val="1"/>
              </a:ext>
            </a:extLst>
          </p:cNvPr>
          <p:cNvSpPr/>
          <p:nvPr/>
        </p:nvSpPr>
        <p:spPr>
          <a:xfrm>
            <a:off x="3428268" y="1410493"/>
            <a:ext cx="1776412" cy="1040715"/>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Graphic 21">
            <a:extLst>
              <a:ext uri="{FF2B5EF4-FFF2-40B4-BE49-F238E27FC236}">
                <a16:creationId xmlns:a16="http://schemas.microsoft.com/office/drawing/2014/main" id="{1D37D81D-4ABF-B3F6-BE38-C8DE6528889F}"/>
              </a:ext>
              <a:ext uri="{C183D7F6-B498-43B3-948B-1728B52AA6E4}">
                <adec:decorative xmlns:adec="http://schemas.microsoft.com/office/drawing/2017/decorative" val="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316343" y="774850"/>
            <a:ext cx="636541" cy="636541"/>
          </a:xfrm>
          <a:prstGeom prst="rect">
            <a:avLst/>
          </a:prstGeom>
        </p:spPr>
      </p:pic>
      <p:pic>
        <p:nvPicPr>
          <p:cNvPr id="3" name="Picture 2" descr="A dot and cross diagram representing the ionic bonding in potassium chloride. Three circles surround the letter K with 2,8,8 crosses on each of the circles working out from the centre. Square brackets with a positive symbol are placed around them. Next to this three circles surround the letters Cl with 2,8 dots on the first two circles and on the outside circle there are 7 dots and one cross.  Square brackets with a negative symbol are placed around them.">
            <a:extLst>
              <a:ext uri="{FF2B5EF4-FFF2-40B4-BE49-F238E27FC236}">
                <a16:creationId xmlns:a16="http://schemas.microsoft.com/office/drawing/2014/main" id="{9223F892-67B6-A174-5C68-0800629D21E0}"/>
              </a:ext>
              <a:ext uri="{C183D7F6-B498-43B3-948B-1728B52AA6E4}">
                <adec:decorative xmlns:adec="http://schemas.microsoft.com/office/drawing/2017/decorative" val="0"/>
              </a:ext>
            </a:extLst>
          </p:cNvPr>
          <p:cNvPicPr>
            <a:picLocks noChangeAspect="1"/>
          </p:cNvPicPr>
          <p:nvPr/>
        </p:nvPicPr>
        <p:blipFill>
          <a:blip r:embed="rId6"/>
          <a:srcRect l="52158" t="12928" r="1225" b="47328"/>
          <a:stretch/>
        </p:blipFill>
        <p:spPr>
          <a:xfrm>
            <a:off x="7664625" y="440450"/>
            <a:ext cx="3150079" cy="1441138"/>
          </a:xfrm>
          <a:prstGeom prst="rect">
            <a:avLst/>
          </a:prstGeom>
        </p:spPr>
      </p:pic>
      <p:sp>
        <p:nvSpPr>
          <p:cNvPr id="26" name="Oval 25">
            <a:extLst>
              <a:ext uri="{FF2B5EF4-FFF2-40B4-BE49-F238E27FC236}">
                <a16:creationId xmlns:a16="http://schemas.microsoft.com/office/drawing/2014/main" id="{09578C44-0976-4F34-CF4C-A1E08448AA57}"/>
              </a:ext>
              <a:ext uri="{C183D7F6-B498-43B3-948B-1728B52AA6E4}">
                <adec:decorative xmlns:adec="http://schemas.microsoft.com/office/drawing/2017/decorative" val="1"/>
              </a:ext>
            </a:extLst>
          </p:cNvPr>
          <p:cNvSpPr/>
          <p:nvPr/>
        </p:nvSpPr>
        <p:spPr>
          <a:xfrm>
            <a:off x="5143305" y="713860"/>
            <a:ext cx="2069120" cy="847845"/>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73328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5"/>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2.70833E-6 -1.85185E-6 L 0.57877 -0.02708 " pathEditMode="relative" rAng="0" ptsTypes="AA">
                                      <p:cBhvr>
                                        <p:cTn id="30" dur="2000" fill="hold"/>
                                        <p:tgtEl>
                                          <p:spTgt spid="12"/>
                                        </p:tgtEl>
                                        <p:attrNameLst>
                                          <p:attrName>ppt_x</p:attrName>
                                          <p:attrName>ppt_y</p:attrName>
                                        </p:attrNameLst>
                                      </p:cBhvr>
                                      <p:rCtr x="28932" y="-1366"/>
                                    </p:animMotion>
                                  </p:childTnLst>
                                </p:cTn>
                              </p:par>
                            </p:childTnLst>
                          </p:cTn>
                        </p:par>
                        <p:par>
                          <p:cTn id="31" fill="hold">
                            <p:stCondLst>
                              <p:cond delay="2000"/>
                            </p:stCondLst>
                            <p:childTnLst>
                              <p:par>
                                <p:cTn id="32" presetID="10" presetClass="exit" presetSubtype="0" fill="hold" nodeType="afterEffect">
                                  <p:stCondLst>
                                    <p:cond delay="0"/>
                                  </p:stCondLst>
                                  <p:childTnLst>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childTnLst>
                          </p:cTn>
                        </p:par>
                        <p:par>
                          <p:cTn id="35" fill="hold">
                            <p:stCondLst>
                              <p:cond delay="2500"/>
                            </p:stCondLst>
                            <p:childTnLst>
                              <p:par>
                                <p:cTn id="36" presetID="10" presetClass="entr" presetSubtype="0" fill="hold" nodeType="afterEffect">
                                  <p:stCondLst>
                                    <p:cond delay="0"/>
                                  </p:stCondLst>
                                  <p:childTnLst>
                                    <p:set>
                                      <p:cBhvr>
                                        <p:cTn id="37" dur="1" fill="hold">
                                          <p:stCondLst>
                                            <p:cond delay="0"/>
                                          </p:stCondLst>
                                        </p:cTn>
                                        <p:tgtEl>
                                          <p:spTgt spid="3"/>
                                        </p:tgtEl>
                                        <p:attrNameLst>
                                          <p:attrName>style.visibility</p:attrName>
                                        </p:attrNameLst>
                                      </p:cBhvr>
                                      <p:to>
                                        <p:strVal val="visible"/>
                                      </p:to>
                                    </p:set>
                                    <p:animEffect transition="in" filter="fade">
                                      <p:cBhvr>
                                        <p:cTn id="3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1" grpId="0" animBg="1"/>
      <p:bldP spid="21" grpId="1" animBg="1"/>
      <p:bldP spid="2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BAC39-8DB8-1D6F-5DC4-047BCBDEE9E3}"/>
            </a:ext>
          </a:extLst>
        </p:cNvPr>
        <p:cNvGrpSpPr/>
        <p:nvPr/>
      </p:nvGrpSpPr>
      <p:grpSpPr>
        <a:xfrm>
          <a:off x="0" y="0"/>
          <a:ext cx="0" cy="0"/>
          <a:chOff x="0" y="0"/>
          <a:chExt cx="0" cy="0"/>
        </a:xfrm>
      </p:grpSpPr>
      <p:cxnSp>
        <p:nvCxnSpPr>
          <p:cNvPr id="44" name="Straight Connector 43">
            <a:extLst>
              <a:ext uri="{FF2B5EF4-FFF2-40B4-BE49-F238E27FC236}">
                <a16:creationId xmlns:a16="http://schemas.microsoft.com/office/drawing/2014/main" id="{523214D4-7F41-03A5-538D-9BE21B6758AF}"/>
              </a:ext>
              <a:ext uri="{C183D7F6-B498-43B3-948B-1728B52AA6E4}">
                <adec:decorative xmlns:adec="http://schemas.microsoft.com/office/drawing/2017/decorative" val="1"/>
              </a:ext>
            </a:extLst>
          </p:cNvPr>
          <p:cNvCxnSpPr>
            <a:cxnSpLocks/>
          </p:cNvCxnSpPr>
          <p:nvPr/>
        </p:nvCxnSpPr>
        <p:spPr>
          <a:xfrm>
            <a:off x="6105656" y="2194068"/>
            <a:ext cx="2208" cy="338554"/>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674C7C2-7A8D-9EBE-CFAD-98DBB42E9CDE}"/>
              </a:ext>
              <a:ext uri="{C183D7F6-B498-43B3-948B-1728B52AA6E4}">
                <adec:decorative xmlns:adec="http://schemas.microsoft.com/office/drawing/2017/decorative" val="1"/>
              </a:ext>
            </a:extLst>
          </p:cNvPr>
          <p:cNvCxnSpPr>
            <a:cxnSpLocks/>
          </p:cNvCxnSpPr>
          <p:nvPr/>
        </p:nvCxnSpPr>
        <p:spPr>
          <a:xfrm>
            <a:off x="4423101" y="5802858"/>
            <a:ext cx="548" cy="338554"/>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3E03148D-620B-9AC4-8E9A-792F8DEE85A7}"/>
              </a:ext>
              <a:ext uri="{C183D7F6-B498-43B3-948B-1728B52AA6E4}">
                <adec:decorative xmlns:adec="http://schemas.microsoft.com/office/drawing/2017/decorative" val="1"/>
              </a:ext>
            </a:extLst>
          </p:cNvPr>
          <p:cNvCxnSpPr>
            <a:cxnSpLocks/>
          </p:cNvCxnSpPr>
          <p:nvPr/>
        </p:nvCxnSpPr>
        <p:spPr>
          <a:xfrm flipH="1">
            <a:off x="4432169" y="4435612"/>
            <a:ext cx="3725" cy="293552"/>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4A17BBD-B8D8-8ECF-B38E-BC4E3B202E0C}"/>
              </a:ext>
              <a:ext uri="{C183D7F6-B498-43B3-948B-1728B52AA6E4}">
                <adec:decorative xmlns:adec="http://schemas.microsoft.com/office/drawing/2017/decorative" val="1"/>
              </a:ext>
            </a:extLst>
          </p:cNvPr>
          <p:cNvCxnSpPr>
            <a:cxnSpLocks/>
          </p:cNvCxnSpPr>
          <p:nvPr/>
        </p:nvCxnSpPr>
        <p:spPr>
          <a:xfrm>
            <a:off x="4348142" y="1137661"/>
            <a:ext cx="6810" cy="267838"/>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1981CACC-0FC2-537B-8B6E-13F12FD5432E}"/>
              </a:ext>
              <a:ext uri="{C183D7F6-B498-43B3-948B-1728B52AA6E4}">
                <adec:decorative xmlns:adec="http://schemas.microsoft.com/office/drawing/2017/decorative" val="1"/>
              </a:ext>
            </a:extLst>
          </p:cNvPr>
          <p:cNvCxnSpPr>
            <a:cxnSpLocks/>
          </p:cNvCxnSpPr>
          <p:nvPr/>
        </p:nvCxnSpPr>
        <p:spPr>
          <a:xfrm>
            <a:off x="2912133" y="1931525"/>
            <a:ext cx="0" cy="78451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sp>
        <p:nvSpPr>
          <p:cNvPr id="78" name="Hexagon 77">
            <a:extLst>
              <a:ext uri="{FF2B5EF4-FFF2-40B4-BE49-F238E27FC236}">
                <a16:creationId xmlns:a16="http://schemas.microsoft.com/office/drawing/2014/main" id="{323CC9ED-F435-D654-3AB2-3645CE61D5BD}"/>
              </a:ext>
              <a:ext uri="{C183D7F6-B498-43B3-948B-1728B52AA6E4}">
                <adec:decorative xmlns:adec="http://schemas.microsoft.com/office/drawing/2017/decorative" val="1"/>
              </a:ext>
            </a:extLst>
          </p:cNvPr>
          <p:cNvSpPr/>
          <p:nvPr/>
        </p:nvSpPr>
        <p:spPr>
          <a:xfrm>
            <a:off x="3389133" y="4677280"/>
            <a:ext cx="1843200" cy="1206000"/>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9C2BF058-56E3-CE22-E061-0930279976C0}"/>
              </a:ext>
              <a:ext uri="{C183D7F6-B498-43B3-948B-1728B52AA6E4}">
                <adec:decorative xmlns:adec="http://schemas.microsoft.com/office/drawing/2017/decorative" val="1"/>
              </a:ext>
            </a:extLst>
          </p:cNvPr>
          <p:cNvSpPr>
            <a:spLocks noGrp="1"/>
          </p:cNvSpPr>
          <p:nvPr>
            <p:ph type="title"/>
          </p:nvPr>
        </p:nvSpPr>
        <p:spPr>
          <a:xfrm>
            <a:off x="149443" y="182789"/>
            <a:ext cx="4702606" cy="440661"/>
          </a:xfrm>
        </p:spPr>
        <p:txBody>
          <a:bodyPr/>
          <a:lstStyle/>
          <a:p>
            <a:r>
              <a:rPr lang="en-GB" dirty="0"/>
              <a:t>Bonding decision tree</a:t>
            </a:r>
          </a:p>
        </p:txBody>
      </p:sp>
      <p:grpSp>
        <p:nvGrpSpPr>
          <p:cNvPr id="12" name="Group 11" descr="C diamond">
            <a:extLst>
              <a:ext uri="{FF2B5EF4-FFF2-40B4-BE49-F238E27FC236}">
                <a16:creationId xmlns:a16="http://schemas.microsoft.com/office/drawing/2014/main" id="{76C2946C-8695-E14B-9E84-3E651511B77B}"/>
              </a:ext>
              <a:ext uri="{C183D7F6-B498-43B3-948B-1728B52AA6E4}">
                <adec:decorative xmlns:adec="http://schemas.microsoft.com/office/drawing/2017/decorative" val="0"/>
              </a:ext>
            </a:extLst>
          </p:cNvPr>
          <p:cNvGrpSpPr/>
          <p:nvPr/>
        </p:nvGrpSpPr>
        <p:grpSpPr>
          <a:xfrm>
            <a:off x="242076" y="975335"/>
            <a:ext cx="1353364" cy="819696"/>
            <a:chOff x="254959" y="1144612"/>
            <a:chExt cx="1353364" cy="819696"/>
          </a:xfrm>
        </p:grpSpPr>
        <p:sp>
          <p:nvSpPr>
            <p:cNvPr id="11" name="Rectangle: Rounded Corners 10">
              <a:extLst>
                <a:ext uri="{FF2B5EF4-FFF2-40B4-BE49-F238E27FC236}">
                  <a16:creationId xmlns:a16="http://schemas.microsoft.com/office/drawing/2014/main" id="{1E60E644-40AD-4F04-7E5B-40A56F6B94B5}"/>
                </a:ext>
              </a:extLst>
            </p:cNvPr>
            <p:cNvSpPr/>
            <p:nvPr/>
          </p:nvSpPr>
          <p:spPr>
            <a:xfrm>
              <a:off x="288844" y="1164089"/>
              <a:ext cx="1315613" cy="800219"/>
            </a:xfrm>
            <a:prstGeom prst="roundRect">
              <a:avLst/>
            </a:prstGeom>
            <a:solidFill>
              <a:srgbClr val="FAE7EA"/>
            </a:solidFill>
            <a:ln>
              <a:solidFill>
                <a:srgbClr val="FAE7E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CF119DB3-21A5-D3F4-1A54-A2CA2B61FC0B}"/>
                </a:ext>
              </a:extLst>
            </p:cNvPr>
            <p:cNvSpPr txBox="1"/>
            <p:nvPr/>
          </p:nvSpPr>
          <p:spPr>
            <a:xfrm>
              <a:off x="254959" y="1144612"/>
              <a:ext cx="1353364"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C</a:t>
              </a:r>
              <a:br>
                <a:rPr lang="en-GB" dirty="0"/>
              </a:br>
              <a:r>
                <a:rPr lang="en-GB" dirty="0">
                  <a:latin typeface="Century Gothic" panose="020B0502020202020204" pitchFamily="34" charset="0"/>
                </a:rPr>
                <a:t>diamond</a:t>
              </a:r>
            </a:p>
          </p:txBody>
        </p:sp>
      </p:grpSp>
      <p:sp>
        <p:nvSpPr>
          <p:cNvPr id="4" name="Hexagon 3">
            <a:extLst>
              <a:ext uri="{FF2B5EF4-FFF2-40B4-BE49-F238E27FC236}">
                <a16:creationId xmlns:a16="http://schemas.microsoft.com/office/drawing/2014/main" id="{53133523-C8A1-603C-89E0-2BAAE4A4F883}"/>
              </a:ext>
              <a:ext uri="{C183D7F6-B498-43B3-948B-1728B52AA6E4}">
                <adec:decorative xmlns:adec="http://schemas.microsoft.com/office/drawing/2017/decorative" val="1"/>
              </a:ext>
            </a:extLst>
          </p:cNvPr>
          <p:cNvSpPr/>
          <p:nvPr/>
        </p:nvSpPr>
        <p:spPr>
          <a:xfrm>
            <a:off x="1760549" y="2633667"/>
            <a:ext cx="2348106" cy="1658232"/>
          </a:xfrm>
          <a:prstGeom prst="hexagon">
            <a:avLst/>
          </a:prstGeom>
          <a:ln w="28575">
            <a:solidFill>
              <a:srgbClr val="C810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sp>
        <p:nvSpPr>
          <p:cNvPr id="5" name="Hexagon 4">
            <a:extLst>
              <a:ext uri="{FF2B5EF4-FFF2-40B4-BE49-F238E27FC236}">
                <a16:creationId xmlns:a16="http://schemas.microsoft.com/office/drawing/2014/main" id="{3743C7B1-2798-5DE1-48C4-DF6AD0FAF068}"/>
              </a:ext>
              <a:ext uri="{C183D7F6-B498-43B3-948B-1728B52AA6E4}">
                <adec:decorative xmlns:adec="http://schemas.microsoft.com/office/drawing/2017/decorative" val="1"/>
              </a:ext>
            </a:extLst>
          </p:cNvPr>
          <p:cNvSpPr/>
          <p:nvPr/>
        </p:nvSpPr>
        <p:spPr>
          <a:xfrm>
            <a:off x="3468220" y="1370556"/>
            <a:ext cx="1864800" cy="1137600"/>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Hexagon 6">
            <a:extLst>
              <a:ext uri="{FF2B5EF4-FFF2-40B4-BE49-F238E27FC236}">
                <a16:creationId xmlns:a16="http://schemas.microsoft.com/office/drawing/2014/main" id="{AA7E1060-1B56-9FCF-2C4D-229A1633D05D}"/>
              </a:ext>
              <a:ext uri="{C183D7F6-B498-43B3-948B-1728B52AA6E4}">
                <adec:decorative xmlns:adec="http://schemas.microsoft.com/office/drawing/2017/decorative" val="1"/>
              </a:ext>
            </a:extLst>
          </p:cNvPr>
          <p:cNvSpPr/>
          <p:nvPr/>
        </p:nvSpPr>
        <p:spPr>
          <a:xfrm>
            <a:off x="5200508" y="2366304"/>
            <a:ext cx="1786315" cy="1114710"/>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2F54B6C3-9C52-A3FB-27E4-4BA65527C40D}"/>
              </a:ext>
              <a:ext uri="{C183D7F6-B498-43B3-948B-1728B52AA6E4}">
                <adec:decorative xmlns:adec="http://schemas.microsoft.com/office/drawing/2017/decorative" val="1"/>
              </a:ext>
            </a:extLst>
          </p:cNvPr>
          <p:cNvSpPr/>
          <p:nvPr/>
        </p:nvSpPr>
        <p:spPr>
          <a:xfrm>
            <a:off x="5141499" y="895684"/>
            <a:ext cx="1977517"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D5FFBBFD-DD70-BA6A-72B9-ABF86079B7FA}"/>
              </a:ext>
            </a:extLst>
          </p:cNvPr>
          <p:cNvSpPr txBox="1"/>
          <p:nvPr/>
        </p:nvSpPr>
        <p:spPr>
          <a:xfrm>
            <a:off x="1892210" y="2735938"/>
            <a:ext cx="2099723" cy="1554272"/>
          </a:xfrm>
          <a:prstGeom prst="rect">
            <a:avLst/>
          </a:prstGeom>
          <a:noFill/>
        </p:spPr>
        <p:txBody>
          <a:bodyPr wrap="square" rtlCol="0">
            <a:spAutoFit/>
          </a:bodyPr>
          <a:lstStyle/>
          <a:p>
            <a:pPr algn="ctr"/>
            <a:r>
              <a:rPr lang="en-GB" sz="1600" dirty="0">
                <a:latin typeface="Century Gothic" panose="020B0502020202020204" pitchFamily="34" charset="0"/>
              </a:rPr>
              <a:t>Does the </a:t>
            </a:r>
          </a:p>
          <a:p>
            <a:pPr algn="ctr"/>
            <a:r>
              <a:rPr lang="en-GB" sz="1600" dirty="0">
                <a:latin typeface="Century Gothic" panose="020B0502020202020204" pitchFamily="34" charset="0"/>
              </a:rPr>
              <a:t>substance contain </a:t>
            </a:r>
          </a:p>
          <a:p>
            <a:pPr algn="ctr"/>
            <a:r>
              <a:rPr lang="en-GB" sz="1600" dirty="0">
                <a:latin typeface="Century Gothic" panose="020B0502020202020204" pitchFamily="34" charset="0"/>
              </a:rPr>
              <a:t>a </a:t>
            </a:r>
            <a:r>
              <a:rPr lang="en-GB" sz="1600" b="1" dirty="0">
                <a:solidFill>
                  <a:srgbClr val="C8102E"/>
                </a:solidFill>
                <a:latin typeface="Century Gothic" panose="020B0502020202020204" pitchFamily="34" charset="0"/>
              </a:rPr>
              <a:t>metal element?</a:t>
            </a:r>
          </a:p>
          <a:p>
            <a:pPr algn="ctr"/>
            <a:endParaRPr lang="en-GB" sz="800" i="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Remember metals are on the left of the periodic table</a:t>
            </a:r>
          </a:p>
        </p:txBody>
      </p:sp>
      <p:cxnSp>
        <p:nvCxnSpPr>
          <p:cNvPr id="18" name="Straight Arrow Connector 17">
            <a:extLst>
              <a:ext uri="{FF2B5EF4-FFF2-40B4-BE49-F238E27FC236}">
                <a16:creationId xmlns:a16="http://schemas.microsoft.com/office/drawing/2014/main" id="{71D18CB5-CC92-AAD0-57A0-9F08D7032662}"/>
              </a:ext>
              <a:ext uri="{C183D7F6-B498-43B3-948B-1728B52AA6E4}">
                <adec:decorative xmlns:adec="http://schemas.microsoft.com/office/drawing/2017/decorative" val="1"/>
              </a:ext>
            </a:extLst>
          </p:cNvPr>
          <p:cNvCxnSpPr>
            <a:cxnSpLocks/>
          </p:cNvCxnSpPr>
          <p:nvPr/>
        </p:nvCxnSpPr>
        <p:spPr>
          <a:xfrm>
            <a:off x="2907372" y="1936515"/>
            <a:ext cx="538509"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8CD61FF-9FEA-B9FB-0129-4DA94B05B42D}"/>
              </a:ext>
              <a:ext uri="{C183D7F6-B498-43B3-948B-1728B52AA6E4}">
                <adec:decorative xmlns:adec="http://schemas.microsoft.com/office/drawing/2017/decorative" val="1"/>
              </a:ext>
            </a:extLst>
          </p:cNvPr>
          <p:cNvSpPr txBox="1"/>
          <p:nvPr/>
        </p:nvSpPr>
        <p:spPr>
          <a:xfrm>
            <a:off x="3576434" y="1552136"/>
            <a:ext cx="1661661" cy="830997"/>
          </a:xfrm>
          <a:prstGeom prst="rect">
            <a:avLst/>
          </a:prstGeom>
          <a:noFill/>
        </p:spPr>
        <p:txBody>
          <a:bodyPr wrap="square" rtlCol="0">
            <a:spAutoFit/>
          </a:bodyPr>
          <a:lstStyle/>
          <a:p>
            <a:pPr algn="ctr"/>
            <a:r>
              <a:rPr lang="en-GB" sz="1600" dirty="0">
                <a:latin typeface="Century Gothic" panose="020B0502020202020204" pitchFamily="34" charset="0"/>
              </a:rPr>
              <a:t>Is the </a:t>
            </a:r>
            <a:r>
              <a:rPr lang="en-GB" sz="1600" b="1" dirty="0">
                <a:solidFill>
                  <a:srgbClr val="C8102E"/>
                </a:solidFill>
                <a:latin typeface="Century Gothic" panose="020B0502020202020204" pitchFamily="34" charset="0"/>
              </a:rPr>
              <a:t>metal</a:t>
            </a:r>
            <a:r>
              <a:rPr lang="en-GB" sz="1600" dirty="0">
                <a:latin typeface="Century Gothic" panose="020B0502020202020204" pitchFamily="34" charset="0"/>
              </a:rPr>
              <a:t> bonded to a </a:t>
            </a:r>
            <a:r>
              <a:rPr lang="en-GB" sz="1600" b="1" dirty="0">
                <a:solidFill>
                  <a:srgbClr val="C8102E"/>
                </a:solidFill>
                <a:latin typeface="Century Gothic" panose="020B0502020202020204" pitchFamily="34" charset="0"/>
              </a:rPr>
              <a:t>non-metal?</a:t>
            </a:r>
          </a:p>
        </p:txBody>
      </p:sp>
      <p:cxnSp>
        <p:nvCxnSpPr>
          <p:cNvPr id="25" name="Straight Arrow Connector 24">
            <a:extLst>
              <a:ext uri="{FF2B5EF4-FFF2-40B4-BE49-F238E27FC236}">
                <a16:creationId xmlns:a16="http://schemas.microsoft.com/office/drawing/2014/main" id="{A637C794-BA32-CA7F-6BFA-126ED4F0E9C6}"/>
              </a:ext>
              <a:ext uri="{C183D7F6-B498-43B3-948B-1728B52AA6E4}">
                <adec:decorative xmlns:adec="http://schemas.microsoft.com/office/drawing/2017/decorative" val="1"/>
              </a:ext>
            </a:extLst>
          </p:cNvPr>
          <p:cNvCxnSpPr>
            <a:cxnSpLocks/>
          </p:cNvCxnSpPr>
          <p:nvPr/>
        </p:nvCxnSpPr>
        <p:spPr>
          <a:xfrm>
            <a:off x="4333901" y="1131256"/>
            <a:ext cx="783405"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632AFE3F-10C8-AB8B-6FD9-821AF81AFD30}"/>
              </a:ext>
              <a:ext uri="{C183D7F6-B498-43B3-948B-1728B52AA6E4}">
                <adec:decorative xmlns:adec="http://schemas.microsoft.com/office/drawing/2017/decorative" val="1"/>
              </a:ext>
            </a:extLst>
          </p:cNvPr>
          <p:cNvSpPr txBox="1"/>
          <p:nvPr/>
        </p:nvSpPr>
        <p:spPr>
          <a:xfrm>
            <a:off x="5145977" y="975335"/>
            <a:ext cx="1973039" cy="338554"/>
          </a:xfrm>
          <a:prstGeom prst="rect">
            <a:avLst/>
          </a:prstGeom>
          <a:noFill/>
        </p:spPr>
        <p:txBody>
          <a:bodyPr wrap="square" rtlCol="0">
            <a:spAutoFit/>
          </a:bodyPr>
          <a:lstStyle/>
          <a:p>
            <a:pPr algn="ctr"/>
            <a:r>
              <a:rPr lang="en-GB" sz="1600" dirty="0">
                <a:latin typeface="Century Gothic" panose="020B0502020202020204" pitchFamily="34" charset="0"/>
              </a:rPr>
              <a:t>It is an </a:t>
            </a:r>
            <a:r>
              <a:rPr lang="en-GB" sz="1600" b="1" dirty="0">
                <a:solidFill>
                  <a:srgbClr val="C8102E"/>
                </a:solidFill>
                <a:latin typeface="Century Gothic" panose="020B0502020202020204" pitchFamily="34" charset="0"/>
              </a:rPr>
              <a:t>IONIC SALT</a:t>
            </a:r>
          </a:p>
        </p:txBody>
      </p:sp>
      <p:cxnSp>
        <p:nvCxnSpPr>
          <p:cNvPr id="30" name="Straight Connector 29">
            <a:extLst>
              <a:ext uri="{FF2B5EF4-FFF2-40B4-BE49-F238E27FC236}">
                <a16:creationId xmlns:a16="http://schemas.microsoft.com/office/drawing/2014/main" id="{3F2742E0-1A4B-F6BD-55F3-9A68D7C2078C}"/>
              </a:ext>
              <a:ext uri="{C183D7F6-B498-43B3-948B-1728B52AA6E4}">
                <adec:decorative xmlns:adec="http://schemas.microsoft.com/office/drawing/2017/decorative" val="1"/>
              </a:ext>
            </a:extLst>
          </p:cNvPr>
          <p:cNvCxnSpPr>
            <a:cxnSpLocks/>
          </p:cNvCxnSpPr>
          <p:nvPr/>
        </p:nvCxnSpPr>
        <p:spPr>
          <a:xfrm flipH="1">
            <a:off x="2930875" y="4291899"/>
            <a:ext cx="3727" cy="1004737"/>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10DA6CAF-6D36-8A22-0808-EA0DD4D461A1}"/>
              </a:ext>
              <a:ext uri="{C183D7F6-B498-43B3-948B-1728B52AA6E4}">
                <adec:decorative xmlns:adec="http://schemas.microsoft.com/office/drawing/2017/decorative" val="1"/>
              </a:ext>
            </a:extLst>
          </p:cNvPr>
          <p:cNvCxnSpPr>
            <a:cxnSpLocks/>
          </p:cNvCxnSpPr>
          <p:nvPr/>
        </p:nvCxnSpPr>
        <p:spPr>
          <a:xfrm>
            <a:off x="2934602" y="5282350"/>
            <a:ext cx="436427"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24C11D7-BC19-5969-580A-5A59A46CBF29}"/>
                  </a:ext>
                  <a:ext uri="{C183D7F6-B498-43B3-948B-1728B52AA6E4}">
                    <adec:decorative xmlns:adec="http://schemas.microsoft.com/office/drawing/2017/decorative" val="0"/>
                  </a:ext>
                </a:extLst>
              </p:cNvPr>
              <p:cNvSpPr txBox="1"/>
              <p:nvPr/>
            </p:nvSpPr>
            <p:spPr>
              <a:xfrm>
                <a:off x="3431963" y="4895360"/>
                <a:ext cx="1838412" cy="83099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small molecule </a:t>
                </a:r>
                <a:r>
                  <a:rPr lang="en-GB" sz="1600" dirty="0">
                    <a:latin typeface="Century Gothic" panose="020B0502020202020204" pitchFamily="34" charset="0"/>
                  </a:rPr>
                  <a:t>e.g. </a:t>
                </a:r>
                <a14:m>
                  <m:oMath xmlns:m="http://schemas.openxmlformats.org/officeDocument/2006/math">
                    <m:r>
                      <m:rPr>
                        <m:sty m:val="p"/>
                      </m:rPr>
                      <a:rPr lang="en-GB" sz="1600" i="0" dirty="0" smtClean="0">
                        <a:latin typeface="Cambria Math" panose="02040503050406030204" pitchFamily="18" charset="0"/>
                      </a:rPr>
                      <m:t>C</m:t>
                    </m:r>
                    <m:sSub>
                      <m:sSubPr>
                        <m:ctrlPr>
                          <a:rPr lang="en-GB" sz="1600" i="1" dirty="0" smtClean="0">
                            <a:latin typeface="Cambria Math" panose="02040503050406030204" pitchFamily="18" charset="0"/>
                          </a:rPr>
                        </m:ctrlPr>
                      </m:sSubPr>
                      <m:e>
                        <m:r>
                          <m:rPr>
                            <m:sty m:val="p"/>
                          </m:rPr>
                          <a:rPr lang="en-GB" sz="1600" b="0" i="0" dirty="0" smtClean="0">
                            <a:latin typeface="Cambria Math" panose="02040503050406030204" pitchFamily="18" charset="0"/>
                          </a:rPr>
                          <m:t>H</m:t>
                        </m:r>
                      </m:e>
                      <m:sub>
                        <m:r>
                          <a:rPr lang="en-GB" sz="1600" b="0" i="0" dirty="0" smtClean="0">
                            <a:latin typeface="Cambria Math" panose="02040503050406030204" pitchFamily="18" charset="0"/>
                          </a:rPr>
                          <m:t>4</m:t>
                        </m:r>
                      </m:sub>
                    </m:sSub>
                  </m:oMath>
                </a14:m>
                <a:r>
                  <a:rPr lang="en-GB" sz="1600" dirty="0">
                    <a:latin typeface="Century Gothic" panose="020B0502020202020204" pitchFamily="34" charset="0"/>
                  </a:rPr>
                  <a:t>, </a:t>
                </a:r>
                <a14:m>
                  <m:oMath xmlns:m="http://schemas.openxmlformats.org/officeDocument/2006/math">
                    <m:r>
                      <m:rPr>
                        <m:sty m:val="p"/>
                      </m:rPr>
                      <a:rPr lang="en-GB" sz="1600" dirty="0" smtClean="0">
                        <a:latin typeface="Cambria Math" panose="02040503050406030204" pitchFamily="18" charset="0"/>
                      </a:rPr>
                      <m:t>N</m:t>
                    </m:r>
                    <m:sSub>
                      <m:sSubPr>
                        <m:ctrlPr>
                          <a:rPr lang="en-GB" sz="1600" i="1" dirty="0">
                            <a:latin typeface="Cambria Math" panose="02040503050406030204" pitchFamily="18" charset="0"/>
                          </a:rPr>
                        </m:ctrlPr>
                      </m:sSubPr>
                      <m:e>
                        <m:r>
                          <m:rPr>
                            <m:sty m:val="p"/>
                          </m:rPr>
                          <a:rPr lang="en-GB" sz="1600" dirty="0">
                            <a:latin typeface="Cambria Math" panose="02040503050406030204" pitchFamily="18" charset="0"/>
                          </a:rPr>
                          <m:t>H</m:t>
                        </m:r>
                      </m:e>
                      <m:sub>
                        <m:r>
                          <a:rPr lang="en-GB" sz="1600" b="0" i="0" dirty="0" smtClean="0">
                            <a:latin typeface="Cambria Math" panose="02040503050406030204" pitchFamily="18" charset="0"/>
                          </a:rPr>
                          <m:t>3</m:t>
                        </m:r>
                      </m:sub>
                    </m:sSub>
                  </m:oMath>
                </a14:m>
                <a:r>
                  <a:rPr lang="en-GB" sz="1600" b="1" dirty="0">
                    <a:solidFill>
                      <a:srgbClr val="C8102E"/>
                    </a:solidFill>
                    <a:latin typeface="Century Gothic" panose="020B0502020202020204" pitchFamily="34" charset="0"/>
                  </a:rPr>
                  <a:t>?</a:t>
                </a:r>
              </a:p>
            </p:txBody>
          </p:sp>
        </mc:Choice>
        <mc:Fallback xmlns="">
          <p:sp>
            <p:nvSpPr>
              <p:cNvPr id="32" name="TextBox 31">
                <a:extLst>
                  <a:ext uri="{FF2B5EF4-FFF2-40B4-BE49-F238E27FC236}">
                    <a16:creationId xmlns:a16="http://schemas.microsoft.com/office/drawing/2014/main" id="{D24C11D7-BC19-5969-580A-5A59A46CBF29}"/>
                  </a:ext>
                  <a:ext uri="{C183D7F6-B498-43B3-948B-1728B52AA6E4}">
                    <adec:decorative xmlns:adec="http://schemas.microsoft.com/office/drawing/2017/decorative" val="0"/>
                  </a:ext>
                </a:extLst>
              </p:cNvPr>
              <p:cNvSpPr txBox="1">
                <a:spLocks noRot="1" noChangeAspect="1" noMove="1" noResize="1" noEditPoints="1" noAdjustHandles="1" noChangeArrowheads="1" noChangeShapeType="1" noTextEdit="1"/>
              </p:cNvSpPr>
              <p:nvPr/>
            </p:nvSpPr>
            <p:spPr>
              <a:xfrm>
                <a:off x="3431963" y="4895360"/>
                <a:ext cx="1838412" cy="830997"/>
              </a:xfrm>
              <a:prstGeom prst="rect">
                <a:avLst/>
              </a:prstGeom>
              <a:blipFill>
                <a:blip r:embed="rId2"/>
                <a:stretch>
                  <a:fillRect t="-2206" b="-8824"/>
                </a:stretch>
              </a:blipFill>
            </p:spPr>
            <p:txBody>
              <a:bodyPr/>
              <a:lstStyle/>
              <a:p>
                <a:r>
                  <a:rPr lang="en-GB">
                    <a:noFill/>
                  </a:rPr>
                  <a:t> </a:t>
                </a:r>
              </a:p>
            </p:txBody>
          </p:sp>
        </mc:Fallback>
      </mc:AlternateContent>
      <p:cxnSp>
        <p:nvCxnSpPr>
          <p:cNvPr id="33" name="Straight Connector 32">
            <a:extLst>
              <a:ext uri="{FF2B5EF4-FFF2-40B4-BE49-F238E27FC236}">
                <a16:creationId xmlns:a16="http://schemas.microsoft.com/office/drawing/2014/main" id="{D6581683-4F1C-2CCF-48B9-943FFD261A95}"/>
              </a:ext>
              <a:ext uri="{C183D7F6-B498-43B3-948B-1728B52AA6E4}">
                <adec:decorative xmlns:adec="http://schemas.microsoft.com/office/drawing/2017/decorative" val="1"/>
              </a:ext>
            </a:extLst>
          </p:cNvPr>
          <p:cNvCxnSpPr>
            <a:cxnSpLocks/>
          </p:cNvCxnSpPr>
          <p:nvPr/>
        </p:nvCxnSpPr>
        <p:spPr>
          <a:xfrm>
            <a:off x="4348389" y="2516189"/>
            <a:ext cx="2" cy="413032"/>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63C88DA6-347F-36E2-A09A-DB949DCAE914}"/>
              </a:ext>
              <a:ext uri="{C183D7F6-B498-43B3-948B-1728B52AA6E4}">
                <adec:decorative xmlns:adec="http://schemas.microsoft.com/office/drawing/2017/decorative" val="1"/>
              </a:ext>
            </a:extLst>
          </p:cNvPr>
          <p:cNvCxnSpPr>
            <a:cxnSpLocks/>
          </p:cNvCxnSpPr>
          <p:nvPr/>
        </p:nvCxnSpPr>
        <p:spPr>
          <a:xfrm flipV="1">
            <a:off x="4333901" y="2923851"/>
            <a:ext cx="847795" cy="537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58420F6B-0C7E-67CE-24F0-8C9D7DD00426}"/>
              </a:ext>
              <a:ext uri="{C183D7F6-B498-43B3-948B-1728B52AA6E4}">
                <adec:decorative xmlns:adec="http://schemas.microsoft.com/office/drawing/2017/decorative" val="1"/>
              </a:ext>
            </a:extLst>
          </p:cNvPr>
          <p:cNvSpPr txBox="1"/>
          <p:nvPr/>
        </p:nvSpPr>
        <p:spPr>
          <a:xfrm>
            <a:off x="5175783" y="2354375"/>
            <a:ext cx="1838412" cy="1107996"/>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single element?</a:t>
            </a:r>
          </a:p>
          <a:p>
            <a:pPr algn="ctr"/>
            <a:endParaRPr lang="en-GB" sz="8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Look at the periodic table</a:t>
            </a:r>
            <a:r>
              <a:rPr lang="en-GB" sz="1300" b="1" i="1" dirty="0">
                <a:solidFill>
                  <a:srgbClr val="C8102E"/>
                </a:solidFill>
                <a:latin typeface="Century Gothic" panose="020B0502020202020204" pitchFamily="34" charset="0"/>
              </a:rPr>
              <a:t> </a:t>
            </a:r>
          </a:p>
        </p:txBody>
      </p:sp>
      <p:cxnSp>
        <p:nvCxnSpPr>
          <p:cNvPr id="37" name="Straight Arrow Connector 36">
            <a:extLst>
              <a:ext uri="{FF2B5EF4-FFF2-40B4-BE49-F238E27FC236}">
                <a16:creationId xmlns:a16="http://schemas.microsoft.com/office/drawing/2014/main" id="{91B66194-7F6C-97CE-3B32-BDD11A9E1569}"/>
              </a:ext>
              <a:ext uri="{C183D7F6-B498-43B3-948B-1728B52AA6E4}">
                <adec:decorative xmlns:adec="http://schemas.microsoft.com/office/drawing/2017/decorative" val="1"/>
              </a:ext>
            </a:extLst>
          </p:cNvPr>
          <p:cNvCxnSpPr>
            <a:cxnSpLocks/>
          </p:cNvCxnSpPr>
          <p:nvPr/>
        </p:nvCxnSpPr>
        <p:spPr>
          <a:xfrm>
            <a:off x="4435894" y="4450579"/>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0EDCBE27-3D46-4D91-FBE7-6A59642B5339}"/>
              </a:ext>
              <a:ext uri="{C183D7F6-B498-43B3-948B-1728B52AA6E4}">
                <adec:decorative xmlns:adec="http://schemas.microsoft.com/office/drawing/2017/decorative" val="1"/>
              </a:ext>
            </a:extLst>
          </p:cNvPr>
          <p:cNvCxnSpPr>
            <a:cxnSpLocks/>
          </p:cNvCxnSpPr>
          <p:nvPr/>
        </p:nvCxnSpPr>
        <p:spPr>
          <a:xfrm>
            <a:off x="4423101" y="6125974"/>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40" name="Flowchart: Alternate Process 39">
            <a:extLst>
              <a:ext uri="{FF2B5EF4-FFF2-40B4-BE49-F238E27FC236}">
                <a16:creationId xmlns:a16="http://schemas.microsoft.com/office/drawing/2014/main" id="{9091F82F-6374-1E58-F216-9F94E00DB2A3}"/>
              </a:ext>
              <a:ext uri="{C183D7F6-B498-43B3-948B-1728B52AA6E4}">
                <adec:decorative xmlns:adec="http://schemas.microsoft.com/office/drawing/2017/decorative" val="1"/>
              </a:ext>
            </a:extLst>
          </p:cNvPr>
          <p:cNvSpPr/>
          <p:nvPr/>
        </p:nvSpPr>
        <p:spPr>
          <a:xfrm>
            <a:off x="5326052" y="4200952"/>
            <a:ext cx="1663847" cy="812364"/>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EB4B819D-0EA6-0CD4-D612-07AC9A98FB1A}"/>
              </a:ext>
              <a:ext uri="{C183D7F6-B498-43B3-948B-1728B52AA6E4}">
                <adec:decorative xmlns:adec="http://schemas.microsoft.com/office/drawing/2017/decorative" val="1"/>
              </a:ext>
            </a:extLst>
          </p:cNvPr>
          <p:cNvSpPr txBox="1"/>
          <p:nvPr/>
        </p:nvSpPr>
        <p:spPr>
          <a:xfrm>
            <a:off x="5051200" y="4200952"/>
            <a:ext cx="2158750" cy="830997"/>
          </a:xfrm>
          <a:prstGeom prst="rect">
            <a:avLst/>
          </a:prstGeom>
          <a:noFill/>
        </p:spPr>
        <p:txBody>
          <a:bodyPr wrap="square" rtlCol="0">
            <a:spAutoFit/>
          </a:bodyPr>
          <a:lstStyle/>
          <a:p>
            <a:pPr algn="ctr"/>
            <a:r>
              <a:rPr lang="en-GB" sz="1600" dirty="0">
                <a:latin typeface="Century Gothic" panose="020B0502020202020204" pitchFamily="34" charset="0"/>
              </a:rPr>
              <a:t>It is a </a:t>
            </a:r>
            <a:r>
              <a:rPr lang="en-GB" sz="1600" b="1" dirty="0">
                <a:solidFill>
                  <a:srgbClr val="C8102E"/>
                </a:solidFill>
                <a:latin typeface="Century Gothic" panose="020B0502020202020204" pitchFamily="34" charset="0"/>
              </a:rPr>
              <a:t>SIMPLE COVALENT MOLECULE</a:t>
            </a:r>
          </a:p>
        </p:txBody>
      </p:sp>
      <p:sp>
        <p:nvSpPr>
          <p:cNvPr id="42" name="Flowchart: Alternate Process 41">
            <a:extLst>
              <a:ext uri="{FF2B5EF4-FFF2-40B4-BE49-F238E27FC236}">
                <a16:creationId xmlns:a16="http://schemas.microsoft.com/office/drawing/2014/main" id="{1454043D-C073-1E9E-307B-4C27FAC8CE57}"/>
              </a:ext>
              <a:ext uri="{C183D7F6-B498-43B3-948B-1728B52AA6E4}">
                <adec:decorative xmlns:adec="http://schemas.microsoft.com/office/drawing/2017/decorative" val="1"/>
              </a:ext>
            </a:extLst>
          </p:cNvPr>
          <p:cNvSpPr/>
          <p:nvPr/>
        </p:nvSpPr>
        <p:spPr>
          <a:xfrm>
            <a:off x="5317234" y="5698034"/>
            <a:ext cx="2524040" cy="646317"/>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E5BEC1EC-2435-49F3-CA28-B5635AF1A6C8}"/>
              </a:ext>
            </a:extLst>
          </p:cNvPr>
          <p:cNvSpPr txBox="1"/>
          <p:nvPr/>
        </p:nvSpPr>
        <p:spPr>
          <a:xfrm>
            <a:off x="5232333" y="5738034"/>
            <a:ext cx="2604844" cy="584775"/>
          </a:xfrm>
          <a:prstGeom prst="rect">
            <a:avLst/>
          </a:prstGeom>
          <a:noFill/>
        </p:spPr>
        <p:txBody>
          <a:bodyPr wrap="square" rtlCol="0">
            <a:spAutoFit/>
          </a:bodyPr>
          <a:lstStyle/>
          <a:p>
            <a:pPr algn="ctr"/>
            <a:r>
              <a:rPr lang="en-GB" sz="1600" dirty="0">
                <a:latin typeface="Century Gothic" panose="020B0502020202020204" pitchFamily="34" charset="0"/>
              </a:rPr>
              <a:t>It has a </a:t>
            </a:r>
            <a:r>
              <a:rPr lang="en-GB" sz="1600" b="1" dirty="0">
                <a:solidFill>
                  <a:srgbClr val="C8102E"/>
                </a:solidFill>
                <a:latin typeface="Century Gothic" panose="020B0502020202020204" pitchFamily="34" charset="0"/>
              </a:rPr>
              <a:t>GIANT COVALENT STRUCTURE</a:t>
            </a:r>
          </a:p>
        </p:txBody>
      </p:sp>
      <p:cxnSp>
        <p:nvCxnSpPr>
          <p:cNvPr id="45" name="Straight Arrow Connector 44">
            <a:extLst>
              <a:ext uri="{FF2B5EF4-FFF2-40B4-BE49-F238E27FC236}">
                <a16:creationId xmlns:a16="http://schemas.microsoft.com/office/drawing/2014/main" id="{60897120-3F34-9882-1CA4-CAC21BE16A37}"/>
              </a:ext>
              <a:ext uri="{C183D7F6-B498-43B3-948B-1728B52AA6E4}">
                <adec:decorative xmlns:adec="http://schemas.microsoft.com/office/drawing/2017/decorative" val="1"/>
              </a:ext>
            </a:extLst>
          </p:cNvPr>
          <p:cNvCxnSpPr>
            <a:cxnSpLocks/>
          </p:cNvCxnSpPr>
          <p:nvPr/>
        </p:nvCxnSpPr>
        <p:spPr>
          <a:xfrm>
            <a:off x="6105656" y="2207737"/>
            <a:ext cx="857864"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0" name="Flowchart: Alternate Process 49">
            <a:extLst>
              <a:ext uri="{FF2B5EF4-FFF2-40B4-BE49-F238E27FC236}">
                <a16:creationId xmlns:a16="http://schemas.microsoft.com/office/drawing/2014/main" id="{571FDFE9-62AC-F82E-D5B7-D8B458CBEFE5}"/>
              </a:ext>
              <a:ext uri="{C183D7F6-B498-43B3-948B-1728B52AA6E4}">
                <adec:decorative xmlns:adec="http://schemas.microsoft.com/office/drawing/2017/decorative" val="1"/>
              </a:ext>
            </a:extLst>
          </p:cNvPr>
          <p:cNvSpPr/>
          <p:nvPr/>
        </p:nvSpPr>
        <p:spPr>
          <a:xfrm>
            <a:off x="6975425" y="1973021"/>
            <a:ext cx="2118971"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CA4642B7-064F-17A0-BCF1-84B0889A98DF}"/>
              </a:ext>
              <a:ext uri="{C183D7F6-B498-43B3-948B-1728B52AA6E4}">
                <adec:decorative xmlns:adec="http://schemas.microsoft.com/office/drawing/2017/decorative" val="1"/>
              </a:ext>
            </a:extLst>
          </p:cNvPr>
          <p:cNvSpPr txBox="1"/>
          <p:nvPr/>
        </p:nvSpPr>
        <p:spPr>
          <a:xfrm>
            <a:off x="6975425" y="2023071"/>
            <a:ext cx="2118971" cy="369332"/>
          </a:xfrm>
          <a:prstGeom prst="rect">
            <a:avLst/>
          </a:prstGeom>
          <a:noFill/>
        </p:spPr>
        <p:txBody>
          <a:bodyPr wrap="square" rtlCol="0">
            <a:spAutoFit/>
          </a:bodyPr>
          <a:lstStyle/>
          <a:p>
            <a:pPr algn="ctr"/>
            <a:r>
              <a:rPr lang="en-GB" dirty="0">
                <a:latin typeface="Century Gothic" panose="020B0502020202020204" pitchFamily="34" charset="0"/>
              </a:rPr>
              <a:t>It is a </a:t>
            </a:r>
            <a:r>
              <a:rPr lang="en-GB" b="1" dirty="0">
                <a:solidFill>
                  <a:srgbClr val="C8102E"/>
                </a:solidFill>
                <a:latin typeface="Century Gothic" panose="020B0502020202020204" pitchFamily="34" charset="0"/>
              </a:rPr>
              <a:t>PURE METAL</a:t>
            </a:r>
          </a:p>
        </p:txBody>
      </p:sp>
      <p:cxnSp>
        <p:nvCxnSpPr>
          <p:cNvPr id="52" name="Straight Connector 51">
            <a:extLst>
              <a:ext uri="{FF2B5EF4-FFF2-40B4-BE49-F238E27FC236}">
                <a16:creationId xmlns:a16="http://schemas.microsoft.com/office/drawing/2014/main" id="{56C1B8CB-C5FE-6EA0-FFB2-0823B2BD5D95}"/>
              </a:ext>
              <a:ext uri="{C183D7F6-B498-43B3-948B-1728B52AA6E4}">
                <adec:decorative xmlns:adec="http://schemas.microsoft.com/office/drawing/2017/decorative" val="1"/>
              </a:ext>
            </a:extLst>
          </p:cNvPr>
          <p:cNvCxnSpPr>
            <a:cxnSpLocks/>
          </p:cNvCxnSpPr>
          <p:nvPr/>
        </p:nvCxnSpPr>
        <p:spPr>
          <a:xfrm>
            <a:off x="6107862" y="3480174"/>
            <a:ext cx="2" cy="1564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945CB85C-237C-041B-F023-EC6E3A57B3CD}"/>
              </a:ext>
              <a:ext uri="{C183D7F6-B498-43B3-948B-1728B52AA6E4}">
                <adec:decorative xmlns:adec="http://schemas.microsoft.com/office/drawing/2017/decorative" val="1"/>
              </a:ext>
            </a:extLst>
          </p:cNvPr>
          <p:cNvCxnSpPr>
            <a:cxnSpLocks/>
          </p:cNvCxnSpPr>
          <p:nvPr/>
        </p:nvCxnSpPr>
        <p:spPr>
          <a:xfrm>
            <a:off x="6093578" y="3636598"/>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5" name="Flowchart: Alternate Process 54">
            <a:extLst>
              <a:ext uri="{FF2B5EF4-FFF2-40B4-BE49-F238E27FC236}">
                <a16:creationId xmlns:a16="http://schemas.microsoft.com/office/drawing/2014/main" id="{24ABA78D-6487-4498-990E-9FFDAD9B7869}"/>
              </a:ext>
              <a:ext uri="{C183D7F6-B498-43B3-948B-1728B52AA6E4}">
                <adec:decorative xmlns:adec="http://schemas.microsoft.com/office/drawing/2017/decorative" val="1"/>
              </a:ext>
            </a:extLst>
          </p:cNvPr>
          <p:cNvSpPr/>
          <p:nvPr/>
        </p:nvSpPr>
        <p:spPr>
          <a:xfrm>
            <a:off x="6986824" y="3404466"/>
            <a:ext cx="1744092"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6A6AD232-1AB5-9430-C026-A84DA50CCCFE}"/>
              </a:ext>
              <a:ext uri="{C183D7F6-B498-43B3-948B-1728B52AA6E4}">
                <adec:decorative xmlns:adec="http://schemas.microsoft.com/office/drawing/2017/decorative" val="1"/>
              </a:ext>
            </a:extLst>
          </p:cNvPr>
          <p:cNvSpPr txBox="1"/>
          <p:nvPr/>
        </p:nvSpPr>
        <p:spPr>
          <a:xfrm>
            <a:off x="6989899" y="3445514"/>
            <a:ext cx="1741017" cy="369332"/>
          </a:xfrm>
          <a:prstGeom prst="rect">
            <a:avLst/>
          </a:prstGeom>
          <a:noFill/>
        </p:spPr>
        <p:txBody>
          <a:bodyPr wrap="square" rtlCol="0">
            <a:spAutoFit/>
          </a:bodyPr>
          <a:lstStyle/>
          <a:p>
            <a:pPr algn="ctr"/>
            <a:r>
              <a:rPr lang="en-GB" dirty="0">
                <a:latin typeface="Century Gothic" panose="020B0502020202020204" pitchFamily="34" charset="0"/>
              </a:rPr>
              <a:t>It is an </a:t>
            </a:r>
            <a:r>
              <a:rPr lang="en-GB" b="1" dirty="0">
                <a:solidFill>
                  <a:srgbClr val="C8102E"/>
                </a:solidFill>
                <a:latin typeface="Century Gothic" panose="020B0502020202020204" pitchFamily="34" charset="0"/>
              </a:rPr>
              <a:t>ALLOY</a:t>
            </a:r>
          </a:p>
        </p:txBody>
      </p:sp>
      <p:sp>
        <p:nvSpPr>
          <p:cNvPr id="63" name="TextBox 62">
            <a:extLst>
              <a:ext uri="{FF2B5EF4-FFF2-40B4-BE49-F238E27FC236}">
                <a16:creationId xmlns:a16="http://schemas.microsoft.com/office/drawing/2014/main" id="{43294D53-D97E-6CA5-973C-CF8B7CD90044}"/>
              </a:ext>
              <a:ext uri="{C183D7F6-B498-43B3-948B-1728B52AA6E4}">
                <adec:decorative xmlns:adec="http://schemas.microsoft.com/office/drawing/2017/decorative" val="1"/>
              </a:ext>
            </a:extLst>
          </p:cNvPr>
          <p:cNvSpPr txBox="1"/>
          <p:nvPr/>
        </p:nvSpPr>
        <p:spPr>
          <a:xfrm>
            <a:off x="2847046" y="1621058"/>
            <a:ext cx="584917"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5" name="TextBox 64">
            <a:extLst>
              <a:ext uri="{FF2B5EF4-FFF2-40B4-BE49-F238E27FC236}">
                <a16:creationId xmlns:a16="http://schemas.microsoft.com/office/drawing/2014/main" id="{B5F79F09-17CA-955A-A374-6778436B115C}"/>
              </a:ext>
              <a:ext uri="{C183D7F6-B498-43B3-948B-1728B52AA6E4}">
                <adec:decorative xmlns:adec="http://schemas.microsoft.com/office/drawing/2017/decorative" val="1"/>
              </a:ext>
            </a:extLst>
          </p:cNvPr>
          <p:cNvSpPr txBox="1"/>
          <p:nvPr/>
        </p:nvSpPr>
        <p:spPr>
          <a:xfrm>
            <a:off x="4310733" y="793603"/>
            <a:ext cx="58304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7" name="TextBox 66">
            <a:extLst>
              <a:ext uri="{FF2B5EF4-FFF2-40B4-BE49-F238E27FC236}">
                <a16:creationId xmlns:a16="http://schemas.microsoft.com/office/drawing/2014/main" id="{BDE691B3-614A-EF1F-E9A5-9717C353BB81}"/>
              </a:ext>
              <a:ext uri="{C183D7F6-B498-43B3-948B-1728B52AA6E4}">
                <adec:decorative xmlns:adec="http://schemas.microsoft.com/office/drawing/2017/decorative" val="1"/>
              </a:ext>
            </a:extLst>
          </p:cNvPr>
          <p:cNvSpPr txBox="1"/>
          <p:nvPr/>
        </p:nvSpPr>
        <p:spPr>
          <a:xfrm>
            <a:off x="6149656" y="1915071"/>
            <a:ext cx="558925"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9" name="TextBox 68">
            <a:extLst>
              <a:ext uri="{FF2B5EF4-FFF2-40B4-BE49-F238E27FC236}">
                <a16:creationId xmlns:a16="http://schemas.microsoft.com/office/drawing/2014/main" id="{47AA5183-C53B-6111-6FA0-A1F51CF59340}"/>
              </a:ext>
              <a:ext uri="{C183D7F6-B498-43B3-948B-1728B52AA6E4}">
                <adec:decorative xmlns:adec="http://schemas.microsoft.com/office/drawing/2017/decorative" val="1"/>
              </a:ext>
            </a:extLst>
          </p:cNvPr>
          <p:cNvSpPr txBox="1"/>
          <p:nvPr/>
        </p:nvSpPr>
        <p:spPr>
          <a:xfrm>
            <a:off x="4348227" y="4166671"/>
            <a:ext cx="128084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71" name="TextBox 70">
            <a:extLst>
              <a:ext uri="{FF2B5EF4-FFF2-40B4-BE49-F238E27FC236}">
                <a16:creationId xmlns:a16="http://schemas.microsoft.com/office/drawing/2014/main" id="{3312D47D-C862-846C-60DB-8CFE8DB1B2F2}"/>
              </a:ext>
              <a:ext uri="{C183D7F6-B498-43B3-948B-1728B52AA6E4}">
                <adec:decorative xmlns:adec="http://schemas.microsoft.com/office/drawing/2017/decorative" val="1"/>
              </a:ext>
            </a:extLst>
          </p:cNvPr>
          <p:cNvSpPr txBox="1"/>
          <p:nvPr/>
        </p:nvSpPr>
        <p:spPr>
          <a:xfrm>
            <a:off x="2817624" y="5327180"/>
            <a:ext cx="128084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4" name="TextBox 73">
            <a:extLst>
              <a:ext uri="{FF2B5EF4-FFF2-40B4-BE49-F238E27FC236}">
                <a16:creationId xmlns:a16="http://schemas.microsoft.com/office/drawing/2014/main" id="{24D3CCE9-592B-2FC5-EF08-34404D9F00CE}"/>
              </a:ext>
              <a:ext uri="{C183D7F6-B498-43B3-948B-1728B52AA6E4}">
                <adec:decorative xmlns:adec="http://schemas.microsoft.com/office/drawing/2017/decorative" val="1"/>
              </a:ext>
            </a:extLst>
          </p:cNvPr>
          <p:cNvSpPr txBox="1"/>
          <p:nvPr/>
        </p:nvSpPr>
        <p:spPr>
          <a:xfrm>
            <a:off x="4342955" y="6096052"/>
            <a:ext cx="753972"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6" name="TextBox 75">
            <a:extLst>
              <a:ext uri="{FF2B5EF4-FFF2-40B4-BE49-F238E27FC236}">
                <a16:creationId xmlns:a16="http://schemas.microsoft.com/office/drawing/2014/main" id="{B308C8F4-6F1B-6382-0398-A3AFF257C398}"/>
              </a:ext>
              <a:ext uri="{C183D7F6-B498-43B3-948B-1728B52AA6E4}">
                <adec:decorative xmlns:adec="http://schemas.microsoft.com/office/drawing/2017/decorative" val="1"/>
              </a:ext>
            </a:extLst>
          </p:cNvPr>
          <p:cNvSpPr txBox="1"/>
          <p:nvPr/>
        </p:nvSpPr>
        <p:spPr>
          <a:xfrm>
            <a:off x="6091285" y="3623910"/>
            <a:ext cx="614916"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7" name="TextBox 76">
            <a:extLst>
              <a:ext uri="{FF2B5EF4-FFF2-40B4-BE49-F238E27FC236}">
                <a16:creationId xmlns:a16="http://schemas.microsoft.com/office/drawing/2014/main" id="{AB27B1C8-9A6B-E62D-2602-133D643D92F1}"/>
              </a:ext>
              <a:ext uri="{C183D7F6-B498-43B3-948B-1728B52AA6E4}">
                <adec:decorative xmlns:adec="http://schemas.microsoft.com/office/drawing/2017/decorative" val="1"/>
              </a:ext>
            </a:extLst>
          </p:cNvPr>
          <p:cNvSpPr txBox="1"/>
          <p:nvPr/>
        </p:nvSpPr>
        <p:spPr>
          <a:xfrm>
            <a:off x="4362500" y="2929221"/>
            <a:ext cx="576408"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5" name="Oval 14">
            <a:extLst>
              <a:ext uri="{FF2B5EF4-FFF2-40B4-BE49-F238E27FC236}">
                <a16:creationId xmlns:a16="http://schemas.microsoft.com/office/drawing/2014/main" id="{40196AD7-3F11-827F-F8FD-127844E7A92E}"/>
              </a:ext>
              <a:ext uri="{C183D7F6-B498-43B3-948B-1728B52AA6E4}">
                <adec:decorative xmlns:adec="http://schemas.microsoft.com/office/drawing/2017/decorative" val="1"/>
              </a:ext>
            </a:extLst>
          </p:cNvPr>
          <p:cNvSpPr/>
          <p:nvPr/>
        </p:nvSpPr>
        <p:spPr>
          <a:xfrm>
            <a:off x="1725580" y="2579149"/>
            <a:ext cx="2410590" cy="1093213"/>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Graphic 19">
            <a:extLst>
              <a:ext uri="{FF2B5EF4-FFF2-40B4-BE49-F238E27FC236}">
                <a16:creationId xmlns:a16="http://schemas.microsoft.com/office/drawing/2014/main" id="{BEA55185-0BBD-5B49-2E29-1D0AC1E6F46C}"/>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2645676" y="4601561"/>
            <a:ext cx="636541" cy="636541"/>
          </a:xfrm>
          <a:prstGeom prst="rect">
            <a:avLst/>
          </a:prstGeom>
        </p:spPr>
      </p:pic>
      <p:sp>
        <p:nvSpPr>
          <p:cNvPr id="21" name="Oval 20">
            <a:extLst>
              <a:ext uri="{FF2B5EF4-FFF2-40B4-BE49-F238E27FC236}">
                <a16:creationId xmlns:a16="http://schemas.microsoft.com/office/drawing/2014/main" id="{E1E7B21F-116A-DF8B-2B12-72F71E5B221A}"/>
              </a:ext>
              <a:ext uri="{C183D7F6-B498-43B3-948B-1728B52AA6E4}">
                <adec:decorative xmlns:adec="http://schemas.microsoft.com/office/drawing/2017/decorative" val="1"/>
              </a:ext>
            </a:extLst>
          </p:cNvPr>
          <p:cNvSpPr/>
          <p:nvPr/>
        </p:nvSpPr>
        <p:spPr>
          <a:xfrm>
            <a:off x="3384043" y="4783690"/>
            <a:ext cx="1909762" cy="1064527"/>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Graphic 21">
            <a:extLst>
              <a:ext uri="{FF2B5EF4-FFF2-40B4-BE49-F238E27FC236}">
                <a16:creationId xmlns:a16="http://schemas.microsoft.com/office/drawing/2014/main" id="{D4455431-0C2C-90F4-2987-928943BA8E3C}"/>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rcRect/>
          <a:stretch/>
        </p:blipFill>
        <p:spPr>
          <a:xfrm>
            <a:off x="4595907" y="5814109"/>
            <a:ext cx="636541" cy="636541"/>
          </a:xfrm>
          <a:prstGeom prst="rect">
            <a:avLst/>
          </a:prstGeom>
        </p:spPr>
      </p:pic>
      <p:sp>
        <p:nvSpPr>
          <p:cNvPr id="26" name="Oval 25">
            <a:extLst>
              <a:ext uri="{FF2B5EF4-FFF2-40B4-BE49-F238E27FC236}">
                <a16:creationId xmlns:a16="http://schemas.microsoft.com/office/drawing/2014/main" id="{A261FB43-F51C-3BAA-9585-465EFA5C4A7F}"/>
              </a:ext>
              <a:ext uri="{C183D7F6-B498-43B3-948B-1728B52AA6E4}">
                <adec:decorative xmlns:adec="http://schemas.microsoft.com/office/drawing/2017/decorative" val="1"/>
              </a:ext>
            </a:extLst>
          </p:cNvPr>
          <p:cNvSpPr/>
          <p:nvPr/>
        </p:nvSpPr>
        <p:spPr>
          <a:xfrm>
            <a:off x="5200508" y="5633695"/>
            <a:ext cx="2776173" cy="800220"/>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descr="A diagram representing the structure of diamond. A three-dimensional model of part of a diamond structure. Spheres representing carbon atoms are joined to each other through single light grey lines representing the bonds. Each sphere is joined to four other spheres.">
            <a:extLst>
              <a:ext uri="{FF2B5EF4-FFF2-40B4-BE49-F238E27FC236}">
                <a16:creationId xmlns:a16="http://schemas.microsoft.com/office/drawing/2014/main" id="{EFDD6874-4856-A33C-088C-072401D53FE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119016" y="4764322"/>
            <a:ext cx="3551547" cy="2367696"/>
          </a:xfrm>
          <a:prstGeom prst="rect">
            <a:avLst/>
          </a:prstGeom>
        </p:spPr>
      </p:pic>
    </p:spTree>
    <p:extLst>
      <p:ext uri="{BB962C8B-B14F-4D97-AF65-F5344CB8AC3E}">
        <p14:creationId xmlns:p14="http://schemas.microsoft.com/office/powerpoint/2010/main" val="42534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5"/>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63" presetClass="path" presetSubtype="0" accel="50000" decel="50000" fill="hold" nodeType="clickEffect">
                                  <p:stCondLst>
                                    <p:cond delay="0"/>
                                  </p:stCondLst>
                                  <p:childTnLst>
                                    <p:animMotion origin="layout" path="M -4.16667E-7 -1.85185E-6 L 0.64089 0.6838 " pathEditMode="relative" rAng="0" ptsTypes="AA">
                                      <p:cBhvr>
                                        <p:cTn id="30" dur="2000" fill="hold"/>
                                        <p:tgtEl>
                                          <p:spTgt spid="12"/>
                                        </p:tgtEl>
                                        <p:attrNameLst>
                                          <p:attrName>ppt_x</p:attrName>
                                          <p:attrName>ppt_y</p:attrName>
                                        </p:attrNameLst>
                                      </p:cBhvr>
                                      <p:rCtr x="32044" y="34190"/>
                                    </p:animMotion>
                                  </p:childTnLst>
                                </p:cTn>
                              </p:par>
                            </p:childTnLst>
                          </p:cTn>
                        </p:par>
                        <p:par>
                          <p:cTn id="31" fill="hold">
                            <p:stCondLst>
                              <p:cond delay="2000"/>
                            </p:stCondLst>
                            <p:childTnLst>
                              <p:par>
                                <p:cTn id="32" presetID="10" presetClass="exit" presetSubtype="0" fill="hold" nodeType="afterEffect">
                                  <p:stCondLst>
                                    <p:cond delay="0"/>
                                  </p:stCondLst>
                                  <p:childTnLst>
                                    <p:animEffect transition="out" filter="fade">
                                      <p:cBhvr>
                                        <p:cTn id="33" dur="500"/>
                                        <p:tgtEl>
                                          <p:spTgt spid="12"/>
                                        </p:tgtEl>
                                      </p:cBhvr>
                                    </p:animEffect>
                                    <p:set>
                                      <p:cBhvr>
                                        <p:cTn id="34" dur="1" fill="hold">
                                          <p:stCondLst>
                                            <p:cond delay="499"/>
                                          </p:stCondLst>
                                        </p:cTn>
                                        <p:tgtEl>
                                          <p:spTgt spid="12"/>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fade">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1" grpId="0" animBg="1"/>
      <p:bldP spid="21" grpId="1" animBg="1"/>
      <p:bldP spid="2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B6294A-FBF1-DA29-F5AA-ED282F4FF00F}"/>
            </a:ext>
          </a:extLst>
        </p:cNvPr>
        <p:cNvGrpSpPr/>
        <p:nvPr/>
      </p:nvGrpSpPr>
      <p:grpSpPr>
        <a:xfrm>
          <a:off x="0" y="0"/>
          <a:ext cx="0" cy="0"/>
          <a:chOff x="0" y="0"/>
          <a:chExt cx="0" cy="0"/>
        </a:xfrm>
      </p:grpSpPr>
      <p:cxnSp>
        <p:nvCxnSpPr>
          <p:cNvPr id="38" name="Straight Connector 37">
            <a:extLst>
              <a:ext uri="{FF2B5EF4-FFF2-40B4-BE49-F238E27FC236}">
                <a16:creationId xmlns:a16="http://schemas.microsoft.com/office/drawing/2014/main" id="{1DCBD454-ABA6-365B-305B-AA1CFBEEF8F7}"/>
              </a:ext>
              <a:ext uri="{C183D7F6-B498-43B3-948B-1728B52AA6E4}">
                <adec:decorative xmlns:adec="http://schemas.microsoft.com/office/drawing/2017/decorative" val="1"/>
              </a:ext>
            </a:extLst>
          </p:cNvPr>
          <p:cNvCxnSpPr>
            <a:cxnSpLocks/>
          </p:cNvCxnSpPr>
          <p:nvPr/>
        </p:nvCxnSpPr>
        <p:spPr>
          <a:xfrm>
            <a:off x="4311240" y="5901509"/>
            <a:ext cx="4" cy="23973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B7E7B1E8-AA5E-881A-7066-220751352785}"/>
              </a:ext>
              <a:ext uri="{C183D7F6-B498-43B3-948B-1728B52AA6E4}">
                <adec:decorative xmlns:adec="http://schemas.microsoft.com/office/drawing/2017/decorative" val="1"/>
              </a:ext>
            </a:extLst>
          </p:cNvPr>
          <p:cNvCxnSpPr>
            <a:cxnSpLocks/>
          </p:cNvCxnSpPr>
          <p:nvPr/>
        </p:nvCxnSpPr>
        <p:spPr>
          <a:xfrm>
            <a:off x="4311244" y="4435973"/>
            <a:ext cx="0" cy="304999"/>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5CA48B9-34ED-A428-7B66-2E5611EFDD2B}"/>
              </a:ext>
              <a:ext uri="{C183D7F6-B498-43B3-948B-1728B52AA6E4}">
                <adec:decorative xmlns:adec="http://schemas.microsoft.com/office/drawing/2017/decorative" val="1"/>
              </a:ext>
            </a:extLst>
          </p:cNvPr>
          <p:cNvCxnSpPr>
            <a:cxnSpLocks/>
          </p:cNvCxnSpPr>
          <p:nvPr/>
        </p:nvCxnSpPr>
        <p:spPr>
          <a:xfrm>
            <a:off x="4286327" y="2352292"/>
            <a:ext cx="6553" cy="57997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grpSp>
        <p:nvGrpSpPr>
          <p:cNvPr id="12" name="Group 11" descr="Na sodium">
            <a:extLst>
              <a:ext uri="{FF2B5EF4-FFF2-40B4-BE49-F238E27FC236}">
                <a16:creationId xmlns:a16="http://schemas.microsoft.com/office/drawing/2014/main" id="{1B6996B3-E33F-C84E-654A-12C09B83F822}"/>
              </a:ext>
              <a:ext uri="{C183D7F6-B498-43B3-948B-1728B52AA6E4}">
                <adec:decorative xmlns:adec="http://schemas.microsoft.com/office/drawing/2017/decorative" val="0"/>
              </a:ext>
            </a:extLst>
          </p:cNvPr>
          <p:cNvGrpSpPr/>
          <p:nvPr/>
        </p:nvGrpSpPr>
        <p:grpSpPr>
          <a:xfrm>
            <a:off x="242076" y="975335"/>
            <a:ext cx="1353364" cy="819696"/>
            <a:chOff x="254959" y="1144612"/>
            <a:chExt cx="1353364" cy="819696"/>
          </a:xfrm>
        </p:grpSpPr>
        <p:sp>
          <p:nvSpPr>
            <p:cNvPr id="11" name="Rectangle: Rounded Corners 10">
              <a:extLst>
                <a:ext uri="{FF2B5EF4-FFF2-40B4-BE49-F238E27FC236}">
                  <a16:creationId xmlns:a16="http://schemas.microsoft.com/office/drawing/2014/main" id="{4E406933-10EF-410A-579A-2B39696C7526}"/>
                </a:ext>
              </a:extLst>
            </p:cNvPr>
            <p:cNvSpPr/>
            <p:nvPr/>
          </p:nvSpPr>
          <p:spPr>
            <a:xfrm>
              <a:off x="288844" y="1164089"/>
              <a:ext cx="1315613" cy="800219"/>
            </a:xfrm>
            <a:prstGeom prst="roundRect">
              <a:avLst/>
            </a:prstGeom>
            <a:solidFill>
              <a:srgbClr val="FAE7EA"/>
            </a:solidFill>
            <a:ln>
              <a:solidFill>
                <a:srgbClr val="FAE7E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32AE5B19-F4D4-3667-B011-28A14B1B9C29}"/>
                </a:ext>
              </a:extLst>
            </p:cNvPr>
            <p:cNvSpPr txBox="1"/>
            <p:nvPr/>
          </p:nvSpPr>
          <p:spPr>
            <a:xfrm>
              <a:off x="254959" y="1144612"/>
              <a:ext cx="1353364" cy="800219"/>
            </a:xfrm>
            <a:prstGeom prst="rect">
              <a:avLst/>
            </a:prstGeom>
            <a:noFill/>
          </p:spPr>
          <p:txBody>
            <a:bodyPr wrap="square" rtlCol="0">
              <a:spAutoFit/>
            </a:bodyPr>
            <a:lstStyle/>
            <a:p>
              <a:pPr algn="ctr"/>
              <a:r>
                <a:rPr lang="en-GB" sz="2800" b="1" dirty="0">
                  <a:latin typeface="Cambria Math" panose="02040503050406030204" pitchFamily="18" charset="0"/>
                  <a:ea typeface="Cambria Math" panose="02040503050406030204" pitchFamily="18" charset="0"/>
                </a:rPr>
                <a:t>Na</a:t>
              </a:r>
              <a:br>
                <a:rPr lang="en-GB" dirty="0"/>
              </a:br>
              <a:r>
                <a:rPr lang="en-GB" dirty="0">
                  <a:latin typeface="Century Gothic" panose="020B0502020202020204" pitchFamily="34" charset="0"/>
                </a:rPr>
                <a:t>sodium</a:t>
              </a:r>
            </a:p>
          </p:txBody>
        </p:sp>
      </p:grpSp>
      <p:sp>
        <p:nvSpPr>
          <p:cNvPr id="78" name="Flowchart: Preparation 77">
            <a:extLst>
              <a:ext uri="{FF2B5EF4-FFF2-40B4-BE49-F238E27FC236}">
                <a16:creationId xmlns:a16="http://schemas.microsoft.com/office/drawing/2014/main" id="{45FE437F-1E36-549D-D4C8-CB52B0B47490}"/>
              </a:ext>
              <a:ext uri="{C183D7F6-B498-43B3-948B-1728B52AA6E4}">
                <adec:decorative xmlns:adec="http://schemas.microsoft.com/office/drawing/2017/decorative" val="1"/>
              </a:ext>
            </a:extLst>
          </p:cNvPr>
          <p:cNvSpPr/>
          <p:nvPr/>
        </p:nvSpPr>
        <p:spPr>
          <a:xfrm>
            <a:off x="3381002" y="4707414"/>
            <a:ext cx="1843200" cy="120600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E7EBEC6-BAF9-FD43-8AFB-CC192E3BA6EF}"/>
              </a:ext>
              <a:ext uri="{C183D7F6-B498-43B3-948B-1728B52AA6E4}">
                <adec:decorative xmlns:adec="http://schemas.microsoft.com/office/drawing/2017/decorative" val="1"/>
              </a:ext>
            </a:extLst>
          </p:cNvPr>
          <p:cNvSpPr>
            <a:spLocks noGrp="1"/>
          </p:cNvSpPr>
          <p:nvPr>
            <p:ph type="title"/>
          </p:nvPr>
        </p:nvSpPr>
        <p:spPr>
          <a:xfrm>
            <a:off x="149443" y="182789"/>
            <a:ext cx="4702606" cy="440661"/>
          </a:xfrm>
        </p:spPr>
        <p:txBody>
          <a:bodyPr/>
          <a:lstStyle/>
          <a:p>
            <a:r>
              <a:rPr lang="en-GB" dirty="0"/>
              <a:t>Bonding decision tree</a:t>
            </a:r>
          </a:p>
        </p:txBody>
      </p:sp>
      <p:sp>
        <p:nvSpPr>
          <p:cNvPr id="4" name="Hexagon 3">
            <a:extLst>
              <a:ext uri="{FF2B5EF4-FFF2-40B4-BE49-F238E27FC236}">
                <a16:creationId xmlns:a16="http://schemas.microsoft.com/office/drawing/2014/main" id="{0BE67E3E-7FEC-FC31-975A-292BDA3F61EE}"/>
              </a:ext>
              <a:ext uri="{C183D7F6-B498-43B3-948B-1728B52AA6E4}">
                <adec:decorative xmlns:adec="http://schemas.microsoft.com/office/drawing/2017/decorative" val="1"/>
              </a:ext>
            </a:extLst>
          </p:cNvPr>
          <p:cNvSpPr/>
          <p:nvPr/>
        </p:nvSpPr>
        <p:spPr>
          <a:xfrm>
            <a:off x="1760549" y="2633667"/>
            <a:ext cx="2348106" cy="1658232"/>
          </a:xfrm>
          <a:prstGeom prst="hexagon">
            <a:avLst/>
          </a:prstGeom>
          <a:ln w="28575">
            <a:solidFill>
              <a:srgbClr val="C810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sp>
        <p:nvSpPr>
          <p:cNvPr id="5" name="Flowchart: Preparation 4">
            <a:extLst>
              <a:ext uri="{FF2B5EF4-FFF2-40B4-BE49-F238E27FC236}">
                <a16:creationId xmlns:a16="http://schemas.microsoft.com/office/drawing/2014/main" id="{C2C241F5-66BA-8C5A-2A3A-1E4A62E5E263}"/>
              </a:ext>
              <a:ext uri="{C183D7F6-B498-43B3-948B-1728B52AA6E4}">
                <adec:decorative xmlns:adec="http://schemas.microsoft.com/office/drawing/2017/decorative" val="1"/>
              </a:ext>
            </a:extLst>
          </p:cNvPr>
          <p:cNvSpPr/>
          <p:nvPr/>
        </p:nvSpPr>
        <p:spPr>
          <a:xfrm>
            <a:off x="3354001" y="1384865"/>
            <a:ext cx="1864800" cy="113760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lowchart: Preparation 6">
            <a:extLst>
              <a:ext uri="{FF2B5EF4-FFF2-40B4-BE49-F238E27FC236}">
                <a16:creationId xmlns:a16="http://schemas.microsoft.com/office/drawing/2014/main" id="{136F1C91-27B3-81AE-7BBF-0A8FFE51E185}"/>
              </a:ext>
              <a:ext uri="{C183D7F6-B498-43B3-948B-1728B52AA6E4}">
                <adec:decorative xmlns:adec="http://schemas.microsoft.com/office/drawing/2017/decorative" val="1"/>
              </a:ext>
            </a:extLst>
          </p:cNvPr>
          <p:cNvSpPr/>
          <p:nvPr/>
        </p:nvSpPr>
        <p:spPr>
          <a:xfrm>
            <a:off x="5200508" y="2366304"/>
            <a:ext cx="1786315" cy="111471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lowchart: Alternate Process 7">
            <a:extLst>
              <a:ext uri="{FF2B5EF4-FFF2-40B4-BE49-F238E27FC236}">
                <a16:creationId xmlns:a16="http://schemas.microsoft.com/office/drawing/2014/main" id="{AC21C0A1-DF93-D44F-BD72-F03FA798ADEE}"/>
              </a:ext>
              <a:ext uri="{C183D7F6-B498-43B3-948B-1728B52AA6E4}">
                <adec:decorative xmlns:adec="http://schemas.microsoft.com/office/drawing/2017/decorative" val="1"/>
              </a:ext>
            </a:extLst>
          </p:cNvPr>
          <p:cNvSpPr/>
          <p:nvPr/>
        </p:nvSpPr>
        <p:spPr>
          <a:xfrm>
            <a:off x="5141499" y="895684"/>
            <a:ext cx="1977517"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a:extLst>
              <a:ext uri="{FF2B5EF4-FFF2-40B4-BE49-F238E27FC236}">
                <a16:creationId xmlns:a16="http://schemas.microsoft.com/office/drawing/2014/main" id="{F2B52D33-BA3C-5871-2D53-5C1AEF07B890}"/>
              </a:ext>
            </a:extLst>
          </p:cNvPr>
          <p:cNvSpPr txBox="1"/>
          <p:nvPr/>
        </p:nvSpPr>
        <p:spPr>
          <a:xfrm>
            <a:off x="1798396" y="2721420"/>
            <a:ext cx="2320962" cy="1554272"/>
          </a:xfrm>
          <a:prstGeom prst="rect">
            <a:avLst/>
          </a:prstGeom>
          <a:noFill/>
        </p:spPr>
        <p:txBody>
          <a:bodyPr wrap="square" rtlCol="0">
            <a:spAutoFit/>
          </a:bodyPr>
          <a:lstStyle/>
          <a:p>
            <a:pPr algn="ctr"/>
            <a:r>
              <a:rPr lang="en-GB" sz="1600" dirty="0">
                <a:latin typeface="Century Gothic" panose="020B0502020202020204" pitchFamily="34" charset="0"/>
              </a:rPr>
              <a:t>Does the </a:t>
            </a:r>
          </a:p>
          <a:p>
            <a:pPr algn="ctr"/>
            <a:r>
              <a:rPr lang="en-GB" sz="1600" dirty="0">
                <a:latin typeface="Century Gothic" panose="020B0502020202020204" pitchFamily="34" charset="0"/>
              </a:rPr>
              <a:t>substance contain </a:t>
            </a:r>
          </a:p>
          <a:p>
            <a:pPr algn="ctr"/>
            <a:r>
              <a:rPr lang="en-GB" sz="1600" dirty="0">
                <a:latin typeface="Century Gothic" panose="020B0502020202020204" pitchFamily="34" charset="0"/>
              </a:rPr>
              <a:t>a </a:t>
            </a:r>
            <a:r>
              <a:rPr lang="en-GB" sz="1600" b="1" dirty="0">
                <a:solidFill>
                  <a:srgbClr val="C8102E"/>
                </a:solidFill>
                <a:latin typeface="Century Gothic" panose="020B0502020202020204" pitchFamily="34" charset="0"/>
              </a:rPr>
              <a:t>metal element?</a:t>
            </a:r>
          </a:p>
          <a:p>
            <a:pPr algn="ctr"/>
            <a:endParaRPr lang="en-GB" sz="8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Remember metals are on the left of the periodic table</a:t>
            </a:r>
          </a:p>
        </p:txBody>
      </p:sp>
      <p:cxnSp>
        <p:nvCxnSpPr>
          <p:cNvPr id="16" name="Straight Connector 15">
            <a:extLst>
              <a:ext uri="{FF2B5EF4-FFF2-40B4-BE49-F238E27FC236}">
                <a16:creationId xmlns:a16="http://schemas.microsoft.com/office/drawing/2014/main" id="{BB41FB81-DFE9-B6DC-1824-44D4E95300CB}"/>
              </a:ext>
              <a:ext uri="{C183D7F6-B498-43B3-948B-1728B52AA6E4}">
                <adec:decorative xmlns:adec="http://schemas.microsoft.com/office/drawing/2017/decorative" val="1"/>
              </a:ext>
            </a:extLst>
          </p:cNvPr>
          <p:cNvCxnSpPr>
            <a:cxnSpLocks/>
          </p:cNvCxnSpPr>
          <p:nvPr/>
        </p:nvCxnSpPr>
        <p:spPr>
          <a:xfrm>
            <a:off x="2924994" y="1945547"/>
            <a:ext cx="1863" cy="690589"/>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A5AB37D-34EF-219E-F1A8-4F4F86B995BC}"/>
              </a:ext>
              <a:ext uri="{C183D7F6-B498-43B3-948B-1728B52AA6E4}">
                <adec:decorative xmlns:adec="http://schemas.microsoft.com/office/drawing/2017/decorative" val="1"/>
              </a:ext>
            </a:extLst>
          </p:cNvPr>
          <p:cNvCxnSpPr>
            <a:cxnSpLocks/>
          </p:cNvCxnSpPr>
          <p:nvPr/>
        </p:nvCxnSpPr>
        <p:spPr>
          <a:xfrm>
            <a:off x="2924994" y="1958770"/>
            <a:ext cx="412097"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F8C059FC-D962-6100-F328-045EABB99043}"/>
              </a:ext>
            </a:extLst>
          </p:cNvPr>
          <p:cNvSpPr txBox="1"/>
          <p:nvPr/>
        </p:nvSpPr>
        <p:spPr>
          <a:xfrm>
            <a:off x="3448676" y="1539496"/>
            <a:ext cx="1661661" cy="830997"/>
          </a:xfrm>
          <a:prstGeom prst="rect">
            <a:avLst/>
          </a:prstGeom>
          <a:noFill/>
        </p:spPr>
        <p:txBody>
          <a:bodyPr wrap="square" rtlCol="0">
            <a:spAutoFit/>
          </a:bodyPr>
          <a:lstStyle/>
          <a:p>
            <a:pPr algn="ctr"/>
            <a:r>
              <a:rPr lang="en-GB" sz="1600" dirty="0">
                <a:latin typeface="Century Gothic" panose="020B0502020202020204" pitchFamily="34" charset="0"/>
              </a:rPr>
              <a:t>Is the </a:t>
            </a:r>
            <a:r>
              <a:rPr lang="en-GB" sz="1600" b="1" dirty="0">
                <a:solidFill>
                  <a:srgbClr val="C8102E"/>
                </a:solidFill>
                <a:latin typeface="Century Gothic" panose="020B0502020202020204" pitchFamily="34" charset="0"/>
              </a:rPr>
              <a:t>metal</a:t>
            </a:r>
            <a:r>
              <a:rPr lang="en-GB" sz="1600" dirty="0">
                <a:latin typeface="Century Gothic" panose="020B0502020202020204" pitchFamily="34" charset="0"/>
              </a:rPr>
              <a:t> bonded to a </a:t>
            </a:r>
            <a:r>
              <a:rPr lang="en-GB" sz="1600" b="1" dirty="0">
                <a:solidFill>
                  <a:srgbClr val="C8102E"/>
                </a:solidFill>
                <a:latin typeface="Century Gothic" panose="020B0502020202020204" pitchFamily="34" charset="0"/>
              </a:rPr>
              <a:t>non-metal?</a:t>
            </a:r>
          </a:p>
        </p:txBody>
      </p:sp>
      <p:cxnSp>
        <p:nvCxnSpPr>
          <p:cNvPr id="24" name="Straight Connector 23">
            <a:extLst>
              <a:ext uri="{FF2B5EF4-FFF2-40B4-BE49-F238E27FC236}">
                <a16:creationId xmlns:a16="http://schemas.microsoft.com/office/drawing/2014/main" id="{C81DEB90-CDE5-8A9A-5D27-548C1823EF80}"/>
              </a:ext>
              <a:ext uri="{C183D7F6-B498-43B3-948B-1728B52AA6E4}">
                <adec:decorative xmlns:adec="http://schemas.microsoft.com/office/drawing/2017/decorative" val="1"/>
              </a:ext>
            </a:extLst>
          </p:cNvPr>
          <p:cNvCxnSpPr>
            <a:cxnSpLocks/>
          </p:cNvCxnSpPr>
          <p:nvPr/>
        </p:nvCxnSpPr>
        <p:spPr>
          <a:xfrm>
            <a:off x="4251432" y="1137661"/>
            <a:ext cx="6810" cy="267838"/>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F53D77F-1C50-D3A8-C3F5-573212AE8A30}"/>
              </a:ext>
              <a:ext uri="{C183D7F6-B498-43B3-948B-1728B52AA6E4}">
                <adec:decorative xmlns:adec="http://schemas.microsoft.com/office/drawing/2017/decorative" val="1"/>
              </a:ext>
            </a:extLst>
          </p:cNvPr>
          <p:cNvCxnSpPr>
            <a:cxnSpLocks/>
          </p:cNvCxnSpPr>
          <p:nvPr/>
        </p:nvCxnSpPr>
        <p:spPr>
          <a:xfrm>
            <a:off x="4236817" y="1134939"/>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E50B3437-5468-35A9-47DA-FE16A13857B1}"/>
              </a:ext>
              <a:ext uri="{C183D7F6-B498-43B3-948B-1728B52AA6E4}">
                <adec:decorative xmlns:adec="http://schemas.microsoft.com/office/drawing/2017/decorative" val="1"/>
              </a:ext>
            </a:extLst>
          </p:cNvPr>
          <p:cNvSpPr txBox="1"/>
          <p:nvPr/>
        </p:nvSpPr>
        <p:spPr>
          <a:xfrm>
            <a:off x="5141499" y="975335"/>
            <a:ext cx="1977517" cy="338554"/>
          </a:xfrm>
          <a:prstGeom prst="rect">
            <a:avLst/>
          </a:prstGeom>
          <a:noFill/>
        </p:spPr>
        <p:txBody>
          <a:bodyPr wrap="square" rtlCol="0">
            <a:spAutoFit/>
          </a:bodyPr>
          <a:lstStyle/>
          <a:p>
            <a:pPr algn="ctr"/>
            <a:r>
              <a:rPr lang="en-GB" sz="1600" dirty="0">
                <a:latin typeface="Century Gothic" panose="020B0502020202020204" pitchFamily="34" charset="0"/>
              </a:rPr>
              <a:t>It is an </a:t>
            </a:r>
            <a:r>
              <a:rPr lang="en-GB" sz="1600" b="1" dirty="0">
                <a:solidFill>
                  <a:srgbClr val="C8102E"/>
                </a:solidFill>
                <a:latin typeface="Century Gothic" panose="020B0502020202020204" pitchFamily="34" charset="0"/>
              </a:rPr>
              <a:t>IONIC SALT</a:t>
            </a:r>
          </a:p>
        </p:txBody>
      </p:sp>
      <p:cxnSp>
        <p:nvCxnSpPr>
          <p:cNvPr id="30" name="Straight Connector 29">
            <a:extLst>
              <a:ext uri="{FF2B5EF4-FFF2-40B4-BE49-F238E27FC236}">
                <a16:creationId xmlns:a16="http://schemas.microsoft.com/office/drawing/2014/main" id="{2CE99F55-FDFD-C34A-0482-1FA58BF17CD8}"/>
              </a:ext>
              <a:ext uri="{C183D7F6-B498-43B3-948B-1728B52AA6E4}">
                <adec:decorative xmlns:adec="http://schemas.microsoft.com/office/drawing/2017/decorative" val="1"/>
              </a:ext>
            </a:extLst>
          </p:cNvPr>
          <p:cNvCxnSpPr>
            <a:cxnSpLocks/>
          </p:cNvCxnSpPr>
          <p:nvPr/>
        </p:nvCxnSpPr>
        <p:spPr>
          <a:xfrm flipH="1">
            <a:off x="2930875" y="4291899"/>
            <a:ext cx="3727" cy="1004737"/>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CCB6A9B9-4850-6C4F-C2D2-B3AC33F82682}"/>
              </a:ext>
              <a:ext uri="{C183D7F6-B498-43B3-948B-1728B52AA6E4}">
                <adec:decorative xmlns:adec="http://schemas.microsoft.com/office/drawing/2017/decorative" val="1"/>
              </a:ext>
            </a:extLst>
          </p:cNvPr>
          <p:cNvCxnSpPr>
            <a:cxnSpLocks/>
          </p:cNvCxnSpPr>
          <p:nvPr/>
        </p:nvCxnSpPr>
        <p:spPr>
          <a:xfrm>
            <a:off x="2917574" y="5310414"/>
            <a:ext cx="436427"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459467E6-685A-D15C-0811-FF540144E227}"/>
                  </a:ext>
                  <a:ext uri="{C183D7F6-B498-43B3-948B-1728B52AA6E4}">
                    <adec:decorative xmlns:adec="http://schemas.microsoft.com/office/drawing/2017/decorative" val="1"/>
                  </a:ext>
                </a:extLst>
              </p:cNvPr>
              <p:cNvSpPr txBox="1"/>
              <p:nvPr/>
            </p:nvSpPr>
            <p:spPr>
              <a:xfrm>
                <a:off x="3392036" y="4914330"/>
                <a:ext cx="1838412" cy="83099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small molecule </a:t>
                </a:r>
                <a:r>
                  <a:rPr lang="en-GB" sz="1600" dirty="0">
                    <a:latin typeface="Century Gothic" panose="020B0502020202020204" pitchFamily="34" charset="0"/>
                  </a:rPr>
                  <a:t>e.g. </a:t>
                </a:r>
                <a14:m>
                  <m:oMath xmlns:m="http://schemas.openxmlformats.org/officeDocument/2006/math">
                    <m:r>
                      <m:rPr>
                        <m:sty m:val="p"/>
                      </m:rPr>
                      <a:rPr lang="en-GB" sz="1600" i="0" dirty="0" smtClean="0">
                        <a:latin typeface="Cambria Math" panose="02040503050406030204" pitchFamily="18" charset="0"/>
                      </a:rPr>
                      <m:t>C</m:t>
                    </m:r>
                    <m:sSub>
                      <m:sSubPr>
                        <m:ctrlPr>
                          <a:rPr lang="en-GB" sz="1600" i="1" dirty="0" smtClean="0">
                            <a:latin typeface="Cambria Math" panose="02040503050406030204" pitchFamily="18" charset="0"/>
                          </a:rPr>
                        </m:ctrlPr>
                      </m:sSubPr>
                      <m:e>
                        <m:r>
                          <m:rPr>
                            <m:sty m:val="p"/>
                          </m:rPr>
                          <a:rPr lang="en-GB" sz="1600" b="0" i="0" dirty="0" smtClean="0">
                            <a:latin typeface="Cambria Math" panose="02040503050406030204" pitchFamily="18" charset="0"/>
                          </a:rPr>
                          <m:t>H</m:t>
                        </m:r>
                      </m:e>
                      <m:sub>
                        <m:r>
                          <a:rPr lang="en-GB" sz="1600" b="0" i="0" dirty="0" smtClean="0">
                            <a:latin typeface="Cambria Math" panose="02040503050406030204" pitchFamily="18" charset="0"/>
                          </a:rPr>
                          <m:t>4</m:t>
                        </m:r>
                      </m:sub>
                    </m:sSub>
                  </m:oMath>
                </a14:m>
                <a:r>
                  <a:rPr lang="en-GB" sz="1600" dirty="0">
                    <a:latin typeface="Century Gothic" panose="020B0502020202020204" pitchFamily="34" charset="0"/>
                  </a:rPr>
                  <a:t>, </a:t>
                </a:r>
                <a14:m>
                  <m:oMath xmlns:m="http://schemas.openxmlformats.org/officeDocument/2006/math">
                    <m:r>
                      <m:rPr>
                        <m:sty m:val="p"/>
                      </m:rPr>
                      <a:rPr lang="en-GB" sz="1600" dirty="0" smtClean="0">
                        <a:latin typeface="Cambria Math" panose="02040503050406030204" pitchFamily="18" charset="0"/>
                      </a:rPr>
                      <m:t>N</m:t>
                    </m:r>
                    <m:sSub>
                      <m:sSubPr>
                        <m:ctrlPr>
                          <a:rPr lang="en-GB" sz="1600" i="1" dirty="0">
                            <a:latin typeface="Cambria Math" panose="02040503050406030204" pitchFamily="18" charset="0"/>
                          </a:rPr>
                        </m:ctrlPr>
                      </m:sSubPr>
                      <m:e>
                        <m:r>
                          <m:rPr>
                            <m:sty m:val="p"/>
                          </m:rPr>
                          <a:rPr lang="en-GB" sz="1600" dirty="0">
                            <a:latin typeface="Cambria Math" panose="02040503050406030204" pitchFamily="18" charset="0"/>
                          </a:rPr>
                          <m:t>H</m:t>
                        </m:r>
                      </m:e>
                      <m:sub>
                        <m:r>
                          <a:rPr lang="en-GB" sz="1600" b="0" i="0" dirty="0" smtClean="0">
                            <a:latin typeface="Cambria Math" panose="02040503050406030204" pitchFamily="18" charset="0"/>
                          </a:rPr>
                          <m:t>3</m:t>
                        </m:r>
                      </m:sub>
                    </m:sSub>
                  </m:oMath>
                </a14:m>
                <a:r>
                  <a:rPr lang="en-GB" sz="1600" b="1" dirty="0">
                    <a:solidFill>
                      <a:srgbClr val="C8102E"/>
                    </a:solidFill>
                    <a:latin typeface="Century Gothic" panose="020B0502020202020204" pitchFamily="34" charset="0"/>
                  </a:rPr>
                  <a:t>?</a:t>
                </a:r>
              </a:p>
            </p:txBody>
          </p:sp>
        </mc:Choice>
        <mc:Fallback xmlns="">
          <p:sp>
            <p:nvSpPr>
              <p:cNvPr id="32" name="TextBox 31">
                <a:extLst>
                  <a:ext uri="{FF2B5EF4-FFF2-40B4-BE49-F238E27FC236}">
                    <a16:creationId xmlns:a16="http://schemas.microsoft.com/office/drawing/2014/main" id="{459467E6-685A-D15C-0811-FF540144E227}"/>
                  </a:ext>
                  <a:ext uri="{C183D7F6-B498-43B3-948B-1728B52AA6E4}">
                    <adec:decorative xmlns:adec="http://schemas.microsoft.com/office/drawing/2017/decorative" val="1"/>
                  </a:ext>
                </a:extLst>
              </p:cNvPr>
              <p:cNvSpPr txBox="1">
                <a:spLocks noRot="1" noChangeAspect="1" noMove="1" noResize="1" noEditPoints="1" noAdjustHandles="1" noChangeArrowheads="1" noChangeShapeType="1" noTextEdit="1"/>
              </p:cNvSpPr>
              <p:nvPr/>
            </p:nvSpPr>
            <p:spPr>
              <a:xfrm>
                <a:off x="3392036" y="4914330"/>
                <a:ext cx="1838412" cy="830997"/>
              </a:xfrm>
              <a:prstGeom prst="rect">
                <a:avLst/>
              </a:prstGeom>
              <a:blipFill>
                <a:blip r:embed="rId2"/>
                <a:stretch>
                  <a:fillRect t="-2206" b="-8824"/>
                </a:stretch>
              </a:blipFill>
            </p:spPr>
            <p:txBody>
              <a:bodyPr/>
              <a:lstStyle/>
              <a:p>
                <a:r>
                  <a:rPr lang="en-GB">
                    <a:noFill/>
                  </a:rPr>
                  <a:t> </a:t>
                </a:r>
              </a:p>
            </p:txBody>
          </p:sp>
        </mc:Fallback>
      </mc:AlternateContent>
      <p:cxnSp>
        <p:nvCxnSpPr>
          <p:cNvPr id="34" name="Straight Arrow Connector 33">
            <a:extLst>
              <a:ext uri="{FF2B5EF4-FFF2-40B4-BE49-F238E27FC236}">
                <a16:creationId xmlns:a16="http://schemas.microsoft.com/office/drawing/2014/main" id="{A5A9E7AD-BE30-A0BC-8734-92BAA39BE009}"/>
              </a:ext>
              <a:ext uri="{C183D7F6-B498-43B3-948B-1728B52AA6E4}">
                <adec:decorative xmlns:adec="http://schemas.microsoft.com/office/drawing/2017/decorative" val="1"/>
              </a:ext>
            </a:extLst>
          </p:cNvPr>
          <p:cNvCxnSpPr>
            <a:cxnSpLocks/>
          </p:cNvCxnSpPr>
          <p:nvPr/>
        </p:nvCxnSpPr>
        <p:spPr>
          <a:xfrm>
            <a:off x="4301349" y="2920440"/>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45EF7A3B-A441-AEEA-A27D-C3360382DE8C}"/>
              </a:ext>
            </a:extLst>
          </p:cNvPr>
          <p:cNvSpPr txBox="1"/>
          <p:nvPr/>
        </p:nvSpPr>
        <p:spPr>
          <a:xfrm>
            <a:off x="5197684" y="2373725"/>
            <a:ext cx="1838412" cy="1107996"/>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single element?</a:t>
            </a:r>
          </a:p>
          <a:p>
            <a:pPr algn="ctr"/>
            <a:r>
              <a:rPr lang="en-GB" sz="800" b="1" dirty="0">
                <a:solidFill>
                  <a:srgbClr val="C8102E"/>
                </a:solidFill>
                <a:latin typeface="Century Gothic" panose="020B0502020202020204" pitchFamily="34" charset="0"/>
              </a:rPr>
              <a:t> </a:t>
            </a: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Look at the periodic table</a:t>
            </a:r>
          </a:p>
        </p:txBody>
      </p:sp>
      <p:cxnSp>
        <p:nvCxnSpPr>
          <p:cNvPr id="37" name="Straight Arrow Connector 36">
            <a:extLst>
              <a:ext uri="{FF2B5EF4-FFF2-40B4-BE49-F238E27FC236}">
                <a16:creationId xmlns:a16="http://schemas.microsoft.com/office/drawing/2014/main" id="{D2A5EF49-3747-30D5-182F-BD44A1207863}"/>
              </a:ext>
              <a:ext uri="{C183D7F6-B498-43B3-948B-1728B52AA6E4}">
                <adec:decorative xmlns:adec="http://schemas.microsoft.com/office/drawing/2017/decorative" val="1"/>
              </a:ext>
            </a:extLst>
          </p:cNvPr>
          <p:cNvCxnSpPr>
            <a:cxnSpLocks/>
          </p:cNvCxnSpPr>
          <p:nvPr/>
        </p:nvCxnSpPr>
        <p:spPr>
          <a:xfrm>
            <a:off x="4311244" y="4450579"/>
            <a:ext cx="100599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BEF03B86-5959-B314-FADE-33546F0A116B}"/>
              </a:ext>
              <a:ext uri="{C183D7F6-B498-43B3-948B-1728B52AA6E4}">
                <adec:decorative xmlns:adec="http://schemas.microsoft.com/office/drawing/2017/decorative" val="1"/>
              </a:ext>
            </a:extLst>
          </p:cNvPr>
          <p:cNvCxnSpPr>
            <a:cxnSpLocks/>
          </p:cNvCxnSpPr>
          <p:nvPr/>
        </p:nvCxnSpPr>
        <p:spPr>
          <a:xfrm>
            <a:off x="4301349" y="6125975"/>
            <a:ext cx="991370"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40" name="Flowchart: Alternate Process 39">
            <a:extLst>
              <a:ext uri="{FF2B5EF4-FFF2-40B4-BE49-F238E27FC236}">
                <a16:creationId xmlns:a16="http://schemas.microsoft.com/office/drawing/2014/main" id="{AE6DB6FB-07EF-E6B8-B7D7-684C2F44F49A}"/>
              </a:ext>
              <a:ext uri="{C183D7F6-B498-43B3-948B-1728B52AA6E4}">
                <adec:decorative xmlns:adec="http://schemas.microsoft.com/office/drawing/2017/decorative" val="1"/>
              </a:ext>
            </a:extLst>
          </p:cNvPr>
          <p:cNvSpPr/>
          <p:nvPr/>
        </p:nvSpPr>
        <p:spPr>
          <a:xfrm>
            <a:off x="5326052" y="4200952"/>
            <a:ext cx="1663847" cy="812364"/>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E93E1C9F-1533-3FD3-210C-2782BA85F01B}"/>
              </a:ext>
              <a:ext uri="{C183D7F6-B498-43B3-948B-1728B52AA6E4}">
                <adec:decorative xmlns:adec="http://schemas.microsoft.com/office/drawing/2017/decorative" val="1"/>
              </a:ext>
            </a:extLst>
          </p:cNvPr>
          <p:cNvSpPr txBox="1"/>
          <p:nvPr/>
        </p:nvSpPr>
        <p:spPr>
          <a:xfrm>
            <a:off x="5051200" y="4200952"/>
            <a:ext cx="2158750" cy="830997"/>
          </a:xfrm>
          <a:prstGeom prst="rect">
            <a:avLst/>
          </a:prstGeom>
          <a:noFill/>
        </p:spPr>
        <p:txBody>
          <a:bodyPr wrap="square" rtlCol="0">
            <a:spAutoFit/>
          </a:bodyPr>
          <a:lstStyle/>
          <a:p>
            <a:pPr algn="ctr"/>
            <a:r>
              <a:rPr lang="en-GB" sz="1600" dirty="0">
                <a:latin typeface="Century Gothic" panose="020B0502020202020204" pitchFamily="34" charset="0"/>
              </a:rPr>
              <a:t>It is a </a:t>
            </a:r>
            <a:r>
              <a:rPr lang="en-GB" sz="1600" b="1" dirty="0">
                <a:solidFill>
                  <a:srgbClr val="C8102E"/>
                </a:solidFill>
                <a:latin typeface="Century Gothic" panose="020B0502020202020204" pitchFamily="34" charset="0"/>
              </a:rPr>
              <a:t>SIMPLE COVALENT MOLECULE</a:t>
            </a:r>
          </a:p>
        </p:txBody>
      </p:sp>
      <p:sp>
        <p:nvSpPr>
          <p:cNvPr id="42" name="Flowchart: Alternate Process 41">
            <a:extLst>
              <a:ext uri="{FF2B5EF4-FFF2-40B4-BE49-F238E27FC236}">
                <a16:creationId xmlns:a16="http://schemas.microsoft.com/office/drawing/2014/main" id="{BBC6CB56-7A5C-BAD6-48D7-05B4434C6EAC}"/>
              </a:ext>
              <a:ext uri="{C183D7F6-B498-43B3-948B-1728B52AA6E4}">
                <adec:decorative xmlns:adec="http://schemas.microsoft.com/office/drawing/2017/decorative" val="1"/>
              </a:ext>
            </a:extLst>
          </p:cNvPr>
          <p:cNvSpPr/>
          <p:nvPr/>
        </p:nvSpPr>
        <p:spPr>
          <a:xfrm>
            <a:off x="5317234" y="5698034"/>
            <a:ext cx="2524040" cy="646317"/>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a:extLst>
              <a:ext uri="{FF2B5EF4-FFF2-40B4-BE49-F238E27FC236}">
                <a16:creationId xmlns:a16="http://schemas.microsoft.com/office/drawing/2014/main" id="{EEC1C330-04B9-3C1A-1314-C8DFBF52994E}"/>
              </a:ext>
              <a:ext uri="{C183D7F6-B498-43B3-948B-1728B52AA6E4}">
                <adec:decorative xmlns:adec="http://schemas.microsoft.com/office/drawing/2017/decorative" val="1"/>
              </a:ext>
            </a:extLst>
          </p:cNvPr>
          <p:cNvSpPr txBox="1"/>
          <p:nvPr/>
        </p:nvSpPr>
        <p:spPr>
          <a:xfrm>
            <a:off x="5326051" y="5738034"/>
            <a:ext cx="2511125" cy="584775"/>
          </a:xfrm>
          <a:prstGeom prst="rect">
            <a:avLst/>
          </a:prstGeom>
          <a:noFill/>
        </p:spPr>
        <p:txBody>
          <a:bodyPr wrap="square" rtlCol="0">
            <a:spAutoFit/>
          </a:bodyPr>
          <a:lstStyle/>
          <a:p>
            <a:pPr algn="ctr"/>
            <a:r>
              <a:rPr lang="en-GB" sz="1600" dirty="0">
                <a:latin typeface="Century Gothic" panose="020B0502020202020204" pitchFamily="34" charset="0"/>
              </a:rPr>
              <a:t>It has a </a:t>
            </a:r>
            <a:r>
              <a:rPr lang="en-GB" sz="1600" b="1" dirty="0">
                <a:solidFill>
                  <a:srgbClr val="C8102E"/>
                </a:solidFill>
                <a:latin typeface="Century Gothic" panose="020B0502020202020204" pitchFamily="34" charset="0"/>
              </a:rPr>
              <a:t>GIANT COVALENT STRUCTURE</a:t>
            </a:r>
          </a:p>
        </p:txBody>
      </p:sp>
      <p:cxnSp>
        <p:nvCxnSpPr>
          <p:cNvPr id="44" name="Straight Connector 43">
            <a:extLst>
              <a:ext uri="{FF2B5EF4-FFF2-40B4-BE49-F238E27FC236}">
                <a16:creationId xmlns:a16="http://schemas.microsoft.com/office/drawing/2014/main" id="{B9ABBFAB-B0A8-4289-6CC2-5E0D86EE85F1}"/>
              </a:ext>
              <a:ext uri="{C183D7F6-B498-43B3-948B-1728B52AA6E4}">
                <adec:decorative xmlns:adec="http://schemas.microsoft.com/office/drawing/2017/decorative" val="1"/>
              </a:ext>
            </a:extLst>
          </p:cNvPr>
          <p:cNvCxnSpPr>
            <a:cxnSpLocks/>
          </p:cNvCxnSpPr>
          <p:nvPr/>
        </p:nvCxnSpPr>
        <p:spPr>
          <a:xfrm>
            <a:off x="6105656" y="2203592"/>
            <a:ext cx="2" cy="1564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E0ACAE91-3A3C-BA95-469C-DC2ADE007C67}"/>
              </a:ext>
              <a:ext uri="{C183D7F6-B498-43B3-948B-1728B52AA6E4}">
                <adec:decorative xmlns:adec="http://schemas.microsoft.com/office/drawing/2017/decorative" val="1"/>
              </a:ext>
            </a:extLst>
          </p:cNvPr>
          <p:cNvCxnSpPr>
            <a:cxnSpLocks/>
          </p:cNvCxnSpPr>
          <p:nvPr/>
        </p:nvCxnSpPr>
        <p:spPr>
          <a:xfrm>
            <a:off x="6094085" y="2207736"/>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0" name="Flowchart: Alternate Process 49">
            <a:extLst>
              <a:ext uri="{FF2B5EF4-FFF2-40B4-BE49-F238E27FC236}">
                <a16:creationId xmlns:a16="http://schemas.microsoft.com/office/drawing/2014/main" id="{7A324402-E7BF-6C78-58AD-FDE7DF39DFBB}"/>
              </a:ext>
              <a:ext uri="{C183D7F6-B498-43B3-948B-1728B52AA6E4}">
                <adec:decorative xmlns:adec="http://schemas.microsoft.com/office/drawing/2017/decorative" val="1"/>
              </a:ext>
            </a:extLst>
          </p:cNvPr>
          <p:cNvSpPr/>
          <p:nvPr/>
        </p:nvSpPr>
        <p:spPr>
          <a:xfrm>
            <a:off x="7002783" y="1981668"/>
            <a:ext cx="2118971"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TextBox 50">
            <a:extLst>
              <a:ext uri="{FF2B5EF4-FFF2-40B4-BE49-F238E27FC236}">
                <a16:creationId xmlns:a16="http://schemas.microsoft.com/office/drawing/2014/main" id="{467A3107-92BE-9907-E165-F57DD929D159}"/>
              </a:ext>
            </a:extLst>
          </p:cNvPr>
          <p:cNvSpPr txBox="1"/>
          <p:nvPr/>
        </p:nvSpPr>
        <p:spPr>
          <a:xfrm>
            <a:off x="7006276" y="2032470"/>
            <a:ext cx="2111983" cy="369332"/>
          </a:xfrm>
          <a:prstGeom prst="rect">
            <a:avLst/>
          </a:prstGeom>
          <a:noFill/>
        </p:spPr>
        <p:txBody>
          <a:bodyPr wrap="square" rtlCol="0">
            <a:spAutoFit/>
          </a:bodyPr>
          <a:lstStyle/>
          <a:p>
            <a:pPr algn="ctr"/>
            <a:r>
              <a:rPr lang="en-GB" dirty="0">
                <a:latin typeface="Century Gothic" panose="020B0502020202020204" pitchFamily="34" charset="0"/>
              </a:rPr>
              <a:t>It is a </a:t>
            </a:r>
            <a:r>
              <a:rPr lang="en-GB" b="1" dirty="0">
                <a:solidFill>
                  <a:srgbClr val="C8102E"/>
                </a:solidFill>
                <a:latin typeface="Century Gothic" panose="020B0502020202020204" pitchFamily="34" charset="0"/>
              </a:rPr>
              <a:t>PURE METAL</a:t>
            </a:r>
          </a:p>
        </p:txBody>
      </p:sp>
      <p:cxnSp>
        <p:nvCxnSpPr>
          <p:cNvPr id="52" name="Straight Connector 51">
            <a:extLst>
              <a:ext uri="{FF2B5EF4-FFF2-40B4-BE49-F238E27FC236}">
                <a16:creationId xmlns:a16="http://schemas.microsoft.com/office/drawing/2014/main" id="{D200F6C4-CCDC-7935-2316-71B0263D662E}"/>
              </a:ext>
              <a:ext uri="{C183D7F6-B498-43B3-948B-1728B52AA6E4}">
                <adec:decorative xmlns:adec="http://schemas.microsoft.com/office/drawing/2017/decorative" val="1"/>
              </a:ext>
            </a:extLst>
          </p:cNvPr>
          <p:cNvCxnSpPr>
            <a:cxnSpLocks/>
          </p:cNvCxnSpPr>
          <p:nvPr/>
        </p:nvCxnSpPr>
        <p:spPr>
          <a:xfrm>
            <a:off x="6105481" y="3480174"/>
            <a:ext cx="2" cy="1564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B2FECCE0-9228-6B27-82CE-5487E86B2D48}"/>
              </a:ext>
              <a:ext uri="{C183D7F6-B498-43B3-948B-1728B52AA6E4}">
                <adec:decorative xmlns:adec="http://schemas.microsoft.com/office/drawing/2017/decorative" val="1"/>
              </a:ext>
            </a:extLst>
          </p:cNvPr>
          <p:cNvCxnSpPr>
            <a:cxnSpLocks/>
          </p:cNvCxnSpPr>
          <p:nvPr/>
        </p:nvCxnSpPr>
        <p:spPr>
          <a:xfrm>
            <a:off x="6105483" y="3636598"/>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5" name="Flowchart: Alternate Process 54">
            <a:extLst>
              <a:ext uri="{FF2B5EF4-FFF2-40B4-BE49-F238E27FC236}">
                <a16:creationId xmlns:a16="http://schemas.microsoft.com/office/drawing/2014/main" id="{7E35D72B-60DB-0E67-E986-459E711A331E}"/>
              </a:ext>
              <a:ext uri="{C183D7F6-B498-43B3-948B-1728B52AA6E4}">
                <adec:decorative xmlns:adec="http://schemas.microsoft.com/office/drawing/2017/decorative" val="1"/>
              </a:ext>
            </a:extLst>
          </p:cNvPr>
          <p:cNvSpPr/>
          <p:nvPr/>
        </p:nvSpPr>
        <p:spPr>
          <a:xfrm>
            <a:off x="6986824" y="3404466"/>
            <a:ext cx="1744092"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TextBox 55">
            <a:extLst>
              <a:ext uri="{FF2B5EF4-FFF2-40B4-BE49-F238E27FC236}">
                <a16:creationId xmlns:a16="http://schemas.microsoft.com/office/drawing/2014/main" id="{30A56DD6-A929-07E0-2555-C76E37A64F77}"/>
              </a:ext>
              <a:ext uri="{C183D7F6-B498-43B3-948B-1728B52AA6E4}">
                <adec:decorative xmlns:adec="http://schemas.microsoft.com/office/drawing/2017/decorative" val="1"/>
              </a:ext>
            </a:extLst>
          </p:cNvPr>
          <p:cNvSpPr txBox="1"/>
          <p:nvPr/>
        </p:nvSpPr>
        <p:spPr>
          <a:xfrm>
            <a:off x="6986823" y="3445514"/>
            <a:ext cx="1744092" cy="369332"/>
          </a:xfrm>
          <a:prstGeom prst="rect">
            <a:avLst/>
          </a:prstGeom>
          <a:noFill/>
        </p:spPr>
        <p:txBody>
          <a:bodyPr wrap="square" rtlCol="0">
            <a:spAutoFit/>
          </a:bodyPr>
          <a:lstStyle/>
          <a:p>
            <a:pPr algn="ctr"/>
            <a:r>
              <a:rPr lang="en-GB" dirty="0">
                <a:latin typeface="Century Gothic" panose="020B0502020202020204" pitchFamily="34" charset="0"/>
              </a:rPr>
              <a:t>It is an </a:t>
            </a:r>
            <a:r>
              <a:rPr lang="en-GB" b="1" dirty="0">
                <a:solidFill>
                  <a:srgbClr val="C8102E"/>
                </a:solidFill>
                <a:latin typeface="Century Gothic" panose="020B0502020202020204" pitchFamily="34" charset="0"/>
              </a:rPr>
              <a:t>ALLOY</a:t>
            </a:r>
          </a:p>
        </p:txBody>
      </p:sp>
      <p:sp>
        <p:nvSpPr>
          <p:cNvPr id="63" name="TextBox 62">
            <a:extLst>
              <a:ext uri="{FF2B5EF4-FFF2-40B4-BE49-F238E27FC236}">
                <a16:creationId xmlns:a16="http://schemas.microsoft.com/office/drawing/2014/main" id="{D5764415-0466-DE8D-4FB3-B46F5BE69DB1}"/>
              </a:ext>
              <a:ext uri="{C183D7F6-B498-43B3-948B-1728B52AA6E4}">
                <adec:decorative xmlns:adec="http://schemas.microsoft.com/office/drawing/2017/decorative" val="1"/>
              </a:ext>
            </a:extLst>
          </p:cNvPr>
          <p:cNvSpPr txBox="1"/>
          <p:nvPr/>
        </p:nvSpPr>
        <p:spPr>
          <a:xfrm>
            <a:off x="2803095" y="1621729"/>
            <a:ext cx="53966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5" name="TextBox 64">
            <a:extLst>
              <a:ext uri="{FF2B5EF4-FFF2-40B4-BE49-F238E27FC236}">
                <a16:creationId xmlns:a16="http://schemas.microsoft.com/office/drawing/2014/main" id="{C2D6D172-801F-D1BD-16D3-22552C8A864B}"/>
              </a:ext>
              <a:ext uri="{C183D7F6-B498-43B3-948B-1728B52AA6E4}">
                <adec:decorative xmlns:adec="http://schemas.microsoft.com/office/drawing/2017/decorative" val="1"/>
              </a:ext>
            </a:extLst>
          </p:cNvPr>
          <p:cNvSpPr txBox="1"/>
          <p:nvPr/>
        </p:nvSpPr>
        <p:spPr>
          <a:xfrm>
            <a:off x="4160975" y="848797"/>
            <a:ext cx="539613"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7" name="TextBox 66">
            <a:extLst>
              <a:ext uri="{FF2B5EF4-FFF2-40B4-BE49-F238E27FC236}">
                <a16:creationId xmlns:a16="http://schemas.microsoft.com/office/drawing/2014/main" id="{1A6404CC-C908-56C1-7FB8-A6D3A2308002}"/>
              </a:ext>
              <a:ext uri="{C183D7F6-B498-43B3-948B-1728B52AA6E4}">
                <adec:decorative xmlns:adec="http://schemas.microsoft.com/office/drawing/2017/decorative" val="1"/>
              </a:ext>
            </a:extLst>
          </p:cNvPr>
          <p:cNvSpPr txBox="1"/>
          <p:nvPr/>
        </p:nvSpPr>
        <p:spPr>
          <a:xfrm>
            <a:off x="6019022" y="1896642"/>
            <a:ext cx="605136"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69" name="TextBox 68">
            <a:extLst>
              <a:ext uri="{FF2B5EF4-FFF2-40B4-BE49-F238E27FC236}">
                <a16:creationId xmlns:a16="http://schemas.microsoft.com/office/drawing/2014/main" id="{B8B2CAF0-E5B9-4AC0-CDAE-71D643E658F0}"/>
              </a:ext>
              <a:ext uri="{C183D7F6-B498-43B3-948B-1728B52AA6E4}">
                <adec:decorative xmlns:adec="http://schemas.microsoft.com/office/drawing/2017/decorative" val="1"/>
              </a:ext>
            </a:extLst>
          </p:cNvPr>
          <p:cNvSpPr txBox="1"/>
          <p:nvPr/>
        </p:nvSpPr>
        <p:spPr>
          <a:xfrm>
            <a:off x="4348228" y="4166671"/>
            <a:ext cx="574598"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71" name="TextBox 70">
            <a:extLst>
              <a:ext uri="{FF2B5EF4-FFF2-40B4-BE49-F238E27FC236}">
                <a16:creationId xmlns:a16="http://schemas.microsoft.com/office/drawing/2014/main" id="{4748C3A5-9D5B-0085-9F8A-6366698A1A41}"/>
              </a:ext>
            </a:extLst>
          </p:cNvPr>
          <p:cNvSpPr txBox="1"/>
          <p:nvPr/>
        </p:nvSpPr>
        <p:spPr>
          <a:xfrm>
            <a:off x="2827755" y="5311553"/>
            <a:ext cx="487626"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4" name="TextBox 73">
            <a:extLst>
              <a:ext uri="{FF2B5EF4-FFF2-40B4-BE49-F238E27FC236}">
                <a16:creationId xmlns:a16="http://schemas.microsoft.com/office/drawing/2014/main" id="{78C6A0C6-2B8B-DC77-3FBA-205FCCD57F2F}"/>
              </a:ext>
              <a:ext uri="{C183D7F6-B498-43B3-948B-1728B52AA6E4}">
                <adec:decorative xmlns:adec="http://schemas.microsoft.com/office/drawing/2017/decorative" val="1"/>
              </a:ext>
            </a:extLst>
          </p:cNvPr>
          <p:cNvSpPr txBox="1"/>
          <p:nvPr/>
        </p:nvSpPr>
        <p:spPr>
          <a:xfrm>
            <a:off x="4342954" y="6096052"/>
            <a:ext cx="509095"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6" name="TextBox 75">
            <a:extLst>
              <a:ext uri="{FF2B5EF4-FFF2-40B4-BE49-F238E27FC236}">
                <a16:creationId xmlns:a16="http://schemas.microsoft.com/office/drawing/2014/main" id="{82E3C60A-E446-181A-38C4-BA107A4E2E47}"/>
              </a:ext>
              <a:ext uri="{C183D7F6-B498-43B3-948B-1728B52AA6E4}">
                <adec:decorative xmlns:adec="http://schemas.microsoft.com/office/drawing/2017/decorative" val="1"/>
              </a:ext>
            </a:extLst>
          </p:cNvPr>
          <p:cNvSpPr txBox="1"/>
          <p:nvPr/>
        </p:nvSpPr>
        <p:spPr>
          <a:xfrm>
            <a:off x="6093665" y="3623910"/>
            <a:ext cx="128084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77" name="TextBox 76">
            <a:extLst>
              <a:ext uri="{FF2B5EF4-FFF2-40B4-BE49-F238E27FC236}">
                <a16:creationId xmlns:a16="http://schemas.microsoft.com/office/drawing/2014/main" id="{0C9379C6-447A-52FE-4BFD-E26B88D05B76}"/>
              </a:ext>
              <a:ext uri="{C183D7F6-B498-43B3-948B-1728B52AA6E4}">
                <adec:decorative xmlns:adec="http://schemas.microsoft.com/office/drawing/2017/decorative" val="1"/>
              </a:ext>
            </a:extLst>
          </p:cNvPr>
          <p:cNvSpPr txBox="1"/>
          <p:nvPr/>
        </p:nvSpPr>
        <p:spPr>
          <a:xfrm>
            <a:off x="4202725" y="2904920"/>
            <a:ext cx="51030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5" name="Oval 14">
            <a:extLst>
              <a:ext uri="{FF2B5EF4-FFF2-40B4-BE49-F238E27FC236}">
                <a16:creationId xmlns:a16="http://schemas.microsoft.com/office/drawing/2014/main" id="{0660B550-17F1-3076-CF08-60B8C0ADCFF8}"/>
              </a:ext>
              <a:ext uri="{C183D7F6-B498-43B3-948B-1728B52AA6E4}">
                <adec:decorative xmlns:adec="http://schemas.microsoft.com/office/drawing/2017/decorative" val="1"/>
              </a:ext>
            </a:extLst>
          </p:cNvPr>
          <p:cNvSpPr/>
          <p:nvPr/>
        </p:nvSpPr>
        <p:spPr>
          <a:xfrm>
            <a:off x="1688457" y="2560972"/>
            <a:ext cx="2473074" cy="1151613"/>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 name="Graphic 19">
            <a:extLst>
              <a:ext uri="{FF2B5EF4-FFF2-40B4-BE49-F238E27FC236}">
                <a16:creationId xmlns:a16="http://schemas.microsoft.com/office/drawing/2014/main" id="{C93BAF8C-EC26-FC0C-5498-E03F221DA9D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06961" y="1577761"/>
            <a:ext cx="636541" cy="636541"/>
          </a:xfrm>
          <a:prstGeom prst="rect">
            <a:avLst/>
          </a:prstGeom>
        </p:spPr>
      </p:pic>
      <p:sp>
        <p:nvSpPr>
          <p:cNvPr id="21" name="Oval 20">
            <a:extLst>
              <a:ext uri="{FF2B5EF4-FFF2-40B4-BE49-F238E27FC236}">
                <a16:creationId xmlns:a16="http://schemas.microsoft.com/office/drawing/2014/main" id="{C190688A-3174-860B-823C-DEEADA1E4974}"/>
              </a:ext>
              <a:ext uri="{C183D7F6-B498-43B3-948B-1728B52AA6E4}">
                <adec:decorative xmlns:adec="http://schemas.microsoft.com/office/drawing/2017/decorative" val="1"/>
              </a:ext>
            </a:extLst>
          </p:cNvPr>
          <p:cNvSpPr/>
          <p:nvPr/>
        </p:nvSpPr>
        <p:spPr>
          <a:xfrm>
            <a:off x="3325773" y="1413284"/>
            <a:ext cx="1909762" cy="1064527"/>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2" name="Graphic 21">
            <a:extLst>
              <a:ext uri="{FF2B5EF4-FFF2-40B4-BE49-F238E27FC236}">
                <a16:creationId xmlns:a16="http://schemas.microsoft.com/office/drawing/2014/main" id="{902B5525-A1D3-D9F8-6A3E-7E5756641A01}"/>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rcRect/>
          <a:stretch/>
        </p:blipFill>
        <p:spPr>
          <a:xfrm>
            <a:off x="4528328" y="2694514"/>
            <a:ext cx="636541" cy="636541"/>
          </a:xfrm>
          <a:prstGeom prst="rect">
            <a:avLst/>
          </a:prstGeom>
        </p:spPr>
      </p:pic>
      <p:sp>
        <p:nvSpPr>
          <p:cNvPr id="26" name="Oval 25">
            <a:extLst>
              <a:ext uri="{FF2B5EF4-FFF2-40B4-BE49-F238E27FC236}">
                <a16:creationId xmlns:a16="http://schemas.microsoft.com/office/drawing/2014/main" id="{90583919-1339-A857-1123-A126146D4288}"/>
              </a:ext>
              <a:ext uri="{C183D7F6-B498-43B3-948B-1728B52AA6E4}">
                <adec:decorative xmlns:adec="http://schemas.microsoft.com/office/drawing/2017/decorative" val="1"/>
              </a:ext>
            </a:extLst>
          </p:cNvPr>
          <p:cNvSpPr/>
          <p:nvPr/>
        </p:nvSpPr>
        <p:spPr>
          <a:xfrm>
            <a:off x="5133412" y="2284006"/>
            <a:ext cx="1862512" cy="800220"/>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Graphic 2">
            <a:extLst>
              <a:ext uri="{FF2B5EF4-FFF2-40B4-BE49-F238E27FC236}">
                <a16:creationId xmlns:a16="http://schemas.microsoft.com/office/drawing/2014/main" id="{299F57BB-D390-E180-E892-AE7AE9A5DB9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04527" y="1835402"/>
            <a:ext cx="636541" cy="636541"/>
          </a:xfrm>
          <a:prstGeom prst="rect">
            <a:avLst/>
          </a:prstGeom>
        </p:spPr>
      </p:pic>
      <p:sp>
        <p:nvSpPr>
          <p:cNvPr id="6" name="Oval 5">
            <a:extLst>
              <a:ext uri="{FF2B5EF4-FFF2-40B4-BE49-F238E27FC236}">
                <a16:creationId xmlns:a16="http://schemas.microsoft.com/office/drawing/2014/main" id="{70E0A025-2D4C-585F-70F8-65D97DB8938C}"/>
              </a:ext>
              <a:ext uri="{C183D7F6-B498-43B3-948B-1728B52AA6E4}">
                <adec:decorative xmlns:adec="http://schemas.microsoft.com/office/drawing/2017/decorative" val="1"/>
              </a:ext>
            </a:extLst>
          </p:cNvPr>
          <p:cNvSpPr/>
          <p:nvPr/>
        </p:nvSpPr>
        <p:spPr>
          <a:xfrm>
            <a:off x="6946904" y="1807627"/>
            <a:ext cx="2257080" cy="800220"/>
          </a:xfrm>
          <a:prstGeom prst="ellipse">
            <a:avLst/>
          </a:prstGeom>
          <a:noFill/>
          <a:ln w="57150">
            <a:solidFill>
              <a:srgbClr val="48A9C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diagram representing the structure of sodium. Large orange circles with a plus sign in the middle represent the metal ions, they are tightly packed in a uniform structure. An equal number of small red spheres with a negative sign in each, represent the delocalised electrons which are randomly around the metal ions.">
            <a:extLst>
              <a:ext uri="{FF2B5EF4-FFF2-40B4-BE49-F238E27FC236}">
                <a16:creationId xmlns:a16="http://schemas.microsoft.com/office/drawing/2014/main" id="{F51683FB-2851-AA8D-0F0B-FE06BD2A192E}"/>
              </a:ext>
            </a:extLst>
          </p:cNvPr>
          <p:cNvPicPr>
            <a:picLocks noChangeAspect="1"/>
          </p:cNvPicPr>
          <p:nvPr/>
        </p:nvPicPr>
        <p:blipFill>
          <a:blip r:embed="rId7"/>
          <a:srcRect t="2363" b="2363"/>
          <a:stretch/>
        </p:blipFill>
        <p:spPr>
          <a:xfrm>
            <a:off x="9269840" y="1734412"/>
            <a:ext cx="2087342" cy="960102"/>
          </a:xfrm>
          <a:prstGeom prst="rect">
            <a:avLst/>
          </a:prstGeom>
        </p:spPr>
      </p:pic>
    </p:spTree>
    <p:extLst>
      <p:ext uri="{BB962C8B-B14F-4D97-AF65-F5344CB8AC3E}">
        <p14:creationId xmlns:p14="http://schemas.microsoft.com/office/powerpoint/2010/main" val="269675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1" nodeType="clickEffect">
                                  <p:stCondLst>
                                    <p:cond delay="0"/>
                                  </p:stCondLst>
                                  <p:childTnLst>
                                    <p:set>
                                      <p:cBhvr>
                                        <p:cTn id="14" dur="1" fill="hold">
                                          <p:stCondLst>
                                            <p:cond delay="0"/>
                                          </p:stCondLst>
                                        </p:cTn>
                                        <p:tgtEl>
                                          <p:spTgt spid="15"/>
                                        </p:tgtEl>
                                        <p:attrNameLst>
                                          <p:attrName>style.visibility</p:attrName>
                                        </p:attrNameLst>
                                      </p:cBhvr>
                                      <p:to>
                                        <p:strVal val="hidden"/>
                                      </p:to>
                                    </p:set>
                                  </p:childTnLst>
                                </p:cTn>
                              </p:par>
                              <p:par>
                                <p:cTn id="15" presetID="1" presetClass="entr" presetSubtype="0" fill="hold" grpId="0" nodeType="withEffect">
                                  <p:stCondLst>
                                    <p:cond delay="0"/>
                                  </p:stCondLst>
                                  <p:childTnLst>
                                    <p:set>
                                      <p:cBhvr>
                                        <p:cTn id="16" dur="1" fill="hold">
                                          <p:stCondLst>
                                            <p:cond delay="0"/>
                                          </p:stCondLst>
                                        </p:cTn>
                                        <p:tgtEl>
                                          <p:spTgt spid="2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grpId="1" nodeType="clickEffect">
                                  <p:stCondLst>
                                    <p:cond delay="0"/>
                                  </p:stCondLst>
                                  <p:childTnLst>
                                    <p:set>
                                      <p:cBhvr>
                                        <p:cTn id="24" dur="1" fill="hold">
                                          <p:stCondLst>
                                            <p:cond delay="0"/>
                                          </p:stCondLst>
                                        </p:cTn>
                                        <p:tgtEl>
                                          <p:spTgt spid="21"/>
                                        </p:tgtEl>
                                        <p:attrNameLst>
                                          <p:attrName>style.visibility</p:attrName>
                                        </p:attrNameLst>
                                      </p:cBhvr>
                                      <p:to>
                                        <p:strVal val="hidden"/>
                                      </p:to>
                                    </p:set>
                                  </p:childTnLst>
                                </p:cTn>
                              </p:par>
                              <p:par>
                                <p:cTn id="25" presetID="1" presetClass="entr" presetSubtype="0" fill="hold" grpId="0" nodeType="withEffect">
                                  <p:stCondLst>
                                    <p:cond delay="0"/>
                                  </p:stCondLst>
                                  <p:childTnLst>
                                    <p:set>
                                      <p:cBhvr>
                                        <p:cTn id="26" dur="1" fill="hold">
                                          <p:stCondLst>
                                            <p:cond delay="0"/>
                                          </p:stCondLst>
                                        </p:cTn>
                                        <p:tgtEl>
                                          <p:spTgt spid="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6"/>
                                        </p:tgtEl>
                                        <p:attrNameLst>
                                          <p:attrName>style.visibility</p:attrName>
                                        </p:attrNameLst>
                                      </p:cBhvr>
                                      <p:to>
                                        <p:strVal val="hidden"/>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63" presetClass="path" presetSubtype="0" accel="50000" decel="50000" fill="hold" nodeType="clickEffect">
                                  <p:stCondLst>
                                    <p:cond delay="0"/>
                                  </p:stCondLst>
                                  <p:childTnLst>
                                    <p:animMotion origin="layout" path="M 0.03672 -1.85185E-6 L 0.74688 0.12199 " pathEditMode="relative" rAng="0" ptsTypes="AA">
                                      <p:cBhvr>
                                        <p:cTn id="40" dur="2000" fill="hold"/>
                                        <p:tgtEl>
                                          <p:spTgt spid="12"/>
                                        </p:tgtEl>
                                        <p:attrNameLst>
                                          <p:attrName>ppt_x</p:attrName>
                                          <p:attrName>ppt_y</p:attrName>
                                        </p:attrNameLst>
                                      </p:cBhvr>
                                      <p:rCtr x="35508" y="6088"/>
                                    </p:animMotion>
                                  </p:childTnLst>
                                </p:cTn>
                              </p:par>
                            </p:childTnLst>
                          </p:cTn>
                        </p:par>
                        <p:par>
                          <p:cTn id="41" fill="hold">
                            <p:stCondLst>
                              <p:cond delay="2000"/>
                            </p:stCondLst>
                            <p:childTnLst>
                              <p:par>
                                <p:cTn id="42" presetID="10" presetClass="exit" presetSubtype="0" fill="hold" nodeType="afterEffect">
                                  <p:stCondLst>
                                    <p:cond delay="0"/>
                                  </p:stCondLst>
                                  <p:childTnLst>
                                    <p:animEffect transition="out" filter="fade">
                                      <p:cBhvr>
                                        <p:cTn id="43" dur="500"/>
                                        <p:tgtEl>
                                          <p:spTgt spid="12"/>
                                        </p:tgtEl>
                                      </p:cBhvr>
                                    </p:animEffect>
                                    <p:set>
                                      <p:cBhvr>
                                        <p:cTn id="44" dur="1" fill="hold">
                                          <p:stCondLst>
                                            <p:cond delay="499"/>
                                          </p:stCondLst>
                                        </p:cTn>
                                        <p:tgtEl>
                                          <p:spTgt spid="12"/>
                                        </p:tgtEl>
                                        <p:attrNameLst>
                                          <p:attrName>style.visibility</p:attrName>
                                        </p:attrNameLst>
                                      </p:cBhvr>
                                      <p:to>
                                        <p:strVal val="hidden"/>
                                      </p:to>
                                    </p:set>
                                  </p:childTnLst>
                                </p:cTn>
                              </p:par>
                              <p:par>
                                <p:cTn id="45" presetID="10" presetClass="entr" presetSubtype="0" fill="hold" nodeType="with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fade">
                                      <p:cBhvr>
                                        <p:cTn id="4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1" grpId="0" animBg="1"/>
      <p:bldP spid="21" grpId="1" animBg="1"/>
      <p:bldP spid="26" grpId="0" animBg="1"/>
      <p:bldP spid="26" grpId="1"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36A7DE-1F9A-B9AD-E11E-D53E02FF0A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8A499F9-00E2-084A-39E5-1445C448280E}"/>
              </a:ext>
            </a:extLst>
          </p:cNvPr>
          <p:cNvSpPr>
            <a:spLocks noGrp="1"/>
          </p:cNvSpPr>
          <p:nvPr>
            <p:ph type="title"/>
          </p:nvPr>
        </p:nvSpPr>
        <p:spPr>
          <a:xfrm>
            <a:off x="149443" y="182789"/>
            <a:ext cx="4702606" cy="440661"/>
          </a:xfrm>
        </p:spPr>
        <p:txBody>
          <a:bodyPr/>
          <a:lstStyle/>
          <a:p>
            <a:r>
              <a:rPr lang="en-GB" dirty="0"/>
              <a:t>Bonding decision tree</a:t>
            </a:r>
          </a:p>
        </p:txBody>
      </p:sp>
      <p:grpSp>
        <p:nvGrpSpPr>
          <p:cNvPr id="11" name="Group 10" descr="A decision tree to determine which type of bonding a substance has. ">
            <a:extLst>
              <a:ext uri="{FF2B5EF4-FFF2-40B4-BE49-F238E27FC236}">
                <a16:creationId xmlns:a16="http://schemas.microsoft.com/office/drawing/2014/main" id="{65CCF13C-5487-CEDF-FF47-8C0C0B700845}"/>
              </a:ext>
            </a:extLst>
          </p:cNvPr>
          <p:cNvGrpSpPr/>
          <p:nvPr/>
        </p:nvGrpSpPr>
        <p:grpSpPr>
          <a:xfrm>
            <a:off x="898894" y="768260"/>
            <a:ext cx="7087729" cy="5526232"/>
            <a:chOff x="1710175" y="834509"/>
            <a:chExt cx="7087729" cy="5526232"/>
          </a:xfrm>
        </p:grpSpPr>
        <p:cxnSp>
          <p:nvCxnSpPr>
            <p:cNvPr id="12" name="Straight Connector 11">
              <a:extLst>
                <a:ext uri="{FF2B5EF4-FFF2-40B4-BE49-F238E27FC236}">
                  <a16:creationId xmlns:a16="http://schemas.microsoft.com/office/drawing/2014/main" id="{CC81B7A9-688E-5A77-EA44-293FC534D486}"/>
                </a:ext>
              </a:extLst>
            </p:cNvPr>
            <p:cNvCxnSpPr>
              <a:cxnSpLocks/>
            </p:cNvCxnSpPr>
            <p:nvPr/>
          </p:nvCxnSpPr>
          <p:spPr>
            <a:xfrm>
              <a:off x="6025098" y="3404466"/>
              <a:ext cx="0" cy="251183"/>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56C36B93-68CA-A29C-E7E0-11A167DA22D8}"/>
                </a:ext>
              </a:extLst>
            </p:cNvPr>
            <p:cNvCxnSpPr>
              <a:cxnSpLocks/>
            </p:cNvCxnSpPr>
            <p:nvPr/>
          </p:nvCxnSpPr>
          <p:spPr>
            <a:xfrm>
              <a:off x="4417259" y="5798573"/>
              <a:ext cx="4765" cy="2707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321A71FC-1727-39B3-41D4-A8C061CE2BF9}"/>
                </a:ext>
              </a:extLst>
            </p:cNvPr>
            <p:cNvCxnSpPr>
              <a:cxnSpLocks/>
            </p:cNvCxnSpPr>
            <p:nvPr/>
          </p:nvCxnSpPr>
          <p:spPr>
            <a:xfrm>
              <a:off x="2868963" y="1932572"/>
              <a:ext cx="13252" cy="767812"/>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6E71E0E6-2C23-4A6C-9962-89847D9AE5E1}"/>
                </a:ext>
              </a:extLst>
            </p:cNvPr>
            <p:cNvCxnSpPr>
              <a:cxnSpLocks/>
            </p:cNvCxnSpPr>
            <p:nvPr/>
          </p:nvCxnSpPr>
          <p:spPr>
            <a:xfrm>
              <a:off x="4282390" y="1130472"/>
              <a:ext cx="6810" cy="267838"/>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4040DC1-DFFA-0DAF-B3C4-25366EEEDF76}"/>
                </a:ext>
              </a:extLst>
            </p:cNvPr>
            <p:cNvCxnSpPr>
              <a:cxnSpLocks/>
            </p:cNvCxnSpPr>
            <p:nvPr/>
          </p:nvCxnSpPr>
          <p:spPr>
            <a:xfrm>
              <a:off x="4435894" y="4478474"/>
              <a:ext cx="0" cy="38824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821F14F-9027-CF8E-3A84-1326B90850CD}"/>
                </a:ext>
              </a:extLst>
            </p:cNvPr>
            <p:cNvCxnSpPr>
              <a:cxnSpLocks/>
            </p:cNvCxnSpPr>
            <p:nvPr/>
          </p:nvCxnSpPr>
          <p:spPr>
            <a:xfrm>
              <a:off x="4273705" y="2424086"/>
              <a:ext cx="11902" cy="507874"/>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sp>
          <p:nvSpPr>
            <p:cNvPr id="22" name="Hexagon 21">
              <a:extLst>
                <a:ext uri="{FF2B5EF4-FFF2-40B4-BE49-F238E27FC236}">
                  <a16:creationId xmlns:a16="http://schemas.microsoft.com/office/drawing/2014/main" id="{AC4DB91F-C06B-691C-F4F8-949549AA33F4}"/>
                </a:ext>
              </a:extLst>
            </p:cNvPr>
            <p:cNvSpPr/>
            <p:nvPr/>
          </p:nvSpPr>
          <p:spPr>
            <a:xfrm>
              <a:off x="3451991" y="4675978"/>
              <a:ext cx="1841430" cy="1206801"/>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Hexagon 25">
              <a:extLst>
                <a:ext uri="{FF2B5EF4-FFF2-40B4-BE49-F238E27FC236}">
                  <a16:creationId xmlns:a16="http://schemas.microsoft.com/office/drawing/2014/main" id="{731E1C09-2C8E-5169-0E46-197DC8E4376E}"/>
                </a:ext>
              </a:extLst>
            </p:cNvPr>
            <p:cNvSpPr/>
            <p:nvPr/>
          </p:nvSpPr>
          <p:spPr>
            <a:xfrm>
              <a:off x="1710175" y="2653921"/>
              <a:ext cx="2348106" cy="1658232"/>
            </a:xfrm>
            <a:prstGeom prst="hexagon">
              <a:avLst/>
            </a:prstGeom>
            <a:ln w="28575">
              <a:solidFill>
                <a:srgbClr val="C810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sp>
          <p:nvSpPr>
            <p:cNvPr id="27" name="Hexagon 26">
              <a:extLst>
                <a:ext uri="{FF2B5EF4-FFF2-40B4-BE49-F238E27FC236}">
                  <a16:creationId xmlns:a16="http://schemas.microsoft.com/office/drawing/2014/main" id="{5D5E6FE0-C7D5-A517-1BD9-6640E2730CD4}"/>
                </a:ext>
              </a:extLst>
            </p:cNvPr>
            <p:cNvSpPr/>
            <p:nvPr/>
          </p:nvSpPr>
          <p:spPr>
            <a:xfrm>
              <a:off x="3380699" y="1374764"/>
              <a:ext cx="1864507" cy="1136262"/>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Preparation 27">
              <a:extLst>
                <a:ext uri="{FF2B5EF4-FFF2-40B4-BE49-F238E27FC236}">
                  <a16:creationId xmlns:a16="http://schemas.microsoft.com/office/drawing/2014/main" id="{8396EE5F-2A9D-9387-06F9-5841772E35A0}"/>
                </a:ext>
              </a:extLst>
            </p:cNvPr>
            <p:cNvSpPr/>
            <p:nvPr/>
          </p:nvSpPr>
          <p:spPr>
            <a:xfrm>
              <a:off x="5150268" y="2366304"/>
              <a:ext cx="1786315" cy="111471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Flowchart: Alternate Process 7">
              <a:extLst>
                <a:ext uri="{FF2B5EF4-FFF2-40B4-BE49-F238E27FC236}">
                  <a16:creationId xmlns:a16="http://schemas.microsoft.com/office/drawing/2014/main" id="{CC0805D9-53EC-80C2-C012-7DAEA9564B4F}"/>
                </a:ext>
              </a:extLst>
            </p:cNvPr>
            <p:cNvSpPr/>
            <p:nvPr/>
          </p:nvSpPr>
          <p:spPr>
            <a:xfrm>
              <a:off x="5141499" y="895684"/>
              <a:ext cx="1977517"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TextBox 46">
              <a:extLst>
                <a:ext uri="{FF2B5EF4-FFF2-40B4-BE49-F238E27FC236}">
                  <a16:creationId xmlns:a16="http://schemas.microsoft.com/office/drawing/2014/main" id="{075BD239-C262-A852-68B8-8D135113E12B}"/>
                </a:ext>
              </a:extLst>
            </p:cNvPr>
            <p:cNvSpPr txBox="1"/>
            <p:nvPr/>
          </p:nvSpPr>
          <p:spPr>
            <a:xfrm>
              <a:off x="1737319" y="2748496"/>
              <a:ext cx="2320962" cy="1800493"/>
            </a:xfrm>
            <a:prstGeom prst="rect">
              <a:avLst/>
            </a:prstGeom>
            <a:noFill/>
          </p:spPr>
          <p:txBody>
            <a:bodyPr wrap="square" rtlCol="0">
              <a:spAutoFit/>
            </a:bodyPr>
            <a:lstStyle/>
            <a:p>
              <a:pPr algn="ctr"/>
              <a:r>
                <a:rPr lang="en-GB" sz="1600" dirty="0">
                  <a:latin typeface="Century Gothic" panose="020B0502020202020204" pitchFamily="34" charset="0"/>
                </a:rPr>
                <a:t>Does the </a:t>
              </a:r>
            </a:p>
            <a:p>
              <a:pPr algn="ctr"/>
              <a:r>
                <a:rPr lang="en-GB" sz="1600" dirty="0">
                  <a:latin typeface="Century Gothic" panose="020B0502020202020204" pitchFamily="34" charset="0"/>
                </a:rPr>
                <a:t>substance contain </a:t>
              </a:r>
            </a:p>
            <a:p>
              <a:pPr algn="ctr"/>
              <a:r>
                <a:rPr lang="en-GB" sz="1600" dirty="0">
                  <a:latin typeface="Century Gothic" panose="020B0502020202020204" pitchFamily="34" charset="0"/>
                </a:rPr>
                <a:t>a </a:t>
              </a:r>
              <a:r>
                <a:rPr lang="en-GB" sz="1600" b="1" dirty="0">
                  <a:solidFill>
                    <a:srgbClr val="C8102E"/>
                  </a:solidFill>
                  <a:latin typeface="Century Gothic" panose="020B0502020202020204" pitchFamily="34" charset="0"/>
                </a:rPr>
                <a:t>metal element?</a:t>
              </a:r>
            </a:p>
            <a:p>
              <a:pPr algn="ctr"/>
              <a:endParaRPr lang="en-GB" sz="8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Remember metals are on the left of the periodic table</a:t>
              </a:r>
            </a:p>
            <a:p>
              <a:pPr algn="ctr"/>
              <a:endParaRPr lang="en-GB" sz="1600" b="1" dirty="0">
                <a:solidFill>
                  <a:srgbClr val="C8102E"/>
                </a:solidFill>
                <a:latin typeface="Century Gothic" panose="020B0502020202020204" pitchFamily="34" charset="0"/>
              </a:endParaRPr>
            </a:p>
          </p:txBody>
        </p:sp>
        <p:cxnSp>
          <p:nvCxnSpPr>
            <p:cNvPr id="48" name="Straight Arrow Connector 47">
              <a:extLst>
                <a:ext uri="{FF2B5EF4-FFF2-40B4-BE49-F238E27FC236}">
                  <a16:creationId xmlns:a16="http://schemas.microsoft.com/office/drawing/2014/main" id="{F9BFC980-8084-C4DD-8238-F90A6513611F}"/>
                </a:ext>
              </a:extLst>
            </p:cNvPr>
            <p:cNvCxnSpPr>
              <a:cxnSpLocks/>
            </p:cNvCxnSpPr>
            <p:nvPr/>
          </p:nvCxnSpPr>
          <p:spPr>
            <a:xfrm>
              <a:off x="2857111" y="1945123"/>
              <a:ext cx="514649" cy="2534"/>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13FCF292-A2B5-9606-A636-31371C970FD3}"/>
                </a:ext>
              </a:extLst>
            </p:cNvPr>
            <p:cNvSpPr txBox="1"/>
            <p:nvPr/>
          </p:nvSpPr>
          <p:spPr>
            <a:xfrm>
              <a:off x="3482731" y="1530465"/>
              <a:ext cx="1661661" cy="830997"/>
            </a:xfrm>
            <a:prstGeom prst="rect">
              <a:avLst/>
            </a:prstGeom>
            <a:noFill/>
          </p:spPr>
          <p:txBody>
            <a:bodyPr wrap="square" rtlCol="0">
              <a:spAutoFit/>
            </a:bodyPr>
            <a:lstStyle/>
            <a:p>
              <a:pPr algn="ctr"/>
              <a:r>
                <a:rPr lang="en-GB" sz="1600" dirty="0">
                  <a:latin typeface="Century Gothic" panose="020B0502020202020204" pitchFamily="34" charset="0"/>
                </a:rPr>
                <a:t>Is the </a:t>
              </a:r>
              <a:r>
                <a:rPr lang="en-GB" sz="1600" b="1" dirty="0">
                  <a:solidFill>
                    <a:srgbClr val="C8102E"/>
                  </a:solidFill>
                  <a:latin typeface="Century Gothic" panose="020B0502020202020204" pitchFamily="34" charset="0"/>
                </a:rPr>
                <a:t>metal</a:t>
              </a:r>
              <a:r>
                <a:rPr lang="en-GB" sz="1600" dirty="0">
                  <a:latin typeface="Century Gothic" panose="020B0502020202020204" pitchFamily="34" charset="0"/>
                </a:rPr>
                <a:t> bonded to a </a:t>
              </a:r>
              <a:r>
                <a:rPr lang="en-GB" sz="1600" b="1" dirty="0">
                  <a:solidFill>
                    <a:srgbClr val="C8102E"/>
                  </a:solidFill>
                  <a:latin typeface="Century Gothic" panose="020B0502020202020204" pitchFamily="34" charset="0"/>
                </a:rPr>
                <a:t>non-metal?</a:t>
              </a:r>
            </a:p>
          </p:txBody>
        </p:sp>
        <p:cxnSp>
          <p:nvCxnSpPr>
            <p:cNvPr id="54" name="Straight Arrow Connector 53">
              <a:extLst>
                <a:ext uri="{FF2B5EF4-FFF2-40B4-BE49-F238E27FC236}">
                  <a16:creationId xmlns:a16="http://schemas.microsoft.com/office/drawing/2014/main" id="{237AAF96-E811-D80C-3020-484699FE4B0C}"/>
                </a:ext>
              </a:extLst>
            </p:cNvPr>
            <p:cNvCxnSpPr>
              <a:cxnSpLocks/>
            </p:cNvCxnSpPr>
            <p:nvPr/>
          </p:nvCxnSpPr>
          <p:spPr>
            <a:xfrm>
              <a:off x="4268850" y="1139850"/>
              <a:ext cx="860168" cy="7337"/>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F6E60F1A-DA2C-247C-B08A-3D33499823AC}"/>
                </a:ext>
              </a:extLst>
            </p:cNvPr>
            <p:cNvSpPr txBox="1"/>
            <p:nvPr/>
          </p:nvSpPr>
          <p:spPr>
            <a:xfrm>
              <a:off x="5163731" y="975335"/>
              <a:ext cx="1938046" cy="338554"/>
            </a:xfrm>
            <a:prstGeom prst="rect">
              <a:avLst/>
            </a:prstGeom>
            <a:noFill/>
          </p:spPr>
          <p:txBody>
            <a:bodyPr wrap="square" rtlCol="0">
              <a:spAutoFit/>
            </a:bodyPr>
            <a:lstStyle/>
            <a:p>
              <a:pPr algn="ctr"/>
              <a:r>
                <a:rPr lang="en-GB" sz="1600" dirty="0">
                  <a:latin typeface="Century Gothic" panose="020B0502020202020204" pitchFamily="34" charset="0"/>
                </a:rPr>
                <a:t>It is an </a:t>
              </a:r>
              <a:r>
                <a:rPr lang="en-GB" sz="1600" b="1" dirty="0">
                  <a:solidFill>
                    <a:srgbClr val="C8102E"/>
                  </a:solidFill>
                  <a:latin typeface="Century Gothic" panose="020B0502020202020204" pitchFamily="34" charset="0"/>
                </a:rPr>
                <a:t>IONIC SALT</a:t>
              </a:r>
            </a:p>
          </p:txBody>
        </p:sp>
        <p:cxnSp>
          <p:nvCxnSpPr>
            <p:cNvPr id="58" name="Straight Connector 57">
              <a:extLst>
                <a:ext uri="{FF2B5EF4-FFF2-40B4-BE49-F238E27FC236}">
                  <a16:creationId xmlns:a16="http://schemas.microsoft.com/office/drawing/2014/main" id="{7F621AA4-177D-B6CF-B4A1-41CF7209CD4B}"/>
                </a:ext>
              </a:extLst>
            </p:cNvPr>
            <p:cNvCxnSpPr>
              <a:cxnSpLocks/>
            </p:cNvCxnSpPr>
            <p:nvPr/>
          </p:nvCxnSpPr>
          <p:spPr>
            <a:xfrm flipH="1">
              <a:off x="2814995" y="4303393"/>
              <a:ext cx="3727" cy="1004737"/>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59" name="Straight Arrow Connector 58">
              <a:extLst>
                <a:ext uri="{FF2B5EF4-FFF2-40B4-BE49-F238E27FC236}">
                  <a16:creationId xmlns:a16="http://schemas.microsoft.com/office/drawing/2014/main" id="{0FDF8D17-A3B2-CD93-AE6C-A2EA3AE66D26}"/>
                </a:ext>
              </a:extLst>
            </p:cNvPr>
            <p:cNvCxnSpPr>
              <a:cxnSpLocks/>
            </p:cNvCxnSpPr>
            <p:nvPr/>
          </p:nvCxnSpPr>
          <p:spPr>
            <a:xfrm flipV="1">
              <a:off x="2803778" y="5282972"/>
              <a:ext cx="641887" cy="14463"/>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60" name="TextBox 59">
                  <a:extLst>
                    <a:ext uri="{FF2B5EF4-FFF2-40B4-BE49-F238E27FC236}">
                      <a16:creationId xmlns:a16="http://schemas.microsoft.com/office/drawing/2014/main" id="{0BFB2D22-31EA-DA17-B633-FBC486C362A7}"/>
                    </a:ext>
                  </a:extLst>
                </p:cNvPr>
                <p:cNvSpPr txBox="1"/>
                <p:nvPr/>
              </p:nvSpPr>
              <p:spPr>
                <a:xfrm>
                  <a:off x="3463944" y="4868264"/>
                  <a:ext cx="1838412" cy="83099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small molecule </a:t>
                  </a:r>
                  <a:r>
                    <a:rPr lang="en-GB" sz="1600" dirty="0">
                      <a:latin typeface="Century Gothic" panose="020B0502020202020204" pitchFamily="34" charset="0"/>
                    </a:rPr>
                    <a:t>e.g. </a:t>
                  </a:r>
                  <a14:m>
                    <m:oMath xmlns:m="http://schemas.openxmlformats.org/officeDocument/2006/math">
                      <m:r>
                        <m:rPr>
                          <m:sty m:val="p"/>
                        </m:rPr>
                        <a:rPr lang="en-GB" sz="1600" i="0" dirty="0" smtClean="0">
                          <a:latin typeface="Cambria Math" panose="02040503050406030204" pitchFamily="18" charset="0"/>
                        </a:rPr>
                        <m:t>C</m:t>
                      </m:r>
                      <m:sSub>
                        <m:sSubPr>
                          <m:ctrlPr>
                            <a:rPr lang="en-GB" sz="1600" i="1" dirty="0" smtClean="0">
                              <a:latin typeface="Cambria Math" panose="02040503050406030204" pitchFamily="18" charset="0"/>
                            </a:rPr>
                          </m:ctrlPr>
                        </m:sSubPr>
                        <m:e>
                          <m:r>
                            <m:rPr>
                              <m:sty m:val="p"/>
                            </m:rPr>
                            <a:rPr lang="en-GB" sz="1600" b="0" i="0" dirty="0" smtClean="0">
                              <a:latin typeface="Cambria Math" panose="02040503050406030204" pitchFamily="18" charset="0"/>
                            </a:rPr>
                            <m:t>H</m:t>
                          </m:r>
                        </m:e>
                        <m:sub>
                          <m:r>
                            <a:rPr lang="en-GB" sz="1600" b="0" i="0" dirty="0" smtClean="0">
                              <a:latin typeface="Cambria Math" panose="02040503050406030204" pitchFamily="18" charset="0"/>
                            </a:rPr>
                            <m:t>4</m:t>
                          </m:r>
                        </m:sub>
                      </m:sSub>
                    </m:oMath>
                  </a14:m>
                  <a:r>
                    <a:rPr lang="en-GB" sz="1600" dirty="0">
                      <a:latin typeface="Century Gothic" panose="020B0502020202020204" pitchFamily="34" charset="0"/>
                    </a:rPr>
                    <a:t>, </a:t>
                  </a:r>
                  <a14:m>
                    <m:oMath xmlns:m="http://schemas.openxmlformats.org/officeDocument/2006/math">
                      <m:r>
                        <m:rPr>
                          <m:sty m:val="p"/>
                        </m:rPr>
                        <a:rPr lang="en-GB" sz="1600" dirty="0" smtClean="0">
                          <a:latin typeface="Cambria Math" panose="02040503050406030204" pitchFamily="18" charset="0"/>
                        </a:rPr>
                        <m:t>N</m:t>
                      </m:r>
                      <m:sSub>
                        <m:sSubPr>
                          <m:ctrlPr>
                            <a:rPr lang="en-GB" sz="1600" i="1" dirty="0">
                              <a:latin typeface="Cambria Math" panose="02040503050406030204" pitchFamily="18" charset="0"/>
                            </a:rPr>
                          </m:ctrlPr>
                        </m:sSubPr>
                        <m:e>
                          <m:r>
                            <m:rPr>
                              <m:sty m:val="p"/>
                            </m:rPr>
                            <a:rPr lang="en-GB" sz="1600" dirty="0">
                              <a:latin typeface="Cambria Math" panose="02040503050406030204" pitchFamily="18" charset="0"/>
                            </a:rPr>
                            <m:t>H</m:t>
                          </m:r>
                        </m:e>
                        <m:sub>
                          <m:r>
                            <a:rPr lang="en-GB" sz="1600" b="0" i="0" dirty="0" smtClean="0">
                              <a:latin typeface="Cambria Math" panose="02040503050406030204" pitchFamily="18" charset="0"/>
                            </a:rPr>
                            <m:t>3</m:t>
                          </m:r>
                        </m:sub>
                      </m:sSub>
                    </m:oMath>
                  </a14:m>
                  <a:r>
                    <a:rPr lang="en-GB" sz="1600" b="1" dirty="0">
                      <a:solidFill>
                        <a:srgbClr val="C8102E"/>
                      </a:solidFill>
                      <a:latin typeface="Century Gothic" panose="020B0502020202020204" pitchFamily="34" charset="0"/>
                    </a:rPr>
                    <a:t>?</a:t>
                  </a:r>
                </a:p>
              </p:txBody>
            </p:sp>
          </mc:Choice>
          <mc:Fallback>
            <p:sp>
              <p:nvSpPr>
                <p:cNvPr id="60" name="TextBox 59">
                  <a:extLst>
                    <a:ext uri="{FF2B5EF4-FFF2-40B4-BE49-F238E27FC236}">
                      <a16:creationId xmlns:a16="http://schemas.microsoft.com/office/drawing/2014/main" id="{0BFB2D22-31EA-DA17-B633-FBC486C362A7}"/>
                    </a:ext>
                  </a:extLst>
                </p:cNvPr>
                <p:cNvSpPr txBox="1">
                  <a:spLocks noRot="1" noChangeAspect="1" noMove="1" noResize="1" noEditPoints="1" noAdjustHandles="1" noChangeArrowheads="1" noChangeShapeType="1" noTextEdit="1"/>
                </p:cNvSpPr>
                <p:nvPr/>
              </p:nvSpPr>
              <p:spPr>
                <a:xfrm>
                  <a:off x="3463944" y="4868264"/>
                  <a:ext cx="1838412" cy="830997"/>
                </a:xfrm>
                <a:prstGeom prst="rect">
                  <a:avLst/>
                </a:prstGeom>
                <a:blipFill>
                  <a:blip r:embed="rId2"/>
                  <a:stretch>
                    <a:fillRect t="-2206" b="-8824"/>
                  </a:stretch>
                </a:blipFill>
              </p:spPr>
              <p:txBody>
                <a:bodyPr/>
                <a:lstStyle/>
                <a:p>
                  <a:r>
                    <a:rPr lang="en-GB">
                      <a:noFill/>
                    </a:rPr>
                    <a:t> </a:t>
                  </a:r>
                </a:p>
              </p:txBody>
            </p:sp>
          </mc:Fallback>
        </mc:AlternateContent>
        <p:cxnSp>
          <p:nvCxnSpPr>
            <p:cNvPr id="62" name="Straight Arrow Connector 61">
              <a:extLst>
                <a:ext uri="{FF2B5EF4-FFF2-40B4-BE49-F238E27FC236}">
                  <a16:creationId xmlns:a16="http://schemas.microsoft.com/office/drawing/2014/main" id="{82CB80FC-71F1-2C6B-E420-33A137A6340C}"/>
                </a:ext>
              </a:extLst>
            </p:cNvPr>
            <p:cNvCxnSpPr>
              <a:cxnSpLocks/>
            </p:cNvCxnSpPr>
            <p:nvPr/>
          </p:nvCxnSpPr>
          <p:spPr>
            <a:xfrm>
              <a:off x="4272864" y="2922032"/>
              <a:ext cx="870558"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79" name="TextBox 78">
              <a:extLst>
                <a:ext uri="{FF2B5EF4-FFF2-40B4-BE49-F238E27FC236}">
                  <a16:creationId xmlns:a16="http://schemas.microsoft.com/office/drawing/2014/main" id="{6FA23D41-DD60-1DBD-35B5-CAE5DC9C4216}"/>
                </a:ext>
              </a:extLst>
            </p:cNvPr>
            <p:cNvSpPr txBox="1"/>
            <p:nvPr/>
          </p:nvSpPr>
          <p:spPr>
            <a:xfrm>
              <a:off x="5147078" y="2385487"/>
              <a:ext cx="1838412" cy="135421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single element? </a:t>
              </a:r>
            </a:p>
            <a:p>
              <a:pPr algn="ctr"/>
              <a:endParaRPr lang="en-GB" sz="6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Look at the periodic table</a:t>
              </a:r>
            </a:p>
            <a:p>
              <a:pPr algn="ctr"/>
              <a:endParaRPr lang="en-GB" sz="1600" b="1" dirty="0">
                <a:solidFill>
                  <a:srgbClr val="C8102E"/>
                </a:solidFill>
                <a:latin typeface="Century Gothic" panose="020B0502020202020204" pitchFamily="34" charset="0"/>
              </a:endParaRPr>
            </a:p>
          </p:txBody>
        </p:sp>
        <p:cxnSp>
          <p:nvCxnSpPr>
            <p:cNvPr id="80" name="Straight Arrow Connector 79">
              <a:extLst>
                <a:ext uri="{FF2B5EF4-FFF2-40B4-BE49-F238E27FC236}">
                  <a16:creationId xmlns:a16="http://schemas.microsoft.com/office/drawing/2014/main" id="{5A700A65-E81F-3D8A-3CFD-AC216E941063}"/>
                </a:ext>
              </a:extLst>
            </p:cNvPr>
            <p:cNvCxnSpPr>
              <a:cxnSpLocks/>
            </p:cNvCxnSpPr>
            <p:nvPr/>
          </p:nvCxnSpPr>
          <p:spPr>
            <a:xfrm>
              <a:off x="4431131" y="4492274"/>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A0BEDCF8-25EE-A116-5552-1F4DC2019B2D}"/>
                </a:ext>
              </a:extLst>
            </p:cNvPr>
            <p:cNvCxnSpPr>
              <a:cxnSpLocks/>
            </p:cNvCxnSpPr>
            <p:nvPr/>
          </p:nvCxnSpPr>
          <p:spPr>
            <a:xfrm>
              <a:off x="4423101" y="6054536"/>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82" name="Flowchart: Alternate Process 39">
              <a:extLst>
                <a:ext uri="{FF2B5EF4-FFF2-40B4-BE49-F238E27FC236}">
                  <a16:creationId xmlns:a16="http://schemas.microsoft.com/office/drawing/2014/main" id="{A1E7B369-E330-6587-ED0B-6B318DA57052}"/>
                </a:ext>
              </a:extLst>
            </p:cNvPr>
            <p:cNvSpPr/>
            <p:nvPr/>
          </p:nvSpPr>
          <p:spPr>
            <a:xfrm>
              <a:off x="5326052" y="4200952"/>
              <a:ext cx="1663847" cy="812364"/>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TextBox 82">
              <a:extLst>
                <a:ext uri="{FF2B5EF4-FFF2-40B4-BE49-F238E27FC236}">
                  <a16:creationId xmlns:a16="http://schemas.microsoft.com/office/drawing/2014/main" id="{FF0114AE-63EE-F7C2-A03E-C44F564BA461}"/>
                </a:ext>
              </a:extLst>
            </p:cNvPr>
            <p:cNvSpPr txBox="1"/>
            <p:nvPr/>
          </p:nvSpPr>
          <p:spPr>
            <a:xfrm>
              <a:off x="5051200" y="4200952"/>
              <a:ext cx="2158750" cy="830997"/>
            </a:xfrm>
            <a:prstGeom prst="rect">
              <a:avLst/>
            </a:prstGeom>
            <a:noFill/>
          </p:spPr>
          <p:txBody>
            <a:bodyPr wrap="square" rtlCol="0">
              <a:spAutoFit/>
            </a:bodyPr>
            <a:lstStyle/>
            <a:p>
              <a:pPr algn="ctr"/>
              <a:r>
                <a:rPr lang="en-GB" sz="1600" dirty="0">
                  <a:latin typeface="Century Gothic" panose="020B0502020202020204" pitchFamily="34" charset="0"/>
                </a:rPr>
                <a:t>It is a </a:t>
              </a:r>
              <a:r>
                <a:rPr lang="en-GB" sz="1600" b="1" dirty="0">
                  <a:solidFill>
                    <a:srgbClr val="C8102E"/>
                  </a:solidFill>
                  <a:latin typeface="Century Gothic" panose="020B0502020202020204" pitchFamily="34" charset="0"/>
                </a:rPr>
                <a:t>SIMPLE COVALENT MOLECULE</a:t>
              </a:r>
            </a:p>
          </p:txBody>
        </p:sp>
        <p:sp>
          <p:nvSpPr>
            <p:cNvPr id="84" name="Flowchart: Alternate Process 41">
              <a:extLst>
                <a:ext uri="{FF2B5EF4-FFF2-40B4-BE49-F238E27FC236}">
                  <a16:creationId xmlns:a16="http://schemas.microsoft.com/office/drawing/2014/main" id="{E062CB14-9EB4-E380-8ED6-CA7FC0EA0152}"/>
                </a:ext>
              </a:extLst>
            </p:cNvPr>
            <p:cNvSpPr/>
            <p:nvPr/>
          </p:nvSpPr>
          <p:spPr>
            <a:xfrm>
              <a:off x="5317234" y="5701628"/>
              <a:ext cx="2524040" cy="646317"/>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TextBox 84">
              <a:extLst>
                <a:ext uri="{FF2B5EF4-FFF2-40B4-BE49-F238E27FC236}">
                  <a16:creationId xmlns:a16="http://schemas.microsoft.com/office/drawing/2014/main" id="{B83D86D0-5C71-2AAD-F30E-28E813CA2C79}"/>
                </a:ext>
              </a:extLst>
            </p:cNvPr>
            <p:cNvSpPr txBox="1"/>
            <p:nvPr/>
          </p:nvSpPr>
          <p:spPr>
            <a:xfrm>
              <a:off x="5232333" y="5738034"/>
              <a:ext cx="2604844" cy="584775"/>
            </a:xfrm>
            <a:prstGeom prst="rect">
              <a:avLst/>
            </a:prstGeom>
            <a:noFill/>
          </p:spPr>
          <p:txBody>
            <a:bodyPr wrap="square" rtlCol="0">
              <a:spAutoFit/>
            </a:bodyPr>
            <a:lstStyle/>
            <a:p>
              <a:pPr algn="ctr"/>
              <a:r>
                <a:rPr lang="en-GB" sz="1600" dirty="0">
                  <a:latin typeface="Century Gothic" panose="020B0502020202020204" pitchFamily="34" charset="0"/>
                </a:rPr>
                <a:t>It has a </a:t>
              </a:r>
              <a:r>
                <a:rPr lang="en-GB" sz="1600" b="1" dirty="0">
                  <a:solidFill>
                    <a:srgbClr val="C8102E"/>
                  </a:solidFill>
                  <a:latin typeface="Century Gothic" panose="020B0502020202020204" pitchFamily="34" charset="0"/>
                </a:rPr>
                <a:t>GIANT COVALENT STRUCTURE</a:t>
              </a:r>
            </a:p>
          </p:txBody>
        </p:sp>
        <p:cxnSp>
          <p:nvCxnSpPr>
            <p:cNvPr id="86" name="Straight Connector 85">
              <a:extLst>
                <a:ext uri="{FF2B5EF4-FFF2-40B4-BE49-F238E27FC236}">
                  <a16:creationId xmlns:a16="http://schemas.microsoft.com/office/drawing/2014/main" id="{EFF606E1-BC8E-3B2D-186B-99A6F55AEB20}"/>
                </a:ext>
              </a:extLst>
            </p:cNvPr>
            <p:cNvCxnSpPr>
              <a:cxnSpLocks/>
            </p:cNvCxnSpPr>
            <p:nvPr/>
          </p:nvCxnSpPr>
          <p:spPr>
            <a:xfrm>
              <a:off x="6043423" y="2191897"/>
              <a:ext cx="3" cy="17202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87" name="Straight Arrow Connector 86">
              <a:extLst>
                <a:ext uri="{FF2B5EF4-FFF2-40B4-BE49-F238E27FC236}">
                  <a16:creationId xmlns:a16="http://schemas.microsoft.com/office/drawing/2014/main" id="{9CA300D0-E694-04A4-4479-AED76BB98014}"/>
                </a:ext>
              </a:extLst>
            </p:cNvPr>
            <p:cNvCxnSpPr>
              <a:cxnSpLocks/>
            </p:cNvCxnSpPr>
            <p:nvPr/>
          </p:nvCxnSpPr>
          <p:spPr>
            <a:xfrm>
              <a:off x="6033797" y="2202973"/>
              <a:ext cx="645136" cy="940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88" name="Flowchart: Alternate Process 49">
              <a:extLst>
                <a:ext uri="{FF2B5EF4-FFF2-40B4-BE49-F238E27FC236}">
                  <a16:creationId xmlns:a16="http://schemas.microsoft.com/office/drawing/2014/main" id="{CE59F8A0-117F-D0D2-3FE5-583CBFB0F49B}"/>
                </a:ext>
              </a:extLst>
            </p:cNvPr>
            <p:cNvSpPr/>
            <p:nvPr/>
          </p:nvSpPr>
          <p:spPr>
            <a:xfrm>
              <a:off x="6678933" y="1981668"/>
              <a:ext cx="2118971"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TextBox 88">
              <a:extLst>
                <a:ext uri="{FF2B5EF4-FFF2-40B4-BE49-F238E27FC236}">
                  <a16:creationId xmlns:a16="http://schemas.microsoft.com/office/drawing/2014/main" id="{B83DBD70-BBAD-3432-D2BB-1CEA358E1445}"/>
                </a:ext>
              </a:extLst>
            </p:cNvPr>
            <p:cNvSpPr txBox="1"/>
            <p:nvPr/>
          </p:nvSpPr>
          <p:spPr>
            <a:xfrm>
              <a:off x="6678933" y="2032470"/>
              <a:ext cx="2118971" cy="369332"/>
            </a:xfrm>
            <a:prstGeom prst="rect">
              <a:avLst/>
            </a:prstGeom>
            <a:noFill/>
          </p:spPr>
          <p:txBody>
            <a:bodyPr wrap="square" rtlCol="0">
              <a:spAutoFit/>
            </a:bodyPr>
            <a:lstStyle/>
            <a:p>
              <a:pPr algn="ctr"/>
              <a:r>
                <a:rPr lang="en-GB" dirty="0">
                  <a:latin typeface="Century Gothic" panose="020B0502020202020204" pitchFamily="34" charset="0"/>
                </a:rPr>
                <a:t>It is a </a:t>
              </a:r>
              <a:r>
                <a:rPr lang="en-GB" b="1" dirty="0">
                  <a:solidFill>
                    <a:srgbClr val="C8102E"/>
                  </a:solidFill>
                  <a:latin typeface="Century Gothic" panose="020B0502020202020204" pitchFamily="34" charset="0"/>
                </a:rPr>
                <a:t>PURE METAL</a:t>
              </a:r>
            </a:p>
          </p:txBody>
        </p:sp>
        <p:cxnSp>
          <p:nvCxnSpPr>
            <p:cNvPr id="90" name="Straight Arrow Connector 89">
              <a:extLst>
                <a:ext uri="{FF2B5EF4-FFF2-40B4-BE49-F238E27FC236}">
                  <a16:creationId xmlns:a16="http://schemas.microsoft.com/office/drawing/2014/main" id="{80E31435-17D8-484B-7E29-168A1578998C}"/>
                </a:ext>
              </a:extLst>
            </p:cNvPr>
            <p:cNvCxnSpPr>
              <a:cxnSpLocks/>
            </p:cNvCxnSpPr>
            <p:nvPr/>
          </p:nvCxnSpPr>
          <p:spPr>
            <a:xfrm>
              <a:off x="6029070" y="3641361"/>
              <a:ext cx="954000"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91" name="Flowchart: Alternate Process 54">
              <a:extLst>
                <a:ext uri="{FF2B5EF4-FFF2-40B4-BE49-F238E27FC236}">
                  <a16:creationId xmlns:a16="http://schemas.microsoft.com/office/drawing/2014/main" id="{2C7C7AF0-3599-5089-F37E-C94D97C7FF9B}"/>
                </a:ext>
              </a:extLst>
            </p:cNvPr>
            <p:cNvSpPr/>
            <p:nvPr/>
          </p:nvSpPr>
          <p:spPr>
            <a:xfrm>
              <a:off x="6986824" y="3404466"/>
              <a:ext cx="1744092"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TextBox 91">
              <a:extLst>
                <a:ext uri="{FF2B5EF4-FFF2-40B4-BE49-F238E27FC236}">
                  <a16:creationId xmlns:a16="http://schemas.microsoft.com/office/drawing/2014/main" id="{36537D8B-5A5F-E7E0-7D2C-06E431C46776}"/>
                </a:ext>
              </a:extLst>
            </p:cNvPr>
            <p:cNvSpPr txBox="1"/>
            <p:nvPr/>
          </p:nvSpPr>
          <p:spPr>
            <a:xfrm>
              <a:off x="7016969" y="3445514"/>
              <a:ext cx="1713948" cy="369332"/>
            </a:xfrm>
            <a:prstGeom prst="rect">
              <a:avLst/>
            </a:prstGeom>
            <a:noFill/>
          </p:spPr>
          <p:txBody>
            <a:bodyPr wrap="square" rtlCol="0">
              <a:spAutoFit/>
            </a:bodyPr>
            <a:lstStyle/>
            <a:p>
              <a:pPr algn="ctr"/>
              <a:r>
                <a:rPr lang="en-GB" dirty="0">
                  <a:latin typeface="Century Gothic" panose="020B0502020202020204" pitchFamily="34" charset="0"/>
                </a:rPr>
                <a:t>It is an </a:t>
              </a:r>
              <a:r>
                <a:rPr lang="en-GB" b="1" dirty="0">
                  <a:solidFill>
                    <a:srgbClr val="C8102E"/>
                  </a:solidFill>
                  <a:latin typeface="Century Gothic" panose="020B0502020202020204" pitchFamily="34" charset="0"/>
                </a:rPr>
                <a:t>ALLOY</a:t>
              </a:r>
            </a:p>
          </p:txBody>
        </p:sp>
        <p:sp>
          <p:nvSpPr>
            <p:cNvPr id="93" name="TextBox 92">
              <a:extLst>
                <a:ext uri="{FF2B5EF4-FFF2-40B4-BE49-F238E27FC236}">
                  <a16:creationId xmlns:a16="http://schemas.microsoft.com/office/drawing/2014/main" id="{00853481-3792-5D50-E2EE-EB9B8C0C4077}"/>
                </a:ext>
              </a:extLst>
            </p:cNvPr>
            <p:cNvSpPr txBox="1"/>
            <p:nvPr/>
          </p:nvSpPr>
          <p:spPr>
            <a:xfrm>
              <a:off x="2826026" y="1611332"/>
              <a:ext cx="555892"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4" name="TextBox 93">
              <a:extLst>
                <a:ext uri="{FF2B5EF4-FFF2-40B4-BE49-F238E27FC236}">
                  <a16:creationId xmlns:a16="http://schemas.microsoft.com/office/drawing/2014/main" id="{42BC2F6B-66C8-9D44-C6C5-70D3E9A420D5}"/>
                </a:ext>
              </a:extLst>
            </p:cNvPr>
            <p:cNvSpPr txBox="1"/>
            <p:nvPr/>
          </p:nvSpPr>
          <p:spPr>
            <a:xfrm>
              <a:off x="4313376" y="834509"/>
              <a:ext cx="6910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5" name="TextBox 94">
              <a:extLst>
                <a:ext uri="{FF2B5EF4-FFF2-40B4-BE49-F238E27FC236}">
                  <a16:creationId xmlns:a16="http://schemas.microsoft.com/office/drawing/2014/main" id="{36D4089C-6F0A-3FF9-AE19-F8265919ED7E}"/>
                </a:ext>
              </a:extLst>
            </p:cNvPr>
            <p:cNvSpPr txBox="1"/>
            <p:nvPr/>
          </p:nvSpPr>
          <p:spPr>
            <a:xfrm>
              <a:off x="5999448" y="1912977"/>
              <a:ext cx="64267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6" name="TextBox 95">
              <a:extLst>
                <a:ext uri="{FF2B5EF4-FFF2-40B4-BE49-F238E27FC236}">
                  <a16:creationId xmlns:a16="http://schemas.microsoft.com/office/drawing/2014/main" id="{8AC836FA-EC49-B628-9775-F8AFBB994F17}"/>
                </a:ext>
              </a:extLst>
            </p:cNvPr>
            <p:cNvSpPr txBox="1"/>
            <p:nvPr/>
          </p:nvSpPr>
          <p:spPr>
            <a:xfrm>
              <a:off x="4448594" y="4174910"/>
              <a:ext cx="605609"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7" name="TextBox 96">
              <a:extLst>
                <a:ext uri="{FF2B5EF4-FFF2-40B4-BE49-F238E27FC236}">
                  <a16:creationId xmlns:a16="http://schemas.microsoft.com/office/drawing/2014/main" id="{CBCC57D5-E790-9578-AD5B-4738986A597E}"/>
                </a:ext>
              </a:extLst>
            </p:cNvPr>
            <p:cNvSpPr txBox="1"/>
            <p:nvPr/>
          </p:nvSpPr>
          <p:spPr>
            <a:xfrm>
              <a:off x="2805654" y="5262630"/>
              <a:ext cx="5112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98" name="TextBox 97">
              <a:extLst>
                <a:ext uri="{FF2B5EF4-FFF2-40B4-BE49-F238E27FC236}">
                  <a16:creationId xmlns:a16="http://schemas.microsoft.com/office/drawing/2014/main" id="{F67EB796-2FD7-2E15-9448-F2AB4519C134}"/>
                </a:ext>
              </a:extLst>
            </p:cNvPr>
            <p:cNvSpPr txBox="1"/>
            <p:nvPr/>
          </p:nvSpPr>
          <p:spPr>
            <a:xfrm>
              <a:off x="4447729" y="6022187"/>
              <a:ext cx="680766"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99" name="TextBox 98">
              <a:extLst>
                <a:ext uri="{FF2B5EF4-FFF2-40B4-BE49-F238E27FC236}">
                  <a16:creationId xmlns:a16="http://schemas.microsoft.com/office/drawing/2014/main" id="{1B1FD7A2-F4AB-2FB8-CCAE-DD800171DDDC}"/>
                </a:ext>
              </a:extLst>
            </p:cNvPr>
            <p:cNvSpPr txBox="1"/>
            <p:nvPr/>
          </p:nvSpPr>
          <p:spPr>
            <a:xfrm>
              <a:off x="6019758" y="3614131"/>
              <a:ext cx="652191" cy="348079"/>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00" name="TextBox 99">
              <a:extLst>
                <a:ext uri="{FF2B5EF4-FFF2-40B4-BE49-F238E27FC236}">
                  <a16:creationId xmlns:a16="http://schemas.microsoft.com/office/drawing/2014/main" id="{EE81FDC9-B1EE-F983-C0A0-F60D9E165908}"/>
                </a:ext>
              </a:extLst>
            </p:cNvPr>
            <p:cNvSpPr txBox="1"/>
            <p:nvPr/>
          </p:nvSpPr>
          <p:spPr>
            <a:xfrm>
              <a:off x="4390311" y="2906153"/>
              <a:ext cx="661717"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grpSp>
      <p:pic>
        <p:nvPicPr>
          <p:cNvPr id="70" name="Picture 69" descr="A dot and cross diagram representing the ionic bonding in potassium chloride. Three circles surround the letter K with 2,8,8 crosses on each of the circles working out from the centre. Square brackets with a positive symbol are placed around them. Next to this three circles surround the letters Cl with 2,8 dots on the first two circles and on the outside circle there are 7 dots and one cross.  Square brackets with a negative symbol are placed around them.">
            <a:extLst>
              <a:ext uri="{FF2B5EF4-FFF2-40B4-BE49-F238E27FC236}">
                <a16:creationId xmlns:a16="http://schemas.microsoft.com/office/drawing/2014/main" id="{477B3558-E26B-B12B-6721-763DE809E1C3}"/>
              </a:ext>
            </a:extLst>
          </p:cNvPr>
          <p:cNvPicPr>
            <a:picLocks noChangeAspect="1"/>
          </p:cNvPicPr>
          <p:nvPr/>
        </p:nvPicPr>
        <p:blipFill>
          <a:blip r:embed="rId3"/>
          <a:srcRect l="52158" t="12928" r="1225" b="47328"/>
          <a:stretch/>
        </p:blipFill>
        <p:spPr>
          <a:xfrm>
            <a:off x="6373178" y="445848"/>
            <a:ext cx="2248825" cy="1028821"/>
          </a:xfrm>
          <a:prstGeom prst="rect">
            <a:avLst/>
          </a:prstGeom>
        </p:spPr>
      </p:pic>
      <p:pic>
        <p:nvPicPr>
          <p:cNvPr id="7" name="Picture 6" descr="A diagram representing the structure of sodium. Large orange circles with a plus sign in the middle represent the metal ions, they are tightly packed in a uniform structure. An equal number of small red spheres with a negative sign in each, represent the delocalised electrons which are randomly around the metal ions.">
            <a:extLst>
              <a:ext uri="{FF2B5EF4-FFF2-40B4-BE49-F238E27FC236}">
                <a16:creationId xmlns:a16="http://schemas.microsoft.com/office/drawing/2014/main" id="{F18D1D15-DDB1-C656-567E-0CFD93B95EB9}"/>
              </a:ext>
            </a:extLst>
          </p:cNvPr>
          <p:cNvPicPr>
            <a:picLocks noChangeAspect="1"/>
          </p:cNvPicPr>
          <p:nvPr/>
        </p:nvPicPr>
        <p:blipFill>
          <a:blip r:embed="rId4"/>
          <a:srcRect t="2363" b="2363"/>
          <a:stretch/>
        </p:blipFill>
        <p:spPr>
          <a:xfrm>
            <a:off x="8182087" y="1727686"/>
            <a:ext cx="2087342" cy="960102"/>
          </a:xfrm>
          <a:prstGeom prst="rect">
            <a:avLst/>
          </a:prstGeom>
        </p:spPr>
      </p:pic>
      <p:pic>
        <p:nvPicPr>
          <p:cNvPr id="64" name="Picture 63" descr="A particle diagram representing an alloy. Orange circles of one size are arranged touching each other with two larger red circles disrupting the arrangement and making it irregular.">
            <a:extLst>
              <a:ext uri="{FF2B5EF4-FFF2-40B4-BE49-F238E27FC236}">
                <a16:creationId xmlns:a16="http://schemas.microsoft.com/office/drawing/2014/main" id="{9E77FFDE-FF23-73DE-719D-DE114BC5C23F}"/>
              </a:ext>
            </a:extLst>
          </p:cNvPr>
          <p:cNvPicPr>
            <a:picLocks noChangeAspect="1"/>
          </p:cNvPicPr>
          <p:nvPr/>
        </p:nvPicPr>
        <p:blipFill>
          <a:blip r:embed="rId5"/>
          <a:srcRect l="62883" t="8985" r="8125" b="23697"/>
          <a:stretch/>
        </p:blipFill>
        <p:spPr>
          <a:xfrm>
            <a:off x="8115484" y="2943668"/>
            <a:ext cx="1175439" cy="1175416"/>
          </a:xfrm>
          <a:prstGeom prst="rect">
            <a:avLst/>
          </a:prstGeom>
        </p:spPr>
      </p:pic>
      <p:pic>
        <p:nvPicPr>
          <p:cNvPr id="68" name="Picture 67" descr="A diagram of a covalently bonded molecule of hydrochloric acid. A small circle with an H in the centre touches the outside circle of Cl. One dot and one cross are placed where the circles touch, a further 7 dots are on the outer circle of the Cl.">
            <a:extLst>
              <a:ext uri="{FF2B5EF4-FFF2-40B4-BE49-F238E27FC236}">
                <a16:creationId xmlns:a16="http://schemas.microsoft.com/office/drawing/2014/main" id="{E0543C2E-C4DB-C898-4889-2DEA7D9B20D5}"/>
              </a:ext>
            </a:extLst>
          </p:cNvPr>
          <p:cNvPicPr>
            <a:picLocks noChangeAspect="1"/>
          </p:cNvPicPr>
          <p:nvPr/>
        </p:nvPicPr>
        <p:blipFill>
          <a:blip r:embed="rId6">
            <a:clrChange>
              <a:clrFrom>
                <a:srgbClr val="FFFFFF"/>
              </a:clrFrom>
              <a:clrTo>
                <a:srgbClr val="FFFFFF">
                  <a:alpha val="0"/>
                </a:srgbClr>
              </a:clrTo>
            </a:clrChange>
          </a:blip>
          <a:srcRect l="60664" t="23734" r="3243" b="36617"/>
          <a:stretch/>
        </p:blipFill>
        <p:spPr>
          <a:xfrm>
            <a:off x="6249272" y="3829008"/>
            <a:ext cx="1933302" cy="1416099"/>
          </a:xfrm>
          <a:prstGeom prst="rect">
            <a:avLst/>
          </a:prstGeom>
        </p:spPr>
      </p:pic>
      <p:grpSp>
        <p:nvGrpSpPr>
          <p:cNvPr id="4" name="Group 3" descr="A set of 3d diagrams representing examples of giant covalent structures. The first is silicone dioxide, then there are five allotropes of carbon: diamond, carbon nanotube, graphene, graphite and buckminsterfullerene.">
            <a:extLst>
              <a:ext uri="{FF2B5EF4-FFF2-40B4-BE49-F238E27FC236}">
                <a16:creationId xmlns:a16="http://schemas.microsoft.com/office/drawing/2014/main" id="{55AB424A-B38B-2F55-C90B-70CC4E8BB071}"/>
              </a:ext>
            </a:extLst>
          </p:cNvPr>
          <p:cNvGrpSpPr/>
          <p:nvPr/>
        </p:nvGrpSpPr>
        <p:grpSpPr>
          <a:xfrm>
            <a:off x="7110797" y="5635379"/>
            <a:ext cx="4062519" cy="718693"/>
            <a:chOff x="7110797" y="5635379"/>
            <a:chExt cx="4062519" cy="718693"/>
          </a:xfrm>
        </p:grpSpPr>
        <p:grpSp>
          <p:nvGrpSpPr>
            <p:cNvPr id="10" name="Group 9">
              <a:extLst>
                <a:ext uri="{FF2B5EF4-FFF2-40B4-BE49-F238E27FC236}">
                  <a16:creationId xmlns:a16="http://schemas.microsoft.com/office/drawing/2014/main" id="{4EAA0861-E22A-5B00-4095-C456FAE498C0}"/>
                </a:ext>
              </a:extLst>
            </p:cNvPr>
            <p:cNvGrpSpPr>
              <a:grpSpLocks noChangeAspect="1"/>
            </p:cNvGrpSpPr>
            <p:nvPr/>
          </p:nvGrpSpPr>
          <p:grpSpPr>
            <a:xfrm>
              <a:off x="7573316" y="5635379"/>
              <a:ext cx="3600000" cy="718693"/>
              <a:chOff x="3518936" y="6164854"/>
              <a:chExt cx="4227220" cy="843908"/>
            </a:xfrm>
          </p:grpSpPr>
          <p:grpSp>
            <p:nvGrpSpPr>
              <p:cNvPr id="3" name="Group 2">
                <a:extLst>
                  <a:ext uri="{FF2B5EF4-FFF2-40B4-BE49-F238E27FC236}">
                    <a16:creationId xmlns:a16="http://schemas.microsoft.com/office/drawing/2014/main" id="{CF0EB66B-F8AC-9879-7D10-036961DCC6B0}"/>
                  </a:ext>
                </a:extLst>
              </p:cNvPr>
              <p:cNvGrpSpPr/>
              <p:nvPr/>
            </p:nvGrpSpPr>
            <p:grpSpPr>
              <a:xfrm>
                <a:off x="3518936" y="6164854"/>
                <a:ext cx="4227220" cy="843908"/>
                <a:chOff x="6872767" y="5349076"/>
                <a:chExt cx="4227220" cy="843908"/>
              </a:xfrm>
            </p:grpSpPr>
            <p:pic>
              <p:nvPicPr>
                <p:cNvPr id="72" name="Picture 71" descr="Several different shapes of a hexagonal object&#10;&#10;AI-generated content may be incorrect.">
                  <a:extLst>
                    <a:ext uri="{FF2B5EF4-FFF2-40B4-BE49-F238E27FC236}">
                      <a16:creationId xmlns:a16="http://schemas.microsoft.com/office/drawing/2014/main" id="{A87282DD-7EC4-AAED-7B73-70340FB4192F}"/>
                    </a:ext>
                  </a:extLst>
                </p:cNvPr>
                <p:cNvPicPr>
                  <a:picLocks noChangeAspect="1"/>
                </p:cNvPicPr>
                <p:nvPr/>
              </p:nvPicPr>
              <p:blipFill>
                <a:blip r:embed="rId7">
                  <a:clrChange>
                    <a:clrFrom>
                      <a:srgbClr val="FFFFFF"/>
                    </a:clrFrom>
                    <a:clrTo>
                      <a:srgbClr val="FFFFFF">
                        <a:alpha val="0"/>
                      </a:srgbClr>
                    </a:clrTo>
                  </a:clrChange>
                </a:blip>
                <a:srcRect l="59584" b="53937"/>
                <a:stretch/>
              </p:blipFill>
              <p:spPr>
                <a:xfrm flipV="1">
                  <a:off x="8765294" y="5464540"/>
                  <a:ext cx="847762" cy="644138"/>
                </a:xfrm>
                <a:prstGeom prst="rect">
                  <a:avLst/>
                </a:prstGeom>
              </p:spPr>
            </p:pic>
            <p:pic>
              <p:nvPicPr>
                <p:cNvPr id="73" name="Picture 72" descr="Several different shapes of a hexagonal object&#10;&#10;AI-generated content may be incorrect.">
                  <a:extLst>
                    <a:ext uri="{FF2B5EF4-FFF2-40B4-BE49-F238E27FC236}">
                      <a16:creationId xmlns:a16="http://schemas.microsoft.com/office/drawing/2014/main" id="{5648D65D-87E8-940B-A335-1FD16D5BAB35}"/>
                    </a:ext>
                  </a:extLst>
                </p:cNvPr>
                <p:cNvPicPr>
                  <a:picLocks noChangeAspect="1"/>
                </p:cNvPicPr>
                <p:nvPr/>
              </p:nvPicPr>
              <p:blipFill>
                <a:blip r:embed="rId7">
                  <a:clrChange>
                    <a:clrFrom>
                      <a:srgbClr val="FFFFFF"/>
                    </a:clrFrom>
                    <a:clrTo>
                      <a:srgbClr val="FFFFFF">
                        <a:alpha val="0"/>
                      </a:srgbClr>
                    </a:clrTo>
                  </a:clrChange>
                </a:blip>
                <a:srcRect l="797" t="47548" r="54499" b="6389"/>
                <a:stretch/>
              </p:blipFill>
              <p:spPr>
                <a:xfrm rot="10800000" flipV="1">
                  <a:off x="10248703" y="5436424"/>
                  <a:ext cx="851284" cy="584775"/>
                </a:xfrm>
                <a:prstGeom prst="rect">
                  <a:avLst/>
                </a:prstGeom>
              </p:spPr>
            </p:pic>
            <p:pic>
              <p:nvPicPr>
                <p:cNvPr id="75" name="Picture 74" descr="A close-up of a structure&#10;&#10;AI-generated content may be incorrect.">
                  <a:extLst>
                    <a:ext uri="{FF2B5EF4-FFF2-40B4-BE49-F238E27FC236}">
                      <a16:creationId xmlns:a16="http://schemas.microsoft.com/office/drawing/2014/main" id="{F89C8970-7DAF-08DF-6B42-00874AF45F82}"/>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6872767" y="5349076"/>
                  <a:ext cx="1265863" cy="843908"/>
                </a:xfrm>
                <a:prstGeom prst="rect">
                  <a:avLst/>
                </a:prstGeom>
              </p:spPr>
            </p:pic>
          </p:grpSp>
          <p:pic>
            <p:nvPicPr>
              <p:cNvPr id="6" name="Picture 5" descr="Several different shapes of a hexagonal object&#10;&#10;AI-generated content may be incorrect.">
                <a:extLst>
                  <a:ext uri="{FF2B5EF4-FFF2-40B4-BE49-F238E27FC236}">
                    <a16:creationId xmlns:a16="http://schemas.microsoft.com/office/drawing/2014/main" id="{8FADE305-5922-06FE-5883-4688A878360F}"/>
                  </a:ext>
                </a:extLst>
              </p:cNvPr>
              <p:cNvPicPr>
                <a:picLocks noChangeAspect="1"/>
              </p:cNvPicPr>
              <p:nvPr/>
            </p:nvPicPr>
            <p:blipFill>
              <a:blip r:embed="rId7">
                <a:clrChange>
                  <a:clrFrom>
                    <a:srgbClr val="FFFFFF"/>
                  </a:clrFrom>
                  <a:clrTo>
                    <a:srgbClr val="FFFFFF">
                      <a:alpha val="0"/>
                    </a:srgbClr>
                  </a:clrTo>
                </a:clrChange>
              </a:blip>
              <a:srcRect l="57093" t="47548" r="-797" b="6389"/>
              <a:stretch/>
            </p:blipFill>
            <p:spPr>
              <a:xfrm rot="10800000" flipV="1">
                <a:off x="5883686" y="6185049"/>
                <a:ext cx="986025" cy="692823"/>
              </a:xfrm>
              <a:prstGeom prst="rect">
                <a:avLst/>
              </a:prstGeom>
            </p:spPr>
          </p:pic>
          <p:pic>
            <p:nvPicPr>
              <p:cNvPr id="9" name="Picture 8" descr="Several different shapes of a hexagonal object&#10;&#10;AI-generated content may be incorrect.">
                <a:extLst>
                  <a:ext uri="{FF2B5EF4-FFF2-40B4-BE49-F238E27FC236}">
                    <a16:creationId xmlns:a16="http://schemas.microsoft.com/office/drawing/2014/main" id="{36EEF755-A496-4E37-66C4-5A76BF81479D}"/>
                  </a:ext>
                </a:extLst>
              </p:cNvPr>
              <p:cNvPicPr>
                <a:picLocks noChangeAspect="1"/>
              </p:cNvPicPr>
              <p:nvPr/>
            </p:nvPicPr>
            <p:blipFill>
              <a:blip r:embed="rId7">
                <a:clrChange>
                  <a:clrFrom>
                    <a:srgbClr val="FFFFFF"/>
                  </a:clrFrom>
                  <a:clrTo>
                    <a:srgbClr val="FFFFFF">
                      <a:alpha val="0"/>
                    </a:srgbClr>
                  </a:clrTo>
                </a:clrChange>
              </a:blip>
              <a:srcRect l="9629" t="2402" r="43256" b="51535"/>
              <a:stretch/>
            </p:blipFill>
            <p:spPr>
              <a:xfrm flipV="1">
                <a:off x="4571567" y="6231632"/>
                <a:ext cx="986227" cy="642805"/>
              </a:xfrm>
              <a:prstGeom prst="rect">
                <a:avLst/>
              </a:prstGeom>
            </p:spPr>
          </p:pic>
        </p:grpSp>
        <p:pic>
          <p:nvPicPr>
            <p:cNvPr id="5" name="Picture 4" descr="A diagram of a molecule&#10;&#10;AI-generated content may be incorrect.">
              <a:extLst>
                <a:ext uri="{FF2B5EF4-FFF2-40B4-BE49-F238E27FC236}">
                  <a16:creationId xmlns:a16="http://schemas.microsoft.com/office/drawing/2014/main" id="{C8FDA9EC-9E58-A048-345B-445E3F19E58C}"/>
                </a:ext>
              </a:extLst>
            </p:cNvPr>
            <p:cNvPicPr>
              <a:picLocks noChangeAspect="1"/>
            </p:cNvPicPr>
            <p:nvPr/>
          </p:nvPicPr>
          <p:blipFill>
            <a:blip r:embed="rId9"/>
            <a:stretch>
              <a:fillRect/>
            </a:stretch>
          </p:blipFill>
          <p:spPr>
            <a:xfrm>
              <a:off x="7110797" y="5652578"/>
              <a:ext cx="726349" cy="652930"/>
            </a:xfrm>
            <a:prstGeom prst="rect">
              <a:avLst/>
            </a:prstGeom>
          </p:spPr>
        </p:pic>
      </p:grpSp>
    </p:spTree>
    <p:extLst>
      <p:ext uri="{BB962C8B-B14F-4D97-AF65-F5344CB8AC3E}">
        <p14:creationId xmlns:p14="http://schemas.microsoft.com/office/powerpoint/2010/main" val="17343630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74517-02E5-C603-5C3D-9A352839BDA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537D419-737B-E31F-715E-3AB3AC2F294E}"/>
              </a:ext>
            </a:extLst>
          </p:cNvPr>
          <p:cNvSpPr>
            <a:spLocks noGrp="1"/>
          </p:cNvSpPr>
          <p:nvPr>
            <p:ph type="title"/>
          </p:nvPr>
        </p:nvSpPr>
        <p:spPr>
          <a:xfrm>
            <a:off x="149443" y="182789"/>
            <a:ext cx="4702606" cy="440661"/>
          </a:xfrm>
        </p:spPr>
        <p:txBody>
          <a:bodyPr/>
          <a:lstStyle/>
          <a:p>
            <a:r>
              <a:rPr lang="en-GB" dirty="0"/>
              <a:t>Bonding decision tree</a:t>
            </a:r>
          </a:p>
        </p:txBody>
      </p:sp>
      <p:grpSp>
        <p:nvGrpSpPr>
          <p:cNvPr id="10" name="Group 9" descr="A decision tree to determine which type of bonding a substance has. ">
            <a:extLst>
              <a:ext uri="{FF2B5EF4-FFF2-40B4-BE49-F238E27FC236}">
                <a16:creationId xmlns:a16="http://schemas.microsoft.com/office/drawing/2014/main" id="{6C1F3D49-8FF7-F363-F921-B266A759B3DE}"/>
              </a:ext>
            </a:extLst>
          </p:cNvPr>
          <p:cNvGrpSpPr/>
          <p:nvPr/>
        </p:nvGrpSpPr>
        <p:grpSpPr>
          <a:xfrm>
            <a:off x="90925" y="691634"/>
            <a:ext cx="7087729" cy="5513436"/>
            <a:chOff x="1710175" y="834509"/>
            <a:chExt cx="7087729" cy="5513436"/>
          </a:xfrm>
        </p:grpSpPr>
        <p:cxnSp>
          <p:nvCxnSpPr>
            <p:cNvPr id="11" name="Straight Connector 10">
              <a:extLst>
                <a:ext uri="{FF2B5EF4-FFF2-40B4-BE49-F238E27FC236}">
                  <a16:creationId xmlns:a16="http://schemas.microsoft.com/office/drawing/2014/main" id="{3A9313D9-7070-3840-A6BE-3397B2E10150}"/>
                </a:ext>
              </a:extLst>
            </p:cNvPr>
            <p:cNvCxnSpPr>
              <a:cxnSpLocks/>
            </p:cNvCxnSpPr>
            <p:nvPr/>
          </p:nvCxnSpPr>
          <p:spPr>
            <a:xfrm>
              <a:off x="6025098" y="3404466"/>
              <a:ext cx="0" cy="251183"/>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5031221E-C684-B661-A5F3-DD21029CD721}"/>
                </a:ext>
              </a:extLst>
            </p:cNvPr>
            <p:cNvCxnSpPr>
              <a:cxnSpLocks/>
            </p:cNvCxnSpPr>
            <p:nvPr/>
          </p:nvCxnSpPr>
          <p:spPr>
            <a:xfrm>
              <a:off x="4417259" y="5798573"/>
              <a:ext cx="4765" cy="270725"/>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E5E5426-5F3A-3DF0-C99F-66435C8F0FDA}"/>
                </a:ext>
              </a:extLst>
            </p:cNvPr>
            <p:cNvCxnSpPr>
              <a:cxnSpLocks/>
            </p:cNvCxnSpPr>
            <p:nvPr/>
          </p:nvCxnSpPr>
          <p:spPr>
            <a:xfrm>
              <a:off x="2868963" y="1932572"/>
              <a:ext cx="13252" cy="767812"/>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7C4B9C16-2919-8AAF-3654-8E2CCDB3DA97}"/>
                </a:ext>
              </a:extLst>
            </p:cNvPr>
            <p:cNvCxnSpPr>
              <a:cxnSpLocks/>
            </p:cNvCxnSpPr>
            <p:nvPr/>
          </p:nvCxnSpPr>
          <p:spPr>
            <a:xfrm>
              <a:off x="4282390" y="1130472"/>
              <a:ext cx="6810" cy="267838"/>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ED3DAD55-4909-F1CE-D582-ED6614A2142F}"/>
                </a:ext>
              </a:extLst>
            </p:cNvPr>
            <p:cNvCxnSpPr>
              <a:cxnSpLocks/>
            </p:cNvCxnSpPr>
            <p:nvPr/>
          </p:nvCxnSpPr>
          <p:spPr>
            <a:xfrm>
              <a:off x="4435894" y="4478474"/>
              <a:ext cx="0" cy="38824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00CADEF-87A5-AC41-5225-396B088A4A13}"/>
                </a:ext>
              </a:extLst>
            </p:cNvPr>
            <p:cNvCxnSpPr>
              <a:cxnSpLocks/>
            </p:cNvCxnSpPr>
            <p:nvPr/>
          </p:nvCxnSpPr>
          <p:spPr>
            <a:xfrm>
              <a:off x="4273705" y="2424086"/>
              <a:ext cx="11902" cy="507874"/>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sp>
          <p:nvSpPr>
            <p:cNvPr id="21" name="Hexagon 20">
              <a:extLst>
                <a:ext uri="{FF2B5EF4-FFF2-40B4-BE49-F238E27FC236}">
                  <a16:creationId xmlns:a16="http://schemas.microsoft.com/office/drawing/2014/main" id="{4A8AC40E-0657-01A8-5A0A-C3E816911703}"/>
                </a:ext>
              </a:extLst>
            </p:cNvPr>
            <p:cNvSpPr/>
            <p:nvPr/>
          </p:nvSpPr>
          <p:spPr>
            <a:xfrm>
              <a:off x="3451991" y="4675978"/>
              <a:ext cx="1841430" cy="1206801"/>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Hexagon 21">
              <a:extLst>
                <a:ext uri="{FF2B5EF4-FFF2-40B4-BE49-F238E27FC236}">
                  <a16:creationId xmlns:a16="http://schemas.microsoft.com/office/drawing/2014/main" id="{B92EC845-5899-A665-05B5-6B2D49FE3FF7}"/>
                </a:ext>
              </a:extLst>
            </p:cNvPr>
            <p:cNvSpPr/>
            <p:nvPr/>
          </p:nvSpPr>
          <p:spPr>
            <a:xfrm>
              <a:off x="1710175" y="2653921"/>
              <a:ext cx="2348106" cy="1658232"/>
            </a:xfrm>
            <a:prstGeom prst="hexagon">
              <a:avLst/>
            </a:prstGeom>
            <a:ln w="28575">
              <a:solidFill>
                <a:srgbClr val="C8102E"/>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dirty="0"/>
            </a:p>
          </p:txBody>
        </p:sp>
        <p:sp>
          <p:nvSpPr>
            <p:cNvPr id="26" name="Hexagon 25">
              <a:extLst>
                <a:ext uri="{FF2B5EF4-FFF2-40B4-BE49-F238E27FC236}">
                  <a16:creationId xmlns:a16="http://schemas.microsoft.com/office/drawing/2014/main" id="{F5BC8312-1536-488C-3BC1-D0DF31579947}"/>
                </a:ext>
              </a:extLst>
            </p:cNvPr>
            <p:cNvSpPr/>
            <p:nvPr/>
          </p:nvSpPr>
          <p:spPr>
            <a:xfrm>
              <a:off x="3380699" y="1374764"/>
              <a:ext cx="1864507" cy="1136262"/>
            </a:xfrm>
            <a:prstGeom prst="hexag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Flowchart: Preparation 26">
              <a:extLst>
                <a:ext uri="{FF2B5EF4-FFF2-40B4-BE49-F238E27FC236}">
                  <a16:creationId xmlns:a16="http://schemas.microsoft.com/office/drawing/2014/main" id="{C90C455E-7C6A-ED4E-B9F0-A126D783B794}"/>
                </a:ext>
              </a:extLst>
            </p:cNvPr>
            <p:cNvSpPr/>
            <p:nvPr/>
          </p:nvSpPr>
          <p:spPr>
            <a:xfrm>
              <a:off x="5150268" y="2366304"/>
              <a:ext cx="1786315" cy="1114710"/>
            </a:xfrm>
            <a:prstGeom prst="flowChartPreparation">
              <a:avLst/>
            </a:prstGeom>
            <a:solidFill>
              <a:srgbClr val="F6E0C0"/>
            </a:solidFill>
            <a:ln>
              <a:solidFill>
                <a:srgbClr val="C8102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Flowchart: Alternate Process 7">
              <a:extLst>
                <a:ext uri="{FF2B5EF4-FFF2-40B4-BE49-F238E27FC236}">
                  <a16:creationId xmlns:a16="http://schemas.microsoft.com/office/drawing/2014/main" id="{40EFEAD4-CC86-ED3C-0764-CC3B7E8A9534}"/>
                </a:ext>
              </a:extLst>
            </p:cNvPr>
            <p:cNvSpPr/>
            <p:nvPr/>
          </p:nvSpPr>
          <p:spPr>
            <a:xfrm>
              <a:off x="5141499" y="895684"/>
              <a:ext cx="1977517"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a:extLst>
                <a:ext uri="{FF2B5EF4-FFF2-40B4-BE49-F238E27FC236}">
                  <a16:creationId xmlns:a16="http://schemas.microsoft.com/office/drawing/2014/main" id="{FA7D1326-4232-5615-6BEB-31A4EFA3EC46}"/>
                </a:ext>
              </a:extLst>
            </p:cNvPr>
            <p:cNvSpPr txBox="1"/>
            <p:nvPr/>
          </p:nvSpPr>
          <p:spPr>
            <a:xfrm>
              <a:off x="1737319" y="2766602"/>
              <a:ext cx="2320962" cy="1800493"/>
            </a:xfrm>
            <a:prstGeom prst="rect">
              <a:avLst/>
            </a:prstGeom>
            <a:noFill/>
          </p:spPr>
          <p:txBody>
            <a:bodyPr wrap="square" rtlCol="0">
              <a:spAutoFit/>
            </a:bodyPr>
            <a:lstStyle/>
            <a:p>
              <a:pPr algn="ctr"/>
              <a:r>
                <a:rPr lang="en-GB" sz="1600" dirty="0">
                  <a:latin typeface="Century Gothic" panose="020B0502020202020204" pitchFamily="34" charset="0"/>
                </a:rPr>
                <a:t>Does the </a:t>
              </a:r>
            </a:p>
            <a:p>
              <a:pPr algn="ctr"/>
              <a:r>
                <a:rPr lang="en-GB" sz="1600" dirty="0">
                  <a:latin typeface="Century Gothic" panose="020B0502020202020204" pitchFamily="34" charset="0"/>
                </a:rPr>
                <a:t>substance contain </a:t>
              </a:r>
            </a:p>
            <a:p>
              <a:pPr algn="ctr"/>
              <a:r>
                <a:rPr lang="en-GB" sz="1600" dirty="0">
                  <a:latin typeface="Century Gothic" panose="020B0502020202020204" pitchFamily="34" charset="0"/>
                </a:rPr>
                <a:t>a </a:t>
              </a:r>
              <a:r>
                <a:rPr lang="en-GB" sz="1600" b="1" dirty="0">
                  <a:solidFill>
                    <a:srgbClr val="C8102E"/>
                  </a:solidFill>
                  <a:latin typeface="Century Gothic" panose="020B0502020202020204" pitchFamily="34" charset="0"/>
                </a:rPr>
                <a:t>metal element?</a:t>
              </a:r>
            </a:p>
            <a:p>
              <a:pPr algn="ctr"/>
              <a:endParaRPr lang="en-GB" sz="8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Remember metals are on the left of the periodic table</a:t>
              </a:r>
            </a:p>
            <a:p>
              <a:pPr algn="ctr"/>
              <a:endParaRPr lang="en-GB" sz="1600" b="1" dirty="0">
                <a:solidFill>
                  <a:srgbClr val="C8102E"/>
                </a:solidFill>
                <a:latin typeface="Century Gothic" panose="020B0502020202020204" pitchFamily="34" charset="0"/>
              </a:endParaRPr>
            </a:p>
          </p:txBody>
        </p:sp>
        <p:cxnSp>
          <p:nvCxnSpPr>
            <p:cNvPr id="47" name="Straight Arrow Connector 46">
              <a:extLst>
                <a:ext uri="{FF2B5EF4-FFF2-40B4-BE49-F238E27FC236}">
                  <a16:creationId xmlns:a16="http://schemas.microsoft.com/office/drawing/2014/main" id="{1873B716-B7A0-7625-9BB9-E045E35F81D0}"/>
                </a:ext>
              </a:extLst>
            </p:cNvPr>
            <p:cNvCxnSpPr>
              <a:cxnSpLocks/>
            </p:cNvCxnSpPr>
            <p:nvPr/>
          </p:nvCxnSpPr>
          <p:spPr>
            <a:xfrm>
              <a:off x="2857111" y="1945123"/>
              <a:ext cx="514649" cy="2534"/>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30DD5E89-1449-04BF-3EB2-9AFCA892ED30}"/>
                </a:ext>
              </a:extLst>
            </p:cNvPr>
            <p:cNvSpPr txBox="1"/>
            <p:nvPr/>
          </p:nvSpPr>
          <p:spPr>
            <a:xfrm>
              <a:off x="3482545" y="1540287"/>
              <a:ext cx="1661661" cy="830997"/>
            </a:xfrm>
            <a:prstGeom prst="rect">
              <a:avLst/>
            </a:prstGeom>
            <a:noFill/>
          </p:spPr>
          <p:txBody>
            <a:bodyPr wrap="square" rtlCol="0">
              <a:spAutoFit/>
            </a:bodyPr>
            <a:lstStyle/>
            <a:p>
              <a:pPr algn="ctr"/>
              <a:r>
                <a:rPr lang="en-GB" sz="1600" dirty="0">
                  <a:latin typeface="Century Gothic" panose="020B0502020202020204" pitchFamily="34" charset="0"/>
                </a:rPr>
                <a:t>Is the </a:t>
              </a:r>
              <a:r>
                <a:rPr lang="en-GB" sz="1600" b="1" dirty="0">
                  <a:solidFill>
                    <a:srgbClr val="C8102E"/>
                  </a:solidFill>
                  <a:latin typeface="Century Gothic" panose="020B0502020202020204" pitchFamily="34" charset="0"/>
                </a:rPr>
                <a:t>metal</a:t>
              </a:r>
              <a:r>
                <a:rPr lang="en-GB" sz="1600" dirty="0">
                  <a:latin typeface="Century Gothic" panose="020B0502020202020204" pitchFamily="34" charset="0"/>
                </a:rPr>
                <a:t> bonded to a </a:t>
              </a:r>
              <a:r>
                <a:rPr lang="en-GB" sz="1600" b="1" dirty="0">
                  <a:solidFill>
                    <a:srgbClr val="C8102E"/>
                  </a:solidFill>
                  <a:latin typeface="Century Gothic" panose="020B0502020202020204" pitchFamily="34" charset="0"/>
                </a:rPr>
                <a:t>non-metal?</a:t>
              </a:r>
            </a:p>
          </p:txBody>
        </p:sp>
        <p:cxnSp>
          <p:nvCxnSpPr>
            <p:cNvPr id="49" name="Straight Arrow Connector 48">
              <a:extLst>
                <a:ext uri="{FF2B5EF4-FFF2-40B4-BE49-F238E27FC236}">
                  <a16:creationId xmlns:a16="http://schemas.microsoft.com/office/drawing/2014/main" id="{D1BEE141-6045-09DE-E7EC-1F871B04A80A}"/>
                </a:ext>
              </a:extLst>
            </p:cNvPr>
            <p:cNvCxnSpPr>
              <a:cxnSpLocks/>
            </p:cNvCxnSpPr>
            <p:nvPr/>
          </p:nvCxnSpPr>
          <p:spPr>
            <a:xfrm>
              <a:off x="4268850" y="1139850"/>
              <a:ext cx="860168" cy="7337"/>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DFDADE67-C366-1585-2A3A-773047E2730F}"/>
                </a:ext>
              </a:extLst>
            </p:cNvPr>
            <p:cNvSpPr txBox="1"/>
            <p:nvPr/>
          </p:nvSpPr>
          <p:spPr>
            <a:xfrm>
              <a:off x="5163731" y="975335"/>
              <a:ext cx="1938046" cy="338554"/>
            </a:xfrm>
            <a:prstGeom prst="rect">
              <a:avLst/>
            </a:prstGeom>
            <a:noFill/>
          </p:spPr>
          <p:txBody>
            <a:bodyPr wrap="square" rtlCol="0">
              <a:spAutoFit/>
            </a:bodyPr>
            <a:lstStyle/>
            <a:p>
              <a:pPr algn="ctr"/>
              <a:r>
                <a:rPr lang="en-GB" sz="1600" dirty="0">
                  <a:latin typeface="Century Gothic" panose="020B0502020202020204" pitchFamily="34" charset="0"/>
                </a:rPr>
                <a:t>It is an </a:t>
              </a:r>
              <a:r>
                <a:rPr lang="en-GB" sz="1600" b="1" dirty="0">
                  <a:solidFill>
                    <a:srgbClr val="C8102E"/>
                  </a:solidFill>
                  <a:latin typeface="Century Gothic" panose="020B0502020202020204" pitchFamily="34" charset="0"/>
                </a:rPr>
                <a:t>IONIC SALT</a:t>
              </a:r>
            </a:p>
          </p:txBody>
        </p:sp>
        <p:cxnSp>
          <p:nvCxnSpPr>
            <p:cNvPr id="79" name="Straight Connector 78">
              <a:extLst>
                <a:ext uri="{FF2B5EF4-FFF2-40B4-BE49-F238E27FC236}">
                  <a16:creationId xmlns:a16="http://schemas.microsoft.com/office/drawing/2014/main" id="{78005A37-93F6-C688-2DF5-3BC56397A4B0}"/>
                </a:ext>
              </a:extLst>
            </p:cNvPr>
            <p:cNvCxnSpPr>
              <a:cxnSpLocks/>
            </p:cNvCxnSpPr>
            <p:nvPr/>
          </p:nvCxnSpPr>
          <p:spPr>
            <a:xfrm flipH="1">
              <a:off x="2814995" y="4303393"/>
              <a:ext cx="3727" cy="1004737"/>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80" name="Straight Arrow Connector 79">
              <a:extLst>
                <a:ext uri="{FF2B5EF4-FFF2-40B4-BE49-F238E27FC236}">
                  <a16:creationId xmlns:a16="http://schemas.microsoft.com/office/drawing/2014/main" id="{EDA32112-D0D5-2C80-B5E6-41B201C795C1}"/>
                </a:ext>
              </a:extLst>
            </p:cNvPr>
            <p:cNvCxnSpPr>
              <a:cxnSpLocks/>
            </p:cNvCxnSpPr>
            <p:nvPr/>
          </p:nvCxnSpPr>
          <p:spPr>
            <a:xfrm flipV="1">
              <a:off x="2803778" y="5282972"/>
              <a:ext cx="641887" cy="14463"/>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81" name="TextBox 80">
                  <a:extLst>
                    <a:ext uri="{FF2B5EF4-FFF2-40B4-BE49-F238E27FC236}">
                      <a16:creationId xmlns:a16="http://schemas.microsoft.com/office/drawing/2014/main" id="{4E8EC692-45E7-6073-5F9F-28FD914BC4CF}"/>
                    </a:ext>
                  </a:extLst>
                </p:cNvPr>
                <p:cNvSpPr txBox="1"/>
                <p:nvPr/>
              </p:nvSpPr>
              <p:spPr>
                <a:xfrm>
                  <a:off x="3463944" y="4868264"/>
                  <a:ext cx="1838412" cy="83099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small molecule </a:t>
                  </a:r>
                  <a:r>
                    <a:rPr lang="en-GB" sz="1600" dirty="0">
                      <a:latin typeface="Century Gothic" panose="020B0502020202020204" pitchFamily="34" charset="0"/>
                    </a:rPr>
                    <a:t>e.g. </a:t>
                  </a:r>
                  <a14:m>
                    <m:oMath xmlns:m="http://schemas.openxmlformats.org/officeDocument/2006/math">
                      <m:r>
                        <m:rPr>
                          <m:sty m:val="p"/>
                        </m:rPr>
                        <a:rPr lang="en-GB" sz="1600" i="0" dirty="0" smtClean="0">
                          <a:latin typeface="Cambria Math" panose="02040503050406030204" pitchFamily="18" charset="0"/>
                        </a:rPr>
                        <m:t>C</m:t>
                      </m:r>
                      <m:sSub>
                        <m:sSubPr>
                          <m:ctrlPr>
                            <a:rPr lang="en-GB" sz="1600" i="1" dirty="0" smtClean="0">
                              <a:latin typeface="Cambria Math" panose="02040503050406030204" pitchFamily="18" charset="0"/>
                            </a:rPr>
                          </m:ctrlPr>
                        </m:sSubPr>
                        <m:e>
                          <m:r>
                            <m:rPr>
                              <m:sty m:val="p"/>
                            </m:rPr>
                            <a:rPr lang="en-GB" sz="1600" b="0" i="0" dirty="0" smtClean="0">
                              <a:latin typeface="Cambria Math" panose="02040503050406030204" pitchFamily="18" charset="0"/>
                            </a:rPr>
                            <m:t>H</m:t>
                          </m:r>
                        </m:e>
                        <m:sub>
                          <m:r>
                            <a:rPr lang="en-GB" sz="1600" b="0" i="0" dirty="0" smtClean="0">
                              <a:latin typeface="Cambria Math" panose="02040503050406030204" pitchFamily="18" charset="0"/>
                            </a:rPr>
                            <m:t>4</m:t>
                          </m:r>
                        </m:sub>
                      </m:sSub>
                    </m:oMath>
                  </a14:m>
                  <a:r>
                    <a:rPr lang="en-GB" sz="1600" dirty="0">
                      <a:latin typeface="Century Gothic" panose="020B0502020202020204" pitchFamily="34" charset="0"/>
                    </a:rPr>
                    <a:t>, </a:t>
                  </a:r>
                  <a14:m>
                    <m:oMath xmlns:m="http://schemas.openxmlformats.org/officeDocument/2006/math">
                      <m:r>
                        <m:rPr>
                          <m:sty m:val="p"/>
                        </m:rPr>
                        <a:rPr lang="en-GB" sz="1600" dirty="0" smtClean="0">
                          <a:latin typeface="Cambria Math" panose="02040503050406030204" pitchFamily="18" charset="0"/>
                        </a:rPr>
                        <m:t>N</m:t>
                      </m:r>
                      <m:sSub>
                        <m:sSubPr>
                          <m:ctrlPr>
                            <a:rPr lang="en-GB" sz="1600" i="1" dirty="0">
                              <a:latin typeface="Cambria Math" panose="02040503050406030204" pitchFamily="18" charset="0"/>
                            </a:rPr>
                          </m:ctrlPr>
                        </m:sSubPr>
                        <m:e>
                          <m:r>
                            <m:rPr>
                              <m:sty m:val="p"/>
                            </m:rPr>
                            <a:rPr lang="en-GB" sz="1600" dirty="0">
                              <a:latin typeface="Cambria Math" panose="02040503050406030204" pitchFamily="18" charset="0"/>
                            </a:rPr>
                            <m:t>H</m:t>
                          </m:r>
                        </m:e>
                        <m:sub>
                          <m:r>
                            <a:rPr lang="en-GB" sz="1600" b="0" i="0" dirty="0" smtClean="0">
                              <a:latin typeface="Cambria Math" panose="02040503050406030204" pitchFamily="18" charset="0"/>
                            </a:rPr>
                            <m:t>3</m:t>
                          </m:r>
                        </m:sub>
                      </m:sSub>
                    </m:oMath>
                  </a14:m>
                  <a:r>
                    <a:rPr lang="en-GB" sz="1600" b="1" dirty="0">
                      <a:solidFill>
                        <a:srgbClr val="C8102E"/>
                      </a:solidFill>
                      <a:latin typeface="Century Gothic" panose="020B0502020202020204" pitchFamily="34" charset="0"/>
                    </a:rPr>
                    <a:t>?</a:t>
                  </a:r>
                </a:p>
              </p:txBody>
            </p:sp>
          </mc:Choice>
          <mc:Fallback>
            <p:sp>
              <p:nvSpPr>
                <p:cNvPr id="81" name="TextBox 80">
                  <a:extLst>
                    <a:ext uri="{FF2B5EF4-FFF2-40B4-BE49-F238E27FC236}">
                      <a16:creationId xmlns:a16="http://schemas.microsoft.com/office/drawing/2014/main" id="{4E8EC692-45E7-6073-5F9F-28FD914BC4CF}"/>
                    </a:ext>
                  </a:extLst>
                </p:cNvPr>
                <p:cNvSpPr txBox="1">
                  <a:spLocks noRot="1" noChangeAspect="1" noMove="1" noResize="1" noEditPoints="1" noAdjustHandles="1" noChangeArrowheads="1" noChangeShapeType="1" noTextEdit="1"/>
                </p:cNvSpPr>
                <p:nvPr/>
              </p:nvSpPr>
              <p:spPr>
                <a:xfrm>
                  <a:off x="3463944" y="4868264"/>
                  <a:ext cx="1838412" cy="830997"/>
                </a:xfrm>
                <a:prstGeom prst="rect">
                  <a:avLst/>
                </a:prstGeom>
                <a:blipFill>
                  <a:blip r:embed="rId3"/>
                  <a:stretch>
                    <a:fillRect t="-2206" b="-8824"/>
                  </a:stretch>
                </a:blipFill>
              </p:spPr>
              <p:txBody>
                <a:bodyPr/>
                <a:lstStyle/>
                <a:p>
                  <a:r>
                    <a:rPr lang="en-GB">
                      <a:noFill/>
                    </a:rPr>
                    <a:t> </a:t>
                  </a:r>
                </a:p>
              </p:txBody>
            </p:sp>
          </mc:Fallback>
        </mc:AlternateContent>
        <p:cxnSp>
          <p:nvCxnSpPr>
            <p:cNvPr id="82" name="Straight Arrow Connector 81">
              <a:extLst>
                <a:ext uri="{FF2B5EF4-FFF2-40B4-BE49-F238E27FC236}">
                  <a16:creationId xmlns:a16="http://schemas.microsoft.com/office/drawing/2014/main" id="{36C01E65-6311-4D2D-EB66-20A71088D08B}"/>
                </a:ext>
              </a:extLst>
            </p:cNvPr>
            <p:cNvCxnSpPr>
              <a:cxnSpLocks/>
            </p:cNvCxnSpPr>
            <p:nvPr/>
          </p:nvCxnSpPr>
          <p:spPr>
            <a:xfrm>
              <a:off x="4272864" y="2922032"/>
              <a:ext cx="870558"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83" name="TextBox 82">
              <a:extLst>
                <a:ext uri="{FF2B5EF4-FFF2-40B4-BE49-F238E27FC236}">
                  <a16:creationId xmlns:a16="http://schemas.microsoft.com/office/drawing/2014/main" id="{C2AB0923-DB1B-01C2-E098-9F3F9A517156}"/>
                </a:ext>
              </a:extLst>
            </p:cNvPr>
            <p:cNvSpPr txBox="1"/>
            <p:nvPr/>
          </p:nvSpPr>
          <p:spPr>
            <a:xfrm>
              <a:off x="5147078" y="2385487"/>
              <a:ext cx="1838412" cy="1354217"/>
            </a:xfrm>
            <a:prstGeom prst="rect">
              <a:avLst/>
            </a:prstGeom>
            <a:noFill/>
          </p:spPr>
          <p:txBody>
            <a:bodyPr wrap="square" rtlCol="0">
              <a:spAutoFit/>
            </a:bodyPr>
            <a:lstStyle/>
            <a:p>
              <a:pPr algn="ctr"/>
              <a:r>
                <a:rPr lang="en-GB" sz="1600" dirty="0">
                  <a:latin typeface="Century Gothic" panose="020B0502020202020204" pitchFamily="34" charset="0"/>
                </a:rPr>
                <a:t>Is it a </a:t>
              </a:r>
              <a:r>
                <a:rPr lang="en-GB" sz="1600" b="1" dirty="0">
                  <a:solidFill>
                    <a:srgbClr val="C8102E"/>
                  </a:solidFill>
                  <a:latin typeface="Century Gothic" panose="020B0502020202020204" pitchFamily="34" charset="0"/>
                </a:rPr>
                <a:t>single element? </a:t>
              </a:r>
            </a:p>
            <a:p>
              <a:pPr algn="ctr"/>
              <a:endParaRPr lang="en-GB" sz="600" b="1" dirty="0">
                <a:solidFill>
                  <a:srgbClr val="C8102E"/>
                </a:solidFill>
                <a:latin typeface="Century Gothic" panose="020B0502020202020204" pitchFamily="34" charset="0"/>
              </a:endParaRPr>
            </a:p>
            <a:p>
              <a:pPr algn="ctr"/>
              <a:r>
                <a:rPr lang="en-GB" sz="1300" i="1" dirty="0">
                  <a:solidFill>
                    <a:srgbClr val="C8102E"/>
                  </a:solidFill>
                  <a:latin typeface="Century Gothic" panose="020B0502020202020204" pitchFamily="34" charset="0"/>
                </a:rPr>
                <a:t>HINT: </a:t>
              </a:r>
              <a:r>
                <a:rPr lang="en-GB" sz="1300" i="1" dirty="0">
                  <a:latin typeface="Century Gothic" panose="020B0502020202020204" pitchFamily="34" charset="0"/>
                </a:rPr>
                <a:t>Look at the periodic table</a:t>
              </a:r>
            </a:p>
            <a:p>
              <a:pPr algn="ctr"/>
              <a:endParaRPr lang="en-GB" sz="1600" b="1" dirty="0">
                <a:solidFill>
                  <a:srgbClr val="C8102E"/>
                </a:solidFill>
                <a:latin typeface="Century Gothic" panose="020B0502020202020204" pitchFamily="34" charset="0"/>
              </a:endParaRPr>
            </a:p>
          </p:txBody>
        </p:sp>
        <p:cxnSp>
          <p:nvCxnSpPr>
            <p:cNvPr id="84" name="Straight Arrow Connector 83">
              <a:extLst>
                <a:ext uri="{FF2B5EF4-FFF2-40B4-BE49-F238E27FC236}">
                  <a16:creationId xmlns:a16="http://schemas.microsoft.com/office/drawing/2014/main" id="{E88CC145-44FD-FB8F-DFDC-46F6F4B39CBA}"/>
                </a:ext>
              </a:extLst>
            </p:cNvPr>
            <p:cNvCxnSpPr>
              <a:cxnSpLocks/>
            </p:cNvCxnSpPr>
            <p:nvPr/>
          </p:nvCxnSpPr>
          <p:spPr>
            <a:xfrm>
              <a:off x="4431131" y="4492274"/>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cxnSp>
          <p:nvCxnSpPr>
            <p:cNvPr id="85" name="Straight Arrow Connector 84">
              <a:extLst>
                <a:ext uri="{FF2B5EF4-FFF2-40B4-BE49-F238E27FC236}">
                  <a16:creationId xmlns:a16="http://schemas.microsoft.com/office/drawing/2014/main" id="{941CD5C6-4C97-4163-2C0B-F6E3654769A4}"/>
                </a:ext>
              </a:extLst>
            </p:cNvPr>
            <p:cNvCxnSpPr>
              <a:cxnSpLocks/>
            </p:cNvCxnSpPr>
            <p:nvPr/>
          </p:nvCxnSpPr>
          <p:spPr>
            <a:xfrm>
              <a:off x="4423101" y="6054536"/>
              <a:ext cx="881340" cy="1"/>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86" name="Flowchart: Alternate Process 39">
              <a:extLst>
                <a:ext uri="{FF2B5EF4-FFF2-40B4-BE49-F238E27FC236}">
                  <a16:creationId xmlns:a16="http://schemas.microsoft.com/office/drawing/2014/main" id="{3D652EE9-7621-DE0C-7FBE-F2B06C24357D}"/>
                </a:ext>
              </a:extLst>
            </p:cNvPr>
            <p:cNvSpPr/>
            <p:nvPr/>
          </p:nvSpPr>
          <p:spPr>
            <a:xfrm>
              <a:off x="5326052" y="4200952"/>
              <a:ext cx="1663847" cy="812364"/>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TextBox 86">
              <a:extLst>
                <a:ext uri="{FF2B5EF4-FFF2-40B4-BE49-F238E27FC236}">
                  <a16:creationId xmlns:a16="http://schemas.microsoft.com/office/drawing/2014/main" id="{C6983565-1865-9C07-4820-8872675A4980}"/>
                </a:ext>
              </a:extLst>
            </p:cNvPr>
            <p:cNvSpPr txBox="1"/>
            <p:nvPr/>
          </p:nvSpPr>
          <p:spPr>
            <a:xfrm>
              <a:off x="5051200" y="4200952"/>
              <a:ext cx="2158750" cy="830997"/>
            </a:xfrm>
            <a:prstGeom prst="rect">
              <a:avLst/>
            </a:prstGeom>
            <a:noFill/>
          </p:spPr>
          <p:txBody>
            <a:bodyPr wrap="square" rtlCol="0">
              <a:spAutoFit/>
            </a:bodyPr>
            <a:lstStyle/>
            <a:p>
              <a:pPr algn="ctr"/>
              <a:r>
                <a:rPr lang="en-GB" sz="1600" dirty="0">
                  <a:latin typeface="Century Gothic" panose="020B0502020202020204" pitchFamily="34" charset="0"/>
                </a:rPr>
                <a:t>It is a </a:t>
              </a:r>
              <a:r>
                <a:rPr lang="en-GB" sz="1600" b="1" dirty="0">
                  <a:solidFill>
                    <a:srgbClr val="C8102E"/>
                  </a:solidFill>
                  <a:latin typeface="Century Gothic" panose="020B0502020202020204" pitchFamily="34" charset="0"/>
                </a:rPr>
                <a:t>SIMPLE COVALENT MOLECULE</a:t>
              </a:r>
            </a:p>
          </p:txBody>
        </p:sp>
        <p:sp>
          <p:nvSpPr>
            <p:cNvPr id="88" name="Flowchart: Alternate Process 41">
              <a:extLst>
                <a:ext uri="{FF2B5EF4-FFF2-40B4-BE49-F238E27FC236}">
                  <a16:creationId xmlns:a16="http://schemas.microsoft.com/office/drawing/2014/main" id="{B42ED3B7-0234-B920-45A1-06702E0203CC}"/>
                </a:ext>
              </a:extLst>
            </p:cNvPr>
            <p:cNvSpPr/>
            <p:nvPr/>
          </p:nvSpPr>
          <p:spPr>
            <a:xfrm>
              <a:off x="5317234" y="5701628"/>
              <a:ext cx="2524040" cy="646317"/>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TextBox 88">
              <a:extLst>
                <a:ext uri="{FF2B5EF4-FFF2-40B4-BE49-F238E27FC236}">
                  <a16:creationId xmlns:a16="http://schemas.microsoft.com/office/drawing/2014/main" id="{22142C30-325D-96FB-DBD3-E0D22D890E82}"/>
                </a:ext>
              </a:extLst>
            </p:cNvPr>
            <p:cNvSpPr txBox="1"/>
            <p:nvPr/>
          </p:nvSpPr>
          <p:spPr>
            <a:xfrm>
              <a:off x="5232333" y="5738034"/>
              <a:ext cx="2604844" cy="584775"/>
            </a:xfrm>
            <a:prstGeom prst="rect">
              <a:avLst/>
            </a:prstGeom>
            <a:noFill/>
          </p:spPr>
          <p:txBody>
            <a:bodyPr wrap="square" rtlCol="0">
              <a:spAutoFit/>
            </a:bodyPr>
            <a:lstStyle/>
            <a:p>
              <a:pPr algn="ctr"/>
              <a:r>
                <a:rPr lang="en-GB" sz="1600" dirty="0">
                  <a:latin typeface="Century Gothic" panose="020B0502020202020204" pitchFamily="34" charset="0"/>
                </a:rPr>
                <a:t>It has a </a:t>
              </a:r>
              <a:r>
                <a:rPr lang="en-GB" sz="1600" b="1" dirty="0">
                  <a:solidFill>
                    <a:srgbClr val="C8102E"/>
                  </a:solidFill>
                  <a:latin typeface="Century Gothic" panose="020B0502020202020204" pitchFamily="34" charset="0"/>
                </a:rPr>
                <a:t>GIANT COVALENT STRUCTURE</a:t>
              </a:r>
            </a:p>
          </p:txBody>
        </p:sp>
        <p:cxnSp>
          <p:nvCxnSpPr>
            <p:cNvPr id="90" name="Straight Connector 89">
              <a:extLst>
                <a:ext uri="{FF2B5EF4-FFF2-40B4-BE49-F238E27FC236}">
                  <a16:creationId xmlns:a16="http://schemas.microsoft.com/office/drawing/2014/main" id="{058ED980-2F80-1972-A488-0673545F1BD2}"/>
                </a:ext>
              </a:extLst>
            </p:cNvPr>
            <p:cNvCxnSpPr>
              <a:cxnSpLocks/>
            </p:cNvCxnSpPr>
            <p:nvPr/>
          </p:nvCxnSpPr>
          <p:spPr>
            <a:xfrm>
              <a:off x="6043423" y="2191897"/>
              <a:ext cx="3" cy="172026"/>
            </a:xfrm>
            <a:prstGeom prst="line">
              <a:avLst/>
            </a:prstGeom>
            <a:ln w="28575">
              <a:solidFill>
                <a:srgbClr val="C8102E"/>
              </a:solidFill>
            </a:ln>
          </p:spPr>
          <p:style>
            <a:lnRef idx="1">
              <a:schemeClr val="accent1"/>
            </a:lnRef>
            <a:fillRef idx="0">
              <a:schemeClr val="accent1"/>
            </a:fillRef>
            <a:effectRef idx="0">
              <a:schemeClr val="accent1"/>
            </a:effectRef>
            <a:fontRef idx="minor">
              <a:schemeClr val="tx1"/>
            </a:fontRef>
          </p:style>
        </p:cxnSp>
        <p:cxnSp>
          <p:nvCxnSpPr>
            <p:cNvPr id="91" name="Straight Arrow Connector 90">
              <a:extLst>
                <a:ext uri="{FF2B5EF4-FFF2-40B4-BE49-F238E27FC236}">
                  <a16:creationId xmlns:a16="http://schemas.microsoft.com/office/drawing/2014/main" id="{8A6C6F7B-6FA2-836E-4FA0-069023D01A47}"/>
                </a:ext>
              </a:extLst>
            </p:cNvPr>
            <p:cNvCxnSpPr>
              <a:cxnSpLocks/>
            </p:cNvCxnSpPr>
            <p:nvPr/>
          </p:nvCxnSpPr>
          <p:spPr>
            <a:xfrm>
              <a:off x="6033797" y="2202973"/>
              <a:ext cx="645136" cy="940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92" name="Flowchart: Alternate Process 49">
              <a:extLst>
                <a:ext uri="{FF2B5EF4-FFF2-40B4-BE49-F238E27FC236}">
                  <a16:creationId xmlns:a16="http://schemas.microsoft.com/office/drawing/2014/main" id="{D88AA7E8-18B6-24B5-7F1E-C6093F4EC335}"/>
                </a:ext>
              </a:extLst>
            </p:cNvPr>
            <p:cNvSpPr/>
            <p:nvPr/>
          </p:nvSpPr>
          <p:spPr>
            <a:xfrm>
              <a:off x="6678933" y="1981668"/>
              <a:ext cx="2118971"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TextBox 92">
              <a:extLst>
                <a:ext uri="{FF2B5EF4-FFF2-40B4-BE49-F238E27FC236}">
                  <a16:creationId xmlns:a16="http://schemas.microsoft.com/office/drawing/2014/main" id="{17B605D3-A90B-3C22-3C10-8D8A9C09EEB7}"/>
                </a:ext>
              </a:extLst>
            </p:cNvPr>
            <p:cNvSpPr txBox="1"/>
            <p:nvPr/>
          </p:nvSpPr>
          <p:spPr>
            <a:xfrm>
              <a:off x="6678933" y="2032470"/>
              <a:ext cx="2118971" cy="369332"/>
            </a:xfrm>
            <a:prstGeom prst="rect">
              <a:avLst/>
            </a:prstGeom>
            <a:noFill/>
          </p:spPr>
          <p:txBody>
            <a:bodyPr wrap="square" rtlCol="0">
              <a:spAutoFit/>
            </a:bodyPr>
            <a:lstStyle/>
            <a:p>
              <a:pPr algn="ctr"/>
              <a:r>
                <a:rPr lang="en-GB" dirty="0">
                  <a:latin typeface="Century Gothic" panose="020B0502020202020204" pitchFamily="34" charset="0"/>
                </a:rPr>
                <a:t>It is a </a:t>
              </a:r>
              <a:r>
                <a:rPr lang="en-GB" b="1" dirty="0">
                  <a:solidFill>
                    <a:srgbClr val="C8102E"/>
                  </a:solidFill>
                  <a:latin typeface="Century Gothic" panose="020B0502020202020204" pitchFamily="34" charset="0"/>
                </a:rPr>
                <a:t>PURE METAL</a:t>
              </a:r>
            </a:p>
          </p:txBody>
        </p:sp>
        <p:cxnSp>
          <p:nvCxnSpPr>
            <p:cNvPr id="94" name="Straight Arrow Connector 93">
              <a:extLst>
                <a:ext uri="{FF2B5EF4-FFF2-40B4-BE49-F238E27FC236}">
                  <a16:creationId xmlns:a16="http://schemas.microsoft.com/office/drawing/2014/main" id="{08D94CE0-B669-E1F9-618A-86F36B16B4E2}"/>
                </a:ext>
              </a:extLst>
            </p:cNvPr>
            <p:cNvCxnSpPr>
              <a:cxnSpLocks/>
            </p:cNvCxnSpPr>
            <p:nvPr/>
          </p:nvCxnSpPr>
          <p:spPr>
            <a:xfrm>
              <a:off x="6029070" y="3641361"/>
              <a:ext cx="954000" cy="0"/>
            </a:xfrm>
            <a:prstGeom prst="straightConnector1">
              <a:avLst/>
            </a:prstGeom>
            <a:ln w="28575">
              <a:solidFill>
                <a:srgbClr val="C8102E"/>
              </a:solidFill>
              <a:tailEnd type="triangle"/>
            </a:ln>
          </p:spPr>
          <p:style>
            <a:lnRef idx="1">
              <a:schemeClr val="accent1"/>
            </a:lnRef>
            <a:fillRef idx="0">
              <a:schemeClr val="accent1"/>
            </a:fillRef>
            <a:effectRef idx="0">
              <a:schemeClr val="accent1"/>
            </a:effectRef>
            <a:fontRef idx="minor">
              <a:schemeClr val="tx1"/>
            </a:fontRef>
          </p:style>
        </p:cxnSp>
        <p:sp>
          <p:nvSpPr>
            <p:cNvPr id="95" name="Flowchart: Alternate Process 54">
              <a:extLst>
                <a:ext uri="{FF2B5EF4-FFF2-40B4-BE49-F238E27FC236}">
                  <a16:creationId xmlns:a16="http://schemas.microsoft.com/office/drawing/2014/main" id="{5F0FDEB3-D8BD-5039-E304-FF90857ED495}"/>
                </a:ext>
              </a:extLst>
            </p:cNvPr>
            <p:cNvSpPr/>
            <p:nvPr/>
          </p:nvSpPr>
          <p:spPr>
            <a:xfrm>
              <a:off x="6986824" y="3404466"/>
              <a:ext cx="1744092" cy="469429"/>
            </a:xfrm>
            <a:prstGeom prst="flowChartAlternateProcess">
              <a:avLst/>
            </a:prstGeom>
            <a:solidFill>
              <a:srgbClr val="F9B146"/>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TextBox 95">
              <a:extLst>
                <a:ext uri="{FF2B5EF4-FFF2-40B4-BE49-F238E27FC236}">
                  <a16:creationId xmlns:a16="http://schemas.microsoft.com/office/drawing/2014/main" id="{70C52C78-5FC7-D47D-5CA1-AB5116A3215B}"/>
                </a:ext>
              </a:extLst>
            </p:cNvPr>
            <p:cNvSpPr txBox="1"/>
            <p:nvPr/>
          </p:nvSpPr>
          <p:spPr>
            <a:xfrm>
              <a:off x="7016969" y="3445514"/>
              <a:ext cx="1713948" cy="369332"/>
            </a:xfrm>
            <a:prstGeom prst="rect">
              <a:avLst/>
            </a:prstGeom>
            <a:noFill/>
          </p:spPr>
          <p:txBody>
            <a:bodyPr wrap="square" rtlCol="0">
              <a:spAutoFit/>
            </a:bodyPr>
            <a:lstStyle/>
            <a:p>
              <a:pPr algn="ctr"/>
              <a:r>
                <a:rPr lang="en-GB" dirty="0">
                  <a:latin typeface="Century Gothic" panose="020B0502020202020204" pitchFamily="34" charset="0"/>
                </a:rPr>
                <a:t>It is an </a:t>
              </a:r>
              <a:r>
                <a:rPr lang="en-GB" b="1" dirty="0">
                  <a:solidFill>
                    <a:srgbClr val="C8102E"/>
                  </a:solidFill>
                  <a:latin typeface="Century Gothic" panose="020B0502020202020204" pitchFamily="34" charset="0"/>
                </a:rPr>
                <a:t>ALLOY</a:t>
              </a:r>
            </a:p>
          </p:txBody>
        </p:sp>
        <p:sp>
          <p:nvSpPr>
            <p:cNvPr id="97" name="TextBox 96">
              <a:extLst>
                <a:ext uri="{FF2B5EF4-FFF2-40B4-BE49-F238E27FC236}">
                  <a16:creationId xmlns:a16="http://schemas.microsoft.com/office/drawing/2014/main" id="{8403242A-058B-376E-DBBC-E6644770EF14}"/>
                </a:ext>
              </a:extLst>
            </p:cNvPr>
            <p:cNvSpPr txBox="1"/>
            <p:nvPr/>
          </p:nvSpPr>
          <p:spPr>
            <a:xfrm>
              <a:off x="2826026" y="1611332"/>
              <a:ext cx="555892"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8" name="TextBox 97">
              <a:extLst>
                <a:ext uri="{FF2B5EF4-FFF2-40B4-BE49-F238E27FC236}">
                  <a16:creationId xmlns:a16="http://schemas.microsoft.com/office/drawing/2014/main" id="{AC957DD2-3625-DA05-E324-046DB7856061}"/>
                </a:ext>
              </a:extLst>
            </p:cNvPr>
            <p:cNvSpPr txBox="1"/>
            <p:nvPr/>
          </p:nvSpPr>
          <p:spPr>
            <a:xfrm>
              <a:off x="4313376" y="834509"/>
              <a:ext cx="6910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99" name="TextBox 98">
              <a:extLst>
                <a:ext uri="{FF2B5EF4-FFF2-40B4-BE49-F238E27FC236}">
                  <a16:creationId xmlns:a16="http://schemas.microsoft.com/office/drawing/2014/main" id="{DF7B6260-E098-5071-BF8D-7E5DCFDA560C}"/>
                </a:ext>
              </a:extLst>
            </p:cNvPr>
            <p:cNvSpPr txBox="1"/>
            <p:nvPr/>
          </p:nvSpPr>
          <p:spPr>
            <a:xfrm>
              <a:off x="5999448" y="1912977"/>
              <a:ext cx="64267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100" name="TextBox 99">
              <a:extLst>
                <a:ext uri="{FF2B5EF4-FFF2-40B4-BE49-F238E27FC236}">
                  <a16:creationId xmlns:a16="http://schemas.microsoft.com/office/drawing/2014/main" id="{6AB31529-1488-4799-B246-A140AC17DC2A}"/>
                </a:ext>
              </a:extLst>
            </p:cNvPr>
            <p:cNvSpPr txBox="1"/>
            <p:nvPr/>
          </p:nvSpPr>
          <p:spPr>
            <a:xfrm>
              <a:off x="4448594" y="4174910"/>
              <a:ext cx="605609"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Yes</a:t>
              </a:r>
              <a:endParaRPr lang="en-GB" sz="1400" b="1" dirty="0">
                <a:latin typeface="Century Gothic" panose="020B0502020202020204" pitchFamily="34" charset="0"/>
              </a:endParaRPr>
            </a:p>
          </p:txBody>
        </p:sp>
        <p:sp>
          <p:nvSpPr>
            <p:cNvPr id="101" name="TextBox 100">
              <a:extLst>
                <a:ext uri="{FF2B5EF4-FFF2-40B4-BE49-F238E27FC236}">
                  <a16:creationId xmlns:a16="http://schemas.microsoft.com/office/drawing/2014/main" id="{FC63B264-1C00-0C7C-80BE-7F475D5816F3}"/>
                </a:ext>
              </a:extLst>
            </p:cNvPr>
            <p:cNvSpPr txBox="1"/>
            <p:nvPr/>
          </p:nvSpPr>
          <p:spPr>
            <a:xfrm>
              <a:off x="2805654" y="5262630"/>
              <a:ext cx="511274"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03" name="TextBox 102">
              <a:extLst>
                <a:ext uri="{FF2B5EF4-FFF2-40B4-BE49-F238E27FC236}">
                  <a16:creationId xmlns:a16="http://schemas.microsoft.com/office/drawing/2014/main" id="{91978921-5644-97BE-D748-24638CAE296A}"/>
                </a:ext>
              </a:extLst>
            </p:cNvPr>
            <p:cNvSpPr txBox="1"/>
            <p:nvPr/>
          </p:nvSpPr>
          <p:spPr>
            <a:xfrm>
              <a:off x="6019758" y="3614131"/>
              <a:ext cx="652191" cy="348079"/>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sp>
          <p:nvSpPr>
            <p:cNvPr id="104" name="TextBox 103">
              <a:extLst>
                <a:ext uri="{FF2B5EF4-FFF2-40B4-BE49-F238E27FC236}">
                  <a16:creationId xmlns:a16="http://schemas.microsoft.com/office/drawing/2014/main" id="{FD59939A-93E5-B989-9AF5-0A88C5F2138F}"/>
                </a:ext>
              </a:extLst>
            </p:cNvPr>
            <p:cNvSpPr txBox="1"/>
            <p:nvPr/>
          </p:nvSpPr>
          <p:spPr>
            <a:xfrm>
              <a:off x="4390311" y="2906153"/>
              <a:ext cx="661717"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grpSp>
      <p:pic>
        <p:nvPicPr>
          <p:cNvPr id="70" name="Picture 69" descr="A dot and cross diagram representing the ionic bonding in potassium chloride. Three circles surround the letter K with 2,8,8 crosses on each of the circles working out from the centre. Square brackets with a positive symbol are placed around them. Next to this three circles surround the letters Cl with 2,8 dots on the first two circles and on the outside circle there are 7 dots and one cross.  Square brackets with a negative symbol are placed around them.">
            <a:extLst>
              <a:ext uri="{FF2B5EF4-FFF2-40B4-BE49-F238E27FC236}">
                <a16:creationId xmlns:a16="http://schemas.microsoft.com/office/drawing/2014/main" id="{D9901CF0-B1AB-F3C5-409F-0F9CC5B02D98}"/>
              </a:ext>
            </a:extLst>
          </p:cNvPr>
          <p:cNvPicPr>
            <a:picLocks noChangeAspect="1"/>
          </p:cNvPicPr>
          <p:nvPr/>
        </p:nvPicPr>
        <p:blipFill>
          <a:blip r:embed="rId4"/>
          <a:srcRect l="52158" t="12928" r="1225" b="47328"/>
          <a:stretch/>
        </p:blipFill>
        <p:spPr>
          <a:xfrm>
            <a:off x="5532256" y="420856"/>
            <a:ext cx="2248825" cy="1028821"/>
          </a:xfrm>
          <a:prstGeom prst="rect">
            <a:avLst/>
          </a:prstGeom>
        </p:spPr>
      </p:pic>
      <p:sp>
        <p:nvSpPr>
          <p:cNvPr id="57" name="TextBox 56">
            <a:extLst>
              <a:ext uri="{FF2B5EF4-FFF2-40B4-BE49-F238E27FC236}">
                <a16:creationId xmlns:a16="http://schemas.microsoft.com/office/drawing/2014/main" id="{25DA9048-0A51-D008-62C8-C236CC85DB59}"/>
              </a:ext>
            </a:extLst>
          </p:cNvPr>
          <p:cNvSpPr txBox="1"/>
          <p:nvPr/>
        </p:nvSpPr>
        <p:spPr>
          <a:xfrm>
            <a:off x="7748965" y="194969"/>
            <a:ext cx="3639465" cy="1323439"/>
          </a:xfrm>
          <a:prstGeom prst="rect">
            <a:avLst/>
          </a:prstGeom>
          <a:noFill/>
        </p:spPr>
        <p:txBody>
          <a:bodyPr wrap="square" rtlCol="0">
            <a:spAutoFit/>
          </a:bodyPr>
          <a:lstStyle/>
          <a:p>
            <a:pPr marL="285750" indent="-285750">
              <a:buClr>
                <a:srgbClr val="C8102E"/>
              </a:buClr>
              <a:buFont typeface="Arial" panose="020B0604020202020204" pitchFamily="34" charset="0"/>
              <a:buChar char="•"/>
            </a:pPr>
            <a:r>
              <a:rPr lang="en-GB" sz="1600" b="1" dirty="0">
                <a:solidFill>
                  <a:srgbClr val="C8102E"/>
                </a:solidFill>
                <a:latin typeface="Century Gothic" panose="020B0502020202020204" pitchFamily="34" charset="0"/>
              </a:rPr>
              <a:t>Transfer</a:t>
            </a:r>
            <a:r>
              <a:rPr lang="en-GB" sz="1600" dirty="0">
                <a:latin typeface="Century Gothic" panose="020B0502020202020204" pitchFamily="34" charset="0"/>
              </a:rPr>
              <a:t> of electrons.</a:t>
            </a:r>
          </a:p>
          <a:p>
            <a:pPr marL="285750" indent="-285750">
              <a:buClr>
                <a:srgbClr val="C8102E"/>
              </a:buClr>
              <a:buFont typeface="Arial" panose="020B0604020202020204" pitchFamily="34" charset="0"/>
              <a:buChar char="•"/>
            </a:pPr>
            <a:r>
              <a:rPr lang="en-GB" sz="1600" b="1" dirty="0">
                <a:solidFill>
                  <a:srgbClr val="C8102E"/>
                </a:solidFill>
                <a:latin typeface="Century Gothic" panose="020B0502020202020204" pitchFamily="34" charset="0"/>
              </a:rPr>
              <a:t>Lattice</a:t>
            </a:r>
            <a:r>
              <a:rPr lang="en-GB" sz="1600" dirty="0">
                <a:latin typeface="Century Gothic" panose="020B0502020202020204" pitchFamily="34" charset="0"/>
              </a:rPr>
              <a:t> of oppositely charged </a:t>
            </a:r>
            <a:r>
              <a:rPr lang="en-GB" sz="1600" b="1" dirty="0">
                <a:solidFill>
                  <a:srgbClr val="C8102E"/>
                </a:solidFill>
                <a:latin typeface="Century Gothic" panose="020B0502020202020204" pitchFamily="34" charset="0"/>
              </a:rPr>
              <a:t>ions</a:t>
            </a:r>
            <a:r>
              <a:rPr lang="en-GB" sz="1600" dirty="0">
                <a:latin typeface="Century Gothic" panose="020B0502020202020204" pitchFamily="34" charset="0"/>
              </a:rPr>
              <a:t>.</a:t>
            </a:r>
          </a:p>
          <a:p>
            <a:pPr marL="285750" indent="-285750">
              <a:buClr>
                <a:srgbClr val="C8102E"/>
              </a:buClr>
              <a:buFont typeface="Arial" panose="020B0604020202020204" pitchFamily="34" charset="0"/>
              <a:buChar char="•"/>
            </a:pPr>
            <a:r>
              <a:rPr lang="en-GB" sz="1600" dirty="0">
                <a:latin typeface="Century Gothic" panose="020B0502020202020204" pitchFamily="34" charset="0"/>
              </a:rPr>
              <a:t>Strong </a:t>
            </a:r>
            <a:r>
              <a:rPr lang="en-GB" sz="1600" b="1" dirty="0">
                <a:solidFill>
                  <a:srgbClr val="C8102E"/>
                </a:solidFill>
                <a:latin typeface="Century Gothic" panose="020B0502020202020204" pitchFamily="34" charset="0"/>
              </a:rPr>
              <a:t>electrostatic force of attraction </a:t>
            </a:r>
            <a:r>
              <a:rPr lang="en-GB" sz="1600" dirty="0">
                <a:latin typeface="Century Gothic" panose="020B0502020202020204" pitchFamily="34" charset="0"/>
              </a:rPr>
              <a:t>between the ions.</a:t>
            </a:r>
          </a:p>
        </p:txBody>
      </p:sp>
      <p:pic>
        <p:nvPicPr>
          <p:cNvPr id="7" name="Picture 6" descr="A diagram representing the structure of sodium. Large orange circles with a plus sign in the middle represent the metal ions, they are tightly packed in a uniform structure. An equal number of small red spheres with a negative sign in each, represent the delocalised electrons which are randomly around the metal ions.">
            <a:extLst>
              <a:ext uri="{FF2B5EF4-FFF2-40B4-BE49-F238E27FC236}">
                <a16:creationId xmlns:a16="http://schemas.microsoft.com/office/drawing/2014/main" id="{490769B5-B0C4-3C6B-B0F5-913800D0C88C}"/>
              </a:ext>
            </a:extLst>
          </p:cNvPr>
          <p:cNvPicPr>
            <a:picLocks noChangeAspect="1"/>
          </p:cNvPicPr>
          <p:nvPr/>
        </p:nvPicPr>
        <p:blipFill>
          <a:blip r:embed="rId5"/>
          <a:srcRect l="5070" t="2363" r="5233" b="2363"/>
          <a:stretch/>
        </p:blipFill>
        <p:spPr>
          <a:xfrm>
            <a:off x="7215468" y="1744295"/>
            <a:ext cx="1288569" cy="660773"/>
          </a:xfrm>
          <a:prstGeom prst="rect">
            <a:avLst/>
          </a:prstGeom>
        </p:spPr>
      </p:pic>
      <p:sp>
        <p:nvSpPr>
          <p:cNvPr id="58" name="TextBox 57">
            <a:extLst>
              <a:ext uri="{FF2B5EF4-FFF2-40B4-BE49-F238E27FC236}">
                <a16:creationId xmlns:a16="http://schemas.microsoft.com/office/drawing/2014/main" id="{BDC2ECA1-0177-5FF4-DD03-5451DF7FBEBF}"/>
              </a:ext>
            </a:extLst>
          </p:cNvPr>
          <p:cNvSpPr txBox="1"/>
          <p:nvPr/>
        </p:nvSpPr>
        <p:spPr>
          <a:xfrm>
            <a:off x="8439474" y="1559517"/>
            <a:ext cx="2832190" cy="1323439"/>
          </a:xfrm>
          <a:prstGeom prst="rect">
            <a:avLst/>
          </a:prstGeom>
          <a:noFill/>
        </p:spPr>
        <p:txBody>
          <a:bodyPr wrap="square" rtlCol="0">
            <a:spAutoFit/>
          </a:bodyPr>
          <a:lstStyle/>
          <a:p>
            <a:pPr marL="285750" indent="-285750">
              <a:buClr>
                <a:srgbClr val="C8102E"/>
              </a:buClr>
              <a:buFont typeface="Arial" panose="020B0604020202020204" pitchFamily="34" charset="0"/>
              <a:buChar char="•"/>
            </a:pPr>
            <a:r>
              <a:rPr lang="en-GB" sz="1600" b="1" dirty="0">
                <a:solidFill>
                  <a:srgbClr val="C8102E"/>
                </a:solidFill>
                <a:latin typeface="Century Gothic" panose="020B0502020202020204" pitchFamily="34" charset="0"/>
              </a:rPr>
              <a:t>Layers</a:t>
            </a:r>
            <a:r>
              <a:rPr lang="en-GB" sz="1600" dirty="0">
                <a:latin typeface="Century Gothic" panose="020B0502020202020204" pitchFamily="34" charset="0"/>
              </a:rPr>
              <a:t> of metal atoms.</a:t>
            </a:r>
          </a:p>
          <a:p>
            <a:pPr marL="285750" indent="-285750">
              <a:buClr>
                <a:srgbClr val="C8102E"/>
              </a:buClr>
              <a:buFont typeface="Arial" panose="020B0604020202020204" pitchFamily="34" charset="0"/>
              <a:buChar char="•"/>
            </a:pPr>
            <a:r>
              <a:rPr lang="en-GB" sz="1600" b="1" dirty="0">
                <a:solidFill>
                  <a:srgbClr val="C8102E"/>
                </a:solidFill>
                <a:latin typeface="Century Gothic" panose="020B0502020202020204" pitchFamily="34" charset="0"/>
              </a:rPr>
              <a:t>Delocalised electrons</a:t>
            </a:r>
            <a:r>
              <a:rPr lang="en-GB" sz="1600" dirty="0">
                <a:latin typeface="Century Gothic" panose="020B0502020202020204" pitchFamily="34" charset="0"/>
              </a:rPr>
              <a:t> in between. </a:t>
            </a:r>
          </a:p>
          <a:p>
            <a:pPr marL="285750" indent="-285750">
              <a:buClr>
                <a:srgbClr val="C8102E"/>
              </a:buClr>
              <a:buFont typeface="Arial" panose="020B0604020202020204" pitchFamily="34" charset="0"/>
              <a:buChar char="•"/>
            </a:pPr>
            <a:r>
              <a:rPr lang="en-GB" sz="1600" dirty="0">
                <a:latin typeface="Century Gothic" panose="020B0502020202020204" pitchFamily="34" charset="0"/>
              </a:rPr>
              <a:t>Layers can </a:t>
            </a:r>
            <a:r>
              <a:rPr lang="en-GB" sz="1600" b="1" dirty="0">
                <a:solidFill>
                  <a:srgbClr val="C8102E"/>
                </a:solidFill>
                <a:latin typeface="Century Gothic" panose="020B0502020202020204" pitchFamily="34" charset="0"/>
              </a:rPr>
              <a:t>slide </a:t>
            </a:r>
            <a:r>
              <a:rPr lang="en-GB" sz="1600" dirty="0">
                <a:latin typeface="Century Gothic" panose="020B0502020202020204" pitchFamily="34" charset="0"/>
              </a:rPr>
              <a:t>over each other.</a:t>
            </a:r>
          </a:p>
        </p:txBody>
      </p:sp>
      <p:pic>
        <p:nvPicPr>
          <p:cNvPr id="64" name="Picture 63" descr="A particle diagram representing an alloy. Orange circles of one size are arranged touching each other with two larger red circles disrupting the arrangement and making it irregular.">
            <a:extLst>
              <a:ext uri="{FF2B5EF4-FFF2-40B4-BE49-F238E27FC236}">
                <a16:creationId xmlns:a16="http://schemas.microsoft.com/office/drawing/2014/main" id="{7C11729B-B059-C6C7-AC97-F166FCFC53E4}"/>
              </a:ext>
            </a:extLst>
          </p:cNvPr>
          <p:cNvPicPr>
            <a:picLocks noChangeAspect="1"/>
          </p:cNvPicPr>
          <p:nvPr/>
        </p:nvPicPr>
        <p:blipFill>
          <a:blip r:embed="rId6"/>
          <a:srcRect l="62883" t="8985" r="8125" b="23697"/>
          <a:stretch/>
        </p:blipFill>
        <p:spPr>
          <a:xfrm>
            <a:off x="7170538" y="2927999"/>
            <a:ext cx="1175439" cy="1175416"/>
          </a:xfrm>
          <a:prstGeom prst="rect">
            <a:avLst/>
          </a:prstGeom>
        </p:spPr>
      </p:pic>
      <p:sp>
        <p:nvSpPr>
          <p:cNvPr id="59" name="TextBox 58">
            <a:extLst>
              <a:ext uri="{FF2B5EF4-FFF2-40B4-BE49-F238E27FC236}">
                <a16:creationId xmlns:a16="http://schemas.microsoft.com/office/drawing/2014/main" id="{861FF926-AF95-A4E1-E17A-D7C28FA5A5B9}"/>
              </a:ext>
            </a:extLst>
          </p:cNvPr>
          <p:cNvSpPr txBox="1"/>
          <p:nvPr/>
        </p:nvSpPr>
        <p:spPr>
          <a:xfrm>
            <a:off x="8379116" y="2889265"/>
            <a:ext cx="3009313" cy="1569660"/>
          </a:xfrm>
          <a:prstGeom prst="rect">
            <a:avLst/>
          </a:prstGeom>
          <a:noFill/>
        </p:spPr>
        <p:txBody>
          <a:bodyPr wrap="square" rtlCol="0">
            <a:spAutoFit/>
          </a:bodyPr>
          <a:lstStyle/>
          <a:p>
            <a:pPr marL="285750" indent="-285750">
              <a:buClr>
                <a:srgbClr val="C8102E"/>
              </a:buClr>
              <a:buFont typeface="Arial" panose="020B0604020202020204" pitchFamily="34" charset="0"/>
              <a:buChar char="•"/>
            </a:pPr>
            <a:r>
              <a:rPr lang="en-GB" sz="1600" dirty="0">
                <a:latin typeface="Century Gothic" panose="020B0502020202020204" pitchFamily="34" charset="0"/>
              </a:rPr>
              <a:t>Mixture of a </a:t>
            </a:r>
            <a:r>
              <a:rPr lang="en-GB" sz="1600" b="1" dirty="0">
                <a:solidFill>
                  <a:srgbClr val="C8102E"/>
                </a:solidFill>
                <a:latin typeface="Century Gothic" panose="020B0502020202020204" pitchFamily="34" charset="0"/>
              </a:rPr>
              <a:t>metal and another element.</a:t>
            </a:r>
          </a:p>
          <a:p>
            <a:pPr marL="285750" indent="-285750">
              <a:buClr>
                <a:srgbClr val="C8102E"/>
              </a:buClr>
              <a:buFont typeface="Arial" panose="020B0604020202020204" pitchFamily="34" charset="0"/>
              <a:buChar char="•"/>
            </a:pPr>
            <a:r>
              <a:rPr lang="en-GB" sz="1600" dirty="0">
                <a:latin typeface="Century Gothic" panose="020B0502020202020204" pitchFamily="34" charset="0"/>
              </a:rPr>
              <a:t>Different sized atoms </a:t>
            </a:r>
            <a:r>
              <a:rPr lang="en-GB" sz="1600" b="1" dirty="0">
                <a:solidFill>
                  <a:srgbClr val="C8102E"/>
                </a:solidFill>
                <a:latin typeface="Century Gothic" panose="020B0502020202020204" pitchFamily="34" charset="0"/>
              </a:rPr>
              <a:t>distort the </a:t>
            </a:r>
            <a:r>
              <a:rPr lang="en-GB" sz="1600" dirty="0">
                <a:latin typeface="Century Gothic" panose="020B0502020202020204" pitchFamily="34" charset="0"/>
              </a:rPr>
              <a:t>layers meaning layers can no longer slide over each other.</a:t>
            </a:r>
          </a:p>
        </p:txBody>
      </p:sp>
      <p:pic>
        <p:nvPicPr>
          <p:cNvPr id="68" name="Picture 67" descr="A diagram of a covalently bonded molecule of hydrochloric acid. A small circle with an H in the centre touches the outside circle of Cl. One dot and one cross are placed where the circles touch, a further 7 dots are on the outer circle of the Cl.">
            <a:extLst>
              <a:ext uri="{FF2B5EF4-FFF2-40B4-BE49-F238E27FC236}">
                <a16:creationId xmlns:a16="http://schemas.microsoft.com/office/drawing/2014/main" id="{F5673CDC-640E-EF36-6505-B0B45954350B}"/>
              </a:ext>
            </a:extLst>
          </p:cNvPr>
          <p:cNvPicPr>
            <a:picLocks noChangeAspect="1"/>
          </p:cNvPicPr>
          <p:nvPr/>
        </p:nvPicPr>
        <p:blipFill>
          <a:blip r:embed="rId7">
            <a:clrChange>
              <a:clrFrom>
                <a:srgbClr val="FFFFFF"/>
              </a:clrFrom>
              <a:clrTo>
                <a:srgbClr val="FFFFFF">
                  <a:alpha val="0"/>
                </a:srgbClr>
              </a:clrTo>
            </a:clrChange>
          </a:blip>
          <a:srcRect l="60664" t="23734" r="3243" b="36617"/>
          <a:stretch/>
        </p:blipFill>
        <p:spPr>
          <a:xfrm>
            <a:off x="5408350" y="3804016"/>
            <a:ext cx="1933302" cy="1416099"/>
          </a:xfrm>
          <a:prstGeom prst="rect">
            <a:avLst/>
          </a:prstGeom>
        </p:spPr>
      </p:pic>
      <p:sp>
        <p:nvSpPr>
          <p:cNvPr id="60" name="TextBox 59">
            <a:extLst>
              <a:ext uri="{FF2B5EF4-FFF2-40B4-BE49-F238E27FC236}">
                <a16:creationId xmlns:a16="http://schemas.microsoft.com/office/drawing/2014/main" id="{64BC35D5-D233-4D7C-FE5F-453656C24E51}"/>
              </a:ext>
            </a:extLst>
          </p:cNvPr>
          <p:cNvSpPr txBox="1"/>
          <p:nvPr/>
        </p:nvSpPr>
        <p:spPr>
          <a:xfrm>
            <a:off x="7193859" y="4419929"/>
            <a:ext cx="4273688" cy="1077218"/>
          </a:xfrm>
          <a:prstGeom prst="rect">
            <a:avLst/>
          </a:prstGeom>
          <a:noFill/>
        </p:spPr>
        <p:txBody>
          <a:bodyPr wrap="square" rtlCol="0">
            <a:spAutoFit/>
          </a:bodyPr>
          <a:lstStyle/>
          <a:p>
            <a:pPr marL="285750" indent="-285750">
              <a:buClr>
                <a:srgbClr val="C8102E"/>
              </a:buClr>
              <a:buFont typeface="Arial" panose="020B0604020202020204" pitchFamily="34" charset="0"/>
              <a:buChar char="•"/>
            </a:pPr>
            <a:r>
              <a:rPr lang="en-GB" sz="1600" dirty="0">
                <a:latin typeface="Century Gothic" panose="020B0502020202020204" pitchFamily="34" charset="0"/>
              </a:rPr>
              <a:t>Electrons are </a:t>
            </a:r>
            <a:r>
              <a:rPr lang="en-GB" sz="1600" b="1" dirty="0">
                <a:solidFill>
                  <a:srgbClr val="C8102E"/>
                </a:solidFill>
                <a:latin typeface="Century Gothic" panose="020B0502020202020204" pitchFamily="34" charset="0"/>
              </a:rPr>
              <a:t>shared.</a:t>
            </a:r>
          </a:p>
          <a:p>
            <a:pPr marL="285750" indent="-285750">
              <a:buClr>
                <a:srgbClr val="C8102E"/>
              </a:buClr>
              <a:buFont typeface="Arial" panose="020B0604020202020204" pitchFamily="34" charset="0"/>
              <a:buChar char="•"/>
            </a:pPr>
            <a:r>
              <a:rPr lang="en-GB" sz="1600" dirty="0">
                <a:latin typeface="Century Gothic" panose="020B0502020202020204" pitchFamily="34" charset="0"/>
              </a:rPr>
              <a:t>ONLY time you can refer to </a:t>
            </a:r>
            <a:r>
              <a:rPr lang="en-GB" sz="1600" b="1" dirty="0">
                <a:solidFill>
                  <a:srgbClr val="C8102E"/>
                </a:solidFill>
                <a:latin typeface="Century Gothic" panose="020B0502020202020204" pitchFamily="34" charset="0"/>
              </a:rPr>
              <a:t>molecules</a:t>
            </a:r>
            <a:r>
              <a:rPr lang="en-GB" sz="1600" dirty="0">
                <a:latin typeface="Century Gothic" panose="020B0502020202020204" pitchFamily="34" charset="0"/>
              </a:rPr>
              <a:t>.</a:t>
            </a:r>
          </a:p>
          <a:p>
            <a:pPr marL="285750" indent="-285750">
              <a:buClr>
                <a:srgbClr val="C8102E"/>
              </a:buClr>
              <a:buFont typeface="Arial" panose="020B0604020202020204" pitchFamily="34" charset="0"/>
              <a:buChar char="•"/>
            </a:pPr>
            <a:r>
              <a:rPr lang="en-GB" sz="1600" b="1" dirty="0">
                <a:solidFill>
                  <a:srgbClr val="C8102E"/>
                </a:solidFill>
                <a:latin typeface="Century Gothic" panose="020B0502020202020204" pitchFamily="34" charset="0"/>
              </a:rPr>
              <a:t>Weak intermolecular forces </a:t>
            </a:r>
            <a:r>
              <a:rPr lang="en-GB" sz="1600" dirty="0">
                <a:latin typeface="Century Gothic" panose="020B0502020202020204" pitchFamily="34" charset="0"/>
              </a:rPr>
              <a:t>between molecules.</a:t>
            </a:r>
            <a:endParaRPr lang="en-GB" dirty="0">
              <a:latin typeface="Century Gothic" panose="020B0502020202020204" pitchFamily="34" charset="0"/>
            </a:endParaRPr>
          </a:p>
        </p:txBody>
      </p:sp>
      <p:grpSp>
        <p:nvGrpSpPr>
          <p:cNvPr id="4" name="Group 3" descr="A set of 3d diagrams representing examples of giant covalent structures. The first is silicone dioxide, then there are five allotropes of carbon: diamond, carbon nanotube, graphene, graphite and buckminsterfullerene.">
            <a:extLst>
              <a:ext uri="{FF2B5EF4-FFF2-40B4-BE49-F238E27FC236}">
                <a16:creationId xmlns:a16="http://schemas.microsoft.com/office/drawing/2014/main" id="{6C64A45C-B702-A50C-0D09-2138ADC19F19}"/>
              </a:ext>
            </a:extLst>
          </p:cNvPr>
          <p:cNvGrpSpPr/>
          <p:nvPr/>
        </p:nvGrpSpPr>
        <p:grpSpPr>
          <a:xfrm>
            <a:off x="1940008" y="5911386"/>
            <a:ext cx="4681736" cy="1079647"/>
            <a:chOff x="1940008" y="5911386"/>
            <a:chExt cx="4681736" cy="1079647"/>
          </a:xfrm>
        </p:grpSpPr>
        <p:grpSp>
          <p:nvGrpSpPr>
            <p:cNvPr id="3" name="Group 2">
              <a:extLst>
                <a:ext uri="{FF2B5EF4-FFF2-40B4-BE49-F238E27FC236}">
                  <a16:creationId xmlns:a16="http://schemas.microsoft.com/office/drawing/2014/main" id="{2A2F31EF-0D04-D52D-7307-57FA85E254FA}"/>
                </a:ext>
              </a:extLst>
            </p:cNvPr>
            <p:cNvGrpSpPr/>
            <p:nvPr/>
          </p:nvGrpSpPr>
          <p:grpSpPr>
            <a:xfrm>
              <a:off x="2394524" y="6147125"/>
              <a:ext cx="4227220" cy="843908"/>
              <a:chOff x="6872767" y="5349076"/>
              <a:chExt cx="4227220" cy="843908"/>
            </a:xfrm>
          </p:grpSpPr>
          <p:pic>
            <p:nvPicPr>
              <p:cNvPr id="72" name="Picture 71" descr="Several different shapes of a hexagonal object&#10;&#10;AI-generated content may be incorrect.">
                <a:extLst>
                  <a:ext uri="{FF2B5EF4-FFF2-40B4-BE49-F238E27FC236}">
                    <a16:creationId xmlns:a16="http://schemas.microsoft.com/office/drawing/2014/main" id="{351D307D-9B0A-F002-179B-AA06004B434A}"/>
                  </a:ext>
                </a:extLst>
              </p:cNvPr>
              <p:cNvPicPr>
                <a:picLocks noChangeAspect="1"/>
              </p:cNvPicPr>
              <p:nvPr/>
            </p:nvPicPr>
            <p:blipFill>
              <a:blip r:embed="rId8">
                <a:clrChange>
                  <a:clrFrom>
                    <a:srgbClr val="FFFFFF"/>
                  </a:clrFrom>
                  <a:clrTo>
                    <a:srgbClr val="FFFFFF">
                      <a:alpha val="0"/>
                    </a:srgbClr>
                  </a:clrTo>
                </a:clrChange>
              </a:blip>
              <a:srcRect l="59584" b="53937"/>
              <a:stretch/>
            </p:blipFill>
            <p:spPr>
              <a:xfrm flipV="1">
                <a:off x="8765294" y="5464540"/>
                <a:ext cx="847762" cy="644138"/>
              </a:xfrm>
              <a:prstGeom prst="rect">
                <a:avLst/>
              </a:prstGeom>
            </p:spPr>
          </p:pic>
          <p:pic>
            <p:nvPicPr>
              <p:cNvPr id="73" name="Picture 72" descr="Several different shapes of a hexagonal object&#10;&#10;AI-generated content may be incorrect.">
                <a:extLst>
                  <a:ext uri="{FF2B5EF4-FFF2-40B4-BE49-F238E27FC236}">
                    <a16:creationId xmlns:a16="http://schemas.microsoft.com/office/drawing/2014/main" id="{41A69739-D6CF-10A0-36CD-1F4211B94F89}"/>
                  </a:ext>
                </a:extLst>
              </p:cNvPr>
              <p:cNvPicPr>
                <a:picLocks noChangeAspect="1"/>
              </p:cNvPicPr>
              <p:nvPr/>
            </p:nvPicPr>
            <p:blipFill>
              <a:blip r:embed="rId8">
                <a:clrChange>
                  <a:clrFrom>
                    <a:srgbClr val="FFFFFF"/>
                  </a:clrFrom>
                  <a:clrTo>
                    <a:srgbClr val="FFFFFF">
                      <a:alpha val="0"/>
                    </a:srgbClr>
                  </a:clrTo>
                </a:clrChange>
              </a:blip>
              <a:srcRect l="797" t="47548" r="54499" b="6389"/>
              <a:stretch/>
            </p:blipFill>
            <p:spPr>
              <a:xfrm rot="10800000" flipV="1">
                <a:off x="10248703" y="5436424"/>
                <a:ext cx="851284" cy="584775"/>
              </a:xfrm>
              <a:prstGeom prst="rect">
                <a:avLst/>
              </a:prstGeom>
            </p:spPr>
          </p:pic>
          <p:pic>
            <p:nvPicPr>
              <p:cNvPr id="75" name="Picture 74" descr="A close-up of a structure&#10;&#10;AI-generated content may be incorrect.">
                <a:extLst>
                  <a:ext uri="{FF2B5EF4-FFF2-40B4-BE49-F238E27FC236}">
                    <a16:creationId xmlns:a16="http://schemas.microsoft.com/office/drawing/2014/main" id="{8036F908-BBF9-1078-7E1D-6C38D6318741}"/>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6872767" y="5349076"/>
                <a:ext cx="1265863" cy="843908"/>
              </a:xfrm>
              <a:prstGeom prst="rect">
                <a:avLst/>
              </a:prstGeom>
            </p:spPr>
          </p:pic>
        </p:grpSp>
        <p:sp>
          <p:nvSpPr>
            <p:cNvPr id="74" name="TextBox 73">
              <a:extLst>
                <a:ext uri="{FF2B5EF4-FFF2-40B4-BE49-F238E27FC236}">
                  <a16:creationId xmlns:a16="http://schemas.microsoft.com/office/drawing/2014/main" id="{7BB78A97-0451-8F37-FC10-57C8C4FB083F}"/>
                </a:ext>
              </a:extLst>
            </p:cNvPr>
            <p:cNvSpPr txBox="1"/>
            <p:nvPr/>
          </p:nvSpPr>
          <p:spPr>
            <a:xfrm>
              <a:off x="2738909" y="5911386"/>
              <a:ext cx="1280841" cy="338554"/>
            </a:xfrm>
            <a:prstGeom prst="rect">
              <a:avLst/>
            </a:prstGeom>
            <a:noFill/>
          </p:spPr>
          <p:txBody>
            <a:bodyPr wrap="square" rtlCol="0">
              <a:spAutoFit/>
            </a:bodyPr>
            <a:lstStyle/>
            <a:p>
              <a:r>
                <a:rPr lang="en-GB" sz="1600" b="1" dirty="0">
                  <a:solidFill>
                    <a:srgbClr val="C8102E"/>
                  </a:solidFill>
                  <a:latin typeface="Century Gothic" panose="020B0502020202020204" pitchFamily="34" charset="0"/>
                </a:rPr>
                <a:t>No</a:t>
              </a:r>
              <a:endParaRPr lang="en-GB" sz="1400" b="1" dirty="0">
                <a:latin typeface="Century Gothic" panose="020B0502020202020204" pitchFamily="34" charset="0"/>
              </a:endParaRPr>
            </a:p>
          </p:txBody>
        </p:sp>
        <p:pic>
          <p:nvPicPr>
            <p:cNvPr id="6" name="Picture 5" descr="Several different shapes of a hexagonal object&#10;&#10;AI-generated content may be incorrect.">
              <a:extLst>
                <a:ext uri="{FF2B5EF4-FFF2-40B4-BE49-F238E27FC236}">
                  <a16:creationId xmlns:a16="http://schemas.microsoft.com/office/drawing/2014/main" id="{69E77067-41BD-16B5-6988-7E17114A7897}"/>
                </a:ext>
              </a:extLst>
            </p:cNvPr>
            <p:cNvPicPr>
              <a:picLocks noChangeAspect="1"/>
            </p:cNvPicPr>
            <p:nvPr/>
          </p:nvPicPr>
          <p:blipFill>
            <a:blip r:embed="rId8">
              <a:clrChange>
                <a:clrFrom>
                  <a:srgbClr val="FFFFFF"/>
                </a:clrFrom>
                <a:clrTo>
                  <a:srgbClr val="FFFFFF">
                    <a:alpha val="0"/>
                  </a:srgbClr>
                </a:clrTo>
              </a:clrChange>
            </a:blip>
            <a:srcRect l="57093" t="47548" r="-797" b="6389"/>
            <a:stretch/>
          </p:blipFill>
          <p:spPr>
            <a:xfrm rot="10800000" flipV="1">
              <a:off x="4759274" y="6167320"/>
              <a:ext cx="986025" cy="692823"/>
            </a:xfrm>
            <a:prstGeom prst="rect">
              <a:avLst/>
            </a:prstGeom>
          </p:spPr>
        </p:pic>
        <p:pic>
          <p:nvPicPr>
            <p:cNvPr id="9" name="Picture 8" descr="Several different shapes of a hexagonal object&#10;&#10;AI-generated content may be incorrect.">
              <a:extLst>
                <a:ext uri="{FF2B5EF4-FFF2-40B4-BE49-F238E27FC236}">
                  <a16:creationId xmlns:a16="http://schemas.microsoft.com/office/drawing/2014/main" id="{E0F3AD82-B496-36F3-5B50-CA7846CDE269}"/>
                </a:ext>
              </a:extLst>
            </p:cNvPr>
            <p:cNvPicPr>
              <a:picLocks noChangeAspect="1"/>
            </p:cNvPicPr>
            <p:nvPr/>
          </p:nvPicPr>
          <p:blipFill>
            <a:blip r:embed="rId8">
              <a:clrChange>
                <a:clrFrom>
                  <a:srgbClr val="FFFFFF"/>
                </a:clrFrom>
                <a:clrTo>
                  <a:srgbClr val="FFFFFF">
                    <a:alpha val="0"/>
                  </a:srgbClr>
                </a:clrTo>
              </a:clrChange>
            </a:blip>
            <a:srcRect l="9629" t="2402" r="43256" b="51535"/>
            <a:stretch/>
          </p:blipFill>
          <p:spPr>
            <a:xfrm flipV="1">
              <a:off x="3447155" y="6213903"/>
              <a:ext cx="986227" cy="642805"/>
            </a:xfrm>
            <a:prstGeom prst="rect">
              <a:avLst/>
            </a:prstGeom>
          </p:spPr>
        </p:pic>
        <p:pic>
          <p:nvPicPr>
            <p:cNvPr id="8" name="Picture 7" descr="A diagram of a molecule&#10;&#10;AI-generated content may be incorrect.">
              <a:extLst>
                <a:ext uri="{FF2B5EF4-FFF2-40B4-BE49-F238E27FC236}">
                  <a16:creationId xmlns:a16="http://schemas.microsoft.com/office/drawing/2014/main" id="{97671389-6205-3AF3-70A3-1050501047ED}"/>
                </a:ext>
              </a:extLst>
            </p:cNvPr>
            <p:cNvPicPr>
              <a:picLocks noChangeAspect="1"/>
            </p:cNvPicPr>
            <p:nvPr/>
          </p:nvPicPr>
          <p:blipFill>
            <a:blip r:embed="rId10"/>
            <a:stretch>
              <a:fillRect/>
            </a:stretch>
          </p:blipFill>
          <p:spPr>
            <a:xfrm>
              <a:off x="1940008" y="6187267"/>
              <a:ext cx="726349" cy="652930"/>
            </a:xfrm>
            <a:prstGeom prst="rect">
              <a:avLst/>
            </a:prstGeom>
          </p:spPr>
        </p:pic>
      </p:grpSp>
      <p:sp>
        <p:nvSpPr>
          <p:cNvPr id="62" name="TextBox 61">
            <a:extLst>
              <a:ext uri="{FF2B5EF4-FFF2-40B4-BE49-F238E27FC236}">
                <a16:creationId xmlns:a16="http://schemas.microsoft.com/office/drawing/2014/main" id="{B3FBF4CC-8317-CDF6-A23B-B99BD9271CBC}"/>
              </a:ext>
            </a:extLst>
          </p:cNvPr>
          <p:cNvSpPr txBox="1"/>
          <p:nvPr/>
        </p:nvSpPr>
        <p:spPr>
          <a:xfrm>
            <a:off x="6375001" y="5634079"/>
            <a:ext cx="4741193" cy="1077218"/>
          </a:xfrm>
          <a:prstGeom prst="rect">
            <a:avLst/>
          </a:prstGeom>
          <a:noFill/>
        </p:spPr>
        <p:txBody>
          <a:bodyPr wrap="square" rtlCol="0">
            <a:spAutoFit/>
          </a:bodyPr>
          <a:lstStyle/>
          <a:p>
            <a:pPr marL="285750" indent="-285750">
              <a:buClr>
                <a:srgbClr val="C8102E"/>
              </a:buClr>
              <a:buFont typeface="Arial" panose="020B0604020202020204" pitchFamily="34" charset="0"/>
              <a:buChar char="•"/>
            </a:pPr>
            <a:r>
              <a:rPr lang="en-GB" sz="1600" dirty="0">
                <a:effectLst/>
                <a:latin typeface="Century Gothic" panose="020B0502020202020204" pitchFamily="34" charset="0"/>
              </a:rPr>
              <a:t>Atoms are held together by </a:t>
            </a:r>
            <a:r>
              <a:rPr lang="en-GB" sz="1600" b="1" dirty="0">
                <a:solidFill>
                  <a:srgbClr val="C8102E"/>
                </a:solidFill>
                <a:effectLst/>
                <a:latin typeface="Century Gothic" panose="020B0502020202020204" pitchFamily="34" charset="0"/>
              </a:rPr>
              <a:t>strong covalent bonds</a:t>
            </a:r>
            <a:r>
              <a:rPr lang="en-GB" sz="1600" dirty="0">
                <a:effectLst/>
                <a:latin typeface="Century Gothic" panose="020B0502020202020204" pitchFamily="34" charset="0"/>
              </a:rPr>
              <a:t>.</a:t>
            </a:r>
          </a:p>
          <a:p>
            <a:pPr marL="285750" indent="-285750">
              <a:buClr>
                <a:srgbClr val="C8102E"/>
              </a:buClr>
              <a:buFont typeface="Arial" panose="020B0604020202020204" pitchFamily="34" charset="0"/>
              <a:buChar char="•"/>
            </a:pPr>
            <a:r>
              <a:rPr lang="en-GB" sz="1600" dirty="0">
                <a:effectLst/>
                <a:latin typeface="Century Gothic" panose="020B0502020202020204" pitchFamily="34" charset="0"/>
              </a:rPr>
              <a:t>Covalent bonds </a:t>
            </a:r>
            <a:r>
              <a:rPr lang="en-GB" sz="1600" b="1" dirty="0">
                <a:solidFill>
                  <a:srgbClr val="C8102E"/>
                </a:solidFill>
                <a:effectLst/>
                <a:latin typeface="Century Gothic" panose="020B0502020202020204" pitchFamily="34" charset="0"/>
              </a:rPr>
              <a:t>extend throughout </a:t>
            </a:r>
            <a:r>
              <a:rPr lang="en-GB" sz="1600" dirty="0">
                <a:effectLst/>
                <a:latin typeface="Century Gothic" panose="020B0502020202020204" pitchFamily="34" charset="0"/>
              </a:rPr>
              <a:t>the structure.</a:t>
            </a:r>
          </a:p>
        </p:txBody>
      </p:sp>
    </p:spTree>
    <p:extLst>
      <p:ext uri="{BB962C8B-B14F-4D97-AF65-F5344CB8AC3E}">
        <p14:creationId xmlns:p14="http://schemas.microsoft.com/office/powerpoint/2010/main" val="40805613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C654E1-7E34-FE79-4FAA-F0D1D32CD38B}"/>
            </a:ext>
          </a:extLst>
        </p:cNvPr>
        <p:cNvGrpSpPr/>
        <p:nvPr/>
      </p:nvGrpSpPr>
      <p:grpSpPr>
        <a:xfrm>
          <a:off x="0" y="0"/>
          <a:ext cx="0" cy="0"/>
          <a:chOff x="0" y="0"/>
          <a:chExt cx="0" cy="0"/>
        </a:xfrm>
      </p:grpSpPr>
      <p:sp>
        <p:nvSpPr>
          <p:cNvPr id="6" name="Rectangle: Rounded Corners 5">
            <a:extLst>
              <a:ext uri="{FF2B5EF4-FFF2-40B4-BE49-F238E27FC236}">
                <a16:creationId xmlns:a16="http://schemas.microsoft.com/office/drawing/2014/main" id="{035AE6A9-C660-E426-629B-C78883F3752D}"/>
              </a:ext>
              <a:ext uri="{C183D7F6-B498-43B3-948B-1728B52AA6E4}">
                <adec:decorative xmlns:adec="http://schemas.microsoft.com/office/drawing/2017/decorative" val="1"/>
              </a:ext>
            </a:extLst>
          </p:cNvPr>
          <p:cNvSpPr/>
          <p:nvPr/>
        </p:nvSpPr>
        <p:spPr>
          <a:xfrm>
            <a:off x="403813" y="1141623"/>
            <a:ext cx="10673834" cy="4816265"/>
          </a:xfrm>
          <a:prstGeom prst="roundRect">
            <a:avLst>
              <a:gd name="adj" fmla="val 6266"/>
            </a:avLst>
          </a:prstGeom>
          <a:solidFill>
            <a:srgbClr val="FAE7EA"/>
          </a:solidFill>
          <a:ln>
            <a:solidFill>
              <a:srgbClr val="FAE7E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Vertical Title 1">
            <a:extLst>
              <a:ext uri="{FF2B5EF4-FFF2-40B4-BE49-F238E27FC236}">
                <a16:creationId xmlns:a16="http://schemas.microsoft.com/office/drawing/2014/main" id="{92254BD4-2243-F049-4AA8-9C7287FB12CB}"/>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i="0" dirty="0">
                <a:solidFill>
                  <a:schemeClr val="bg1"/>
                </a:solidFill>
                <a:latin typeface="Century Gothic" panose="020B0502020202020204" pitchFamily="34" charset="0"/>
              </a:rPr>
              <a:t>Teacher guidance</a:t>
            </a:r>
            <a:endParaRPr lang="en-US" sz="2200" b="1" i="0" dirty="0">
              <a:solidFill>
                <a:schemeClr val="bg1"/>
              </a:solidFill>
              <a:latin typeface="Century Gothic" panose="020B0502020202020204" pitchFamily="34" charset="0"/>
            </a:endParaRPr>
          </a:p>
        </p:txBody>
      </p:sp>
      <p:sp>
        <p:nvSpPr>
          <p:cNvPr id="2" name="Title 1">
            <a:extLst>
              <a:ext uri="{FF2B5EF4-FFF2-40B4-BE49-F238E27FC236}">
                <a16:creationId xmlns:a16="http://schemas.microsoft.com/office/drawing/2014/main" id="{D5EF6B61-566E-D109-47C3-07896F9941A9}"/>
              </a:ext>
            </a:extLst>
          </p:cNvPr>
          <p:cNvSpPr>
            <a:spLocks noGrp="1"/>
          </p:cNvSpPr>
          <p:nvPr>
            <p:ph type="title"/>
          </p:nvPr>
        </p:nvSpPr>
        <p:spPr/>
        <p:txBody>
          <a:bodyPr/>
          <a:lstStyle/>
          <a:p>
            <a:r>
              <a:rPr lang="en-US" dirty="0"/>
              <a:t>How to use this resource</a:t>
            </a:r>
          </a:p>
        </p:txBody>
      </p:sp>
      <p:sp>
        <p:nvSpPr>
          <p:cNvPr id="4" name="Content Placeholder 3">
            <a:extLst>
              <a:ext uri="{FF2B5EF4-FFF2-40B4-BE49-F238E27FC236}">
                <a16:creationId xmlns:a16="http://schemas.microsoft.com/office/drawing/2014/main" id="{A2C77A43-0A78-E562-261D-26DE6A4AB0FC}"/>
              </a:ext>
            </a:extLst>
          </p:cNvPr>
          <p:cNvSpPr>
            <a:spLocks noGrp="1"/>
          </p:cNvSpPr>
          <p:nvPr>
            <p:ph idx="10"/>
          </p:nvPr>
        </p:nvSpPr>
        <p:spPr>
          <a:xfrm>
            <a:off x="540000" y="1302587"/>
            <a:ext cx="10362462" cy="4413790"/>
          </a:xfrm>
        </p:spPr>
        <p:txBody>
          <a:bodyPr vert="horz" lIns="0" tIns="0" rIns="0" bIns="0" rtlCol="0" anchor="t">
            <a:noAutofit/>
          </a:bodyPr>
          <a:lstStyle/>
          <a:p>
            <a:pPr>
              <a:spcBef>
                <a:spcPts val="1200"/>
              </a:spcBef>
              <a:buClr>
                <a:srgbClr val="C8102E"/>
              </a:buClr>
            </a:pPr>
            <a:r>
              <a:rPr lang="en-GB" sz="1800" dirty="0">
                <a:effectLst/>
                <a:ea typeface="Aptos" panose="020B0004020202020204" pitchFamily="34" charset="0"/>
                <a:cs typeface="Arial" panose="020B0604020202020204" pitchFamily="34" charset="0"/>
              </a:rPr>
              <a:t>A decision tree is a visual representation of the schema an expert might use to find the answer to a question. It can support learners by scaffolding that thinking to help them access the knowledge they need to answer questions. </a:t>
            </a:r>
            <a:endParaRPr lang="en-GB" sz="1800" b="0" i="0" dirty="0">
              <a:effectLst/>
            </a:endParaRPr>
          </a:p>
          <a:p>
            <a:pPr marL="342900" indent="-342900">
              <a:spcBef>
                <a:spcPts val="1200"/>
              </a:spcBef>
              <a:buClr>
                <a:srgbClr val="C8102E"/>
              </a:buClr>
              <a:buFont typeface="Arial" panose="020B0604020202020204" pitchFamily="34" charset="0"/>
              <a:buChar char="•"/>
            </a:pPr>
            <a:r>
              <a:rPr lang="en-GB" sz="1800" b="0" i="0" dirty="0">
                <a:effectLst/>
                <a:latin typeface="Century Gothic"/>
              </a:rPr>
              <a:t>Use this pre-prepared decision tree </a:t>
            </a:r>
            <a:r>
              <a:rPr lang="en-GB" sz="1800" dirty="0">
                <a:latin typeface="Century Gothic"/>
              </a:rPr>
              <a:t>once you have taught the structure and bonding topic</a:t>
            </a:r>
            <a:r>
              <a:rPr lang="en-GB" sz="1800" b="0" i="0" dirty="0">
                <a:effectLst/>
                <a:latin typeface="Century Gothic"/>
              </a:rPr>
              <a:t>.</a:t>
            </a:r>
          </a:p>
          <a:p>
            <a:pPr marL="342900" indent="-342900" algn="l">
              <a:spcBef>
                <a:spcPts val="1200"/>
              </a:spcBef>
              <a:spcAft>
                <a:spcPts val="1200"/>
              </a:spcAft>
              <a:buClr>
                <a:srgbClr val="C8102E"/>
              </a:buClr>
              <a:buFont typeface="Arial" panose="020B0604020202020204" pitchFamily="34" charset="0"/>
              <a:buChar char="•"/>
            </a:pPr>
            <a:r>
              <a:rPr lang="en-GB" sz="1800" b="0" i="0" dirty="0">
                <a:effectLst/>
                <a:latin typeface="Century Gothic"/>
              </a:rPr>
              <a:t>Introduce the decision tree working through the examples on slides </a:t>
            </a:r>
            <a:r>
              <a:rPr lang="en-GB" sz="1800" dirty="0">
                <a:latin typeface="Century Gothic"/>
              </a:rPr>
              <a:t>3–5</a:t>
            </a:r>
            <a:r>
              <a:rPr lang="en-GB" sz="1800" b="0" i="0" dirty="0">
                <a:effectLst/>
                <a:latin typeface="Century Gothic"/>
              </a:rPr>
              <a:t>.</a:t>
            </a:r>
          </a:p>
          <a:p>
            <a:pPr marL="342900" indent="-342900" algn="l">
              <a:spcBef>
                <a:spcPts val="1200"/>
              </a:spcBef>
              <a:spcAft>
                <a:spcPts val="1200"/>
              </a:spcAft>
              <a:buClr>
                <a:srgbClr val="C8102E"/>
              </a:buClr>
              <a:buFont typeface="Arial" panose="020B0604020202020204" pitchFamily="34" charset="0"/>
              <a:buChar char="•"/>
            </a:pPr>
            <a:r>
              <a:rPr lang="en-GB" sz="1800" b="0" i="0" dirty="0">
                <a:effectLst/>
                <a:latin typeface="Century Gothic"/>
              </a:rPr>
              <a:t>Be prepared to modify it, add hints or recap learning if any sticking points arise.</a:t>
            </a:r>
          </a:p>
          <a:p>
            <a:pPr marL="342900" indent="-342900" algn="l">
              <a:spcBef>
                <a:spcPts val="1200"/>
              </a:spcBef>
              <a:spcAft>
                <a:spcPts val="1200"/>
              </a:spcAft>
              <a:buClr>
                <a:srgbClr val="C8102E"/>
              </a:buClr>
              <a:buFont typeface="Arial" panose="020B0604020202020204" pitchFamily="34" charset="0"/>
              <a:buChar char="•"/>
            </a:pPr>
            <a:r>
              <a:rPr lang="en-GB" sz="1800" b="0" i="0" dirty="0">
                <a:effectLst/>
                <a:latin typeface="Century Gothic"/>
              </a:rPr>
              <a:t>Ask learners to use the decision tree when answering questions that summarise the topic, e.g. past examination questions. </a:t>
            </a:r>
          </a:p>
          <a:p>
            <a:pPr marL="342900" indent="-342900" algn="l">
              <a:spcBef>
                <a:spcPts val="1200"/>
              </a:spcBef>
              <a:spcAft>
                <a:spcPts val="1200"/>
              </a:spcAft>
              <a:buClr>
                <a:srgbClr val="C8102E"/>
              </a:buClr>
              <a:buFont typeface="Arial" panose="020B0604020202020204" pitchFamily="34" charset="0"/>
              <a:buChar char="•"/>
            </a:pPr>
            <a:r>
              <a:rPr lang="en-GB" sz="1800" b="0" i="0" dirty="0">
                <a:effectLst/>
                <a:latin typeface="Century Gothic"/>
              </a:rPr>
              <a:t>Gradually remove the scaffold the decision tree provides by using spaced retrieval activities carefully designed to support retention of the key decisions or knowledge.</a:t>
            </a:r>
          </a:p>
        </p:txBody>
      </p:sp>
      <p:sp>
        <p:nvSpPr>
          <p:cNvPr id="3" name="Content Placeholder 2">
            <a:extLst>
              <a:ext uri="{FF2B5EF4-FFF2-40B4-BE49-F238E27FC236}">
                <a16:creationId xmlns:a16="http://schemas.microsoft.com/office/drawing/2014/main" id="{760C8DF0-DC52-F21D-EFCF-5859DF4ACEF0}"/>
              </a:ext>
            </a:extLst>
          </p:cNvPr>
          <p:cNvSpPr>
            <a:spLocks noGrp="1"/>
          </p:cNvSpPr>
          <p:nvPr>
            <p:ph idx="1"/>
          </p:nvPr>
        </p:nvSpPr>
        <p:spPr>
          <a:xfrm>
            <a:off x="540000" y="6098875"/>
            <a:ext cx="10362462" cy="635604"/>
          </a:xfrm>
        </p:spPr>
        <p:txBody>
          <a:bodyPr vert="horz" lIns="0" tIns="0" rIns="0" bIns="0" rtlCol="0" anchor="t">
            <a:noAutofit/>
          </a:bodyPr>
          <a:lstStyle/>
          <a:p>
            <a:pPr algn="l">
              <a:spcAft>
                <a:spcPts val="2100"/>
              </a:spcAft>
            </a:pPr>
            <a:r>
              <a:rPr lang="en-GB" sz="1800" dirty="0">
                <a:solidFill>
                  <a:srgbClr val="444444"/>
                </a:solidFill>
                <a:latin typeface="Century Gothic"/>
              </a:rPr>
              <a:t>Read more about how to make and use decision trees in your classroom in </a:t>
            </a:r>
            <a:r>
              <a:rPr lang="en-GB" sz="1800" b="1" dirty="0">
                <a:solidFill>
                  <a:srgbClr val="C8102E"/>
                </a:solidFill>
                <a:latin typeface="Century Gothic"/>
              </a:rPr>
              <a:t>Scaffold learning with decision trees </a:t>
            </a:r>
            <a:r>
              <a:rPr lang="en-GB" sz="1800" dirty="0">
                <a:solidFill>
                  <a:srgbClr val="444444"/>
                </a:solidFill>
                <a:latin typeface="Century Gothic"/>
              </a:rPr>
              <a:t>available from: </a:t>
            </a:r>
            <a:r>
              <a:rPr lang="en-GB" sz="1800" dirty="0">
                <a:solidFill>
                  <a:srgbClr val="444444"/>
                </a:solidFill>
                <a:latin typeface="Century Gothic"/>
                <a:hlinkClick r:id="rId2"/>
              </a:rPr>
              <a:t>rsc.li/4khWoGC</a:t>
            </a:r>
            <a:r>
              <a:rPr lang="en-GB" sz="1800" dirty="0">
                <a:solidFill>
                  <a:srgbClr val="444444"/>
                </a:solidFill>
                <a:latin typeface="Century Gothic"/>
              </a:rPr>
              <a:t> </a:t>
            </a:r>
            <a:endParaRPr lang="en-US" b="0" i="0" dirty="0">
              <a:effectLst/>
            </a:endParaRPr>
          </a:p>
        </p:txBody>
      </p:sp>
    </p:spTree>
    <p:extLst>
      <p:ext uri="{BB962C8B-B14F-4D97-AF65-F5344CB8AC3E}">
        <p14:creationId xmlns:p14="http://schemas.microsoft.com/office/powerpoint/2010/main" val="8594265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ce292b83-f2a9-4815-b312-1dad4505a2f0">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4AA1FC6167C79479F75EF704AEB01EA" ma:contentTypeVersion="9" ma:contentTypeDescription="Create a new document." ma:contentTypeScope="" ma:versionID="114a6d1d01dea31aa47bb798da60b265">
  <xsd:schema xmlns:xsd="http://www.w3.org/2001/XMLSchema" xmlns:xs="http://www.w3.org/2001/XMLSchema" xmlns:p="http://schemas.microsoft.com/office/2006/metadata/properties" xmlns:ns2="ce292b83-f2a9-4815-b312-1dad4505a2f0" targetNamespace="http://schemas.microsoft.com/office/2006/metadata/properties" ma:root="true" ma:fieldsID="5ee820024a12745b93738494fee008bf" ns2:_="">
    <xsd:import namespace="ce292b83-f2a9-4815-b312-1dad4505a2f0"/>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lcf76f155ced4ddcb4097134ff3c332f"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292b83-f2a9-4815-b312-1dad4505a2f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2" nillable="true" ma:taxonomy="true" ma:internalName="lcf76f155ced4ddcb4097134ff3c332f" ma:taxonomyFieldName="MediaServiceImageTags" ma:displayName="Image Tags" ma:readOnly="false" ma:fieldId="{5cf76f15-5ced-4ddc-b409-7134ff3c332f}" ma:taxonomyMulti="true" ma:sspId="acd698d5-2c6c-40f3-87af-cb5c6c865f62" ma:termSetId="09814cd3-568e-fe90-9814-8d621ff8fb84" ma:anchorId="fba54fb3-c3e1-fe81-a776-ca4b69148c4d" ma:open="true" ma:isKeyword="false">
      <xsd:complexType>
        <xsd:sequence>
          <xsd:element ref="pc:Terms" minOccurs="0" maxOccurs="1"/>
        </xsd:sequence>
      </xsd:complexType>
    </xsd:element>
    <xsd:element name="MediaServiceDateTaken" ma:index="13" nillable="true" ma:displayName="MediaServiceDateTaken" ma:hidden="true" ma:indexed="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6671C8-1A1F-404F-8C5E-0D5B2156A476}">
  <ds:schemaRefs>
    <ds:schemaRef ds:uri="http://schemas.microsoft.com/office/2006/metadata/properties"/>
    <ds:schemaRef ds:uri="http://purl.org/dc/terms/"/>
    <ds:schemaRef ds:uri="http://www.w3.org/XML/1998/namespace"/>
    <ds:schemaRef ds:uri="http://purl.org/dc/elements/1.1/"/>
    <ds:schemaRef ds:uri="http://schemas.openxmlformats.org/package/2006/metadata/core-properties"/>
    <ds:schemaRef ds:uri="http://schemas.microsoft.com/office/2006/documentManagement/types"/>
    <ds:schemaRef ds:uri="http://purl.org/dc/dcmitype/"/>
    <ds:schemaRef ds:uri="ce292b83-f2a9-4815-b312-1dad4505a2f0"/>
    <ds:schemaRef ds:uri="http://schemas.microsoft.com/office/infopath/2007/PartnerControls"/>
  </ds:schemaRefs>
</ds:datastoreItem>
</file>

<file path=customXml/itemProps2.xml><?xml version="1.0" encoding="utf-8"?>
<ds:datastoreItem xmlns:ds="http://schemas.openxmlformats.org/officeDocument/2006/customXml" ds:itemID="{5CF31138-0E4F-4BE1-B881-57DCA3E8A9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e292b83-f2a9-4815-b312-1dad4505a2f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E530795-D8CC-487C-838A-B56A46AF22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3634</TotalTime>
  <Words>842</Words>
  <Application>Microsoft Office PowerPoint</Application>
  <PresentationFormat>Widescreen</PresentationFormat>
  <Paragraphs>162</Paragraphs>
  <Slides>8</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Aptos</vt:lpstr>
      <vt:lpstr>Arial</vt:lpstr>
      <vt:lpstr>Calibri</vt:lpstr>
      <vt:lpstr>Calibri Light</vt:lpstr>
      <vt:lpstr>Cambria Math</vt:lpstr>
      <vt:lpstr>Century Gothic</vt:lpstr>
      <vt:lpstr>Office Theme</vt:lpstr>
      <vt:lpstr>14–16 years</vt:lpstr>
      <vt:lpstr>What type of bonding?</vt:lpstr>
      <vt:lpstr>Bonding decision tree</vt:lpstr>
      <vt:lpstr>Bonding decision tree</vt:lpstr>
      <vt:lpstr>Bonding decision tree</vt:lpstr>
      <vt:lpstr>Bonding decision tree</vt:lpstr>
      <vt:lpstr>Bonding decision tree</vt:lpstr>
      <vt:lpstr>How to use this resource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Decision tree: what type of bonding?</dc:title>
  <dc:creator>Royal Society of Chemistry</dc:creator>
  <cp:keywords>bonding, ionic, covalent, simple covalent, giant covalent, alloy, pure metal, decision tree, scaffolding, thinking skills, examination, GCSE</cp:keywords>
  <dc:description>From rsc.li/4khWoGC Scaffold learning with decision trees, Education in Chemistry</dc:description>
  <cp:lastModifiedBy>Juliet Kennard</cp:lastModifiedBy>
  <cp:revision>665</cp:revision>
  <cp:lastPrinted>2025-04-08T19:57:46Z</cp:lastPrinted>
  <dcterms:created xsi:type="dcterms:W3CDTF">2021-04-13T16:26:00Z</dcterms:created>
  <dcterms:modified xsi:type="dcterms:W3CDTF">2025-06-03T10:11:48Z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0x01010094AA1FC6167C79479F75EF704AEB01EA</vt:lpwstr>
  </property>
  <property fmtid="{D5CDD505-2E9C-101B-9397-08002B2CF9AE}" pid="3" name="MediaServiceImageTags">
    <vt:lpwstr/>
  </property>
</Properties>
</file>