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90" r:id="rId5"/>
    <p:sldId id="294" r:id="rId6"/>
    <p:sldId id="293" r:id="rId7"/>
    <p:sldId id="312" r:id="rId8"/>
    <p:sldId id="313" r:id="rId9"/>
    <p:sldId id="315" r:id="rId10"/>
    <p:sldId id="314" r:id="rId11"/>
    <p:sldId id="316" r:id="rId12"/>
    <p:sldId id="31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A007959-6F72-CF11-4827-22A9762FDB56}" name="Llinos Misra" initials="LM" userId="1a64c75f65da95cb" providerId="Windows Live"/>
  <p188:author id="{93898FDF-1F87-EDD6-6458-059E95E842BE}" name="Kirsty Patterson" initials="KP" userId="S::pattersonk@rsc.org::06c453ef-d90e-4cbc-ba6b-1bf363c3e0a9" providerId="AD"/>
  <p188:author id="{D8B1A2EE-E8B6-7C53-5B96-8151E2E5DFC2}" name="Hannah Griffiths" initials="HG" userId="S::GriffithsH@rsc.org::9135852f-5aac-4f3f-97b0-55e569f136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9CF185-606F-4BAA-AEC2-E6FC7AA029C3}" v="12" dt="2026-04-30T12:08:32.146"/>
    <p1510:client id="{BE1D55B2-DB7A-4240-B788-135F441AC9BC}" v="1" dt="2026-04-30T14:33:58.8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4"/>
    <p:restoredTop sz="90511" autoAdjust="0"/>
  </p:normalViewPr>
  <p:slideViewPr>
    <p:cSldViewPr snapToGrid="0" snapToObjects="1">
      <p:cViewPr varScale="1">
        <p:scale>
          <a:sx n="67" d="100"/>
          <a:sy n="67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AE470-D39A-FD4E-B632-F690B9DD8EB3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7FEAEE-1CF0-0D48-A7C5-531DDDCED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4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OR75FG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OR75F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93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144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scaffolded version of these questions available to download as a student worksheet from</a:t>
            </a:r>
            <a:r>
              <a:rPr lang="en-US" sz="1200" dirty="0">
                <a:solidFill>
                  <a:schemeClr val="bg1"/>
                </a:solidFill>
              </a:rPr>
              <a:t>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https://rsc.li/3OR75FG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72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scaffolded version of these questions available to download as a student worksheet from</a:t>
            </a:r>
            <a:r>
              <a:rPr lang="en-US" sz="1200" dirty="0">
                <a:solidFill>
                  <a:schemeClr val="bg1"/>
                </a:solidFill>
              </a:rPr>
              <a:t>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https://rsc.li/3OR75FG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4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OR75F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2046076"/>
            <a:ext cx="4621935" cy="1552530"/>
          </a:xfrm>
        </p:spPr>
        <p:txBody>
          <a:bodyPr/>
          <a:lstStyle/>
          <a:p>
            <a:r>
              <a:rPr lang="cy-GB"/>
              <a:t>Electrolysis heli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D8DAB1-E116-B553-9425-F2ED4BE1B750}"/>
              </a:ext>
            </a:extLst>
          </p:cNvPr>
          <p:cNvSpPr txBox="1">
            <a:spLocks/>
          </p:cNvSpPr>
          <p:nvPr/>
        </p:nvSpPr>
        <p:spPr>
          <a:xfrm>
            <a:off x="7505700" y="5850000"/>
            <a:ext cx="41043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800" dirty="0">
                <a:solidFill>
                  <a:schemeClr val="bg1"/>
                </a:solidFill>
              </a:rPr>
              <a:t>Wedi’i lawrlwytho o: </a:t>
            </a:r>
            <a:r>
              <a:rPr lang="cy-GB" sz="18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rsc.li/3OR75FG</a:t>
            </a:r>
            <a:r>
              <a:rPr lang="cy-GB" sz="1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Ymchwilio’n ddiogel i electrolysis heli.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Nodi a disgrifio eich arsylwadau ar gyfer electrolysis heli.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Defnyddio eich dealltwriaeth o electrolysis i egluro eich arsylwadau a’r cynhyrchion sy’n cael eu ffurfio. 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Rhagfynegi’r cynhyrchion fydd yn cael eu ffurfio.</a:t>
            </a:r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Amcanion dysgu</a:t>
            </a: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Cyflwyniad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Electrolysis heli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/>
          <a:lstStyle/>
          <a:p>
            <a:r>
              <a:rPr lang="cy-GB" dirty="0"/>
              <a:t>Yn yr arbrawf hwn, byddwch yn arsylwi beth sy’n digwydd yn ystod electrolysis heli (hydoddiant sodiwm clorid), gan ddefnyddio dangosydd cyffredinol i’ch helpu i ddilyn yr adwaith.</a:t>
            </a:r>
          </a:p>
          <a:p>
            <a:endParaRPr lang="en-GB" dirty="0"/>
          </a:p>
        </p:txBody>
      </p:sp>
      <p:pic>
        <p:nvPicPr>
          <p:cNvPr id="8" name="Picture 7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BD71D083-6375-BD36-CEAA-381EA11CF6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641976" y="896999"/>
            <a:ext cx="4486447" cy="441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D46D2-A4A1-617A-E518-321A5F1F5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19F79-32FF-7C16-037A-AE099206A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6225131" cy="504000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Dywedwch pa ïonau sy’n bresennol yn yr hydoddiant hwn. 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Dywedwch pa liwiau sy’n dangos presenoldeb asid ac alcali wrth ddefnyddio dangosydd cyffredinol.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Enwch yr electrodau positif a negatif.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Dywedwch pa liw y dylai’r dŵr distyll (dŵr wedi’i ddadïoneiddio) droi pan fydd hydoddiant dangosydd cyffredinol yn bresennol.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Dywedwch pa ïonau fydd yn symud i’r electrod positif a pha ïonau fydd yn symud i’r electrod negatif.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Rhagfynegwch yr hyn y byddwch yn ei arsylwi wrth y ddau electrod ac egluro eich rhesymeg.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cy-GB" dirty="0"/>
              <a:t>Rhagfynegwch y cynhyrchion wrth y ddau electrod ac egluro eich rhesymeg.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8D014BA-99E6-4FA7-EC0E-AE8842E421A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cyn yr arbrawf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F7C49A9-A751-DE15-D384-F847DDB60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>
                <a:solidFill>
                  <a:srgbClr val="C00000"/>
                </a:solidFill>
              </a:rPr>
              <a:t>Cwestiynau cyn yr arbrawf</a:t>
            </a:r>
            <a:br>
              <a:rPr lang="cy-GB">
                <a:solidFill>
                  <a:srgbClr val="C00000"/>
                </a:solidFill>
              </a:rPr>
            </a:br>
            <a:endParaRPr lang="cy-GB">
              <a:solidFill>
                <a:srgbClr val="C00000"/>
              </a:solidFill>
            </a:endParaRPr>
          </a:p>
        </p:txBody>
      </p:sp>
      <p:pic>
        <p:nvPicPr>
          <p:cNvPr id="8" name="Picture 7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DE4321CB-F09D-2B65-9E14-E3B2113F25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641976" y="896999"/>
            <a:ext cx="4486447" cy="441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624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14498-DDA2-F8EE-F077-C3231CDAA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8EAAD7DB-A2A4-D31D-F68A-04BEB1139C3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Dull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E9A4A52-DB36-1719-A896-533BFEAC4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32" y="998561"/>
            <a:ext cx="6393505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sz="2200" b="0" i="0" u="none" strike="noStrike" cap="none" normalizeH="0" baseline="0" dirty="0">
              <a:ln>
                <a:noFill/>
              </a:ln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cy-GB" sz="2000" b="0" i="0" u="none" strike="noStrike" cap="none" normalizeH="0" dirty="0">
                <a:ln>
                  <a:noFill/>
                </a:ln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Rhowch tua </a:t>
            </a:r>
            <a:r>
              <a:rPr kumimoji="0" lang="cy-GB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75 cm</a:t>
            </a:r>
            <a:r>
              <a:rPr kumimoji="0" lang="cy-GB" sz="20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kumimoji="0" lang="cy-GB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 </a:t>
            </a:r>
            <a:r>
              <a:rPr kumimoji="0" lang="cy-GB" sz="2000" b="0" i="0" u="none" strike="noStrike" cap="none" normalizeH="0" dirty="0">
                <a:ln>
                  <a:noFill/>
                </a:ln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 ddŵr distyll yn y bicer.</a:t>
            </a:r>
            <a:r>
              <a:rPr kumimoji="0" lang="cy-GB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Ychwanegwch ddau sbatwla gorlawn o sodiwm clorid.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lang="en-US" altLang="en-US" sz="2000" dirty="0">
              <a:solidFill>
                <a:srgbClr val="000000"/>
              </a:solidFill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cy-GB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Trowch nes bod yr halwyn yn hydoddi. Yna ychwanegwch sawl diferyn o hydoddiant dangosydd cyffredinol. Trowch i'w gymysgu’n drylwyr. Bydd arnoch angen digon o ddangosydd i droi’r dŵr yn lliw gwyrdd eithaf cryf.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cy-GB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Arllwyswch yr hydoddiant halwyn â lliw arno i mewn i’r tiwb profi siâp U a’i glampio fel y dangosir yn y diagram.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70905A-75CA-6258-79BE-E869A7DEF35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39271" y="382761"/>
            <a:ext cx="610197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3600" b="1" i="0" u="none" strike="noStrike" cap="none" normalizeH="0" baseline="0" noProof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Dull</a:t>
            </a:r>
          </a:p>
        </p:txBody>
      </p:sp>
      <p:pic>
        <p:nvPicPr>
          <p:cNvPr id="4" name="Picture 3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212AAFC9-B258-930F-9D3A-6BF874F10C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641976" y="896999"/>
            <a:ext cx="4486447" cy="441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79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A8C53-54C6-6B90-E204-AFA7B778E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220D94B8-26F5-B24D-CCEB-75C3A2A3B7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Dull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719AA60-38B6-D179-E74E-29DD1B843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211" y="440964"/>
            <a:ext cx="6355553" cy="621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cy-GB" sz="1900" dirty="0">
                <a:latin typeface="Century Gothic" panose="020B0502020202020204" pitchFamily="34" charset="0"/>
              </a:rPr>
              <a:t>Golchwch yr electrodau carbon yn ofalus mewn dŵr distyll ac yna’u gosod yn eu lle fel bod tua 3 cm o electrod ym mhob ochr o’r tiwb-U – gweler y diagram. Y ffordd hawsaf o wneud hyn yw drwy ddefnyddio dalwyr electrod.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en-GB" sz="19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cy-GB" sz="1900" dirty="0">
                <a:latin typeface="Century Gothic" panose="020B0502020202020204" pitchFamily="34" charset="0"/>
              </a:rPr>
              <a:t>Cysylltwch lidiau â’r electrodau a’u cysylltu â phecyn pŵer wedi’i osod </a:t>
            </a:r>
            <a:r>
              <a:rPr lang="cy-GB" sz="1900">
                <a:latin typeface="Century Gothic" panose="020B0502020202020204" pitchFamily="34" charset="0"/>
              </a:rPr>
              <a:t>ar 10V </a:t>
            </a:r>
            <a:r>
              <a:rPr lang="cy-GB" sz="1900" dirty="0">
                <a:latin typeface="Century Gothic" panose="020B0502020202020204" pitchFamily="34" charset="0"/>
              </a:rPr>
              <a:t>(DC).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cy-GB" sz="19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cy-GB" sz="1900" dirty="0">
                <a:latin typeface="Century Gothic" panose="020B0502020202020204" pitchFamily="34" charset="0"/>
              </a:rPr>
              <a:t>Trowch y pecyn pŵer ymlaen ac arsylwi’n ofalus ar yr hyn sy’n digwydd. Gall fod yn ddefnyddiol dal darn o bapur gwyn y tu ôl i’r tiwb-U. Gwnewch yn siŵr bod y tiwb-U yn cael ei gadw’n hollol lonydd yn ystod yr arbrawf.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en-GB" sz="19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cy-GB" sz="1900" dirty="0">
                <a:latin typeface="Century Gothic" panose="020B0502020202020204" pitchFamily="34" charset="0"/>
              </a:rPr>
              <a:t>Diffoddwch y pŵer cyn gynted ag y byddwch yn sylwi ar unrhyw newid wrth yr electrod positif, neu pan fyddwch yn arogli arogl ‘cannydd, tebyg i bwll nofio’. Bydd hyn yn cymryd llai na phum munud, fwy na thebyg.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44F2E1-26C2-735F-6DDA-AF67B5BE091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40000" y="216834"/>
            <a:ext cx="610197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3600" b="1" i="0" u="none" strike="noStrike" cap="none" normalizeH="0" baseline="0" noProof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Dull</a:t>
            </a:r>
          </a:p>
        </p:txBody>
      </p:sp>
      <p:pic>
        <p:nvPicPr>
          <p:cNvPr id="3" name="Picture 2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7C49F45A-0986-EA24-CBDC-3E9BF9FBB9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768764" y="896999"/>
            <a:ext cx="4486447" cy="441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5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EB5BC-99C4-0986-99E4-E6A82F5C1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C25BB-2D88-9B31-B213-69E30FAD0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>
                <a:solidFill>
                  <a:srgbClr val="C00000"/>
                </a:solidFill>
              </a:rPr>
              <a:t>Arsylwadau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F7FE4-BF4A-802E-0589-BAC7405D0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6549569" cy="5040000"/>
          </a:xfrm>
        </p:spPr>
        <p:txBody>
          <a:bodyPr>
            <a:normAutofit/>
          </a:bodyPr>
          <a:lstStyle/>
          <a:p>
            <a:r>
              <a:rPr lang="cy-GB"/>
              <a:t>Cofnodwch eich arsylwadau o’r hyn sy’n digwydd yn y mannau canlynol:</a:t>
            </a:r>
          </a:p>
          <a:p>
            <a:endParaRPr lang="en-GB" dirty="0"/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/>
              <a:t>Electrod chwith</a:t>
            </a:r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/>
              <a:t>Electrod de</a:t>
            </a:r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/>
              <a:t>Canol y tiwb profi siâp U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3595161-9E60-5368-1510-AF2A43DA4CC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Arsylwadau</a:t>
            </a:r>
          </a:p>
        </p:txBody>
      </p:sp>
      <p:pic>
        <p:nvPicPr>
          <p:cNvPr id="4" name="Picture 3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E8BEE8F2-1F3F-6A2A-F244-578EA22C41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736789" y="1739938"/>
            <a:ext cx="4740711" cy="466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13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5A699-FACC-0B01-0D49-0DCFD31B5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221D7-4286-1A6A-E59D-D136821BA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922494" cy="440661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tabLst>
                <a:tab pos="270510" algn="l"/>
              </a:tabLst>
            </a:pPr>
            <a:r>
              <a:rPr lang="cy-GB"/>
              <a:t>Rhagor o gwestiynau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DC8D770-CA83-EF73-B889-36B12FC9A7C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Rhagor o gwestiynau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23D631-A9A4-CE96-62A3-D0FEACBD309C}"/>
              </a:ext>
            </a:extLst>
          </p:cNvPr>
          <p:cNvSpPr txBox="1"/>
          <p:nvPr/>
        </p:nvSpPr>
        <p:spPr>
          <a:xfrm>
            <a:off x="540000" y="1513024"/>
            <a:ext cx="6381795" cy="4537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lvl="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/>
              <a:tabLst>
                <a:tab pos="270510" algn="l"/>
              </a:tabLst>
            </a:pPr>
            <a:r>
              <a:rPr lang="cy-GB" sz="2000" b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Gan ystyried eich arsylwadau, beth yw’r cynnyrch sy’n cael ei ffurfio wrth yr anod? Eglurwch eich ateb.</a:t>
            </a:r>
          </a:p>
          <a:p>
            <a:pPr marL="228600" lvl="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 startAt="2"/>
              <a:tabLst>
                <a:tab pos="270510" algn="l"/>
              </a:tabLst>
            </a:pPr>
            <a:r>
              <a:rPr lang="cy-GB" sz="2000" b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Gan ystyried eich arsylwadau, beth yw’r cynnyrch sy’n cael ei ffurfio wrth y catod? Eglurwch eich ateb.</a:t>
            </a:r>
          </a:p>
          <a:p>
            <a:pPr marL="22860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 startAt="3"/>
              <a:tabLst>
                <a:tab pos="270510" algn="l"/>
              </a:tabLst>
            </a:pPr>
            <a:r>
              <a:rPr lang="cy-GB" sz="2000" b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Gan ystyried eich arsylwadau, eglurwch beth ddigwyddodd yng nghanol y tiwb profi siâp U.</a:t>
            </a:r>
          </a:p>
          <a:p>
            <a:pPr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None/>
              <a:tabLst>
                <a:tab pos="270510" algn="l"/>
              </a:tabLst>
            </a:pPr>
            <a:endParaRPr lang="en-GB" sz="1400" b="1" dirty="0">
              <a:solidFill>
                <a:srgbClr val="C8102E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DE47BFA5-1541-1A36-C75F-7436A36A74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822639" y="1106991"/>
            <a:ext cx="4121211" cy="405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21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850AD-309C-1EDC-50E8-AEB1EBD07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EF1DD-71CE-492D-E40F-3DA00BC56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450D9-5ED2-2310-E28E-7E26633F2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Ymchwilio’n ddiogel i electrolysis heli.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Nodi a disgrifio eich arsylwadau ar gyfer electrolysis heli.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Defnyddio eich dealltwriaeth o electrolysis i egluro eich arsylwadau a’r cynhyrchion sy’n cael eu ffurfio. 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cy-GB"/>
              <a:t>Rhagfynegi’r cynhyrchion fydd yn cael eu ffurfio.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endParaRPr lang="en-GB" dirty="0"/>
          </a:p>
          <a:p>
            <a:pPr marL="0" lvl="0" indent="0">
              <a:lnSpc>
                <a:spcPct val="150000"/>
              </a:lnSpc>
              <a:buNone/>
            </a:pPr>
            <a:endParaRPr lang="en-GB" dirty="0">
              <a:solidFill>
                <a:srgbClr val="C8102E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y-GB" b="1">
                <a:solidFill>
                  <a:srgbClr val="C8102E"/>
                </a:solidFill>
              </a:rPr>
              <a:t>Ydych chi wedi cyflawni’r holl amcanion dysgu?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60B8A34-53D6-7885-512B-0284BB055D4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Amcanion dysgu</a:t>
            </a:r>
          </a:p>
        </p:txBody>
      </p:sp>
    </p:spTree>
    <p:extLst>
      <p:ext uri="{BB962C8B-B14F-4D97-AF65-F5344CB8AC3E}">
        <p14:creationId xmlns:p14="http://schemas.microsoft.com/office/powerpoint/2010/main" val="1919068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6671C8-1A1F-404F-8C5E-0D5B2156A476}">
  <ds:schemaRefs>
    <ds:schemaRef ds:uri="http://purl.org/dc/elements/1.1/"/>
    <ds:schemaRef ds:uri="http://www.w3.org/XML/1998/namespace"/>
    <ds:schemaRef ds:uri="9e3c562f-56b0-4bc9-96c8-d04b09868558"/>
    <ds:schemaRef ds:uri="http://purl.org/dc/dcmitype/"/>
    <ds:schemaRef ds:uri="http://schemas.openxmlformats.org/package/2006/metadata/core-properties"/>
    <ds:schemaRef ds:uri="5c7d88b2-bc5d-47d8-b067-5f30c82b40fb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BD0E183-E4E8-4665-97AC-819E403B84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628</Words>
  <Application>Microsoft Office PowerPoint</Application>
  <PresentationFormat>Widescreen</PresentationFormat>
  <Paragraphs>68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Century Gothic</vt:lpstr>
      <vt:lpstr>Office Theme</vt:lpstr>
      <vt:lpstr>14–16 oed</vt:lpstr>
      <vt:lpstr>Amcanion dysgu</vt:lpstr>
      <vt:lpstr>Electrolysis heli</vt:lpstr>
      <vt:lpstr>Cwestiynau cyn yr arbrawf </vt:lpstr>
      <vt:lpstr>Dull</vt:lpstr>
      <vt:lpstr>Dull</vt:lpstr>
      <vt:lpstr>Arsylwadau</vt:lpstr>
      <vt:lpstr>Rhagor o gwestiynau</vt:lpstr>
      <vt:lpstr>Amcanion dysgu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Electrolysis of brine lesson slides CY</dc:title>
  <dc:creator>Royal Society of Chemistry</dc:creator>
  <cp:keywords>electrolysis; practical; Nuffield; salt; hydrogen ions; chloride ions; 14-16 practical; GCSE; investigation; chemistry; Cymraeg</cp:keywords>
  <dc:description>Available from https://rsc.li/3OR75FG; teacher notes; student sheet; and student support sheet also available</dc:description>
  <cp:lastModifiedBy>Hannah Griffiths</cp:lastModifiedBy>
  <cp:revision>581</cp:revision>
  <dcterms:created xsi:type="dcterms:W3CDTF">2021-04-13T16:26:00Z</dcterms:created>
  <dcterms:modified xsi:type="dcterms:W3CDTF">2026-04-30T14:34:01Z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