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8"/>
  </p:notesMasterIdLst>
  <p:sldIdLst>
    <p:sldId id="256" r:id="rId5"/>
    <p:sldId id="257" r:id="rId6"/>
    <p:sldId id="275" r:id="rId7"/>
    <p:sldId id="258" r:id="rId8"/>
    <p:sldId id="259" r:id="rId9"/>
    <p:sldId id="260" r:id="rId10"/>
    <p:sldId id="261" r:id="rId11"/>
    <p:sldId id="262" r:id="rId12"/>
    <p:sldId id="263" r:id="rId13"/>
    <p:sldId id="264" r:id="rId14"/>
    <p:sldId id="265" r:id="rId15"/>
    <p:sldId id="266" r:id="rId16"/>
    <p:sldId id="278" r:id="rId17"/>
    <p:sldId id="267" r:id="rId18"/>
    <p:sldId id="268" r:id="rId19"/>
    <p:sldId id="269" r:id="rId20"/>
    <p:sldId id="270" r:id="rId21"/>
    <p:sldId id="279" r:id="rId22"/>
    <p:sldId id="271" r:id="rId23"/>
    <p:sldId id="277" r:id="rId24"/>
    <p:sldId id="272" r:id="rId25"/>
    <p:sldId id="273" r:id="rId26"/>
    <p:sldId id="276" r:id="rId27"/>
  </p:sldIdLst>
  <p:sldSz cx="12192000" cy="6858000"/>
  <p:notesSz cx="6858000" cy="9144000"/>
  <p:embeddedFontLst>
    <p:embeddedFont>
      <p:font typeface="Cambria Math" panose="02040503050406030204" pitchFamily="18" charset="0"/>
      <p:regular r:id="rId29"/>
    </p:embeddedFont>
    <p:embeddedFont>
      <p:font typeface="Century Gothic" panose="020B0502020202020204" pitchFamily="34" charset="0"/>
      <p:regular r:id="rId30"/>
      <p:bold r:id="rId31"/>
      <p:italic r:id="rId32"/>
      <p:boldItalic r:id="rId33"/>
    </p:embeddedFont>
    <p:embeddedFont>
      <p:font typeface="Lexend" panose="020B0604020202020204" charset="0"/>
      <p:regular r:id="rId34"/>
      <p:bold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slide" id="{CE75ECEE-E99B-4232-87F4-6F0E18688E06}">
          <p14:sldIdLst>
            <p14:sldId id="256"/>
          </p14:sldIdLst>
        </p14:section>
        <p14:section name="Introduction" id="{C1270BEF-D440-4B14-AEFF-B7A9F8D2263B}">
          <p14:sldIdLst>
            <p14:sldId id="257"/>
            <p14:sldId id="275"/>
            <p14:sldId id="258"/>
          </p14:sldIdLst>
        </p14:section>
        <p14:section name="Mathematical modelling" id="{2366A297-97B0-43F4-AEEE-F6FDBE3EED0C}">
          <p14:sldIdLst>
            <p14:sldId id="259"/>
            <p14:sldId id="260"/>
            <p14:sldId id="261"/>
            <p14:sldId id="262"/>
            <p14:sldId id="263"/>
            <p14:sldId id="264"/>
            <p14:sldId id="265"/>
            <p14:sldId id="266"/>
            <p14:sldId id="278"/>
            <p14:sldId id="267"/>
            <p14:sldId id="268"/>
            <p14:sldId id="269"/>
            <p14:sldId id="270"/>
            <p14:sldId id="279"/>
          </p14:sldIdLst>
        </p14:section>
        <p14:section name="Checking for understanding" id="{F5ECFAF1-7654-47D5-BEF6-0337B1D33E75}">
          <p14:sldIdLst>
            <p14:sldId id="271"/>
            <p14:sldId id="277"/>
            <p14:sldId id="272"/>
            <p14:sldId id="273"/>
            <p14:sldId id="276"/>
          </p14:sldIdLst>
        </p14:section>
      </p14:sectionLst>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43" roundtripDataSignature="AMtx7mil134Ge8u0Pb9Oc/SzaPfJ4NpRWA=="/>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AFCBE25-129D-71BD-2520-C70EFDD5EC17}" name="Katie Haylor" initials="KH" userId="S::HaylorK@rsc.org::79d54f7f-ffc1-4b04-bab6-1092a29c2844"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 lastIdx="4" clrIdx="0"/>
  <p:cmAuthor id="1" name="Hannah Sycamore" initials="HS" lastIdx="4" clrIdx="1">
    <p:extLst>
      <p:ext uri="{19B8F6BF-5375-455C-9EA6-DF929625EA0E}">
        <p15:presenceInfo xmlns:p15="http://schemas.microsoft.com/office/powerpoint/2012/main" userId="S::SycamoreH@rsc.org::b4770bae-8292-4e0f-8212-963b4c6b3de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8FC4"/>
    <a:srgbClr val="991E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01B4CA-18C0-471E-ACE4-7B5B12C81F1E}" v="819" dt="2026-09-15T13:57:38.853"/>
    <p1510:client id="{F67FABBC-2C87-452C-B0C1-D6BAEE06A53A}" v="1" dt="2026-09-16T11:47:18.096"/>
  </p1510:revLst>
</p1510:revInfo>
</file>

<file path=ppt/tableStyles.xml><?xml version="1.0" encoding="utf-8"?>
<a:tblStyleLst xmlns:a="http://schemas.openxmlformats.org/drawingml/2006/main" def="{1217E8E6-B038-4728-93E5-289545B9CBC0}">
  <a:tblStyle styleId="{1217E8E6-B038-4728-93E5-289545B9CBC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A6752717-46B6-495D-BC6C-DA8B73344B09}"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62874147-F3E4-4F21-B298-A671B6101B6E}" styleName="Table_2">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6E8EB"/>
          </a:solidFill>
        </a:fill>
      </a:tcStyle>
    </a:wholeTbl>
    <a:band1H>
      <a:tcTxStyle b="off" i="off"/>
      <a:tcStyle>
        <a:tcBdr/>
        <a:fill>
          <a:solidFill>
            <a:srgbClr val="CACED5"/>
          </a:solidFill>
        </a:fill>
      </a:tcStyle>
    </a:band1H>
    <a:band2H>
      <a:tcTxStyle b="off" i="off"/>
      <a:tcStyle>
        <a:tcBdr/>
      </a:tcStyle>
    </a:band2H>
    <a:band1V>
      <a:tcTxStyle b="off" i="off"/>
      <a:tcStyle>
        <a:tcBdr/>
        <a:fill>
          <a:solidFill>
            <a:srgbClr val="CACED5"/>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font" Target="fonts/font6.fntdata"/><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2.fntdata"/><Relationship Id="rId35" Type="http://schemas.openxmlformats.org/officeDocument/2006/relationships/font" Target="fonts/font7.fntdata"/><Relationship Id="rId43" Type="http://customschemas.google.com/relationships/presentationmetadata" Target="metadata"/><Relationship Id="rId48" Type="http://schemas.openxmlformats.org/officeDocument/2006/relationships/tableStyles" Target="tableStyles.xml"/><Relationship Id="rId8" Type="http://schemas.openxmlformats.org/officeDocument/2006/relationships/slide" Target="slides/slide4.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46"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modSld modSection">
      <pc:chgData name="Juliet Kennard" userId="171ce03e-ecb9-44f8-bcbb-a85643c4c66a" providerId="ADAL" clId="{B465C642-4312-474E-AB32-4E0013FDAC90}" dt="2026-09-15T13:57:38.853" v="1959" actId="20577"/>
      <pc:docMkLst>
        <pc:docMk/>
      </pc:docMkLst>
      <pc:sldChg chg="modSp">
        <pc:chgData name="Juliet Kennard" userId="171ce03e-ecb9-44f8-bcbb-a85643c4c66a" providerId="ADAL" clId="{B465C642-4312-474E-AB32-4E0013FDAC90}" dt="2026-09-10T08:18:21.947" v="1930" actId="962"/>
        <pc:sldMkLst>
          <pc:docMk/>
          <pc:sldMk cId="0" sldId="257"/>
        </pc:sldMkLst>
        <pc:spChg chg="mod">
          <ac:chgData name="Juliet Kennard" userId="171ce03e-ecb9-44f8-bcbb-a85643c4c66a" providerId="ADAL" clId="{B465C642-4312-474E-AB32-4E0013FDAC90}" dt="2026-09-10T08:16:37.949" v="1836" actId="962"/>
          <ac:spMkLst>
            <pc:docMk/>
            <pc:sldMk cId="0" sldId="257"/>
            <ac:spMk id="3" creationId="{C45947F4-B5FF-9BCD-489B-A2005FDBCF9C}"/>
          </ac:spMkLst>
        </pc:spChg>
        <pc:picChg chg="mod">
          <ac:chgData name="Juliet Kennard" userId="171ce03e-ecb9-44f8-bcbb-a85643c4c66a" providerId="ADAL" clId="{B465C642-4312-474E-AB32-4E0013FDAC90}" dt="2026-09-10T08:17:31.347" v="1844" actId="962"/>
          <ac:picMkLst>
            <pc:docMk/>
            <pc:sldMk cId="0" sldId="257"/>
            <ac:picMk id="7" creationId="{A4F5369B-74C1-8BAC-63D8-69967C8FFA69}"/>
          </ac:picMkLst>
        </pc:picChg>
        <pc:picChg chg="mod">
          <ac:chgData name="Juliet Kennard" userId="171ce03e-ecb9-44f8-bcbb-a85643c4c66a" providerId="ADAL" clId="{B465C642-4312-474E-AB32-4E0013FDAC90}" dt="2026-09-10T08:18:21.947" v="1930" actId="962"/>
          <ac:picMkLst>
            <pc:docMk/>
            <pc:sldMk cId="0" sldId="257"/>
            <ac:picMk id="9" creationId="{7C87DCEF-B153-8336-2AAF-19D51F1C7C9A}"/>
          </ac:picMkLst>
        </pc:picChg>
      </pc:sldChg>
      <pc:sldChg chg="addSp delSp modSp mod modCm modNotesTx">
        <pc:chgData name="Juliet Kennard" userId="171ce03e-ecb9-44f8-bcbb-a85643c4c66a" providerId="ADAL" clId="{B465C642-4312-474E-AB32-4E0013FDAC90}" dt="2026-09-11T09:55:32.262" v="1949" actId="20577"/>
        <pc:sldMkLst>
          <pc:docMk/>
          <pc:sldMk cId="0" sldId="258"/>
        </pc:sldMkLst>
        <pc:spChg chg="add mod">
          <ac:chgData name="Juliet Kennard" userId="171ce03e-ecb9-44f8-bcbb-a85643c4c66a" providerId="ADAL" clId="{B465C642-4312-474E-AB32-4E0013FDAC90}" dt="2026-09-10T06:49:54.875" v="1444" actId="20577"/>
          <ac:spMkLst>
            <pc:docMk/>
            <pc:sldMk cId="0" sldId="258"/>
            <ac:spMk id="3" creationId="{A9A04BDB-24A7-BE76-B9AE-8420158A464A}"/>
          </ac:spMkLst>
        </pc:spChg>
        <pc:spChg chg="mod">
          <ac:chgData name="Juliet Kennard" userId="171ce03e-ecb9-44f8-bcbb-a85643c4c66a" providerId="ADAL" clId="{B465C642-4312-474E-AB32-4E0013FDAC90}" dt="2026-09-09T17:02:59.996" v="919" actId="20577"/>
          <ac:spMkLst>
            <pc:docMk/>
            <pc:sldMk cId="0" sldId="258"/>
            <ac:spMk id="123" creationId="{00000000-0000-0000-0000-000000000000}"/>
          </ac:spMkLst>
        </pc:spChg>
        <pc:spChg chg="mod">
          <ac:chgData name="Juliet Kennard" userId="171ce03e-ecb9-44f8-bcbb-a85643c4c66a" providerId="ADAL" clId="{B465C642-4312-474E-AB32-4E0013FDAC90}" dt="2026-09-09T17:20:04.603" v="977" actId="20577"/>
          <ac:spMkLst>
            <pc:docMk/>
            <pc:sldMk cId="0" sldId="258"/>
            <ac:spMk id="124" creationId="{00000000-0000-0000-0000-000000000000}"/>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09T15:40:25.600" v="881" actId="20577"/>
              <pc2:cmMkLst xmlns:pc2="http://schemas.microsoft.com/office/powerpoint/2019/9/main/command">
                <pc:docMk/>
                <pc:sldMk cId="0" sldId="258"/>
                <pc2:cmMk id="{060EC8CD-9970-4957-9195-E97E7B4DD99B}"/>
              </pc2:cmMkLst>
            </pc226:cmChg>
          </p:ext>
        </pc:extLst>
      </pc:sldChg>
      <pc:sldChg chg="modSp mod">
        <pc:chgData name="Juliet Kennard" userId="171ce03e-ecb9-44f8-bcbb-a85643c4c66a" providerId="ADAL" clId="{B465C642-4312-474E-AB32-4E0013FDAC90}" dt="2026-09-09T17:23:37.836" v="1037" actId="20577"/>
        <pc:sldMkLst>
          <pc:docMk/>
          <pc:sldMk cId="0" sldId="259"/>
        </pc:sldMkLst>
        <pc:spChg chg="mod">
          <ac:chgData name="Juliet Kennard" userId="171ce03e-ecb9-44f8-bcbb-a85643c4c66a" providerId="ADAL" clId="{B465C642-4312-474E-AB32-4E0013FDAC90}" dt="2026-09-09T17:23:37.836" v="1037" actId="20577"/>
          <ac:spMkLst>
            <pc:docMk/>
            <pc:sldMk cId="0" sldId="259"/>
            <ac:spMk id="131" creationId="{00000000-0000-0000-0000-000000000000}"/>
          </ac:spMkLst>
        </pc:spChg>
        <pc:graphicFrameChg chg="modGraphic">
          <ac:chgData name="Juliet Kennard" userId="171ce03e-ecb9-44f8-bcbb-a85643c4c66a" providerId="ADAL" clId="{B465C642-4312-474E-AB32-4E0013FDAC90}" dt="2026-09-09T15:36:03.668" v="827" actId="13238"/>
          <ac:graphicFrameMkLst>
            <pc:docMk/>
            <pc:sldMk cId="0" sldId="259"/>
            <ac:graphicFrameMk id="132" creationId="{00000000-0000-0000-0000-000000000000}"/>
          </ac:graphicFrameMkLst>
        </pc:graphicFrameChg>
      </pc:sldChg>
      <pc:sldChg chg="modSp mod modNotesTx">
        <pc:chgData name="Juliet Kennard" userId="171ce03e-ecb9-44f8-bcbb-a85643c4c66a" providerId="ADAL" clId="{B465C642-4312-474E-AB32-4E0013FDAC90}" dt="2026-09-10T08:10:57.687" v="1779" actId="5793"/>
        <pc:sldMkLst>
          <pc:docMk/>
          <pc:sldMk cId="0" sldId="260"/>
        </pc:sldMkLst>
        <pc:spChg chg="mod">
          <ac:chgData name="Juliet Kennard" userId="171ce03e-ecb9-44f8-bcbb-a85643c4c66a" providerId="ADAL" clId="{B465C642-4312-474E-AB32-4E0013FDAC90}" dt="2026-09-10T06:51:46.269" v="1452" actId="20577"/>
          <ac:spMkLst>
            <pc:docMk/>
            <pc:sldMk cId="0" sldId="260"/>
            <ac:spMk id="3" creationId="{E4675062-BAE6-8A27-FBB6-E2A4801C1967}"/>
          </ac:spMkLst>
        </pc:spChg>
        <pc:spChg chg="mod">
          <ac:chgData name="Juliet Kennard" userId="171ce03e-ecb9-44f8-bcbb-a85643c4c66a" providerId="ADAL" clId="{B465C642-4312-474E-AB32-4E0013FDAC90}" dt="2026-09-10T08:10:57.687" v="1779" actId="5793"/>
          <ac:spMkLst>
            <pc:docMk/>
            <pc:sldMk cId="0" sldId="260"/>
            <ac:spMk id="140" creationId="{00000000-0000-0000-0000-000000000000}"/>
          </ac:spMkLst>
        </pc:spChg>
        <pc:graphicFrameChg chg="mod modGraphic">
          <ac:chgData name="Juliet Kennard" userId="171ce03e-ecb9-44f8-bcbb-a85643c4c66a" providerId="ADAL" clId="{B465C642-4312-474E-AB32-4E0013FDAC90}" dt="2026-09-10T08:07:21.737" v="1627" actId="13238"/>
          <ac:graphicFrameMkLst>
            <pc:docMk/>
            <pc:sldMk cId="0" sldId="260"/>
            <ac:graphicFrameMk id="139" creationId="{00000000-0000-0000-0000-000000000000}"/>
          </ac:graphicFrameMkLst>
        </pc:graphicFrameChg>
      </pc:sldChg>
      <pc:sldChg chg="modSp mod modNotesTx">
        <pc:chgData name="Juliet Kennard" userId="171ce03e-ecb9-44f8-bcbb-a85643c4c66a" providerId="ADAL" clId="{B465C642-4312-474E-AB32-4E0013FDAC90}" dt="2026-09-10T08:07:24.092" v="1628" actId="13238"/>
        <pc:sldMkLst>
          <pc:docMk/>
          <pc:sldMk cId="0" sldId="261"/>
        </pc:sldMkLst>
        <pc:spChg chg="mod">
          <ac:chgData name="Juliet Kennard" userId="171ce03e-ecb9-44f8-bcbb-a85643c4c66a" providerId="ADAL" clId="{B465C642-4312-474E-AB32-4E0013FDAC90}" dt="2026-09-10T06:50:21.516" v="1449" actId="1038"/>
          <ac:spMkLst>
            <pc:docMk/>
            <pc:sldMk cId="0" sldId="261"/>
            <ac:spMk id="147" creationId="{00000000-0000-0000-0000-000000000000}"/>
          </ac:spMkLst>
        </pc:spChg>
        <pc:graphicFrameChg chg="mod modGraphic">
          <ac:chgData name="Juliet Kennard" userId="171ce03e-ecb9-44f8-bcbb-a85643c4c66a" providerId="ADAL" clId="{B465C642-4312-474E-AB32-4E0013FDAC90}" dt="2026-09-10T08:07:24.092" v="1628" actId="13238"/>
          <ac:graphicFrameMkLst>
            <pc:docMk/>
            <pc:sldMk cId="0" sldId="261"/>
            <ac:graphicFrameMk id="148" creationId="{00000000-0000-0000-0000-000000000000}"/>
          </ac:graphicFrameMkLst>
        </pc:graphicFrameChg>
      </pc:sldChg>
      <pc:sldChg chg="modSp mod">
        <pc:chgData name="Juliet Kennard" userId="171ce03e-ecb9-44f8-bcbb-a85643c4c66a" providerId="ADAL" clId="{B465C642-4312-474E-AB32-4E0013FDAC90}" dt="2026-09-10T08:11:23.441" v="1792" actId="1076"/>
        <pc:sldMkLst>
          <pc:docMk/>
          <pc:sldMk cId="0" sldId="262"/>
        </pc:sldMkLst>
        <pc:spChg chg="mod">
          <ac:chgData name="Juliet Kennard" userId="171ce03e-ecb9-44f8-bcbb-a85643c4c66a" providerId="ADAL" clId="{B465C642-4312-474E-AB32-4E0013FDAC90}" dt="2026-09-10T08:11:23.441" v="1792" actId="1076"/>
          <ac:spMkLst>
            <pc:docMk/>
            <pc:sldMk cId="0" sldId="262"/>
            <ac:spMk id="154" creationId="{00000000-0000-0000-0000-000000000000}"/>
          </ac:spMkLst>
        </pc:spChg>
        <pc:graphicFrameChg chg="modGraphic">
          <ac:chgData name="Juliet Kennard" userId="171ce03e-ecb9-44f8-bcbb-a85643c4c66a" providerId="ADAL" clId="{B465C642-4312-474E-AB32-4E0013FDAC90}" dt="2026-09-10T08:07:26.023" v="1629" actId="13238"/>
          <ac:graphicFrameMkLst>
            <pc:docMk/>
            <pc:sldMk cId="0" sldId="262"/>
            <ac:graphicFrameMk id="156" creationId="{00000000-0000-0000-0000-000000000000}"/>
          </ac:graphicFrameMkLst>
        </pc:graphicFrameChg>
      </pc:sldChg>
      <pc:sldChg chg="modSp mod modNotesTx">
        <pc:chgData name="Juliet Kennard" userId="171ce03e-ecb9-44f8-bcbb-a85643c4c66a" providerId="ADAL" clId="{B465C642-4312-474E-AB32-4E0013FDAC90}" dt="2026-09-10T08:07:27.254" v="1630" actId="13238"/>
        <pc:sldMkLst>
          <pc:docMk/>
          <pc:sldMk cId="0" sldId="263"/>
        </pc:sldMkLst>
        <pc:spChg chg="mod">
          <ac:chgData name="Juliet Kennard" userId="171ce03e-ecb9-44f8-bcbb-a85643c4c66a" providerId="ADAL" clId="{B465C642-4312-474E-AB32-4E0013FDAC90}" dt="2026-09-09T17:32:49.261" v="1075" actId="1076"/>
          <ac:spMkLst>
            <pc:docMk/>
            <pc:sldMk cId="0" sldId="263"/>
            <ac:spMk id="162" creationId="{00000000-0000-0000-0000-000000000000}"/>
          </ac:spMkLst>
        </pc:spChg>
        <pc:spChg chg="mod">
          <ac:chgData name="Juliet Kennard" userId="171ce03e-ecb9-44f8-bcbb-a85643c4c66a" providerId="ADAL" clId="{B465C642-4312-474E-AB32-4E0013FDAC90}" dt="2026-09-09T17:32:56.828" v="1077" actId="14100"/>
          <ac:spMkLst>
            <pc:docMk/>
            <pc:sldMk cId="0" sldId="263"/>
            <ac:spMk id="163" creationId="{00000000-0000-0000-0000-000000000000}"/>
          </ac:spMkLst>
        </pc:spChg>
        <pc:graphicFrameChg chg="mod modGraphic">
          <ac:chgData name="Juliet Kennard" userId="171ce03e-ecb9-44f8-bcbb-a85643c4c66a" providerId="ADAL" clId="{B465C642-4312-474E-AB32-4E0013FDAC90}" dt="2026-09-10T08:07:27.254" v="1630" actId="13238"/>
          <ac:graphicFrameMkLst>
            <pc:docMk/>
            <pc:sldMk cId="0" sldId="263"/>
            <ac:graphicFrameMk id="164" creationId="{00000000-0000-0000-0000-000000000000}"/>
          </ac:graphicFrameMkLst>
        </pc:graphicFrameChg>
      </pc:sldChg>
      <pc:sldChg chg="modSp mod">
        <pc:chgData name="Juliet Kennard" userId="171ce03e-ecb9-44f8-bcbb-a85643c4c66a" providerId="ADAL" clId="{B465C642-4312-474E-AB32-4E0013FDAC90}" dt="2026-09-11T10:22:13.341" v="1952" actId="207"/>
        <pc:sldMkLst>
          <pc:docMk/>
          <pc:sldMk cId="0" sldId="264"/>
        </pc:sldMkLst>
        <pc:spChg chg="mod">
          <ac:chgData name="Juliet Kennard" userId="171ce03e-ecb9-44f8-bcbb-a85643c4c66a" providerId="ADAL" clId="{B465C642-4312-474E-AB32-4E0013FDAC90}" dt="2026-09-10T08:13:14.529" v="1825" actId="1035"/>
          <ac:spMkLst>
            <pc:docMk/>
            <pc:sldMk cId="0" sldId="264"/>
            <ac:spMk id="170" creationId="{00000000-0000-0000-0000-000000000000}"/>
          </ac:spMkLst>
        </pc:spChg>
        <pc:graphicFrameChg chg="mod modGraphic">
          <ac:chgData name="Juliet Kennard" userId="171ce03e-ecb9-44f8-bcbb-a85643c4c66a" providerId="ADAL" clId="{B465C642-4312-474E-AB32-4E0013FDAC90}" dt="2026-09-11T10:22:13.341" v="1952" actId="207"/>
          <ac:graphicFrameMkLst>
            <pc:docMk/>
            <pc:sldMk cId="0" sldId="264"/>
            <ac:graphicFrameMk id="172" creationId="{00000000-0000-0000-0000-000000000000}"/>
          </ac:graphicFrameMkLst>
        </pc:graphicFrameChg>
      </pc:sldChg>
      <pc:sldChg chg="addSp modSp mod modNotesTx">
        <pc:chgData name="Juliet Kennard" userId="171ce03e-ecb9-44f8-bcbb-a85643c4c66a" providerId="ADAL" clId="{B465C642-4312-474E-AB32-4E0013FDAC90}" dt="2026-09-10T07:10:33.466" v="1583" actId="1076"/>
        <pc:sldMkLst>
          <pc:docMk/>
          <pc:sldMk cId="0" sldId="265"/>
        </pc:sldMkLst>
        <pc:spChg chg="mod">
          <ac:chgData name="Juliet Kennard" userId="171ce03e-ecb9-44f8-bcbb-a85643c4c66a" providerId="ADAL" clId="{B465C642-4312-474E-AB32-4E0013FDAC90}" dt="2026-09-09T15:32:18.215" v="1" actId="1076"/>
          <ac:spMkLst>
            <pc:docMk/>
            <pc:sldMk cId="0" sldId="265"/>
            <ac:spMk id="178" creationId="{00000000-0000-0000-0000-000000000000}"/>
          </ac:spMkLst>
        </pc:spChg>
        <pc:spChg chg="mod">
          <ac:chgData name="Juliet Kennard" userId="171ce03e-ecb9-44f8-bcbb-a85643c4c66a" providerId="ADAL" clId="{B465C642-4312-474E-AB32-4E0013FDAC90}" dt="2026-09-10T07:04:54.989" v="1485" actId="1038"/>
          <ac:spMkLst>
            <pc:docMk/>
            <pc:sldMk cId="0" sldId="265"/>
            <ac:spMk id="181" creationId="{00000000-0000-0000-0000-000000000000}"/>
          </ac:spMkLst>
        </pc:spChg>
        <pc:spChg chg="mod">
          <ac:chgData name="Juliet Kennard" userId="171ce03e-ecb9-44f8-bcbb-a85643c4c66a" providerId="ADAL" clId="{B465C642-4312-474E-AB32-4E0013FDAC90}" dt="2026-09-10T07:05:03.684" v="1486" actId="1038"/>
          <ac:spMkLst>
            <pc:docMk/>
            <pc:sldMk cId="0" sldId="265"/>
            <ac:spMk id="182" creationId="{00000000-0000-0000-0000-000000000000}"/>
          </ac:spMkLst>
        </pc:spChg>
        <pc:spChg chg="mod">
          <ac:chgData name="Juliet Kennard" userId="171ce03e-ecb9-44f8-bcbb-a85643c4c66a" providerId="ADAL" clId="{B465C642-4312-474E-AB32-4E0013FDAC90}" dt="2026-09-10T06:53:52.363" v="1474" actId="1076"/>
          <ac:spMkLst>
            <pc:docMk/>
            <pc:sldMk cId="0" sldId="265"/>
            <ac:spMk id="183" creationId="{00000000-0000-0000-0000-000000000000}"/>
          </ac:spMkLst>
        </pc:spChg>
        <pc:spChg chg="mod">
          <ac:chgData name="Juliet Kennard" userId="171ce03e-ecb9-44f8-bcbb-a85643c4c66a" providerId="ADAL" clId="{B465C642-4312-474E-AB32-4E0013FDAC90}" dt="2026-09-10T07:09:20.196" v="1574" actId="1035"/>
          <ac:spMkLst>
            <pc:docMk/>
            <pc:sldMk cId="0" sldId="265"/>
            <ac:spMk id="184" creationId="{00000000-0000-0000-0000-000000000000}"/>
          </ac:spMkLst>
        </pc:spChg>
        <pc:spChg chg="mod">
          <ac:chgData name="Juliet Kennard" userId="171ce03e-ecb9-44f8-bcbb-a85643c4c66a" providerId="ADAL" clId="{B465C642-4312-474E-AB32-4E0013FDAC90}" dt="2026-09-10T07:08:21.476" v="1541" actId="1035"/>
          <ac:spMkLst>
            <pc:docMk/>
            <pc:sldMk cId="0" sldId="265"/>
            <ac:spMk id="185" creationId="{00000000-0000-0000-0000-000000000000}"/>
          </ac:spMkLst>
        </pc:spChg>
        <pc:spChg chg="mod">
          <ac:chgData name="Juliet Kennard" userId="171ce03e-ecb9-44f8-bcbb-a85643c4c66a" providerId="ADAL" clId="{B465C642-4312-474E-AB32-4E0013FDAC90}" dt="2026-09-10T07:09:26.986" v="1577" actId="1035"/>
          <ac:spMkLst>
            <pc:docMk/>
            <pc:sldMk cId="0" sldId="265"/>
            <ac:spMk id="186" creationId="{00000000-0000-0000-0000-000000000000}"/>
          </ac:spMkLst>
        </pc:spChg>
        <pc:spChg chg="mod">
          <ac:chgData name="Juliet Kennard" userId="171ce03e-ecb9-44f8-bcbb-a85643c4c66a" providerId="ADAL" clId="{B465C642-4312-474E-AB32-4E0013FDAC90}" dt="2026-09-09T15:32:33.611" v="2" actId="164"/>
          <ac:spMkLst>
            <pc:docMk/>
            <pc:sldMk cId="0" sldId="265"/>
            <ac:spMk id="187" creationId="{00000000-0000-0000-0000-000000000000}"/>
          </ac:spMkLst>
        </pc:spChg>
        <pc:spChg chg="mod">
          <ac:chgData name="Juliet Kennard" userId="171ce03e-ecb9-44f8-bcbb-a85643c4c66a" providerId="ADAL" clId="{B465C642-4312-474E-AB32-4E0013FDAC90}" dt="2026-09-10T07:05:17.491" v="1493" actId="1036"/>
          <ac:spMkLst>
            <pc:docMk/>
            <pc:sldMk cId="0" sldId="265"/>
            <ac:spMk id="188" creationId="{00000000-0000-0000-0000-000000000000}"/>
          </ac:spMkLst>
        </pc:spChg>
        <pc:spChg chg="mod">
          <ac:chgData name="Juliet Kennard" userId="171ce03e-ecb9-44f8-bcbb-a85643c4c66a" providerId="ADAL" clId="{B465C642-4312-474E-AB32-4E0013FDAC90}" dt="2026-09-10T07:05:43.347" v="1499" actId="1037"/>
          <ac:spMkLst>
            <pc:docMk/>
            <pc:sldMk cId="0" sldId="265"/>
            <ac:spMk id="189" creationId="{00000000-0000-0000-0000-000000000000}"/>
          </ac:spMkLst>
        </pc:spChg>
        <pc:spChg chg="mod">
          <ac:chgData name="Juliet Kennard" userId="171ce03e-ecb9-44f8-bcbb-a85643c4c66a" providerId="ADAL" clId="{B465C642-4312-474E-AB32-4E0013FDAC90}" dt="2026-09-10T07:08:15.595" v="1538" actId="1038"/>
          <ac:spMkLst>
            <pc:docMk/>
            <pc:sldMk cId="0" sldId="265"/>
            <ac:spMk id="190" creationId="{00000000-0000-0000-0000-000000000000}"/>
          </ac:spMkLst>
        </pc:spChg>
        <pc:spChg chg="mod">
          <ac:chgData name="Juliet Kennard" userId="171ce03e-ecb9-44f8-bcbb-a85643c4c66a" providerId="ADAL" clId="{B465C642-4312-474E-AB32-4E0013FDAC90}" dt="2026-09-10T07:04:30.996" v="1478" actId="1076"/>
          <ac:spMkLst>
            <pc:docMk/>
            <pc:sldMk cId="0" sldId="265"/>
            <ac:spMk id="191" creationId="{00000000-0000-0000-0000-000000000000}"/>
          </ac:spMkLst>
        </pc:spChg>
        <pc:spChg chg="mod">
          <ac:chgData name="Juliet Kennard" userId="171ce03e-ecb9-44f8-bcbb-a85643c4c66a" providerId="ADAL" clId="{B465C642-4312-474E-AB32-4E0013FDAC90}" dt="2026-09-10T07:09:34.443" v="1581" actId="1036"/>
          <ac:spMkLst>
            <pc:docMk/>
            <pc:sldMk cId="0" sldId="265"/>
            <ac:spMk id="192" creationId="{00000000-0000-0000-0000-000000000000}"/>
          </ac:spMkLst>
        </pc:spChg>
        <pc:grpChg chg="mod">
          <ac:chgData name="Juliet Kennard" userId="171ce03e-ecb9-44f8-bcbb-a85643c4c66a" providerId="ADAL" clId="{B465C642-4312-474E-AB32-4E0013FDAC90}" dt="2026-09-10T07:10:33.466" v="1583" actId="1076"/>
          <ac:grpSpMkLst>
            <pc:docMk/>
            <pc:sldMk cId="0" sldId="265"/>
            <ac:grpSpMk id="2" creationId="{E80DB96E-E500-E08D-1D58-7783AE99DCBA}"/>
          </ac:grpSpMkLst>
        </pc:grpChg>
        <pc:graphicFrameChg chg="mod modGraphic">
          <ac:chgData name="Juliet Kennard" userId="171ce03e-ecb9-44f8-bcbb-a85643c4c66a" providerId="ADAL" clId="{B465C642-4312-474E-AB32-4E0013FDAC90}" dt="2026-09-10T07:10:15.228" v="1582" actId="2062"/>
          <ac:graphicFrameMkLst>
            <pc:docMk/>
            <pc:sldMk cId="0" sldId="265"/>
            <ac:graphicFrameMk id="180" creationId="{00000000-0000-0000-0000-000000000000}"/>
          </ac:graphicFrameMkLst>
        </pc:graphicFrameChg>
      </pc:sldChg>
      <pc:sldChg chg="modSp mod">
        <pc:chgData name="Juliet Kennard" userId="171ce03e-ecb9-44f8-bcbb-a85643c4c66a" providerId="ADAL" clId="{B465C642-4312-474E-AB32-4E0013FDAC90}" dt="2026-09-09T17:35:41.381" v="1084" actId="948"/>
        <pc:sldMkLst>
          <pc:docMk/>
          <pc:sldMk cId="0" sldId="266"/>
        </pc:sldMkLst>
        <pc:spChg chg="mod">
          <ac:chgData name="Juliet Kennard" userId="171ce03e-ecb9-44f8-bcbb-a85643c4c66a" providerId="ADAL" clId="{B465C642-4312-474E-AB32-4E0013FDAC90}" dt="2026-09-09T17:35:41.381" v="1084" actId="948"/>
          <ac:spMkLst>
            <pc:docMk/>
            <pc:sldMk cId="0" sldId="266"/>
            <ac:spMk id="199" creationId="{00000000-0000-0000-0000-000000000000}"/>
          </ac:spMkLst>
        </pc:spChg>
      </pc:sldChg>
      <pc:sldChg chg="addSp modSp mod modNotesTx">
        <pc:chgData name="Juliet Kennard" userId="171ce03e-ecb9-44f8-bcbb-a85643c4c66a" providerId="ADAL" clId="{B465C642-4312-474E-AB32-4E0013FDAC90}" dt="2026-09-10T08:08:55.914" v="1655" actId="20577"/>
        <pc:sldMkLst>
          <pc:docMk/>
          <pc:sldMk cId="0" sldId="267"/>
        </pc:sldMkLst>
        <pc:spChg chg="add mod">
          <ac:chgData name="Juliet Kennard" userId="171ce03e-ecb9-44f8-bcbb-a85643c4c66a" providerId="ADAL" clId="{B465C642-4312-474E-AB32-4E0013FDAC90}" dt="2026-09-10T08:08:55.914" v="1655" actId="20577"/>
          <ac:spMkLst>
            <pc:docMk/>
            <pc:sldMk cId="0" sldId="267"/>
            <ac:spMk id="2" creationId="{6B6CB44B-666E-0412-B84A-D842A5EE8463}"/>
          </ac:spMkLst>
        </pc:spChg>
        <pc:graphicFrameChg chg="mod modGraphic">
          <ac:chgData name="Juliet Kennard" userId="171ce03e-ecb9-44f8-bcbb-a85643c4c66a" providerId="ADAL" clId="{B465C642-4312-474E-AB32-4E0013FDAC90}" dt="2026-09-10T08:07:40.407" v="1632" actId="13238"/>
          <ac:graphicFrameMkLst>
            <pc:docMk/>
            <pc:sldMk cId="0" sldId="267"/>
            <ac:graphicFrameMk id="207" creationId="{00000000-0000-0000-0000-000000000000}"/>
          </ac:graphicFrameMkLst>
        </pc:graphicFrameChg>
      </pc:sldChg>
      <pc:sldChg chg="addSp modSp mod">
        <pc:chgData name="Juliet Kennard" userId="171ce03e-ecb9-44f8-bcbb-a85643c4c66a" providerId="ADAL" clId="{B465C642-4312-474E-AB32-4E0013FDAC90}" dt="2026-09-10T08:19:25.794" v="1942" actId="1036"/>
        <pc:sldMkLst>
          <pc:docMk/>
          <pc:sldMk cId="0" sldId="268"/>
        </pc:sldMkLst>
        <pc:spChg chg="add mod">
          <ac:chgData name="Juliet Kennard" userId="171ce03e-ecb9-44f8-bcbb-a85643c4c66a" providerId="ADAL" clId="{B465C642-4312-474E-AB32-4E0013FDAC90}" dt="2026-09-10T08:19:25.794" v="1942" actId="1036"/>
          <ac:spMkLst>
            <pc:docMk/>
            <pc:sldMk cId="0" sldId="268"/>
            <ac:spMk id="2" creationId="{BF59348C-B855-07E1-E1BB-FF9AF2F0C021}"/>
          </ac:spMkLst>
        </pc:spChg>
        <pc:spChg chg="mod">
          <ac:chgData name="Juliet Kennard" userId="171ce03e-ecb9-44f8-bcbb-a85643c4c66a" providerId="ADAL" clId="{B465C642-4312-474E-AB32-4E0013FDAC90}" dt="2026-09-10T08:09:58.378" v="1704" actId="20577"/>
          <ac:spMkLst>
            <pc:docMk/>
            <pc:sldMk cId="0" sldId="268"/>
            <ac:spMk id="213" creationId="{00000000-0000-0000-0000-000000000000}"/>
          </ac:spMkLst>
        </pc:spChg>
        <pc:graphicFrameChg chg="mod modGraphic">
          <ac:chgData name="Juliet Kennard" userId="171ce03e-ecb9-44f8-bcbb-a85643c4c66a" providerId="ADAL" clId="{B465C642-4312-474E-AB32-4E0013FDAC90}" dt="2026-09-10T08:07:41.967" v="1633" actId="13238"/>
          <ac:graphicFrameMkLst>
            <pc:docMk/>
            <pc:sldMk cId="0" sldId="268"/>
            <ac:graphicFrameMk id="214" creationId="{00000000-0000-0000-0000-000000000000}"/>
          </ac:graphicFrameMkLst>
        </pc:graphicFrameChg>
      </pc:sldChg>
      <pc:sldChg chg="modSp mod modNotesTx">
        <pc:chgData name="Juliet Kennard" userId="171ce03e-ecb9-44f8-bcbb-a85643c4c66a" providerId="ADAL" clId="{B465C642-4312-474E-AB32-4E0013FDAC90}" dt="2026-09-10T08:19:46.246" v="1944" actId="962"/>
        <pc:sldMkLst>
          <pc:docMk/>
          <pc:sldMk cId="0" sldId="269"/>
        </pc:sldMkLst>
        <pc:spChg chg="mod">
          <ac:chgData name="Juliet Kennard" userId="171ce03e-ecb9-44f8-bcbb-a85643c4c66a" providerId="ADAL" clId="{B465C642-4312-474E-AB32-4E0013FDAC90}" dt="2026-09-10T08:15:50.155" v="1832" actId="20577"/>
          <ac:spMkLst>
            <pc:docMk/>
            <pc:sldMk cId="0" sldId="269"/>
            <ac:spMk id="221" creationId="{00000000-0000-0000-0000-000000000000}"/>
          </ac:spMkLst>
        </pc:spChg>
        <pc:spChg chg="mod">
          <ac:chgData name="Juliet Kennard" userId="171ce03e-ecb9-44f8-bcbb-a85643c4c66a" providerId="ADAL" clId="{B465C642-4312-474E-AB32-4E0013FDAC90}" dt="2026-09-10T08:19:46.246" v="1944" actId="962"/>
          <ac:spMkLst>
            <pc:docMk/>
            <pc:sldMk cId="0" sldId="269"/>
            <ac:spMk id="223" creationId="{00000000-0000-0000-0000-000000000000}"/>
          </ac:spMkLst>
        </pc:spChg>
        <pc:graphicFrameChg chg="mod modGraphic">
          <ac:chgData name="Juliet Kennard" userId="171ce03e-ecb9-44f8-bcbb-a85643c4c66a" providerId="ADAL" clId="{B465C642-4312-474E-AB32-4E0013FDAC90}" dt="2026-09-10T08:16:01.962" v="1834" actId="1076"/>
          <ac:graphicFrameMkLst>
            <pc:docMk/>
            <pc:sldMk cId="0" sldId="269"/>
            <ac:graphicFrameMk id="222" creationId="{00000000-0000-0000-0000-000000000000}"/>
          </ac:graphicFrameMkLst>
        </pc:graphicFrameChg>
      </pc:sldChg>
      <pc:sldChg chg="addSp modSp mod modCm">
        <pc:chgData name="Juliet Kennard" userId="171ce03e-ecb9-44f8-bcbb-a85643c4c66a" providerId="ADAL" clId="{B465C642-4312-474E-AB32-4E0013FDAC90}" dt="2026-09-10T08:10:11.347" v="1721" actId="20577"/>
        <pc:sldMkLst>
          <pc:docMk/>
          <pc:sldMk cId="0" sldId="270"/>
        </pc:sldMkLst>
        <pc:spChg chg="add mod">
          <ac:chgData name="Juliet Kennard" userId="171ce03e-ecb9-44f8-bcbb-a85643c4c66a" providerId="ADAL" clId="{B465C642-4312-474E-AB32-4E0013FDAC90}" dt="2026-09-10T08:10:11.347" v="1721" actId="20577"/>
          <ac:spMkLst>
            <pc:docMk/>
            <pc:sldMk cId="0" sldId="270"/>
            <ac:spMk id="2" creationId="{C2FF0CDF-544D-C33A-17DC-81CA64C68719}"/>
          </ac:spMkLst>
        </pc:spChg>
        <pc:graphicFrameChg chg="mod modGraphic">
          <ac:chgData name="Juliet Kennard" userId="171ce03e-ecb9-44f8-bcbb-a85643c4c66a" providerId="ADAL" clId="{B465C642-4312-474E-AB32-4E0013FDAC90}" dt="2026-09-10T08:07:49.422" v="1635" actId="13238"/>
          <ac:graphicFrameMkLst>
            <pc:docMk/>
            <pc:sldMk cId="0" sldId="270"/>
            <ac:graphicFrameMk id="230" creationId="{00000000-0000-0000-0000-000000000000}"/>
          </ac:graphicFrameMkLst>
        </pc:graphicFrame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09T17:51:20.766" v="1293" actId="20577"/>
              <pc2:cmMkLst xmlns:pc2="http://schemas.microsoft.com/office/powerpoint/2019/9/main/command">
                <pc:docMk/>
                <pc:sldMk cId="0" sldId="270"/>
                <pc2:cmMk id="{57A40BEC-39E5-45CA-8F85-176A0013E983}"/>
              </pc2:cmMkLst>
            </pc226:cmChg>
          </p:ext>
        </pc:extLst>
      </pc:sldChg>
      <pc:sldChg chg="modSp modNotesTx">
        <pc:chgData name="Juliet Kennard" userId="171ce03e-ecb9-44f8-bcbb-a85643c4c66a" providerId="ADAL" clId="{B465C642-4312-474E-AB32-4E0013FDAC90}" dt="2026-09-10T08:20:17.185" v="1945" actId="1076"/>
        <pc:sldMkLst>
          <pc:docMk/>
          <pc:sldMk cId="0" sldId="271"/>
        </pc:sldMkLst>
        <pc:spChg chg="mod">
          <ac:chgData name="Juliet Kennard" userId="171ce03e-ecb9-44f8-bcbb-a85643c4c66a" providerId="ADAL" clId="{B465C642-4312-474E-AB32-4E0013FDAC90}" dt="2026-09-10T08:20:17.185" v="1945" actId="1076"/>
          <ac:spMkLst>
            <pc:docMk/>
            <pc:sldMk cId="0" sldId="271"/>
            <ac:spMk id="237" creationId="{00000000-0000-0000-0000-000000000000}"/>
          </ac:spMkLst>
        </pc:spChg>
      </pc:sldChg>
      <pc:sldChg chg="addSp delSp modSp mod modNotesTx">
        <pc:chgData name="Juliet Kennard" userId="171ce03e-ecb9-44f8-bcbb-a85643c4c66a" providerId="ADAL" clId="{B465C642-4312-474E-AB32-4E0013FDAC90}" dt="2026-09-15T13:57:38.853" v="1959" actId="20577"/>
        <pc:sldMkLst>
          <pc:docMk/>
          <pc:sldMk cId="0" sldId="272"/>
        </pc:sldMkLst>
        <pc:spChg chg="add mod">
          <ac:chgData name="Juliet Kennard" userId="171ce03e-ecb9-44f8-bcbb-a85643c4c66a" providerId="ADAL" clId="{B465C642-4312-474E-AB32-4E0013FDAC90}" dt="2026-09-10T07:18:02.507" v="1613" actId="20577"/>
          <ac:spMkLst>
            <pc:docMk/>
            <pc:sldMk cId="0" sldId="272"/>
            <ac:spMk id="6" creationId="{204DD1C7-47D4-27EC-0606-A14ACD4E7B57}"/>
          </ac:spMkLst>
        </pc:spChg>
        <pc:spChg chg="mod">
          <ac:chgData name="Juliet Kennard" userId="171ce03e-ecb9-44f8-bcbb-a85643c4c66a" providerId="ADAL" clId="{B465C642-4312-474E-AB32-4E0013FDAC90}" dt="2026-09-10T07:17:20.610" v="1606" actId="255"/>
          <ac:spMkLst>
            <pc:docMk/>
            <pc:sldMk cId="0" sldId="272"/>
            <ac:spMk id="244" creationId="{00000000-0000-0000-0000-000000000000}"/>
          </ac:spMkLst>
        </pc:spChg>
        <pc:spChg chg="mod">
          <ac:chgData name="Juliet Kennard" userId="171ce03e-ecb9-44f8-bcbb-a85643c4c66a" providerId="ADAL" clId="{B465C642-4312-474E-AB32-4E0013FDAC90}" dt="2026-09-10T08:21:09.252" v="1948" actId="6549"/>
          <ac:spMkLst>
            <pc:docMk/>
            <pc:sldMk cId="0" sldId="272"/>
            <ac:spMk id="245" creationId="{00000000-0000-0000-0000-000000000000}"/>
          </ac:spMkLst>
        </pc:spChg>
      </pc:sldChg>
      <pc:sldChg chg="modSp mod">
        <pc:chgData name="Juliet Kennard" userId="171ce03e-ecb9-44f8-bcbb-a85643c4c66a" providerId="ADAL" clId="{B465C642-4312-474E-AB32-4E0013FDAC90}" dt="2026-09-10T08:11:52.943" v="1821" actId="5793"/>
        <pc:sldMkLst>
          <pc:docMk/>
          <pc:sldMk cId="0" sldId="273"/>
        </pc:sldMkLst>
        <pc:spChg chg="mod">
          <ac:chgData name="Juliet Kennard" userId="171ce03e-ecb9-44f8-bcbb-a85643c4c66a" providerId="ADAL" clId="{B465C642-4312-474E-AB32-4E0013FDAC90}" dt="2026-09-09T18:03:00.526" v="1442" actId="20577"/>
          <ac:spMkLst>
            <pc:docMk/>
            <pc:sldMk cId="0" sldId="273"/>
            <ac:spMk id="3" creationId="{C4FF179B-45C0-14DC-9A8B-57893B3EA555}"/>
          </ac:spMkLst>
        </pc:spChg>
        <pc:spChg chg="mod">
          <ac:chgData name="Juliet Kennard" userId="171ce03e-ecb9-44f8-bcbb-a85643c4c66a" providerId="ADAL" clId="{B465C642-4312-474E-AB32-4E0013FDAC90}" dt="2026-09-10T07:18:30.458" v="1619" actId="1035"/>
          <ac:spMkLst>
            <pc:docMk/>
            <pc:sldMk cId="0" sldId="273"/>
            <ac:spMk id="4" creationId="{EEAA0D84-315D-D6A7-3DD6-FDF71A784572}"/>
          </ac:spMkLst>
        </pc:spChg>
        <pc:spChg chg="mod">
          <ac:chgData name="Juliet Kennard" userId="171ce03e-ecb9-44f8-bcbb-a85643c4c66a" providerId="ADAL" clId="{B465C642-4312-474E-AB32-4E0013FDAC90}" dt="2026-09-10T08:11:52.943" v="1821" actId="5793"/>
          <ac:spMkLst>
            <pc:docMk/>
            <pc:sldMk cId="0" sldId="273"/>
            <ac:spMk id="251" creationId="{00000000-0000-0000-0000-000000000000}"/>
          </ac:spMkLst>
        </pc:spChg>
        <pc:spChg chg="mod">
          <ac:chgData name="Juliet Kennard" userId="171ce03e-ecb9-44f8-bcbb-a85643c4c66a" providerId="ADAL" clId="{B465C642-4312-474E-AB32-4E0013FDAC90}" dt="2026-09-10T07:18:53.012" v="1622" actId="20577"/>
          <ac:spMkLst>
            <pc:docMk/>
            <pc:sldMk cId="0" sldId="273"/>
            <ac:spMk id="252" creationId="{00000000-0000-0000-0000-000000000000}"/>
          </ac:spMkLst>
        </pc:spChg>
      </pc:sldChg>
      <pc:sldChg chg="modSp mod">
        <pc:chgData name="Juliet Kennard" userId="171ce03e-ecb9-44f8-bcbb-a85643c4c66a" providerId="ADAL" clId="{B465C642-4312-474E-AB32-4E0013FDAC90}" dt="2026-09-10T08:14:31.517" v="1831" actId="20577"/>
        <pc:sldMkLst>
          <pc:docMk/>
          <pc:sldMk cId="339133551" sldId="276"/>
        </pc:sldMkLst>
        <pc:spChg chg="mod">
          <ac:chgData name="Juliet Kennard" userId="171ce03e-ecb9-44f8-bcbb-a85643c4c66a" providerId="ADAL" clId="{B465C642-4312-474E-AB32-4E0013FDAC90}" dt="2026-09-10T07:19:34.746" v="1625" actId="1038"/>
          <ac:spMkLst>
            <pc:docMk/>
            <pc:sldMk cId="339133551" sldId="276"/>
            <ac:spMk id="2" creationId="{FF7ED51F-27CA-6917-6218-57CC0A642E34}"/>
          </ac:spMkLst>
        </pc:spChg>
        <pc:spChg chg="mod">
          <ac:chgData name="Juliet Kennard" userId="171ce03e-ecb9-44f8-bcbb-a85643c4c66a" providerId="ADAL" clId="{B465C642-4312-474E-AB32-4E0013FDAC90}" dt="2026-09-10T08:14:31.517" v="1831" actId="20577"/>
          <ac:spMkLst>
            <pc:docMk/>
            <pc:sldMk cId="339133551" sldId="276"/>
            <ac:spMk id="3" creationId="{C5273736-FC07-DDCA-B4A7-B5CF7219134F}"/>
          </ac:spMkLst>
        </pc:spChg>
      </pc:sldChg>
      <pc:sldChg chg="modSp mod modNotesTx">
        <pc:chgData name="Juliet Kennard" userId="171ce03e-ecb9-44f8-bcbb-a85643c4c66a" providerId="ADAL" clId="{B465C642-4312-474E-AB32-4E0013FDAC90}" dt="2026-09-10T08:21:03.170" v="1947" actId="1076"/>
        <pc:sldMkLst>
          <pc:docMk/>
          <pc:sldMk cId="3359209363" sldId="277"/>
        </pc:sldMkLst>
        <pc:spChg chg="mod">
          <ac:chgData name="Juliet Kennard" userId="171ce03e-ecb9-44f8-bcbb-a85643c4c66a" providerId="ADAL" clId="{B465C642-4312-474E-AB32-4E0013FDAC90}" dt="2026-09-10T08:21:03.170" v="1947" actId="1076"/>
          <ac:spMkLst>
            <pc:docMk/>
            <pc:sldMk cId="3359209363" sldId="277"/>
            <ac:spMk id="236" creationId="{5D78513B-F350-15C1-56E6-304D874BB86F}"/>
          </ac:spMkLst>
        </pc:spChg>
        <pc:spChg chg="mod">
          <ac:chgData name="Juliet Kennard" userId="171ce03e-ecb9-44f8-bcbb-a85643c4c66a" providerId="ADAL" clId="{B465C642-4312-474E-AB32-4E0013FDAC90}" dt="2026-09-10T08:21:01.082" v="1946" actId="1076"/>
          <ac:spMkLst>
            <pc:docMk/>
            <pc:sldMk cId="3359209363" sldId="277"/>
            <ac:spMk id="237" creationId="{AE9DE4A4-B989-D228-57CF-1AF2CCA6E404}"/>
          </ac:spMkLst>
        </pc:spChg>
      </pc:sldChg>
      <pc:sldChg chg="modSp">
        <pc:chgData name="Juliet Kennard" userId="171ce03e-ecb9-44f8-bcbb-a85643c4c66a" providerId="ADAL" clId="{B465C642-4312-474E-AB32-4E0013FDAC90}" dt="2026-09-10T08:11:42.192" v="1807" actId="20577"/>
        <pc:sldMkLst>
          <pc:docMk/>
          <pc:sldMk cId="1801142714" sldId="278"/>
        </pc:sldMkLst>
        <pc:spChg chg="mod">
          <ac:chgData name="Juliet Kennard" userId="171ce03e-ecb9-44f8-bcbb-a85643c4c66a" providerId="ADAL" clId="{B465C642-4312-474E-AB32-4E0013FDAC90}" dt="2026-09-10T08:11:42.192" v="1807" actId="20577"/>
          <ac:spMkLst>
            <pc:docMk/>
            <pc:sldMk cId="1801142714" sldId="278"/>
            <ac:spMk id="198" creationId="{97547C2F-2D76-0118-C8FF-D7CF6BE2651F}"/>
          </ac:spMkLst>
        </pc:spChg>
      </pc:sldChg>
      <pc:sldChg chg="addSp modSp mod">
        <pc:chgData name="Juliet Kennard" userId="171ce03e-ecb9-44f8-bcbb-a85643c4c66a" providerId="ADAL" clId="{B465C642-4312-474E-AB32-4E0013FDAC90}" dt="2026-09-10T08:10:43.402" v="1768" actId="20577"/>
        <pc:sldMkLst>
          <pc:docMk/>
          <pc:sldMk cId="2341737095" sldId="279"/>
        </pc:sldMkLst>
        <pc:spChg chg="add mod">
          <ac:chgData name="Juliet Kennard" userId="171ce03e-ecb9-44f8-bcbb-a85643c4c66a" providerId="ADAL" clId="{B465C642-4312-474E-AB32-4E0013FDAC90}" dt="2026-09-10T08:10:28.556" v="1756" actId="5793"/>
          <ac:spMkLst>
            <pc:docMk/>
            <pc:sldMk cId="2341737095" sldId="279"/>
            <ac:spMk id="2" creationId="{24EC1A58-5E13-B8DF-1DCE-F38CF77B8355}"/>
          </ac:spMkLst>
        </pc:spChg>
        <pc:spChg chg="mod">
          <ac:chgData name="Juliet Kennard" userId="171ce03e-ecb9-44f8-bcbb-a85643c4c66a" providerId="ADAL" clId="{B465C642-4312-474E-AB32-4E0013FDAC90}" dt="2026-09-10T08:10:43.402" v="1768" actId="20577"/>
          <ac:spMkLst>
            <pc:docMk/>
            <pc:sldMk cId="2341737095" sldId="279"/>
            <ac:spMk id="229" creationId="{20E11F71-D641-085D-2309-91ABF6B8EC5D}"/>
          </ac:spMkLst>
        </pc:spChg>
        <pc:graphicFrameChg chg="mod modGraphic">
          <ac:chgData name="Juliet Kennard" userId="171ce03e-ecb9-44f8-bcbb-a85643c4c66a" providerId="ADAL" clId="{B465C642-4312-474E-AB32-4E0013FDAC90}" dt="2026-09-10T08:07:51.342" v="1636" actId="13238"/>
          <ac:graphicFrameMkLst>
            <pc:docMk/>
            <pc:sldMk cId="2341737095" sldId="279"/>
            <ac:graphicFrameMk id="230" creationId="{AD40A0FF-8623-CBED-091B-9CB5E9147F7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6" name="Google Shape;10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Ask learners to think of an example of when using the wrong unit could cause a problem.</a:t>
            </a:r>
            <a:endParaRPr/>
          </a:p>
        </p:txBody>
      </p:sp>
      <p:sp>
        <p:nvSpPr>
          <p:cNvPr id="113" name="Google Shape;11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c62a990d31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3c62a990d31_0_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This slide introduces two challenge questions that learners will return to at the end of the lesson. </a:t>
            </a:r>
            <a:r>
              <a:rPr lang="en-GB" sz="1200" b="0" i="0" u="none" strike="noStrike" cap="none">
                <a:solidFill>
                  <a:schemeClr val="dk1"/>
                </a:solidFill>
                <a:effectLst/>
                <a:latin typeface="Arial"/>
                <a:ea typeface="Arial"/>
                <a:cs typeface="Arial"/>
                <a:sym typeface="Arial"/>
              </a:rPr>
              <a:t>Learners are not expected to attempt it at this point.</a:t>
            </a:r>
          </a:p>
          <a:p>
            <a:pPr marL="0" lvl="0" indent="0" algn="l" rtl="0">
              <a:lnSpc>
                <a:spcPct val="100000"/>
              </a:lnSpc>
              <a:spcBef>
                <a:spcPts val="0"/>
              </a:spcBef>
              <a:spcAft>
                <a:spcPts val="0"/>
              </a:spcAft>
              <a:buSzPts val="1400"/>
              <a:buNone/>
            </a:pPr>
            <a:endParaRPr lang="en-GB">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Learners are used to converting units in primary maths. Learners may not be familiar with the prefixes, nano- and micro- at this point but this question will apply what they know from using familiar units throughout the presentation. </a:t>
            </a:r>
          </a:p>
          <a:p>
            <a:pPr marL="0" lvl="0" indent="0" algn="l" rtl="0">
              <a:lnSpc>
                <a:spcPct val="100000"/>
              </a:lnSpc>
              <a:spcBef>
                <a:spcPts val="0"/>
              </a:spcBef>
              <a:spcAft>
                <a:spcPts val="0"/>
              </a:spcAft>
              <a:buSzPts val="1400"/>
              <a:buNone/>
            </a:pPr>
            <a:endParaRPr lang="en-GB">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Discuss the two forms of measurement highlighted in bold (diameter and volume). Ask learners to name any units associated with these types of measurement.</a:t>
            </a:r>
          </a:p>
          <a:p>
            <a:pPr marL="0" lvl="0" indent="0" algn="l" rtl="0">
              <a:lnSpc>
                <a:spcPct val="100000"/>
              </a:lnSpc>
              <a:spcBef>
                <a:spcPts val="0"/>
              </a:spcBef>
              <a:spcAft>
                <a:spcPts val="0"/>
              </a:spcAft>
              <a:buSzPts val="1400"/>
              <a:buNone/>
            </a:pPr>
            <a:endParaRPr lang="en-GB">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Diameter: learners may recall centimetres and millimetres. You can extend this by asking about length - learners may recall metres, kilometres, nanometres, micrometres. </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Volume: learners may recall litres, millilitres, cubic centimetres, and cubic decimetres. </a:t>
            </a:r>
          </a:p>
          <a:p>
            <a:pPr marL="0" lvl="0" indent="0" algn="l" rtl="0">
              <a:lnSpc>
                <a:spcPct val="100000"/>
              </a:lnSpc>
              <a:spcBef>
                <a:spcPts val="0"/>
              </a:spcBef>
              <a:spcAft>
                <a:spcPts val="0"/>
              </a:spcAft>
              <a:buSzPts val="1400"/>
              <a:buNone/>
            </a:pPr>
            <a:endParaRPr lang="en-GB">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The rapid COVID-19 antigen test is an example of a biosensor containing gold nanoparticles that learners may be familiar with. Break down the word biosensor to </a:t>
            </a:r>
            <a:r>
              <a:rPr lang="en-GB" i="0">
                <a:latin typeface="Century Gothic"/>
                <a:ea typeface="Century Gothic"/>
                <a:cs typeface="Century Gothic"/>
                <a:sym typeface="Century Gothic"/>
              </a:rPr>
              <a:t>bio</a:t>
            </a:r>
            <a:r>
              <a:rPr lang="en-GB">
                <a:latin typeface="Century Gothic"/>
                <a:ea typeface="Century Gothic"/>
                <a:cs typeface="Century Gothic"/>
                <a:sym typeface="Century Gothic"/>
              </a:rPr>
              <a:t> and </a:t>
            </a:r>
            <a:r>
              <a:rPr lang="en-GB" i="0">
                <a:latin typeface="Century Gothic"/>
                <a:ea typeface="Century Gothic"/>
                <a:cs typeface="Century Gothic"/>
                <a:sym typeface="Century Gothic"/>
              </a:rPr>
              <a:t>sensor</a:t>
            </a:r>
            <a:r>
              <a:rPr lang="en-GB">
                <a:latin typeface="Century Gothic"/>
                <a:ea typeface="Century Gothic"/>
                <a:cs typeface="Century Gothic"/>
                <a:sym typeface="Century Gothic"/>
              </a:rPr>
              <a:t>. Bio means ‘to do with life’ and sensor means ‘to sense or perceive something’. </a:t>
            </a:r>
          </a:p>
        </p:txBody>
      </p:sp>
      <p:sp>
        <p:nvSpPr>
          <p:cNvPr id="121" name="Google Shape;121;g3c62a990d31_0_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c62a990d31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7" name="Google Shape;127;g3c62a990d31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This slide should feel like revision for most learners. </a:t>
                </a:r>
                <a:r>
                  <a:rPr lang="en-GB" sz="1200" b="0">
                    <a:effectLst/>
                    <a:latin typeface="Century Gothic" panose="020B0502020202020204" pitchFamily="34" charset="0"/>
                    <a:ea typeface="Calibri" panose="020F0502020204030204" pitchFamily="34" charset="0"/>
                    <a:cs typeface="Arial" panose="020B0604020202020204" pitchFamily="34" charset="0"/>
                  </a:rPr>
                  <a:t>Explain</a:t>
                </a:r>
                <a:r>
                  <a:rPr lang="en-GB" sz="1200">
                    <a:effectLst/>
                    <a:latin typeface="Century Gothic" panose="020B0502020202020204" pitchFamily="34" charset="0"/>
                    <a:ea typeface="Calibri" panose="020F0502020204030204" pitchFamily="34" charset="0"/>
                    <a:cs typeface="Arial" panose="020B0604020202020204" pitchFamily="34" charset="0"/>
                  </a:rPr>
                  <a:t> that the purpose is to activate prior knowledge and refresh learners’ identification of units and symbols they are already familiar with from maths.</a:t>
                </a:r>
              </a:p>
              <a:p>
                <a:pPr marL="0">
                  <a:lnSpc>
                    <a:spcPct val="107000"/>
                  </a:lnSpc>
                  <a:spcAft>
                    <a:spcPts val="0"/>
                  </a:spcAft>
                  <a:buNone/>
                </a:pPr>
                <a:endParaRPr lang="en-GB" sz="1200">
                  <a:effectLst/>
                  <a:latin typeface="Century Gothic" panose="020B0502020202020204" pitchFamily="34" charset="0"/>
                  <a:ea typeface="Calibri" panose="020F0502020204030204" pitchFamily="34" charset="0"/>
                  <a:cs typeface="Arial" panose="020B0604020202020204" pitchFamily="34" charset="0"/>
                </a:endParaRPr>
              </a:p>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Encourage learners to say the name of the unit such as millimetre rather than mm. Learners may not be as confident with nanometre, micrometre, cubic decimetre and tonne. A tonne is also called a metric tonne and is equivalent to 1000 kg.</a:t>
                </a:r>
              </a:p>
              <a:p>
                <a:pPr marL="0">
                  <a:lnSpc>
                    <a:spcPct val="107000"/>
                  </a:lnSpc>
                  <a:spcAft>
                    <a:spcPts val="0"/>
                  </a:spcAft>
                  <a:buNone/>
                </a:pPr>
                <a:endParaRPr lang="en-GB" sz="1200">
                  <a:effectLst/>
                  <a:latin typeface="Century Gothic" panose="020B0502020202020204" pitchFamily="34" charset="0"/>
                  <a:ea typeface="Calibri" panose="020F0502020204030204" pitchFamily="34" charset="0"/>
                  <a:cs typeface="Arial" panose="020B0604020202020204" pitchFamily="34" charset="0"/>
                </a:endParaRPr>
              </a:p>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Learners may not realise that 1 litre is equivalent to 1</a:t>
                </a:r>
                <a14:m>
                  <m:oMath xmlns:m="http://schemas.openxmlformats.org/officeDocument/2006/math">
                    <m:sSup>
                      <m:sSupPr>
                        <m:ctrlPr>
                          <a:rPr lang="en-GB" b="0" i="0" smtClean="0">
                            <a:latin typeface="Cambria Math" panose="02040503050406030204" pitchFamily="18" charset="0"/>
                          </a:rPr>
                        </m:ctrlPr>
                      </m:sSupPr>
                      <m:e>
                        <m:r>
                          <m:rPr>
                            <m:nor/>
                          </m:rPr>
                          <a:rPr lang="en-GB" b="0" i="0" smtClean="0">
                            <a:latin typeface="Cambria Math" panose="02040503050406030204" pitchFamily="18" charset="0"/>
                          </a:rPr>
                          <m:t> </m:t>
                        </m:r>
                        <m:r>
                          <m:rPr>
                            <m:nor/>
                          </m:rPr>
                          <a:rPr lang="en-GB" b="0" i="0" smtClean="0">
                            <a:latin typeface="Century Gothic" panose="020B0502020202020204" pitchFamily="34" charset="0"/>
                          </a:rPr>
                          <m:t>d</m:t>
                        </m:r>
                        <m:r>
                          <m:rPr>
                            <m:nor/>
                          </m:rPr>
                          <a:rPr lang="en-GB" b="0" i="0">
                            <a:latin typeface="Century Gothic" panose="020B0502020202020204" pitchFamily="34" charset="0"/>
                          </a:rPr>
                          <m:t>m</m:t>
                        </m:r>
                      </m:e>
                      <m:sup>
                        <m:r>
                          <a:rPr lang="ar-AE" b="0" i="1">
                            <a:latin typeface="Cambria Math" panose="02040503050406030204" pitchFamily="18" charset="0"/>
                          </a:rPr>
                          <m:t>3</m:t>
                        </m:r>
                      </m:sup>
                    </m:sSup>
                  </m:oMath>
                </a14:m>
                <a:r>
                  <a:rPr lang="en-GB" sz="1200">
                    <a:effectLst/>
                    <a:latin typeface="Century Gothic" panose="020B0502020202020204" pitchFamily="34" charset="0"/>
                    <a:ea typeface="Calibri" panose="020F0502020204030204" pitchFamily="34" charset="0"/>
                    <a:cs typeface="Arial" panose="020B0604020202020204" pitchFamily="34" charset="0"/>
                  </a:rPr>
                  <a:t>. The litre is commonly used in maths but in chemistry we use cubic decimetres, so it is helpful to make sure learners realise this. </a:t>
                </a:r>
              </a:p>
              <a:p>
                <a:pPr marL="0">
                  <a:lnSpc>
                    <a:spcPct val="107000"/>
                  </a:lnSpc>
                  <a:spcAft>
                    <a:spcPts val="0"/>
                  </a:spcAft>
                  <a:buNone/>
                </a:pPr>
                <a:endParaRPr lang="en-GB" sz="1200">
                  <a:effectLst/>
                  <a:latin typeface="Century Gothic" panose="020B0502020202020204" pitchFamily="34" charset="0"/>
                  <a:ea typeface="Calibri" panose="020F0502020204030204" pitchFamily="34" charset="0"/>
                  <a:cs typeface="Arial" panose="020B0604020202020204" pitchFamily="34" charset="0"/>
                </a:endParaRPr>
              </a:p>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See the teacher guidance notes for common misconceptions on these units. </a:t>
                </a:r>
              </a:p>
            </p:txBody>
          </p:sp>
        </mc:Choice>
        <mc:Fallback xmlns="">
          <p:sp>
            <p:nvSpPr>
              <p:cNvPr id="127" name="Google Shape;127;g3c62a990d31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This slide should feel like revision for most learners. </a:t>
                </a:r>
                <a:r>
                  <a:rPr lang="en-GB" sz="1200" b="0">
                    <a:effectLst/>
                    <a:latin typeface="Century Gothic" panose="020B0502020202020204" pitchFamily="34" charset="0"/>
                    <a:ea typeface="Calibri" panose="020F0502020204030204" pitchFamily="34" charset="0"/>
                    <a:cs typeface="Arial" panose="020B0604020202020204" pitchFamily="34" charset="0"/>
                  </a:rPr>
                  <a:t>Explain</a:t>
                </a:r>
                <a:r>
                  <a:rPr lang="en-GB" sz="1200">
                    <a:effectLst/>
                    <a:latin typeface="Century Gothic" panose="020B0502020202020204" pitchFamily="34" charset="0"/>
                    <a:ea typeface="Calibri" panose="020F0502020204030204" pitchFamily="34" charset="0"/>
                    <a:cs typeface="Arial" panose="020B0604020202020204" pitchFamily="34" charset="0"/>
                  </a:rPr>
                  <a:t> that the purpose is to activate prior knowledge and refresh learners’ identification of units and symbols they are already familiar with from maths.</a:t>
                </a:r>
              </a:p>
              <a:p>
                <a:pPr marL="0">
                  <a:lnSpc>
                    <a:spcPct val="107000"/>
                  </a:lnSpc>
                  <a:spcAft>
                    <a:spcPts val="0"/>
                  </a:spcAft>
                  <a:buNone/>
                </a:pPr>
                <a:endParaRPr lang="en-GB" sz="1200">
                  <a:effectLst/>
                  <a:latin typeface="Century Gothic" panose="020B0502020202020204" pitchFamily="34" charset="0"/>
                  <a:ea typeface="Calibri" panose="020F0502020204030204" pitchFamily="34" charset="0"/>
                  <a:cs typeface="Arial" panose="020B0604020202020204" pitchFamily="34" charset="0"/>
                </a:endParaRPr>
              </a:p>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Encourage learners to say the name of the unit such as millimetre rather than mm. Learners may not be as confident with nanometre, micrometre, cubic decimetre and tonne. A tonne is also called a metric tonne and is equivalent to 1000 kg.</a:t>
                </a:r>
              </a:p>
              <a:p>
                <a:pPr marL="0">
                  <a:lnSpc>
                    <a:spcPct val="107000"/>
                  </a:lnSpc>
                  <a:spcAft>
                    <a:spcPts val="0"/>
                  </a:spcAft>
                  <a:buNone/>
                </a:pPr>
                <a:endParaRPr lang="en-GB" sz="1200">
                  <a:effectLst/>
                  <a:latin typeface="Century Gothic" panose="020B0502020202020204" pitchFamily="34" charset="0"/>
                  <a:ea typeface="Calibri" panose="020F0502020204030204" pitchFamily="34" charset="0"/>
                  <a:cs typeface="Arial" panose="020B0604020202020204" pitchFamily="34" charset="0"/>
                </a:endParaRPr>
              </a:p>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Learners may not realise that 1 litre is equivalent to 1</a:t>
                </a:r>
                <a:r>
                  <a:rPr lang="en-GB" b="0" i="0">
                    <a:latin typeface="Cambria Math" panose="02040503050406030204" pitchFamily="18" charset="0"/>
                  </a:rPr>
                  <a:t>〖" </a:t>
                </a:r>
                <a:r>
                  <a:rPr lang="en-GB" b="0" i="0">
                    <a:latin typeface="Century Gothic" panose="020B0502020202020204" pitchFamily="34" charset="0"/>
                  </a:rPr>
                  <a:t>dm</a:t>
                </a:r>
                <a:r>
                  <a:rPr lang="en-GB" b="0" i="0">
                    <a:latin typeface="Cambria Math" panose="02040503050406030204" pitchFamily="18" charset="0"/>
                  </a:rPr>
                  <a:t>" 〗^</a:t>
                </a:r>
                <a:r>
                  <a:rPr lang="ar-AE" b="0" i="0">
                    <a:latin typeface="Cambria Math" panose="02040503050406030204" pitchFamily="18" charset="0"/>
                  </a:rPr>
                  <a:t>3</a:t>
                </a:r>
                <a:r>
                  <a:rPr lang="en-GB" sz="1200">
                    <a:effectLst/>
                    <a:latin typeface="Century Gothic" panose="020B0502020202020204" pitchFamily="34" charset="0"/>
                    <a:ea typeface="Calibri" panose="020F0502020204030204" pitchFamily="34" charset="0"/>
                    <a:cs typeface="Arial" panose="020B0604020202020204" pitchFamily="34" charset="0"/>
                  </a:rPr>
                  <a:t>. The litre is commonly used in maths but in chemistry we use cubic decimetres, so it is helpful to make sure learners realise this. </a:t>
                </a:r>
              </a:p>
              <a:p>
                <a:pPr marL="0">
                  <a:lnSpc>
                    <a:spcPct val="107000"/>
                  </a:lnSpc>
                  <a:spcAft>
                    <a:spcPts val="0"/>
                  </a:spcAft>
                  <a:buNone/>
                </a:pPr>
                <a:endParaRPr lang="en-GB" sz="1200">
                  <a:effectLst/>
                  <a:latin typeface="Century Gothic" panose="020B0502020202020204" pitchFamily="34" charset="0"/>
                  <a:ea typeface="Calibri" panose="020F0502020204030204" pitchFamily="34" charset="0"/>
                  <a:cs typeface="Arial" panose="020B0604020202020204" pitchFamily="34" charset="0"/>
                </a:endParaRPr>
              </a:p>
              <a:p>
                <a:pPr marL="0">
                  <a:lnSpc>
                    <a:spcPct val="107000"/>
                  </a:lnSpc>
                  <a:spcAft>
                    <a:spcPts val="0"/>
                  </a:spcAft>
                  <a:buNone/>
                </a:pPr>
                <a:r>
                  <a:rPr lang="en-GB" sz="1200">
                    <a:effectLst/>
                    <a:latin typeface="Century Gothic" panose="020B0502020202020204" pitchFamily="34" charset="0"/>
                    <a:ea typeface="Calibri" panose="020F0502020204030204" pitchFamily="34" charset="0"/>
                    <a:cs typeface="Arial" panose="020B0604020202020204" pitchFamily="34" charset="0"/>
                  </a:rPr>
                  <a:t>See the teacher guidance notes for common misconceptions on these units. </a:t>
                </a:r>
              </a:p>
            </p:txBody>
          </p:sp>
        </mc:Fallback>
      </mc:AlternateContent>
      <p:sp>
        <p:nvSpPr>
          <p:cNvPr id="128" name="Google Shape;128;g3c62a990d31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a:r>
              <a:rPr lang="en-GB" sz="1200" b="0" i="0" u="none" strike="noStrike" cap="none">
                <a:solidFill>
                  <a:schemeClr val="dk1"/>
                </a:solidFill>
                <a:effectLst/>
                <a:latin typeface="Arial"/>
                <a:ea typeface="Arial"/>
                <a:cs typeface="Arial"/>
                <a:sym typeface="Arial"/>
              </a:rPr>
              <a:t>Discuss any units that learners found difficult.</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Learners may find dm³ hard to place. Support them to recognise that this is equivalent to a litre. The litre is commonly used in maths and in everyday language, but in chemistry we use cubic decimetres, so it is helpful to make sure students realise this. Highlight that cm³ and ml are equivalent and students may encounter both in different chemistry and maths contexts. Students could look at a measuring cylinder and notice the units used on this piece of common equipment.</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As an extension activity, ask learners to order the units from smallest to largest. You can demonstrate this on an interactive white board.</a:t>
            </a:r>
          </a:p>
          <a:p>
            <a:pPr marL="0" lvl="0" indent="0" algn="l" rtl="0">
              <a:lnSpc>
                <a:spcPct val="100000"/>
              </a:lnSpc>
              <a:spcBef>
                <a:spcPts val="1200"/>
              </a:spcBef>
              <a:spcAft>
                <a:spcPts val="0"/>
              </a:spcAft>
              <a:buClr>
                <a:schemeClr val="dk1"/>
              </a:buClr>
              <a:buSzPts val="1100"/>
              <a:buFont typeface="Arial"/>
              <a:buNone/>
            </a:pPr>
            <a:endParaRPr>
              <a:latin typeface="Century Gothic"/>
              <a:ea typeface="Century Gothic"/>
              <a:cs typeface="Century Gothic"/>
              <a:sym typeface="Century Gothic"/>
            </a:endParaRPr>
          </a:p>
        </p:txBody>
      </p:sp>
      <p:sp>
        <p:nvSpPr>
          <p:cNvPr id="136" name="Google Shape;136;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3c62a990d31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43" name="Google Shape;143;g3c62a990d31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Ask learners to fill in the prefix column before revealing the answers. Get them to say each prefix name out loud. In maths the prefixes which tend to be regularly used are kilo-, centi- and milli-.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Remove the final column relating to powers of 10 if you feel this is too challenging for learners and simply leave the value column.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Talk through the table. Ask simple questions such as: if the base unit was a metre – how many metres are in a kilometre? How many centimetres are in a meter? </a:t>
                </a:r>
              </a:p>
              <a:p>
                <a:pPr marL="0" indent="0"/>
                <a:endParaRPr lang="en-GB" sz="1200" b="0" i="0" u="none" strike="noStrike" cap="none">
                  <a:solidFill>
                    <a:schemeClr val="dk1"/>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0" i="0" u="none" strike="noStrike" cap="none">
                    <a:solidFill>
                      <a:schemeClr val="dk1"/>
                    </a:solidFill>
                    <a:effectLst/>
                    <a:latin typeface="Arial"/>
                    <a:ea typeface="Arial"/>
                    <a:cs typeface="Arial"/>
                    <a:sym typeface="Arial"/>
                  </a:rPr>
                  <a:t>Point to the base unit row and explain that this is the reference point everything else is measured against. So, if the base unit was 1 metre, then 1000 metres is a kilometre.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The pattern going down the table is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1000 at each step. Kilo is 1000 times bigger than the base unit, milli is 1000 times smaller, micro is 1000 times smaller than milli, and so on. This is why the conversion factor between adjacent prefixes in this table is always 1000.</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Centi- and </a:t>
                </a:r>
                <a:r>
                  <a:rPr lang="en-GB" sz="1200" b="0" i="0" u="none" strike="noStrike" cap="none" err="1">
                    <a:solidFill>
                      <a:schemeClr val="dk1"/>
                    </a:solidFill>
                    <a:effectLst/>
                    <a:latin typeface="Arial"/>
                    <a:ea typeface="Arial"/>
                    <a:cs typeface="Arial"/>
                    <a:sym typeface="Arial"/>
                  </a:rPr>
                  <a:t>deci</a:t>
                </a:r>
                <a:r>
                  <a:rPr lang="en-GB" sz="1200" b="0" i="0" u="none" strike="noStrike" cap="none">
                    <a:solidFill>
                      <a:schemeClr val="dk1"/>
                    </a:solidFill>
                    <a:effectLst/>
                    <a:latin typeface="Arial"/>
                    <a:ea typeface="Arial"/>
                    <a:cs typeface="Arial"/>
                    <a:sym typeface="Arial"/>
                  </a:rPr>
                  <a:t>- are the exceptions as they sit between the base unit and milli and do not follow the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1000 pattern. Centi- is less common in chemistry, but learners will recognise it from centimetres and from maths.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Watch for two common errors: learners confusing milli with million (milli means 1000th, not millionth), and learners mixing up capital M (mega) and lowercase m (milli), which is a mistake that changes a value by a factor of 1,000,000,000.</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Ask learners: what is the conversion factor between nano and micro? They should spot it is 1000, just like every other adjacent pair. This supports learners to be able to answer the nanoparticle question at the end of the session.</a:t>
                </a:r>
              </a:p>
              <a:p>
                <a:pPr marL="0" lvl="0" indent="0" algn="l" rtl="0">
                  <a:spcBef>
                    <a:spcPts val="0"/>
                  </a:spcBef>
                  <a:spcAft>
                    <a:spcPts val="0"/>
                  </a:spcAft>
                  <a:buSzPts val="1400"/>
                  <a:buNone/>
                </a:pPr>
                <a:endParaRPr>
                  <a:latin typeface="Century Gothic"/>
                  <a:ea typeface="Century Gothic"/>
                  <a:cs typeface="Century Gothic"/>
                  <a:sym typeface="Century Gothic"/>
                </a:endParaRPr>
              </a:p>
              <a:p>
                <a:pPr marL="0" lvl="0" indent="0" algn="l" rtl="0">
                  <a:spcBef>
                    <a:spcPts val="0"/>
                  </a:spcBef>
                  <a:spcAft>
                    <a:spcPts val="0"/>
                  </a:spcAft>
                  <a:buClr>
                    <a:schemeClr val="dk1"/>
                  </a:buClr>
                  <a:buSzPts val="1400"/>
                  <a:buFont typeface="Arial"/>
                  <a:buNone/>
                </a:pPr>
                <a:endParaRPr>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a:latin typeface="Century Gothic"/>
                  <a:ea typeface="Century Gothic"/>
                  <a:cs typeface="Century Gothic"/>
                  <a:sym typeface="Century Gothic"/>
                </a:endParaRPr>
              </a:p>
            </p:txBody>
          </p:sp>
        </mc:Choice>
        <mc:Fallback xmlns="">
          <p:sp>
            <p:nvSpPr>
              <p:cNvPr id="143" name="Google Shape;143;g3c62a990d31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Ask learners to fill in the prefix column before revealing the answers. Get them to say each prefix name out loud. In maths the prefixes which tend to be regularly used are kilo-, centi- and milli-.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Remove the final column relating to powers of 10 if you feel this is too challenging for learners and simply leave the value column.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Talk through the table. Ask simple questions such as: if the base unit was a metre – how many metres are in a kilometre? How many centimetres are in a meter? </a:t>
                </a:r>
              </a:p>
              <a:p>
                <a:pPr marL="0" indent="0"/>
                <a:endParaRPr lang="en-GB" sz="1200" b="0" i="0" u="none" strike="noStrike" cap="none">
                  <a:solidFill>
                    <a:schemeClr val="dk1"/>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0" i="0" u="none" strike="noStrike" cap="none">
                    <a:solidFill>
                      <a:schemeClr val="dk1"/>
                    </a:solidFill>
                    <a:effectLst/>
                    <a:latin typeface="Arial"/>
                    <a:ea typeface="Arial"/>
                    <a:cs typeface="Arial"/>
                    <a:sym typeface="Arial"/>
                  </a:rPr>
                  <a:t>Point to the base unit row and explain that this is the reference point everything else is measured against. So, if the base unit was 1 metre, then 1000 metres is a kilometre.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The pattern going down the table is </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1000 at each step. Kilo is 1000 times bigger than the base unit, milli is 1000 times smaller, micro is 1000 times smaller than milli, and so on. This is why the conversion factor between adjacent prefixes in this table is always 1000.</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Centi- and </a:t>
                </a:r>
                <a:r>
                  <a:rPr lang="en-GB" sz="1200" b="0" i="0" u="none" strike="noStrike" cap="none" err="1">
                    <a:solidFill>
                      <a:schemeClr val="dk1"/>
                    </a:solidFill>
                    <a:effectLst/>
                    <a:latin typeface="Arial"/>
                    <a:ea typeface="Arial"/>
                    <a:cs typeface="Arial"/>
                    <a:sym typeface="Arial"/>
                  </a:rPr>
                  <a:t>deci</a:t>
                </a:r>
                <a:r>
                  <a:rPr lang="en-GB" sz="1200" b="0" i="0" u="none" strike="noStrike" cap="none">
                    <a:solidFill>
                      <a:schemeClr val="dk1"/>
                    </a:solidFill>
                    <a:effectLst/>
                    <a:latin typeface="Arial"/>
                    <a:ea typeface="Arial"/>
                    <a:cs typeface="Arial"/>
                    <a:sym typeface="Arial"/>
                  </a:rPr>
                  <a:t>- are the exceptions as they sit between the base unit and milli and do not follow the </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1000 pattern. Centi- is less common in chemistry, but learners will recognise it from centimetres and from maths.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Watch for two common errors: learners confusing milli with million (milli means 1000th, not millionth), and learners mixing up capital M (mega) and lowercase m (milli), which is a mistake that changes a value by a factor of 1,000,000,000.</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Ask learners: what is the conversion factor between nano and micro? They should spot it is 1000, just like every other adjacent pair. This supports learners to be able to answer the nanoparticle question at the end of the session.</a:t>
                </a:r>
              </a:p>
              <a:p>
                <a:pPr marL="0" lvl="0" indent="0" algn="l" rtl="0">
                  <a:spcBef>
                    <a:spcPts val="0"/>
                  </a:spcBef>
                  <a:spcAft>
                    <a:spcPts val="0"/>
                  </a:spcAft>
                  <a:buSzPts val="1400"/>
                  <a:buNone/>
                </a:pPr>
                <a:endParaRPr>
                  <a:latin typeface="Century Gothic"/>
                  <a:ea typeface="Century Gothic"/>
                  <a:cs typeface="Century Gothic"/>
                  <a:sym typeface="Century Gothic"/>
                </a:endParaRPr>
              </a:p>
              <a:p>
                <a:pPr marL="0" lvl="0" indent="0" algn="l" rtl="0">
                  <a:spcBef>
                    <a:spcPts val="0"/>
                  </a:spcBef>
                  <a:spcAft>
                    <a:spcPts val="0"/>
                  </a:spcAft>
                  <a:buClr>
                    <a:schemeClr val="dk1"/>
                  </a:buClr>
                  <a:buSzPts val="1400"/>
                  <a:buFont typeface="Arial"/>
                  <a:buNone/>
                </a:pPr>
                <a:endParaRPr>
                  <a:latin typeface="Century Gothic"/>
                  <a:ea typeface="Century Gothic"/>
                  <a:cs typeface="Century Gothic"/>
                  <a:sym typeface="Century Gothic"/>
                </a:endParaRPr>
              </a:p>
              <a:p>
                <a:pPr marL="0" lvl="0" indent="0" algn="l" rtl="0">
                  <a:lnSpc>
                    <a:spcPct val="100000"/>
                  </a:lnSpc>
                  <a:spcBef>
                    <a:spcPts val="1200"/>
                  </a:spcBef>
                  <a:spcAft>
                    <a:spcPts val="0"/>
                  </a:spcAft>
                  <a:buSzPts val="1400"/>
                  <a:buNone/>
                </a:pPr>
                <a:endParaRPr>
                  <a:latin typeface="Century Gothic"/>
                  <a:ea typeface="Century Gothic"/>
                  <a:cs typeface="Century Gothic"/>
                  <a:sym typeface="Century Gothic"/>
                </a:endParaRPr>
              </a:p>
            </p:txBody>
          </p:sp>
        </mc:Fallback>
      </mc:AlternateContent>
      <p:sp>
        <p:nvSpPr>
          <p:cNvPr id="144" name="Google Shape;144;g3c62a990d31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3d2a8d033c2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1" name="Google Shape;151;g3d2a8d033c2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1200"/>
              </a:spcBef>
              <a:spcAft>
                <a:spcPts val="0"/>
              </a:spcAft>
              <a:buSzPts val="1400"/>
              <a:buNone/>
            </a:pPr>
            <a:r>
              <a:rPr lang="en-GB">
                <a:latin typeface="Century Gothic"/>
                <a:ea typeface="Century Gothic"/>
                <a:cs typeface="Century Gothic"/>
                <a:sym typeface="Century Gothic"/>
              </a:rPr>
              <a:t>Answer slide.</a:t>
            </a:r>
            <a:endParaRPr>
              <a:latin typeface="Century Gothic"/>
              <a:ea typeface="Century Gothic"/>
              <a:cs typeface="Century Gothic"/>
              <a:sym typeface="Century Gothic"/>
            </a:endParaRPr>
          </a:p>
        </p:txBody>
      </p:sp>
      <p:sp>
        <p:nvSpPr>
          <p:cNvPr id="152" name="Google Shape;152;g3d2a8d033c2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3cc92dfdc06_0_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g3cc92dfdc06_0_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r>
              <a:rPr lang="en-GB" sz="1200" b="0" i="0" u="none" strike="noStrike" cap="none">
                <a:solidFill>
                  <a:schemeClr val="dk1"/>
                </a:solidFill>
                <a:effectLst/>
                <a:latin typeface="Arial"/>
                <a:ea typeface="Arial"/>
                <a:cs typeface="Arial"/>
                <a:sym typeface="Arial"/>
              </a:rPr>
              <a:t>Discuss with learners what the units are for the following different base units: metres, grams, cubic metres. Some of these units are very rarely used in chemistry but are included for completeness and practice in using the prefixes and symbols. </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These resources commonly use dm³ rather than litre. The files for this resource are all available in editable versions, for you to modify as best suits your learners’ needs. </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Lab equipment is commonly measured in ml. Make sure learners understand that 1 ml and 1 cm³ are equivalent.</a:t>
            </a:r>
          </a:p>
          <a:p>
            <a:pPr marL="0" lvl="0" indent="0" algn="l" rtl="0">
              <a:lnSpc>
                <a:spcPct val="100000"/>
              </a:lnSpc>
              <a:spcBef>
                <a:spcPts val="0"/>
              </a:spcBef>
              <a:spcAft>
                <a:spcPts val="0"/>
              </a:spcAft>
              <a:buSzPts val="1400"/>
              <a:buNone/>
            </a:pPr>
            <a:endParaRPr>
              <a:latin typeface="Century Gothic"/>
              <a:ea typeface="Century Gothic"/>
              <a:cs typeface="Century Gothic"/>
              <a:sym typeface="Century Gothic"/>
            </a:endParaRPr>
          </a:p>
        </p:txBody>
      </p:sp>
      <p:sp>
        <p:nvSpPr>
          <p:cNvPr id="160" name="Google Shape;160;g3cc92dfdc06_0_2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9</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d2a8d033c2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g3d2a8d033c2_0_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r>
              <a:rPr lang="en-GB" sz="1200" b="0" i="0" u="none" strike="noStrike" cap="none">
                <a:solidFill>
                  <a:schemeClr val="dk1"/>
                </a:solidFill>
                <a:effectLst/>
                <a:latin typeface="Arial"/>
                <a:ea typeface="Arial"/>
                <a:cs typeface="Arial"/>
                <a:sym typeface="Arial"/>
              </a:rPr>
              <a:t>Note on cubic metres versus metres cubed: the SI (International System of Units) for volume is the cubic metre. </a:t>
            </a:r>
          </a:p>
          <a:p>
            <a:pPr marL="0" lvl="0" indent="0" algn="l" rtl="0">
              <a:lnSpc>
                <a:spcPct val="100000"/>
              </a:lnSpc>
              <a:spcBef>
                <a:spcPts val="0"/>
              </a:spcBef>
              <a:spcAft>
                <a:spcPts val="0"/>
              </a:spcAft>
              <a:buSzPts val="1400"/>
              <a:buNone/>
            </a:pPr>
            <a:endParaRPr>
              <a:solidFill>
                <a:srgbClr val="000000"/>
              </a:solidFill>
              <a:latin typeface="Century Gothic"/>
              <a:ea typeface="Century Gothic"/>
              <a:cs typeface="Century Gothic"/>
              <a:sym typeface="Century Gothic"/>
            </a:endParaRPr>
          </a:p>
        </p:txBody>
      </p:sp>
      <p:sp>
        <p:nvSpPr>
          <p:cNvPr id="168" name="Google Shape;168;g3d2a8d033c2_0_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10</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3cc2908c6bd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g3cc2908c6bd_0_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slide is the conceptual part of the lesson. Emphasise that the bigger the unit, the smaller the number becomes when we convert between units.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Talk through the image showing the conversion of the base unit grams. When we convert 1 g into kilograms we divide by 1000. When we convert 1 g into milligrams then we multiply by 1000.</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Consider a physical analogy. Use metre as the base unit here to make it more relatable. Show learners a 1 m ruler. If we break the ruler into centimetre pieces we go from 1 ruler to 100 pieces of 1 cm. A larger unit to a smaller unit makes the number bigger.</a:t>
            </a:r>
            <a:endParaRP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Ask learners to make their own conversion factor tables for different base units such as metres.</a:t>
            </a:r>
            <a:endParaRPr/>
          </a:p>
          <a:p>
            <a:pPr marL="0" lvl="0" indent="0" algn="l" rtl="0">
              <a:lnSpc>
                <a:spcPct val="100000"/>
              </a:lnSpc>
              <a:spcBef>
                <a:spcPts val="0"/>
              </a:spcBef>
              <a:spcAft>
                <a:spcPts val="0"/>
              </a:spcAft>
              <a:buSzPts val="1400"/>
              <a:buNone/>
            </a:pPr>
            <a:r>
              <a:rPr lang="en-GB"/>
              <a:t> </a:t>
            </a:r>
            <a:endParaRPr/>
          </a:p>
        </p:txBody>
      </p:sp>
      <p:sp>
        <p:nvSpPr>
          <p:cNvPr id="176" name="Google Shape;176;g3cc2908c6bd_0_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cc92dfdc06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95" name="Google Shape;195;g3cc92dfdc06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r>
                  <a:rPr lang="en-GB" sz="1200" b="0" i="0" u="none" strike="noStrike" cap="none">
                    <a:solidFill>
                      <a:schemeClr val="dk1"/>
                    </a:solidFill>
                    <a:effectLst/>
                    <a:latin typeface="Arial"/>
                    <a:ea typeface="Arial"/>
                    <a:cs typeface="Arial"/>
                    <a:sym typeface="Arial"/>
                  </a:rPr>
                  <a:t>Before talking through the slide, ask learners what the prefix milli- means. Learners may incorrectly think it is linked to million. Milli means thousandth.</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The number line provides a visual scaffold for learners who find the abstract idea of conversion factors difficult. By showing the two scales on the same line for mg and g it aids understanding. </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Ask learners what 1 g is equivalent to in mg. The word equivalent means they have the same value. When we convert values, we are simply changing them from one form to another. 1 kg = 1000 g. They are equivalent. 6 g = 6000 mg. They are equivalent. </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Talk through the first example if necessary, highlighting the mg and g scales. </a:t>
                </a:r>
              </a:p>
              <a:p>
                <a:pPr marL="0"/>
                <a:r>
                  <a:rPr lang="en-GB" sz="1200" b="0" i="0" u="none" strike="noStrike" cap="none">
                    <a:solidFill>
                      <a:schemeClr val="dk1"/>
                    </a:solidFill>
                    <a:effectLst/>
                    <a:latin typeface="Arial"/>
                    <a:ea typeface="Arial"/>
                    <a:cs typeface="Arial"/>
                    <a:sym typeface="Arial"/>
                  </a:rPr>
                  <a:t>Ask these questions repeatedly: </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What is the conversion factor?</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Is the unit getting bigger or smaller?</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Will the number become bigger or smaller? </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Do we multiply or divide by the conversion factor?</a:t>
                </a:r>
              </a:p>
              <a:p>
                <a:pPr marL="0"/>
                <a:r>
                  <a:rPr lang="en-GB" sz="1200" b="0" i="0" u="none" strike="noStrike" cap="none">
                    <a:solidFill>
                      <a:schemeClr val="dk1"/>
                    </a:solidFill>
                    <a:effectLst/>
                    <a:latin typeface="Arial"/>
                    <a:ea typeface="Arial"/>
                    <a:cs typeface="Arial"/>
                    <a:sym typeface="Arial"/>
                  </a:rPr>
                  <a:t>Some learners may find d) and e) challenging. If necessary, solve them through ideas from a class discussion and then demonstrate on an interactive whiteboard by adding in extra divisions on the number line to represent 0.5 g or 500 mg.</a:t>
                </a:r>
              </a:p>
              <a:p>
                <a:pPr marL="0"/>
                <a:endParaRPr lang="en-GB" sz="1200" b="0" i="0" u="none" strike="noStrike" cap="none">
                  <a:solidFill>
                    <a:schemeClr val="dk1"/>
                  </a:solidFill>
                  <a:effectLst/>
                  <a:latin typeface="Arial"/>
                  <a:ea typeface="Arial"/>
                  <a:cs typeface="Arial"/>
                  <a:sym typeface="Arial"/>
                </a:endParaRPr>
              </a:p>
              <a:p>
                <a:pPr marL="0"/>
                <a:r>
                  <a:rPr lang="en-GB" sz="1200" b="1" i="0" u="none" strike="noStrike" cap="none">
                    <a:solidFill>
                      <a:schemeClr val="dk1"/>
                    </a:solidFill>
                    <a:effectLst/>
                    <a:latin typeface="Arial"/>
                    <a:ea typeface="Arial"/>
                    <a:cs typeface="Arial"/>
                    <a:sym typeface="Arial"/>
                  </a:rPr>
                  <a:t>Answers: </a:t>
                </a:r>
                <a:endParaRPr lang="en-GB" sz="1200" b="0" i="0" u="none" strike="noStrike" cap="none">
                  <a:solidFill>
                    <a:schemeClr val="dk1"/>
                  </a:solidFill>
                  <a:effectLst/>
                  <a:latin typeface="Arial"/>
                  <a:ea typeface="Arial"/>
                  <a:cs typeface="Arial"/>
                  <a:sym typeface="Arial"/>
                </a:endParaRPr>
              </a:p>
              <a:p>
                <a:pPr marL="0" lvl="0">
                  <a:buFont typeface="+mj-lt"/>
                  <a:buAutoNum type="alphaLcParenR"/>
                </a:pPr>
                <a:r>
                  <a:rPr lang="en-GB" sz="1200" b="0" i="0" u="none" strike="noStrike" cap="none">
                    <a:solidFill>
                      <a:schemeClr val="dk1"/>
                    </a:solidFill>
                    <a:effectLst/>
                    <a:latin typeface="Arial"/>
                    <a:ea typeface="Arial"/>
                    <a:cs typeface="Arial"/>
                    <a:sym typeface="Arial"/>
                  </a:rPr>
                  <a:t>2 g. This is the most accessible as the answer is clearly on the line.</a:t>
                </a:r>
              </a:p>
              <a:p>
                <a:pPr marL="0" lvl="0">
                  <a:buFont typeface="+mj-lt"/>
                  <a:buAutoNum type="alphaLcParenR"/>
                </a:pPr>
                <a:r>
                  <a:rPr lang="en-GB" sz="1200" b="0" i="0" u="none" strike="noStrike" cap="none">
                    <a:solidFill>
                      <a:schemeClr val="dk1"/>
                    </a:solidFill>
                    <a:effectLst/>
                    <a:latin typeface="Arial"/>
                    <a:ea typeface="Arial"/>
                    <a:cs typeface="Arial"/>
                    <a:sym typeface="Arial"/>
                  </a:rPr>
                  <a:t>8000 mg. This answer reverses the direction. Watch for learners who write 0.008 g as they have used the wrong operation here. Ask learners: ‘are we going to a bigger unit or a smaller unit?’</a:t>
                </a:r>
              </a:p>
              <a:p>
                <a:pPr marL="0" lvl="0">
                  <a:buFont typeface="+mj-lt"/>
                  <a:buAutoNum type="alphaLcParenR"/>
                </a:pPr>
                <a:r>
                  <a:rPr lang="en-GB" sz="1200" b="0" i="0" u="none" strike="noStrike" cap="none">
                    <a:solidFill>
                      <a:schemeClr val="dk1"/>
                    </a:solidFill>
                    <a:effectLst/>
                    <a:latin typeface="Arial"/>
                    <a:ea typeface="Arial"/>
                    <a:cs typeface="Arial"/>
                    <a:sym typeface="Arial"/>
                  </a:rPr>
                  <a:t>10 000 mg </a:t>
                </a:r>
              </a:p>
              <a:p>
                <a:pPr marL="0" lvl="0">
                  <a:buFont typeface="+mj-lt"/>
                  <a:buAutoNum type="alphaLcParenR"/>
                </a:pPr>
                <a:r>
                  <a:rPr lang="en-GB" sz="1200" b="0" i="0" u="none" strike="noStrike" cap="none">
                    <a:solidFill>
                      <a:schemeClr val="dk1"/>
                    </a:solidFill>
                    <a:effectLst/>
                    <a:latin typeface="Arial"/>
                    <a:ea typeface="Arial"/>
                    <a:cs typeface="Arial"/>
                    <a:sym typeface="Arial"/>
                  </a:rPr>
                  <a:t>2500 mg. Learners who are over-reliant on the number line may struggle as 2.5 sits between the marked divisions.</a:t>
                </a:r>
              </a:p>
              <a:p>
                <a:pPr marL="0" lvl="0">
                  <a:buFont typeface="+mj-lt"/>
                  <a:buAutoNum type="alphaLcParenR"/>
                </a:pPr>
                <a:r>
                  <a:rPr lang="en-GB" sz="1200" b="0" i="0" u="none" strike="noStrike" cap="none">
                    <a:solidFill>
                      <a:schemeClr val="dk1"/>
                    </a:solidFill>
                    <a:effectLst/>
                    <a:latin typeface="Arial"/>
                    <a:ea typeface="Arial"/>
                    <a:cs typeface="Arial"/>
                    <a:sym typeface="Arial"/>
                  </a:rPr>
                  <a:t>0.5 g</a:t>
                </a:r>
              </a:p>
              <a:p>
                <a:pPr marL="0"/>
                <a:r>
                  <a:rPr lang="en-GB" sz="1200" b="0" i="0" u="none" strike="noStrike" cap="none">
                    <a:solidFill>
                      <a:schemeClr val="dk1"/>
                    </a:solidFill>
                    <a:effectLst/>
                    <a:latin typeface="Arial"/>
                    <a:ea typeface="Arial"/>
                    <a:cs typeface="Arial"/>
                    <a:sym typeface="Arial"/>
                  </a:rPr>
                  <a:t>Ask learners if they can convert 450 mg into g. Check for learners who might give 45 g or 4.5 g as the answer. They are not dividing by 1000 to get 0.45 g. If this happens, provide more conversions to complete using the whole integer values and then use numbers between the marked divisions. The number line is a tool to use and not a replacement for understanding the conversion factor.</a:t>
                </a:r>
              </a:p>
              <a:p>
                <a:pPr marL="0"/>
                <a:r>
                  <a:rPr lang="en-GB" sz="1200" b="0" i="0" u="none" strike="noStrike" cap="none">
                    <a:solidFill>
                      <a:schemeClr val="dk1"/>
                    </a:solidFill>
                    <a:effectLst/>
                    <a:latin typeface="Arial"/>
                    <a:ea typeface="Arial"/>
                    <a:cs typeface="Arial"/>
                    <a:sym typeface="Arial"/>
                  </a:rPr>
                  <a:t>Ask learners if they need a number line or can do this just using the conversion factor. The goal is to help learners internalise the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1000 and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1000 and not need a visual scaffold. </a:t>
                </a:r>
              </a:p>
              <a:p>
                <a:pPr marL="0" lvl="0" indent="0" algn="l" rtl="0">
                  <a:lnSpc>
                    <a:spcPct val="100000"/>
                  </a:lnSpc>
                  <a:spcBef>
                    <a:spcPts val="0"/>
                  </a:spcBef>
                  <a:spcAft>
                    <a:spcPts val="0"/>
                  </a:spcAft>
                  <a:buSzPts val="1400"/>
                  <a:buNone/>
                </a:pPr>
                <a:endParaRPr/>
              </a:p>
            </p:txBody>
          </p:sp>
        </mc:Choice>
        <mc:Fallback xmlns="">
          <p:sp>
            <p:nvSpPr>
              <p:cNvPr id="195" name="Google Shape;195;g3cc92dfdc06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a:r>
                  <a:rPr lang="en-GB" sz="1200" b="0" i="0" u="none" strike="noStrike" cap="none">
                    <a:solidFill>
                      <a:schemeClr val="dk1"/>
                    </a:solidFill>
                    <a:effectLst/>
                    <a:latin typeface="Arial"/>
                    <a:ea typeface="Arial"/>
                    <a:cs typeface="Arial"/>
                    <a:sym typeface="Arial"/>
                  </a:rPr>
                  <a:t>Before talking through the slide, ask learners what the prefix milli- means. Learners may incorrectly think it is linked to million. Milli means thousandth.</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The number line provides a visual scaffold for learners who find the abstract idea of conversion factors difficult. By showing the two scales on the same line for mg and g it aids understanding. </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Ask learners what 1 g is equivalent to in mg. The word equivalent means they have the same value. When we convert values, we are simply changing them from one form to another. 1 kg = 1000 g. They are equivalent. 6 g = 6000 mg. They are equivalent. </a:t>
                </a:r>
              </a:p>
              <a:p>
                <a:pPr marL="0"/>
                <a:endParaRPr lang="en-GB" sz="1200" b="0" i="0" u="none" strike="noStrike" cap="none">
                  <a:solidFill>
                    <a:schemeClr val="dk1"/>
                  </a:solidFill>
                  <a:effectLst/>
                  <a:latin typeface="Arial"/>
                  <a:ea typeface="Arial"/>
                  <a:cs typeface="Arial"/>
                  <a:sym typeface="Arial"/>
                </a:endParaRPr>
              </a:p>
              <a:p>
                <a:pPr marL="0"/>
                <a:r>
                  <a:rPr lang="en-GB" sz="1200" b="0" i="0" u="none" strike="noStrike" cap="none">
                    <a:solidFill>
                      <a:schemeClr val="dk1"/>
                    </a:solidFill>
                    <a:effectLst/>
                    <a:latin typeface="Arial"/>
                    <a:ea typeface="Arial"/>
                    <a:cs typeface="Arial"/>
                    <a:sym typeface="Arial"/>
                  </a:rPr>
                  <a:t>Talk through the first example if necessary, highlighting the mg and g scales. </a:t>
                </a:r>
              </a:p>
              <a:p>
                <a:pPr marL="0"/>
                <a:r>
                  <a:rPr lang="en-GB" sz="1200" b="0" i="0" u="none" strike="noStrike" cap="none">
                    <a:solidFill>
                      <a:schemeClr val="dk1"/>
                    </a:solidFill>
                    <a:effectLst/>
                    <a:latin typeface="Arial"/>
                    <a:ea typeface="Arial"/>
                    <a:cs typeface="Arial"/>
                    <a:sym typeface="Arial"/>
                  </a:rPr>
                  <a:t>Ask these questions repeatedly: </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What is the conversion factor?</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Is the unit getting bigger or smaller?</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Will the number become bigger or smaller? </a:t>
                </a:r>
              </a:p>
              <a:p>
                <a:pPr marL="0" lvl="0">
                  <a:buFont typeface="Arial" panose="020B0604020202020204" pitchFamily="34" charset="0"/>
                  <a:buChar char="•"/>
                </a:pPr>
                <a:r>
                  <a:rPr lang="en-GB" sz="1200" b="0" i="0" u="none" strike="noStrike" cap="none">
                    <a:solidFill>
                      <a:schemeClr val="dk1"/>
                    </a:solidFill>
                    <a:effectLst/>
                    <a:latin typeface="Arial"/>
                    <a:ea typeface="Arial"/>
                    <a:cs typeface="Arial"/>
                    <a:sym typeface="Arial"/>
                  </a:rPr>
                  <a:t>Do we multiply or divide by the conversion factor?</a:t>
                </a:r>
              </a:p>
              <a:p>
                <a:pPr marL="0"/>
                <a:r>
                  <a:rPr lang="en-GB" sz="1200" b="0" i="0" u="none" strike="noStrike" cap="none">
                    <a:solidFill>
                      <a:schemeClr val="dk1"/>
                    </a:solidFill>
                    <a:effectLst/>
                    <a:latin typeface="Arial"/>
                    <a:ea typeface="Arial"/>
                    <a:cs typeface="Arial"/>
                    <a:sym typeface="Arial"/>
                  </a:rPr>
                  <a:t>Some learners may find d) and e) challenging. If necessary, solve them through ideas from a class discussion and then demonstrate on an interactive whiteboard by adding in extra divisions on the number line to represent 0.5 g or 500 mg.</a:t>
                </a:r>
              </a:p>
              <a:p>
                <a:pPr marL="0"/>
                <a:endParaRPr lang="en-GB" sz="1200" b="0" i="0" u="none" strike="noStrike" cap="none">
                  <a:solidFill>
                    <a:schemeClr val="dk1"/>
                  </a:solidFill>
                  <a:effectLst/>
                  <a:latin typeface="Arial"/>
                  <a:ea typeface="Arial"/>
                  <a:cs typeface="Arial"/>
                  <a:sym typeface="Arial"/>
                </a:endParaRPr>
              </a:p>
              <a:p>
                <a:pPr marL="0"/>
                <a:r>
                  <a:rPr lang="en-GB" sz="1200" b="1" i="0" u="none" strike="noStrike" cap="none">
                    <a:solidFill>
                      <a:schemeClr val="dk1"/>
                    </a:solidFill>
                    <a:effectLst/>
                    <a:latin typeface="Arial"/>
                    <a:ea typeface="Arial"/>
                    <a:cs typeface="Arial"/>
                    <a:sym typeface="Arial"/>
                  </a:rPr>
                  <a:t>Answers: </a:t>
                </a:r>
                <a:endParaRPr lang="en-GB" sz="1200" b="0" i="0" u="none" strike="noStrike" cap="none">
                  <a:solidFill>
                    <a:schemeClr val="dk1"/>
                  </a:solidFill>
                  <a:effectLst/>
                  <a:latin typeface="Arial"/>
                  <a:ea typeface="Arial"/>
                  <a:cs typeface="Arial"/>
                  <a:sym typeface="Arial"/>
                </a:endParaRPr>
              </a:p>
              <a:p>
                <a:pPr marL="0" lvl="0">
                  <a:buFont typeface="+mj-lt"/>
                  <a:buAutoNum type="alphaLcParenR"/>
                </a:pPr>
                <a:r>
                  <a:rPr lang="en-GB" sz="1200" b="0" i="0" u="none" strike="noStrike" cap="none">
                    <a:solidFill>
                      <a:schemeClr val="dk1"/>
                    </a:solidFill>
                    <a:effectLst/>
                    <a:latin typeface="Arial"/>
                    <a:ea typeface="Arial"/>
                    <a:cs typeface="Arial"/>
                    <a:sym typeface="Arial"/>
                  </a:rPr>
                  <a:t>2 g. This is the most accessible as the answer is clearly on the line.</a:t>
                </a:r>
              </a:p>
              <a:p>
                <a:pPr marL="0" lvl="0">
                  <a:buFont typeface="+mj-lt"/>
                  <a:buAutoNum type="alphaLcParenR"/>
                </a:pPr>
                <a:r>
                  <a:rPr lang="en-GB" sz="1200" b="0" i="0" u="none" strike="noStrike" cap="none">
                    <a:solidFill>
                      <a:schemeClr val="dk1"/>
                    </a:solidFill>
                    <a:effectLst/>
                    <a:latin typeface="Arial"/>
                    <a:ea typeface="Arial"/>
                    <a:cs typeface="Arial"/>
                    <a:sym typeface="Arial"/>
                  </a:rPr>
                  <a:t>8000 mg. This answer reverses the direction. Watch for learners who write 0.008 g as they have used the wrong operation here. Ask learners: ‘are we going to a bigger unit or a smaller unit?’</a:t>
                </a:r>
              </a:p>
              <a:p>
                <a:pPr marL="0" lvl="0">
                  <a:buFont typeface="+mj-lt"/>
                  <a:buAutoNum type="alphaLcParenR"/>
                </a:pPr>
                <a:r>
                  <a:rPr lang="en-GB" sz="1200" b="0" i="0" u="none" strike="noStrike" cap="none">
                    <a:solidFill>
                      <a:schemeClr val="dk1"/>
                    </a:solidFill>
                    <a:effectLst/>
                    <a:latin typeface="Arial"/>
                    <a:ea typeface="Arial"/>
                    <a:cs typeface="Arial"/>
                    <a:sym typeface="Arial"/>
                  </a:rPr>
                  <a:t>10 000 mg </a:t>
                </a:r>
              </a:p>
              <a:p>
                <a:pPr marL="0" lvl="0">
                  <a:buFont typeface="+mj-lt"/>
                  <a:buAutoNum type="alphaLcParenR"/>
                </a:pPr>
                <a:r>
                  <a:rPr lang="en-GB" sz="1200" b="0" i="0" u="none" strike="noStrike" cap="none">
                    <a:solidFill>
                      <a:schemeClr val="dk1"/>
                    </a:solidFill>
                    <a:effectLst/>
                    <a:latin typeface="Arial"/>
                    <a:ea typeface="Arial"/>
                    <a:cs typeface="Arial"/>
                    <a:sym typeface="Arial"/>
                  </a:rPr>
                  <a:t>2500 mg. Learners who are over-reliant on the number line may struggle as 2.5 sits between the marked divisions.</a:t>
                </a:r>
              </a:p>
              <a:p>
                <a:pPr marL="0" lvl="0">
                  <a:buFont typeface="+mj-lt"/>
                  <a:buAutoNum type="alphaLcParenR"/>
                </a:pPr>
                <a:r>
                  <a:rPr lang="en-GB" sz="1200" b="0" i="0" u="none" strike="noStrike" cap="none">
                    <a:solidFill>
                      <a:schemeClr val="dk1"/>
                    </a:solidFill>
                    <a:effectLst/>
                    <a:latin typeface="Arial"/>
                    <a:ea typeface="Arial"/>
                    <a:cs typeface="Arial"/>
                    <a:sym typeface="Arial"/>
                  </a:rPr>
                  <a:t>0.5 g</a:t>
                </a:r>
              </a:p>
              <a:p>
                <a:pPr marL="0"/>
                <a:r>
                  <a:rPr lang="en-GB" sz="1200" b="0" i="0" u="none" strike="noStrike" cap="none">
                    <a:solidFill>
                      <a:schemeClr val="dk1"/>
                    </a:solidFill>
                    <a:effectLst/>
                    <a:latin typeface="Arial"/>
                    <a:ea typeface="Arial"/>
                    <a:cs typeface="Arial"/>
                    <a:sym typeface="Arial"/>
                  </a:rPr>
                  <a:t>Ask learners if they can convert 450 mg into g. Check for learners who might give 45 g or 4.5 g as the answer. They are not dividing by 1000 to get 0.45 g. If this happens, provide more conversions to complete using the whole integer values and then use numbers between the marked divisions. The number line is a tool to use and not a replacement for understanding the conversion factor.</a:t>
                </a:r>
              </a:p>
              <a:p>
                <a:pPr marL="0"/>
                <a:r>
                  <a:rPr lang="en-GB" sz="1200" b="0" i="0" u="none" strike="noStrike" cap="none">
                    <a:solidFill>
                      <a:schemeClr val="dk1"/>
                    </a:solidFill>
                    <a:effectLst/>
                    <a:latin typeface="Arial"/>
                    <a:ea typeface="Arial"/>
                    <a:cs typeface="Arial"/>
                    <a:sym typeface="Arial"/>
                  </a:rPr>
                  <a:t>Ask learners if they need a number line or can do this just using the conversion factor. The goal is to help learners internalise the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1000 and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1000 and not need a visual scaffold. </a:t>
                </a:r>
              </a:p>
              <a:p>
                <a:pPr marL="0" lvl="0" indent="0" algn="l" rtl="0">
                  <a:lnSpc>
                    <a:spcPct val="100000"/>
                  </a:lnSpc>
                  <a:spcBef>
                    <a:spcPts val="0"/>
                  </a:spcBef>
                  <a:spcAft>
                    <a:spcPts val="0"/>
                  </a:spcAft>
                  <a:buSzPts val="1400"/>
                  <a:buNone/>
                </a:pPr>
                <a:endParaRPr/>
              </a:p>
            </p:txBody>
          </p:sp>
        </mc:Fallback>
      </mc:AlternateContent>
      <p:sp>
        <p:nvSpPr>
          <p:cNvPr id="196" name="Google Shape;196;g3cc92dfdc06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12</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a:extLst>
            <a:ext uri="{FF2B5EF4-FFF2-40B4-BE49-F238E27FC236}">
              <a16:creationId xmlns:a16="http://schemas.microsoft.com/office/drawing/2014/main" id="{A77DDC09-8617-FBC5-D043-5B858B9D5462}"/>
            </a:ext>
          </a:extLst>
        </p:cNvPr>
        <p:cNvGrpSpPr/>
        <p:nvPr/>
      </p:nvGrpSpPr>
      <p:grpSpPr>
        <a:xfrm>
          <a:off x="0" y="0"/>
          <a:ext cx="0" cy="0"/>
          <a:chOff x="0" y="0"/>
          <a:chExt cx="0" cy="0"/>
        </a:xfrm>
      </p:grpSpPr>
      <p:sp>
        <p:nvSpPr>
          <p:cNvPr id="194" name="Google Shape;194;g3cc92dfdc06_0_0:notes">
            <a:extLst>
              <a:ext uri="{FF2B5EF4-FFF2-40B4-BE49-F238E27FC236}">
                <a16:creationId xmlns:a16="http://schemas.microsoft.com/office/drawing/2014/main" id="{AD4E62D9-4022-FDDD-DAD6-FE176AFB2B1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95" name="Google Shape;195;g3cc92dfdc06_0_0:notes">
                <a:extLst>
                  <a:ext uri="{FF2B5EF4-FFF2-40B4-BE49-F238E27FC236}">
                    <a16:creationId xmlns:a16="http://schemas.microsoft.com/office/drawing/2014/main" id="{5D61E57B-36D7-C3D3-CA2B-19CD6F6B16E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a:buFont typeface="+mj-lt"/>
                  <a:buAutoNum type="alphaLcParenR"/>
                </a:pPr>
                <a:r>
                  <a:rPr lang="en-GB" sz="1200" b="0" i="0" u="none" strike="noStrike" cap="none">
                    <a:solidFill>
                      <a:schemeClr val="dk1"/>
                    </a:solidFill>
                    <a:effectLst/>
                    <a:latin typeface="Arial"/>
                    <a:ea typeface="Arial"/>
                    <a:cs typeface="Arial"/>
                    <a:sym typeface="Arial"/>
                  </a:rPr>
                  <a:t>This is the most accessible as the answer is clearly on the line.</a:t>
                </a:r>
              </a:p>
              <a:p>
                <a:pPr marL="0" lvl="0">
                  <a:buFont typeface="+mj-lt"/>
                  <a:buAutoNum type="alphaLcParenR"/>
                </a:pPr>
                <a:r>
                  <a:rPr lang="en-GB" sz="1200" b="0" i="0" u="none" strike="noStrike" cap="none">
                    <a:solidFill>
                      <a:schemeClr val="dk1"/>
                    </a:solidFill>
                    <a:effectLst/>
                    <a:latin typeface="Arial"/>
                    <a:ea typeface="Arial"/>
                    <a:cs typeface="Arial"/>
                    <a:sym typeface="Arial"/>
                  </a:rPr>
                  <a:t>This answer reverses the direction. Watch for learners who write 0.008 g as they have used the wrong operation here. Ask learners are we going to a bigger unit or a smaller unit?</a:t>
                </a:r>
              </a:p>
              <a:p>
                <a:pPr marL="228600" lvl="0" indent="-228600">
                  <a:buFont typeface="+mj-lt"/>
                  <a:buAutoNum type="alphaLcParenR" startAt="4"/>
                </a:pPr>
                <a:r>
                  <a:rPr lang="en-GB" sz="1200" b="0" i="0" u="none" strike="noStrike" cap="none">
                    <a:solidFill>
                      <a:schemeClr val="dk1"/>
                    </a:solidFill>
                    <a:effectLst/>
                    <a:latin typeface="Arial"/>
                    <a:ea typeface="Arial"/>
                    <a:cs typeface="Arial"/>
                    <a:sym typeface="Arial"/>
                  </a:rPr>
                  <a:t>Learners who are over-reliant on the number line may struggle as 2.5 sits between the marked divisions.</a:t>
                </a:r>
              </a:p>
              <a:p>
                <a:pPr marL="0"/>
                <a:r>
                  <a:rPr lang="en-GB" sz="1200" b="0" i="0" u="none" strike="noStrike" cap="none">
                    <a:solidFill>
                      <a:schemeClr val="dk1"/>
                    </a:solidFill>
                    <a:effectLst/>
                    <a:latin typeface="Arial"/>
                    <a:ea typeface="Arial"/>
                    <a:cs typeface="Arial"/>
                    <a:sym typeface="Arial"/>
                  </a:rPr>
                  <a:t>Ask learners if they can convert 450 mg into g. Check for learners who might give 45 g or 4.5 g as the answer. They are not dividing by 1000 to get 0.45 g. If this happens, provide more conversions to complete using the whole integer values and then use numbers between the marked divisions. The number line is a tool to use and not a replacement for understanding the conversion factor.</a:t>
                </a:r>
              </a:p>
              <a:p>
                <a:pPr marL="0"/>
                <a:r>
                  <a:rPr lang="en-GB" sz="1200" b="0" i="0" u="none" strike="noStrike" cap="none">
                    <a:solidFill>
                      <a:schemeClr val="dk1"/>
                    </a:solidFill>
                    <a:effectLst/>
                    <a:latin typeface="Arial"/>
                    <a:ea typeface="Arial"/>
                    <a:cs typeface="Arial"/>
                    <a:sym typeface="Arial"/>
                  </a:rPr>
                  <a:t>Ask learners if they need a number line or can do this just using the conversion factor. The goal is to help learners internalise the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1000 and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1000 and not need a visual scaffold.</a:t>
                </a:r>
                <a:endParaRPr/>
              </a:p>
            </p:txBody>
          </p:sp>
        </mc:Choice>
        <mc:Fallback xmlns="">
          <p:sp>
            <p:nvSpPr>
              <p:cNvPr id="195" name="Google Shape;195;g3cc92dfdc06_0_0:notes">
                <a:extLst>
                  <a:ext uri="{FF2B5EF4-FFF2-40B4-BE49-F238E27FC236}">
                    <a16:creationId xmlns:a16="http://schemas.microsoft.com/office/drawing/2014/main" id="{5D61E57B-36D7-C3D3-CA2B-19CD6F6B16E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a:buFont typeface="+mj-lt"/>
                  <a:buAutoNum type="alphaLcParenR"/>
                </a:pPr>
                <a:r>
                  <a:rPr lang="en-GB" sz="1200" b="0" i="0" u="none" strike="noStrike" cap="none">
                    <a:solidFill>
                      <a:schemeClr val="dk1"/>
                    </a:solidFill>
                    <a:effectLst/>
                    <a:latin typeface="Arial"/>
                    <a:ea typeface="Arial"/>
                    <a:cs typeface="Arial"/>
                    <a:sym typeface="Arial"/>
                  </a:rPr>
                  <a:t>This is the most accessible as the answer is clearly on the line.</a:t>
                </a:r>
              </a:p>
              <a:p>
                <a:pPr marL="0" lvl="0">
                  <a:buFont typeface="+mj-lt"/>
                  <a:buAutoNum type="alphaLcParenR"/>
                </a:pPr>
                <a:r>
                  <a:rPr lang="en-GB" sz="1200" b="0" i="0" u="none" strike="noStrike" cap="none">
                    <a:solidFill>
                      <a:schemeClr val="dk1"/>
                    </a:solidFill>
                    <a:effectLst/>
                    <a:latin typeface="Arial"/>
                    <a:ea typeface="Arial"/>
                    <a:cs typeface="Arial"/>
                    <a:sym typeface="Arial"/>
                  </a:rPr>
                  <a:t>This answer reverses the direction. Watch for learners who write 0.008 g as they have used the wrong operation here. Ask learners are we going to a bigger unit or a smaller unit?</a:t>
                </a:r>
              </a:p>
              <a:p>
                <a:pPr marL="228600" lvl="0" indent="-228600">
                  <a:buFont typeface="+mj-lt"/>
                  <a:buAutoNum type="alphaLcParenR" startAt="4"/>
                </a:pPr>
                <a:r>
                  <a:rPr lang="en-GB" sz="1200" b="0" i="0" u="none" strike="noStrike" cap="none">
                    <a:solidFill>
                      <a:schemeClr val="dk1"/>
                    </a:solidFill>
                    <a:effectLst/>
                    <a:latin typeface="Arial"/>
                    <a:ea typeface="Arial"/>
                    <a:cs typeface="Arial"/>
                    <a:sym typeface="Arial"/>
                  </a:rPr>
                  <a:t>Learners who are over-reliant on the number line may struggle as 2.5 sits between the marked divisions.</a:t>
                </a:r>
              </a:p>
              <a:p>
                <a:pPr marL="0"/>
                <a:r>
                  <a:rPr lang="en-GB" sz="1200" b="0" i="0" u="none" strike="noStrike" cap="none">
                    <a:solidFill>
                      <a:schemeClr val="dk1"/>
                    </a:solidFill>
                    <a:effectLst/>
                    <a:latin typeface="Arial"/>
                    <a:ea typeface="Arial"/>
                    <a:cs typeface="Arial"/>
                    <a:sym typeface="Arial"/>
                  </a:rPr>
                  <a:t>Ask learners if they can convert 450 mg into g. Check for learners who might give 45 g or 4.5 g as the answer. They are not dividing by 1000 to get 0.45 g. If this happens, provide more conversions to complete using the whole integer values and then use numbers between the marked divisions. The number line is a tool to use and not a replacement for understanding the conversion factor.</a:t>
                </a:r>
              </a:p>
              <a:p>
                <a:pPr marL="0"/>
                <a:r>
                  <a:rPr lang="en-GB" sz="1200" b="0" i="0" u="none" strike="noStrike" cap="none">
                    <a:solidFill>
                      <a:schemeClr val="dk1"/>
                    </a:solidFill>
                    <a:effectLst/>
                    <a:latin typeface="Arial"/>
                    <a:ea typeface="Arial"/>
                    <a:cs typeface="Arial"/>
                    <a:sym typeface="Arial"/>
                  </a:rPr>
                  <a:t>Ask learners if they need a number line or can do this just using the conversion factor. The goal is to help learners internalise the </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1000 and </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1000 and not need a visual scaffold.</a:t>
                </a:r>
                <a:endParaRPr/>
              </a:p>
            </p:txBody>
          </p:sp>
        </mc:Fallback>
      </mc:AlternateContent>
      <p:sp>
        <p:nvSpPr>
          <p:cNvPr id="196" name="Google Shape;196;g3cc92dfdc06_0_0:notes">
            <a:extLst>
              <a:ext uri="{FF2B5EF4-FFF2-40B4-BE49-F238E27FC236}">
                <a16:creationId xmlns:a16="http://schemas.microsoft.com/office/drawing/2014/main" id="{8C722D5F-33DF-FAB5-0AEE-5E24AE18F37F}"/>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13</a:t>
            </a:fld>
            <a:endParaRPr/>
          </a:p>
        </p:txBody>
      </p:sp>
    </p:spTree>
    <p:extLst>
      <p:ext uri="{BB962C8B-B14F-4D97-AF65-F5344CB8AC3E}">
        <p14:creationId xmlns:p14="http://schemas.microsoft.com/office/powerpoint/2010/main" val="37381263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Learners are introduced to unit conversions in the primary phase. Learners are used to the units, litres and millilitres in maths and everyday life. This example is about converting units and gaining confidence in the process. This slide provides a scaffolded worked example to help learners lay out their working, in contexts which will be familiar from the primary phase.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Walk through the worked example step by step, narrating every decision aloud to model your thinking process. Encourage learners to lay out their answer in a similar way and always write out the conversion factor and whether they are multiplying or dividing before doing the calculation.</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Watch for learners dividing in the second example, ml is smaller than L, so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1000. You can use this example to discuss that 1 ml is equivalent to 1 </a:t>
                </a:r>
                <a14:m>
                  <m:oMath xmlns:m="http://schemas.openxmlformats.org/officeDocument/2006/math">
                    <m:sSup>
                      <m:sSupPr>
                        <m:ctrlPr>
                          <a:rPr lang="en-GB" sz="1200" b="0" i="0" u="none" strike="noStrike" cap="none">
                            <a:solidFill>
                              <a:schemeClr val="dk1"/>
                            </a:solidFill>
                            <a:effectLst/>
                            <a:latin typeface="Arial"/>
                            <a:ea typeface="Arial"/>
                            <a:cs typeface="Arial"/>
                            <a:sym typeface="Arial"/>
                          </a:rPr>
                        </m:ctrlPr>
                      </m:sSupPr>
                      <m:e>
                        <m:r>
                          <m:rPr>
                            <m:nor/>
                          </m:rPr>
                          <a:rPr lang="en-GB" sz="1200" b="0" i="0" u="none" strike="noStrike" cap="none">
                            <a:solidFill>
                              <a:schemeClr val="dk1"/>
                            </a:solidFill>
                            <a:effectLst/>
                            <a:latin typeface="Arial"/>
                            <a:ea typeface="Arial"/>
                            <a:cs typeface="Arial"/>
                            <a:sym typeface="Arial"/>
                          </a:rPr>
                          <m:t>cm</m:t>
                        </m:r>
                      </m:e>
                      <m:sup>
                        <m:r>
                          <a:rPr lang="en-GB" sz="1200" b="0" i="0" u="none" strike="noStrike" cap="none">
                            <a:solidFill>
                              <a:schemeClr val="dk1"/>
                            </a:solidFill>
                            <a:effectLst/>
                            <a:latin typeface="Cambria Math" panose="02040503050406030204" pitchFamily="18" charset="0"/>
                            <a:ea typeface="Arial"/>
                            <a:cs typeface="Arial"/>
                            <a:sym typeface="Arial"/>
                          </a:rPr>
                          <m:t>3</m:t>
                        </m:r>
                      </m:sup>
                    </m:sSup>
                  </m:oMath>
                </a14:m>
                <a:r>
                  <a:rPr lang="en-GB" sz="1200" b="0" i="0" u="none" strike="noStrike" cap="none">
                    <a:solidFill>
                      <a:schemeClr val="dk1"/>
                    </a:solidFill>
                    <a:effectLst/>
                    <a:latin typeface="Arial"/>
                    <a:ea typeface="Arial"/>
                    <a:cs typeface="Arial"/>
                    <a:sym typeface="Arial"/>
                  </a:rPr>
                  <a:t>. The answer is on the next slide.</a:t>
                </a:r>
              </a:p>
              <a:p>
                <a:pPr marL="0" indent="0"/>
                <a:r>
                  <a:rPr lang="en-GB" sz="1200" b="0" i="0" u="none" strike="noStrike" cap="none">
                    <a:solidFill>
                      <a:schemeClr val="dk1"/>
                    </a:solidFill>
                    <a:effectLst/>
                    <a:latin typeface="Arial"/>
                    <a:ea typeface="Arial"/>
                    <a:cs typeface="Arial"/>
                    <a:sym typeface="Arial"/>
                  </a:rPr>
                  <a:t>.</a:t>
                </a:r>
              </a:p>
            </p:txBody>
          </p:sp>
        </mc:Choice>
        <mc:Fallback xmlns="">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Learners are introduced to unit conversions in the primary phase. Learners are used to the units, litres and millilitres in maths and everyday life. This example is about converting units and gaining confidence in the process. This slide provides a scaffolded worked example to help learners lay out their working, in contexts which will be familiar from the primary phase. </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Walk through the worked example step by step, narrating every decision aloud to model your thinking process. Encourage learners to lay out their answer in a similar way and always write out the conversion factor and whether they are multiplying or dividing before doing the calculation.</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Watch for learners dividing in the second example, ml is smaller than L, so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1000. You can use this example to discuss that 1 ml is equivalent to 1 </a:t>
                </a:r>
                <a:r>
                  <a:rPr lang="en-GB" sz="1200" b="0" i="0" u="none" strike="noStrike" cap="none">
                    <a:solidFill>
                      <a:schemeClr val="dk1"/>
                    </a:solidFill>
                    <a:effectLst/>
                    <a:latin typeface="Cambria Math" panose="02040503050406030204" pitchFamily="18" charset="0"/>
                    <a:cs typeface="Arial"/>
                    <a:sym typeface="Arial"/>
                  </a:rPr>
                  <a:t>〖"</a:t>
                </a:r>
                <a:r>
                  <a:rPr lang="en-GB" sz="1200" b="0" i="0" u="none" strike="noStrike" cap="none">
                    <a:solidFill>
                      <a:schemeClr val="dk1"/>
                    </a:solidFill>
                    <a:effectLst/>
                    <a:latin typeface="Arial"/>
                    <a:ea typeface="Arial"/>
                    <a:cs typeface="Arial"/>
                    <a:sym typeface="Arial"/>
                  </a:rPr>
                  <a:t>cm</a:t>
                </a:r>
                <a:r>
                  <a:rPr lang="en-GB" sz="1200" b="0" i="0" u="none" strike="noStrike" cap="none">
                    <a:solidFill>
                      <a:schemeClr val="dk1"/>
                    </a:solidFill>
                    <a:effectLst/>
                    <a:latin typeface="Cambria Math" panose="02040503050406030204" pitchFamily="18" charset="0"/>
                    <a:ea typeface="Arial"/>
                    <a:cs typeface="Arial"/>
                    <a:sym typeface="Arial"/>
                  </a:rPr>
                  <a:t>" 〗^3</a:t>
                </a:r>
                <a:r>
                  <a:rPr lang="en-GB" sz="1200" b="0" i="0" u="none" strike="noStrike" cap="none">
                    <a:solidFill>
                      <a:schemeClr val="dk1"/>
                    </a:solidFill>
                    <a:effectLst/>
                    <a:latin typeface="Arial"/>
                    <a:ea typeface="Arial"/>
                    <a:cs typeface="Arial"/>
                    <a:sym typeface="Arial"/>
                  </a:rPr>
                  <a:t>. The answer is on the next slide.</a:t>
                </a:r>
              </a:p>
              <a:p>
                <a:pPr marL="0" indent="0"/>
                <a:r>
                  <a:rPr lang="en-GB" sz="1200" b="0" i="0" u="none" strike="noStrike" cap="none">
                    <a:solidFill>
                      <a:schemeClr val="dk1"/>
                    </a:solidFill>
                    <a:effectLst/>
                    <a:latin typeface="Arial"/>
                    <a:ea typeface="Arial"/>
                    <a:cs typeface="Arial"/>
                    <a:sym typeface="Arial"/>
                  </a:rPr>
                  <a:t>.</a:t>
                </a:r>
              </a:p>
            </p:txBody>
          </p:sp>
        </mc:Fallback>
      </mc:AlternateContent>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3cc2908c6bd_0_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 name="Google Shape;210;g3cc2908c6bd_0_5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1" name="Google Shape;211;g3cc2908c6bd_0_5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c62a990d31_0_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17" name="Google Shape;217;g3c62a990d31_0_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In maths, 11–14-year-old learners are expected to be able to change freely between related standard units including area and volume. However, explicit teaching of squaring and cubing of conversion factors for units of area and volume can be left until later in the secondary phase.</a:t>
                </a:r>
              </a:p>
              <a:p>
                <a:pPr marL="0" indent="0"/>
                <a:r>
                  <a:rPr lang="en-GB" sz="1200" b="0" i="0" u="none" strike="noStrike" cap="none">
                    <a:solidFill>
                      <a:schemeClr val="dk1"/>
                    </a:solidFill>
                    <a:effectLst/>
                    <a:latin typeface="Arial"/>
                    <a:ea typeface="Arial"/>
                    <a:cs typeface="Arial"/>
                    <a:sym typeface="Arial"/>
                  </a:rPr>
                  <a:t> </a:t>
                </a:r>
              </a:p>
              <a:p>
                <a:pPr marL="0" indent="0"/>
                <a:r>
                  <a:rPr lang="en-GB" sz="1200" b="0" i="0" u="none" strike="noStrike" cap="none">
                    <a:solidFill>
                      <a:schemeClr val="dk1"/>
                    </a:solidFill>
                    <a:effectLst/>
                    <a:latin typeface="Arial"/>
                    <a:ea typeface="Arial"/>
                    <a:cs typeface="Arial"/>
                    <a:sym typeface="Arial"/>
                  </a:rPr>
                  <a:t>The unit cubic decimetre most common in science curriculums. In maths and everyday life, most learners will be exposed to the unit litre and its related unit of millilitre. Emphasise repeatedly the equivalence between cubic decimetres and litres. There is also terminology which uses millilitres and cubic centimetres, which are also correct and equivalent.</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Discuss the relationship between the units in the table. Artifacts like a 1 ml syringe and a 1 litre plastic bottle can be useful for having a visual representation of how these volumes relate to each other with a x 1000 scale difference.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Learners often think 1 dm³ = 100 cm³ because 1 m = 100 cm. This is incorrect. Ask learners what the prefix </a:t>
                </a:r>
                <a:r>
                  <a:rPr lang="en-GB" sz="1200" b="0" i="0" u="none" strike="noStrike" cap="none" err="1">
                    <a:solidFill>
                      <a:schemeClr val="dk1"/>
                    </a:solidFill>
                    <a:effectLst/>
                    <a:latin typeface="Arial"/>
                    <a:ea typeface="Arial"/>
                    <a:cs typeface="Arial"/>
                    <a:sym typeface="Arial"/>
                  </a:rPr>
                  <a:t>deci</a:t>
                </a:r>
                <a:r>
                  <a:rPr lang="en-GB" sz="1200" b="0" i="0" u="none" strike="noStrike" cap="none">
                    <a:solidFill>
                      <a:schemeClr val="dk1"/>
                    </a:solidFill>
                    <a:effectLst/>
                    <a:latin typeface="Arial"/>
                    <a:ea typeface="Arial"/>
                    <a:cs typeface="Arial"/>
                    <a:sym typeface="Arial"/>
                  </a:rPr>
                  <a:t>- means. It means ‘tenth’, so a decimetre is a tenth of a meter or equivalent to 10 cm. Cubic decimetre means the conversion factor is also cubed.</a:t>
                </a:r>
                <a:r>
                  <a:rPr lang="en-GB" sz="1200" b="0" i="0" u="none" strike="noStrike" cap="none" baseline="0">
                    <a:solidFill>
                      <a:schemeClr val="dk1"/>
                    </a:solidFill>
                    <a:effectLst/>
                    <a:latin typeface="Arial"/>
                    <a:ea typeface="Arial"/>
                    <a:cs typeface="Arial"/>
                    <a:sym typeface="Arial"/>
                  </a:rPr>
                  <a:t> </a:t>
                </a:r>
              </a:p>
              <a:p>
                <a:pPr marL="0" indent="0"/>
                <a:endParaRPr lang="en-GB" sz="1200" b="0" i="0" u="none" strike="noStrike" cap="none" baseline="0">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Show the cube and give learners a moment to calculate the answer. Learners can use mini whiteboards and reveal their answers at the same time. The correct answer is 1 dm³ because each side of the cube is 10 cm = 1 dm, so volume = 1 dm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 dm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 dm = 1 dm³. This is also equal to 1 litre and 1000 cm³ (since 10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10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10 = 1000).</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The cube question helps learners to understand that 1 dm³ = 1000 cm³ rather than just accept it. They will then be less likely to think 1 dm³ = 100</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cm³.</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Once learners have accepted 1 dm³ = 1000 cm³, point out that this is why the conversion factor for</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 dm³ to</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cm³ is 1,000, not 10 or 100 (the conversion factor is cubed 10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10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10).</a:t>
                </a:r>
              </a:p>
            </p:txBody>
          </p:sp>
        </mc:Choice>
        <mc:Fallback xmlns="">
          <p:sp>
            <p:nvSpPr>
              <p:cNvPr id="217" name="Google Shape;217;g3c62a990d31_0_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In maths, 11–14-year-old learners are expected to be able to change freely between related standard units including area and volume. However, explicit teaching of squaring and cubing of conversion factors for units of area and volume can be left until later in the secondary phase.</a:t>
                </a:r>
              </a:p>
              <a:p>
                <a:pPr marL="0" indent="0"/>
                <a:r>
                  <a:rPr lang="en-GB" sz="1200" b="0" i="0" u="none" strike="noStrike" cap="none">
                    <a:solidFill>
                      <a:schemeClr val="dk1"/>
                    </a:solidFill>
                    <a:effectLst/>
                    <a:latin typeface="Arial"/>
                    <a:ea typeface="Arial"/>
                    <a:cs typeface="Arial"/>
                    <a:sym typeface="Arial"/>
                  </a:rPr>
                  <a:t> </a:t>
                </a:r>
              </a:p>
              <a:p>
                <a:pPr marL="0" indent="0"/>
                <a:r>
                  <a:rPr lang="en-GB" sz="1200" b="0" i="0" u="none" strike="noStrike" cap="none">
                    <a:solidFill>
                      <a:schemeClr val="dk1"/>
                    </a:solidFill>
                    <a:effectLst/>
                    <a:latin typeface="Arial"/>
                    <a:ea typeface="Arial"/>
                    <a:cs typeface="Arial"/>
                    <a:sym typeface="Arial"/>
                  </a:rPr>
                  <a:t>The unit cubic decimetre most common in science curriculums. In maths and everyday life, most learners will be exposed to the unit litre and its related unit of millilitre. Emphasise repeatedly the equivalence between cubic decimetres and litres. There is also terminology which uses millilitres and cubic centimetres, which are also correct and equivalent.</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Discuss the relationship between the units in the table. Artifacts like a 1 ml syringe and a 1 litre plastic bottle can be useful for having a visual representation of how these volumes relate to each other with a x 1000 scale difference.</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Learners often think 1 dm³ = 100 cm³ because 1 m = 100 cm. This is incorrect. Ask learners what the prefix </a:t>
                </a:r>
                <a:r>
                  <a:rPr lang="en-GB" sz="1200" b="0" i="0" u="none" strike="noStrike" cap="none" err="1">
                    <a:solidFill>
                      <a:schemeClr val="dk1"/>
                    </a:solidFill>
                    <a:effectLst/>
                    <a:latin typeface="Arial"/>
                    <a:ea typeface="Arial"/>
                    <a:cs typeface="Arial"/>
                    <a:sym typeface="Arial"/>
                  </a:rPr>
                  <a:t>deci</a:t>
                </a:r>
                <a:r>
                  <a:rPr lang="en-GB" sz="1200" b="0" i="0" u="none" strike="noStrike" cap="none">
                    <a:solidFill>
                      <a:schemeClr val="dk1"/>
                    </a:solidFill>
                    <a:effectLst/>
                    <a:latin typeface="Arial"/>
                    <a:ea typeface="Arial"/>
                    <a:cs typeface="Arial"/>
                    <a:sym typeface="Arial"/>
                  </a:rPr>
                  <a:t>- means. It means ‘tenth’, so a decimetre is a tenth of a meter or equivalent to 10 cm. Cubic decimetre means the conversion factor is also cubed.</a:t>
                </a:r>
                <a:r>
                  <a:rPr lang="en-GB" sz="1200" b="0" i="0" u="none" strike="noStrike" cap="none" baseline="0">
                    <a:solidFill>
                      <a:schemeClr val="dk1"/>
                    </a:solidFill>
                    <a:effectLst/>
                    <a:latin typeface="Arial"/>
                    <a:ea typeface="Arial"/>
                    <a:cs typeface="Arial"/>
                    <a:sym typeface="Arial"/>
                  </a:rPr>
                  <a:t> </a:t>
                </a:r>
              </a:p>
              <a:p>
                <a:pPr marL="0" indent="0"/>
                <a:endParaRPr lang="en-GB" sz="1200" b="0" i="0" u="none" strike="noStrike" cap="none" baseline="0">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Show the cube and give learners a moment to calculate the answer. Learners can use mini whiteboards and reveal their answers at the same time. The correct answer is 1 dm³ because each side of the cube is 10 cm = 1 dm, so volume = 1 dm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 dm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 dm = 1 dm³. This is also equal to 1 litre and 1000 cm³ (since 10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10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10 = 1000).</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The cube question helps learners to understand that 1 dm³ = 1000 cm³ rather than just accept it. They will then be less likely to think 1 dm³ = 100</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cm³.</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Once learners have accepted 1 dm³ = 1000 cm³, point out that this is why the conversion factor for</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 dm³ to</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cm³ is 1,000, not 10 or 100 (the conversion factor is cubed 10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10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10).</a:t>
                </a:r>
              </a:p>
            </p:txBody>
          </p:sp>
        </mc:Fallback>
      </mc:AlternateContent>
      <p:sp>
        <p:nvSpPr>
          <p:cNvPr id="218" name="Google Shape;218;g3c62a990d31_0_3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3cc92dfdc06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6" name="Google Shape;226;g3cc92dfdc06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indent="0"/>
            <a:r>
              <a:rPr lang="en-GB" sz="1200" b="0" i="0" u="none" strike="noStrike" cap="none">
                <a:solidFill>
                  <a:schemeClr val="dk1"/>
                </a:solidFill>
                <a:effectLst/>
                <a:latin typeface="Arial"/>
                <a:ea typeface="Arial"/>
                <a:cs typeface="Arial"/>
                <a:sym typeface="Arial"/>
              </a:rPr>
              <a:t>Walk through the worked example step by step, narrating every decision aloud to model your thinking process.</a:t>
            </a:r>
          </a:p>
          <a:p>
            <a:pPr marL="0" indent="0"/>
            <a:endParaRPr lang="en-GB" sz="1200" b="0" i="0" u="none" strike="noStrike" cap="none">
              <a:solidFill>
                <a:schemeClr val="dk1"/>
              </a:solidFill>
              <a:effectLst/>
              <a:latin typeface="Arial"/>
              <a:ea typeface="Arial"/>
              <a:cs typeface="Arial"/>
              <a:sym typeface="Arial"/>
            </a:endParaRPr>
          </a:p>
          <a:p>
            <a:pPr marL="0" indent="0"/>
            <a:r>
              <a:rPr lang="en-GB" sz="1200" b="0" i="0" u="none" strike="noStrike" cap="none">
                <a:solidFill>
                  <a:schemeClr val="dk1"/>
                </a:solidFill>
                <a:effectLst/>
                <a:latin typeface="Arial"/>
                <a:ea typeface="Arial"/>
                <a:cs typeface="Arial"/>
                <a:sym typeface="Arial"/>
              </a:rPr>
              <a:t>Encourage learners to lay out their answer in a similar way and always write out the conversion factor and whether they are multiplying or dividing before doing the calculation. </a:t>
            </a:r>
          </a:p>
        </p:txBody>
      </p:sp>
      <p:sp>
        <p:nvSpPr>
          <p:cNvPr id="227" name="Google Shape;227;g3cc92dfdc06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17</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a:extLst>
            <a:ext uri="{FF2B5EF4-FFF2-40B4-BE49-F238E27FC236}">
              <a16:creationId xmlns:a16="http://schemas.microsoft.com/office/drawing/2014/main" id="{A6580919-9E4E-5B8D-FF0F-D64B53DCE397}"/>
            </a:ext>
          </a:extLst>
        </p:cNvPr>
        <p:cNvGrpSpPr/>
        <p:nvPr/>
      </p:nvGrpSpPr>
      <p:grpSpPr>
        <a:xfrm>
          <a:off x="0" y="0"/>
          <a:ext cx="0" cy="0"/>
          <a:chOff x="0" y="0"/>
          <a:chExt cx="0" cy="0"/>
        </a:xfrm>
      </p:grpSpPr>
      <p:sp>
        <p:nvSpPr>
          <p:cNvPr id="225" name="Google Shape;225;g3cc92dfdc06_0_12:notes">
            <a:extLst>
              <a:ext uri="{FF2B5EF4-FFF2-40B4-BE49-F238E27FC236}">
                <a16:creationId xmlns:a16="http://schemas.microsoft.com/office/drawing/2014/main" id="{21CBCEB1-925D-25CA-107B-54069AD67D6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6" name="Google Shape;226;g3cc92dfdc06_0_12:notes">
            <a:extLst>
              <a:ext uri="{FF2B5EF4-FFF2-40B4-BE49-F238E27FC236}">
                <a16:creationId xmlns:a16="http://schemas.microsoft.com/office/drawing/2014/main" id="{941A506F-CA10-C8A1-E93C-F7C86B15786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r>
              <a:rPr lang="en-GB" sz="1200" b="0" i="0" u="none" strike="noStrike" cap="none">
                <a:solidFill>
                  <a:schemeClr val="dk1"/>
                </a:solidFill>
                <a:effectLst/>
                <a:latin typeface="Arial"/>
                <a:ea typeface="Arial"/>
                <a:cs typeface="Arial"/>
                <a:sym typeface="Arial"/>
              </a:rPr>
              <a:t>Watch for learners who do 150 ÷ 100 rather than ÷ 1000. This is the dm³/cm³ misconception again. If several learners make this error, return to the cube diagram on slide 16 before moving on.</a:t>
            </a:r>
          </a:p>
          <a:p>
            <a:pPr marL="0" indent="0"/>
            <a:endParaRPr/>
          </a:p>
        </p:txBody>
      </p:sp>
      <p:sp>
        <p:nvSpPr>
          <p:cNvPr id="227" name="Google Shape;227;g3cc92dfdc06_0_12:notes">
            <a:extLst>
              <a:ext uri="{FF2B5EF4-FFF2-40B4-BE49-F238E27FC236}">
                <a16:creationId xmlns:a16="http://schemas.microsoft.com/office/drawing/2014/main" id="{79495E3D-531D-F3E7-8BE2-4FEAD6E75C97}"/>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18</a:t>
            </a:fld>
            <a:endParaRPr/>
          </a:p>
        </p:txBody>
      </p:sp>
    </p:spTree>
    <p:extLst>
      <p:ext uri="{BB962C8B-B14F-4D97-AF65-F5344CB8AC3E}">
        <p14:creationId xmlns:p14="http://schemas.microsoft.com/office/powerpoint/2010/main" val="1107016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c62a990d31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g3c62a990d31_0_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r>
              <a:rPr lang="en-GB" sz="1200" b="0" i="0" u="none" strike="noStrike" cap="none">
                <a:solidFill>
                  <a:schemeClr val="dk1"/>
                </a:solidFill>
                <a:effectLst/>
                <a:latin typeface="Arial"/>
                <a:ea typeface="Arial"/>
                <a:cs typeface="Arial"/>
                <a:sym typeface="Arial"/>
              </a:rPr>
              <a:t>This is a two-step calculation. Learners must realise that litres and dm³ are equivalent before they can apply the conversion factor.</a:t>
            </a:r>
          </a:p>
        </p:txBody>
      </p:sp>
      <p:sp>
        <p:nvSpPr>
          <p:cNvPr id="234" name="Google Shape;234;g3c62a990d31_0_2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19</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a:extLst>
            <a:ext uri="{FF2B5EF4-FFF2-40B4-BE49-F238E27FC236}">
              <a16:creationId xmlns:a16="http://schemas.microsoft.com/office/drawing/2014/main" id="{02385D41-3AED-5B46-398D-3B5897940000}"/>
            </a:ext>
          </a:extLst>
        </p:cNvPr>
        <p:cNvGrpSpPr/>
        <p:nvPr/>
      </p:nvGrpSpPr>
      <p:grpSpPr>
        <a:xfrm>
          <a:off x="0" y="0"/>
          <a:ext cx="0" cy="0"/>
          <a:chOff x="0" y="0"/>
          <a:chExt cx="0" cy="0"/>
        </a:xfrm>
      </p:grpSpPr>
      <p:sp>
        <p:nvSpPr>
          <p:cNvPr id="232" name="Google Shape;232;g3c62a990d31_0_24:notes">
            <a:extLst>
              <a:ext uri="{FF2B5EF4-FFF2-40B4-BE49-F238E27FC236}">
                <a16:creationId xmlns:a16="http://schemas.microsoft.com/office/drawing/2014/main" id="{5EC60B6A-AAEC-5FC2-0ED1-F26E00D73DB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33" name="Google Shape;233;g3c62a990d31_0_24:notes">
                <a:extLst>
                  <a:ext uri="{FF2B5EF4-FFF2-40B4-BE49-F238E27FC236}">
                    <a16:creationId xmlns:a16="http://schemas.microsoft.com/office/drawing/2014/main" id="{CF9C64DF-0612-9744-6EFD-9F068A9AC8F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indent="0"/>
                <a:r>
                  <a:rPr lang="en-GB" sz="1200" b="0" i="0" u="none" strike="noStrike" cap="none">
                    <a:solidFill>
                      <a:schemeClr val="dk1"/>
                    </a:solidFill>
                    <a:effectLst/>
                    <a:latin typeface="Arial"/>
                    <a:ea typeface="Arial"/>
                    <a:cs typeface="Arial"/>
                    <a:sym typeface="Arial"/>
                  </a:rPr>
                  <a:t>The most likely error is learners trying to convert directly from litres to</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cm³ using an incorrect conversion factor (often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100 or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10). If this happens, direct them back to the volume relationships table and ask: what</a:t>
                </a:r>
                <a:r>
                  <a:rPr lang="en-GB" sz="1200" b="0" i="0" u="none" strike="noStrike" cap="none" baseline="0">
                    <a:solidFill>
                      <a:schemeClr val="dk1"/>
                    </a:solidFill>
                    <a:effectLst/>
                    <a:latin typeface="Arial"/>
                    <a:ea typeface="Arial"/>
                    <a:cs typeface="Arial"/>
                    <a:sym typeface="Arial"/>
                  </a:rPr>
                  <a:t> </a:t>
                </a:r>
                <a:r>
                  <a:rPr lang="en-GB" sz="1200" b="0" i="0" u="none" strike="noStrike" cap="none">
                    <a:solidFill>
                      <a:schemeClr val="dk1"/>
                    </a:solidFill>
                    <a:effectLst/>
                    <a:latin typeface="Arial"/>
                    <a:ea typeface="Arial"/>
                    <a:cs typeface="Arial"/>
                    <a:sym typeface="Arial"/>
                  </a:rPr>
                  <a:t>is 1 litre equal to in dm³? Once they see they are equivalent, the second step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a:solidFill>
                      <a:schemeClr val="dk1"/>
                    </a:solidFill>
                    <a:effectLst/>
                    <a:latin typeface="Arial"/>
                    <a:ea typeface="Arial"/>
                    <a:cs typeface="Arial"/>
                    <a:sym typeface="Arial"/>
                  </a:rPr>
                  <a:t> 1000) should be obvious. Another common error is that learners stop after step one and write 2.5 dm³ as their final answer, not realising there is still a conversion to do.</a:t>
                </a:r>
              </a:p>
              <a:p>
                <a:pPr indent="0"/>
                <a:r>
                  <a:rPr lang="en-GB" sz="1200" b="0" i="0" u="none" strike="noStrike" cap="none">
                    <a:solidFill>
                      <a:schemeClr val="dk1"/>
                    </a:solidFill>
                    <a:effectLst/>
                    <a:latin typeface="Arial"/>
                    <a:ea typeface="Arial"/>
                    <a:cs typeface="Arial"/>
                    <a:sym typeface="Arial"/>
                  </a:rPr>
                  <a:t> </a:t>
                </a:r>
              </a:p>
              <a:p>
                <a:pPr indent="0"/>
                <a:r>
                  <a:rPr lang="en-GB" sz="1200" b="0" i="0" u="none" strike="noStrike" cap="none">
                    <a:solidFill>
                      <a:schemeClr val="dk1"/>
                    </a:solidFill>
                    <a:effectLst/>
                    <a:latin typeface="Arial"/>
                    <a:ea typeface="Arial"/>
                    <a:cs typeface="Arial"/>
                    <a:sym typeface="Arial"/>
                  </a:rPr>
                  <a:t>If learners are stuck, ask them to rewrite 2.5 litres using a different unit from the table we looked at earlier. This nudges them toward the litres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a:solidFill>
                      <a:schemeClr val="dk1"/>
                    </a:solidFill>
                    <a:effectLst/>
                    <a:latin typeface="Arial"/>
                    <a:ea typeface="Arial"/>
                    <a:cs typeface="Arial"/>
                    <a:sym typeface="Arial"/>
                  </a:rPr>
                  <a:t>dm³ equivalence without giving the answer away. </a:t>
                </a:r>
              </a:p>
              <a:p>
                <a:pPr indent="0"/>
                <a:endParaRPr lang="en-GB" sz="1200" b="0" i="0" u="none" strike="noStrike" cap="none">
                  <a:solidFill>
                    <a:schemeClr val="dk1"/>
                  </a:solidFill>
                  <a:effectLst/>
                  <a:latin typeface="Arial"/>
                  <a:ea typeface="Arial"/>
                  <a:cs typeface="Arial"/>
                  <a:sym typeface="Arial"/>
                </a:endParaRPr>
              </a:p>
              <a:p>
                <a:pPr indent="0"/>
                <a:r>
                  <a:rPr lang="en-GB" sz="1200" b="0" i="0" u="none" strike="noStrike" cap="none">
                    <a:solidFill>
                      <a:schemeClr val="dk1"/>
                    </a:solidFill>
                    <a:effectLst/>
                    <a:latin typeface="Arial"/>
                    <a:ea typeface="Arial"/>
                    <a:cs typeface="Arial"/>
                    <a:sym typeface="Arial"/>
                  </a:rPr>
                  <a:t>This question is good preparation for concentration calculations, where volumes are frequently given in litres or cm³ in the question, but the formula requires dm³. Learners who can fluently move between all three of these units will be well prepared for this.</a:t>
                </a:r>
              </a:p>
              <a:p>
                <a:pPr marL="0" indent="0"/>
                <a:r>
                  <a:rPr lang="en-GB" sz="1200" b="0" i="0" u="none" strike="noStrike" cap="none">
                    <a:solidFill>
                      <a:schemeClr val="dk1"/>
                    </a:solidFill>
                    <a:effectLst/>
                    <a:latin typeface="Arial"/>
                    <a:ea typeface="Arial"/>
                    <a:cs typeface="Arial"/>
                    <a:sym typeface="Arial"/>
                  </a:rPr>
                  <a:t> </a:t>
                </a:r>
              </a:p>
              <a:p>
                <a:pPr marL="0" lvl="0" indent="0" algn="l" rtl="0">
                  <a:lnSpc>
                    <a:spcPct val="100000"/>
                  </a:lnSpc>
                  <a:spcBef>
                    <a:spcPts val="1200"/>
                  </a:spcBef>
                  <a:spcAft>
                    <a:spcPts val="0"/>
                  </a:spcAft>
                  <a:buSzPts val="1400"/>
                  <a:buNone/>
                </a:pPr>
                <a:endParaRPr>
                  <a:latin typeface="Century Gothic"/>
                  <a:ea typeface="Century Gothic"/>
                  <a:cs typeface="Century Gothic"/>
                  <a:sym typeface="Century Gothic"/>
                </a:endParaRPr>
              </a:p>
            </p:txBody>
          </p:sp>
        </mc:Choice>
        <mc:Fallback xmlns="">
          <p:sp>
            <p:nvSpPr>
              <p:cNvPr id="233" name="Google Shape;233;g3c62a990d31_0_24:notes">
                <a:extLst>
                  <a:ext uri="{FF2B5EF4-FFF2-40B4-BE49-F238E27FC236}">
                    <a16:creationId xmlns:a16="http://schemas.microsoft.com/office/drawing/2014/main" id="{CF9C64DF-0612-9744-6EFD-9F068A9AC8F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indent="0"/>
                <a:r>
                  <a:rPr lang="en-GB" sz="1200" b="0" i="0" u="none" strike="noStrike" cap="none">
                    <a:solidFill>
                      <a:schemeClr val="dk1"/>
                    </a:solidFill>
                    <a:effectLst/>
                    <a:latin typeface="Arial"/>
                    <a:ea typeface="Arial"/>
                    <a:cs typeface="Arial"/>
                    <a:sym typeface="Arial"/>
                  </a:rPr>
                  <a:t>The most likely error is learners trying to convert directly from litres to</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cm³ using an incorrect conversion factor (often </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100 or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10). If this happens, direct them back to the volume relationships table and ask: what</a:t>
                </a:r>
                <a:r>
                  <a:rPr lang="en-GB" sz="1200" b="0" i="0" u="none" strike="noStrike" cap="none" baseline="0">
                    <a:solidFill>
                      <a:schemeClr val="dk1"/>
                    </a:solidFill>
                    <a:effectLst/>
                    <a:latin typeface="Arial"/>
                    <a:ea typeface="Arial"/>
                    <a:cs typeface="Arial"/>
                    <a:sym typeface="Arial"/>
                  </a:rPr>
                  <a:t> </a:t>
                </a:r>
                <a:r>
                  <a:rPr lang="en-GB" sz="1200" b="0" i="0" u="none" strike="noStrike" cap="none">
                    <a:solidFill>
                      <a:schemeClr val="dk1"/>
                    </a:solidFill>
                    <a:effectLst/>
                    <a:latin typeface="Arial"/>
                    <a:ea typeface="Arial"/>
                    <a:cs typeface="Arial"/>
                    <a:sym typeface="Arial"/>
                  </a:rPr>
                  <a:t>is 1 litre equal to in dm³? Once they see they are equivalent, the second step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1000) should be obvious. Another common error is that learners stop after step one and write 2.5 dm³ as their final answer, not realising there is still a conversion to do.</a:t>
                </a:r>
              </a:p>
              <a:p>
                <a:pPr indent="0"/>
                <a:r>
                  <a:rPr lang="en-GB" sz="1200" b="0" i="0" u="none" strike="noStrike" cap="none">
                    <a:solidFill>
                      <a:schemeClr val="dk1"/>
                    </a:solidFill>
                    <a:effectLst/>
                    <a:latin typeface="Arial"/>
                    <a:ea typeface="Arial"/>
                    <a:cs typeface="Arial"/>
                    <a:sym typeface="Arial"/>
                  </a:rPr>
                  <a:t> </a:t>
                </a:r>
              </a:p>
              <a:p>
                <a:pPr indent="0"/>
                <a:r>
                  <a:rPr lang="en-GB" sz="1200" b="0" i="0" u="none" strike="noStrike" cap="none">
                    <a:solidFill>
                      <a:schemeClr val="dk1"/>
                    </a:solidFill>
                    <a:effectLst/>
                    <a:latin typeface="Arial"/>
                    <a:ea typeface="Arial"/>
                    <a:cs typeface="Arial"/>
                    <a:sym typeface="Arial"/>
                  </a:rPr>
                  <a:t>If learners are stuck, ask them to rewrite 2.5 litres using a different unit from the table we looked at earlier. This nudges them toward the litres =</a:t>
                </a:r>
                <a:r>
                  <a:rPr lang="en-GB" sz="1200" b="0" i="0" u="none" strike="noStrike" cap="none">
                    <a:solidFill>
                      <a:schemeClr val="dk1"/>
                    </a:solidFill>
                    <a:effectLst/>
                    <a:latin typeface="Cambria Math" panose="02040503050406030204" pitchFamily="18" charset="0"/>
                    <a:ea typeface="Arial"/>
                    <a:cs typeface="Arial"/>
                    <a:sym typeface="Arial"/>
                  </a:rPr>
                  <a:t> </a:t>
                </a:r>
                <a:r>
                  <a:rPr lang="en-GB" sz="1200" b="0" i="0" u="none" strike="noStrike" cap="none">
                    <a:solidFill>
                      <a:schemeClr val="dk1"/>
                    </a:solidFill>
                    <a:effectLst/>
                    <a:latin typeface="Arial"/>
                    <a:ea typeface="Arial"/>
                    <a:cs typeface="Arial"/>
                    <a:sym typeface="Arial"/>
                  </a:rPr>
                  <a:t>dm³ equivalence without giving the answer away. </a:t>
                </a:r>
              </a:p>
              <a:p>
                <a:pPr indent="0"/>
                <a:endParaRPr lang="en-GB" sz="1200" b="0" i="0" u="none" strike="noStrike" cap="none">
                  <a:solidFill>
                    <a:schemeClr val="dk1"/>
                  </a:solidFill>
                  <a:effectLst/>
                  <a:latin typeface="Arial"/>
                  <a:ea typeface="Arial"/>
                  <a:cs typeface="Arial"/>
                  <a:sym typeface="Arial"/>
                </a:endParaRPr>
              </a:p>
              <a:p>
                <a:pPr indent="0"/>
                <a:r>
                  <a:rPr lang="en-GB" sz="1200" b="0" i="0" u="none" strike="noStrike" cap="none">
                    <a:solidFill>
                      <a:schemeClr val="dk1"/>
                    </a:solidFill>
                    <a:effectLst/>
                    <a:latin typeface="Arial"/>
                    <a:ea typeface="Arial"/>
                    <a:cs typeface="Arial"/>
                    <a:sym typeface="Arial"/>
                  </a:rPr>
                  <a:t>This question is good preparation for concentration calculations, where volumes are frequently given in litres or cm³ in the question, but the formula requires dm³. Learners who can fluently move between all three of these units will be well prepared for this.</a:t>
                </a:r>
              </a:p>
              <a:p>
                <a:pPr marL="0" indent="0"/>
                <a:r>
                  <a:rPr lang="en-GB" sz="1200" b="0" i="0" u="none" strike="noStrike" cap="none">
                    <a:solidFill>
                      <a:schemeClr val="dk1"/>
                    </a:solidFill>
                    <a:effectLst/>
                    <a:latin typeface="Arial"/>
                    <a:ea typeface="Arial"/>
                    <a:cs typeface="Arial"/>
                    <a:sym typeface="Arial"/>
                  </a:rPr>
                  <a:t> </a:t>
                </a:r>
              </a:p>
              <a:p>
                <a:pPr marL="0" lvl="0" indent="0" algn="l" rtl="0">
                  <a:lnSpc>
                    <a:spcPct val="100000"/>
                  </a:lnSpc>
                  <a:spcBef>
                    <a:spcPts val="1200"/>
                  </a:spcBef>
                  <a:spcAft>
                    <a:spcPts val="0"/>
                  </a:spcAft>
                  <a:buSzPts val="1400"/>
                  <a:buNone/>
                </a:pPr>
                <a:endParaRPr>
                  <a:latin typeface="Century Gothic"/>
                  <a:ea typeface="Century Gothic"/>
                  <a:cs typeface="Century Gothic"/>
                  <a:sym typeface="Century Gothic"/>
                </a:endParaRPr>
              </a:p>
            </p:txBody>
          </p:sp>
        </mc:Fallback>
      </mc:AlternateContent>
      <p:sp>
        <p:nvSpPr>
          <p:cNvPr id="234" name="Google Shape;234;g3c62a990d31_0_24:notes">
            <a:extLst>
              <a:ext uri="{FF2B5EF4-FFF2-40B4-BE49-F238E27FC236}">
                <a16:creationId xmlns:a16="http://schemas.microsoft.com/office/drawing/2014/main" id="{3F840A24-002D-8B41-4CEF-BFA5B0E32C18}"/>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20</a:t>
            </a:fld>
            <a:endParaRPr/>
          </a:p>
        </p:txBody>
      </p:sp>
    </p:spTree>
    <p:extLst>
      <p:ext uri="{BB962C8B-B14F-4D97-AF65-F5344CB8AC3E}">
        <p14:creationId xmlns:p14="http://schemas.microsoft.com/office/powerpoint/2010/main" val="30194572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3cc2908c6bd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g3cc2908c6bd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We return to the challenge questions from the start of the lesson. Allow learners time to attempt them independently before discussing as a class. </a:t>
            </a:r>
            <a:endParaRPr/>
          </a:p>
        </p:txBody>
      </p:sp>
      <p:sp>
        <p:nvSpPr>
          <p:cNvPr id="242" name="Google Shape;242;g3cc2908c6bd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21</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cc92dfdc06_0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g3cc92dfdc06_0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9" name="Google Shape;249;g3cc92dfdc06_0_2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16"/>
        <p:cNvGrpSpPr/>
        <p:nvPr/>
      </p:nvGrpSpPr>
      <p:grpSpPr>
        <a:xfrm>
          <a:off x="0" y="0"/>
          <a:ext cx="0" cy="0"/>
          <a:chOff x="0" y="0"/>
          <a:chExt cx="0" cy="0"/>
        </a:xfrm>
      </p:grpSpPr>
      <p:pic>
        <p:nvPicPr>
          <p:cNvPr id="17" name="Google Shape;17;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7"/>
          <p:cNvGrpSpPr/>
          <p:nvPr/>
        </p:nvGrpSpPr>
        <p:grpSpPr>
          <a:xfrm>
            <a:off x="0" y="-1670"/>
            <a:ext cx="7622497" cy="6859670"/>
            <a:chOff x="0" y="-1670"/>
            <a:chExt cx="7622497" cy="6859670"/>
          </a:xfrm>
        </p:grpSpPr>
        <p:pic>
          <p:nvPicPr>
            <p:cNvPr id="19" name="Google Shape;19;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26"/>
        <p:cNvGrpSpPr/>
        <p:nvPr/>
      </p:nvGrpSpPr>
      <p:grpSpPr>
        <a:xfrm>
          <a:off x="0" y="0"/>
          <a:ext cx="0" cy="0"/>
          <a:chOff x="0" y="0"/>
          <a:chExt cx="0" cy="0"/>
        </a:xfrm>
      </p:grpSpPr>
      <p:pic>
        <p:nvPicPr>
          <p:cNvPr id="27" name="Google Shape;27;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1" name="Google Shape;31;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32" name="Google Shape;32;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33"/>
        <p:cNvGrpSpPr/>
        <p:nvPr/>
      </p:nvGrpSpPr>
      <p:grpSpPr>
        <a:xfrm>
          <a:off x="0" y="0"/>
          <a:ext cx="0" cy="0"/>
          <a:chOff x="0" y="0"/>
          <a:chExt cx="0" cy="0"/>
        </a:xfrm>
      </p:grpSpPr>
      <p:pic>
        <p:nvPicPr>
          <p:cNvPr id="34" name="Google Shape;34;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35" name="Google Shape;35;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 name="Google Shape;37;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38" name="Google Shape;38;p22"/>
          <p:cNvGrpSpPr/>
          <p:nvPr/>
        </p:nvGrpSpPr>
        <p:grpSpPr>
          <a:xfrm>
            <a:off x="10734280" y="4546600"/>
            <a:ext cx="1574800" cy="2311400"/>
            <a:chOff x="10734280" y="4546600"/>
            <a:chExt cx="1574800" cy="2311400"/>
          </a:xfrm>
        </p:grpSpPr>
        <p:pic>
          <p:nvPicPr>
            <p:cNvPr id="39" name="Google Shape;39;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40" name="Google Shape;40;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49"/>
        <p:cNvGrpSpPr/>
        <p:nvPr/>
      </p:nvGrpSpPr>
      <p:grpSpPr>
        <a:xfrm>
          <a:off x="0" y="0"/>
          <a:ext cx="0" cy="0"/>
          <a:chOff x="0" y="0"/>
          <a:chExt cx="0" cy="0"/>
        </a:xfrm>
      </p:grpSpPr>
      <p:pic>
        <p:nvPicPr>
          <p:cNvPr id="50" name="Google Shape;50;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51" name="Google Shape;51;p16"/>
          <p:cNvGrpSpPr/>
          <p:nvPr/>
        </p:nvGrpSpPr>
        <p:grpSpPr>
          <a:xfrm>
            <a:off x="0" y="-1670"/>
            <a:ext cx="7622497" cy="6859670"/>
            <a:chOff x="0" y="-1670"/>
            <a:chExt cx="7622497" cy="6859670"/>
          </a:xfrm>
        </p:grpSpPr>
        <p:pic>
          <p:nvPicPr>
            <p:cNvPr id="52" name="Google Shape;52;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53" name="Google Shape;53;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54" name="Google Shape;54;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55" name="Google Shape;55;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7" name="Google Shape;57;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8" name="Google Shape;58;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59"/>
        <p:cNvGrpSpPr/>
        <p:nvPr/>
      </p:nvGrpSpPr>
      <p:grpSpPr>
        <a:xfrm>
          <a:off x="0" y="0"/>
          <a:ext cx="0" cy="0"/>
          <a:chOff x="0" y="0"/>
          <a:chExt cx="0" cy="0"/>
        </a:xfrm>
      </p:grpSpPr>
      <p:pic>
        <p:nvPicPr>
          <p:cNvPr id="60" name="Google Shape;60;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61" name="Google Shape;61;p18"/>
          <p:cNvGrpSpPr/>
          <p:nvPr/>
        </p:nvGrpSpPr>
        <p:grpSpPr>
          <a:xfrm>
            <a:off x="0" y="-1670"/>
            <a:ext cx="7622497" cy="6859670"/>
            <a:chOff x="0" y="-1670"/>
            <a:chExt cx="7622497" cy="6859670"/>
          </a:xfrm>
        </p:grpSpPr>
        <p:pic>
          <p:nvPicPr>
            <p:cNvPr id="62" name="Google Shape;62;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63" name="Google Shape;63;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64" name="Google Shape;64;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65" name="Google Shape;65;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7" name="Google Shape;67;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68" name="Google Shape;68;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69"/>
        <p:cNvGrpSpPr/>
        <p:nvPr/>
      </p:nvGrpSpPr>
      <p:grpSpPr>
        <a:xfrm>
          <a:off x="0" y="0"/>
          <a:ext cx="0" cy="0"/>
          <a:chOff x="0" y="0"/>
          <a:chExt cx="0" cy="0"/>
        </a:xfrm>
      </p:grpSpPr>
      <p:pic>
        <p:nvPicPr>
          <p:cNvPr id="70" name="Google Shape;70;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1" name="Google Shape;71;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3" name="Google Shape;73;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74" name="Google Shape;74;p19"/>
          <p:cNvGrpSpPr/>
          <p:nvPr/>
        </p:nvGrpSpPr>
        <p:grpSpPr>
          <a:xfrm>
            <a:off x="10734280" y="4546600"/>
            <a:ext cx="1574800" cy="2311400"/>
            <a:chOff x="10734280" y="4546600"/>
            <a:chExt cx="1574800" cy="2311400"/>
          </a:xfrm>
        </p:grpSpPr>
        <p:pic>
          <p:nvPicPr>
            <p:cNvPr id="75" name="Google Shape;75;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6" name="Google Shape;76;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77" name="Google Shape;77;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 id="2147483656" r:id="rId7"/>
    <p:sldLayoutId id="2147483657" r:id="rId8"/>
    <p:sldLayoutId id="2147483658"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a:t>Stage 1</a:t>
            </a:r>
            <a:endParaRPr/>
          </a:p>
        </p:txBody>
      </p:sp>
      <p:sp>
        <p:nvSpPr>
          <p:cNvPr id="109" name="Google Shape;109;p2"/>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a:t>Understanding number: unit conversion</a:t>
            </a:r>
            <a:endParaRPr/>
          </a:p>
        </p:txBody>
      </p:sp>
      <p:sp>
        <p:nvSpPr>
          <p:cNvPr id="110" name="Google Shape;110;p2"/>
          <p:cNvSpPr txBox="1"/>
          <p:nvPr/>
        </p:nvSpPr>
        <p:spPr>
          <a:xfrm>
            <a:off x="7364487" y="6074589"/>
            <a:ext cx="4320000" cy="336777"/>
          </a:xfrm>
          <a:prstGeom prst="rect">
            <a:avLst/>
          </a:prstGeom>
          <a:noFill/>
          <a:ln>
            <a:noFill/>
          </a:ln>
        </p:spPr>
        <p:txBody>
          <a:bodyPr spcFirstLastPara="1" wrap="square" lIns="0" tIns="0" rIns="0" bIns="0" anchor="b" anchorCtr="0">
            <a:normAutofit/>
          </a:bodyPr>
          <a:lstStyle/>
          <a:p>
            <a:pPr lvl="0" algn="r">
              <a:lnSpc>
                <a:spcPct val="90000"/>
              </a:lnSpc>
              <a:buClr>
                <a:schemeClr val="lt1"/>
              </a:buClr>
              <a:buSzPts val="1600"/>
            </a:pPr>
            <a:r>
              <a:rPr lang="en-GB" sz="1600" b="1" i="0" u="none" strike="noStrike" cap="none">
                <a:solidFill>
                  <a:schemeClr val="lt1"/>
                </a:solidFill>
                <a:latin typeface="Century Gothic"/>
                <a:ea typeface="Century Gothic"/>
                <a:cs typeface="Century Gothic"/>
                <a:sym typeface="Century Gothic"/>
              </a:rPr>
              <a:t>Downloaded </a:t>
            </a:r>
            <a:r>
              <a:rPr lang="en-GB" sz="1600" b="1" i="0" u="none" strike="noStrike" cap="none">
                <a:solidFill>
                  <a:schemeClr val="bg1"/>
                </a:solidFill>
                <a:latin typeface="Century Gothic" panose="020B0502020202020204" pitchFamily="34" charset="0"/>
                <a:ea typeface="Century Gothic"/>
                <a:cs typeface="Century Gothic"/>
                <a:sym typeface="Century Gothic"/>
              </a:rPr>
              <a:t>from: </a:t>
            </a:r>
            <a:r>
              <a:rPr lang="en-GB" sz="1600" b="1">
                <a:solidFill>
                  <a:schemeClr val="bg1"/>
                </a:solidFill>
                <a:latin typeface="Century Gothic" panose="020B0502020202020204" pitchFamily="34" charset="0"/>
              </a:rPr>
              <a:t>rsc.li/4gbEt3p</a:t>
            </a:r>
            <a:endParaRPr sz="1600" b="1" i="0" u="sng" strike="noStrike" cap="none">
              <a:solidFill>
                <a:schemeClr val="bg1"/>
              </a:solidFill>
              <a:latin typeface="Century Gothic" panose="020B0502020202020204" pitchFamily="34" charset="0"/>
              <a:ea typeface="Century Gothic"/>
              <a:cs typeface="Century Gothic"/>
              <a:sym typeface="Century Gothic"/>
            </a:endParaRPr>
          </a:p>
        </p:txBody>
      </p:sp>
      <p:pic>
        <p:nvPicPr>
          <p:cNvPr id="3" name="Picture 2">
            <a:extLst>
              <a:ext uri="{FF2B5EF4-FFF2-40B4-BE49-F238E27FC236}">
                <a16:creationId xmlns:a16="http://schemas.microsoft.com/office/drawing/2014/main" id="{4CB86E37-7BEA-0D87-606C-4627CD36594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761792" y="1201149"/>
            <a:ext cx="411277" cy="411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Introduction</a:t>
            </a:r>
            <a:endParaRPr/>
          </a:p>
        </p:txBody>
      </p:sp>
      <p:sp>
        <p:nvSpPr>
          <p:cNvPr id="116" name="Google Shape;116;p5"/>
          <p:cNvSpPr txBox="1">
            <a:spLocks noGrp="1"/>
          </p:cNvSpPr>
          <p:nvPr>
            <p:ph type="body" idx="1"/>
          </p:nvPr>
        </p:nvSpPr>
        <p:spPr>
          <a:xfrm>
            <a:off x="593498" y="1399330"/>
            <a:ext cx="10080000" cy="1135323"/>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Unit conversion is important in chemistry and in everyday life. Using the wrong amount of a substance can lead to serious and expensive mistakes. </a:t>
            </a:r>
          </a:p>
          <a:p>
            <a:pPr marL="0" lvl="0" indent="0" algn="l" rtl="0">
              <a:lnSpc>
                <a:spcPct val="100000"/>
              </a:lnSpc>
              <a:spcBef>
                <a:spcPts val="0"/>
              </a:spcBef>
              <a:spcAft>
                <a:spcPts val="0"/>
              </a:spcAft>
              <a:buSzPts val="2750"/>
              <a:buNone/>
            </a:pPr>
            <a:endParaRPr lang="en-GB"/>
          </a:p>
        </p:txBody>
      </p:sp>
      <p:sp>
        <p:nvSpPr>
          <p:cNvPr id="3" name="Google Shape;117;p5">
            <a:extLst>
              <a:ext uri="{FF2B5EF4-FFF2-40B4-BE49-F238E27FC236}">
                <a16:creationId xmlns:a16="http://schemas.microsoft.com/office/drawing/2014/main" id="{C45947F4-B5FF-9BCD-489B-A2005FDBCF9C}"/>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
        <p:nvSpPr>
          <p:cNvPr id="5" name="TextBox 4">
            <a:extLst>
              <a:ext uri="{FF2B5EF4-FFF2-40B4-BE49-F238E27FC236}">
                <a16:creationId xmlns:a16="http://schemas.microsoft.com/office/drawing/2014/main" id="{11CA25F6-111B-73EE-39B4-EBDA0617563E}"/>
              </a:ext>
            </a:extLst>
          </p:cNvPr>
          <p:cNvSpPr txBox="1"/>
          <p:nvPr/>
        </p:nvSpPr>
        <p:spPr>
          <a:xfrm>
            <a:off x="540000" y="2753687"/>
            <a:ext cx="5138905" cy="3139321"/>
          </a:xfrm>
          <a:prstGeom prst="rect">
            <a:avLst/>
          </a:prstGeom>
          <a:noFill/>
        </p:spPr>
        <p:txBody>
          <a:bodyPr wrap="square">
            <a:spAutoFit/>
          </a:bodyPr>
          <a:lstStyle/>
          <a:p>
            <a:pPr marL="0" lvl="0" indent="0" algn="l" rtl="0">
              <a:lnSpc>
                <a:spcPct val="100000"/>
              </a:lnSpc>
              <a:spcBef>
                <a:spcPts val="0"/>
              </a:spcBef>
              <a:spcAft>
                <a:spcPts val="0"/>
              </a:spcAft>
              <a:buSzPts val="2750"/>
              <a:buNone/>
            </a:pPr>
            <a:r>
              <a:rPr lang="en-GB" sz="2200">
                <a:latin typeface="Century Gothic" panose="020B0502020202020204" pitchFamily="34" charset="0"/>
              </a:rPr>
              <a:t>For example, if you used 50 mg of butter instead of 50 g when baking a cake, the cake would turn out very dry and hard. </a:t>
            </a:r>
          </a:p>
          <a:p>
            <a:pPr marL="0" lvl="0" indent="0" algn="l" rtl="0">
              <a:lnSpc>
                <a:spcPct val="100000"/>
              </a:lnSpc>
              <a:spcBef>
                <a:spcPts val="0"/>
              </a:spcBef>
              <a:spcAft>
                <a:spcPts val="0"/>
              </a:spcAft>
              <a:buSzPts val="2750"/>
              <a:buNone/>
            </a:pPr>
            <a:endParaRPr lang="en-GB" sz="2200">
              <a:latin typeface="Century Gothic" panose="020B0502020202020204" pitchFamily="34" charset="0"/>
            </a:endParaRPr>
          </a:p>
          <a:p>
            <a:pPr marL="0" lvl="0" indent="0" algn="l" rtl="0">
              <a:lnSpc>
                <a:spcPct val="100000"/>
              </a:lnSpc>
              <a:spcBef>
                <a:spcPts val="0"/>
              </a:spcBef>
              <a:spcAft>
                <a:spcPts val="0"/>
              </a:spcAft>
              <a:buSzPts val="2750"/>
              <a:buNone/>
            </a:pPr>
            <a:r>
              <a:rPr lang="en-GB" sz="2200">
                <a:latin typeface="Century Gothic" panose="020B0502020202020204" pitchFamily="34" charset="0"/>
              </a:rPr>
              <a:t>In the same way, if someone added one litre of chemical to treat a fish tank instead of one millilitre, it could harm the fish. </a:t>
            </a:r>
          </a:p>
        </p:txBody>
      </p:sp>
      <p:pic>
        <p:nvPicPr>
          <p:cNvPr id="7" name="Picture 6" descr="A rich chocolate layer cake.">
            <a:extLst>
              <a:ext uri="{FF2B5EF4-FFF2-40B4-BE49-F238E27FC236}">
                <a16:creationId xmlns:a16="http://schemas.microsoft.com/office/drawing/2014/main" id="{A4F5369B-74C1-8BAC-63D8-69967C8FFA69}"/>
              </a:ext>
            </a:extLst>
          </p:cNvPr>
          <p:cNvPicPr>
            <a:picLocks noChangeAspect="1"/>
          </p:cNvPicPr>
          <p:nvPr/>
        </p:nvPicPr>
        <p:blipFill>
          <a:blip r:embed="rId3"/>
          <a:stretch>
            <a:fillRect/>
          </a:stretch>
        </p:blipFill>
        <p:spPr>
          <a:xfrm>
            <a:off x="6899692" y="2211657"/>
            <a:ext cx="3246280" cy="1855017"/>
          </a:xfrm>
          <a:prstGeom prst="rect">
            <a:avLst/>
          </a:prstGeom>
        </p:spPr>
      </p:pic>
      <p:pic>
        <p:nvPicPr>
          <p:cNvPr id="9" name="Picture 8" descr="A rectangular fish tank with many healthy fish.">
            <a:extLst>
              <a:ext uri="{FF2B5EF4-FFF2-40B4-BE49-F238E27FC236}">
                <a16:creationId xmlns:a16="http://schemas.microsoft.com/office/drawing/2014/main" id="{7C87DCEF-B153-8336-2AAF-19D51F1C7C9A}"/>
              </a:ext>
            </a:extLst>
          </p:cNvPr>
          <p:cNvPicPr>
            <a:picLocks noChangeAspect="1"/>
          </p:cNvPicPr>
          <p:nvPr/>
        </p:nvPicPr>
        <p:blipFill>
          <a:blip r:embed="rId4"/>
          <a:stretch>
            <a:fillRect/>
          </a:stretch>
        </p:blipFill>
        <p:spPr>
          <a:xfrm>
            <a:off x="7026442" y="4408029"/>
            <a:ext cx="2959109" cy="190997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8C1E6-D530-7441-A442-51047D7C1C61}"/>
              </a:ext>
            </a:extLst>
          </p:cNvPr>
          <p:cNvSpPr>
            <a:spLocks noGrp="1"/>
          </p:cNvSpPr>
          <p:nvPr>
            <p:ph type="title"/>
          </p:nvPr>
        </p:nvSpPr>
        <p:spPr/>
        <p:txBody>
          <a:bodyPr/>
          <a:lstStyle/>
          <a:p>
            <a:r>
              <a:rPr lang="en-GB"/>
              <a:t>Learning objectives</a:t>
            </a:r>
          </a:p>
        </p:txBody>
      </p:sp>
      <p:sp>
        <p:nvSpPr>
          <p:cNvPr id="3" name="Text Placeholder 2">
            <a:extLst>
              <a:ext uri="{FF2B5EF4-FFF2-40B4-BE49-F238E27FC236}">
                <a16:creationId xmlns:a16="http://schemas.microsoft.com/office/drawing/2014/main" id="{61F39629-9935-C291-BE5D-08C4BC595D16}"/>
              </a:ext>
            </a:extLst>
          </p:cNvPr>
          <p:cNvSpPr>
            <a:spLocks noGrp="1"/>
          </p:cNvSpPr>
          <p:nvPr>
            <p:ph type="body" idx="1"/>
          </p:nvPr>
        </p:nvSpPr>
        <p:spPr/>
        <p:txBody>
          <a:bodyPr/>
          <a:lstStyle/>
          <a:p>
            <a:pPr lvl="0" indent="-457200">
              <a:spcBef>
                <a:spcPts val="1200"/>
              </a:spcBef>
              <a:buSzPct val="100000"/>
              <a:buFont typeface="+mj-lt"/>
              <a:buAutoNum type="arabicPeriod"/>
            </a:pPr>
            <a:r>
              <a:rPr lang="en-GB"/>
              <a:t>Recognise the units of measurements we use in chemistry.</a:t>
            </a:r>
          </a:p>
          <a:p>
            <a:pPr lvl="0" indent="-457200">
              <a:spcBef>
                <a:spcPts val="1200"/>
              </a:spcBef>
              <a:buSzPct val="100000"/>
              <a:buFont typeface="+mj-lt"/>
              <a:buAutoNum type="arabicPeriod"/>
            </a:pPr>
            <a:r>
              <a:rPr lang="en-GB"/>
              <a:t>Convert between different units of measurement.</a:t>
            </a:r>
          </a:p>
          <a:p>
            <a:pPr lvl="0" indent="-457200">
              <a:spcBef>
                <a:spcPts val="1200"/>
              </a:spcBef>
              <a:buSzPct val="100000"/>
              <a:buFont typeface="+mj-lt"/>
              <a:buAutoNum type="arabicPeriod"/>
            </a:pPr>
            <a:r>
              <a:rPr lang="en-GB"/>
              <a:t>Know when we need to convert between units.</a:t>
            </a:r>
          </a:p>
          <a:p>
            <a:pPr marL="53975" indent="0">
              <a:buNone/>
            </a:pPr>
            <a:endParaRPr lang="en-GB"/>
          </a:p>
        </p:txBody>
      </p:sp>
      <p:sp>
        <p:nvSpPr>
          <p:cNvPr id="5" name="Google Shape;117;p5">
            <a:extLst>
              <a:ext uri="{FF2B5EF4-FFF2-40B4-BE49-F238E27FC236}">
                <a16:creationId xmlns:a16="http://schemas.microsoft.com/office/drawing/2014/main" id="{687E1265-139B-3B2D-DAA1-5D1C76B363BC}"/>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817291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c62a990d31_0_1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100"/>
              <a:buFont typeface="Arial"/>
              <a:buNone/>
            </a:pPr>
            <a:r>
              <a:rPr lang="en-GB"/>
              <a:t>Lesson questions</a:t>
            </a:r>
            <a:endParaRPr/>
          </a:p>
        </p:txBody>
      </p:sp>
      <mc:AlternateContent xmlns:mc="http://schemas.openxmlformats.org/markup-compatibility/2006" xmlns:a14="http://schemas.microsoft.com/office/drawing/2010/main">
        <mc:Choice Requires="a14">
          <p:sp>
            <p:nvSpPr>
              <p:cNvPr id="124" name="Google Shape;124;g3c62a990d31_0_18"/>
              <p:cNvSpPr txBox="1">
                <a:spLocks noGrp="1"/>
              </p:cNvSpPr>
              <p:nvPr>
                <p:ph type="body" idx="1"/>
              </p:nvPr>
            </p:nvSpPr>
            <p:spPr>
              <a:xfrm>
                <a:off x="593498" y="1315453"/>
                <a:ext cx="10080000" cy="5123877"/>
              </a:xfrm>
              <a:prstGeom prst="rect">
                <a:avLst/>
              </a:prstGeom>
              <a:noFill/>
              <a:ln>
                <a:noFill/>
              </a:ln>
            </p:spPr>
            <p:txBody>
              <a:bodyPr spcFirstLastPara="1" wrap="square" lIns="0" tIns="0" rIns="0" bIns="0" anchor="t" anchorCtr="0">
                <a:noAutofit/>
              </a:bodyPr>
              <a:lstStyle/>
              <a:p>
                <a:pPr marL="53975" lvl="0" indent="0">
                  <a:spcBef>
                    <a:spcPts val="1200"/>
                  </a:spcBef>
                  <a:buNone/>
                </a:pPr>
                <a:r>
                  <a:rPr lang="en-GB" sz="2400"/>
                  <a:t>Today, we will be covering the maths skills needed to answer the following questions:</a:t>
                </a:r>
                <a:endParaRPr lang="en-GB"/>
              </a:p>
              <a:p>
                <a:pPr marL="511175" lvl="0" indent="-457200" algn="l" rtl="0">
                  <a:lnSpc>
                    <a:spcPct val="100000"/>
                  </a:lnSpc>
                  <a:spcBef>
                    <a:spcPts val="1200"/>
                  </a:spcBef>
                  <a:spcAft>
                    <a:spcPts val="0"/>
                  </a:spcAft>
                  <a:buSzPct val="100000"/>
                  <a:buFont typeface="+mj-lt"/>
                  <a:buAutoNum type="arabicPeriod"/>
                </a:pPr>
                <a:r>
                  <a:rPr lang="en-GB"/>
                  <a:t>The </a:t>
                </a:r>
                <a:r>
                  <a:rPr lang="en-GB" b="1"/>
                  <a:t>diameter </a:t>
                </a:r>
                <a:r>
                  <a:rPr lang="en-GB"/>
                  <a:t>of gold nanoparticles used in biosensors is 20 nanometres (nm). Convert the diameter of one gold nanoparticle into micrometres (</a:t>
                </a:r>
                <a:r>
                  <a:rPr lang="el-GR" err="1"/>
                  <a:t>μ</a:t>
                </a:r>
                <a:r>
                  <a:rPr lang="en-GB" err="1"/>
                  <a:t>m</a:t>
                </a:r>
                <a:r>
                  <a:rPr lang="en-GB"/>
                  <a:t>).</a:t>
                </a:r>
              </a:p>
              <a:p>
                <a:pPr marL="511175" lvl="0" indent="-457200">
                  <a:spcBef>
                    <a:spcPts val="1200"/>
                  </a:spcBef>
                  <a:buSzPct val="100000"/>
                  <a:buFont typeface="+mj-lt"/>
                  <a:buAutoNum type="arabicPeriod"/>
                </a:pPr>
                <a:r>
                  <a:rPr lang="en-GB"/>
                  <a:t>A student used titration to find the reacting volumes of hydrochloric acid and sodium hydroxide solution. They began by measuring out 0.05 dm</a:t>
                </a:r>
                <a:r>
                  <a:rPr lang="en-GB" baseline="30000"/>
                  <a:t>3</a:t>
                </a:r>
                <a:r>
                  <a:rPr lang="en-GB"/>
                  <a:t> of sodium hydroxide solution and placed it into a conical flask. Convert this </a:t>
                </a:r>
                <a:r>
                  <a:rPr lang="en-GB" b="1"/>
                  <a:t>volume</a:t>
                </a:r>
                <a:r>
                  <a:rPr lang="en-GB"/>
                  <a:t> into cm</a:t>
                </a:r>
                <a:r>
                  <a:rPr lang="en-GB" baseline="30000"/>
                  <a:t>3</a:t>
                </a:r>
                <a14:m>
                  <m:oMath xmlns:m="http://schemas.openxmlformats.org/officeDocument/2006/math">
                    <m:r>
                      <a:rPr lang="ar-AE" b="0" i="0" smtClean="0">
                        <a:latin typeface="Cambria Math" panose="02040503050406030204" pitchFamily="18" charset="0"/>
                      </a:rPr>
                      <m:t>.</m:t>
                    </m:r>
                  </m:oMath>
                </a14:m>
                <a:endParaRPr lang="ar-AE"/>
              </a:p>
              <a:p>
                <a:pPr marL="0" lvl="0" indent="0" algn="l" rtl="0">
                  <a:lnSpc>
                    <a:spcPct val="100000"/>
                  </a:lnSpc>
                  <a:spcBef>
                    <a:spcPts val="1200"/>
                  </a:spcBef>
                  <a:spcAft>
                    <a:spcPts val="1200"/>
                  </a:spcAft>
                  <a:buSzPts val="2750"/>
                  <a:buNone/>
                </a:pPr>
                <a:endParaRPr/>
              </a:p>
            </p:txBody>
          </p:sp>
        </mc:Choice>
        <mc:Fallback xmlns="">
          <p:sp>
            <p:nvSpPr>
              <p:cNvPr id="124" name="Google Shape;124;g3c62a990d31_0_18"/>
              <p:cNvSpPr txBox="1">
                <a:spLocks noGrp="1" noRot="1" noChangeAspect="1" noMove="1" noResize="1" noEditPoints="1" noAdjustHandles="1" noChangeArrowheads="1" noChangeShapeType="1" noTextEdit="1"/>
              </p:cNvSpPr>
              <p:nvPr>
                <p:ph type="body" idx="1"/>
              </p:nvPr>
            </p:nvSpPr>
            <p:spPr>
              <a:xfrm>
                <a:off x="593498" y="1315453"/>
                <a:ext cx="10080000" cy="5123877"/>
              </a:xfrm>
              <a:prstGeom prst="rect">
                <a:avLst/>
              </a:prstGeom>
              <a:blipFill>
                <a:blip r:embed="rId3"/>
                <a:stretch>
                  <a:fillRect l="-1270" r="-2297"/>
                </a:stretch>
              </a:blipFill>
              <a:ln>
                <a:noFill/>
              </a:ln>
            </p:spPr>
            <p:txBody>
              <a:bodyPr/>
              <a:lstStyle/>
              <a:p>
                <a:r>
                  <a:rPr lang="en-US">
                    <a:noFill/>
                  </a:rPr>
                  <a:t> </a:t>
                </a:r>
              </a:p>
            </p:txBody>
          </p:sp>
        </mc:Fallback>
      </mc:AlternateContent>
      <p:sp>
        <p:nvSpPr>
          <p:cNvPr id="3" name="Google Shape;117;p5">
            <a:extLst>
              <a:ext uri="{FF2B5EF4-FFF2-40B4-BE49-F238E27FC236}">
                <a16:creationId xmlns:a16="http://schemas.microsoft.com/office/drawing/2014/main" id="{A9A04BDB-24A7-BE76-B9AE-8420158A464A}"/>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Lesson questions</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g3c62a990d31_0_1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Types of units</a:t>
            </a:r>
            <a:endParaRPr/>
          </a:p>
        </p:txBody>
      </p:sp>
      <p:sp>
        <p:nvSpPr>
          <p:cNvPr id="131" name="Google Shape;131;g3c62a990d31_0_12"/>
          <p:cNvSpPr txBox="1">
            <a:spLocks noGrp="1"/>
          </p:cNvSpPr>
          <p:nvPr>
            <p:ph type="body" idx="1"/>
          </p:nvPr>
        </p:nvSpPr>
        <p:spPr>
          <a:xfrm>
            <a:off x="593498" y="1399330"/>
            <a:ext cx="10026502"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a:t>In science and maths, the most common units include those for length, mass and volume.</a:t>
            </a:r>
          </a:p>
          <a:p>
            <a:pPr marL="0" lvl="0" indent="0" algn="l" rtl="0">
              <a:lnSpc>
                <a:spcPct val="100000"/>
              </a:lnSpc>
              <a:spcBef>
                <a:spcPts val="1200"/>
              </a:spcBef>
              <a:spcAft>
                <a:spcPts val="0"/>
              </a:spcAft>
              <a:buSzPts val="2750"/>
              <a:buNone/>
            </a:pPr>
            <a:r>
              <a:rPr lang="en-GB"/>
              <a:t>Look at these units and place them under the correct heading: </a:t>
            </a:r>
          </a:p>
          <a:p>
            <a:pPr marL="0" lvl="0" indent="0" algn="l" rtl="0">
              <a:lnSpc>
                <a:spcPct val="100000"/>
              </a:lnSpc>
              <a:spcBef>
                <a:spcPts val="1200"/>
              </a:spcBef>
              <a:spcAft>
                <a:spcPts val="0"/>
              </a:spcAft>
              <a:buSzPts val="2750"/>
              <a:buNone/>
            </a:pPr>
            <a:endParaRPr lang="en-GB"/>
          </a:p>
          <a:p>
            <a:pPr marL="0" lvl="0" indent="0" algn="ctr">
              <a:spcBef>
                <a:spcPts val="1200"/>
              </a:spcBef>
              <a:buNone/>
            </a:pPr>
            <a:r>
              <a:rPr lang="en-GB" b="1">
                <a:latin typeface="Century Gothic" panose="020B0502020202020204" pitchFamily="34" charset="0"/>
              </a:rPr>
              <a:t>g    m    kg    km    ml    cm    mg    </a:t>
            </a:r>
            <a:r>
              <a:rPr lang="en-GB" b="1">
                <a:latin typeface="Century Gothic" panose="020B0502020202020204" pitchFamily="34" charset="0"/>
                <a:extLst>
                  <a:ext uri="http://customooxmlschemas.google.com/">
                    <go:slidesCustomData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a14="http://schemas.microsoft.com/office/drawing/2010/main" xmlns:mc="http://schemas.openxmlformats.org/markup-compatibility/2006" textRoundtripDataId="0"/>
                  </a:ext>
                </a:extLst>
              </a:rPr>
              <a:t>L  </a:t>
            </a:r>
            <a:r>
              <a:rPr lang="en-GB" b="1">
                <a:latin typeface="Century Gothic" panose="020B0502020202020204" pitchFamily="34" charset="0"/>
              </a:rPr>
              <a:t>  </a:t>
            </a:r>
            <a:r>
              <a:rPr lang="en-GB" b="1"/>
              <a:t>dm</a:t>
            </a:r>
            <a:r>
              <a:rPr lang="en-GB" b="1" baseline="30000"/>
              <a:t>3</a:t>
            </a:r>
            <a:r>
              <a:rPr lang="en-GB" b="1"/>
              <a:t>    m</a:t>
            </a:r>
            <a:r>
              <a:rPr lang="en-GB" b="1">
                <a:latin typeface="Century Gothic" panose="020B0502020202020204" pitchFamily="34" charset="0"/>
              </a:rPr>
              <a:t>m    </a:t>
            </a:r>
            <a:r>
              <a:rPr lang="en-GB" b="1"/>
              <a:t>dm</a:t>
            </a:r>
            <a:r>
              <a:rPr lang="en-GB" b="1" baseline="30000"/>
              <a:t>3    </a:t>
            </a:r>
            <a:r>
              <a:rPr lang="en-GB" b="1">
                <a:latin typeface="Century Gothic" panose="020B0502020202020204" pitchFamily="34" charset="0"/>
              </a:rPr>
              <a:t>μm    t    nm</a:t>
            </a:r>
          </a:p>
          <a:p>
            <a:pPr marL="0" lvl="0" indent="0" algn="l" rtl="0">
              <a:lnSpc>
                <a:spcPct val="100000"/>
              </a:lnSpc>
              <a:spcBef>
                <a:spcPts val="1200"/>
              </a:spcBef>
              <a:spcAft>
                <a:spcPts val="0"/>
              </a:spcAft>
              <a:buSzPts val="2750"/>
              <a:buNone/>
            </a:pPr>
            <a:endParaRPr lang="en-GB"/>
          </a:p>
          <a:p>
            <a:pPr marL="0" lvl="0" indent="0" algn="l" rtl="0">
              <a:lnSpc>
                <a:spcPct val="100000"/>
              </a:lnSpc>
              <a:spcBef>
                <a:spcPts val="1200"/>
              </a:spcBef>
              <a:spcAft>
                <a:spcPts val="0"/>
              </a:spcAft>
              <a:buSzPts val="2750"/>
              <a:buNone/>
            </a:pPr>
            <a:endParaRPr lang="en-GB"/>
          </a:p>
          <a:p>
            <a:pPr marL="0" lvl="0" indent="0" algn="l" rtl="0">
              <a:lnSpc>
                <a:spcPct val="100000"/>
              </a:lnSpc>
              <a:spcBef>
                <a:spcPts val="1200"/>
              </a:spcBef>
              <a:spcAft>
                <a:spcPts val="0"/>
              </a:spcAft>
              <a:buSzPts val="2750"/>
              <a:buNone/>
            </a:pPr>
            <a:endParaRPr lang="en-GB"/>
          </a:p>
          <a:p>
            <a:pPr marL="0" lvl="0" indent="0" algn="l" rtl="0">
              <a:lnSpc>
                <a:spcPct val="100000"/>
              </a:lnSpc>
              <a:spcBef>
                <a:spcPts val="1200"/>
              </a:spcBef>
              <a:spcAft>
                <a:spcPts val="0"/>
              </a:spcAft>
              <a:buSzPts val="2750"/>
              <a:buNone/>
            </a:pPr>
            <a:endParaRPr lang="en-GB"/>
          </a:p>
          <a:p>
            <a:pPr marL="0" lvl="0" indent="0" algn="l" rtl="0">
              <a:lnSpc>
                <a:spcPct val="100000"/>
              </a:lnSpc>
              <a:spcBef>
                <a:spcPts val="1200"/>
              </a:spcBef>
              <a:spcAft>
                <a:spcPts val="0"/>
              </a:spcAft>
              <a:buSzPts val="2750"/>
              <a:buNone/>
            </a:pPr>
            <a:endParaRPr lang="en-GB"/>
          </a:p>
          <a:p>
            <a:pPr marL="0" lvl="0" indent="0" algn="l" rtl="0">
              <a:lnSpc>
                <a:spcPct val="100000"/>
              </a:lnSpc>
              <a:spcBef>
                <a:spcPts val="1200"/>
              </a:spcBef>
              <a:spcAft>
                <a:spcPts val="1200"/>
              </a:spcAft>
              <a:buSzPts val="2750"/>
              <a:buNone/>
            </a:pPr>
            <a:endParaRPr lang="en-GB"/>
          </a:p>
        </p:txBody>
      </p:sp>
      <p:graphicFrame>
        <p:nvGraphicFramePr>
          <p:cNvPr id="132" name="Google Shape;132;g3c62a990d31_0_12"/>
          <p:cNvGraphicFramePr/>
          <p:nvPr>
            <p:extLst>
              <p:ext uri="{D42A27DB-BD31-4B8C-83A1-F6EECF244321}">
                <p14:modId xmlns:p14="http://schemas.microsoft.com/office/powerpoint/2010/main" val="701075610"/>
              </p:ext>
            </p:extLst>
          </p:nvPr>
        </p:nvGraphicFramePr>
        <p:xfrm>
          <a:off x="593500" y="4148625"/>
          <a:ext cx="10079997" cy="1981140"/>
        </p:xfrm>
        <a:graphic>
          <a:graphicData uri="http://schemas.openxmlformats.org/drawingml/2006/table">
            <a:tbl>
              <a:tblPr firstRow="1">
                <a:noFill/>
                <a:tableStyleId>{1217E8E6-B038-4728-93E5-289545B9CBC0}</a:tableStyleId>
              </a:tblPr>
              <a:tblGrid>
                <a:gridCol w="3359999">
                  <a:extLst>
                    <a:ext uri="{9D8B030D-6E8A-4147-A177-3AD203B41FA5}">
                      <a16:colId xmlns:a16="http://schemas.microsoft.com/office/drawing/2014/main" val="20000"/>
                    </a:ext>
                  </a:extLst>
                </a:gridCol>
                <a:gridCol w="3359999">
                  <a:extLst>
                    <a:ext uri="{9D8B030D-6E8A-4147-A177-3AD203B41FA5}">
                      <a16:colId xmlns:a16="http://schemas.microsoft.com/office/drawing/2014/main" val="20001"/>
                    </a:ext>
                  </a:extLst>
                </a:gridCol>
                <a:gridCol w="3359999">
                  <a:extLst>
                    <a:ext uri="{9D8B030D-6E8A-4147-A177-3AD203B41FA5}">
                      <a16:colId xmlns:a16="http://schemas.microsoft.com/office/drawing/2014/main" val="20002"/>
                    </a:ext>
                  </a:extLst>
                </a:gridCol>
              </a:tblGrid>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latin typeface="Century Gothic"/>
                          <a:ea typeface="Century Gothic"/>
                          <a:cs typeface="Century Gothic"/>
                          <a:sym typeface="Century Gothic"/>
                        </a:rPr>
                        <a:t>Volume</a:t>
                      </a:r>
                      <a:endParaRPr sz="2200" b="1" u="none" strike="noStrike" cap="none">
                        <a:latin typeface="Century Gothic"/>
                        <a:ea typeface="Century Gothic"/>
                        <a:cs typeface="Century Gothic"/>
                        <a:sym typeface="Century Gothic"/>
                      </a:endParaRPr>
                    </a:p>
                  </a:txBody>
                  <a:tcPr marL="91425" marR="91425" marT="91425" marB="91425">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latin typeface="Century Gothic"/>
                          <a:ea typeface="Century Gothic"/>
                          <a:cs typeface="Century Gothic"/>
                          <a:sym typeface="Century Gothic"/>
                        </a:rPr>
                        <a:t>Mass</a:t>
                      </a:r>
                      <a:endParaRPr sz="2200" b="1" u="none" strike="noStrike" cap="none">
                        <a:latin typeface="Century Gothic"/>
                        <a:ea typeface="Century Gothic"/>
                        <a:cs typeface="Century Gothic"/>
                        <a:sym typeface="Century Gothic"/>
                      </a:endParaRPr>
                    </a:p>
                  </a:txBody>
                  <a:tcPr marL="91425" marR="91425" marT="91425" marB="91425">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latin typeface="Century Gothic"/>
                          <a:ea typeface="Century Gothic"/>
                          <a:cs typeface="Century Gothic"/>
                          <a:sym typeface="Century Gothic"/>
                        </a:rPr>
                        <a:t>Length</a:t>
                      </a:r>
                      <a:endParaRPr sz="2200" b="1" u="none" strike="noStrike" cap="none">
                        <a:latin typeface="Century Gothic"/>
                        <a:ea typeface="Century Gothic"/>
                        <a:cs typeface="Century Gothic"/>
                        <a:sym typeface="Century Gothic"/>
                      </a:endParaRPr>
                    </a:p>
                  </a:txBody>
                  <a:tcPr marL="91425" marR="91425" marT="91425" marB="91425">
                    <a:solidFill>
                      <a:srgbClr val="EA8FC4"/>
                    </a:solidFill>
                  </a:tcPr>
                </a:tc>
                <a:extLst>
                  <a:ext uri="{0D108BD9-81ED-4DB2-BD59-A6C34878D82A}">
                    <a16:rowId xmlns:a16="http://schemas.microsoft.com/office/drawing/2014/main" val="10000"/>
                  </a:ext>
                </a:extLst>
              </a:tr>
              <a:tr h="381000">
                <a:tc rowSpan="2">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latin typeface="Century Gothic"/>
                        <a:ea typeface="Century Gothic"/>
                        <a:cs typeface="Century Gothic"/>
                        <a:sym typeface="Century Gothic"/>
                      </a:endParaRPr>
                    </a:p>
                  </a:txBody>
                  <a:tcPr marL="91425" marR="91425" marT="91425" marB="91425"/>
                </a:tc>
                <a:tc rowSpan="2">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latin typeface="Century Gothic"/>
                        <a:ea typeface="Century Gothic"/>
                        <a:cs typeface="Century Gothic"/>
                        <a:sym typeface="Century Gothic"/>
                      </a:endParaRPr>
                    </a:p>
                  </a:txBody>
                  <a:tcPr marL="91425" marR="91425" marT="91425" marB="91425"/>
                </a:tc>
                <a:tc rowSpan="2">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extLst>
                  <a:ext uri="{0D108BD9-81ED-4DB2-BD59-A6C34878D82A}">
                    <a16:rowId xmlns:a16="http://schemas.microsoft.com/office/drawing/2014/main" val="10001"/>
                  </a:ext>
                </a:extLst>
              </a:tr>
              <a:tr h="381000">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3" name="Google Shape;117;p5">
            <a:extLst>
              <a:ext uri="{FF2B5EF4-FFF2-40B4-BE49-F238E27FC236}">
                <a16:creationId xmlns:a16="http://schemas.microsoft.com/office/drawing/2014/main" id="{549F942F-508B-6196-3E36-2141C910BAA4}"/>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graphicFrame>
        <p:nvGraphicFramePr>
          <p:cNvPr id="139" name="Google Shape;139;p7"/>
          <p:cNvGraphicFramePr/>
          <p:nvPr>
            <p:extLst>
              <p:ext uri="{D42A27DB-BD31-4B8C-83A1-F6EECF244321}">
                <p14:modId xmlns:p14="http://schemas.microsoft.com/office/powerpoint/2010/main" val="3740167527"/>
              </p:ext>
            </p:extLst>
          </p:nvPr>
        </p:nvGraphicFramePr>
        <p:xfrm>
          <a:off x="539999" y="1494325"/>
          <a:ext cx="10152150" cy="4257710"/>
        </p:xfrm>
        <a:graphic>
          <a:graphicData uri="http://schemas.openxmlformats.org/drawingml/2006/table">
            <a:tbl>
              <a:tblPr firstRow="1">
                <a:noFill/>
                <a:tableStyleId>{A6752717-46B6-495D-BC6C-DA8B73344B09}</a:tableStyleId>
              </a:tblPr>
              <a:tblGrid>
                <a:gridCol w="3384050">
                  <a:extLst>
                    <a:ext uri="{9D8B030D-6E8A-4147-A177-3AD203B41FA5}">
                      <a16:colId xmlns:a16="http://schemas.microsoft.com/office/drawing/2014/main" val="20000"/>
                    </a:ext>
                  </a:extLst>
                </a:gridCol>
                <a:gridCol w="3384050">
                  <a:extLst>
                    <a:ext uri="{9D8B030D-6E8A-4147-A177-3AD203B41FA5}">
                      <a16:colId xmlns:a16="http://schemas.microsoft.com/office/drawing/2014/main" val="20001"/>
                    </a:ext>
                  </a:extLst>
                </a:gridCol>
                <a:gridCol w="3384050">
                  <a:extLst>
                    <a:ext uri="{9D8B030D-6E8A-4147-A177-3AD203B41FA5}">
                      <a16:colId xmlns:a16="http://schemas.microsoft.com/office/drawing/2014/main" val="20002"/>
                    </a:ext>
                  </a:extLst>
                </a:gridCol>
              </a:tblGrid>
              <a:tr h="647090">
                <a:tc>
                  <a:txBody>
                    <a:bodyPr/>
                    <a:lstStyle/>
                    <a:p>
                      <a:pPr marL="0" marR="0" lvl="0" indent="0" algn="ctr" rtl="0">
                        <a:lnSpc>
                          <a:spcPct val="63636"/>
                        </a:lnSpc>
                        <a:spcBef>
                          <a:spcPts val="0"/>
                        </a:spcBef>
                        <a:spcAft>
                          <a:spcPts val="0"/>
                        </a:spcAft>
                        <a:buClr>
                          <a:schemeClr val="dk1"/>
                        </a:buClr>
                        <a:buSzPts val="2200"/>
                        <a:buFont typeface="Century Gothic"/>
                        <a:buNone/>
                      </a:pPr>
                      <a:r>
                        <a:rPr lang="en-GB" sz="2200" b="1" u="none" strike="noStrike" cap="none">
                          <a:solidFill>
                            <a:schemeClr val="dk1"/>
                          </a:solidFill>
                          <a:latin typeface="Century Gothic"/>
                          <a:ea typeface="Century Gothic"/>
                          <a:cs typeface="Century Gothic"/>
                          <a:sym typeface="Century Gothic"/>
                        </a:rPr>
                        <a:t>Volume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ctr" rtl="0">
                        <a:lnSpc>
                          <a:spcPct val="64772"/>
                        </a:lnSpc>
                        <a:spcBef>
                          <a:spcPts val="0"/>
                        </a:spcBef>
                        <a:spcAft>
                          <a:spcPts val="0"/>
                        </a:spcAft>
                        <a:buClr>
                          <a:schemeClr val="dk1"/>
                        </a:buClr>
                        <a:buSzPts val="2200"/>
                        <a:buFont typeface="Century Gothic"/>
                        <a:buNone/>
                      </a:pPr>
                      <a:r>
                        <a:rPr lang="en-GB" sz="2200" b="1" u="none" strike="noStrike" cap="none">
                          <a:solidFill>
                            <a:schemeClr val="dk1"/>
                          </a:solidFill>
                          <a:latin typeface="Century Gothic"/>
                          <a:ea typeface="Century Gothic"/>
                          <a:cs typeface="Century Gothic"/>
                          <a:sym typeface="Century Gothic"/>
                        </a:rPr>
                        <a:t>Mass</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ctr" rtl="0">
                        <a:lnSpc>
                          <a:spcPct val="63636"/>
                        </a:lnSpc>
                        <a:spcBef>
                          <a:spcPts val="0"/>
                        </a:spcBef>
                        <a:spcAft>
                          <a:spcPts val="0"/>
                        </a:spcAft>
                        <a:buClr>
                          <a:schemeClr val="dk1"/>
                        </a:buClr>
                        <a:buSzPts val="2200"/>
                        <a:buFont typeface="Century Gothic"/>
                        <a:buNone/>
                      </a:pPr>
                      <a:r>
                        <a:rPr lang="en-GB" sz="2200" b="1" u="none" strike="noStrike" cap="none">
                          <a:solidFill>
                            <a:schemeClr val="dk1"/>
                          </a:solidFill>
                          <a:latin typeface="Century Gothic"/>
                          <a:ea typeface="Century Gothic"/>
                          <a:cs typeface="Century Gothic"/>
                          <a:sym typeface="Century Gothic"/>
                        </a:rPr>
                        <a:t>Length</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2631325">
                <a:tc>
                  <a:txBody>
                    <a:bodyPr/>
                    <a:lstStyle/>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solidFill>
                            <a:schemeClr val="dk1"/>
                          </a:solidFill>
                          <a:latin typeface="Century Gothic"/>
                          <a:ea typeface="Century Gothic"/>
                          <a:cs typeface="Century Gothic"/>
                          <a:sym typeface="Century Gothic"/>
                        </a:rPr>
                        <a:t>ml</a:t>
                      </a: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solidFill>
                            <a:schemeClr val="dk1"/>
                          </a:solidFill>
                          <a:latin typeface="Century Gothic"/>
                          <a:ea typeface="Century Gothic"/>
                          <a:cs typeface="Century Gothic"/>
                          <a:sym typeface="Century Gothic"/>
                          <a:extLst>
                            <a:ext uri="http://customooxmlschemas.google.com/">
                              <go:slidesCustomData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a14="http://schemas.microsoft.com/office/drawing/2010/main" xmlns:mc="http://schemas.openxmlformats.org/markup-compatibility/2006" textRoundtripDataId="1"/>
                            </a:ext>
                          </a:extLst>
                        </a:rPr>
                        <a:t>L</a:t>
                      </a:r>
                      <a:endParaRPr lang="en-GB"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400">
                          <a:latin typeface="Century Gothic" panose="020B0502020202020204" pitchFamily="34" charset="0"/>
                        </a:rPr>
                        <a:t>dm</a:t>
                      </a:r>
                      <a:r>
                        <a:rPr lang="en-GB" sz="2400" baseline="30000">
                          <a:latin typeface="Century Gothic" panose="020B0502020202020204" pitchFamily="34" charset="0"/>
                        </a:rPr>
                        <a:t>3</a:t>
                      </a:r>
                    </a:p>
                    <a:p>
                      <a:pPr marL="0" marR="0" lvl="0" indent="0" algn="ctr" rtl="0">
                        <a:lnSpc>
                          <a:spcPct val="129545"/>
                        </a:lnSpc>
                        <a:spcBef>
                          <a:spcPts val="0"/>
                        </a:spcBef>
                        <a:spcAft>
                          <a:spcPts val="0"/>
                        </a:spcAft>
                        <a:buClr>
                          <a:schemeClr val="dk1"/>
                        </a:buClr>
                        <a:buSzPts val="1100"/>
                        <a:buFont typeface="Century Gothic"/>
                        <a:buNone/>
                      </a:pPr>
                      <a:r>
                        <a:rPr lang="en-GB" sz="2400">
                          <a:latin typeface="Century Gothic" panose="020B0502020202020204" pitchFamily="34" charset="0"/>
                        </a:rPr>
                        <a:t>dm</a:t>
                      </a:r>
                      <a:r>
                        <a:rPr lang="en-GB" sz="2400" baseline="30000">
                          <a:latin typeface="Century Gothic" panose="020B0502020202020204" pitchFamily="34" charset="0"/>
                        </a:rPr>
                        <a:t>3</a:t>
                      </a:r>
                    </a:p>
                    <a:p>
                      <a:pPr marL="0" marR="0" lvl="0" indent="0" algn="ctr" rtl="0">
                        <a:lnSpc>
                          <a:spcPct val="129545"/>
                        </a:lnSpc>
                        <a:spcBef>
                          <a:spcPts val="0"/>
                        </a:spcBef>
                        <a:spcAft>
                          <a:spcPts val="0"/>
                        </a:spcAft>
                        <a:buClr>
                          <a:schemeClr val="dk1"/>
                        </a:buClr>
                        <a:buSzPts val="1100"/>
                        <a:buFont typeface="Century Gothic"/>
                        <a:buNone/>
                      </a:pPr>
                      <a:endParaRPr lang="en-GB" sz="2200" b="0" u="none" strike="noStrike" cap="none">
                        <a:latin typeface="Century Gothic"/>
                        <a:ea typeface="Century Gothic"/>
                        <a:cs typeface="Century Gothic"/>
                        <a:sym typeface="Century Gothic"/>
                      </a:endParaRPr>
                    </a:p>
                    <a:p>
                      <a:pPr marL="0" marR="0" lvl="0" indent="0" algn="l" rtl="0">
                        <a:lnSpc>
                          <a:spcPct val="129545"/>
                        </a:lnSpc>
                        <a:spcBef>
                          <a:spcPts val="0"/>
                        </a:spcBef>
                        <a:spcAft>
                          <a:spcPts val="0"/>
                        </a:spcAft>
                        <a:buClr>
                          <a:schemeClr val="dk1"/>
                        </a:buClr>
                        <a:buSzPts val="1100"/>
                        <a:buFont typeface="Century Gothic"/>
                        <a:buNone/>
                      </a:pPr>
                      <a:r>
                        <a:rPr lang="en-GB" sz="2200" i="0" u="none" strike="noStrike" cap="none">
                          <a:latin typeface="Century Gothic"/>
                          <a:ea typeface="Century Gothic"/>
                          <a:cs typeface="Century Gothic"/>
                          <a:sym typeface="Century Gothic"/>
                        </a:rPr>
                        <a:t> </a:t>
                      </a:r>
                    </a:p>
                    <a:p>
                      <a:pPr marL="0" marR="0" lvl="0" indent="0" algn="ctr" rtl="0">
                        <a:lnSpc>
                          <a:spcPct val="129545"/>
                        </a:lnSpc>
                        <a:spcBef>
                          <a:spcPts val="0"/>
                        </a:spcBef>
                        <a:spcAft>
                          <a:spcPts val="0"/>
                        </a:spcAft>
                        <a:buClr>
                          <a:schemeClr val="dk1"/>
                        </a:buClr>
                        <a:buSzPts val="1100"/>
                        <a:buFont typeface="Century Gothic"/>
                        <a:buNone/>
                      </a:pPr>
                      <a:r>
                        <a:rPr lang="en-GB" sz="2200" i="0" u="none" strike="noStrike" cap="none">
                          <a:latin typeface="Century Gothic"/>
                          <a:ea typeface="Century Gothic"/>
                          <a:cs typeface="Century Gothic"/>
                          <a:sym typeface="Century Gothic"/>
                        </a:rPr>
                        <a:t> </a:t>
                      </a:r>
                    </a:p>
                    <a:p>
                      <a:pPr marL="0" marR="0" lvl="0" indent="0" algn="ctr" rtl="0">
                        <a:lnSpc>
                          <a:spcPct val="129545"/>
                        </a:lnSpc>
                        <a:spcBef>
                          <a:spcPts val="0"/>
                        </a:spcBef>
                        <a:spcAft>
                          <a:spcPts val="0"/>
                        </a:spcAft>
                        <a:buClr>
                          <a:schemeClr val="dk1"/>
                        </a:buClr>
                        <a:buSzPts val="1100"/>
                        <a:buFont typeface="Century Gothic"/>
                        <a:buNone/>
                      </a:pPr>
                      <a:endParaRPr lang="en-GB" sz="2200" i="0" u="none" strike="noStrike" cap="none">
                        <a:latin typeface="Century Gothic"/>
                        <a:ea typeface="Century Gothic"/>
                        <a:cs typeface="Century Gothic"/>
                        <a:sym typeface="Century Gothi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latin typeface="Century Gothic"/>
                          <a:ea typeface="Century Gothic"/>
                          <a:cs typeface="Century Gothic"/>
                          <a:sym typeface="Century Gothic"/>
                        </a:rPr>
                        <a:t>g</a:t>
                      </a:r>
                      <a:endParaRPr sz="2200" u="none" strike="noStrike" cap="none">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latin typeface="Century Gothic"/>
                          <a:ea typeface="Century Gothic"/>
                          <a:cs typeface="Century Gothic"/>
                          <a:sym typeface="Century Gothic"/>
                        </a:rPr>
                        <a:t>kg</a:t>
                      </a:r>
                      <a:endParaRPr sz="2200" u="none" strike="noStrike" cap="none">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latin typeface="Century Gothic"/>
                          <a:ea typeface="Century Gothic"/>
                          <a:cs typeface="Century Gothic"/>
                          <a:sym typeface="Century Gothic"/>
                        </a:rPr>
                        <a:t>mg</a:t>
                      </a:r>
                      <a:endParaRPr sz="2200" u="none" strike="noStrike" cap="none">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latin typeface="Century Gothic"/>
                          <a:ea typeface="Century Gothic"/>
                          <a:cs typeface="Century Gothic"/>
                          <a:sym typeface="Century Gothic"/>
                        </a:rPr>
                        <a:t>t</a:t>
                      </a:r>
                      <a:endParaRPr sz="2200" u="none" strike="noStrike" cap="none">
                        <a:latin typeface="Century Gothic"/>
                        <a:ea typeface="Century Gothic"/>
                        <a:cs typeface="Century Gothic"/>
                        <a:sym typeface="Century Gothi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solidFill>
                            <a:schemeClr val="dk1"/>
                          </a:solidFill>
                          <a:latin typeface="Century Gothic"/>
                          <a:ea typeface="Century Gothic"/>
                          <a:cs typeface="Century Gothic"/>
                          <a:sym typeface="Century Gothic"/>
                        </a:rPr>
                        <a:t>m</a:t>
                      </a:r>
                      <a:endParaRPr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solidFill>
                            <a:schemeClr val="dk1"/>
                          </a:solidFill>
                          <a:latin typeface="Century Gothic"/>
                          <a:ea typeface="Century Gothic"/>
                          <a:cs typeface="Century Gothic"/>
                          <a:sym typeface="Century Gothic"/>
                        </a:rPr>
                        <a:t>km</a:t>
                      </a:r>
                      <a:endParaRPr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solidFill>
                            <a:schemeClr val="dk1"/>
                          </a:solidFill>
                          <a:latin typeface="Century Gothic"/>
                          <a:ea typeface="Century Gothic"/>
                          <a:cs typeface="Century Gothic"/>
                          <a:sym typeface="Century Gothic"/>
                        </a:rPr>
                        <a:t>cm</a:t>
                      </a:r>
                      <a:endParaRPr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err="1">
                          <a:solidFill>
                            <a:schemeClr val="dk1"/>
                          </a:solidFill>
                          <a:latin typeface="Century Gothic"/>
                          <a:ea typeface="Century Gothic"/>
                          <a:cs typeface="Century Gothic"/>
                          <a:sym typeface="Century Gothic"/>
                        </a:rPr>
                        <a:t>μm</a:t>
                      </a:r>
                      <a:endParaRPr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solidFill>
                            <a:schemeClr val="dk1"/>
                          </a:solidFill>
                          <a:latin typeface="Century Gothic"/>
                          <a:ea typeface="Century Gothic"/>
                          <a:cs typeface="Century Gothic"/>
                          <a:sym typeface="Century Gothic"/>
                        </a:rPr>
                        <a:t>mm</a:t>
                      </a:r>
                      <a:endParaRPr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r>
                        <a:rPr lang="en-GB" sz="2200" u="none" strike="noStrike" cap="none">
                          <a:solidFill>
                            <a:schemeClr val="dk1"/>
                          </a:solidFill>
                          <a:latin typeface="Century Gothic"/>
                          <a:ea typeface="Century Gothic"/>
                          <a:cs typeface="Century Gothic"/>
                          <a:sym typeface="Century Gothic"/>
                        </a:rPr>
                        <a:t>nm</a:t>
                      </a:r>
                      <a:endParaRPr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endParaRPr sz="2200" u="none" strike="noStrike" cap="none">
                        <a:solidFill>
                          <a:schemeClr val="dk1"/>
                        </a:solidFill>
                        <a:latin typeface="Century Gothic"/>
                        <a:ea typeface="Century Gothic"/>
                        <a:cs typeface="Century Gothic"/>
                        <a:sym typeface="Century Gothic"/>
                      </a:endParaRPr>
                    </a:p>
                    <a:p>
                      <a:pPr marL="0" marR="0" lvl="0" indent="0" algn="ctr" rtl="0">
                        <a:lnSpc>
                          <a:spcPct val="129545"/>
                        </a:lnSpc>
                        <a:spcBef>
                          <a:spcPts val="0"/>
                        </a:spcBef>
                        <a:spcAft>
                          <a:spcPts val="0"/>
                        </a:spcAft>
                        <a:buClr>
                          <a:schemeClr val="dk1"/>
                        </a:buClr>
                        <a:buSzPts val="1100"/>
                        <a:buFont typeface="Century Gothic"/>
                        <a:buNone/>
                      </a:pPr>
                      <a:endParaRPr sz="2200" u="none" strike="noStrike" cap="none">
                        <a:latin typeface="Century Gothic"/>
                        <a:ea typeface="Century Gothic"/>
                        <a:cs typeface="Century Gothic"/>
                        <a:sym typeface="Century Gothic"/>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
        <p:nvSpPr>
          <p:cNvPr id="140" name="Google Shape;140;p7"/>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Types of units – answer </a:t>
            </a:r>
            <a:endParaRPr/>
          </a:p>
        </p:txBody>
      </p:sp>
      <p:sp>
        <p:nvSpPr>
          <p:cNvPr id="3" name="Google Shape;117;p5">
            <a:extLst>
              <a:ext uri="{FF2B5EF4-FFF2-40B4-BE49-F238E27FC236}">
                <a16:creationId xmlns:a16="http://schemas.microsoft.com/office/drawing/2014/main" id="{E4675062-BAE6-8A27-FBB6-E2A4801C1967}"/>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g3c62a990d31_0_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Prefix check</a:t>
            </a:r>
            <a:endParaRPr/>
          </a:p>
        </p:txBody>
      </p:sp>
      <p:sp>
        <p:nvSpPr>
          <p:cNvPr id="147" name="Google Shape;147;g3c62a990d31_0_6"/>
          <p:cNvSpPr txBox="1">
            <a:spLocks noGrp="1"/>
          </p:cNvSpPr>
          <p:nvPr>
            <p:ph type="body" idx="1"/>
          </p:nvPr>
        </p:nvSpPr>
        <p:spPr>
          <a:xfrm>
            <a:off x="594592" y="127800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Do you know what the prefix is for each of these symbols?</a:t>
            </a: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1200"/>
              </a:spcAft>
              <a:buSzPts val="2750"/>
              <a:buNone/>
            </a:pPr>
            <a:endParaRPr/>
          </a:p>
        </p:txBody>
      </p:sp>
      <p:graphicFrame>
        <p:nvGraphicFramePr>
          <p:cNvPr id="148" name="Google Shape;148;g3c62a990d31_0_6"/>
          <p:cNvGraphicFramePr/>
          <p:nvPr>
            <p:extLst>
              <p:ext uri="{D42A27DB-BD31-4B8C-83A1-F6EECF244321}">
                <p14:modId xmlns:p14="http://schemas.microsoft.com/office/powerpoint/2010/main" val="3893920977"/>
              </p:ext>
            </p:extLst>
          </p:nvPr>
        </p:nvGraphicFramePr>
        <p:xfrm>
          <a:off x="1154187" y="1833865"/>
          <a:ext cx="8851625" cy="4663170"/>
        </p:xfrm>
        <a:graphic>
          <a:graphicData uri="http://schemas.openxmlformats.org/drawingml/2006/table">
            <a:tbl>
              <a:tblPr firstRow="1">
                <a:noFill/>
                <a:tableStyleId>{1217E8E6-B038-4728-93E5-289545B9CBC0}</a:tableStyleId>
              </a:tblPr>
              <a:tblGrid>
                <a:gridCol w="1845875">
                  <a:extLst>
                    <a:ext uri="{9D8B030D-6E8A-4147-A177-3AD203B41FA5}">
                      <a16:colId xmlns:a16="http://schemas.microsoft.com/office/drawing/2014/main" val="20000"/>
                    </a:ext>
                  </a:extLst>
                </a:gridCol>
                <a:gridCol w="2335250">
                  <a:extLst>
                    <a:ext uri="{9D8B030D-6E8A-4147-A177-3AD203B41FA5}">
                      <a16:colId xmlns:a16="http://schemas.microsoft.com/office/drawing/2014/main" val="20001"/>
                    </a:ext>
                  </a:extLst>
                </a:gridCol>
                <a:gridCol w="2335250">
                  <a:extLst>
                    <a:ext uri="{9D8B030D-6E8A-4147-A177-3AD203B41FA5}">
                      <a16:colId xmlns:a16="http://schemas.microsoft.com/office/drawing/2014/main" val="20002"/>
                    </a:ext>
                  </a:extLst>
                </a:gridCol>
                <a:gridCol w="2335250">
                  <a:extLst>
                    <a:ext uri="{9D8B030D-6E8A-4147-A177-3AD203B41FA5}">
                      <a16:colId xmlns:a16="http://schemas.microsoft.com/office/drawing/2014/main" val="20003"/>
                    </a:ext>
                  </a:extLst>
                </a:gridCol>
              </a:tblGrid>
              <a:tr h="492300">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latin typeface="Century Gothic"/>
                          <a:ea typeface="Century Gothic"/>
                          <a:cs typeface="Century Gothic"/>
                          <a:sym typeface="Century Gothic"/>
                        </a:rPr>
                        <a:t>Symbol</a:t>
                      </a:r>
                      <a:endParaRPr sz="2200" b="1"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latin typeface="Century Gothic"/>
                          <a:ea typeface="Century Gothic"/>
                          <a:cs typeface="Century Gothic"/>
                          <a:sym typeface="Century Gothic"/>
                        </a:rPr>
                        <a:t>Prefix</a:t>
                      </a:r>
                      <a:endParaRPr sz="22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2200" b="1">
                          <a:latin typeface="Century Gothic"/>
                          <a:ea typeface="Century Gothic"/>
                          <a:cs typeface="Century Gothic"/>
                          <a:sym typeface="Century Gothic"/>
                        </a:rPr>
                        <a:t>Value</a:t>
                      </a:r>
                      <a:endParaRPr sz="22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b="1">
                          <a:latin typeface="Century Gothic"/>
                          <a:ea typeface="Century Gothic"/>
                          <a:cs typeface="Century Gothic"/>
                          <a:sym typeface="Century Gothic"/>
                        </a:rPr>
                        <a:t>Power of 10</a:t>
                      </a:r>
                      <a:endParaRPr sz="22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M</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1000 000</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10</a:t>
                      </a:r>
                      <a:r>
                        <a:rPr lang="en-GB" sz="2200" u="none" strike="noStrike" cap="none" baseline="30000">
                          <a:latin typeface="Century Gothic"/>
                          <a:ea typeface="Century Gothic"/>
                          <a:cs typeface="Century Gothic"/>
                          <a:sym typeface="Century Gothic"/>
                        </a:rPr>
                        <a:t>6</a:t>
                      </a:r>
                      <a:endParaRPr sz="2200" u="none" strike="noStrike" cap="none" baseline="30000">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k</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kilo</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1000</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10</a:t>
                      </a:r>
                      <a:r>
                        <a:rPr lang="en-GB" sz="2200" u="none" strike="noStrike" cap="none" baseline="30000">
                          <a:latin typeface="Century Gothic"/>
                          <a:ea typeface="Century Gothic"/>
                          <a:cs typeface="Century Gothic"/>
                          <a:sym typeface="Century Gothic"/>
                        </a:rPr>
                        <a:t>3</a:t>
                      </a:r>
                      <a:endParaRPr sz="2200" u="none" strike="noStrike" cap="none" baseline="30000">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solidFill>
                      <a:srgbClr val="EA8FC4"/>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2200" u="none" strike="noStrike" cap="none">
                          <a:solidFill>
                            <a:schemeClr val="accent4"/>
                          </a:solidFill>
                          <a:latin typeface="Century Gothic"/>
                          <a:ea typeface="Century Gothic"/>
                          <a:cs typeface="Century Gothic"/>
                          <a:sym typeface="Century Gothic"/>
                        </a:rPr>
                        <a:t>base unit </a:t>
                      </a:r>
                      <a:endParaRPr sz="2200" u="none" strike="noStrike" cap="none">
                        <a:solidFill>
                          <a:schemeClr val="accent4"/>
                        </a:solidFill>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solidFill>
                            <a:schemeClr val="accent4"/>
                          </a:solidFill>
                          <a:latin typeface="Century Gothic"/>
                          <a:ea typeface="Century Gothic"/>
                          <a:cs typeface="Century Gothic"/>
                          <a:sym typeface="Century Gothic"/>
                        </a:rPr>
                        <a:t>1</a:t>
                      </a:r>
                      <a:endParaRPr sz="2200" u="none" strike="noStrike" cap="none">
                        <a:solidFill>
                          <a:schemeClr val="accent4"/>
                        </a:solidFill>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10</a:t>
                      </a:r>
                      <a:r>
                        <a:rPr lang="en-GB" sz="2200" u="none" strike="noStrike" cap="none" baseline="30000">
                          <a:solidFill>
                            <a:schemeClr val="accent4"/>
                          </a:solidFill>
                          <a:latin typeface="Century Gothic"/>
                          <a:ea typeface="Century Gothic"/>
                          <a:cs typeface="Century Gothic"/>
                          <a:sym typeface="Century Gothic"/>
                        </a:rPr>
                        <a:t>0</a:t>
                      </a:r>
                      <a:endParaRPr sz="2200" u="none" strike="noStrike" cap="none" baseline="30000">
                        <a:solidFill>
                          <a:schemeClr val="accent4"/>
                        </a:solidFill>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d</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4"/>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c</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10</a:t>
                      </a:r>
                      <a:r>
                        <a:rPr lang="en-GB" sz="2200" u="none" strike="noStrike" cap="none" baseline="30000">
                          <a:latin typeface="Century Gothic"/>
                          <a:ea typeface="Century Gothic"/>
                          <a:cs typeface="Century Gothic"/>
                          <a:sym typeface="Century Gothic"/>
                        </a:rPr>
                        <a:t>-2</a:t>
                      </a:r>
                      <a:endParaRPr sz="2200" u="none" strike="noStrike" cap="none" baseline="30000">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5"/>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m</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-3</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6"/>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μ</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0.000001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-6</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7"/>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n</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0.000000001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-9</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3" name="Google Shape;117;p5">
            <a:extLst>
              <a:ext uri="{FF2B5EF4-FFF2-40B4-BE49-F238E27FC236}">
                <a16:creationId xmlns:a16="http://schemas.microsoft.com/office/drawing/2014/main" id="{C3ADAA6B-DA25-05EF-E96F-753D101AD835}"/>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g3d2a8d033c2_0_14"/>
          <p:cNvSpPr txBox="1">
            <a:spLocks noGrp="1"/>
          </p:cNvSpPr>
          <p:nvPr>
            <p:ph type="title"/>
          </p:nvPr>
        </p:nvSpPr>
        <p:spPr>
          <a:xfrm>
            <a:off x="861973"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Prefix check – answer </a:t>
            </a:r>
            <a:endParaRPr/>
          </a:p>
        </p:txBody>
      </p:sp>
      <p:graphicFrame>
        <p:nvGraphicFramePr>
          <p:cNvPr id="156" name="Google Shape;156;g3d2a8d033c2_0_14"/>
          <p:cNvGraphicFramePr/>
          <p:nvPr>
            <p:extLst>
              <p:ext uri="{D42A27DB-BD31-4B8C-83A1-F6EECF244321}">
                <p14:modId xmlns:p14="http://schemas.microsoft.com/office/powerpoint/2010/main" val="1062693523"/>
              </p:ext>
            </p:extLst>
          </p:nvPr>
        </p:nvGraphicFramePr>
        <p:xfrm>
          <a:off x="1253232" y="1378407"/>
          <a:ext cx="8851625" cy="4663170"/>
        </p:xfrm>
        <a:graphic>
          <a:graphicData uri="http://schemas.openxmlformats.org/drawingml/2006/table">
            <a:tbl>
              <a:tblPr firstRow="1">
                <a:noFill/>
                <a:tableStyleId>{1217E8E6-B038-4728-93E5-289545B9CBC0}</a:tableStyleId>
              </a:tblPr>
              <a:tblGrid>
                <a:gridCol w="1845875">
                  <a:extLst>
                    <a:ext uri="{9D8B030D-6E8A-4147-A177-3AD203B41FA5}">
                      <a16:colId xmlns:a16="http://schemas.microsoft.com/office/drawing/2014/main" val="20000"/>
                    </a:ext>
                  </a:extLst>
                </a:gridCol>
                <a:gridCol w="2335250">
                  <a:extLst>
                    <a:ext uri="{9D8B030D-6E8A-4147-A177-3AD203B41FA5}">
                      <a16:colId xmlns:a16="http://schemas.microsoft.com/office/drawing/2014/main" val="20001"/>
                    </a:ext>
                  </a:extLst>
                </a:gridCol>
                <a:gridCol w="2335250">
                  <a:extLst>
                    <a:ext uri="{9D8B030D-6E8A-4147-A177-3AD203B41FA5}">
                      <a16:colId xmlns:a16="http://schemas.microsoft.com/office/drawing/2014/main" val="20002"/>
                    </a:ext>
                  </a:extLst>
                </a:gridCol>
                <a:gridCol w="2335250">
                  <a:extLst>
                    <a:ext uri="{9D8B030D-6E8A-4147-A177-3AD203B41FA5}">
                      <a16:colId xmlns:a16="http://schemas.microsoft.com/office/drawing/2014/main" val="20003"/>
                    </a:ext>
                  </a:extLst>
                </a:gridCol>
              </a:tblGrid>
              <a:tr h="492300">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latin typeface="Century Gothic"/>
                          <a:ea typeface="Century Gothic"/>
                          <a:cs typeface="Century Gothic"/>
                          <a:sym typeface="Century Gothic"/>
                        </a:rPr>
                        <a:t>Symbol</a:t>
                      </a:r>
                      <a:endParaRPr sz="2200" b="1"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b="1" u="none" strike="noStrike" cap="none">
                          <a:latin typeface="Century Gothic"/>
                          <a:ea typeface="Century Gothic"/>
                          <a:cs typeface="Century Gothic"/>
                          <a:sym typeface="Century Gothic"/>
                        </a:rPr>
                        <a:t>Prefix</a:t>
                      </a:r>
                      <a:endParaRPr sz="22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2200" b="1">
                          <a:latin typeface="Century Gothic"/>
                          <a:ea typeface="Century Gothic"/>
                          <a:cs typeface="Century Gothic"/>
                          <a:sym typeface="Century Gothic"/>
                        </a:rPr>
                        <a:t>Value</a:t>
                      </a:r>
                      <a:endParaRPr sz="22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b="1">
                          <a:latin typeface="Century Gothic"/>
                          <a:ea typeface="Century Gothic"/>
                          <a:cs typeface="Century Gothic"/>
                          <a:sym typeface="Century Gothic"/>
                        </a:rPr>
                        <a:t>Power of 10</a:t>
                      </a:r>
                      <a:endParaRPr sz="22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M</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a:latin typeface="Century Gothic"/>
                          <a:ea typeface="Century Gothic"/>
                          <a:cs typeface="Century Gothic"/>
                          <a:sym typeface="Century Gothic"/>
                        </a:rPr>
                        <a:t>mega</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1000 000</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10</a:t>
                      </a:r>
                      <a:r>
                        <a:rPr lang="en-GB" sz="2200" u="none" strike="noStrike" cap="none" baseline="30000">
                          <a:latin typeface="Century Gothic"/>
                          <a:ea typeface="Century Gothic"/>
                          <a:cs typeface="Century Gothic"/>
                          <a:sym typeface="Century Gothic"/>
                        </a:rPr>
                        <a:t>6</a:t>
                      </a:r>
                      <a:endParaRPr sz="2200" u="none" strike="noStrike" cap="none" baseline="30000">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k</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kilo</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1000</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10</a:t>
                      </a:r>
                      <a:r>
                        <a:rPr lang="en-GB" sz="2200" u="none" strike="noStrike" cap="none" baseline="30000">
                          <a:latin typeface="Century Gothic"/>
                          <a:ea typeface="Century Gothic"/>
                          <a:cs typeface="Century Gothic"/>
                          <a:sym typeface="Century Gothic"/>
                        </a:rPr>
                        <a:t>3</a:t>
                      </a:r>
                      <a:endParaRPr sz="2200" u="none" strike="noStrike" cap="none" baseline="30000">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solidFill>
                      <a:srgbClr val="EA8FC4"/>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2200" u="none" strike="noStrike" cap="none">
                          <a:solidFill>
                            <a:schemeClr val="accent4"/>
                          </a:solidFill>
                          <a:latin typeface="Century Gothic"/>
                          <a:ea typeface="Century Gothic"/>
                          <a:cs typeface="Century Gothic"/>
                          <a:sym typeface="Century Gothic"/>
                        </a:rPr>
                        <a:t>base unit </a:t>
                      </a:r>
                      <a:endParaRPr sz="2200" u="none" strike="noStrike" cap="none">
                        <a:solidFill>
                          <a:schemeClr val="accent4"/>
                        </a:solidFill>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solidFill>
                            <a:schemeClr val="accent4"/>
                          </a:solidFill>
                          <a:latin typeface="Century Gothic"/>
                          <a:ea typeface="Century Gothic"/>
                          <a:cs typeface="Century Gothic"/>
                          <a:sym typeface="Century Gothic"/>
                        </a:rPr>
                        <a:t>1</a:t>
                      </a:r>
                      <a:endParaRPr sz="2200" u="none" strike="noStrike" cap="none">
                        <a:solidFill>
                          <a:schemeClr val="accent4"/>
                        </a:solidFill>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10</a:t>
                      </a:r>
                      <a:r>
                        <a:rPr lang="en-GB" sz="2200" u="none" strike="noStrike" cap="none" baseline="30000">
                          <a:solidFill>
                            <a:schemeClr val="accent4"/>
                          </a:solidFill>
                          <a:latin typeface="Century Gothic"/>
                          <a:ea typeface="Century Gothic"/>
                          <a:cs typeface="Century Gothic"/>
                          <a:sym typeface="Century Gothic"/>
                        </a:rPr>
                        <a:t>0</a:t>
                      </a:r>
                      <a:endParaRPr sz="2200" u="none" strike="noStrike" cap="none" baseline="30000">
                        <a:solidFill>
                          <a:schemeClr val="accent4"/>
                        </a:solidFill>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d</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err="1">
                          <a:latin typeface="Century Gothic"/>
                          <a:ea typeface="Century Gothic"/>
                          <a:cs typeface="Century Gothic"/>
                          <a:sym typeface="Century Gothic"/>
                        </a:rPr>
                        <a:t>deci</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1"/>
                        </a:buClr>
                        <a:buSzPts val="11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4"/>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c</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a:latin typeface="Century Gothic"/>
                          <a:ea typeface="Century Gothic"/>
                          <a:cs typeface="Century Gothic"/>
                          <a:sym typeface="Century Gothic"/>
                        </a:rPr>
                        <a:t>centi</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10</a:t>
                      </a:r>
                      <a:r>
                        <a:rPr lang="en-GB" sz="2200" u="none" strike="noStrike" cap="none" baseline="30000">
                          <a:latin typeface="Century Gothic"/>
                          <a:ea typeface="Century Gothic"/>
                          <a:cs typeface="Century Gothic"/>
                          <a:sym typeface="Century Gothic"/>
                        </a:rPr>
                        <a:t>-2</a:t>
                      </a:r>
                      <a:endParaRPr sz="2200" u="none" strike="noStrike" cap="none" baseline="30000">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5"/>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m</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a:latin typeface="Century Gothic"/>
                          <a:ea typeface="Century Gothic"/>
                          <a:cs typeface="Century Gothic"/>
                          <a:sym typeface="Century Gothic"/>
                        </a:rPr>
                        <a:t>milli</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-3</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6"/>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μ</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a:latin typeface="Century Gothic"/>
                          <a:ea typeface="Century Gothic"/>
                          <a:cs typeface="Century Gothic"/>
                          <a:sym typeface="Century Gothic"/>
                        </a:rPr>
                        <a:t>micro</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0.000001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-6</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7"/>
                  </a:ext>
                </a:extLst>
              </a:tr>
              <a:tr h="38100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n</a:t>
                      </a:r>
                      <a:endParaRPr sz="2200"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a:latin typeface="Century Gothic"/>
                          <a:ea typeface="Century Gothic"/>
                          <a:cs typeface="Century Gothic"/>
                          <a:sym typeface="Century Gothic"/>
                        </a:rPr>
                        <a:t>nano</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2200">
                          <a:latin typeface="Century Gothic"/>
                          <a:ea typeface="Century Gothic"/>
                          <a:cs typeface="Century Gothic"/>
                          <a:sym typeface="Century Gothic"/>
                        </a:rPr>
                        <a:t>0.000000001</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dk1"/>
                          </a:solidFill>
                          <a:latin typeface="Century Gothic"/>
                          <a:ea typeface="Century Gothic"/>
                          <a:cs typeface="Century Gothic"/>
                          <a:sym typeface="Century Gothic"/>
                        </a:rPr>
                        <a:t>10</a:t>
                      </a:r>
                      <a:r>
                        <a:rPr lang="en-GB" sz="2200" u="none" strike="noStrike" cap="none" baseline="30000">
                          <a:solidFill>
                            <a:schemeClr val="dk1"/>
                          </a:solidFill>
                          <a:latin typeface="Century Gothic"/>
                          <a:ea typeface="Century Gothic"/>
                          <a:cs typeface="Century Gothic"/>
                          <a:sym typeface="Century Gothic"/>
                        </a:rPr>
                        <a:t>-9</a:t>
                      </a:r>
                      <a:endParaRPr sz="2200"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8"/>
                  </a:ext>
                </a:extLst>
              </a:tr>
            </a:tbl>
          </a:graphicData>
        </a:graphic>
      </p:graphicFrame>
      <p:sp>
        <p:nvSpPr>
          <p:cNvPr id="5" name="Google Shape;117;p5">
            <a:extLst>
              <a:ext uri="{FF2B5EF4-FFF2-40B4-BE49-F238E27FC236}">
                <a16:creationId xmlns:a16="http://schemas.microsoft.com/office/drawing/2014/main" id="{FAB0D70A-0D96-AE6E-9104-4062E237836E}"/>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g3cc92dfdc06_0_29"/>
          <p:cNvSpPr txBox="1">
            <a:spLocks noGrp="1"/>
          </p:cNvSpPr>
          <p:nvPr>
            <p:ph type="title"/>
          </p:nvPr>
        </p:nvSpPr>
        <p:spPr>
          <a:xfrm>
            <a:off x="439572" y="31965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Unit names and symbols</a:t>
            </a:r>
            <a:endParaRPr/>
          </a:p>
        </p:txBody>
      </p:sp>
      <p:sp>
        <p:nvSpPr>
          <p:cNvPr id="163" name="Google Shape;163;g3cc92dfdc06_0_29"/>
          <p:cNvSpPr txBox="1">
            <a:spLocks noGrp="1"/>
          </p:cNvSpPr>
          <p:nvPr>
            <p:ph type="body" idx="1"/>
          </p:nvPr>
        </p:nvSpPr>
        <p:spPr>
          <a:xfrm>
            <a:off x="439572" y="909000"/>
            <a:ext cx="10080000" cy="4407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Complete the columns to show the unit names and symbols in brackets.</a:t>
            </a: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1200"/>
              </a:spcAft>
              <a:buSzPts val="2750"/>
              <a:buNone/>
            </a:pPr>
            <a:endParaRPr/>
          </a:p>
        </p:txBody>
      </p:sp>
      <p:graphicFrame>
        <p:nvGraphicFramePr>
          <p:cNvPr id="164" name="Google Shape;164;g3cc92dfdc06_0_29"/>
          <p:cNvGraphicFramePr/>
          <p:nvPr>
            <p:extLst>
              <p:ext uri="{D42A27DB-BD31-4B8C-83A1-F6EECF244321}">
                <p14:modId xmlns:p14="http://schemas.microsoft.com/office/powerpoint/2010/main" val="630365071"/>
              </p:ext>
            </p:extLst>
          </p:nvPr>
        </p:nvGraphicFramePr>
        <p:xfrm>
          <a:off x="439572" y="1349700"/>
          <a:ext cx="10649341" cy="5256000"/>
        </p:xfrm>
        <a:graphic>
          <a:graphicData uri="http://schemas.openxmlformats.org/drawingml/2006/table">
            <a:tbl>
              <a:tblPr firstRow="1">
                <a:noFill/>
                <a:tableStyleId>{1217E8E6-B038-4728-93E5-289545B9CBC0}</a:tableStyleId>
              </a:tblPr>
              <a:tblGrid>
                <a:gridCol w="1404100">
                  <a:extLst>
                    <a:ext uri="{9D8B030D-6E8A-4147-A177-3AD203B41FA5}">
                      <a16:colId xmlns:a16="http://schemas.microsoft.com/office/drawing/2014/main" val="20000"/>
                    </a:ext>
                  </a:extLst>
                </a:gridCol>
                <a:gridCol w="1767875">
                  <a:extLst>
                    <a:ext uri="{9D8B030D-6E8A-4147-A177-3AD203B41FA5}">
                      <a16:colId xmlns:a16="http://schemas.microsoft.com/office/drawing/2014/main" val="20001"/>
                    </a:ext>
                  </a:extLst>
                </a:gridCol>
                <a:gridCol w="2538241">
                  <a:extLst>
                    <a:ext uri="{9D8B030D-6E8A-4147-A177-3AD203B41FA5}">
                      <a16:colId xmlns:a16="http://schemas.microsoft.com/office/drawing/2014/main" val="20002"/>
                    </a:ext>
                  </a:extLst>
                </a:gridCol>
                <a:gridCol w="2052516">
                  <a:extLst>
                    <a:ext uri="{9D8B030D-6E8A-4147-A177-3AD203B41FA5}">
                      <a16:colId xmlns:a16="http://schemas.microsoft.com/office/drawing/2014/main" val="20003"/>
                    </a:ext>
                  </a:extLst>
                </a:gridCol>
                <a:gridCol w="2886609">
                  <a:extLst>
                    <a:ext uri="{9D8B030D-6E8A-4147-A177-3AD203B41FA5}">
                      <a16:colId xmlns:a16="http://schemas.microsoft.com/office/drawing/2014/main" val="20004"/>
                    </a:ext>
                  </a:extLst>
                </a:gridCol>
              </a:tblGrid>
              <a:tr h="468000">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a:latin typeface="Century Gothic"/>
                          <a:ea typeface="Century Gothic"/>
                          <a:cs typeface="Century Gothic"/>
                          <a:sym typeface="Century Gothic"/>
                        </a:rPr>
                        <a:t>Symbol</a:t>
                      </a:r>
                      <a:endParaRPr sz="1800" b="1"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a:latin typeface="Century Gothic"/>
                          <a:ea typeface="Century Gothic"/>
                          <a:cs typeface="Century Gothic"/>
                          <a:sym typeface="Century Gothic"/>
                        </a:rPr>
                        <a:t>Prefix</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1800" b="1">
                          <a:latin typeface="Century Gothic"/>
                          <a:ea typeface="Century Gothic"/>
                          <a:cs typeface="Century Gothic"/>
                          <a:sym typeface="Century Gothic"/>
                        </a:rPr>
                        <a:t>Length </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1800" b="1">
                          <a:latin typeface="Century Gothic"/>
                          <a:ea typeface="Century Gothic"/>
                          <a:cs typeface="Century Gothic"/>
                          <a:sym typeface="Century Gothic"/>
                        </a:rPr>
                        <a:t>Mass</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1800" b="1">
                          <a:latin typeface="Century Gothic"/>
                          <a:ea typeface="Century Gothic"/>
                          <a:cs typeface="Century Gothic"/>
                          <a:sym typeface="Century Gothic"/>
                        </a:rPr>
                        <a:t>Volume</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684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k</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kilo</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kilometre (km)</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684000">
                <a:tc>
                  <a:txBody>
                    <a:bodyPr/>
                    <a:lstStyle/>
                    <a:p>
                      <a:pPr marL="0" marR="0" lvl="0" indent="0" algn="ctr" rtl="0">
                        <a:lnSpc>
                          <a:spcPct val="100000"/>
                        </a:lnSpc>
                        <a:spcBef>
                          <a:spcPts val="0"/>
                        </a:spcBef>
                        <a:spcAft>
                          <a:spcPts val="0"/>
                        </a:spcAft>
                        <a:buClr>
                          <a:srgbClr val="000000"/>
                        </a:buClr>
                        <a:buSzPts val="2200"/>
                        <a:buFont typeface="Arial"/>
                        <a:buNone/>
                      </a:pP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solidFill>
                      <a:srgbClr val="EA8FC4"/>
                    </a:solidFill>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solidFill>
                            <a:schemeClr val="accent4"/>
                          </a:solidFill>
                          <a:latin typeface="Century Gothic"/>
                          <a:ea typeface="Century Gothic"/>
                          <a:cs typeface="Century Gothic"/>
                          <a:sym typeface="Century Gothic"/>
                        </a:rPr>
                        <a:t>base unit</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solidFill>
                            <a:schemeClr val="accent4"/>
                          </a:solidFill>
                          <a:latin typeface="Century Gothic"/>
                          <a:ea typeface="Century Gothic"/>
                          <a:cs typeface="Century Gothic"/>
                          <a:sym typeface="Century Gothic"/>
                        </a:rPr>
                        <a:t>metre (m)</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solidFill>
                            <a:schemeClr val="accent4"/>
                          </a:solidFill>
                          <a:latin typeface="Century Gothic"/>
                          <a:ea typeface="Century Gothic"/>
                          <a:cs typeface="Century Gothic"/>
                          <a:sym typeface="Century Gothic"/>
                        </a:rPr>
                        <a:t>gram (g)</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solidFill>
                            <a:schemeClr val="accent4"/>
                          </a:solidFill>
                          <a:latin typeface="Century Gothic"/>
                          <a:ea typeface="Century Gothic"/>
                          <a:cs typeface="Century Gothic"/>
                          <a:sym typeface="Century Gothic"/>
                        </a:rPr>
                        <a:t>cubic metre</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684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d</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err="1">
                          <a:latin typeface="Century Gothic"/>
                          <a:ea typeface="Century Gothic"/>
                          <a:cs typeface="Century Gothic"/>
                          <a:sym typeface="Century Gothic"/>
                        </a:rPr>
                        <a:t>deci</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684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c</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err="1">
                          <a:latin typeface="Century Gothic"/>
                          <a:ea typeface="Century Gothic"/>
                          <a:cs typeface="Century Gothic"/>
                          <a:sym typeface="Century Gothic"/>
                        </a:rPr>
                        <a:t>centi</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4"/>
                  </a:ext>
                </a:extLst>
              </a:tr>
              <a:tr h="684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m</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milli</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milligram (mg)</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5"/>
                  </a:ext>
                </a:extLst>
              </a:tr>
              <a:tr h="684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μ</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micro</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6"/>
                  </a:ext>
                </a:extLst>
              </a:tr>
              <a:tr h="68400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n</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nano</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cubic nanometre (n</a:t>
                      </a:r>
                      <a:r>
                        <a:rPr lang="en-GB" sz="1800">
                          <a:solidFill>
                            <a:schemeClr val="dk1"/>
                          </a:solidFill>
                          <a:latin typeface="Century Gothic"/>
                          <a:ea typeface="Century Gothic"/>
                          <a:cs typeface="Century Gothic"/>
                          <a:sym typeface="Century Gothic"/>
                        </a:rPr>
                        <a:t>m³)</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 name="Google Shape;117;p5">
            <a:extLst>
              <a:ext uri="{FF2B5EF4-FFF2-40B4-BE49-F238E27FC236}">
                <a16:creationId xmlns:a16="http://schemas.microsoft.com/office/drawing/2014/main" id="{E38F72E9-624B-5065-AF2A-FB0629A243D7}"/>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g3d2a8d033c2_0_2"/>
          <p:cNvSpPr txBox="1">
            <a:spLocks noGrp="1"/>
          </p:cNvSpPr>
          <p:nvPr>
            <p:ph type="title"/>
          </p:nvPr>
        </p:nvSpPr>
        <p:spPr>
          <a:xfrm>
            <a:off x="540000" y="488484"/>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Unit names and symbols </a:t>
            </a:r>
            <a:endParaRPr/>
          </a:p>
        </p:txBody>
      </p:sp>
      <p:graphicFrame>
        <p:nvGraphicFramePr>
          <p:cNvPr id="172" name="Google Shape;172;g3d2a8d033c2_0_2"/>
          <p:cNvGraphicFramePr/>
          <p:nvPr>
            <p:extLst>
              <p:ext uri="{D42A27DB-BD31-4B8C-83A1-F6EECF244321}">
                <p14:modId xmlns:p14="http://schemas.microsoft.com/office/powerpoint/2010/main" val="2963111220"/>
              </p:ext>
            </p:extLst>
          </p:nvPr>
        </p:nvGraphicFramePr>
        <p:xfrm>
          <a:off x="540000" y="1093485"/>
          <a:ext cx="10412447" cy="5592530"/>
        </p:xfrm>
        <a:graphic>
          <a:graphicData uri="http://schemas.openxmlformats.org/drawingml/2006/table">
            <a:tbl>
              <a:tblPr firstRow="1">
                <a:noFill/>
                <a:tableStyleId>{1217E8E6-B038-4728-93E5-289545B9CBC0}</a:tableStyleId>
              </a:tblPr>
              <a:tblGrid>
                <a:gridCol w="1212817">
                  <a:extLst>
                    <a:ext uri="{9D8B030D-6E8A-4147-A177-3AD203B41FA5}">
                      <a16:colId xmlns:a16="http://schemas.microsoft.com/office/drawing/2014/main" val="20000"/>
                    </a:ext>
                  </a:extLst>
                </a:gridCol>
                <a:gridCol w="1336054">
                  <a:extLst>
                    <a:ext uri="{9D8B030D-6E8A-4147-A177-3AD203B41FA5}">
                      <a16:colId xmlns:a16="http://schemas.microsoft.com/office/drawing/2014/main" val="20001"/>
                    </a:ext>
                  </a:extLst>
                </a:gridCol>
                <a:gridCol w="2699774">
                  <a:extLst>
                    <a:ext uri="{9D8B030D-6E8A-4147-A177-3AD203B41FA5}">
                      <a16:colId xmlns:a16="http://schemas.microsoft.com/office/drawing/2014/main" val="20002"/>
                    </a:ext>
                  </a:extLst>
                </a:gridCol>
                <a:gridCol w="2058818">
                  <a:extLst>
                    <a:ext uri="{9D8B030D-6E8A-4147-A177-3AD203B41FA5}">
                      <a16:colId xmlns:a16="http://schemas.microsoft.com/office/drawing/2014/main" val="20003"/>
                    </a:ext>
                  </a:extLst>
                </a:gridCol>
                <a:gridCol w="3104984">
                  <a:extLst>
                    <a:ext uri="{9D8B030D-6E8A-4147-A177-3AD203B41FA5}">
                      <a16:colId xmlns:a16="http://schemas.microsoft.com/office/drawing/2014/main" val="20004"/>
                    </a:ext>
                  </a:extLst>
                </a:gridCol>
              </a:tblGrid>
              <a:tr h="472100">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a:latin typeface="Century Gothic"/>
                          <a:ea typeface="Century Gothic"/>
                          <a:cs typeface="Century Gothic"/>
                          <a:sym typeface="Century Gothic"/>
                        </a:rPr>
                        <a:t>Symbol</a:t>
                      </a:r>
                      <a:endParaRPr sz="1800" b="1" u="none" strike="noStrike" cap="none">
                        <a:latin typeface="Century Gothic"/>
                        <a:ea typeface="Century Gothic"/>
                        <a:cs typeface="Century Gothic"/>
                        <a:sym typeface="Century Gothic"/>
                      </a:endParaRPr>
                    </a:p>
                  </a:txBody>
                  <a:tcPr marL="91425" marR="91425" marT="91425" marB="91425">
                    <a:lnR w="9525" cap="flat" cmpd="sng">
                      <a:solidFill>
                        <a:srgbClr val="9E9E9E"/>
                      </a:solidFill>
                      <a:prstDash val="solid"/>
                      <a:round/>
                      <a:headEnd type="none" w="sm" len="sm"/>
                      <a:tailEnd type="none" w="sm" len="sm"/>
                    </a:lnR>
                    <a:solidFill>
                      <a:srgbClr val="EA8FC4"/>
                    </a:solidFill>
                  </a:tcPr>
                </a:tc>
                <a:tc>
                  <a:txBody>
                    <a:bodyPr/>
                    <a:lstStyle/>
                    <a:p>
                      <a:pPr marL="0" marR="0" lvl="0" indent="0" algn="ctr" rtl="0">
                        <a:lnSpc>
                          <a:spcPct val="100000"/>
                        </a:lnSpc>
                        <a:spcBef>
                          <a:spcPts val="0"/>
                        </a:spcBef>
                        <a:spcAft>
                          <a:spcPts val="0"/>
                        </a:spcAft>
                        <a:buClr>
                          <a:srgbClr val="000000"/>
                        </a:buClr>
                        <a:buSzPts val="2200"/>
                        <a:buFont typeface="Arial"/>
                        <a:buNone/>
                      </a:pPr>
                      <a:r>
                        <a:rPr lang="en-GB" sz="1800" b="1" u="none" strike="noStrike" cap="none">
                          <a:latin typeface="Century Gothic"/>
                          <a:ea typeface="Century Gothic"/>
                          <a:cs typeface="Century Gothic"/>
                          <a:sym typeface="Century Gothic"/>
                        </a:rPr>
                        <a:t>Prefix</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1800" b="1">
                          <a:latin typeface="Century Gothic"/>
                          <a:ea typeface="Century Gothic"/>
                          <a:cs typeface="Century Gothic"/>
                          <a:sym typeface="Century Gothic"/>
                        </a:rPr>
                        <a:t>Length</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1800" b="1">
                          <a:latin typeface="Century Gothic"/>
                          <a:ea typeface="Century Gothic"/>
                          <a:cs typeface="Century Gothic"/>
                          <a:sym typeface="Century Gothic"/>
                        </a:rPr>
                        <a:t>Mass</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tc>
                  <a:txBody>
                    <a:bodyPr/>
                    <a:lstStyle/>
                    <a:p>
                      <a:pPr marL="0" marR="0" lvl="0" indent="0" algn="ctr" rtl="0">
                        <a:lnSpc>
                          <a:spcPct val="100000"/>
                        </a:lnSpc>
                        <a:spcBef>
                          <a:spcPts val="0"/>
                        </a:spcBef>
                        <a:spcAft>
                          <a:spcPts val="0"/>
                        </a:spcAft>
                        <a:buNone/>
                      </a:pPr>
                      <a:r>
                        <a:rPr lang="en-GB" sz="1800" b="1">
                          <a:latin typeface="Century Gothic"/>
                          <a:ea typeface="Century Gothic"/>
                          <a:cs typeface="Century Gothic"/>
                          <a:sym typeface="Century Gothic"/>
                        </a:rPr>
                        <a:t>Volume</a:t>
                      </a:r>
                      <a:endParaRPr sz="1800" b="1" u="none" strike="noStrike" cap="none">
                        <a:latin typeface="Century Gothic"/>
                        <a:ea typeface="Century Gothic"/>
                        <a:cs typeface="Century Gothic"/>
                        <a:sym typeface="Century Gothic"/>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73149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k</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kilo</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kilometre (km)</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kilogram (kg)</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cubic kilometre (km</a:t>
                      </a:r>
                      <a:r>
                        <a:rPr lang="en-GB" sz="1800" baseline="30000">
                          <a:latin typeface="Century Gothic"/>
                          <a:ea typeface="Century Gothic"/>
                          <a:cs typeface="Century Gothic"/>
                          <a:sym typeface="Century Gothic"/>
                        </a:rPr>
                        <a:t>3</a:t>
                      </a:r>
                      <a:r>
                        <a:rPr lang="en-GB" sz="1800">
                          <a:latin typeface="Century Gothic"/>
                          <a:ea typeface="Century Gothic"/>
                          <a:cs typeface="Century Gothic"/>
                          <a:sym typeface="Century Gothic"/>
                        </a:rPr>
                        <a:t>)</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731490">
                <a:tc>
                  <a:txBody>
                    <a:bodyPr/>
                    <a:lstStyle/>
                    <a:p>
                      <a:pPr marL="0" marR="0" lvl="0" indent="0" algn="ctr" rtl="0">
                        <a:lnSpc>
                          <a:spcPct val="100000"/>
                        </a:lnSpc>
                        <a:spcBef>
                          <a:spcPts val="0"/>
                        </a:spcBef>
                        <a:spcAft>
                          <a:spcPts val="0"/>
                        </a:spcAft>
                        <a:buClr>
                          <a:srgbClr val="000000"/>
                        </a:buClr>
                        <a:buSzPts val="2200"/>
                        <a:buFont typeface="Arial"/>
                        <a:buNone/>
                      </a:pP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solidFill>
                      <a:srgbClr val="EA8FC4"/>
                    </a:solidFill>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solidFill>
                            <a:schemeClr val="accent4"/>
                          </a:solidFill>
                          <a:latin typeface="Century Gothic"/>
                          <a:ea typeface="Century Gothic"/>
                          <a:cs typeface="Century Gothic"/>
                          <a:sym typeface="Century Gothic"/>
                        </a:rPr>
                        <a:t>base unit</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solidFill>
                            <a:schemeClr val="accent4"/>
                          </a:solidFill>
                          <a:latin typeface="Century Gothic"/>
                          <a:ea typeface="Century Gothic"/>
                          <a:cs typeface="Century Gothic"/>
                          <a:sym typeface="Century Gothic"/>
                        </a:rPr>
                        <a:t>metre (m)</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solidFill>
                            <a:schemeClr val="accent4"/>
                          </a:solidFill>
                          <a:latin typeface="Century Gothic"/>
                          <a:ea typeface="Century Gothic"/>
                          <a:cs typeface="Century Gothic"/>
                          <a:sym typeface="Century Gothic"/>
                        </a:rPr>
                        <a:t>gram (g)</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solidFill>
                            <a:schemeClr val="accent4"/>
                          </a:solidFill>
                          <a:latin typeface="Century Gothic"/>
                          <a:ea typeface="Century Gothic"/>
                          <a:cs typeface="Century Gothic"/>
                          <a:sym typeface="Century Gothic"/>
                        </a:rPr>
                        <a:t>cubic metre (m³)</a:t>
                      </a:r>
                      <a:endParaRPr sz="1800" u="none" strike="noStrike" cap="none">
                        <a:solidFill>
                          <a:schemeClr val="accent4"/>
                        </a:solidFill>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r h="73149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d</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err="1">
                          <a:latin typeface="Century Gothic"/>
                          <a:ea typeface="Century Gothic"/>
                          <a:cs typeface="Century Gothic"/>
                          <a:sym typeface="Century Gothic"/>
                        </a:rPr>
                        <a:t>deci</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decimetre (dm)</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decigram (dg)</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cubic decimetre (dm³)</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3"/>
                  </a:ext>
                </a:extLst>
              </a:tr>
              <a:tr h="73149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c</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centi</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centimetre (cm)</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centigram (cg)</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cubic centimetre (cm³)</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4"/>
                  </a:ext>
                </a:extLst>
              </a:tr>
              <a:tr h="73149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m</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milli</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millimetre (mm)</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milligram (mg)</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cubic millimetre (mm³)</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5"/>
                  </a:ext>
                </a:extLst>
              </a:tr>
              <a:tr h="73149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μ</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micro</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micrometre (</a:t>
                      </a:r>
                      <a:r>
                        <a:rPr lang="en-GB" sz="1800" err="1">
                          <a:latin typeface="Century Gothic"/>
                          <a:ea typeface="Century Gothic"/>
                          <a:cs typeface="Century Gothic"/>
                          <a:sym typeface="Century Gothic"/>
                        </a:rPr>
                        <a:t>μm</a:t>
                      </a:r>
                      <a:r>
                        <a:rPr lang="en-GB" sz="1800">
                          <a:latin typeface="Century Gothic"/>
                          <a:ea typeface="Century Gothic"/>
                          <a:cs typeface="Century Gothic"/>
                          <a:sym typeface="Century Gothic"/>
                        </a:rPr>
                        <a:t>)</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microgram (</a:t>
                      </a:r>
                      <a:r>
                        <a:rPr lang="en-GB" sz="1800" err="1">
                          <a:latin typeface="Century Gothic"/>
                          <a:ea typeface="Century Gothic"/>
                          <a:cs typeface="Century Gothic"/>
                          <a:sym typeface="Century Gothic"/>
                        </a:rPr>
                        <a:t>μg</a:t>
                      </a:r>
                      <a:r>
                        <a:rPr lang="en-GB" sz="1800">
                          <a:latin typeface="Century Gothic"/>
                          <a:ea typeface="Century Gothic"/>
                          <a:cs typeface="Century Gothic"/>
                          <a:sym typeface="Century Gothic"/>
                        </a:rPr>
                        <a:t>)</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cubic micrometre (</a:t>
                      </a:r>
                      <a:r>
                        <a:rPr lang="en-GB" sz="1800">
                          <a:solidFill>
                            <a:schemeClr val="dk1"/>
                          </a:solidFill>
                          <a:latin typeface="Century Gothic"/>
                          <a:ea typeface="Century Gothic"/>
                          <a:cs typeface="Century Gothic"/>
                          <a:sym typeface="Century Gothic"/>
                        </a:rPr>
                        <a:t>μm³)</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6"/>
                  </a:ext>
                </a:extLst>
              </a:tr>
              <a:tr h="731490">
                <a:tc>
                  <a:txBody>
                    <a:bodyPr/>
                    <a:lstStyle/>
                    <a:p>
                      <a:pPr marL="0" marR="0" lvl="0" indent="0" algn="ctr"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n</a:t>
                      </a:r>
                      <a:endParaRPr sz="1800" u="none" strike="noStrike" cap="none">
                        <a:latin typeface="Century Gothic"/>
                        <a:ea typeface="Century Gothic"/>
                        <a:cs typeface="Century Gothic"/>
                        <a:sym typeface="Century Gothic"/>
                      </a:endParaRPr>
                    </a:p>
                  </a:txBody>
                  <a:tcPr marL="91425" marR="91425" marT="91425" marB="91425" anchor="ctr">
                    <a:lnR w="9525" cap="flat" cmpd="sng">
                      <a:solidFill>
                        <a:srgbClr val="9E9E9E"/>
                      </a:solidFill>
                      <a:prstDash val="solid"/>
                      <a:round/>
                      <a:headEnd type="none" w="sm" len="sm"/>
                      <a:tailEnd type="none" w="sm" len="sm"/>
                    </a:lnR>
                  </a:tcPr>
                </a:tc>
                <a:tc>
                  <a:txBody>
                    <a:bodyPr/>
                    <a:lstStyle/>
                    <a:p>
                      <a:pPr marL="0" marR="0" lvl="0" indent="0" algn="l" rtl="0">
                        <a:lnSpc>
                          <a:spcPct val="100000"/>
                        </a:lnSpc>
                        <a:spcBef>
                          <a:spcPts val="0"/>
                        </a:spcBef>
                        <a:spcAft>
                          <a:spcPts val="0"/>
                        </a:spcAft>
                        <a:buClr>
                          <a:srgbClr val="000000"/>
                        </a:buClr>
                        <a:buSzPts val="2200"/>
                        <a:buFont typeface="Arial"/>
                        <a:buNone/>
                      </a:pPr>
                      <a:r>
                        <a:rPr lang="en-GB" sz="1800" u="none" strike="noStrike" cap="none">
                          <a:latin typeface="Century Gothic"/>
                          <a:ea typeface="Century Gothic"/>
                          <a:cs typeface="Century Gothic"/>
                          <a:sym typeface="Century Gothic"/>
                        </a:rPr>
                        <a:t>nano</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nanometre (nm)</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nanogram (ng)</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800">
                          <a:latin typeface="Century Gothic"/>
                          <a:ea typeface="Century Gothic"/>
                          <a:cs typeface="Century Gothic"/>
                          <a:sym typeface="Century Gothic"/>
                        </a:rPr>
                        <a:t>cubic nanometre </a:t>
                      </a:r>
                      <a:r>
                        <a:rPr lang="en-GB" sz="1800">
                          <a:solidFill>
                            <a:schemeClr val="dk1"/>
                          </a:solidFill>
                          <a:latin typeface="Century Gothic"/>
                          <a:ea typeface="Century Gothic"/>
                          <a:cs typeface="Century Gothic"/>
                          <a:sym typeface="Century Gothic"/>
                        </a:rPr>
                        <a:t>(nm³)</a:t>
                      </a:r>
                      <a:endParaRPr sz="1800" u="none" strike="noStrike" cap="none">
                        <a:latin typeface="Century Gothic"/>
                        <a:ea typeface="Century Gothic"/>
                        <a:cs typeface="Century Gothic"/>
                        <a:sym typeface="Century Gothic"/>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3" name="Google Shape;117;p5">
            <a:extLst>
              <a:ext uri="{FF2B5EF4-FFF2-40B4-BE49-F238E27FC236}">
                <a16:creationId xmlns:a16="http://schemas.microsoft.com/office/drawing/2014/main" id="{5C25404B-914D-141A-13FD-374F3D75913B}"/>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g3cc2908c6bd_0_1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Conversion factor</a:t>
            </a:r>
            <a:endParaRPr/>
          </a:p>
        </p:txBody>
      </p:sp>
      <p:sp>
        <p:nvSpPr>
          <p:cNvPr id="179" name="Google Shape;179;g3cc2908c6bd_0_18"/>
          <p:cNvSpPr txBox="1">
            <a:spLocks noGrp="1"/>
          </p:cNvSpPr>
          <p:nvPr>
            <p:ph type="body" idx="1"/>
          </p:nvPr>
        </p:nvSpPr>
        <p:spPr>
          <a:xfrm>
            <a:off x="593499" y="1399325"/>
            <a:ext cx="6681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b="1">
                <a:solidFill>
                  <a:schemeClr val="accent4"/>
                </a:solidFill>
              </a:rPr>
              <a:t>What is a conversion factor?</a:t>
            </a:r>
            <a:endParaRPr b="1">
              <a:solidFill>
                <a:schemeClr val="accent4"/>
              </a:solidFill>
            </a:endParaRPr>
          </a:p>
          <a:p>
            <a:pPr marL="0" lvl="0" indent="0" algn="l" rtl="0">
              <a:lnSpc>
                <a:spcPct val="100000"/>
              </a:lnSpc>
              <a:spcBef>
                <a:spcPts val="1200"/>
              </a:spcBef>
              <a:spcAft>
                <a:spcPts val="0"/>
              </a:spcAft>
              <a:buSzPts val="2750"/>
              <a:buNone/>
            </a:pPr>
            <a:r>
              <a:rPr lang="en-GB"/>
              <a:t>A conversion factor is the number you multiply or divide by to convert a measurement from one unit to another. </a:t>
            </a:r>
            <a:endParaRPr/>
          </a:p>
          <a:p>
            <a:pPr marL="0" lvl="0" indent="0" algn="l" rtl="0">
              <a:lnSpc>
                <a:spcPct val="100000"/>
              </a:lnSpc>
              <a:spcBef>
                <a:spcPts val="1200"/>
              </a:spcBef>
              <a:spcAft>
                <a:spcPts val="0"/>
              </a:spcAft>
              <a:buSzPts val="2750"/>
              <a:buNone/>
            </a:pPr>
            <a:r>
              <a:rPr lang="en-GB"/>
              <a:t>When we convert from a </a:t>
            </a:r>
            <a:r>
              <a:rPr lang="en-GB" b="1"/>
              <a:t>smaller unit</a:t>
            </a:r>
            <a:r>
              <a:rPr lang="en-GB"/>
              <a:t> into a </a:t>
            </a:r>
            <a:r>
              <a:rPr lang="en-GB" b="1"/>
              <a:t>larger unit,</a:t>
            </a:r>
            <a:r>
              <a:rPr lang="en-GB"/>
              <a:t> we </a:t>
            </a:r>
            <a:r>
              <a:rPr lang="en-GB" b="1"/>
              <a:t>divide</a:t>
            </a:r>
            <a:r>
              <a:rPr lang="en-GB"/>
              <a:t> by the conversion factor.</a:t>
            </a:r>
            <a:endParaRPr/>
          </a:p>
          <a:p>
            <a:pPr>
              <a:spcBef>
                <a:spcPts val="1200"/>
              </a:spcBef>
            </a:pPr>
            <a:r>
              <a:rPr lang="en-GB">
                <a:solidFill>
                  <a:schemeClr val="tx1"/>
                </a:solidFill>
              </a:rPr>
              <a:t>Will the number get bigger or smaller?</a:t>
            </a:r>
            <a:endParaRPr>
              <a:solidFill>
                <a:schemeClr val="tx1"/>
              </a:solidFill>
            </a:endParaRPr>
          </a:p>
          <a:p>
            <a:pPr marL="457200" lvl="0" indent="0" algn="l" rtl="0">
              <a:lnSpc>
                <a:spcPct val="100000"/>
              </a:lnSpc>
              <a:spcBef>
                <a:spcPts val="1200"/>
              </a:spcBef>
              <a:spcAft>
                <a:spcPts val="0"/>
              </a:spcAft>
              <a:buSzPts val="2750"/>
              <a:buNone/>
            </a:pPr>
            <a:endParaRPr>
              <a:solidFill>
                <a:schemeClr val="accent4"/>
              </a:solidFill>
            </a:endParaRPr>
          </a:p>
          <a:p>
            <a:pPr marL="0" lvl="0" indent="0" algn="l" rtl="0">
              <a:lnSpc>
                <a:spcPct val="100000"/>
              </a:lnSpc>
              <a:spcBef>
                <a:spcPts val="1200"/>
              </a:spcBef>
              <a:spcAft>
                <a:spcPts val="0"/>
              </a:spcAft>
              <a:buSzPts val="2750"/>
              <a:buNone/>
            </a:pPr>
            <a:r>
              <a:rPr lang="en-GB"/>
              <a:t>When we convert from a </a:t>
            </a:r>
            <a:r>
              <a:rPr lang="en-GB" b="1"/>
              <a:t>larger unit </a:t>
            </a:r>
            <a:r>
              <a:rPr lang="en-GB"/>
              <a:t>to a </a:t>
            </a:r>
            <a:r>
              <a:rPr lang="en-GB" b="1"/>
              <a:t>smaller unit,</a:t>
            </a:r>
            <a:r>
              <a:rPr lang="en-GB"/>
              <a:t> we </a:t>
            </a:r>
            <a:r>
              <a:rPr lang="en-GB" b="1"/>
              <a:t>multiply </a:t>
            </a:r>
            <a:r>
              <a:rPr lang="en-GB"/>
              <a:t>by the conversion factor.</a:t>
            </a:r>
            <a:endParaRPr/>
          </a:p>
          <a:p>
            <a:pPr>
              <a:spcBef>
                <a:spcPts val="1200"/>
              </a:spcBef>
            </a:pPr>
            <a:r>
              <a:rPr lang="en-GB">
                <a:solidFill>
                  <a:schemeClr val="tx1"/>
                </a:solidFill>
              </a:rPr>
              <a:t>Will the number get bigger or smaller?</a:t>
            </a:r>
            <a:endParaRPr>
              <a:solidFill>
                <a:schemeClr val="tx1"/>
              </a:solidFill>
            </a:endParaRPr>
          </a:p>
        </p:txBody>
      </p:sp>
      <p:grpSp>
        <p:nvGrpSpPr>
          <p:cNvPr id="2" name="Group 1" descr="A diagram to show conversion factors between units: kilogram, gram, milligram and microgram. On one side arrows link down the list with a conversion of x 1000 and on the other side arrows link up each unit with a conversion of ÷ 1000">
            <a:extLst>
              <a:ext uri="{FF2B5EF4-FFF2-40B4-BE49-F238E27FC236}">
                <a16:creationId xmlns:a16="http://schemas.microsoft.com/office/drawing/2014/main" id="{E80DB96E-E500-E08D-1D58-7783AE99DCBA}"/>
              </a:ext>
            </a:extLst>
          </p:cNvPr>
          <p:cNvGrpSpPr/>
          <p:nvPr/>
        </p:nvGrpSpPr>
        <p:grpSpPr>
          <a:xfrm>
            <a:off x="7584352" y="1566074"/>
            <a:ext cx="3472237" cy="4023200"/>
            <a:chOff x="7748125" y="1415950"/>
            <a:chExt cx="3472237" cy="4023200"/>
          </a:xfrm>
        </p:grpSpPr>
        <mc:AlternateContent xmlns:mc="http://schemas.openxmlformats.org/markup-compatibility/2006" xmlns:a14="http://schemas.microsoft.com/office/drawing/2010/main">
          <mc:Choice Requires="a14">
            <p:graphicFrame>
              <p:nvGraphicFramePr>
                <p:cNvPr id="180" name="Google Shape;180;g3cc2908c6bd_0_18"/>
                <p:cNvGraphicFramePr/>
                <p:nvPr>
                  <p:extLst>
                    <p:ext uri="{D42A27DB-BD31-4B8C-83A1-F6EECF244321}">
                      <p14:modId xmlns:p14="http://schemas.microsoft.com/office/powerpoint/2010/main" val="2798349397"/>
                    </p:ext>
                  </p:extLst>
                </p:nvPr>
              </p:nvGraphicFramePr>
              <p:xfrm>
                <a:off x="8624902" y="1415950"/>
                <a:ext cx="1716850" cy="4023200"/>
              </p:xfrm>
              <a:graphic>
                <a:graphicData uri="http://schemas.openxmlformats.org/drawingml/2006/table">
                  <a:tbl>
                    <a:tblPr>
                      <a:noFill/>
                      <a:tableStyleId>{1217E8E6-B038-4728-93E5-289545B9CBC0}</a:tableStyleId>
                    </a:tblPr>
                    <a:tblGrid>
                      <a:gridCol w="1716850">
                        <a:extLst>
                          <a:ext uri="{9D8B030D-6E8A-4147-A177-3AD203B41FA5}">
                            <a16:colId xmlns:a16="http://schemas.microsoft.com/office/drawing/2014/main" val="20000"/>
                          </a:ext>
                        </a:extLst>
                      </a:gridCol>
                    </a:tblGrid>
                    <a:tr h="10355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kilo</a:t>
                            </a: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0"/>
                        </a:ext>
                      </a:extLst>
                    </a:tr>
                    <a:tr h="9958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1"/>
                        </a:ext>
                      </a:extLst>
                    </a:tr>
                    <a:tr h="9958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milli</a:t>
                            </a: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2"/>
                        </a:ext>
                      </a:extLst>
                    </a:tr>
                    <a:tr h="9958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micro</a:t>
                            </a: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3"/>
                        </a:ext>
                      </a:extLst>
                    </a:tr>
                  </a:tbl>
                </a:graphicData>
              </a:graphic>
            </p:graphicFrame>
          </mc:Choice>
          <mc:Fallback xmlns="">
            <p:graphicFrame>
              <p:nvGraphicFramePr>
                <p:cNvPr id="180" name="Google Shape;180;g3cc2908c6bd_0_18"/>
                <p:cNvGraphicFramePr/>
                <p:nvPr>
                  <p:extLst>
                    <p:ext uri="{D42A27DB-BD31-4B8C-83A1-F6EECF244321}">
                      <p14:modId xmlns:p14="http://schemas.microsoft.com/office/powerpoint/2010/main" val="2798349397"/>
                    </p:ext>
                  </p:extLst>
                </p:nvPr>
              </p:nvGraphicFramePr>
              <p:xfrm>
                <a:off x="8624902" y="1415950"/>
                <a:ext cx="1716850" cy="4023200"/>
              </p:xfrm>
              <a:graphic>
                <a:graphicData uri="http://schemas.openxmlformats.org/drawingml/2006/table">
                  <a:tbl>
                    <a:tblPr>
                      <a:noFill/>
                      <a:tableStyleId>{1217E8E6-B038-4728-93E5-289545B9CBC0}</a:tableStyleId>
                    </a:tblPr>
                    <a:tblGrid>
                      <a:gridCol w="1716850">
                        <a:extLst>
                          <a:ext uri="{9D8B030D-6E8A-4147-A177-3AD203B41FA5}">
                            <a16:colId xmlns:a16="http://schemas.microsoft.com/office/drawing/2014/main" val="20000"/>
                          </a:ext>
                        </a:extLst>
                      </a:gridCol>
                    </a:tblGrid>
                    <a:tr h="10355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kilo</a:t>
                            </a: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0"/>
                        </a:ext>
                      </a:extLst>
                    </a:tr>
                    <a:tr h="9958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1"/>
                        </a:ext>
                      </a:extLst>
                    </a:tr>
                    <a:tr h="9958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milli</a:t>
                            </a: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2"/>
                        </a:ext>
                      </a:extLst>
                    </a:tr>
                    <a:tr h="995875">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a:solidFill>
                                  <a:schemeClr val="accent4"/>
                                </a:solidFill>
                                <a:latin typeface="Century Gothic"/>
                                <a:ea typeface="Century Gothic"/>
                                <a:cs typeface="Century Gothic"/>
                                <a:sym typeface="Century Gothic"/>
                              </a:rPr>
                              <a:t>micro</a:t>
                            </a:r>
                            <a:r>
                              <a:rPr lang="en-GB" sz="2200" u="none" strike="noStrike" cap="none">
                                <a:latin typeface="Century Gothic"/>
                                <a:ea typeface="Century Gothic"/>
                                <a:cs typeface="Century Gothic"/>
                                <a:sym typeface="Century Gothic"/>
                              </a:rPr>
                              <a:t>gram</a:t>
                            </a:r>
                            <a:endParaRPr sz="2200" u="none" strike="noStrike" cap="none">
                              <a:latin typeface="Century Gothic"/>
                              <a:ea typeface="Century Gothic"/>
                              <a:cs typeface="Century Gothic"/>
                              <a:sym typeface="Century Gothic"/>
                            </a:endParaRPr>
                          </a:p>
                        </a:txBody>
                        <a:tcPr marL="91425" marR="91425" marT="91425" marB="91425" anchor="ctr"/>
                      </a:tc>
                      <a:extLst>
                        <a:ext uri="{0D108BD9-81ED-4DB2-BD59-A6C34878D82A}">
                          <a16:rowId xmlns:a16="http://schemas.microsoft.com/office/drawing/2014/main" val="10003"/>
                        </a:ext>
                      </a:extLst>
                    </a:tr>
                  </a:tbl>
                </a:graphicData>
              </a:graphic>
            </p:graphicFrame>
          </mc:Fallback>
        </mc:AlternateContent>
        <p:sp>
          <p:nvSpPr>
            <p:cNvPr id="181" name="Google Shape;181;g3cc2908c6bd_0_18"/>
            <p:cNvSpPr/>
            <p:nvPr/>
          </p:nvSpPr>
          <p:spPr>
            <a:xfrm>
              <a:off x="7748610" y="2849000"/>
              <a:ext cx="832800" cy="1184100"/>
            </a:xfrm>
            <a:prstGeom prst="curvedRightArrow">
              <a:avLst>
                <a:gd name="adj1" fmla="val 25000"/>
                <a:gd name="adj2" fmla="val 50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82" name="Google Shape;182;g3cc2908c6bd_0_18"/>
            <p:cNvSpPr/>
            <p:nvPr/>
          </p:nvSpPr>
          <p:spPr>
            <a:xfrm>
              <a:off x="7753611" y="4009000"/>
              <a:ext cx="832800" cy="1184100"/>
            </a:xfrm>
            <a:prstGeom prst="curvedRightArrow">
              <a:avLst>
                <a:gd name="adj1" fmla="val 25000"/>
                <a:gd name="adj2" fmla="val 50000"/>
                <a:gd name="adj3" fmla="val 16862"/>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83" name="Google Shape;183;g3cc2908c6bd_0_18"/>
            <p:cNvSpPr/>
            <p:nvPr/>
          </p:nvSpPr>
          <p:spPr>
            <a:xfrm>
              <a:off x="7748125" y="1703575"/>
              <a:ext cx="832800" cy="1184400"/>
            </a:xfrm>
            <a:prstGeom prst="curvedRightArrow">
              <a:avLst>
                <a:gd name="adj1" fmla="val 25000"/>
                <a:gd name="adj2" fmla="val 50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AlternateContent xmlns:mc="http://schemas.openxmlformats.org/markup-compatibility/2006" xmlns:a14="http://schemas.microsoft.com/office/drawing/2010/main">
          <mc:Choice Requires="a14">
            <p:sp>
              <p:nvSpPr>
                <p:cNvPr id="184" name="Google Shape;184;g3cc2908c6bd_0_18"/>
                <p:cNvSpPr txBox="1"/>
                <p:nvPr/>
              </p:nvSpPr>
              <p:spPr>
                <a:xfrm>
                  <a:off x="10274320" y="4377366"/>
                  <a:ext cx="832800" cy="280800"/>
                </a:xfrm>
                <a:prstGeom prst="rect">
                  <a:avLst/>
                </a:prstGeom>
                <a:noFill/>
                <a:ln>
                  <a:noFill/>
                </a:ln>
              </p:spPr>
              <p:txBody>
                <a:bodyPr spcFirstLastPara="1" wrap="square" lIns="91425" tIns="91425" rIns="91425" bIns="91425" anchor="t" anchorCtr="0">
                  <a:noAutofit/>
                </a:bodyPr>
                <a:lstStyle/>
                <a:p>
                  <a:pPr lvl="0">
                    <a:buSzPts val="1400"/>
                  </a:pPr>
                  <a14:m>
                    <m:oMathPara xmlns:m="http://schemas.openxmlformats.org/officeDocument/2006/math">
                      <m:oMath>
                        <m:r>
                          <a:rPr lang="en-GB" b="1" i="1" dirty="0">
                            <a:solidFill>
                              <a:schemeClr val="dk1"/>
                            </a:solidFill>
                            <a:latin typeface="Cambria Math" panose="02040503050406030204" pitchFamily="18" charset="0"/>
                            <a:ea typeface="Century Gothic"/>
                            <a:cs typeface="Century Gothic"/>
                            <a:sym typeface="Century Gothic"/>
                          </a:rPr>
                          <m:t>÷ </m:t>
                        </m:r>
                        <m:r>
                          <a:rPr lang="en-GB" b="1" i="1" dirty="0">
                            <a:solidFill>
                              <a:schemeClr val="dk1"/>
                            </a:solidFill>
                            <a:latin typeface="Cambria Math" panose="02040503050406030204" pitchFamily="18" charset="0"/>
                            <a:ea typeface="Century Gothic"/>
                            <a:cs typeface="Century Gothic"/>
                            <a:sym typeface="Century Gothic"/>
                          </a:rPr>
                          <m:t>𝟏𝟎𝟎𝟎</m:t>
                        </m:r>
                      </m:oMath>
                    </m:oMathPara>
                  </a14:m>
                  <a:endParaRPr lang="en-GB" b="1">
                    <a:solidFill>
                      <a:schemeClr val="dk1"/>
                    </a:solidFill>
                    <a:ea typeface="Century Gothic"/>
                    <a:cs typeface="Century Gothic"/>
                    <a:sym typeface="Century Gothic"/>
                  </a:endParaRPr>
                </a:p>
              </p:txBody>
            </p:sp>
          </mc:Choice>
          <mc:Fallback xmlns="">
            <p:sp>
              <p:nvSpPr>
                <p:cNvPr id="184" name="Google Shape;184;g3cc2908c6bd_0_18"/>
                <p:cNvSpPr txBox="1">
                  <a:spLocks noRot="1" noChangeAspect="1" noMove="1" noResize="1" noEditPoints="1" noAdjustHandles="1" noChangeArrowheads="1" noChangeShapeType="1" noTextEdit="1"/>
                </p:cNvSpPr>
                <p:nvPr/>
              </p:nvSpPr>
              <p:spPr>
                <a:xfrm>
                  <a:off x="10274320" y="4377366"/>
                  <a:ext cx="832800" cy="280800"/>
                </a:xfrm>
                <a:prstGeom prst="rect">
                  <a:avLst/>
                </a:prstGeom>
                <a:blipFill>
                  <a:blip r:embed="rId3"/>
                  <a:stretch>
                    <a:fillRect b="-15217"/>
                  </a:stretch>
                </a:blipFill>
                <a:ln>
                  <a:noFill/>
                </a:ln>
              </p:spPr>
              <p:txBody>
                <a:bodyPr/>
                <a:lstStyle/>
                <a:p>
                  <a:r>
                    <a:rPr lang="en-US">
                      <a:noFill/>
                    </a:rPr>
                    <a:t> </a:t>
                  </a:r>
                </a:p>
              </p:txBody>
            </p:sp>
          </mc:Fallback>
        </mc:AlternateContent>
        <p:sp>
          <p:nvSpPr>
            <p:cNvPr id="185" name="Google Shape;185;g3cc2908c6bd_0_18"/>
            <p:cNvSpPr/>
            <p:nvPr/>
          </p:nvSpPr>
          <p:spPr>
            <a:xfrm rot="10800000" flipH="1">
              <a:off x="10371056" y="3951348"/>
              <a:ext cx="831600" cy="1184400"/>
            </a:xfrm>
            <a:prstGeom prst="curvedLeftArrow">
              <a:avLst>
                <a:gd name="adj1" fmla="val 25000"/>
                <a:gd name="adj2" fmla="val 50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AlternateContent xmlns:mc="http://schemas.openxmlformats.org/markup-compatibility/2006" xmlns:a14="http://schemas.microsoft.com/office/drawing/2010/main">
          <mc:Choice Requires="a14">
            <p:sp>
              <p:nvSpPr>
                <p:cNvPr id="186" name="Google Shape;186;g3cc2908c6bd_0_18"/>
                <p:cNvSpPr txBox="1"/>
                <p:nvPr/>
              </p:nvSpPr>
              <p:spPr>
                <a:xfrm>
                  <a:off x="10312125" y="3204948"/>
                  <a:ext cx="832800" cy="280800"/>
                </a:xfrm>
                <a:prstGeom prst="rect">
                  <a:avLst/>
                </a:prstGeom>
                <a:noFill/>
                <a:ln>
                  <a:noFill/>
                </a:ln>
              </p:spPr>
              <p:txBody>
                <a:bodyPr spcFirstLastPara="1" wrap="square" lIns="91425" tIns="91425" rIns="91425" bIns="91425" anchor="t" anchorCtr="0">
                  <a:noAutofit/>
                </a:bodyPr>
                <a:lstStyle/>
                <a:p>
                  <a:pPr lvl="0">
                    <a:buSzPts val="1400"/>
                  </a:pPr>
                  <a14:m>
                    <m:oMathPara xmlns:m="http://schemas.openxmlformats.org/officeDocument/2006/math">
                      <m:oMath>
                        <m:r>
                          <a:rPr lang="en-GB" b="1" i="1" dirty="0">
                            <a:solidFill>
                              <a:schemeClr val="dk1"/>
                            </a:solidFill>
                            <a:latin typeface="Cambria Math" panose="02040503050406030204" pitchFamily="18" charset="0"/>
                            <a:ea typeface="Century Gothic"/>
                            <a:cs typeface="Century Gothic"/>
                            <a:sym typeface="Century Gothic"/>
                          </a:rPr>
                          <m:t>÷ </m:t>
                        </m:r>
                        <m:r>
                          <a:rPr lang="en-GB" b="1" i="1" dirty="0">
                            <a:solidFill>
                              <a:schemeClr val="dk1"/>
                            </a:solidFill>
                            <a:latin typeface="Cambria Math" panose="02040503050406030204" pitchFamily="18" charset="0"/>
                            <a:ea typeface="Century Gothic"/>
                            <a:cs typeface="Century Gothic"/>
                            <a:sym typeface="Century Gothic"/>
                          </a:rPr>
                          <m:t>𝟏𝟎𝟎𝟎</m:t>
                        </m:r>
                      </m:oMath>
                    </m:oMathPara>
                  </a14:m>
                  <a:endParaRPr lang="en-GB" b="1">
                    <a:solidFill>
                      <a:schemeClr val="dk1"/>
                    </a:solidFill>
                    <a:ea typeface="Century Gothic"/>
                    <a:cs typeface="Century Gothic"/>
                    <a:sym typeface="Century Gothic"/>
                  </a:endParaRPr>
                </a:p>
              </p:txBody>
            </p:sp>
          </mc:Choice>
          <mc:Fallback xmlns="">
            <p:sp>
              <p:nvSpPr>
                <p:cNvPr id="186" name="Google Shape;186;g3cc2908c6bd_0_18"/>
                <p:cNvSpPr txBox="1">
                  <a:spLocks noRot="1" noChangeAspect="1" noMove="1" noResize="1" noEditPoints="1" noAdjustHandles="1" noChangeArrowheads="1" noChangeShapeType="1" noTextEdit="1"/>
                </p:cNvSpPr>
                <p:nvPr/>
              </p:nvSpPr>
              <p:spPr>
                <a:xfrm>
                  <a:off x="10312125" y="3204948"/>
                  <a:ext cx="832800" cy="280800"/>
                </a:xfrm>
                <a:prstGeom prst="rect">
                  <a:avLst/>
                </a:prstGeom>
                <a:blipFill>
                  <a:blip r:embed="rId3"/>
                  <a:stretch>
                    <a:fillRect b="-15217"/>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7" name="Google Shape;187;g3cc2908c6bd_0_18"/>
                <p:cNvSpPr txBox="1"/>
                <p:nvPr/>
              </p:nvSpPr>
              <p:spPr>
                <a:xfrm>
                  <a:off x="7785975" y="2083025"/>
                  <a:ext cx="832800" cy="280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Century Gothic"/>
                      <a:ea typeface="Century Gothic"/>
                      <a:cs typeface="Century Gothic"/>
                      <a:sym typeface="Century Gothic"/>
                    </a:rPr>
                    <a:t> </a:t>
                  </a:r>
                  <a14:m>
                    <m:oMath xmlns:m="http://schemas.openxmlformats.org/officeDocument/2006/math">
                      <m:r>
                        <a:rPr lang="en-GB" sz="1400" b="1" i="1" u="none" strike="noStrike" cap="none" dirty="0" smtClean="0">
                          <a:solidFill>
                            <a:schemeClr val="dk1"/>
                          </a:solidFill>
                          <a:latin typeface="Cambria Math" panose="02040503050406030204" pitchFamily="18" charset="0"/>
                          <a:ea typeface="Cambria Math" panose="02040503050406030204" pitchFamily="18" charset="0"/>
                          <a:cs typeface="Century Gothic"/>
                          <a:sym typeface="Century Gothic"/>
                        </a:rPr>
                        <m:t>×</m:t>
                      </m:r>
                      <m:r>
                        <a:rPr lang="en-GB" sz="1400" b="1" i="1" u="none" strike="noStrike" cap="none" dirty="0" smtClean="0">
                          <a:solidFill>
                            <a:schemeClr val="dk1"/>
                          </a:solidFill>
                          <a:latin typeface="Cambria Math" panose="02040503050406030204" pitchFamily="18" charset="0"/>
                          <a:ea typeface="Century Gothic"/>
                          <a:cs typeface="Century Gothic"/>
                          <a:sym typeface="Century Gothic"/>
                        </a:rPr>
                        <m:t>𝟏𝟎𝟎𝟎</m:t>
                      </m:r>
                    </m:oMath>
                  </a14:m>
                  <a:endParaRPr sz="1400" b="1"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entury Gothic"/>
                    <a:ea typeface="Century Gothic"/>
                    <a:cs typeface="Century Gothic"/>
                    <a:sym typeface="Century Gothic"/>
                  </a:endParaRPr>
                </a:p>
              </p:txBody>
            </p:sp>
          </mc:Choice>
          <mc:Fallback xmlns="">
            <p:sp>
              <p:nvSpPr>
                <p:cNvPr id="187" name="Google Shape;187;g3cc2908c6bd_0_18"/>
                <p:cNvSpPr txBox="1">
                  <a:spLocks noRot="1" noChangeAspect="1" noMove="1" noResize="1" noEditPoints="1" noAdjustHandles="1" noChangeArrowheads="1" noChangeShapeType="1" noTextEdit="1"/>
                </p:cNvSpPr>
                <p:nvPr/>
              </p:nvSpPr>
              <p:spPr>
                <a:xfrm>
                  <a:off x="7785975" y="2083025"/>
                  <a:ext cx="832800" cy="280800"/>
                </a:xfrm>
                <a:prstGeom prst="rect">
                  <a:avLst/>
                </a:prstGeom>
                <a:blipFill>
                  <a:blip r:embed="rId4"/>
                  <a:stretch>
                    <a:fillRect b="-17391"/>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8" name="Google Shape;188;g3cc2908c6bd_0_18"/>
                <p:cNvSpPr txBox="1"/>
                <p:nvPr/>
              </p:nvSpPr>
              <p:spPr>
                <a:xfrm>
                  <a:off x="7826919" y="3222642"/>
                  <a:ext cx="832800" cy="280800"/>
                </a:xfrm>
                <a:prstGeom prst="rect">
                  <a:avLst/>
                </a:prstGeom>
                <a:noFill/>
                <a:ln>
                  <a:noFill/>
                </a:ln>
              </p:spPr>
              <p:txBody>
                <a:bodyPr spcFirstLastPara="1" wrap="square" lIns="91425" tIns="91425" rIns="91425" bIns="91425" anchor="t" anchorCtr="0">
                  <a:noAutofit/>
                </a:bodyPr>
                <a:lstStyle/>
                <a:p>
                  <a:pPr>
                    <a:buSzPts val="1400"/>
                  </a:pPr>
                  <a14:m>
                    <m:oMathPara xmlns:m="http://schemas.openxmlformats.org/officeDocument/2006/math">
                      <m:oMath>
                        <m:r>
                          <a:rPr lang="en-GB" b="1" i="1" dirty="0">
                            <a:solidFill>
                              <a:schemeClr val="dk1"/>
                            </a:solidFill>
                            <a:latin typeface="Cambria Math" panose="02040503050406030204" pitchFamily="18" charset="0"/>
                            <a:ea typeface="Cambria Math" panose="02040503050406030204" pitchFamily="18" charset="0"/>
                            <a:cs typeface="Century Gothic"/>
                            <a:sym typeface="Century Gothic"/>
                          </a:rPr>
                          <m:t>×</m:t>
                        </m:r>
                        <m:r>
                          <a:rPr lang="en-GB" b="1" i="1" dirty="0">
                            <a:solidFill>
                              <a:schemeClr val="dk1"/>
                            </a:solidFill>
                            <a:latin typeface="Cambria Math" panose="02040503050406030204" pitchFamily="18" charset="0"/>
                            <a:ea typeface="Century Gothic"/>
                            <a:cs typeface="Century Gothic"/>
                            <a:sym typeface="Century Gothic"/>
                          </a:rPr>
                          <m:t>𝟏𝟎𝟎𝟎</m:t>
                        </m:r>
                      </m:oMath>
                    </m:oMathPara>
                  </a14:m>
                  <a:endParaRPr lang="en-GB" b="1">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entury Gothic"/>
                    <a:ea typeface="Century Gothic"/>
                    <a:cs typeface="Century Gothic"/>
                    <a:sym typeface="Century Gothic"/>
                  </a:endParaRPr>
                </a:p>
              </p:txBody>
            </p:sp>
          </mc:Choice>
          <mc:Fallback xmlns="">
            <p:sp>
              <p:nvSpPr>
                <p:cNvPr id="188" name="Google Shape;188;g3cc2908c6bd_0_18"/>
                <p:cNvSpPr txBox="1">
                  <a:spLocks noRot="1" noChangeAspect="1" noMove="1" noResize="1" noEditPoints="1" noAdjustHandles="1" noChangeArrowheads="1" noChangeShapeType="1" noTextEdit="1"/>
                </p:cNvSpPr>
                <p:nvPr/>
              </p:nvSpPr>
              <p:spPr>
                <a:xfrm>
                  <a:off x="7826919" y="3222642"/>
                  <a:ext cx="832800" cy="280800"/>
                </a:xfrm>
                <a:prstGeom prst="rect">
                  <a:avLst/>
                </a:prstGeom>
                <a:blipFill>
                  <a:blip r:embed="rId4"/>
                  <a:stretch>
                    <a:fillRect b="-17391"/>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9" name="Google Shape;189;g3cc2908c6bd_0_18"/>
                <p:cNvSpPr txBox="1"/>
                <p:nvPr/>
              </p:nvSpPr>
              <p:spPr>
                <a:xfrm>
                  <a:off x="7799623" y="4364798"/>
                  <a:ext cx="832800" cy="280800"/>
                </a:xfrm>
                <a:prstGeom prst="rect">
                  <a:avLst/>
                </a:prstGeom>
                <a:noFill/>
                <a:ln>
                  <a:noFill/>
                </a:ln>
              </p:spPr>
              <p:txBody>
                <a:bodyPr spcFirstLastPara="1" wrap="square" lIns="91425" tIns="91425" rIns="91425" bIns="91425" anchor="t" anchorCtr="0">
                  <a:noAutofit/>
                </a:bodyPr>
                <a:lstStyle/>
                <a:p>
                  <a:pPr>
                    <a:buSzPts val="1400"/>
                  </a:pPr>
                  <a:r>
                    <a:rPr lang="en-GB" sz="1400" b="1" i="0" u="none" strike="noStrike" cap="none">
                      <a:solidFill>
                        <a:schemeClr val="dk1"/>
                      </a:solidFill>
                      <a:latin typeface="Century Gothic"/>
                      <a:ea typeface="Century Gothic"/>
                      <a:cs typeface="Century Gothic"/>
                      <a:sym typeface="Century Gothic"/>
                    </a:rPr>
                    <a:t> </a:t>
                  </a:r>
                  <a14:m>
                    <m:oMath xmlns:m="http://schemas.openxmlformats.org/officeDocument/2006/math">
                      <m:r>
                        <a:rPr lang="en-GB" b="1" i="1" dirty="0">
                          <a:solidFill>
                            <a:schemeClr val="dk1"/>
                          </a:solidFill>
                          <a:latin typeface="Cambria Math" panose="02040503050406030204" pitchFamily="18" charset="0"/>
                          <a:ea typeface="Cambria Math" panose="02040503050406030204" pitchFamily="18" charset="0"/>
                          <a:cs typeface="Century Gothic"/>
                          <a:sym typeface="Century Gothic"/>
                        </a:rPr>
                        <m:t>×</m:t>
                      </m:r>
                      <m:r>
                        <a:rPr lang="en-GB" b="1" i="1" dirty="0">
                          <a:solidFill>
                            <a:schemeClr val="dk1"/>
                          </a:solidFill>
                          <a:latin typeface="Cambria Math" panose="02040503050406030204" pitchFamily="18" charset="0"/>
                          <a:ea typeface="Century Gothic"/>
                          <a:cs typeface="Century Gothic"/>
                          <a:sym typeface="Century Gothic"/>
                        </a:rPr>
                        <m:t>𝟏𝟎𝟎𝟎</m:t>
                      </m:r>
                    </m:oMath>
                  </a14:m>
                  <a:endParaRPr lang="en-GB" b="1">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entury Gothic"/>
                    <a:ea typeface="Century Gothic"/>
                    <a:cs typeface="Century Gothic"/>
                    <a:sym typeface="Century Gothic"/>
                  </a:endParaRPr>
                </a:p>
              </p:txBody>
            </p:sp>
          </mc:Choice>
          <mc:Fallback xmlns="">
            <p:sp>
              <p:nvSpPr>
                <p:cNvPr id="189" name="Google Shape;189;g3cc2908c6bd_0_18"/>
                <p:cNvSpPr txBox="1">
                  <a:spLocks noRot="1" noChangeAspect="1" noMove="1" noResize="1" noEditPoints="1" noAdjustHandles="1" noChangeArrowheads="1" noChangeShapeType="1" noTextEdit="1"/>
                </p:cNvSpPr>
                <p:nvPr/>
              </p:nvSpPr>
              <p:spPr>
                <a:xfrm>
                  <a:off x="7799623" y="4364798"/>
                  <a:ext cx="832800" cy="280800"/>
                </a:xfrm>
                <a:prstGeom prst="rect">
                  <a:avLst/>
                </a:prstGeom>
                <a:blipFill>
                  <a:blip r:embed="rId5"/>
                  <a:stretch>
                    <a:fillRect b="-17391"/>
                  </a:stretch>
                </a:blipFill>
                <a:ln>
                  <a:noFill/>
                </a:ln>
              </p:spPr>
              <p:txBody>
                <a:bodyPr/>
                <a:lstStyle/>
                <a:p>
                  <a:r>
                    <a:rPr lang="en-US">
                      <a:noFill/>
                    </a:rPr>
                    <a:t> </a:t>
                  </a:r>
                </a:p>
              </p:txBody>
            </p:sp>
          </mc:Fallback>
        </mc:AlternateContent>
        <p:sp>
          <p:nvSpPr>
            <p:cNvPr id="190" name="Google Shape;190;g3cc2908c6bd_0_18"/>
            <p:cNvSpPr/>
            <p:nvPr/>
          </p:nvSpPr>
          <p:spPr>
            <a:xfrm rot="10800000" flipH="1">
              <a:off x="10388762" y="2786029"/>
              <a:ext cx="831600" cy="1184400"/>
            </a:xfrm>
            <a:prstGeom prst="curvedLeftArrow">
              <a:avLst>
                <a:gd name="adj1" fmla="val 25000"/>
                <a:gd name="adj2" fmla="val 50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91" name="Google Shape;191;g3cc2908c6bd_0_18"/>
            <p:cNvSpPr/>
            <p:nvPr/>
          </p:nvSpPr>
          <p:spPr>
            <a:xfrm rot="10800000" flipH="1">
              <a:off x="10385729" y="1631225"/>
              <a:ext cx="831600" cy="1184400"/>
            </a:xfrm>
            <a:prstGeom prst="curvedLeftArrow">
              <a:avLst>
                <a:gd name="adj1" fmla="val 25000"/>
                <a:gd name="adj2" fmla="val 50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AlternateContent xmlns:mc="http://schemas.openxmlformats.org/markup-compatibility/2006" xmlns:a14="http://schemas.microsoft.com/office/drawing/2010/main">
          <mc:Choice Requires="a14">
            <p:sp>
              <p:nvSpPr>
                <p:cNvPr id="192" name="Google Shape;192;g3cc2908c6bd_0_18"/>
                <p:cNvSpPr txBox="1"/>
                <p:nvPr/>
              </p:nvSpPr>
              <p:spPr>
                <a:xfrm>
                  <a:off x="10274275" y="2051809"/>
                  <a:ext cx="832800" cy="280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14:m>
                    <m:oMathPara xmlns:m="http://schemas.openxmlformats.org/officeDocument/2006/math">
                      <m:oMath>
                        <m:r>
                          <a:rPr lang="en-GB" sz="1400" b="1" i="1" u="none" strike="noStrike" cap="none" dirty="0" smtClean="0">
                            <a:solidFill>
                              <a:schemeClr val="dk1"/>
                            </a:solidFill>
                            <a:latin typeface="Cambria Math" panose="02040503050406030204" pitchFamily="18" charset="0"/>
                            <a:ea typeface="Century Gothic"/>
                            <a:cs typeface="Century Gothic"/>
                            <a:sym typeface="Century Gothic"/>
                          </a:rPr>
                          <m:t>÷ </m:t>
                        </m:r>
                        <m:r>
                          <a:rPr lang="en-GB" sz="1400" b="1" i="1" u="none" strike="noStrike" cap="none" dirty="0" smtClean="0">
                            <a:solidFill>
                              <a:schemeClr val="dk1"/>
                            </a:solidFill>
                            <a:latin typeface="Cambria Math" panose="02040503050406030204" pitchFamily="18" charset="0"/>
                            <a:ea typeface="Century Gothic"/>
                            <a:cs typeface="Century Gothic"/>
                            <a:sym typeface="Century Gothic"/>
                          </a:rPr>
                          <m:t>𝟏𝟎𝟎𝟎</m:t>
                        </m:r>
                      </m:oMath>
                    </m:oMathPara>
                  </a14:m>
                  <a:endParaRPr/>
                </a:p>
              </p:txBody>
            </p:sp>
          </mc:Choice>
          <mc:Fallback xmlns="">
            <p:sp>
              <p:nvSpPr>
                <p:cNvPr id="192" name="Google Shape;192;g3cc2908c6bd_0_18"/>
                <p:cNvSpPr txBox="1">
                  <a:spLocks noRot="1" noChangeAspect="1" noMove="1" noResize="1" noEditPoints="1" noAdjustHandles="1" noChangeArrowheads="1" noChangeShapeType="1" noTextEdit="1"/>
                </p:cNvSpPr>
                <p:nvPr/>
              </p:nvSpPr>
              <p:spPr>
                <a:xfrm>
                  <a:off x="10274275" y="2051809"/>
                  <a:ext cx="832800" cy="280800"/>
                </a:xfrm>
                <a:prstGeom prst="rect">
                  <a:avLst/>
                </a:prstGeom>
                <a:blipFill>
                  <a:blip r:embed="rId3"/>
                  <a:stretch>
                    <a:fillRect b="-15217"/>
                  </a:stretch>
                </a:blipFill>
                <a:ln>
                  <a:noFill/>
                </a:ln>
              </p:spPr>
              <p:txBody>
                <a:bodyPr/>
                <a:lstStyle/>
                <a:p>
                  <a:r>
                    <a:rPr lang="en-US">
                      <a:noFill/>
                    </a:rPr>
                    <a:t> </a:t>
                  </a:r>
                </a:p>
              </p:txBody>
            </p:sp>
          </mc:Fallback>
        </mc:AlternateContent>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g3cc92dfdc06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Number line</a:t>
            </a:r>
            <a:endParaRPr/>
          </a:p>
        </p:txBody>
      </p:sp>
      <p:sp>
        <p:nvSpPr>
          <p:cNvPr id="199" name="Google Shape;199;g3cc92dfdc06_0_0"/>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fontScale="92500" lnSpcReduction="10000"/>
          </a:bodyPr>
          <a:lstStyle/>
          <a:p>
            <a:pPr marL="0" lvl="0" indent="0" algn="l" rtl="0">
              <a:lnSpc>
                <a:spcPct val="100000"/>
              </a:lnSpc>
              <a:spcBef>
                <a:spcPts val="0"/>
              </a:spcBef>
              <a:spcAft>
                <a:spcPts val="0"/>
              </a:spcAft>
              <a:buSzPts val="2200"/>
              <a:buNone/>
            </a:pPr>
            <a:r>
              <a:rPr lang="en-GB"/>
              <a:t>A number line can be used to help with unit conversions.</a:t>
            </a:r>
            <a:endParaRPr/>
          </a:p>
          <a:p>
            <a:pPr marL="0" lvl="0" indent="0" algn="l" rtl="0">
              <a:lnSpc>
                <a:spcPct val="100000"/>
              </a:lnSpc>
              <a:spcBef>
                <a:spcPts val="1200"/>
              </a:spcBef>
              <a:spcAft>
                <a:spcPts val="0"/>
              </a:spcAft>
              <a:buSzPts val="2200"/>
              <a:buNone/>
            </a:pPr>
            <a:r>
              <a:rPr lang="en-GB"/>
              <a:t>What is 1 g </a:t>
            </a:r>
            <a:r>
              <a:rPr lang="en-GB" b="1"/>
              <a:t>equivalent</a:t>
            </a:r>
            <a:r>
              <a:rPr lang="en-GB"/>
              <a:t> to in mg?</a:t>
            </a:r>
            <a:endParaRPr/>
          </a:p>
          <a:p>
            <a:pPr marL="0" lvl="0" indent="0" algn="l" rtl="0">
              <a:lnSpc>
                <a:spcPct val="100000"/>
              </a:lnSpc>
              <a:spcBef>
                <a:spcPts val="1200"/>
              </a:spcBef>
              <a:spcAft>
                <a:spcPts val="0"/>
              </a:spcAft>
              <a:buSzPts val="2200"/>
              <a:buNone/>
            </a:pPr>
            <a:endParaRPr/>
          </a:p>
          <a:p>
            <a:pPr marL="0" lvl="0" indent="0" algn="l" rtl="0">
              <a:lnSpc>
                <a:spcPct val="100000"/>
              </a:lnSpc>
              <a:spcBef>
                <a:spcPts val="1200"/>
              </a:spcBef>
              <a:spcAft>
                <a:spcPts val="0"/>
              </a:spcAft>
              <a:buSzPts val="2200"/>
              <a:buNone/>
            </a:pPr>
            <a:endParaRPr/>
          </a:p>
          <a:p>
            <a:pPr marL="0" lvl="0" indent="0" algn="l" rtl="0">
              <a:lnSpc>
                <a:spcPct val="100000"/>
              </a:lnSpc>
              <a:spcBef>
                <a:spcPts val="1200"/>
              </a:spcBef>
              <a:spcAft>
                <a:spcPts val="0"/>
              </a:spcAft>
              <a:buSzPts val="2200"/>
              <a:buNone/>
            </a:pPr>
            <a:endParaRPr/>
          </a:p>
          <a:p>
            <a:pPr marL="0" lvl="0" indent="0" algn="l" rtl="0">
              <a:lnSpc>
                <a:spcPct val="100000"/>
              </a:lnSpc>
              <a:spcBef>
                <a:spcPts val="1200"/>
              </a:spcBef>
              <a:spcAft>
                <a:spcPts val="0"/>
              </a:spcAft>
              <a:buSzPts val="2200"/>
              <a:buNone/>
            </a:pPr>
            <a:endParaRPr/>
          </a:p>
          <a:p>
            <a:pPr marL="0" lvl="0" indent="0" algn="l" rtl="0">
              <a:lnSpc>
                <a:spcPct val="100000"/>
              </a:lnSpc>
              <a:spcBef>
                <a:spcPts val="1200"/>
              </a:spcBef>
              <a:spcAft>
                <a:spcPts val="0"/>
              </a:spcAft>
              <a:buSzPts val="2200"/>
              <a:buNone/>
            </a:pPr>
            <a:endParaRPr/>
          </a:p>
          <a:p>
            <a:pPr marL="0" lvl="0" indent="0" algn="l" rtl="0">
              <a:lnSpc>
                <a:spcPct val="100000"/>
              </a:lnSpc>
              <a:spcBef>
                <a:spcPts val="1200"/>
              </a:spcBef>
              <a:spcAft>
                <a:spcPts val="0"/>
              </a:spcAft>
              <a:buSzPts val="2200"/>
              <a:buNone/>
            </a:pPr>
            <a:r>
              <a:rPr lang="en-GB"/>
              <a:t>Use the number line to complete the following unit conversions:</a:t>
            </a:r>
            <a:endParaRPr/>
          </a:p>
          <a:p>
            <a:pPr>
              <a:lnSpc>
                <a:spcPct val="110000"/>
              </a:lnSpc>
              <a:spcBef>
                <a:spcPts val="1200"/>
              </a:spcBef>
              <a:buClr>
                <a:schemeClr val="accent4"/>
              </a:buClr>
              <a:buFont typeface="+mj-lt"/>
              <a:buAutoNum type="alphaLcParenR"/>
            </a:pPr>
            <a:r>
              <a:rPr lang="en-GB"/>
              <a:t>Convert 2000 mg into g</a:t>
            </a:r>
            <a:endParaRPr/>
          </a:p>
          <a:p>
            <a:pPr>
              <a:lnSpc>
                <a:spcPct val="110000"/>
              </a:lnSpc>
              <a:buClr>
                <a:schemeClr val="accent4"/>
              </a:buClr>
              <a:buFont typeface="+mj-lt"/>
              <a:buAutoNum type="alphaLcParenR"/>
            </a:pPr>
            <a:r>
              <a:rPr lang="en-GB"/>
              <a:t>Convert 8 g into mg</a:t>
            </a:r>
            <a:endParaRPr/>
          </a:p>
          <a:p>
            <a:pPr>
              <a:lnSpc>
                <a:spcPct val="110000"/>
              </a:lnSpc>
              <a:buClr>
                <a:schemeClr val="accent4"/>
              </a:buClr>
              <a:buFont typeface="+mj-lt"/>
              <a:buAutoNum type="alphaLcParenR"/>
            </a:pPr>
            <a:r>
              <a:rPr lang="en-GB"/>
              <a:t>Convert 10 g into mg</a:t>
            </a:r>
            <a:endParaRPr/>
          </a:p>
          <a:p>
            <a:pPr>
              <a:lnSpc>
                <a:spcPct val="110000"/>
              </a:lnSpc>
              <a:buClr>
                <a:schemeClr val="accent4"/>
              </a:buClr>
              <a:buFont typeface="+mj-lt"/>
              <a:buAutoNum type="alphaLcParenR"/>
            </a:pPr>
            <a:r>
              <a:rPr lang="en-GB"/>
              <a:t>Convert 2.5 g into mg</a:t>
            </a:r>
            <a:endParaRPr/>
          </a:p>
          <a:p>
            <a:pPr>
              <a:lnSpc>
                <a:spcPct val="110000"/>
              </a:lnSpc>
              <a:buClr>
                <a:schemeClr val="accent4"/>
              </a:buClr>
              <a:buFont typeface="+mj-lt"/>
              <a:buAutoNum type="alphaLcParenR"/>
            </a:pPr>
            <a:r>
              <a:rPr lang="en-GB"/>
              <a:t>Convert 500 mg into g</a:t>
            </a:r>
            <a:endParaRPr/>
          </a:p>
        </p:txBody>
      </p:sp>
      <p:pic>
        <p:nvPicPr>
          <p:cNvPr id="200" name="Google Shape;200;g3cc92dfdc06_0_0" descr="A number line showing the relationship between milligrams (mg) and grams (g) with values ranging from 0 to 10,000 mg and 0 to 10 g. It is a single horizontal line indicating a direct proportional increase between mg and g, with gridlines and either side of the number line labelled, for reference."/>
          <p:cNvPicPr preferRelativeResize="0"/>
          <p:nvPr/>
        </p:nvPicPr>
        <p:blipFill>
          <a:blip r:embed="rId3">
            <a:alphaModFix/>
          </a:blip>
          <a:srcRect/>
          <a:stretch/>
        </p:blipFill>
        <p:spPr>
          <a:xfrm>
            <a:off x="2312492" y="2380130"/>
            <a:ext cx="6572140" cy="1709865"/>
          </a:xfrm>
          <a:prstGeom prst="rect">
            <a:avLst/>
          </a:prstGeom>
          <a:noFill/>
          <a:ln>
            <a:noFill/>
          </a:ln>
        </p:spPr>
      </p:pic>
      <p:sp>
        <p:nvSpPr>
          <p:cNvPr id="3" name="Google Shape;117;p5">
            <a:extLst>
              <a:ext uri="{FF2B5EF4-FFF2-40B4-BE49-F238E27FC236}">
                <a16:creationId xmlns:a16="http://schemas.microsoft.com/office/drawing/2014/main" id="{ED8E907F-7664-6C99-2412-161B5E4D9DB3}"/>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7">
          <a:extLst>
            <a:ext uri="{FF2B5EF4-FFF2-40B4-BE49-F238E27FC236}">
              <a16:creationId xmlns:a16="http://schemas.microsoft.com/office/drawing/2014/main" id="{1B967C70-64D4-E42A-EC5F-D796BF6B31C0}"/>
            </a:ext>
          </a:extLst>
        </p:cNvPr>
        <p:cNvGrpSpPr/>
        <p:nvPr/>
      </p:nvGrpSpPr>
      <p:grpSpPr>
        <a:xfrm>
          <a:off x="0" y="0"/>
          <a:ext cx="0" cy="0"/>
          <a:chOff x="0" y="0"/>
          <a:chExt cx="0" cy="0"/>
        </a:xfrm>
      </p:grpSpPr>
      <p:sp>
        <p:nvSpPr>
          <p:cNvPr id="198" name="Google Shape;198;g3cc92dfdc06_0_0">
            <a:extLst>
              <a:ext uri="{FF2B5EF4-FFF2-40B4-BE49-F238E27FC236}">
                <a16:creationId xmlns:a16="http://schemas.microsoft.com/office/drawing/2014/main" id="{97547C2F-2D76-0118-C8FF-D7CF6BE2651F}"/>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Number line – answers</a:t>
            </a:r>
            <a:endParaRPr/>
          </a:p>
        </p:txBody>
      </p:sp>
      <p:sp>
        <p:nvSpPr>
          <p:cNvPr id="199" name="Google Shape;199;g3cc92dfdc06_0_0">
            <a:extLst>
              <a:ext uri="{FF2B5EF4-FFF2-40B4-BE49-F238E27FC236}">
                <a16:creationId xmlns:a16="http://schemas.microsoft.com/office/drawing/2014/main" id="{B10191FA-EAC8-1ED5-0280-1B4E7BBDA468}"/>
              </a:ext>
            </a:extLst>
          </p:cNvPr>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p>
            <a:pPr>
              <a:spcBef>
                <a:spcPts val="1200"/>
              </a:spcBef>
              <a:buClr>
                <a:schemeClr val="accent4"/>
              </a:buClr>
              <a:buFont typeface="+mj-lt"/>
              <a:buAutoNum type="alphaLcParenR"/>
            </a:pPr>
            <a:r>
              <a:rPr lang="en-GB"/>
              <a:t>2 g</a:t>
            </a:r>
            <a:endParaRPr/>
          </a:p>
          <a:p>
            <a:pPr>
              <a:buClr>
                <a:schemeClr val="accent4"/>
              </a:buClr>
              <a:buFont typeface="+mj-lt"/>
              <a:buAutoNum type="alphaLcParenR"/>
            </a:pPr>
            <a:r>
              <a:rPr lang="en-GB"/>
              <a:t>8000 mg</a:t>
            </a:r>
            <a:endParaRPr/>
          </a:p>
          <a:p>
            <a:pPr>
              <a:buClr>
                <a:schemeClr val="accent4"/>
              </a:buClr>
              <a:buFont typeface="+mj-lt"/>
              <a:buAutoNum type="alphaLcParenR"/>
            </a:pPr>
            <a:r>
              <a:rPr lang="en-GB"/>
              <a:t>10 000 mg</a:t>
            </a:r>
            <a:endParaRPr/>
          </a:p>
          <a:p>
            <a:pPr>
              <a:buClr>
                <a:schemeClr val="accent4"/>
              </a:buClr>
              <a:buFont typeface="+mj-lt"/>
              <a:buAutoNum type="alphaLcParenR"/>
            </a:pPr>
            <a:r>
              <a:rPr lang="en-GB"/>
              <a:t>2500 mg</a:t>
            </a:r>
            <a:endParaRPr/>
          </a:p>
          <a:p>
            <a:pPr>
              <a:buClr>
                <a:schemeClr val="accent4"/>
              </a:buClr>
              <a:buFont typeface="+mj-lt"/>
              <a:buAutoNum type="alphaLcParenR"/>
            </a:pPr>
            <a:r>
              <a:rPr lang="en-GB"/>
              <a:t>0.5 g</a:t>
            </a:r>
            <a:endParaRPr/>
          </a:p>
        </p:txBody>
      </p:sp>
      <p:sp>
        <p:nvSpPr>
          <p:cNvPr id="3" name="Google Shape;117;p5">
            <a:extLst>
              <a:ext uri="{FF2B5EF4-FFF2-40B4-BE49-F238E27FC236}">
                <a16:creationId xmlns:a16="http://schemas.microsoft.com/office/drawing/2014/main" id="{1AB6E679-7B2F-0026-951F-5AD2F9248A3C}"/>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8011427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8"/>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a:t>
            </a:r>
            <a:endParaRPr sz="2200" b="1" i="0" u="none" strike="noStrike" cap="none">
              <a:solidFill>
                <a:schemeClr val="lt1"/>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graphicFrame>
            <p:nvGraphicFramePr>
              <p:cNvPr id="207" name="Google Shape;207;p8"/>
              <p:cNvGraphicFramePr/>
              <p:nvPr>
                <p:extLst>
                  <p:ext uri="{D42A27DB-BD31-4B8C-83A1-F6EECF244321}">
                    <p14:modId xmlns:p14="http://schemas.microsoft.com/office/powerpoint/2010/main" val="1017485508"/>
                  </p:ext>
                </p:extLst>
              </p:nvPr>
            </p:nvGraphicFramePr>
            <p:xfrm>
              <a:off x="615636" y="185158"/>
              <a:ext cx="10080000" cy="6449728"/>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640725">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350 g into kg</a:t>
                          </a:r>
                          <a:r>
                            <a:rPr lang="en-GB" sz="2200" b="1" i="0" u="none" strike="noStrike" cap="none">
                              <a:solidFill>
                                <a:schemeClr val="dk1"/>
                              </a:solidFill>
                              <a:latin typeface="Century Gothic"/>
                              <a:ea typeface="Century Gothic"/>
                              <a:cs typeface="Century Gothic"/>
                              <a:sym typeface="Century Gothic"/>
                            </a:rPr>
                            <a:t> </a:t>
                          </a:r>
                          <a:endParaRPr sz="28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0.45 L into </a:t>
                          </a:r>
                          <a:r>
                            <a:rPr lang="en-GB" sz="2200" b="1" u="none" strike="noStrike" cap="none">
                              <a:solidFill>
                                <a:schemeClr val="dk1"/>
                              </a:solidFill>
                              <a:latin typeface="Century Gothic"/>
                              <a:ea typeface="Century Gothic"/>
                              <a:cs typeface="Century Gothic"/>
                              <a:sym typeface="Century Gothic"/>
                              <a:extLst>
                                <a:ext uri="http://customooxmlschemas.google.com/">
                                  <go:slidesCustomData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textRoundtripDataId="2"/>
                                </a:ext>
                              </a:extLst>
                            </a:rPr>
                            <a:t>ml</a:t>
                          </a:r>
                          <a:endParaRPr lang="en-GB" sz="2200" b="1" i="0"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137275">
                    <a:tc>
                      <a:txBody>
                        <a:bodyPr/>
                        <a:lstStyle/>
                        <a:p>
                          <a:pPr marL="0" marR="0" lvl="0" indent="0" algn="l" rtl="0">
                            <a:lnSpc>
                              <a:spcPct val="142500"/>
                            </a:lnSpc>
                            <a:spcBef>
                              <a:spcPts val="0"/>
                            </a:spcBef>
                            <a:spcAft>
                              <a:spcPts val="0"/>
                            </a:spcAft>
                            <a:buClr>
                              <a:schemeClr val="dk1"/>
                            </a:buClr>
                            <a:buSzPts val="1000"/>
                            <a:buFont typeface="Century Gothic"/>
                            <a:buNone/>
                          </a:pPr>
                          <a:r>
                            <a:rPr lang="en-GB" sz="1800" b="0" u="none" strike="noStrike" cap="none">
                              <a:solidFill>
                                <a:schemeClr val="dk1"/>
                              </a:solidFill>
                              <a:latin typeface="Century Gothic"/>
                              <a:ea typeface="Century Gothic"/>
                              <a:cs typeface="Century Gothic"/>
                              <a:sym typeface="Century Gothic"/>
                            </a:rPr>
                            <a:t>Identify the conversion factor</a:t>
                          </a: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Conversion factor is 1000 as 1 kg = 1000 g</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Is the </a:t>
                          </a:r>
                          <a:r>
                            <a:rPr lang="en-GB" sz="1800" b="1" u="none" strike="noStrike" cap="none">
                              <a:solidFill>
                                <a:schemeClr val="dk1"/>
                              </a:solidFill>
                              <a:latin typeface="Century Gothic"/>
                              <a:ea typeface="Century Gothic"/>
                              <a:cs typeface="Century Gothic"/>
                              <a:sym typeface="Century Gothic"/>
                            </a:rPr>
                            <a:t>unit</a:t>
                          </a:r>
                          <a:r>
                            <a:rPr lang="en-GB" sz="1800" u="none" strike="noStrike" cap="none">
                              <a:solidFill>
                                <a:schemeClr val="dk1"/>
                              </a:solidFill>
                              <a:latin typeface="Century Gothic"/>
                              <a:ea typeface="Century Gothic"/>
                              <a:cs typeface="Century Gothic"/>
                              <a:sym typeface="Century Gothic"/>
                            </a:rPr>
                            <a:t> going to become larger or smaller? Is the answer going to be larger or smaller?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The unit is going to become larger so the number will be smaller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Do we multiply or divide by the conversion factor?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Going </a:t>
                          </a:r>
                          <a:r>
                            <a:rPr lang="en-GB" sz="1800" u="none" strike="noStrike" cap="none">
                              <a:solidFill>
                                <a:srgbClr val="991E66"/>
                              </a:solidFill>
                              <a:latin typeface="Century Gothic"/>
                              <a:ea typeface="Century Gothic"/>
                              <a:cs typeface="Century Gothic"/>
                              <a:sym typeface="Century Gothic"/>
                            </a:rPr>
                            <a:t>from a </a:t>
                          </a:r>
                          <a:r>
                            <a:rPr lang="en-GB" sz="1800" u="none" strike="noStrike" cap="none">
                              <a:solidFill>
                                <a:schemeClr val="accent4"/>
                              </a:solidFill>
                              <a:latin typeface="Century Gothic"/>
                              <a:ea typeface="Century Gothic"/>
                              <a:cs typeface="Century Gothic"/>
                              <a:sym typeface="Century Gothic"/>
                            </a:rPr>
                            <a:t>small unit (g) to a larger unit (kg) then we divide</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Calculate</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rgbClr val="991E66"/>
                              </a:solidFill>
                              <a:latin typeface="Century Gothic"/>
                              <a:ea typeface="Century Gothic"/>
                              <a:cs typeface="Century Gothic"/>
                              <a:sym typeface="Century Gothic"/>
                            </a:rPr>
                            <a:t>350</a:t>
                          </a:r>
                          <a14:m>
                            <m:oMath xmlns:m="http://schemas.openxmlformats.org/officeDocument/2006/math">
                              <m:r>
                                <a:rPr lang="en-GB" sz="1800" b="0" i="0" u="none" strike="noStrike" cap="none" dirty="0" smtClean="0">
                                  <a:solidFill>
                                    <a:srgbClr val="991E66"/>
                                  </a:solidFill>
                                  <a:latin typeface="Cambria Math" panose="02040503050406030204" pitchFamily="18" charset="0"/>
                                  <a:ea typeface="Century Gothic"/>
                                  <a:cs typeface="Century Gothic"/>
                                  <a:sym typeface="Century Gothic"/>
                                </a:rPr>
                                <m:t> </m:t>
                              </m:r>
                              <m:r>
                                <a:rPr lang="en-GB" sz="1800" b="1" i="1" u="none" strike="noStrike" cap="none" dirty="0" smtClean="0">
                                  <a:solidFill>
                                    <a:srgbClr val="991E66"/>
                                  </a:solidFill>
                                  <a:latin typeface="Cambria Math" panose="02040503050406030204" pitchFamily="18" charset="0"/>
                                  <a:ea typeface="Century Gothic"/>
                                  <a:cs typeface="Century Gothic"/>
                                  <a:sym typeface="Century Gothic"/>
                                </a:rPr>
                                <m:t>÷ </m:t>
                              </m:r>
                            </m:oMath>
                          </a14:m>
                          <a:r>
                            <a:rPr lang="en-GB" sz="1800" u="none" strike="noStrike" cap="none">
                              <a:solidFill>
                                <a:srgbClr val="991E66"/>
                              </a:solidFill>
                              <a:latin typeface="Century Gothic"/>
                              <a:ea typeface="Century Gothic"/>
                              <a:cs typeface="Century Gothic"/>
                              <a:sym typeface="Century Gothic"/>
                            </a:rPr>
                            <a:t>1000 = 0.35 kg</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Carry out a sense check</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0.35 kg is smaller than 350 g, so this makes sense.</a:t>
                          </a:r>
                          <a:r>
                            <a:rPr lang="en-GB" sz="1000" b="0" i="0" u="none" strike="noStrike" cap="none">
                              <a:latin typeface="Century Gothic"/>
                              <a:ea typeface="Century Gothic"/>
                              <a:cs typeface="Century Gothic"/>
                              <a:sym typeface="Century Gothic"/>
                            </a:rPr>
                            <a:t> </a:t>
                          </a:r>
                          <a:endParaRPr sz="1600" b="0" i="0" u="none" strike="noStrike" cap="none"/>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38461"/>
                            </a:lnSpc>
                            <a:spcBef>
                              <a:spcPts val="0"/>
                            </a:spcBef>
                            <a:spcAft>
                              <a:spcPts val="0"/>
                            </a:spcAft>
                            <a:buClr>
                              <a:schemeClr val="dk1"/>
                            </a:buClr>
                            <a:buSzPts val="1300"/>
                            <a:buFont typeface="Century Gothic"/>
                            <a:buNone/>
                          </a:pPr>
                          <a:r>
                            <a:rPr lang="en-GB" sz="1800" u="none" strike="noStrike" cap="none">
                              <a:solidFill>
                                <a:schemeClr val="dk1"/>
                              </a:solidFill>
                              <a:latin typeface="Century Gothic"/>
                              <a:ea typeface="Century Gothic"/>
                              <a:cs typeface="Century Gothic"/>
                              <a:sym typeface="Century Gothic"/>
                            </a:rPr>
                            <a:t>Identify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just" rtl="0">
                            <a:lnSpc>
                              <a:spcPct val="138461"/>
                            </a:lnSpc>
                            <a:spcBef>
                              <a:spcPts val="0"/>
                            </a:spcBef>
                            <a:spcAft>
                              <a:spcPts val="0"/>
                            </a:spcAft>
                            <a:buClr>
                              <a:schemeClr val="dk1"/>
                            </a:buClr>
                            <a:buSzPts val="1300"/>
                            <a:buFont typeface="Century Gothic"/>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Is the</a:t>
                          </a:r>
                          <a:r>
                            <a:rPr lang="en-GB" sz="1800" b="1" u="none" strike="noStrike" cap="none">
                              <a:solidFill>
                                <a:schemeClr val="dk1"/>
                              </a:solidFill>
                              <a:latin typeface="Century Gothic"/>
                              <a:ea typeface="Century Gothic"/>
                              <a:cs typeface="Century Gothic"/>
                              <a:sym typeface="Century Gothic"/>
                            </a:rPr>
                            <a:t> unit </a:t>
                          </a:r>
                          <a:r>
                            <a:rPr lang="en-GB" sz="1800" u="none" strike="noStrike" cap="none">
                              <a:solidFill>
                                <a:schemeClr val="dk1"/>
                              </a:solidFill>
                              <a:latin typeface="Century Gothic"/>
                              <a:ea typeface="Century Gothic"/>
                              <a:cs typeface="Century Gothic"/>
                              <a:sym typeface="Century Gothic"/>
                            </a:rPr>
                            <a:t>going to become larger or smaller? Is the answer going to be larger or smaller?</a:t>
                          </a:r>
                        </a:p>
                        <a:p>
                          <a:pPr marL="0" marR="0" lvl="0" indent="0" algn="l" rtl="0">
                            <a:lnSpc>
                              <a:spcPct val="100000"/>
                            </a:lnSpc>
                            <a:spcBef>
                              <a:spcPts val="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lang="en-GB"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Do we multiply or divide by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lang="en-GB"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0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Calculate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Carry out a sense check</a:t>
                          </a:r>
                          <a:endParaRPr sz="1800" u="none" strike="noStrike" cap="none">
                            <a:solidFill>
                              <a:schemeClr val="dk1"/>
                            </a:solidFill>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mc:Choice>
        <mc:Fallback xmlns="">
          <p:graphicFrame>
            <p:nvGraphicFramePr>
              <p:cNvPr id="207" name="Google Shape;207;p8"/>
              <p:cNvGraphicFramePr/>
              <p:nvPr>
                <p:extLst>
                  <p:ext uri="{D42A27DB-BD31-4B8C-83A1-F6EECF244321}">
                    <p14:modId xmlns:p14="http://schemas.microsoft.com/office/powerpoint/2010/main" val="1017485508"/>
                  </p:ext>
                </p:extLst>
              </p:nvPr>
            </p:nvGraphicFramePr>
            <p:xfrm>
              <a:off x="615636" y="185158"/>
              <a:ext cx="10080000" cy="6449728"/>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640725">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350 g into kg</a:t>
                          </a:r>
                          <a:r>
                            <a:rPr lang="en-GB" sz="2200" b="1" i="0" u="none" strike="noStrike" cap="none">
                              <a:solidFill>
                                <a:schemeClr val="dk1"/>
                              </a:solidFill>
                              <a:latin typeface="Century Gothic"/>
                              <a:ea typeface="Century Gothic"/>
                              <a:cs typeface="Century Gothic"/>
                              <a:sym typeface="Century Gothic"/>
                            </a:rPr>
                            <a:t> </a:t>
                          </a:r>
                          <a:endParaRPr sz="28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0.45 L into </a:t>
                          </a:r>
                          <a:r>
                            <a:rPr lang="en-GB" sz="2200" b="1" u="none" strike="noStrike" cap="none">
                              <a:solidFill>
                                <a:schemeClr val="dk1"/>
                              </a:solidFill>
                              <a:latin typeface="Century Gothic"/>
                              <a:ea typeface="Century Gothic"/>
                              <a:cs typeface="Century Gothic"/>
                              <a:sym typeface="Century Gothic"/>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a14="http://schemas.microsoft.com/office/drawing/2010/main" xmlns="" textRoundtripDataId="2"/>
                                </a:ext>
                              </a:extLst>
                            </a:rPr>
                            <a:t>ml</a:t>
                          </a:r>
                          <a:endParaRPr lang="en-GB" sz="2200" b="1" i="0"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809003">
                    <a:tc>
                      <a:txBody>
                        <a:bodyPr/>
                        <a:lstStyle/>
                        <a:p>
                          <a:endParaRPr lang="en-US"/>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blipFill>
                          <a:blip r:embed="rId3"/>
                          <a:stretch>
                            <a:fillRect l="-121" t="-11111" r="-100121" b="-1677"/>
                          </a:stretch>
                        </a:blipFill>
                      </a:tcPr>
                    </a:tc>
                    <a:tc>
                      <a:txBody>
                        <a:bodyPr/>
                        <a:lstStyle/>
                        <a:p>
                          <a:pPr marL="0" marR="0" lvl="0" indent="0" algn="just" rtl="0">
                            <a:lnSpc>
                              <a:spcPct val="138461"/>
                            </a:lnSpc>
                            <a:spcBef>
                              <a:spcPts val="0"/>
                            </a:spcBef>
                            <a:spcAft>
                              <a:spcPts val="0"/>
                            </a:spcAft>
                            <a:buClr>
                              <a:schemeClr val="dk1"/>
                            </a:buClr>
                            <a:buSzPts val="1300"/>
                            <a:buFont typeface="Century Gothic"/>
                            <a:buNone/>
                          </a:pPr>
                          <a:r>
                            <a:rPr lang="en-GB" sz="1800" u="none" strike="noStrike" cap="none">
                              <a:solidFill>
                                <a:schemeClr val="dk1"/>
                              </a:solidFill>
                              <a:latin typeface="Century Gothic"/>
                              <a:ea typeface="Century Gothic"/>
                              <a:cs typeface="Century Gothic"/>
                              <a:sym typeface="Century Gothic"/>
                            </a:rPr>
                            <a:t>Identify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just" rtl="0">
                            <a:lnSpc>
                              <a:spcPct val="138461"/>
                            </a:lnSpc>
                            <a:spcBef>
                              <a:spcPts val="0"/>
                            </a:spcBef>
                            <a:spcAft>
                              <a:spcPts val="0"/>
                            </a:spcAft>
                            <a:buClr>
                              <a:schemeClr val="dk1"/>
                            </a:buClr>
                            <a:buSzPts val="1300"/>
                            <a:buFont typeface="Century Gothic"/>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Is the</a:t>
                          </a:r>
                          <a:r>
                            <a:rPr lang="en-GB" sz="1800" b="1" u="none" strike="noStrike" cap="none">
                              <a:solidFill>
                                <a:schemeClr val="dk1"/>
                              </a:solidFill>
                              <a:latin typeface="Century Gothic"/>
                              <a:ea typeface="Century Gothic"/>
                              <a:cs typeface="Century Gothic"/>
                              <a:sym typeface="Century Gothic"/>
                            </a:rPr>
                            <a:t> unit </a:t>
                          </a:r>
                          <a:r>
                            <a:rPr lang="en-GB" sz="1800" u="none" strike="noStrike" cap="none">
                              <a:solidFill>
                                <a:schemeClr val="dk1"/>
                              </a:solidFill>
                              <a:latin typeface="Century Gothic"/>
                              <a:ea typeface="Century Gothic"/>
                              <a:cs typeface="Century Gothic"/>
                              <a:sym typeface="Century Gothic"/>
                            </a:rPr>
                            <a:t>going to become larger or smaller? Is the answer going to be larger or smaller?</a:t>
                          </a:r>
                        </a:p>
                        <a:p>
                          <a:pPr marL="0" marR="0" lvl="0" indent="0" algn="l" rtl="0">
                            <a:lnSpc>
                              <a:spcPct val="100000"/>
                            </a:lnSpc>
                            <a:spcBef>
                              <a:spcPts val="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lang="en-GB"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Do we multiply or divide by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lang="en-GB"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0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Calculate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Carry out a sense check</a:t>
                          </a:r>
                          <a:endParaRPr sz="1800" u="none" strike="noStrike" cap="none">
                            <a:solidFill>
                              <a:schemeClr val="dk1"/>
                            </a:solidFill>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mc:Fallback>
      </mc:AlternateContent>
      <p:sp>
        <p:nvSpPr>
          <p:cNvPr id="2" name="Title 1">
            <a:extLst>
              <a:ext uri="{FF2B5EF4-FFF2-40B4-BE49-F238E27FC236}">
                <a16:creationId xmlns:a16="http://schemas.microsoft.com/office/drawing/2014/main" id="{6B6CB44B-666E-0412-B84A-D842A5EE8463}"/>
              </a:ext>
            </a:extLst>
          </p:cNvPr>
          <p:cNvSpPr>
            <a:spLocks noGrp="1"/>
          </p:cNvSpPr>
          <p:nvPr>
            <p:ph type="title"/>
          </p:nvPr>
        </p:nvSpPr>
        <p:spPr>
          <a:xfrm>
            <a:off x="540000" y="-440661"/>
            <a:ext cx="10080000" cy="440661"/>
          </a:xfrm>
        </p:spPr>
        <p:txBody>
          <a:bodyPr spcFirstLastPara="1" wrap="square" lIns="0" tIns="0" rIns="0" bIns="0" anchor="b" anchorCtr="0">
            <a:noAutofit/>
          </a:bodyPr>
          <a:lstStyle/>
          <a:p>
            <a:r>
              <a:rPr lang="en-GB"/>
              <a:t>Worked example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g3cc2908c6bd_0_58"/>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a:t>
            </a:r>
            <a:r>
              <a:rPr lang="en-GB" sz="2200" b="1">
                <a:solidFill>
                  <a:schemeClr val="lt1"/>
                </a:solidFill>
                <a:latin typeface="Century Gothic"/>
                <a:ea typeface="Century Gothic"/>
                <a:cs typeface="Century Gothic"/>
                <a:sym typeface="Century Gothic"/>
              </a:rPr>
              <a:t>example – answer</a:t>
            </a:r>
            <a:endParaRPr sz="2200" b="1" i="0" u="none" strike="noStrike" cap="none">
              <a:solidFill>
                <a:schemeClr val="lt1"/>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graphicFrame>
            <p:nvGraphicFramePr>
              <p:cNvPr id="214" name="Google Shape;214;g3cc2908c6bd_0_58"/>
              <p:cNvGraphicFramePr/>
              <p:nvPr>
                <p:extLst>
                  <p:ext uri="{D42A27DB-BD31-4B8C-83A1-F6EECF244321}">
                    <p14:modId xmlns:p14="http://schemas.microsoft.com/office/powerpoint/2010/main" val="3156572176"/>
                  </p:ext>
                </p:extLst>
              </p:nvPr>
            </p:nvGraphicFramePr>
            <p:xfrm>
              <a:off x="574693" y="253396"/>
              <a:ext cx="10080000" cy="6489094"/>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680091">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350 g into kg</a:t>
                          </a:r>
                          <a:r>
                            <a:rPr lang="en-GB" sz="2200" b="1" i="0" u="none" strike="noStrike" cap="none">
                              <a:solidFill>
                                <a:schemeClr val="dk1"/>
                              </a:solidFill>
                              <a:latin typeface="Century Gothic"/>
                              <a:ea typeface="Century Gothic"/>
                              <a:cs typeface="Century Gothic"/>
                              <a:sym typeface="Century Gothic"/>
                            </a:rPr>
                            <a:t> </a:t>
                          </a:r>
                          <a:endParaRPr sz="28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0.45 l into ml</a:t>
                          </a:r>
                          <a:endParaRPr sz="2200" b="1" i="0"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712972">
                    <a:tc>
                      <a:txBody>
                        <a:bodyPr/>
                        <a:lstStyle/>
                        <a:p>
                          <a:pPr marL="0" marR="0" lvl="0" indent="0" algn="l" rtl="0">
                            <a:lnSpc>
                              <a:spcPct val="142500"/>
                            </a:lnSpc>
                            <a:spcBef>
                              <a:spcPts val="0"/>
                            </a:spcBef>
                            <a:spcAft>
                              <a:spcPts val="0"/>
                            </a:spcAft>
                            <a:buClr>
                              <a:schemeClr val="dk1"/>
                            </a:buClr>
                            <a:buSzPts val="1000"/>
                            <a:buFont typeface="Century Gothic"/>
                            <a:buNone/>
                          </a:pPr>
                          <a:r>
                            <a:rPr lang="en-GB" sz="1800" u="none" strike="noStrike" cap="none">
                              <a:solidFill>
                                <a:schemeClr val="dk1"/>
                              </a:solidFill>
                              <a:latin typeface="Century Gothic"/>
                              <a:ea typeface="Century Gothic"/>
                              <a:cs typeface="Century Gothic"/>
                              <a:sym typeface="Century Gothic"/>
                            </a:rPr>
                            <a:t>Identify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Conversion factor is 1000 as 1 kg = 1000 g</a:t>
                          </a:r>
                          <a:endParaRPr sz="1800" u="none" strike="noStrike" cap="none">
                            <a:solidFill>
                              <a:schemeClr val="accent4"/>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Is the </a:t>
                          </a:r>
                          <a:r>
                            <a:rPr lang="en-GB" sz="1800" b="1" u="none" strike="noStrike" cap="none">
                              <a:solidFill>
                                <a:schemeClr val="dk1"/>
                              </a:solidFill>
                              <a:latin typeface="Century Gothic"/>
                              <a:ea typeface="Century Gothic"/>
                              <a:cs typeface="Century Gothic"/>
                              <a:sym typeface="Century Gothic"/>
                            </a:rPr>
                            <a:t>unit</a:t>
                          </a:r>
                          <a:r>
                            <a:rPr lang="en-GB" sz="1800" u="none" strike="noStrike" cap="none">
                              <a:solidFill>
                                <a:schemeClr val="dk1"/>
                              </a:solidFill>
                              <a:latin typeface="Century Gothic"/>
                              <a:ea typeface="Century Gothic"/>
                              <a:cs typeface="Century Gothic"/>
                              <a:sym typeface="Century Gothic"/>
                            </a:rPr>
                            <a:t> going to become larger or smaller? Is the answer going to be larger or smaller?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The unit is going to become larger so the number will be smaller</a:t>
                          </a:r>
                          <a:endParaRPr sz="1800" u="none" strike="noStrike" cap="none">
                            <a:solidFill>
                              <a:schemeClr val="accent4"/>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Do we multiply or divide by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Going from a small unit (g) to a larger unit (kg) then we divide</a:t>
                          </a:r>
                          <a:endParaRPr sz="1800" u="none" strike="noStrike" cap="none">
                            <a:solidFill>
                              <a:schemeClr val="accent4"/>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Calculate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rgbClr val="991E66"/>
                              </a:solidFill>
                              <a:latin typeface="Century Gothic"/>
                              <a:ea typeface="Century Gothic"/>
                              <a:cs typeface="Century Gothic"/>
                              <a:sym typeface="Century Gothic"/>
                            </a:rPr>
                            <a:t>350</a:t>
                          </a:r>
                          <a14:m>
                            <m:oMath xmlns:m="http://schemas.openxmlformats.org/officeDocument/2006/math">
                              <m:r>
                                <a:rPr lang="en-GB" sz="1800" b="0" i="0" u="none" strike="noStrike" cap="none" dirty="0" smtClean="0">
                                  <a:solidFill>
                                    <a:srgbClr val="991E66"/>
                                  </a:solidFill>
                                  <a:latin typeface="Cambria Math" panose="02040503050406030204" pitchFamily="18" charset="0"/>
                                  <a:ea typeface="Century Gothic"/>
                                  <a:cs typeface="Century Gothic"/>
                                  <a:sym typeface="Century Gothic"/>
                                </a:rPr>
                                <m:t> </m:t>
                              </m:r>
                              <m:r>
                                <a:rPr lang="en-GB" sz="1800" b="1" i="1" u="none" strike="noStrike" cap="none" dirty="0" smtClean="0">
                                  <a:solidFill>
                                    <a:srgbClr val="991E66"/>
                                  </a:solidFill>
                                  <a:latin typeface="Cambria Math" panose="02040503050406030204" pitchFamily="18" charset="0"/>
                                  <a:ea typeface="Century Gothic"/>
                                  <a:cs typeface="Century Gothic"/>
                                  <a:sym typeface="Century Gothic"/>
                                </a:rPr>
                                <m:t>÷ </m:t>
                              </m:r>
                            </m:oMath>
                          </a14:m>
                          <a:r>
                            <a:rPr lang="en-GB" sz="1800" u="none" strike="noStrike" cap="none">
                              <a:solidFill>
                                <a:srgbClr val="991E66"/>
                              </a:solidFill>
                              <a:latin typeface="Century Gothic"/>
                              <a:ea typeface="Century Gothic"/>
                              <a:cs typeface="Century Gothic"/>
                              <a:sym typeface="Century Gothic"/>
                            </a:rPr>
                            <a:t>1000 = 0.35 kg</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Carry out a sense check: </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0.35  is a smaller number than 350 so this makes sense.</a:t>
                          </a:r>
                          <a:r>
                            <a:rPr lang="en-GB" sz="1000" b="0" i="0" u="none" strike="noStrike" cap="none">
                              <a:latin typeface="Century Gothic"/>
                              <a:ea typeface="Century Gothic"/>
                              <a:cs typeface="Century Gothic"/>
                              <a:sym typeface="Century Gothic"/>
                            </a:rPr>
                            <a:t> </a:t>
                          </a:r>
                          <a:endParaRPr sz="1600" b="0" i="0" u="none" strike="noStrike" cap="none"/>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38461"/>
                            </a:lnSpc>
                            <a:spcBef>
                              <a:spcPts val="0"/>
                            </a:spcBef>
                            <a:spcAft>
                              <a:spcPts val="0"/>
                            </a:spcAft>
                            <a:buClr>
                              <a:schemeClr val="dk1"/>
                            </a:buClr>
                            <a:buSzPts val="1300"/>
                            <a:buFont typeface="Century Gothic"/>
                            <a:buNone/>
                          </a:pPr>
                          <a:r>
                            <a:rPr lang="en-GB" sz="1300" b="0" i="0" u="none" strike="noStrike" cap="none">
                              <a:latin typeface="Century Gothic"/>
                              <a:ea typeface="Century Gothic"/>
                              <a:cs typeface="Century Gothic"/>
                              <a:sym typeface="Century Gothic"/>
                            </a:rPr>
                            <a:t> </a:t>
                          </a:r>
                          <a:r>
                            <a:rPr lang="en-GB" sz="1800" u="none" strike="noStrike" cap="none">
                              <a:solidFill>
                                <a:schemeClr val="dk1"/>
                              </a:solidFill>
                              <a:latin typeface="Century Gothic"/>
                              <a:ea typeface="Century Gothic"/>
                              <a:cs typeface="Century Gothic"/>
                              <a:sym typeface="Century Gothic"/>
                            </a:rPr>
                            <a:t>Identify the conversion factor</a:t>
                          </a:r>
                        </a:p>
                        <a:p>
                          <a:pPr marL="0" marR="0" lvl="0" indent="0" algn="just" rtl="0">
                            <a:lnSpc>
                              <a:spcPct val="138461"/>
                            </a:lnSpc>
                            <a:spcBef>
                              <a:spcPts val="0"/>
                            </a:spcBef>
                            <a:spcAft>
                              <a:spcPts val="0"/>
                            </a:spcAft>
                            <a:buClr>
                              <a:schemeClr val="dk1"/>
                            </a:buClr>
                            <a:buSzPts val="1300"/>
                            <a:buFont typeface="Century Gothic"/>
                            <a:buNone/>
                          </a:pPr>
                          <a:r>
                            <a:rPr lang="en-GB" sz="1800" u="none" strike="noStrike" cap="none">
                              <a:solidFill>
                                <a:schemeClr val="accent4"/>
                              </a:solidFill>
                              <a:latin typeface="Century Gothic"/>
                              <a:ea typeface="Century Gothic"/>
                              <a:cs typeface="Century Gothic"/>
                              <a:sym typeface="Century Gothic"/>
                            </a:rPr>
                            <a:t>Conversion factor is 1000 as 1 L = 1000 ml</a:t>
                          </a: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Is the</a:t>
                          </a:r>
                          <a:r>
                            <a:rPr lang="en-GB" sz="1800" b="1" u="none" strike="noStrike" cap="none">
                              <a:solidFill>
                                <a:schemeClr val="dk1"/>
                              </a:solidFill>
                              <a:latin typeface="Century Gothic"/>
                              <a:ea typeface="Century Gothic"/>
                              <a:cs typeface="Century Gothic"/>
                              <a:sym typeface="Century Gothic"/>
                            </a:rPr>
                            <a:t> unit </a:t>
                          </a:r>
                          <a:r>
                            <a:rPr lang="en-GB" sz="1800" u="none" strike="noStrike" cap="none">
                              <a:solidFill>
                                <a:schemeClr val="dk1"/>
                              </a:solidFill>
                              <a:latin typeface="Century Gothic"/>
                              <a:ea typeface="Century Gothic"/>
                              <a:cs typeface="Century Gothic"/>
                              <a:sym typeface="Century Gothic"/>
                            </a:rPr>
                            <a:t>going to become larger or smaller? Is the answer going to be larger or smaller?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The unit is going to be smaller and so the number will be larger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Do we multiply or divide by the conversion factor?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Going from a larger unit (L) to a smaller one (ml) so we multiply</a:t>
                          </a:r>
                        </a:p>
                        <a:p>
                          <a:pPr marL="0" marR="0" lvl="0" indent="0" algn="l" defTabSz="914400" rtl="0" eaLnBrk="1" fontAlgn="auto" latinLnBrk="0" hangingPunct="1">
                            <a:lnSpc>
                              <a:spcPct val="100000"/>
                            </a:lnSpc>
                            <a:spcBef>
                              <a:spcPts val="1200"/>
                            </a:spcBef>
                            <a:spcAft>
                              <a:spcPts val="0"/>
                            </a:spcAft>
                            <a:buClr>
                              <a:schemeClr val="dk1"/>
                            </a:buClr>
                            <a:buSzPts val="1100"/>
                            <a:buFont typeface="Arial"/>
                            <a:buNone/>
                            <a:tabLst/>
                            <a:defRPr/>
                          </a:pPr>
                          <a:r>
                            <a:rPr lang="en-GB" sz="1800" u="none" strike="noStrike" cap="none">
                              <a:solidFill>
                                <a:schemeClr val="dk1"/>
                              </a:solidFill>
                              <a:latin typeface="Century Gothic"/>
                              <a:ea typeface="Century Gothic"/>
                              <a:cs typeface="Century Gothic"/>
                              <a:sym typeface="Century Gothic"/>
                            </a:rPr>
                            <a:t>Calculate </a:t>
                          </a:r>
                        </a:p>
                        <a:p>
                          <a:pPr marL="0" marR="0" lvl="0" indent="0" algn="l" defTabSz="914400" rtl="0" eaLnBrk="1" fontAlgn="auto" latinLnBrk="0" hangingPunct="1">
                            <a:lnSpc>
                              <a:spcPct val="100000"/>
                            </a:lnSpc>
                            <a:spcBef>
                              <a:spcPts val="1200"/>
                            </a:spcBef>
                            <a:spcAft>
                              <a:spcPts val="0"/>
                            </a:spcAft>
                            <a:buClr>
                              <a:schemeClr val="dk1"/>
                            </a:buClr>
                            <a:buSzPts val="1100"/>
                            <a:buFont typeface="Arial"/>
                            <a:buNone/>
                            <a:tabLst/>
                            <a:defRPr/>
                          </a:pPr>
                          <a:r>
                            <a:rPr lang="en-GB" sz="1800" u="none" strike="noStrike" cap="none">
                              <a:solidFill>
                                <a:srgbClr val="991E66"/>
                              </a:solidFill>
                              <a:latin typeface="Century Gothic"/>
                              <a:ea typeface="Century Gothic"/>
                              <a:cs typeface="Century Gothic"/>
                              <a:sym typeface="Century Gothic"/>
                            </a:rPr>
                            <a:t>0.45</a:t>
                          </a:r>
                          <a14:m>
                            <m:oMath xmlns:m="http://schemas.openxmlformats.org/officeDocument/2006/math">
                              <m:r>
                                <a:rPr lang="en-GB" sz="1800" b="0" i="0" u="none" strike="noStrike" cap="none" dirty="0" smtClean="0">
                                  <a:solidFill>
                                    <a:schemeClr val="accent4"/>
                                  </a:solidFill>
                                  <a:latin typeface="Cambria Math" panose="02040503050406030204" pitchFamily="18" charset="0"/>
                                  <a:ea typeface="Cambria Math" panose="02040503050406030204" pitchFamily="18" charset="0"/>
                                  <a:cs typeface="Century Gothic"/>
                                  <a:sym typeface="Century Gothic"/>
                                </a:rPr>
                                <m:t> </m:t>
                              </m:r>
                              <m:r>
                                <a:rPr lang="en-GB" sz="1800" i="1" u="none" strike="noStrike" cap="none" dirty="0" smtClean="0">
                                  <a:solidFill>
                                    <a:schemeClr val="accent4"/>
                                  </a:solidFill>
                                  <a:latin typeface="Cambria Math" panose="02040503050406030204" pitchFamily="18" charset="0"/>
                                  <a:ea typeface="Cambria Math" panose="02040503050406030204" pitchFamily="18" charset="0"/>
                                  <a:cs typeface="Century Gothic"/>
                                  <a:sym typeface="Century Gothic"/>
                                </a:rPr>
                                <m:t>×</m:t>
                              </m:r>
                            </m:oMath>
                          </a14:m>
                          <a:r>
                            <a:rPr lang="en-GB" sz="1800" u="none" strike="noStrike" cap="none">
                              <a:solidFill>
                                <a:srgbClr val="991E66"/>
                              </a:solidFill>
                              <a:latin typeface="Century Gothic"/>
                              <a:ea typeface="Century Gothic"/>
                              <a:cs typeface="Century Gothic"/>
                              <a:sym typeface="Century Gothic"/>
                            </a:rPr>
                            <a:t> 1000 = 450 ml</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Carry out a sense check</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a:ea typeface="Century Gothic"/>
                              <a:cs typeface="Century Gothic"/>
                              <a:sym typeface="Century Gothic"/>
                            </a:rPr>
                            <a:t>450 is larger than 0.45 so this makes sense.</a:t>
                          </a:r>
                          <a:endParaRPr sz="1800" u="none" strike="noStrike" cap="none">
                            <a:solidFill>
                              <a:schemeClr val="dk1"/>
                            </a:solidFill>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mc:Choice>
        <mc:Fallback xmlns="">
          <p:graphicFrame>
            <p:nvGraphicFramePr>
              <p:cNvPr id="214" name="Google Shape;214;g3cc2908c6bd_0_58"/>
              <p:cNvGraphicFramePr/>
              <p:nvPr>
                <p:extLst>
                  <p:ext uri="{D42A27DB-BD31-4B8C-83A1-F6EECF244321}">
                    <p14:modId xmlns:p14="http://schemas.microsoft.com/office/powerpoint/2010/main" val="3156572176"/>
                  </p:ext>
                </p:extLst>
              </p:nvPr>
            </p:nvGraphicFramePr>
            <p:xfrm>
              <a:off x="574693" y="253396"/>
              <a:ext cx="10080000" cy="6489094"/>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680091">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350 g into kg</a:t>
                          </a:r>
                          <a:r>
                            <a:rPr lang="en-GB" sz="2200" b="1" i="0" u="none" strike="noStrike" cap="none">
                              <a:solidFill>
                                <a:schemeClr val="dk1"/>
                              </a:solidFill>
                              <a:latin typeface="Century Gothic"/>
                              <a:ea typeface="Century Gothic"/>
                              <a:cs typeface="Century Gothic"/>
                              <a:sym typeface="Century Gothic"/>
                            </a:rPr>
                            <a:t> </a:t>
                          </a:r>
                          <a:endParaRPr sz="28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425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0.45 l into ml</a:t>
                          </a:r>
                          <a:endParaRPr sz="2200" b="1" i="0"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809003">
                    <a:tc>
                      <a:txBody>
                        <a:bodyPr/>
                        <a:lstStyle/>
                        <a:p>
                          <a:endParaRPr lang="en-US"/>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blipFill>
                          <a:blip r:embed="rId3"/>
                          <a:stretch>
                            <a:fillRect l="-121" t="-11845" r="-100242" b="-1572"/>
                          </a:stretch>
                        </a:blipFill>
                      </a:tcPr>
                    </a:tc>
                    <a:tc>
                      <a:txBody>
                        <a:bodyPr/>
                        <a:lstStyle/>
                        <a:p>
                          <a:endParaRPr lang="en-US"/>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blipFill>
                          <a:blip r:embed="rId3"/>
                          <a:stretch>
                            <a:fillRect l="-100121" t="-11845" r="-242" b="-1572"/>
                          </a:stretch>
                        </a:blipFill>
                      </a:tcPr>
                    </a:tc>
                    <a:extLst>
                      <a:ext uri="{0D108BD9-81ED-4DB2-BD59-A6C34878D82A}">
                        <a16:rowId xmlns:a16="http://schemas.microsoft.com/office/drawing/2014/main" val="10001"/>
                      </a:ext>
                    </a:extLst>
                  </a:tr>
                </a:tbl>
              </a:graphicData>
            </a:graphic>
          </p:graphicFrame>
        </mc:Fallback>
      </mc:AlternateContent>
      <p:sp>
        <p:nvSpPr>
          <p:cNvPr id="2" name="Title 1">
            <a:extLst>
              <a:ext uri="{FF2B5EF4-FFF2-40B4-BE49-F238E27FC236}">
                <a16:creationId xmlns:a16="http://schemas.microsoft.com/office/drawing/2014/main" id="{BF59348C-B855-07E1-E1BB-FF9AF2F0C021}"/>
              </a:ext>
            </a:extLst>
          </p:cNvPr>
          <p:cNvSpPr>
            <a:spLocks noGrp="1"/>
          </p:cNvSpPr>
          <p:nvPr>
            <p:ph type="title"/>
          </p:nvPr>
        </p:nvSpPr>
        <p:spPr>
          <a:xfrm>
            <a:off x="574693" y="-520302"/>
            <a:ext cx="10080000" cy="440661"/>
          </a:xfrm>
        </p:spPr>
        <p:txBody>
          <a:bodyPr/>
          <a:lstStyle/>
          <a:p>
            <a:r>
              <a:rPr lang="en-GB"/>
              <a:t>Worked example – answer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g3c62a990d31_0_3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Converting volume units</a:t>
            </a:r>
            <a:endParaRPr/>
          </a:p>
        </p:txBody>
      </p:sp>
      <p:sp>
        <p:nvSpPr>
          <p:cNvPr id="221" name="Google Shape;221;g3c62a990d31_0_3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a:t>The units for volume can be confusing as there are different units used. </a:t>
            </a:r>
            <a:endParaRPr/>
          </a:p>
          <a:p>
            <a:pPr marL="0" lvl="0" indent="0" algn="l" rtl="0">
              <a:lnSpc>
                <a:spcPct val="100000"/>
              </a:lnSpc>
              <a:spcBef>
                <a:spcPts val="1200"/>
              </a:spcBef>
              <a:spcAft>
                <a:spcPts val="0"/>
              </a:spcAft>
              <a:buSzPts val="2750"/>
              <a:buNone/>
            </a:pPr>
            <a:r>
              <a:rPr lang="en-GB"/>
              <a:t>Can you remember any units which are used for measuring volume?</a:t>
            </a: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r>
              <a:rPr lang="en-GB"/>
              <a:t>This cube has sides which measure 10 cm. </a:t>
            </a:r>
            <a:endParaRPr/>
          </a:p>
          <a:p>
            <a:pPr marL="0" indent="0">
              <a:spcBef>
                <a:spcPts val="1200"/>
              </a:spcBef>
              <a:spcAft>
                <a:spcPts val="1200"/>
              </a:spcAft>
              <a:buNone/>
            </a:pPr>
            <a:r>
              <a:rPr lang="en-GB"/>
              <a:t>What is the volume of this cube in </a:t>
            </a:r>
            <a:r>
              <a:rPr lang="en-GB" sz="2400">
                <a:solidFill>
                  <a:schemeClr val="tx1"/>
                </a:solidFill>
              </a:rPr>
              <a:t>dm</a:t>
            </a:r>
            <a:r>
              <a:rPr lang="en-GB" sz="2400" baseline="30000">
                <a:solidFill>
                  <a:schemeClr val="tx1"/>
                </a:solidFill>
              </a:rPr>
              <a:t>3</a:t>
            </a:r>
            <a:r>
              <a:rPr lang="en-GB"/>
              <a:t>?</a:t>
            </a:r>
            <a:endParaRPr/>
          </a:p>
        </p:txBody>
      </p:sp>
      <mc:AlternateContent xmlns:mc="http://schemas.openxmlformats.org/markup-compatibility/2006" xmlns:a14="http://schemas.microsoft.com/office/drawing/2010/main">
        <mc:Choice Requires="a14">
          <p:graphicFrame>
            <p:nvGraphicFramePr>
              <p:cNvPr id="222" name="Google Shape;222;g3c62a990d31_0_30"/>
              <p:cNvGraphicFramePr/>
              <p:nvPr>
                <p:extLst>
                  <p:ext uri="{D42A27DB-BD31-4B8C-83A1-F6EECF244321}">
                    <p14:modId xmlns:p14="http://schemas.microsoft.com/office/powerpoint/2010/main" val="2991684258"/>
                  </p:ext>
                </p:extLst>
              </p:nvPr>
            </p:nvGraphicFramePr>
            <p:xfrm>
              <a:off x="593498" y="2397516"/>
              <a:ext cx="7167193" cy="2438250"/>
            </p:xfrm>
            <a:graphic>
              <a:graphicData uri="http://schemas.openxmlformats.org/drawingml/2006/table">
                <a:tbl>
                  <a:tblPr firstRow="1">
                    <a:noFill/>
                    <a:tableStyleId>{1217E8E6-B038-4728-93E5-289545B9CBC0}</a:tableStyleId>
                  </a:tblPr>
                  <a:tblGrid>
                    <a:gridCol w="3745200">
                      <a:extLst>
                        <a:ext uri="{9D8B030D-6E8A-4147-A177-3AD203B41FA5}">
                          <a16:colId xmlns:a16="http://schemas.microsoft.com/office/drawing/2014/main" val="20000"/>
                        </a:ext>
                      </a:extLst>
                    </a:gridCol>
                    <a:gridCol w="3421993">
                      <a:extLst>
                        <a:ext uri="{9D8B030D-6E8A-4147-A177-3AD203B41FA5}">
                          <a16:colId xmlns:a16="http://schemas.microsoft.com/office/drawing/2014/main" val="20001"/>
                        </a:ext>
                      </a:extLst>
                    </a:gridCol>
                  </a:tblGrid>
                  <a:tr h="381000">
                    <a:tc>
                      <a:txBody>
                        <a:bodyPr/>
                        <a:lstStyle/>
                        <a:p>
                          <a:pPr marL="0" marR="0" lvl="0" indent="0" algn="l" rtl="0">
                            <a:lnSpc>
                              <a:spcPct val="100000"/>
                            </a:lnSpc>
                            <a:spcBef>
                              <a:spcPts val="0"/>
                            </a:spcBef>
                            <a:spcAft>
                              <a:spcPts val="0"/>
                            </a:spcAft>
                            <a:buClr>
                              <a:srgbClr val="000000"/>
                            </a:buClr>
                            <a:buSzPts val="2200"/>
                            <a:buFont typeface="Arial"/>
                            <a:buNone/>
                          </a:pPr>
                          <a:r>
                            <a:rPr lang="en-GB" sz="2000" b="1" u="none" strike="noStrike" cap="none">
                              <a:solidFill>
                                <a:schemeClr val="dk1"/>
                              </a:solidFill>
                              <a:latin typeface="Century Gothic" panose="020B0502020202020204" pitchFamily="34" charset="0"/>
                              <a:ea typeface="Century Gothic"/>
                              <a:cs typeface="Century Gothic"/>
                              <a:sym typeface="Century Gothic"/>
                            </a:rPr>
                            <a:t>Relationship between units</a:t>
                          </a:r>
                          <a:endParaRPr sz="2000" b="1"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000" b="1" u="none" strike="noStrike" cap="none">
                              <a:solidFill>
                                <a:schemeClr val="dk1"/>
                              </a:solidFill>
                              <a:latin typeface="Century Gothic" panose="020B0502020202020204" pitchFamily="34" charset="0"/>
                              <a:ea typeface="Century Gothic"/>
                              <a:cs typeface="Century Gothic"/>
                              <a:sym typeface="Century Gothic"/>
                            </a:rPr>
                            <a:t>Conversion factor</a:t>
                          </a:r>
                          <a:endParaRPr sz="2000" b="1"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381000">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 litre (L) = 1000 millilitres (ml)</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1000</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l" defTabSz="914400" rtl="0" eaLnBrk="1" fontAlgn="auto" latinLnBrk="0" hangingPunct="1">
                            <a:lnSpc>
                              <a:spcPct val="100000"/>
                            </a:lnSpc>
                            <a:spcBef>
                              <a:spcPts val="0"/>
                            </a:spcBef>
                            <a:spcAft>
                              <a:spcPts val="0"/>
                            </a:spcAft>
                            <a:buClr>
                              <a:srgbClr val="000000"/>
                            </a:buClr>
                            <a:buSzPts val="1700"/>
                            <a:buFont typeface="Arial"/>
                            <a:buNone/>
                            <a:tabLst/>
                            <a:defRPr/>
                          </a:pPr>
                          <a:r>
                            <a:rPr lang="en-GB" sz="2000" b="1" u="none" strike="noStrike" cap="none">
                              <a:solidFill>
                                <a:schemeClr val="tx1"/>
                              </a:solidFill>
                              <a:latin typeface="Century Gothic" panose="020B0502020202020204" pitchFamily="34" charset="0"/>
                              <a:ea typeface="Century Gothic"/>
                              <a:cs typeface="Century Gothic"/>
                              <a:sym typeface="Century Gothic"/>
                            </a:rPr>
                            <a:t>1 dm</a:t>
                          </a:r>
                          <a:r>
                            <a:rPr lang="en-GB" sz="2000" b="1" u="none" strike="noStrike" cap="none" baseline="30000">
                              <a:solidFill>
                                <a:schemeClr val="tx1"/>
                              </a:solidFill>
                              <a:latin typeface="Century Gothic" panose="020B0502020202020204" pitchFamily="34" charset="0"/>
                              <a:ea typeface="Century Gothic"/>
                              <a:cs typeface="Century Gothic"/>
                              <a:sym typeface="Century Gothic"/>
                            </a:rPr>
                            <a:t>3</a:t>
                          </a:r>
                          <a:r>
                            <a:rPr lang="en-GB" sz="2000" b="1" u="none" strike="noStrike" cap="none" baseline="0">
                              <a:solidFill>
                                <a:schemeClr val="tx1"/>
                              </a:solidFill>
                              <a:latin typeface="Century Gothic" panose="020B0502020202020204" pitchFamily="34" charset="0"/>
                              <a:ea typeface="Century Gothic"/>
                              <a:cs typeface="Century Gothic"/>
                              <a:sym typeface="Century Gothic"/>
                            </a:rPr>
                            <a:t> </a:t>
                          </a:r>
                          <a:r>
                            <a:rPr lang="en-GB" sz="2000" b="0" baseline="0">
                              <a:latin typeface="Century Gothic" panose="020B0502020202020204" pitchFamily="34" charset="0"/>
                            </a:rPr>
                            <a:t>= </a:t>
                          </a:r>
                          <a:r>
                            <a:rPr lang="en-GB" sz="2000" b="1" baseline="0">
                              <a:latin typeface="Century Gothic" panose="020B0502020202020204" pitchFamily="34" charset="0"/>
                            </a:rPr>
                            <a:t>1 litre</a:t>
                          </a:r>
                          <a:endParaRPr sz="2000" b="1" u="none" strike="noStrike" cap="none" baseline="0">
                            <a:solidFill>
                              <a:schemeClr val="tx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 (they are equivalent)</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21360">
                    <a:tc>
                      <a:txBody>
                        <a:bodyPr/>
                        <a:lstStyle/>
                        <a:p>
                          <a:pPr marL="0" marR="0" lvl="0" indent="0" algn="l" defTabSz="914400" rtl="0" eaLnBrk="1" fontAlgn="auto" latinLnBrk="0" hangingPunct="1">
                            <a:lnSpc>
                              <a:spcPct val="100000"/>
                            </a:lnSpc>
                            <a:spcBef>
                              <a:spcPts val="0"/>
                            </a:spcBef>
                            <a:spcAft>
                              <a:spcPts val="0"/>
                            </a:spcAft>
                            <a:buClr>
                              <a:srgbClr val="000000"/>
                            </a:buClr>
                            <a:buSzPts val="1700"/>
                            <a:buFont typeface="Arial"/>
                            <a:buNone/>
                            <a:tabLst/>
                            <a:defRPr/>
                          </a:pPr>
                          <a:r>
                            <a:rPr lang="en-GB" sz="2000" u="none" strike="noStrike" cap="none">
                              <a:solidFill>
                                <a:schemeClr val="tx1"/>
                              </a:solidFill>
                              <a:latin typeface="Century Gothic" panose="020B0502020202020204" pitchFamily="34" charset="0"/>
                              <a:ea typeface="Century Gothic"/>
                              <a:cs typeface="Century Gothic"/>
                              <a:sym typeface="Century Gothic"/>
                            </a:rPr>
                            <a:t>1 </a:t>
                          </a:r>
                          <a:r>
                            <a:rPr lang="en-GB" sz="2000" b="0" u="none" strike="noStrike" cap="none">
                              <a:solidFill>
                                <a:schemeClr val="tx1"/>
                              </a:solidFill>
                              <a:latin typeface="Century Gothic" panose="020B0502020202020204" pitchFamily="34" charset="0"/>
                              <a:ea typeface="Century Gothic"/>
                              <a:cs typeface="Century Gothic"/>
                              <a:sym typeface="Century Gothic"/>
                            </a:rPr>
                            <a:t>dm</a:t>
                          </a:r>
                          <a:r>
                            <a:rPr lang="en-GB" sz="2000" b="0" u="none" strike="noStrike" cap="none" baseline="30000">
                              <a:solidFill>
                                <a:schemeClr val="tx1"/>
                              </a:solidFill>
                              <a:latin typeface="Century Gothic" panose="020B0502020202020204" pitchFamily="34" charset="0"/>
                              <a:ea typeface="Century Gothic"/>
                              <a:cs typeface="Century Gothic"/>
                              <a:sym typeface="Century Gothic"/>
                            </a:rPr>
                            <a:t>3</a:t>
                          </a:r>
                          <a:r>
                            <a:rPr lang="en-GB" sz="2000" u="none" strike="noStrike" cap="none">
                              <a:solidFill>
                                <a:schemeClr val="tx1"/>
                              </a:solidFill>
                              <a:latin typeface="Century Gothic" panose="020B0502020202020204" pitchFamily="34" charset="0"/>
                              <a:ea typeface="Century Gothic"/>
                              <a:cs typeface="Century Gothic"/>
                              <a:sym typeface="Century Gothic"/>
                            </a:rPr>
                            <a:t> = 1000</a:t>
                          </a:r>
                          <a14:m>
                            <m:oMath xmlns:m="http://schemas.openxmlformats.org/officeDocument/2006/math">
                              <m:sSup>
                                <m:sSupPr>
                                  <m:ctrlPr>
                                    <a:rPr lang="en-GB" sz="2000" b="0" i="0" smtClean="0">
                                      <a:latin typeface="Century Gothic" panose="020B0502020202020204" pitchFamily="34" charset="0"/>
                                    </a:rPr>
                                  </m:ctrlPr>
                                </m:sSupPr>
                                <m:e>
                                  <m:r>
                                    <m:rPr>
                                      <m:nor/>
                                    </m:rPr>
                                    <a:rPr lang="en-GB" sz="2000" b="0" i="0" smtClean="0">
                                      <a:latin typeface="Century Gothic" panose="020B0502020202020204" pitchFamily="34" charset="0"/>
                                    </a:rPr>
                                    <m:t> cm</m:t>
                                  </m:r>
                                </m:e>
                                <m:sup>
                                  <m:r>
                                    <a:rPr lang="ar-AE" sz="2000" b="0" i="0" smtClean="0">
                                      <a:latin typeface="Cambria Math" panose="02040503050406030204" pitchFamily="18" charset="0"/>
                                    </a:rPr>
                                    <m:t>3</m:t>
                                  </m:r>
                                </m:sup>
                              </m:sSup>
                            </m:oMath>
                          </a14:m>
                          <a:endParaRPr sz="2000" b="0" u="none" strike="noStrike" cap="none">
                            <a:solidFill>
                              <a:schemeClr val="tx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1000</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marR="0" lvl="0" indent="0" algn="l" defTabSz="914400" rtl="0" eaLnBrk="1" fontAlgn="auto" latinLnBrk="0" hangingPunct="1">
                            <a:lnSpc>
                              <a:spcPct val="100000"/>
                            </a:lnSpc>
                            <a:spcBef>
                              <a:spcPts val="0"/>
                            </a:spcBef>
                            <a:spcAft>
                              <a:spcPts val="0"/>
                            </a:spcAft>
                            <a:buClr>
                              <a:srgbClr val="000000"/>
                            </a:buClr>
                            <a:buSzPts val="1700"/>
                            <a:buFont typeface="Arial"/>
                            <a:buNone/>
                            <a:tabLst/>
                            <a:defRPr/>
                          </a:pPr>
                          <a:r>
                            <a:rPr lang="en-GB" sz="2000" b="1">
                              <a:latin typeface="Century Gothic" panose="020B0502020202020204" pitchFamily="34" charset="0"/>
                            </a:rPr>
                            <a:t>1</a:t>
                          </a:r>
                          <a:r>
                            <a:rPr lang="en-GB" sz="2000" b="1" baseline="0">
                              <a:latin typeface="Century Gothic" panose="020B0502020202020204" pitchFamily="34" charset="0"/>
                            </a:rPr>
                            <a:t> </a:t>
                          </a:r>
                          <a:r>
                            <a:rPr lang="en-GB" sz="2000" b="1" u="none" strike="noStrike" cap="none" baseline="0">
                              <a:solidFill>
                                <a:schemeClr val="tx1"/>
                              </a:solidFill>
                              <a:latin typeface="Century Gothic" panose="020B0502020202020204" pitchFamily="34" charset="0"/>
                              <a:sym typeface="Century Gothic"/>
                            </a:rPr>
                            <a:t>c</a:t>
                          </a:r>
                          <a:r>
                            <a:rPr lang="en-GB" sz="2000" b="1" u="none" strike="noStrike" cap="none">
                              <a:solidFill>
                                <a:schemeClr val="tx1"/>
                              </a:solidFill>
                              <a:latin typeface="Century Gothic" panose="020B0502020202020204" pitchFamily="34" charset="0"/>
                              <a:ea typeface="Century Gothic"/>
                              <a:cs typeface="Century Gothic"/>
                              <a:sym typeface="Century Gothic"/>
                            </a:rPr>
                            <a:t>m</a:t>
                          </a:r>
                          <a:r>
                            <a:rPr lang="en-GB" sz="2000" b="1" u="none" strike="noStrike" cap="none" baseline="30000">
                              <a:solidFill>
                                <a:schemeClr val="tx1"/>
                              </a:solidFill>
                              <a:latin typeface="Century Gothic" panose="020B0502020202020204" pitchFamily="34" charset="0"/>
                              <a:ea typeface="Century Gothic"/>
                              <a:cs typeface="Century Gothic"/>
                              <a:sym typeface="Century Gothic"/>
                            </a:rPr>
                            <a:t>3</a:t>
                          </a:r>
                          <a:r>
                            <a:rPr lang="en-GB" sz="2000" b="1" u="none" strike="noStrike" cap="none" baseline="0">
                              <a:solidFill>
                                <a:schemeClr val="tx1"/>
                              </a:solidFill>
                              <a:latin typeface="Century Gothic" panose="020B0502020202020204" pitchFamily="34" charset="0"/>
                              <a:ea typeface="Century Gothic"/>
                              <a:cs typeface="Century Gothic"/>
                              <a:sym typeface="Century Gothic"/>
                            </a:rPr>
                            <a:t> = 1 ml </a:t>
                          </a:r>
                          <a:endParaRPr sz="2000" b="1" u="none" strike="noStrike" cap="none" baseline="0">
                            <a:solidFill>
                              <a:schemeClr val="tx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 (they are equivalent)</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mc:Choice>
        <mc:Fallback xmlns="">
          <p:graphicFrame>
            <p:nvGraphicFramePr>
              <p:cNvPr id="222" name="Google Shape;222;g3c62a990d31_0_30"/>
              <p:cNvGraphicFramePr/>
              <p:nvPr>
                <p:extLst>
                  <p:ext uri="{D42A27DB-BD31-4B8C-83A1-F6EECF244321}">
                    <p14:modId xmlns:p14="http://schemas.microsoft.com/office/powerpoint/2010/main" val="2991684258"/>
                  </p:ext>
                </p:extLst>
              </p:nvPr>
            </p:nvGraphicFramePr>
            <p:xfrm>
              <a:off x="593498" y="2397516"/>
              <a:ext cx="7167193" cy="2438250"/>
            </p:xfrm>
            <a:graphic>
              <a:graphicData uri="http://schemas.openxmlformats.org/drawingml/2006/table">
                <a:tbl>
                  <a:tblPr firstRow="1">
                    <a:noFill/>
                    <a:tableStyleId>{1217E8E6-B038-4728-93E5-289545B9CBC0}</a:tableStyleId>
                  </a:tblPr>
                  <a:tblGrid>
                    <a:gridCol w="3745200">
                      <a:extLst>
                        <a:ext uri="{9D8B030D-6E8A-4147-A177-3AD203B41FA5}">
                          <a16:colId xmlns:a16="http://schemas.microsoft.com/office/drawing/2014/main" val="20000"/>
                        </a:ext>
                      </a:extLst>
                    </a:gridCol>
                    <a:gridCol w="3421993">
                      <a:extLst>
                        <a:ext uri="{9D8B030D-6E8A-4147-A177-3AD203B41FA5}">
                          <a16:colId xmlns:a16="http://schemas.microsoft.com/office/drawing/2014/main" val="20001"/>
                        </a:ext>
                      </a:extLst>
                    </a:gridCol>
                  </a:tblGrid>
                  <a:tr h="487650">
                    <a:tc>
                      <a:txBody>
                        <a:bodyPr/>
                        <a:lstStyle/>
                        <a:p>
                          <a:pPr marL="0" marR="0" lvl="0" indent="0" algn="l" rtl="0">
                            <a:lnSpc>
                              <a:spcPct val="100000"/>
                            </a:lnSpc>
                            <a:spcBef>
                              <a:spcPts val="0"/>
                            </a:spcBef>
                            <a:spcAft>
                              <a:spcPts val="0"/>
                            </a:spcAft>
                            <a:buClr>
                              <a:srgbClr val="000000"/>
                            </a:buClr>
                            <a:buSzPts val="2200"/>
                            <a:buFont typeface="Arial"/>
                            <a:buNone/>
                          </a:pPr>
                          <a:r>
                            <a:rPr lang="en-GB" sz="2000" b="1" u="none" strike="noStrike" cap="none">
                              <a:solidFill>
                                <a:schemeClr val="dk1"/>
                              </a:solidFill>
                              <a:latin typeface="Century Gothic" panose="020B0502020202020204" pitchFamily="34" charset="0"/>
                              <a:ea typeface="Century Gothic"/>
                              <a:cs typeface="Century Gothic"/>
                              <a:sym typeface="Century Gothic"/>
                            </a:rPr>
                            <a:t>Relationship between units</a:t>
                          </a:r>
                          <a:endParaRPr sz="2000" b="1"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000" b="1" u="none" strike="noStrike" cap="none">
                              <a:solidFill>
                                <a:schemeClr val="dk1"/>
                              </a:solidFill>
                              <a:latin typeface="Century Gothic" panose="020B0502020202020204" pitchFamily="34" charset="0"/>
                              <a:ea typeface="Century Gothic"/>
                              <a:cs typeface="Century Gothic"/>
                              <a:sym typeface="Century Gothic"/>
                            </a:rPr>
                            <a:t>Conversion factor</a:t>
                          </a:r>
                          <a:endParaRPr sz="2000" b="1"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487650">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 litre (L) = 1000 millilitres (ml)</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1000</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87650">
                    <a:tc>
                      <a:txBody>
                        <a:bodyPr/>
                        <a:lstStyle/>
                        <a:p>
                          <a:pPr marL="0" marR="0" lvl="0" indent="0" algn="l" defTabSz="914400" rtl="0" eaLnBrk="1" fontAlgn="auto" latinLnBrk="0" hangingPunct="1">
                            <a:lnSpc>
                              <a:spcPct val="100000"/>
                            </a:lnSpc>
                            <a:spcBef>
                              <a:spcPts val="0"/>
                            </a:spcBef>
                            <a:spcAft>
                              <a:spcPts val="0"/>
                            </a:spcAft>
                            <a:buClr>
                              <a:srgbClr val="000000"/>
                            </a:buClr>
                            <a:buSzPts val="1700"/>
                            <a:buFont typeface="Arial"/>
                            <a:buNone/>
                            <a:tabLst/>
                            <a:defRPr/>
                          </a:pPr>
                          <a:r>
                            <a:rPr lang="en-GB" sz="2000" b="1" u="none" strike="noStrike" cap="none">
                              <a:solidFill>
                                <a:schemeClr val="tx1"/>
                              </a:solidFill>
                              <a:latin typeface="Century Gothic" panose="020B0502020202020204" pitchFamily="34" charset="0"/>
                              <a:ea typeface="Century Gothic"/>
                              <a:cs typeface="Century Gothic"/>
                              <a:sym typeface="Century Gothic"/>
                            </a:rPr>
                            <a:t>1 dm</a:t>
                          </a:r>
                          <a:r>
                            <a:rPr lang="en-GB" sz="2000" b="1" u="none" strike="noStrike" cap="none" baseline="30000">
                              <a:solidFill>
                                <a:schemeClr val="tx1"/>
                              </a:solidFill>
                              <a:latin typeface="Century Gothic" panose="020B0502020202020204" pitchFamily="34" charset="0"/>
                              <a:ea typeface="Century Gothic"/>
                              <a:cs typeface="Century Gothic"/>
                              <a:sym typeface="Century Gothic"/>
                            </a:rPr>
                            <a:t>3</a:t>
                          </a:r>
                          <a:r>
                            <a:rPr lang="en-GB" sz="2000" b="1" u="none" strike="noStrike" cap="none" baseline="0">
                              <a:solidFill>
                                <a:schemeClr val="tx1"/>
                              </a:solidFill>
                              <a:latin typeface="Century Gothic" panose="020B0502020202020204" pitchFamily="34" charset="0"/>
                              <a:ea typeface="Century Gothic"/>
                              <a:cs typeface="Century Gothic"/>
                              <a:sym typeface="Century Gothic"/>
                            </a:rPr>
                            <a:t> </a:t>
                          </a:r>
                          <a:r>
                            <a:rPr lang="en-GB" sz="2000" b="0" baseline="0">
                              <a:latin typeface="Century Gothic" panose="020B0502020202020204" pitchFamily="34" charset="0"/>
                            </a:rPr>
                            <a:t>= </a:t>
                          </a:r>
                          <a:r>
                            <a:rPr lang="en-GB" sz="2000" b="1" baseline="0">
                              <a:latin typeface="Century Gothic" panose="020B0502020202020204" pitchFamily="34" charset="0"/>
                            </a:rPr>
                            <a:t>1 litre</a:t>
                          </a:r>
                          <a:endParaRPr sz="2000" b="1" u="none" strike="noStrike" cap="none" baseline="0">
                            <a:solidFill>
                              <a:schemeClr val="tx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 (they are equivalent)</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87650">
                    <a:tc>
                      <a:txBody>
                        <a:bodyPr/>
                        <a:lstStyle/>
                        <a:p>
                          <a:endParaRPr lang="en-US"/>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blipFill>
                          <a:blip r:embed="rId3"/>
                          <a:stretch>
                            <a:fillRect l="-163" t="-302500" r="-91545" b="-111250"/>
                          </a:stretch>
                        </a:blipFill>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1000</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87650">
                    <a:tc>
                      <a:txBody>
                        <a:bodyPr/>
                        <a:lstStyle/>
                        <a:p>
                          <a:pPr marL="0" marR="0" lvl="0" indent="0" algn="l" defTabSz="914400" rtl="0" eaLnBrk="1" fontAlgn="auto" latinLnBrk="0" hangingPunct="1">
                            <a:lnSpc>
                              <a:spcPct val="100000"/>
                            </a:lnSpc>
                            <a:spcBef>
                              <a:spcPts val="0"/>
                            </a:spcBef>
                            <a:spcAft>
                              <a:spcPts val="0"/>
                            </a:spcAft>
                            <a:buClr>
                              <a:srgbClr val="000000"/>
                            </a:buClr>
                            <a:buSzPts val="1700"/>
                            <a:buFont typeface="Arial"/>
                            <a:buNone/>
                            <a:tabLst/>
                            <a:defRPr/>
                          </a:pPr>
                          <a:r>
                            <a:rPr lang="en-GB" sz="2000" b="1">
                              <a:latin typeface="Century Gothic" panose="020B0502020202020204" pitchFamily="34" charset="0"/>
                            </a:rPr>
                            <a:t>1</a:t>
                          </a:r>
                          <a:r>
                            <a:rPr lang="en-GB" sz="2000" b="1" baseline="0">
                              <a:latin typeface="Century Gothic" panose="020B0502020202020204" pitchFamily="34" charset="0"/>
                            </a:rPr>
                            <a:t> </a:t>
                          </a:r>
                          <a:r>
                            <a:rPr lang="en-GB" sz="2000" b="1" u="none" strike="noStrike" cap="none" baseline="0">
                              <a:solidFill>
                                <a:schemeClr val="tx1"/>
                              </a:solidFill>
                              <a:latin typeface="Century Gothic" panose="020B0502020202020204" pitchFamily="34" charset="0"/>
                              <a:sym typeface="Century Gothic"/>
                            </a:rPr>
                            <a:t>c</a:t>
                          </a:r>
                          <a:r>
                            <a:rPr lang="en-GB" sz="2000" b="1" u="none" strike="noStrike" cap="none">
                              <a:solidFill>
                                <a:schemeClr val="tx1"/>
                              </a:solidFill>
                              <a:latin typeface="Century Gothic" panose="020B0502020202020204" pitchFamily="34" charset="0"/>
                              <a:ea typeface="Century Gothic"/>
                              <a:cs typeface="Century Gothic"/>
                              <a:sym typeface="Century Gothic"/>
                            </a:rPr>
                            <a:t>m</a:t>
                          </a:r>
                          <a:r>
                            <a:rPr lang="en-GB" sz="2000" b="1" u="none" strike="noStrike" cap="none" baseline="30000">
                              <a:solidFill>
                                <a:schemeClr val="tx1"/>
                              </a:solidFill>
                              <a:latin typeface="Century Gothic" panose="020B0502020202020204" pitchFamily="34" charset="0"/>
                              <a:ea typeface="Century Gothic"/>
                              <a:cs typeface="Century Gothic"/>
                              <a:sym typeface="Century Gothic"/>
                            </a:rPr>
                            <a:t>3</a:t>
                          </a:r>
                          <a:r>
                            <a:rPr lang="en-GB" sz="2000" b="1" u="none" strike="noStrike" cap="none" baseline="0">
                              <a:solidFill>
                                <a:schemeClr val="tx1"/>
                              </a:solidFill>
                              <a:latin typeface="Century Gothic" panose="020B0502020202020204" pitchFamily="34" charset="0"/>
                              <a:ea typeface="Century Gothic"/>
                              <a:cs typeface="Century Gothic"/>
                              <a:sym typeface="Century Gothic"/>
                            </a:rPr>
                            <a:t> = 1 ml </a:t>
                          </a:r>
                          <a:endParaRPr sz="2000" b="1" u="none" strike="noStrike" cap="none" baseline="0">
                            <a:solidFill>
                              <a:schemeClr val="tx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700"/>
                            <a:buFont typeface="Arial"/>
                            <a:buNone/>
                          </a:pPr>
                          <a:r>
                            <a:rPr lang="en-GB" sz="2000" u="none" strike="noStrike" cap="none">
                              <a:solidFill>
                                <a:schemeClr val="dk1"/>
                              </a:solidFill>
                              <a:latin typeface="Century Gothic" panose="020B0502020202020204" pitchFamily="34" charset="0"/>
                              <a:ea typeface="Century Gothic"/>
                              <a:cs typeface="Century Gothic"/>
                              <a:sym typeface="Century Gothic"/>
                            </a:rPr>
                            <a:t>1 (they are equivalent)</a:t>
                          </a:r>
                          <a:endParaRPr sz="2000" u="none" strike="noStrike" cap="none">
                            <a:solidFill>
                              <a:schemeClr val="dk1"/>
                            </a:solidFill>
                            <a:latin typeface="Century Gothic" panose="020B0502020202020204" pitchFamily="34" charset="0"/>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mc:Fallback>
      </mc:AlternateContent>
      <p:sp>
        <p:nvSpPr>
          <p:cNvPr id="223" name="Google Shape;223;g3c62a990d31_0_30" descr="A cube with three faces showing, the righter most face is in greyscale to indicate the 3 dimensionality of the cube">
            <a:extLst>
              <a:ext uri="{C183D7F6-B498-43B3-948B-1728B52AA6E4}">
                <adec:decorative xmlns:adec="http://schemas.microsoft.com/office/drawing/2017/decorative" val="0"/>
              </a:ext>
            </a:extLst>
          </p:cNvPr>
          <p:cNvSpPr/>
          <p:nvPr/>
        </p:nvSpPr>
        <p:spPr>
          <a:xfrm>
            <a:off x="8081812" y="4524692"/>
            <a:ext cx="2061670" cy="1867956"/>
          </a:xfrm>
          <a:prstGeom prst="cube">
            <a:avLst>
              <a:gd name="adj" fmla="val 25000"/>
            </a:avLst>
          </a:prstGeom>
          <a:solidFill>
            <a:schemeClr val="accent4">
              <a:lumMod val="20000"/>
              <a:lumOff val="80000"/>
            </a:scheme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g3cc92dfdc06_0_12"/>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a:t>
            </a:r>
            <a:endParaRPr sz="2200" b="1" i="0" u="none" strike="noStrike" cap="none">
              <a:solidFill>
                <a:schemeClr val="lt1"/>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graphicFrame>
            <p:nvGraphicFramePr>
              <p:cNvPr id="230" name="Google Shape;230;g3cc92dfdc06_0_12"/>
              <p:cNvGraphicFramePr/>
              <p:nvPr>
                <p:extLst>
                  <p:ext uri="{D42A27DB-BD31-4B8C-83A1-F6EECF244321}">
                    <p14:modId xmlns:p14="http://schemas.microsoft.com/office/powerpoint/2010/main" val="2715488381"/>
                  </p:ext>
                </p:extLst>
              </p:nvPr>
            </p:nvGraphicFramePr>
            <p:xfrm>
              <a:off x="600396" y="540000"/>
              <a:ext cx="10080000" cy="5946450"/>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556400">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a:t>
                          </a:r>
                          <a:r>
                            <a:rPr lang="en-GB" sz="2200" b="1" i="0" u="none" strike="noStrike" cap="none">
                              <a:solidFill>
                                <a:schemeClr val="dk1"/>
                              </a:solidFill>
                              <a:latin typeface="Century Gothic"/>
                              <a:ea typeface="Century Gothic"/>
                              <a:cs typeface="Century Gothic"/>
                              <a:sym typeface="Century Gothic"/>
                            </a:rPr>
                            <a:t> 0.25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r>
                            <a:rPr lang="en-GB" sz="2200" b="1" i="0" u="none" strike="noStrike" cap="none">
                              <a:solidFill>
                                <a:schemeClr val="dk1"/>
                              </a:solidFill>
                              <a:latin typeface="Century Gothic"/>
                              <a:ea typeface="Century Gothic"/>
                              <a:cs typeface="Century Gothic"/>
                              <a:sym typeface="Century Gothic"/>
                            </a:rPr>
                            <a:t> into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150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r>
                            <a:rPr lang="en-GB" sz="2200" b="1" u="none" strike="noStrike" cap="none">
                              <a:solidFill>
                                <a:schemeClr val="dk1"/>
                              </a:solidFill>
                              <a:latin typeface="Century Gothic"/>
                              <a:ea typeface="Century Gothic"/>
                              <a:cs typeface="Century Gothic"/>
                              <a:sym typeface="Century Gothic"/>
                            </a:rPr>
                            <a:t> into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endParaRPr sz="2200" b="1"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390050">
                    <a:tc>
                      <a:txBody>
                        <a:bodyPr/>
                        <a:lstStyle/>
                        <a:p>
                          <a:pPr marL="0" marR="0" lvl="0" indent="0" algn="l" rtl="0">
                            <a:lnSpc>
                              <a:spcPct val="142500"/>
                            </a:lnSpc>
                            <a:spcBef>
                              <a:spcPts val="0"/>
                            </a:spcBef>
                            <a:spcAft>
                              <a:spcPts val="0"/>
                            </a:spcAft>
                            <a:buClr>
                              <a:schemeClr val="dk1"/>
                            </a:buClr>
                            <a:buSzPts val="1000"/>
                            <a:buFont typeface="Century Gothic"/>
                            <a:buNone/>
                          </a:pPr>
                          <a:r>
                            <a:rPr lang="en-US" sz="1800" u="none" strike="noStrike" cap="none">
                              <a:solidFill>
                                <a:schemeClr val="dk1"/>
                              </a:solidFill>
                              <a:latin typeface="Century Gothic" panose="020B0502020202020204" pitchFamily="34" charset="0"/>
                              <a:ea typeface="Century Gothic"/>
                              <a:cs typeface="Century Gothic"/>
                              <a:sym typeface="Century Gothic"/>
                            </a:rPr>
                            <a:t>Identify the conversion factor</a:t>
                          </a:r>
                        </a:p>
                        <a:p>
                          <a:pPr marL="0" marR="0" lvl="0" indent="0" algn="l" rtl="0">
                            <a:lnSpc>
                              <a:spcPct val="100000"/>
                            </a:lnSpc>
                            <a:spcBef>
                              <a:spcPts val="0"/>
                            </a:spcBef>
                            <a:spcAft>
                              <a:spcPts val="0"/>
                            </a:spcAft>
                            <a:buClr>
                              <a:schemeClr val="dk1"/>
                            </a:buClr>
                            <a:buSzPts val="1100"/>
                            <a:buFont typeface="Arial"/>
                            <a:buNone/>
                          </a:pPr>
                          <a:r>
                            <a:rPr lang="en-US" sz="1800" u="none" strike="noStrike" cap="none">
                              <a:solidFill>
                                <a:schemeClr val="accent4"/>
                              </a:solidFill>
                              <a:latin typeface="Century Gothic" panose="020B0502020202020204" pitchFamily="34" charset="0"/>
                              <a:ea typeface="Century Gothic"/>
                              <a:cs typeface="Century Gothic"/>
                              <a:sym typeface="Century Gothic"/>
                            </a:rPr>
                            <a:t>1000  (</a:t>
                          </a:r>
                          <a:r>
                            <a:rPr lang="en-US" sz="1800" b="0" u="none" strike="noStrike" cap="none">
                              <a:solidFill>
                                <a:schemeClr val="accent4"/>
                              </a:solidFill>
                              <a:latin typeface="Century Gothic" panose="020B0502020202020204" pitchFamily="34" charset="0"/>
                              <a:ea typeface="Century Gothic"/>
                              <a:cs typeface="Century Gothic"/>
                              <a:sym typeface="Century Gothic"/>
                            </a:rPr>
                            <a:t>1 </a:t>
                          </a:r>
                          <a:r>
                            <a:rPr lang="en-GB" sz="1800" b="0" u="none" strike="noStrike" cap="none">
                              <a:solidFill>
                                <a:srgbClr val="991E66"/>
                              </a:solidFill>
                              <a:latin typeface="Century Gothic" panose="020B0502020202020204" pitchFamily="34" charset="0"/>
                              <a:ea typeface="Century Gothic"/>
                              <a:cs typeface="Century Gothic"/>
                              <a:sym typeface="Century Gothic"/>
                            </a:rPr>
                            <a:t>dm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US" sz="1800" b="0" u="none" strike="noStrike" cap="none">
                              <a:solidFill>
                                <a:schemeClr val="accent4"/>
                              </a:solidFill>
                              <a:latin typeface="Century Gothic" panose="020B0502020202020204" pitchFamily="34" charset="0"/>
                              <a:ea typeface="Century Gothic"/>
                              <a:cs typeface="Century Gothic"/>
                              <a:sym typeface="Century Gothic"/>
                            </a:rPr>
                            <a:t> </a:t>
                          </a:r>
                          <a:r>
                            <a:rPr lang="en-US" sz="1800" u="none" strike="noStrike" cap="none">
                              <a:solidFill>
                                <a:schemeClr val="accent4"/>
                              </a:solidFill>
                              <a:latin typeface="Century Gothic" panose="020B0502020202020204" pitchFamily="34" charset="0"/>
                              <a:ea typeface="Century Gothic"/>
                              <a:cs typeface="Century Gothic"/>
                              <a:sym typeface="Century Gothic"/>
                            </a:rPr>
                            <a:t>= 1000 </a:t>
                          </a:r>
                          <a:r>
                            <a:rPr lang="en-GB" sz="1800" b="0" u="none" strike="noStrike" cap="none">
                              <a:solidFill>
                                <a:srgbClr val="991E66"/>
                              </a:solidFill>
                              <a:latin typeface="Century Gothic" panose="020B0502020202020204" pitchFamily="34" charset="0"/>
                              <a:ea typeface="Century Gothic"/>
                              <a:cs typeface="Century Gothic"/>
                              <a:sym typeface="Century Gothic"/>
                            </a:rPr>
                            <a:t>cm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US" sz="1800" u="none" strike="noStrike" cap="none">
                              <a:solidFill>
                                <a:schemeClr val="accent4"/>
                              </a:solidFill>
                              <a:latin typeface="Century Gothic" panose="020B0502020202020204" pitchFamily="34" charset="0"/>
                              <a:ea typeface="Century Gothic"/>
                              <a:cs typeface="Century Gothic"/>
                              <a:sym typeface="Century Gothic"/>
                            </a:rPr>
                            <a:t> ) </a:t>
                          </a:r>
                        </a:p>
                        <a:p>
                          <a:pPr marL="0" marR="0" lvl="0" indent="0" algn="l" rtl="0">
                            <a:lnSpc>
                              <a:spcPct val="100000"/>
                            </a:lnSpc>
                            <a:spcBef>
                              <a:spcPts val="1200"/>
                            </a:spcBef>
                            <a:spcAft>
                              <a:spcPts val="0"/>
                            </a:spcAft>
                            <a:buClr>
                              <a:schemeClr val="dk1"/>
                            </a:buClr>
                            <a:buSzPts val="1100"/>
                            <a:buFont typeface="Arial"/>
                            <a:buNone/>
                          </a:pPr>
                          <a:r>
                            <a:rPr lang="en-US" sz="1800" u="none" strike="noStrike" cap="none">
                              <a:solidFill>
                                <a:schemeClr val="dk1"/>
                              </a:solidFill>
                              <a:latin typeface="Century Gothic" panose="020B0502020202020204" pitchFamily="34" charset="0"/>
                              <a:ea typeface="Century Gothic"/>
                              <a:cs typeface="Century Gothic"/>
                              <a:sym typeface="Century Gothic"/>
                            </a:rPr>
                            <a:t>Is the </a:t>
                          </a:r>
                          <a:r>
                            <a:rPr lang="en-US" sz="1800" b="0" u="none" strike="noStrike" cap="none">
                              <a:solidFill>
                                <a:schemeClr val="dk1"/>
                              </a:solidFill>
                              <a:latin typeface="Century Gothic" panose="020B0502020202020204" pitchFamily="34" charset="0"/>
                              <a:ea typeface="Century Gothic"/>
                              <a:cs typeface="Century Gothic"/>
                              <a:sym typeface="Century Gothic"/>
                            </a:rPr>
                            <a:t>unit</a:t>
                          </a:r>
                          <a:r>
                            <a:rPr lang="en-US" sz="1800" u="none" strike="noStrike" cap="none">
                              <a:solidFill>
                                <a:schemeClr val="dk1"/>
                              </a:solidFill>
                              <a:latin typeface="Century Gothic" panose="020B0502020202020204" pitchFamily="34" charset="0"/>
                              <a:ea typeface="Century Gothic"/>
                              <a:cs typeface="Century Gothic"/>
                              <a:sym typeface="Century Gothic"/>
                            </a:rPr>
                            <a:t> going to become larger or smaller? Is the answer going to be larger or smaller?</a:t>
                          </a:r>
                        </a:p>
                        <a:p>
                          <a:pPr marL="0" marR="0" lvl="0" indent="0" algn="l" rtl="0">
                            <a:lnSpc>
                              <a:spcPct val="100000"/>
                            </a:lnSpc>
                            <a:spcBef>
                              <a:spcPts val="1200"/>
                            </a:spcBef>
                            <a:spcAft>
                              <a:spcPts val="0"/>
                            </a:spcAft>
                            <a:buClr>
                              <a:schemeClr val="dk1"/>
                            </a:buClr>
                            <a:buSzPts val="1100"/>
                            <a:buFont typeface="Arial"/>
                            <a:buNone/>
                          </a:pPr>
                          <a:r>
                            <a:rPr lang="en-GB" sz="1800" b="0" u="none" strike="noStrike" cap="none">
                              <a:solidFill>
                                <a:srgbClr val="991E66"/>
                              </a:solidFill>
                              <a:latin typeface="Century Gothic" panose="020B0502020202020204" pitchFamily="34" charset="0"/>
                              <a:ea typeface="Century Gothic"/>
                              <a:cs typeface="Century Gothic"/>
                              <a:sym typeface="Century Gothic"/>
                            </a:rPr>
                            <a:t>cm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  </a:t>
                          </a:r>
                          <a:r>
                            <a:rPr lang="en-US" sz="1800" u="none" strike="noStrike" cap="none">
                              <a:solidFill>
                                <a:schemeClr val="accent4"/>
                              </a:solidFill>
                              <a:latin typeface="Century Gothic" panose="020B0502020202020204" pitchFamily="34" charset="0"/>
                              <a:ea typeface="Century Gothic"/>
                              <a:cs typeface="Century Gothic"/>
                              <a:sym typeface="Century Gothic"/>
                            </a:rPr>
                            <a:t>is smaller than </a:t>
                          </a:r>
                          <a:r>
                            <a:rPr lang="en-GB" sz="1800" b="0" u="none" strike="noStrike" cap="none">
                              <a:solidFill>
                                <a:srgbClr val="991E66"/>
                              </a:solidFill>
                              <a:latin typeface="Century Gothic" panose="020B0502020202020204" pitchFamily="34" charset="0"/>
                              <a:ea typeface="Century Gothic"/>
                              <a:cs typeface="Century Gothic"/>
                              <a:sym typeface="Century Gothic"/>
                            </a:rPr>
                            <a:t>dm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US" sz="1800" b="0" u="none" strike="noStrike" cap="none">
                              <a:solidFill>
                                <a:schemeClr val="accent4"/>
                              </a:solidFill>
                              <a:latin typeface="Century Gothic" panose="020B0502020202020204" pitchFamily="34" charset="0"/>
                              <a:ea typeface="Century Gothic"/>
                              <a:cs typeface="Century Gothic"/>
                              <a:sym typeface="Century Gothic"/>
                            </a:rPr>
                            <a:t> </a:t>
                          </a:r>
                          <a:r>
                            <a:rPr lang="en-US" sz="1800" u="none" strike="noStrike" cap="none">
                              <a:solidFill>
                                <a:schemeClr val="accent4"/>
                              </a:solidFill>
                              <a:latin typeface="Century Gothic" panose="020B0502020202020204" pitchFamily="34" charset="0"/>
                              <a:ea typeface="Century Gothic"/>
                              <a:cs typeface="Century Gothic"/>
                              <a:sym typeface="Century Gothic"/>
                            </a:rPr>
                            <a:t>so, the answer will be larger</a:t>
                          </a:r>
                        </a:p>
                        <a:p>
                          <a:pPr marL="0" marR="0" lvl="0" indent="0" algn="l" rtl="0">
                            <a:lnSpc>
                              <a:spcPct val="100000"/>
                            </a:lnSpc>
                            <a:spcBef>
                              <a:spcPts val="1200"/>
                            </a:spcBef>
                            <a:spcAft>
                              <a:spcPts val="0"/>
                            </a:spcAft>
                            <a:buClr>
                              <a:schemeClr val="dk1"/>
                            </a:buClr>
                            <a:buSzPts val="1100"/>
                            <a:buFont typeface="Arial"/>
                            <a:buNone/>
                          </a:pPr>
                          <a:r>
                            <a:rPr lang="en-US" sz="1800" u="none" strike="noStrike" cap="none">
                              <a:solidFill>
                                <a:schemeClr val="dk1"/>
                              </a:solidFill>
                              <a:latin typeface="Century Gothic" panose="020B0502020202020204" pitchFamily="34" charset="0"/>
                              <a:ea typeface="Century Gothic"/>
                              <a:cs typeface="Century Gothic"/>
                              <a:sym typeface="Century Gothic"/>
                            </a:rPr>
                            <a:t>Do we multiply or divide by the conversion factor?</a:t>
                          </a:r>
                        </a:p>
                        <a:p>
                          <a:pPr marL="0" marR="0" lvl="0" indent="0" algn="l" rtl="0">
                            <a:lnSpc>
                              <a:spcPct val="100000"/>
                            </a:lnSpc>
                            <a:spcBef>
                              <a:spcPts val="1200"/>
                            </a:spcBef>
                            <a:spcAft>
                              <a:spcPts val="0"/>
                            </a:spcAft>
                            <a:buClr>
                              <a:schemeClr val="dk1"/>
                            </a:buClr>
                            <a:buSzPts val="1100"/>
                            <a:buFont typeface="Arial"/>
                            <a:buNone/>
                          </a:pPr>
                          <a:r>
                            <a:rPr lang="en-US" sz="1800" u="none" strike="noStrike" cap="none">
                              <a:solidFill>
                                <a:schemeClr val="accent4"/>
                              </a:solidFill>
                              <a:latin typeface="Century Gothic" panose="020B0502020202020204" pitchFamily="34" charset="0"/>
                              <a:ea typeface="Century Gothic"/>
                              <a:cs typeface="Century Gothic"/>
                              <a:sym typeface="Century Gothic"/>
                            </a:rPr>
                            <a:t>Multiply</a:t>
                          </a:r>
                        </a:p>
                        <a:p>
                          <a:pPr marL="0" marR="0" lvl="0" indent="0" algn="l" rtl="0">
                            <a:lnSpc>
                              <a:spcPct val="100000"/>
                            </a:lnSpc>
                            <a:spcBef>
                              <a:spcPts val="1200"/>
                            </a:spcBef>
                            <a:spcAft>
                              <a:spcPts val="0"/>
                            </a:spcAft>
                            <a:buClr>
                              <a:schemeClr val="dk1"/>
                            </a:buClr>
                            <a:buSzPts val="1100"/>
                            <a:buFont typeface="Arial"/>
                            <a:buNone/>
                          </a:pPr>
                          <a:r>
                            <a:rPr lang="en-US" sz="1800" u="none" strike="noStrike" cap="none">
                              <a:solidFill>
                                <a:schemeClr val="dk1"/>
                              </a:solidFill>
                              <a:latin typeface="Century Gothic" panose="020B0502020202020204" pitchFamily="34" charset="0"/>
                              <a:ea typeface="Century Gothic"/>
                              <a:cs typeface="Century Gothic"/>
                              <a:sym typeface="Century Gothic"/>
                            </a:rPr>
                            <a:t>Calculate</a:t>
                          </a:r>
                        </a:p>
                        <a:p>
                          <a:pPr marL="0" marR="0" lvl="0" indent="0" algn="l" rtl="0">
                            <a:lnSpc>
                              <a:spcPct val="100000"/>
                            </a:lnSpc>
                            <a:spcBef>
                              <a:spcPts val="1200"/>
                            </a:spcBef>
                            <a:spcAft>
                              <a:spcPts val="0"/>
                            </a:spcAft>
                            <a:buClr>
                              <a:schemeClr val="dk1"/>
                            </a:buClr>
                            <a:buSzPts val="1100"/>
                            <a:buFont typeface="Arial"/>
                            <a:buNone/>
                          </a:pPr>
                          <a:r>
                            <a:rPr lang="en-US" sz="1800" u="none" strike="noStrike" cap="none">
                              <a:solidFill>
                                <a:schemeClr val="accent4"/>
                              </a:solidFill>
                              <a:latin typeface="Century Gothic" panose="020B0502020202020204" pitchFamily="34" charset="0"/>
                              <a:ea typeface="Century Gothic"/>
                              <a:cs typeface="Century Gothic"/>
                              <a:sym typeface="Century Gothic"/>
                            </a:rPr>
                            <a:t>0.25 </a:t>
                          </a:r>
                          <a14:m>
                            <m:oMath xmlns:m="http://schemas.openxmlformats.org/officeDocument/2006/math">
                              <m:r>
                                <a:rPr lang="en-US" sz="1800" i="1" u="none" strike="noStrike" cap="none" dirty="0" smtClean="0">
                                  <a:solidFill>
                                    <a:schemeClr val="accent4"/>
                                  </a:solidFill>
                                  <a:latin typeface="Cambria Math" panose="02040503050406030204" pitchFamily="18" charset="0"/>
                                  <a:ea typeface="Century Gothic"/>
                                  <a:cs typeface="Century Gothic"/>
                                  <a:sym typeface="Century Gothic"/>
                                </a:rPr>
                                <m:t>× </m:t>
                              </m:r>
                            </m:oMath>
                          </a14:m>
                          <a:r>
                            <a:rPr lang="en-US" sz="1800" u="none" strike="noStrike" cap="none">
                              <a:solidFill>
                                <a:schemeClr val="accent4"/>
                              </a:solidFill>
                              <a:latin typeface="Century Gothic" panose="020B0502020202020204" pitchFamily="34" charset="0"/>
                              <a:ea typeface="Century Gothic"/>
                              <a:cs typeface="Century Gothic"/>
                              <a:sym typeface="Century Gothic"/>
                            </a:rPr>
                            <a:t>1000 = 250 </a:t>
                          </a:r>
                          <a:r>
                            <a:rPr lang="en-GB" sz="1800" b="0" u="none" strike="noStrike" cap="none">
                              <a:solidFill>
                                <a:srgbClr val="991E66"/>
                              </a:solidFill>
                              <a:latin typeface="Century Gothic" panose="020B0502020202020204" pitchFamily="34" charset="0"/>
                              <a:ea typeface="Century Gothic"/>
                              <a:cs typeface="Century Gothic"/>
                              <a:sym typeface="Century Gothic"/>
                            </a:rPr>
                            <a:t>cm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endParaRPr lang="en-US" sz="1800" u="none" strike="noStrike" cap="none">
                            <a:solidFill>
                              <a:schemeClr val="accent4"/>
                            </a:solidFill>
                            <a:latin typeface="Century Gothic" panose="020B0502020202020204" pitchFamily="34" charset="0"/>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US" sz="1800" u="none" strike="noStrike" cap="none">
                              <a:solidFill>
                                <a:schemeClr val="dk1"/>
                              </a:solidFill>
                              <a:latin typeface="Century Gothic" panose="020B0502020202020204" pitchFamily="34" charset="0"/>
                              <a:ea typeface="Century Gothic"/>
                              <a:cs typeface="Century Gothic"/>
                              <a:sym typeface="Century Gothic"/>
                            </a:rPr>
                            <a:t>Carry out a sense check</a:t>
                          </a:r>
                        </a:p>
                        <a:p>
                          <a:pPr marL="0" marR="0" lvl="0" indent="0" algn="l" rtl="0">
                            <a:lnSpc>
                              <a:spcPct val="100000"/>
                            </a:lnSpc>
                            <a:spcBef>
                              <a:spcPts val="1200"/>
                            </a:spcBef>
                            <a:spcAft>
                              <a:spcPts val="0"/>
                            </a:spcAft>
                            <a:buClr>
                              <a:schemeClr val="dk1"/>
                            </a:buClr>
                            <a:buSzPts val="1100"/>
                            <a:buFont typeface="Arial"/>
                            <a:buNone/>
                          </a:pPr>
                          <a:r>
                            <a:rPr lang="en-US" sz="1800" u="none" strike="noStrike" cap="none">
                              <a:solidFill>
                                <a:schemeClr val="accent4"/>
                              </a:solidFill>
                              <a:latin typeface="Century Gothic" panose="020B0502020202020204" pitchFamily="34" charset="0"/>
                              <a:ea typeface="Century Gothic"/>
                              <a:cs typeface="Century Gothic"/>
                              <a:sym typeface="Century Gothic"/>
                            </a:rPr>
                            <a:t>250 is larger than 0.25  so this makes sense.</a:t>
                          </a:r>
                          <a:r>
                            <a:rPr lang="en-US" sz="1000" b="0" i="0" u="none" strike="noStrike" cap="none">
                              <a:latin typeface="Century Gothic" panose="020B0502020202020204" pitchFamily="34" charset="0"/>
                              <a:ea typeface="Century Gothic"/>
                              <a:cs typeface="Century Gothic"/>
                              <a:sym typeface="Century Gothic"/>
                            </a:rPr>
                            <a:t> </a:t>
                          </a:r>
                          <a:endParaRPr sz="1600" b="0" i="0" u="none" strike="noStrike" cap="none">
                            <a:latin typeface="Century Gothic" panose="020B0502020202020204" pitchFamily="34" charset="0"/>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38461"/>
                            </a:lnSpc>
                            <a:spcBef>
                              <a:spcPts val="0"/>
                            </a:spcBef>
                            <a:spcAft>
                              <a:spcPts val="0"/>
                            </a:spcAft>
                            <a:buClr>
                              <a:schemeClr val="dk1"/>
                            </a:buClr>
                            <a:buSzPts val="1300"/>
                            <a:buFont typeface="Century Gothic"/>
                            <a:buNone/>
                          </a:pPr>
                          <a:r>
                            <a:rPr lang="en-GB" sz="1800" u="none" strike="noStrike" cap="none">
                              <a:solidFill>
                                <a:schemeClr val="dk1"/>
                              </a:solidFill>
                              <a:latin typeface="Century Gothic"/>
                              <a:ea typeface="Century Gothic"/>
                              <a:cs typeface="Century Gothic"/>
                              <a:sym typeface="Century Gothic"/>
                            </a:rPr>
                            <a:t>Identify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just" rtl="0">
                            <a:lnSpc>
                              <a:spcPct val="138461"/>
                            </a:lnSpc>
                            <a:spcBef>
                              <a:spcPts val="0"/>
                            </a:spcBef>
                            <a:spcAft>
                              <a:spcPts val="0"/>
                            </a:spcAft>
                            <a:buClr>
                              <a:schemeClr val="dk1"/>
                            </a:buClr>
                            <a:buSzPts val="1300"/>
                            <a:buFont typeface="Century Gothic"/>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Is the</a:t>
                          </a:r>
                          <a:r>
                            <a:rPr lang="en-GB" sz="1800" b="1" u="none" strike="noStrike" cap="none">
                              <a:solidFill>
                                <a:schemeClr val="dk1"/>
                              </a:solidFill>
                              <a:latin typeface="Century Gothic"/>
                              <a:ea typeface="Century Gothic"/>
                              <a:cs typeface="Century Gothic"/>
                              <a:sym typeface="Century Gothic"/>
                            </a:rPr>
                            <a:t> </a:t>
                          </a:r>
                          <a:r>
                            <a:rPr lang="en-GB" sz="1800" b="0" u="none" strike="noStrike" cap="none">
                              <a:solidFill>
                                <a:schemeClr val="dk1"/>
                              </a:solidFill>
                              <a:latin typeface="Century Gothic"/>
                              <a:ea typeface="Century Gothic"/>
                              <a:cs typeface="Century Gothic"/>
                              <a:sym typeface="Century Gothic"/>
                            </a:rPr>
                            <a:t>unit</a:t>
                          </a:r>
                          <a:r>
                            <a:rPr lang="en-GB" sz="1800" b="1" u="none" strike="noStrike" cap="none">
                              <a:solidFill>
                                <a:schemeClr val="dk1"/>
                              </a:solidFill>
                              <a:latin typeface="Century Gothic"/>
                              <a:ea typeface="Century Gothic"/>
                              <a:cs typeface="Century Gothic"/>
                              <a:sym typeface="Century Gothic"/>
                            </a:rPr>
                            <a:t> </a:t>
                          </a:r>
                          <a:r>
                            <a:rPr lang="en-GB" sz="1800" u="none" strike="noStrike" cap="none">
                              <a:solidFill>
                                <a:schemeClr val="dk1"/>
                              </a:solidFill>
                              <a:latin typeface="Century Gothic"/>
                              <a:ea typeface="Century Gothic"/>
                              <a:cs typeface="Century Gothic"/>
                              <a:sym typeface="Century Gothic"/>
                            </a:rPr>
                            <a:t>going to become larger or smaller? Is the answer going to be larger or smaller?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05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lang="en-GB"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Do we multiply or divide by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Calculate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Carry out a sense check</a:t>
                          </a:r>
                          <a:endParaRPr sz="1800" u="none" strike="noStrike" cap="none">
                            <a:solidFill>
                              <a:schemeClr val="dk1"/>
                            </a:solidFill>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mc:Choice>
        <mc:Fallback xmlns="">
          <p:graphicFrame>
            <p:nvGraphicFramePr>
              <p:cNvPr id="230" name="Google Shape;230;g3cc92dfdc06_0_12"/>
              <p:cNvGraphicFramePr/>
              <p:nvPr>
                <p:extLst>
                  <p:ext uri="{D42A27DB-BD31-4B8C-83A1-F6EECF244321}">
                    <p14:modId xmlns:p14="http://schemas.microsoft.com/office/powerpoint/2010/main" val="2715488381"/>
                  </p:ext>
                </p:extLst>
              </p:nvPr>
            </p:nvGraphicFramePr>
            <p:xfrm>
              <a:off x="600396" y="540000"/>
              <a:ext cx="10080000" cy="5946450"/>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556400">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a:t>
                          </a:r>
                          <a:r>
                            <a:rPr lang="en-GB" sz="2200" b="1" i="0" u="none" strike="noStrike" cap="none">
                              <a:solidFill>
                                <a:schemeClr val="dk1"/>
                              </a:solidFill>
                              <a:latin typeface="Century Gothic"/>
                              <a:ea typeface="Century Gothic"/>
                              <a:cs typeface="Century Gothic"/>
                              <a:sym typeface="Century Gothic"/>
                            </a:rPr>
                            <a:t> 0.25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r>
                            <a:rPr lang="en-GB" sz="2200" b="1" i="0" u="none" strike="noStrike" cap="none">
                              <a:solidFill>
                                <a:schemeClr val="dk1"/>
                              </a:solidFill>
                              <a:latin typeface="Century Gothic"/>
                              <a:ea typeface="Century Gothic"/>
                              <a:cs typeface="Century Gothic"/>
                              <a:sym typeface="Century Gothic"/>
                            </a:rPr>
                            <a:t> into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150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r>
                            <a:rPr lang="en-GB" sz="2200" b="1" u="none" strike="noStrike" cap="none">
                              <a:solidFill>
                                <a:schemeClr val="dk1"/>
                              </a:solidFill>
                              <a:latin typeface="Century Gothic"/>
                              <a:ea typeface="Century Gothic"/>
                              <a:cs typeface="Century Gothic"/>
                              <a:sym typeface="Century Gothic"/>
                            </a:rPr>
                            <a:t> into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endParaRPr sz="2200" b="1"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390050">
                    <a:tc>
                      <a:txBody>
                        <a:bodyPr/>
                        <a:lstStyle/>
                        <a:p>
                          <a:endParaRPr lang="en-US"/>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blipFill>
                          <a:blip r:embed="rId3"/>
                          <a:stretch>
                            <a:fillRect l="-121" t="-10384" r="-100121" b="-226"/>
                          </a:stretch>
                        </a:blipFill>
                      </a:tcPr>
                    </a:tc>
                    <a:tc>
                      <a:txBody>
                        <a:bodyPr/>
                        <a:lstStyle/>
                        <a:p>
                          <a:pPr marL="0" marR="0" lvl="0" indent="0" algn="just" rtl="0">
                            <a:lnSpc>
                              <a:spcPct val="138461"/>
                            </a:lnSpc>
                            <a:spcBef>
                              <a:spcPts val="0"/>
                            </a:spcBef>
                            <a:spcAft>
                              <a:spcPts val="0"/>
                            </a:spcAft>
                            <a:buClr>
                              <a:schemeClr val="dk1"/>
                            </a:buClr>
                            <a:buSzPts val="1300"/>
                            <a:buFont typeface="Century Gothic"/>
                            <a:buNone/>
                          </a:pPr>
                          <a:r>
                            <a:rPr lang="en-GB" sz="1800" u="none" strike="noStrike" cap="none">
                              <a:solidFill>
                                <a:schemeClr val="dk1"/>
                              </a:solidFill>
                              <a:latin typeface="Century Gothic"/>
                              <a:ea typeface="Century Gothic"/>
                              <a:cs typeface="Century Gothic"/>
                              <a:sym typeface="Century Gothic"/>
                            </a:rPr>
                            <a:t>Identify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just" rtl="0">
                            <a:lnSpc>
                              <a:spcPct val="138461"/>
                            </a:lnSpc>
                            <a:spcBef>
                              <a:spcPts val="0"/>
                            </a:spcBef>
                            <a:spcAft>
                              <a:spcPts val="0"/>
                            </a:spcAft>
                            <a:buClr>
                              <a:schemeClr val="dk1"/>
                            </a:buClr>
                            <a:buSzPts val="1300"/>
                            <a:buFont typeface="Century Gothic"/>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Is the</a:t>
                          </a:r>
                          <a:r>
                            <a:rPr lang="en-GB" sz="1800" b="1" u="none" strike="noStrike" cap="none">
                              <a:solidFill>
                                <a:schemeClr val="dk1"/>
                              </a:solidFill>
                              <a:latin typeface="Century Gothic"/>
                              <a:ea typeface="Century Gothic"/>
                              <a:cs typeface="Century Gothic"/>
                              <a:sym typeface="Century Gothic"/>
                            </a:rPr>
                            <a:t> </a:t>
                          </a:r>
                          <a:r>
                            <a:rPr lang="en-GB" sz="1800" b="0" u="none" strike="noStrike" cap="none">
                              <a:solidFill>
                                <a:schemeClr val="dk1"/>
                              </a:solidFill>
                              <a:latin typeface="Century Gothic"/>
                              <a:ea typeface="Century Gothic"/>
                              <a:cs typeface="Century Gothic"/>
                              <a:sym typeface="Century Gothic"/>
                            </a:rPr>
                            <a:t>unit</a:t>
                          </a:r>
                          <a:r>
                            <a:rPr lang="en-GB" sz="1800" b="1" u="none" strike="noStrike" cap="none">
                              <a:solidFill>
                                <a:schemeClr val="dk1"/>
                              </a:solidFill>
                              <a:latin typeface="Century Gothic"/>
                              <a:ea typeface="Century Gothic"/>
                              <a:cs typeface="Century Gothic"/>
                              <a:sym typeface="Century Gothic"/>
                            </a:rPr>
                            <a:t> </a:t>
                          </a:r>
                          <a:r>
                            <a:rPr lang="en-GB" sz="1800" u="none" strike="noStrike" cap="none">
                              <a:solidFill>
                                <a:schemeClr val="dk1"/>
                              </a:solidFill>
                              <a:latin typeface="Century Gothic"/>
                              <a:ea typeface="Century Gothic"/>
                              <a:cs typeface="Century Gothic"/>
                              <a:sym typeface="Century Gothic"/>
                            </a:rPr>
                            <a:t>going to become larger or smaller? Is the answer going to be larger or smaller?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05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lang="en-GB"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Do we multiply or divide by the conversion factor?</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Calculate</a:t>
                          </a: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endParaRPr sz="180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a:ea typeface="Century Gothic"/>
                              <a:cs typeface="Century Gothic"/>
                              <a:sym typeface="Century Gothic"/>
                            </a:rPr>
                            <a:t>Carry out a sense check</a:t>
                          </a:r>
                          <a:endParaRPr sz="1800" u="none" strike="noStrike" cap="none">
                            <a:solidFill>
                              <a:schemeClr val="dk1"/>
                            </a:solidFill>
                            <a:latin typeface="Century Gothic"/>
                            <a:ea typeface="Century Gothic"/>
                            <a:cs typeface="Century Gothic"/>
                            <a:sym typeface="Century Gothic"/>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mc:Fallback>
      </mc:AlternateContent>
      <p:sp>
        <p:nvSpPr>
          <p:cNvPr id="2" name="Title 1">
            <a:extLst>
              <a:ext uri="{FF2B5EF4-FFF2-40B4-BE49-F238E27FC236}">
                <a16:creationId xmlns:a16="http://schemas.microsoft.com/office/drawing/2014/main" id="{C2FF0CDF-544D-C33A-17DC-81CA64C68719}"/>
              </a:ext>
            </a:extLst>
          </p:cNvPr>
          <p:cNvSpPr>
            <a:spLocks noGrp="1"/>
          </p:cNvSpPr>
          <p:nvPr>
            <p:ph type="title"/>
          </p:nvPr>
        </p:nvSpPr>
        <p:spPr>
          <a:xfrm>
            <a:off x="540000" y="-440661"/>
            <a:ext cx="10080000" cy="440661"/>
          </a:xfrm>
        </p:spPr>
        <p:txBody>
          <a:bodyPr spcFirstLastPara="1" wrap="square" lIns="0" tIns="0" rIns="0" bIns="0" anchor="b" anchorCtr="0">
            <a:noAutofit/>
          </a:bodyPr>
          <a:lstStyle/>
          <a:p>
            <a:r>
              <a:rPr lang="en-GB"/>
              <a:t>Worked example 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8">
          <a:extLst>
            <a:ext uri="{FF2B5EF4-FFF2-40B4-BE49-F238E27FC236}">
              <a16:creationId xmlns:a16="http://schemas.microsoft.com/office/drawing/2014/main" id="{9B5531EC-16C3-27A4-B777-988E964695E4}"/>
            </a:ext>
          </a:extLst>
        </p:cNvPr>
        <p:cNvGrpSpPr/>
        <p:nvPr/>
      </p:nvGrpSpPr>
      <p:grpSpPr>
        <a:xfrm>
          <a:off x="0" y="0"/>
          <a:ext cx="0" cy="0"/>
          <a:chOff x="0" y="0"/>
          <a:chExt cx="0" cy="0"/>
        </a:xfrm>
      </p:grpSpPr>
      <p:sp>
        <p:nvSpPr>
          <p:cNvPr id="229" name="Google Shape;229;g3cc92dfdc06_0_12">
            <a:extLst>
              <a:ext uri="{FF2B5EF4-FFF2-40B4-BE49-F238E27FC236}">
                <a16:creationId xmlns:a16="http://schemas.microsoft.com/office/drawing/2014/main" id="{20E11F71-D641-085D-2309-91ABF6B8EC5D}"/>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 – answer</a:t>
            </a:r>
            <a:endParaRPr sz="2200" b="1" i="0" u="none" strike="noStrike" cap="none">
              <a:solidFill>
                <a:schemeClr val="lt1"/>
              </a:solidFill>
              <a:latin typeface="Century Gothic"/>
              <a:ea typeface="Century Gothic"/>
              <a:cs typeface="Century Gothic"/>
              <a:sym typeface="Century Gothic"/>
            </a:endParaRPr>
          </a:p>
        </p:txBody>
      </p:sp>
      <mc:AlternateContent xmlns:mc="http://schemas.openxmlformats.org/markup-compatibility/2006" xmlns:a14="http://schemas.microsoft.com/office/drawing/2010/main">
        <mc:Choice Requires="a14">
          <p:graphicFrame>
            <p:nvGraphicFramePr>
              <p:cNvPr id="230" name="Google Shape;230;g3cc92dfdc06_0_12">
                <a:extLst>
                  <a:ext uri="{FF2B5EF4-FFF2-40B4-BE49-F238E27FC236}">
                    <a16:creationId xmlns:a16="http://schemas.microsoft.com/office/drawing/2014/main" id="{AD40A0FF-8623-CBED-091B-9CB5E9147F76}"/>
                  </a:ext>
                </a:extLst>
              </p:cNvPr>
              <p:cNvGraphicFramePr/>
              <p:nvPr>
                <p:extLst>
                  <p:ext uri="{D42A27DB-BD31-4B8C-83A1-F6EECF244321}">
                    <p14:modId xmlns:p14="http://schemas.microsoft.com/office/powerpoint/2010/main" val="3754879267"/>
                  </p:ext>
                </p:extLst>
              </p:nvPr>
            </p:nvGraphicFramePr>
            <p:xfrm>
              <a:off x="600396" y="540000"/>
              <a:ext cx="10080000" cy="5946450"/>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556400">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a:t>
                          </a:r>
                          <a:r>
                            <a:rPr lang="en-GB" sz="2200" b="1" i="0" u="none" strike="noStrike" cap="none">
                              <a:solidFill>
                                <a:schemeClr val="dk1"/>
                              </a:solidFill>
                              <a:latin typeface="Century Gothic"/>
                              <a:ea typeface="Century Gothic"/>
                              <a:cs typeface="Century Gothic"/>
                              <a:sym typeface="Century Gothic"/>
                            </a:rPr>
                            <a:t> 0.25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r>
                            <a:rPr lang="en-GB" sz="2200" b="1" i="0" u="none" strike="noStrike" cap="none">
                              <a:solidFill>
                                <a:schemeClr val="dk1"/>
                              </a:solidFill>
                              <a:latin typeface="Century Gothic"/>
                              <a:ea typeface="Century Gothic"/>
                              <a:cs typeface="Century Gothic"/>
                              <a:sym typeface="Century Gothic"/>
                            </a:rPr>
                            <a:t> into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150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r>
                            <a:rPr lang="en-GB" sz="2200" b="1" u="none" strike="noStrike" cap="none">
                              <a:solidFill>
                                <a:schemeClr val="dk1"/>
                              </a:solidFill>
                              <a:latin typeface="Century Gothic"/>
                              <a:ea typeface="Century Gothic"/>
                              <a:cs typeface="Century Gothic"/>
                              <a:sym typeface="Century Gothic"/>
                            </a:rPr>
                            <a:t> into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endParaRPr sz="2200" b="1"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390050">
                    <a:tc>
                      <a:txBody>
                        <a:bodyPr/>
                        <a:lstStyle/>
                        <a:p>
                          <a:pPr marL="0" marR="0" lvl="0" indent="0" algn="l" rtl="0">
                            <a:lnSpc>
                              <a:spcPct val="142500"/>
                            </a:lnSpc>
                            <a:spcBef>
                              <a:spcPts val="0"/>
                            </a:spcBef>
                            <a:spcAft>
                              <a:spcPts val="0"/>
                            </a:spcAft>
                            <a:buClr>
                              <a:schemeClr val="dk1"/>
                            </a:buClr>
                            <a:buSzPts val="1000"/>
                            <a:buFont typeface="Century Gothic"/>
                            <a:buNone/>
                          </a:pPr>
                          <a:r>
                            <a:rPr lang="en-GB" sz="1800" u="none" strike="noStrike" cap="none">
                              <a:solidFill>
                                <a:schemeClr val="dk1"/>
                              </a:solidFill>
                              <a:latin typeface="Century Gothic" panose="020B0502020202020204" pitchFamily="34" charset="0"/>
                              <a:ea typeface="Century Gothic"/>
                              <a:cs typeface="Century Gothic"/>
                              <a:sym typeface="Century Gothic"/>
                            </a:rPr>
                            <a:t>Identify the conversion factor</a:t>
                          </a:r>
                        </a:p>
                        <a:p>
                          <a:pPr marL="0" marR="0" lvl="0" indent="0" algn="l" rtl="0">
                            <a:lnSpc>
                              <a:spcPct val="100000"/>
                            </a:lnSpc>
                            <a:spcBef>
                              <a:spcPts val="0"/>
                            </a:spcBef>
                            <a:spcAft>
                              <a:spcPts val="0"/>
                            </a:spcAft>
                            <a:buClr>
                              <a:schemeClr val="dk1"/>
                            </a:buClr>
                            <a:buSzPts val="1100"/>
                            <a:buFont typeface="Arial"/>
                            <a:buNone/>
                          </a:pPr>
                          <a:r>
                            <a:rPr lang="en-GB" sz="1800" u="none" strike="noStrike" cap="none">
                              <a:solidFill>
                                <a:schemeClr val="accent4"/>
                              </a:solidFill>
                              <a:latin typeface="Century Gothic" panose="020B0502020202020204" pitchFamily="34" charset="0"/>
                              <a:ea typeface="Century Gothic"/>
                              <a:cs typeface="Century Gothic"/>
                              <a:sym typeface="Century Gothic"/>
                            </a:rPr>
                            <a:t>1000  (</a:t>
                          </a:r>
                          <a:r>
                            <a:rPr lang="en-GB" sz="1800" b="0" u="none" strike="noStrike" cap="none">
                              <a:solidFill>
                                <a:schemeClr val="accent4"/>
                              </a:solidFill>
                              <a:latin typeface="Century Gothic" panose="020B0502020202020204" pitchFamily="34" charset="0"/>
                              <a:ea typeface="Century Gothic"/>
                              <a:cs typeface="Century Gothic"/>
                              <a:sym typeface="Century Gothic"/>
                            </a:rPr>
                            <a:t>1 </a:t>
                          </a:r>
                          <a:r>
                            <a:rPr lang="en-GB" sz="1800" b="0" u="none" strike="noStrike" cap="none">
                              <a:solidFill>
                                <a:srgbClr val="991E66"/>
                              </a:solidFill>
                              <a:latin typeface="Century Gothic" panose="020B0502020202020204" pitchFamily="34" charset="0"/>
                              <a:ea typeface="Century Gothic"/>
                              <a:cs typeface="Century Gothic"/>
                              <a:sym typeface="Century Gothic"/>
                            </a:rPr>
                            <a:t>dm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GB" sz="1800" b="0" u="none" strike="noStrike" cap="none">
                              <a:solidFill>
                                <a:schemeClr val="accent4"/>
                              </a:solidFill>
                              <a:latin typeface="Century Gothic" panose="020B0502020202020204" pitchFamily="34" charset="0"/>
                              <a:ea typeface="Century Gothic"/>
                              <a:cs typeface="Century Gothic"/>
                              <a:sym typeface="Century Gothic"/>
                            </a:rPr>
                            <a:t> </a:t>
                          </a:r>
                          <a:r>
                            <a:rPr lang="en-GB" sz="1800" u="none" strike="noStrike" cap="none">
                              <a:solidFill>
                                <a:schemeClr val="accent4"/>
                              </a:solidFill>
                              <a:latin typeface="Century Gothic" panose="020B0502020202020204" pitchFamily="34" charset="0"/>
                              <a:ea typeface="Century Gothic"/>
                              <a:cs typeface="Century Gothic"/>
                              <a:sym typeface="Century Gothic"/>
                            </a:rPr>
                            <a:t>= 1000 </a:t>
                          </a:r>
                          <a:r>
                            <a:rPr lang="en-GB" sz="1800" b="0" u="none" strike="noStrike" cap="none">
                              <a:solidFill>
                                <a:srgbClr val="991E66"/>
                              </a:solidFill>
                              <a:latin typeface="Century Gothic" panose="020B0502020202020204" pitchFamily="34" charset="0"/>
                              <a:ea typeface="Century Gothic"/>
                              <a:cs typeface="Century Gothic"/>
                              <a:sym typeface="Century Gothic"/>
                            </a:rPr>
                            <a:t>cm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GB" sz="1800" u="none" strike="noStrike" cap="none">
                              <a:solidFill>
                                <a:schemeClr val="accent4"/>
                              </a:solidFill>
                              <a:latin typeface="Century Gothic" panose="020B0502020202020204" pitchFamily="34" charset="0"/>
                              <a:ea typeface="Century Gothic"/>
                              <a:cs typeface="Century Gothic"/>
                              <a:sym typeface="Century Gothic"/>
                            </a:rPr>
                            <a:t> ) </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panose="020B0502020202020204" pitchFamily="34" charset="0"/>
                              <a:ea typeface="Century Gothic"/>
                              <a:cs typeface="Century Gothic"/>
                              <a:sym typeface="Century Gothic"/>
                            </a:rPr>
                            <a:t>Is the </a:t>
                          </a:r>
                          <a:r>
                            <a:rPr lang="en-GB" sz="1800" b="0" u="none" strike="noStrike" cap="none">
                              <a:solidFill>
                                <a:schemeClr val="dk1"/>
                              </a:solidFill>
                              <a:latin typeface="Century Gothic" panose="020B0502020202020204" pitchFamily="34" charset="0"/>
                              <a:ea typeface="Century Gothic"/>
                              <a:cs typeface="Century Gothic"/>
                              <a:sym typeface="Century Gothic"/>
                            </a:rPr>
                            <a:t>unit</a:t>
                          </a:r>
                          <a:r>
                            <a:rPr lang="en-GB" sz="1800" u="none" strike="noStrike" cap="none">
                              <a:solidFill>
                                <a:schemeClr val="dk1"/>
                              </a:solidFill>
                              <a:latin typeface="Century Gothic" panose="020B0502020202020204" pitchFamily="34" charset="0"/>
                              <a:ea typeface="Century Gothic"/>
                              <a:cs typeface="Century Gothic"/>
                              <a:sym typeface="Century Gothic"/>
                            </a:rPr>
                            <a:t> going to become larger or smaller? Is the answer going to be larger or smaller?</a:t>
                          </a:r>
                        </a:p>
                        <a:p>
                          <a:pPr marL="0" marR="0" lvl="0" indent="0" algn="l" rtl="0">
                            <a:lnSpc>
                              <a:spcPct val="100000"/>
                            </a:lnSpc>
                            <a:spcBef>
                              <a:spcPts val="1200"/>
                            </a:spcBef>
                            <a:spcAft>
                              <a:spcPts val="0"/>
                            </a:spcAft>
                            <a:buClr>
                              <a:schemeClr val="dk1"/>
                            </a:buClr>
                            <a:buSzPts val="1100"/>
                            <a:buFont typeface="Arial"/>
                            <a:buNone/>
                          </a:pPr>
                          <a:r>
                            <a:rPr lang="en-GB" sz="1800" b="0" u="none" strike="noStrike" cap="none">
                              <a:solidFill>
                                <a:srgbClr val="991E66"/>
                              </a:solidFill>
                              <a:latin typeface="Century Gothic" panose="020B0502020202020204" pitchFamily="34" charset="0"/>
                              <a:ea typeface="Century Gothic"/>
                              <a:cs typeface="Century Gothic"/>
                              <a:sym typeface="Century Gothic"/>
                            </a:rPr>
                            <a:t>cm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  </a:t>
                          </a:r>
                          <a:r>
                            <a:rPr lang="en-GB" sz="1800" u="none" strike="noStrike" cap="none">
                              <a:solidFill>
                                <a:schemeClr val="accent4"/>
                              </a:solidFill>
                              <a:latin typeface="Century Gothic" panose="020B0502020202020204" pitchFamily="34" charset="0"/>
                              <a:ea typeface="Century Gothic"/>
                              <a:cs typeface="Century Gothic"/>
                              <a:sym typeface="Century Gothic"/>
                            </a:rPr>
                            <a:t>is smaller than </a:t>
                          </a:r>
                          <a:r>
                            <a:rPr lang="en-GB" sz="1800" b="0" u="none" strike="noStrike" cap="none">
                              <a:solidFill>
                                <a:srgbClr val="991E66"/>
                              </a:solidFill>
                              <a:latin typeface="Century Gothic" panose="020B0502020202020204" pitchFamily="34" charset="0"/>
                              <a:ea typeface="Century Gothic"/>
                              <a:cs typeface="Century Gothic"/>
                              <a:sym typeface="Century Gothic"/>
                            </a:rPr>
                            <a:t>dm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GB" sz="1800" b="0" u="none" strike="noStrike" cap="none">
                              <a:solidFill>
                                <a:schemeClr val="accent4"/>
                              </a:solidFill>
                              <a:latin typeface="Century Gothic" panose="020B0502020202020204" pitchFamily="34" charset="0"/>
                              <a:ea typeface="Century Gothic"/>
                              <a:cs typeface="Century Gothic"/>
                              <a:sym typeface="Century Gothic"/>
                            </a:rPr>
                            <a:t> </a:t>
                          </a:r>
                          <a:r>
                            <a:rPr lang="en-GB" sz="1800" u="none" strike="noStrike" cap="none">
                              <a:solidFill>
                                <a:schemeClr val="accent4"/>
                              </a:solidFill>
                              <a:latin typeface="Century Gothic" panose="020B0502020202020204" pitchFamily="34" charset="0"/>
                              <a:ea typeface="Century Gothic"/>
                              <a:cs typeface="Century Gothic"/>
                              <a:sym typeface="Century Gothic"/>
                            </a:rPr>
                            <a:t>so, the answer will be larger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panose="020B0502020202020204" pitchFamily="34" charset="0"/>
                              <a:ea typeface="Century Gothic"/>
                              <a:cs typeface="Century Gothic"/>
                              <a:sym typeface="Century Gothic"/>
                            </a:rPr>
                            <a:t>Do we multiply or divide by the conversion factor?</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panose="020B0502020202020204" pitchFamily="34" charset="0"/>
                              <a:ea typeface="Century Gothic"/>
                              <a:cs typeface="Century Gothic"/>
                              <a:sym typeface="Century Gothic"/>
                            </a:rPr>
                            <a:t>Multiply</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panose="020B0502020202020204" pitchFamily="34" charset="0"/>
                              <a:ea typeface="Century Gothic"/>
                              <a:cs typeface="Century Gothic"/>
                              <a:sym typeface="Century Gothic"/>
                            </a:rPr>
                            <a:t>Calculate</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panose="020B0502020202020204" pitchFamily="34" charset="0"/>
                              <a:ea typeface="Century Gothic"/>
                              <a:cs typeface="Century Gothic"/>
                              <a:sym typeface="Century Gothic"/>
                            </a:rPr>
                            <a:t>0.25 </a:t>
                          </a:r>
                          <a14:m>
                            <m:oMath xmlns:m="http://schemas.openxmlformats.org/officeDocument/2006/math">
                              <m:r>
                                <a:rPr lang="en-GB" sz="1800" i="1" u="none" strike="noStrike" cap="none" dirty="0" smtClean="0">
                                  <a:solidFill>
                                    <a:schemeClr val="accent4"/>
                                  </a:solidFill>
                                  <a:latin typeface="Cambria Math" panose="02040503050406030204" pitchFamily="18" charset="0"/>
                                  <a:ea typeface="Century Gothic"/>
                                  <a:cs typeface="Century Gothic"/>
                                  <a:sym typeface="Century Gothic"/>
                                </a:rPr>
                                <m:t>× </m:t>
                              </m:r>
                            </m:oMath>
                          </a14:m>
                          <a:r>
                            <a:rPr lang="en-GB" sz="1800" u="none" strike="noStrike" cap="none">
                              <a:solidFill>
                                <a:schemeClr val="accent4"/>
                              </a:solidFill>
                              <a:latin typeface="Century Gothic" panose="020B0502020202020204" pitchFamily="34" charset="0"/>
                              <a:ea typeface="Century Gothic"/>
                              <a:cs typeface="Century Gothic"/>
                              <a:sym typeface="Century Gothic"/>
                            </a:rPr>
                            <a:t>1000 = 250 </a:t>
                          </a:r>
                          <a:r>
                            <a:rPr lang="en-GB" sz="1800" b="0" u="none" strike="noStrike" cap="none">
                              <a:solidFill>
                                <a:srgbClr val="991E66"/>
                              </a:solidFill>
                              <a:latin typeface="Century Gothic" panose="020B0502020202020204" pitchFamily="34" charset="0"/>
                              <a:ea typeface="Century Gothic"/>
                              <a:cs typeface="Century Gothic"/>
                              <a:sym typeface="Century Gothic"/>
                            </a:rPr>
                            <a:t>cm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endParaRPr lang="en-GB" sz="1800" u="none" strike="noStrike" cap="none">
                            <a:solidFill>
                              <a:schemeClr val="accent4"/>
                            </a:solidFill>
                            <a:latin typeface="Century Gothic" panose="020B0502020202020204" pitchFamily="34" charset="0"/>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panose="020B0502020202020204" pitchFamily="34" charset="0"/>
                              <a:ea typeface="Century Gothic"/>
                              <a:cs typeface="Century Gothic"/>
                              <a:sym typeface="Century Gothic"/>
                            </a:rPr>
                            <a:t>Carry out a sense check</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panose="020B0502020202020204" pitchFamily="34" charset="0"/>
                              <a:ea typeface="Century Gothic"/>
                              <a:cs typeface="Century Gothic"/>
                              <a:sym typeface="Century Gothic"/>
                            </a:rPr>
                            <a:t>250 is larger than 0.25  so this makes sense.</a:t>
                          </a:r>
                          <a:r>
                            <a:rPr lang="en-GB" sz="1000" b="0" i="0" u="none" strike="noStrike" cap="none">
                              <a:latin typeface="Century Gothic" panose="020B0502020202020204" pitchFamily="34" charset="0"/>
                              <a:ea typeface="Century Gothic"/>
                              <a:cs typeface="Century Gothic"/>
                              <a:sym typeface="Century Gothic"/>
                            </a:rPr>
                            <a:t> </a:t>
                          </a:r>
                          <a:endParaRPr lang="en-GB" sz="1600" b="0" i="0" u="none" strike="noStrike" cap="none">
                            <a:latin typeface="Century Gothic" panose="020B0502020202020204" pitchFamily="34" charset="0"/>
                          </a:endParaRP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just" rtl="0">
                            <a:lnSpc>
                              <a:spcPct val="143000"/>
                            </a:lnSpc>
                            <a:spcBef>
                              <a:spcPts val="0"/>
                            </a:spcBef>
                            <a:spcAft>
                              <a:spcPts val="0"/>
                            </a:spcAft>
                            <a:buClr>
                              <a:schemeClr val="dk1"/>
                            </a:buClr>
                            <a:buSzPts val="1300"/>
                            <a:buFont typeface="Century Gothic"/>
                            <a:buNone/>
                          </a:pPr>
                          <a:r>
                            <a:rPr lang="en-GB" sz="1800" u="none" strike="noStrike" cap="none">
                              <a:solidFill>
                                <a:schemeClr val="dk1"/>
                              </a:solidFill>
                              <a:latin typeface="Century Gothic" panose="020B0502020202020204" pitchFamily="34" charset="0"/>
                              <a:ea typeface="Century Gothic"/>
                              <a:cs typeface="Century Gothic"/>
                              <a:sym typeface="Century Gothic"/>
                            </a:rPr>
                            <a:t>Identify the conversion factor</a:t>
                          </a:r>
                        </a:p>
                        <a:p>
                          <a:pPr marL="0" marR="0" lvl="0" indent="0" algn="just" rtl="0">
                            <a:lnSpc>
                              <a:spcPct val="100000"/>
                            </a:lnSpc>
                            <a:spcBef>
                              <a:spcPts val="0"/>
                            </a:spcBef>
                            <a:spcAft>
                              <a:spcPts val="0"/>
                            </a:spcAft>
                            <a:buClr>
                              <a:schemeClr val="dk1"/>
                            </a:buClr>
                            <a:buSzPts val="1300"/>
                            <a:buFont typeface="Century Gothic"/>
                            <a:buNone/>
                          </a:pPr>
                          <a:r>
                            <a:rPr lang="en-GB" sz="1800" b="0" i="0" u="none" strike="noStrike" cap="none">
                              <a:solidFill>
                                <a:schemeClr val="accent4"/>
                              </a:solidFill>
                              <a:effectLst/>
                              <a:latin typeface="Century Gothic" panose="020B0502020202020204" pitchFamily="34" charset="0"/>
                              <a:ea typeface="Arial"/>
                              <a:cs typeface="Arial"/>
                              <a:sym typeface="Arial"/>
                            </a:rPr>
                            <a:t>Conversion factor is 1000. </a:t>
                          </a:r>
                        </a:p>
                        <a:p>
                          <a:pPr marL="0" marR="0" lvl="0" indent="0" algn="l" rtl="0">
                            <a:lnSpc>
                              <a:spcPct val="100000"/>
                            </a:lnSpc>
                            <a:spcBef>
                              <a:spcPts val="1200"/>
                            </a:spcBef>
                            <a:spcAft>
                              <a:spcPts val="0"/>
                            </a:spcAft>
                            <a:buClr>
                              <a:schemeClr val="dk1"/>
                            </a:buClr>
                            <a:buSzPts val="1300"/>
                            <a:buFont typeface="Century Gothic"/>
                            <a:buNone/>
                          </a:pPr>
                          <a:r>
                            <a:rPr lang="en-GB" sz="1800" u="none" strike="noStrike" cap="none">
                              <a:solidFill>
                                <a:schemeClr val="dk1"/>
                              </a:solidFill>
                              <a:latin typeface="Century Gothic" panose="020B0502020202020204" pitchFamily="34" charset="0"/>
                              <a:ea typeface="Century Gothic"/>
                              <a:cs typeface="Century Gothic"/>
                              <a:sym typeface="Century Gothic"/>
                            </a:rPr>
                            <a:t>Is the</a:t>
                          </a:r>
                          <a:r>
                            <a:rPr lang="en-GB" sz="1800" b="1" u="none" strike="noStrike" cap="none">
                              <a:solidFill>
                                <a:schemeClr val="dk1"/>
                              </a:solidFill>
                              <a:latin typeface="Century Gothic" panose="020B0502020202020204" pitchFamily="34" charset="0"/>
                              <a:ea typeface="Century Gothic"/>
                              <a:cs typeface="Century Gothic"/>
                              <a:sym typeface="Century Gothic"/>
                            </a:rPr>
                            <a:t> </a:t>
                          </a:r>
                          <a:r>
                            <a:rPr lang="en-GB" sz="1800" b="0" u="none" strike="noStrike" cap="none">
                              <a:solidFill>
                                <a:schemeClr val="dk1"/>
                              </a:solidFill>
                              <a:latin typeface="Century Gothic" panose="020B0502020202020204" pitchFamily="34" charset="0"/>
                              <a:ea typeface="Century Gothic"/>
                              <a:cs typeface="Century Gothic"/>
                              <a:sym typeface="Century Gothic"/>
                            </a:rPr>
                            <a:t>unit</a:t>
                          </a:r>
                          <a:r>
                            <a:rPr lang="en-GB" sz="1800" b="1" u="none" strike="noStrike" cap="none">
                              <a:solidFill>
                                <a:schemeClr val="dk1"/>
                              </a:solidFill>
                              <a:latin typeface="Century Gothic" panose="020B0502020202020204" pitchFamily="34" charset="0"/>
                              <a:ea typeface="Century Gothic"/>
                              <a:cs typeface="Century Gothic"/>
                              <a:sym typeface="Century Gothic"/>
                            </a:rPr>
                            <a:t> </a:t>
                          </a:r>
                          <a:r>
                            <a:rPr lang="en-GB" sz="1800" u="none" strike="noStrike" cap="none">
                              <a:solidFill>
                                <a:schemeClr val="dk1"/>
                              </a:solidFill>
                              <a:latin typeface="Century Gothic" panose="020B0502020202020204" pitchFamily="34" charset="0"/>
                              <a:ea typeface="Century Gothic"/>
                              <a:cs typeface="Century Gothic"/>
                              <a:sym typeface="Century Gothic"/>
                            </a:rPr>
                            <a:t>going to become larger or smaller? Is the answer going to be larger or smaller?</a:t>
                          </a:r>
                        </a:p>
                        <a:p>
                          <a:pPr marL="0" marR="0" lvl="0" indent="0" algn="l" defTabSz="914400" rtl="0" eaLnBrk="1" fontAlgn="auto" latinLnBrk="0" hangingPunct="1">
                            <a:lnSpc>
                              <a:spcPct val="100000"/>
                            </a:lnSpc>
                            <a:spcBef>
                              <a:spcPts val="1200"/>
                            </a:spcBef>
                            <a:spcAft>
                              <a:spcPts val="0"/>
                            </a:spcAft>
                            <a:buClr>
                              <a:schemeClr val="dk1"/>
                            </a:buClr>
                            <a:buSzPts val="1100"/>
                            <a:buFont typeface="Arial"/>
                            <a:buNone/>
                            <a:tabLst/>
                            <a:defRPr/>
                          </a:pPr>
                          <a:r>
                            <a:rPr lang="en-GB" sz="1800" b="0" u="none" strike="noStrike" cap="none">
                              <a:solidFill>
                                <a:srgbClr val="991E66"/>
                              </a:solidFill>
                              <a:latin typeface="Century Gothic" panose="020B0502020202020204" pitchFamily="34" charset="0"/>
                              <a:ea typeface="Century Gothic"/>
                              <a:cs typeface="Century Gothic"/>
                              <a:sym typeface="Century Gothic"/>
                            </a:rPr>
                            <a:t>dm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GB" sz="1800" u="none" strike="noStrike" cap="none">
                              <a:solidFill>
                                <a:schemeClr val="accent4"/>
                              </a:solidFill>
                              <a:latin typeface="Century Gothic" panose="020B0502020202020204" pitchFamily="34" charset="0"/>
                              <a:ea typeface="Century Gothic"/>
                              <a:cs typeface="Century Gothic"/>
                              <a:sym typeface="Century Gothic"/>
                            </a:rPr>
                            <a:t> is a bigger unit than </a:t>
                          </a:r>
                          <a:r>
                            <a:rPr lang="en-GB" sz="1800" b="0" u="none" strike="noStrike" cap="none">
                              <a:solidFill>
                                <a:srgbClr val="991E66"/>
                              </a:solidFill>
                              <a:latin typeface="Century Gothic" panose="020B0502020202020204" pitchFamily="34" charset="0"/>
                              <a:ea typeface="Century Gothic"/>
                              <a:cs typeface="Century Gothic"/>
                              <a:sym typeface="Century Gothic"/>
                            </a:rPr>
                            <a:t>cm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r>
                            <a:rPr lang="en-GB" sz="1800" b="0" i="0" u="none" strike="noStrike" cap="none">
                              <a:solidFill>
                                <a:schemeClr val="accent4"/>
                              </a:solidFill>
                              <a:effectLst/>
                              <a:latin typeface="Century Gothic" panose="020B0502020202020204" pitchFamily="34" charset="0"/>
                              <a:ea typeface="Arial"/>
                              <a:cs typeface="Arial"/>
                              <a:sym typeface="Arial"/>
                            </a:rPr>
                            <a:t> so, the answer will be smaller. </a:t>
                          </a:r>
                          <a:endParaRPr lang="en-GB" sz="1800" u="none" strike="noStrike" cap="none">
                            <a:solidFill>
                              <a:schemeClr val="accent4"/>
                            </a:solidFill>
                            <a:latin typeface="Century Gothic" panose="020B0502020202020204" pitchFamily="34" charset="0"/>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panose="020B0502020202020204" pitchFamily="34" charset="0"/>
                              <a:ea typeface="Century Gothic"/>
                              <a:cs typeface="Century Gothic"/>
                              <a:sym typeface="Century Gothic"/>
                            </a:rPr>
                            <a:t>Do we multiply or divide by the conversion factor?</a:t>
                          </a:r>
                        </a:p>
                        <a:p>
                          <a:pPr marL="0" marR="0" lvl="0" indent="0" algn="l" rtl="0">
                            <a:lnSpc>
                              <a:spcPct val="100000"/>
                            </a:lnSpc>
                            <a:spcBef>
                              <a:spcPts val="1200"/>
                            </a:spcBef>
                            <a:spcAft>
                              <a:spcPts val="0"/>
                            </a:spcAft>
                            <a:buClr>
                              <a:schemeClr val="dk1"/>
                            </a:buClr>
                            <a:buSzPts val="1100"/>
                            <a:buFont typeface="Arial"/>
                            <a:buNone/>
                          </a:pPr>
                          <a:r>
                            <a:rPr lang="en-GB" sz="1800" b="0" u="none" strike="noStrike" cap="none">
                              <a:solidFill>
                                <a:schemeClr val="accent4"/>
                              </a:solidFill>
                              <a:latin typeface="Century Gothic" panose="020B0502020202020204" pitchFamily="34" charset="0"/>
                              <a:ea typeface="Century Gothic"/>
                              <a:cs typeface="Century Gothic"/>
                              <a:sym typeface="Century Gothic"/>
                            </a:rPr>
                            <a:t>Divide</a:t>
                          </a:r>
                        </a:p>
                        <a:p>
                          <a:pPr marL="0" marR="0" lvl="0" indent="0" algn="l" defTabSz="914400" rtl="0" eaLnBrk="1" fontAlgn="auto" latinLnBrk="0" hangingPunct="1">
                            <a:lnSpc>
                              <a:spcPct val="100000"/>
                            </a:lnSpc>
                            <a:spcBef>
                              <a:spcPts val="1200"/>
                            </a:spcBef>
                            <a:spcAft>
                              <a:spcPts val="0"/>
                            </a:spcAft>
                            <a:buClr>
                              <a:schemeClr val="dk1"/>
                            </a:buClr>
                            <a:buSzPts val="1100"/>
                            <a:buFont typeface="Arial"/>
                            <a:buNone/>
                            <a:tabLst/>
                            <a:defRPr/>
                          </a:pPr>
                          <a:r>
                            <a:rPr lang="en-GB" sz="1800" u="none" strike="noStrike" cap="none">
                              <a:solidFill>
                                <a:schemeClr val="dk1"/>
                              </a:solidFill>
                              <a:latin typeface="Century Gothic" panose="020B0502020202020204" pitchFamily="34" charset="0"/>
                              <a:ea typeface="Century Gothic"/>
                              <a:cs typeface="Century Gothic"/>
                              <a:sym typeface="Century Gothic"/>
                            </a:rPr>
                            <a:t>Calculate </a:t>
                          </a:r>
                        </a:p>
                        <a:p>
                          <a:pPr marL="0" marR="0" lvl="0" indent="0" algn="l" defTabSz="914400" rtl="0" eaLnBrk="1" fontAlgn="auto" latinLnBrk="0" hangingPunct="1">
                            <a:lnSpc>
                              <a:spcPct val="100000"/>
                            </a:lnSpc>
                            <a:spcBef>
                              <a:spcPts val="1200"/>
                            </a:spcBef>
                            <a:spcAft>
                              <a:spcPts val="0"/>
                            </a:spcAft>
                            <a:buClr>
                              <a:schemeClr val="dk1"/>
                            </a:buClr>
                            <a:buSzPts val="1100"/>
                            <a:buFont typeface="Arial"/>
                            <a:buNone/>
                            <a:tabLst/>
                            <a:defRPr/>
                          </a:pPr>
                          <a:r>
                            <a:rPr lang="en-GB" sz="1800" u="none" strike="noStrike" cap="none">
                              <a:solidFill>
                                <a:schemeClr val="accent4"/>
                              </a:solidFill>
                              <a:latin typeface="Century Gothic" panose="020B0502020202020204" pitchFamily="34" charset="0"/>
                              <a:ea typeface="Century Gothic"/>
                              <a:cs typeface="Century Gothic"/>
                              <a:sym typeface="Century Gothic"/>
                            </a:rPr>
                            <a:t>150</a:t>
                          </a:r>
                          <a14:m>
                            <m:oMath xmlns:m="http://schemas.openxmlformats.org/officeDocument/2006/math">
                              <m:r>
                                <a:rPr lang="en-GB" sz="1800" b="0" i="0" u="none" strike="noStrike" cap="none" smtClean="0">
                                  <a:solidFill>
                                    <a:schemeClr val="accent4"/>
                                  </a:solidFill>
                                  <a:effectLst/>
                                  <a:latin typeface="Cambria Math" panose="02040503050406030204" pitchFamily="18" charset="0"/>
                                  <a:ea typeface="Arial"/>
                                  <a:cs typeface="Arial"/>
                                  <a:sym typeface="Arial"/>
                                </a:rPr>
                                <m:t> </m:t>
                              </m:r>
                              <m:r>
                                <a:rPr lang="en-GB" sz="1800" b="0" i="1" u="none" strike="noStrike" cap="none" smtClean="0">
                                  <a:solidFill>
                                    <a:schemeClr val="accent4"/>
                                  </a:solidFill>
                                  <a:effectLst/>
                                  <a:latin typeface="Cambria Math" panose="02040503050406030204" pitchFamily="18" charset="0"/>
                                  <a:ea typeface="Arial"/>
                                  <a:cs typeface="Arial"/>
                                  <a:sym typeface="Arial"/>
                                </a:rPr>
                                <m:t>÷</m:t>
                              </m:r>
                            </m:oMath>
                          </a14:m>
                          <a:r>
                            <a:rPr lang="en-GB" sz="1800" u="none" strike="noStrike" cap="none">
                              <a:solidFill>
                                <a:schemeClr val="accent4"/>
                              </a:solidFill>
                              <a:latin typeface="Century Gothic" panose="020B0502020202020204" pitchFamily="34" charset="0"/>
                              <a:ea typeface="Century Gothic"/>
                              <a:cs typeface="Century Gothic"/>
                              <a:sym typeface="Century Gothic"/>
                            </a:rPr>
                            <a:t> 1000 = 0.15 </a:t>
                          </a:r>
                          <a:r>
                            <a:rPr lang="en-GB" sz="1800" b="0" u="none" strike="noStrike" cap="none">
                              <a:solidFill>
                                <a:srgbClr val="991E66"/>
                              </a:solidFill>
                              <a:latin typeface="Century Gothic" panose="020B0502020202020204" pitchFamily="34" charset="0"/>
                              <a:ea typeface="Century Gothic"/>
                              <a:cs typeface="Century Gothic"/>
                              <a:sym typeface="Century Gothic"/>
                            </a:rPr>
                            <a:t>dm</a:t>
                          </a:r>
                          <a:r>
                            <a:rPr lang="en-GB" sz="1800" b="0" u="none" strike="noStrike" cap="none" baseline="30000">
                              <a:solidFill>
                                <a:srgbClr val="991E66"/>
                              </a:solidFill>
                              <a:latin typeface="Century Gothic" panose="020B0502020202020204" pitchFamily="34" charset="0"/>
                              <a:ea typeface="Century Gothic"/>
                              <a:cs typeface="Century Gothic"/>
                              <a:sym typeface="Century Gothic"/>
                            </a:rPr>
                            <a:t>3</a:t>
                          </a:r>
                          <a:endParaRPr lang="ar-AE" sz="1800" u="none" strike="noStrike" cap="none">
                            <a:solidFill>
                              <a:schemeClr val="dk1"/>
                            </a:solidFill>
                            <a:latin typeface="Century Gothic" panose="020B0502020202020204" pitchFamily="34" charset="0"/>
                            <a:ea typeface="Century Gothic"/>
                            <a:cs typeface="Century Gothic"/>
                            <a:sym typeface="Century Gothic"/>
                          </a:endParaRP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dk1"/>
                              </a:solidFill>
                              <a:latin typeface="Century Gothic" panose="020B0502020202020204" pitchFamily="34" charset="0"/>
                              <a:ea typeface="Century Gothic"/>
                              <a:cs typeface="Century Gothic"/>
                              <a:sym typeface="Century Gothic"/>
                            </a:rPr>
                            <a:t>Carry out a sense check</a:t>
                          </a:r>
                        </a:p>
                        <a:p>
                          <a:pPr marL="0" marR="0" lvl="0" indent="0" algn="l" rtl="0">
                            <a:lnSpc>
                              <a:spcPct val="100000"/>
                            </a:lnSpc>
                            <a:spcBef>
                              <a:spcPts val="1200"/>
                            </a:spcBef>
                            <a:spcAft>
                              <a:spcPts val="0"/>
                            </a:spcAft>
                            <a:buClr>
                              <a:schemeClr val="dk1"/>
                            </a:buClr>
                            <a:buSzPts val="1100"/>
                            <a:buFont typeface="Arial"/>
                            <a:buNone/>
                          </a:pPr>
                          <a:r>
                            <a:rPr lang="en-GB" sz="1800" u="none" strike="noStrike" cap="none">
                              <a:solidFill>
                                <a:schemeClr val="accent4"/>
                              </a:solidFill>
                              <a:latin typeface="Century Gothic" panose="020B0502020202020204" pitchFamily="34" charset="0"/>
                              <a:ea typeface="Century Gothic"/>
                              <a:cs typeface="Century Gothic"/>
                              <a:sym typeface="Century Gothic"/>
                            </a:rPr>
                            <a:t>0.15 is smaller than 50, so this makes sense. </a:t>
                          </a:r>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mc:Choice>
        <mc:Fallback xmlns="">
          <p:graphicFrame>
            <p:nvGraphicFramePr>
              <p:cNvPr id="230" name="Google Shape;230;g3cc92dfdc06_0_12">
                <a:extLst>
                  <a:ext uri="{FF2B5EF4-FFF2-40B4-BE49-F238E27FC236}">
                    <a16:creationId xmlns:a16="http://schemas.microsoft.com/office/drawing/2014/main" id="{AD40A0FF-8623-CBED-091B-9CB5E9147F76}"/>
                  </a:ext>
                </a:extLst>
              </p:cNvPr>
              <p:cNvGraphicFramePr/>
              <p:nvPr>
                <p:extLst>
                  <p:ext uri="{D42A27DB-BD31-4B8C-83A1-F6EECF244321}">
                    <p14:modId xmlns:p14="http://schemas.microsoft.com/office/powerpoint/2010/main" val="3754879267"/>
                  </p:ext>
                </p:extLst>
              </p:nvPr>
            </p:nvGraphicFramePr>
            <p:xfrm>
              <a:off x="600396" y="540000"/>
              <a:ext cx="10080000" cy="5946450"/>
            </p:xfrm>
            <a:graphic>
              <a:graphicData uri="http://schemas.openxmlformats.org/drawingml/2006/table">
                <a:tbl>
                  <a:tblPr firstRow="1">
                    <a:noFill/>
                    <a:tableStyleId>{A6752717-46B6-495D-BC6C-DA8B73344B09}</a:tableStyleId>
                  </a:tblPr>
                  <a:tblGrid>
                    <a:gridCol w="5040000">
                      <a:extLst>
                        <a:ext uri="{9D8B030D-6E8A-4147-A177-3AD203B41FA5}">
                          <a16:colId xmlns:a16="http://schemas.microsoft.com/office/drawing/2014/main" val="20000"/>
                        </a:ext>
                      </a:extLst>
                    </a:gridCol>
                    <a:gridCol w="5040000">
                      <a:extLst>
                        <a:ext uri="{9D8B030D-6E8A-4147-A177-3AD203B41FA5}">
                          <a16:colId xmlns:a16="http://schemas.microsoft.com/office/drawing/2014/main" val="20001"/>
                        </a:ext>
                      </a:extLst>
                    </a:gridCol>
                  </a:tblGrid>
                  <a:tr h="556400">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a:t>
                          </a:r>
                          <a:r>
                            <a:rPr lang="en-GB" sz="2200" b="1" i="0" u="none" strike="noStrike" cap="none">
                              <a:solidFill>
                                <a:schemeClr val="dk1"/>
                              </a:solidFill>
                              <a:latin typeface="Century Gothic"/>
                              <a:ea typeface="Century Gothic"/>
                              <a:cs typeface="Century Gothic"/>
                              <a:sym typeface="Century Gothic"/>
                            </a:rPr>
                            <a:t> 0.25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r>
                            <a:rPr lang="en-GB" sz="2200" b="1" i="0" u="none" strike="noStrike" cap="none">
                              <a:solidFill>
                                <a:schemeClr val="dk1"/>
                              </a:solidFill>
                              <a:latin typeface="Century Gothic"/>
                              <a:ea typeface="Century Gothic"/>
                              <a:cs typeface="Century Gothic"/>
                              <a:sym typeface="Century Gothic"/>
                            </a:rPr>
                            <a:t> into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endParaRPr sz="2200" b="1" i="0" u="none" strike="noStrike" cap="none">
                            <a:solidFill>
                              <a:schemeClr val="dk1"/>
                            </a:solidFill>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tc>
                      <a:txBody>
                        <a:bodyPr/>
                        <a:lstStyle/>
                        <a:p>
                          <a:pPr marL="0" marR="0" lvl="0" indent="0" algn="l" rtl="0">
                            <a:lnSpc>
                              <a:spcPct val="100000"/>
                            </a:lnSpc>
                            <a:spcBef>
                              <a:spcPts val="0"/>
                            </a:spcBef>
                            <a:spcAft>
                              <a:spcPts val="0"/>
                            </a:spcAft>
                            <a:buClr>
                              <a:schemeClr val="dk1"/>
                            </a:buClr>
                            <a:buSzPts val="1000"/>
                            <a:buFont typeface="Century Gothic"/>
                            <a:buNone/>
                          </a:pPr>
                          <a:r>
                            <a:rPr lang="en-GB" sz="2200" b="1" u="none" strike="noStrike" cap="none">
                              <a:solidFill>
                                <a:schemeClr val="dk1"/>
                              </a:solidFill>
                              <a:latin typeface="Century Gothic"/>
                              <a:ea typeface="Century Gothic"/>
                              <a:cs typeface="Century Gothic"/>
                              <a:sym typeface="Century Gothic"/>
                            </a:rPr>
                            <a:t>Convert 150 </a:t>
                          </a:r>
                          <a:r>
                            <a:rPr lang="en-GB" sz="2200" b="1" i="0" u="none" strike="noStrike" cap="none">
                              <a:solidFill>
                                <a:schemeClr val="tx1"/>
                              </a:solidFill>
                              <a:latin typeface="Century Gothic"/>
                              <a:ea typeface="Century Gothic"/>
                              <a:cs typeface="Century Gothic"/>
                              <a:sym typeface="Century Gothic"/>
                            </a:rPr>
                            <a:t>c</a:t>
                          </a:r>
                          <a:r>
                            <a:rPr lang="en-GB" sz="2200" b="1" u="none" strike="noStrike" cap="none">
                              <a:solidFill>
                                <a:schemeClr val="tx1"/>
                              </a:solidFill>
                              <a:latin typeface="Century Gothic"/>
                              <a:ea typeface="Century Gothic"/>
                              <a:cs typeface="Century Gothic"/>
                              <a:sym typeface="Century Gothic"/>
                            </a:rPr>
                            <a:t>m</a:t>
                          </a:r>
                          <a:r>
                            <a:rPr lang="en-GB" sz="2200" b="1" u="none" strike="noStrike" cap="none" baseline="30000">
                              <a:solidFill>
                                <a:schemeClr val="tx1"/>
                              </a:solidFill>
                              <a:latin typeface="Century Gothic"/>
                              <a:ea typeface="Century Gothic"/>
                              <a:cs typeface="Century Gothic"/>
                              <a:sym typeface="Century Gothic"/>
                            </a:rPr>
                            <a:t>3</a:t>
                          </a:r>
                          <a:r>
                            <a:rPr lang="en-GB" sz="2200" b="1" u="none" strike="noStrike" cap="none">
                              <a:solidFill>
                                <a:schemeClr val="dk1"/>
                              </a:solidFill>
                              <a:latin typeface="Century Gothic"/>
                              <a:ea typeface="Century Gothic"/>
                              <a:cs typeface="Century Gothic"/>
                              <a:sym typeface="Century Gothic"/>
                            </a:rPr>
                            <a:t> into </a:t>
                          </a:r>
                          <a:r>
                            <a:rPr lang="en-GB" sz="2200" b="1" u="none" strike="noStrike" cap="none">
                              <a:solidFill>
                                <a:schemeClr val="tx1"/>
                              </a:solidFill>
                              <a:latin typeface="Century Gothic"/>
                              <a:ea typeface="Century Gothic"/>
                              <a:cs typeface="Century Gothic"/>
                              <a:sym typeface="Century Gothic"/>
                            </a:rPr>
                            <a:t>dm</a:t>
                          </a:r>
                          <a:r>
                            <a:rPr lang="en-GB" sz="2200" b="1" u="none" strike="noStrike" cap="none" baseline="30000">
                              <a:solidFill>
                                <a:schemeClr val="tx1"/>
                              </a:solidFill>
                              <a:latin typeface="Century Gothic"/>
                              <a:ea typeface="Century Gothic"/>
                              <a:cs typeface="Century Gothic"/>
                              <a:sym typeface="Century Gothic"/>
                            </a:rPr>
                            <a:t>3</a:t>
                          </a:r>
                          <a:endParaRPr sz="2200" b="1" u="none" strike="noStrike" cap="none">
                            <a:solidFill>
                              <a:schemeClr val="dk1"/>
                            </a:solidFill>
                            <a:latin typeface="Century Gothic"/>
                            <a:ea typeface="Century Gothic"/>
                            <a:cs typeface="Century Gothic"/>
                            <a:sym typeface="Century Gothic"/>
                          </a:endParaRPr>
                        </a:p>
                      </a:txBody>
                      <a:tcPr marL="82725" marR="82725" marT="41350" marB="4135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EA8FC4"/>
                        </a:solidFill>
                      </a:tcPr>
                    </a:tc>
                    <a:extLst>
                      <a:ext uri="{0D108BD9-81ED-4DB2-BD59-A6C34878D82A}">
                        <a16:rowId xmlns:a16="http://schemas.microsoft.com/office/drawing/2014/main" val="10000"/>
                      </a:ext>
                    </a:extLst>
                  </a:tr>
                  <a:tr h="5390050">
                    <a:tc>
                      <a:txBody>
                        <a:bodyPr/>
                        <a:lstStyle/>
                        <a:p>
                          <a:endParaRPr lang="en-US"/>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blipFill>
                          <a:blip r:embed="rId3"/>
                          <a:stretch>
                            <a:fillRect l="-121" t="-10384" r="-100121" b="-226"/>
                          </a:stretch>
                        </a:blipFill>
                      </a:tcPr>
                    </a:tc>
                    <a:tc>
                      <a:txBody>
                        <a:bodyPr/>
                        <a:lstStyle/>
                        <a:p>
                          <a:endParaRPr lang="en-US"/>
                        </a:p>
                      </a:txBody>
                      <a:tcPr marL="82725" marR="82725" marT="41350" marB="4135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lgn="ctr">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blipFill>
                          <a:blip r:embed="rId3"/>
                          <a:stretch>
                            <a:fillRect l="-100242" t="-10384" r="-242" b="-226"/>
                          </a:stretch>
                        </a:blipFill>
                      </a:tcPr>
                    </a:tc>
                    <a:extLst>
                      <a:ext uri="{0D108BD9-81ED-4DB2-BD59-A6C34878D82A}">
                        <a16:rowId xmlns:a16="http://schemas.microsoft.com/office/drawing/2014/main" val="10001"/>
                      </a:ext>
                    </a:extLst>
                  </a:tr>
                </a:tbl>
              </a:graphicData>
            </a:graphic>
          </p:graphicFrame>
        </mc:Fallback>
      </mc:AlternateContent>
      <p:sp>
        <p:nvSpPr>
          <p:cNvPr id="2" name="Title 1">
            <a:extLst>
              <a:ext uri="{FF2B5EF4-FFF2-40B4-BE49-F238E27FC236}">
                <a16:creationId xmlns:a16="http://schemas.microsoft.com/office/drawing/2014/main" id="{24EC1A58-5E13-B8DF-1DCE-F38CF77B8355}"/>
              </a:ext>
            </a:extLst>
          </p:cNvPr>
          <p:cNvSpPr>
            <a:spLocks noGrp="1"/>
          </p:cNvSpPr>
          <p:nvPr>
            <p:ph type="title"/>
          </p:nvPr>
        </p:nvSpPr>
        <p:spPr>
          <a:xfrm>
            <a:off x="540000" y="-440661"/>
            <a:ext cx="10080000" cy="440661"/>
          </a:xfrm>
        </p:spPr>
        <p:txBody>
          <a:bodyPr spcFirstLastPara="1" wrap="square" lIns="0" tIns="0" rIns="0" bIns="0" anchor="b" anchorCtr="0">
            <a:noAutofit/>
          </a:bodyPr>
          <a:lstStyle/>
          <a:p>
            <a:r>
              <a:rPr lang="en-GB"/>
              <a:t>Worked example 2 – answer </a:t>
            </a:r>
          </a:p>
        </p:txBody>
      </p:sp>
    </p:spTree>
    <p:extLst>
      <p:ext uri="{BB962C8B-B14F-4D97-AF65-F5344CB8AC3E}">
        <p14:creationId xmlns:p14="http://schemas.microsoft.com/office/powerpoint/2010/main" val="2341737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g3c62a990d31_0_2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Chemistry context</a:t>
            </a:r>
            <a:endParaRPr/>
          </a:p>
        </p:txBody>
      </p:sp>
      <p:sp>
        <p:nvSpPr>
          <p:cNvPr id="237" name="Google Shape;237;g3c62a990d31_0_24"/>
          <p:cNvSpPr txBox="1">
            <a:spLocks noGrp="1"/>
          </p:cNvSpPr>
          <p:nvPr>
            <p:ph type="body" idx="1"/>
          </p:nvPr>
        </p:nvSpPr>
        <p:spPr>
          <a:xfrm>
            <a:off x="540000" y="1412610"/>
            <a:ext cx="9587100" cy="5040000"/>
          </a:xfrm>
          <a:prstGeom prst="rect">
            <a:avLst/>
          </a:prstGeom>
          <a:noFill/>
          <a:ln>
            <a:noFill/>
          </a:ln>
        </p:spPr>
        <p:txBody>
          <a:bodyPr spcFirstLastPara="1" wrap="square" lIns="0" tIns="0" rIns="0" bIns="0" anchor="t" anchorCtr="0">
            <a:normAutofit/>
          </a:bodyPr>
          <a:lstStyle/>
          <a:p>
            <a:pPr marL="0" lvl="0" indent="0" algn="l" rtl="0">
              <a:lnSpc>
                <a:spcPct val="115000"/>
              </a:lnSpc>
              <a:spcBef>
                <a:spcPts val="0"/>
              </a:spcBef>
              <a:spcAft>
                <a:spcPts val="0"/>
              </a:spcAft>
              <a:buClr>
                <a:schemeClr val="dk1"/>
              </a:buClr>
              <a:buSzPts val="1100"/>
              <a:buFont typeface="Arial"/>
              <a:buNone/>
            </a:pPr>
            <a:endParaRPr sz="1100">
              <a:latin typeface="Lexend"/>
              <a:ea typeface="Lexend"/>
              <a:cs typeface="Lexend"/>
              <a:sym typeface="Lexend"/>
            </a:endParaRPr>
          </a:p>
          <a:p>
            <a:pPr marL="0" lvl="0" indent="0" algn="l" rtl="0">
              <a:lnSpc>
                <a:spcPct val="100000"/>
              </a:lnSpc>
              <a:spcBef>
                <a:spcPts val="0"/>
              </a:spcBef>
              <a:spcAft>
                <a:spcPts val="0"/>
              </a:spcAft>
              <a:buSzPts val="2750"/>
              <a:buNone/>
            </a:pPr>
            <a:r>
              <a:rPr lang="en-GB"/>
              <a:t>A student has 2.5 litres of a solution. They need the volume in cm</a:t>
            </a:r>
            <a:r>
              <a:rPr lang="en-GB" baseline="30000"/>
              <a:t>3</a:t>
            </a:r>
            <a:r>
              <a:rPr lang="en-GB"/>
              <a:t>. </a:t>
            </a:r>
            <a:endParaRPr/>
          </a:p>
          <a:p>
            <a:pPr marL="0" lvl="0" indent="0" algn="l" rtl="0">
              <a:lnSpc>
                <a:spcPct val="100000"/>
              </a:lnSpc>
              <a:spcBef>
                <a:spcPts val="1200"/>
              </a:spcBef>
              <a:spcAft>
                <a:spcPts val="0"/>
              </a:spcAft>
              <a:buSzPts val="2750"/>
              <a:buNone/>
            </a:pPr>
            <a:r>
              <a:rPr lang="en-GB"/>
              <a:t>How many cm</a:t>
            </a:r>
            <a:r>
              <a:rPr lang="en-GB" baseline="30000"/>
              <a:t>3</a:t>
            </a:r>
            <a:r>
              <a:rPr lang="en-GB"/>
              <a:t> of solution do they have?</a:t>
            </a: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0"/>
              </a:spcAft>
              <a:buSzPts val="2750"/>
              <a:buNone/>
            </a:pPr>
            <a:endParaRPr/>
          </a:p>
          <a:p>
            <a:pPr marL="0" lvl="0" indent="0" algn="l" rtl="0">
              <a:lnSpc>
                <a:spcPct val="100000"/>
              </a:lnSpc>
              <a:spcBef>
                <a:spcPts val="1200"/>
              </a:spcBef>
              <a:spcAft>
                <a:spcPts val="1200"/>
              </a:spcAft>
              <a:buSzPts val="2750"/>
              <a:buNone/>
            </a:pPr>
            <a:endParaRPr/>
          </a:p>
        </p:txBody>
      </p:sp>
      <p:sp>
        <p:nvSpPr>
          <p:cNvPr id="3" name="Google Shape;229;g3cc92dfdc06_0_12">
            <a:extLst>
              <a:ext uri="{FF2B5EF4-FFF2-40B4-BE49-F238E27FC236}">
                <a16:creationId xmlns:a16="http://schemas.microsoft.com/office/drawing/2014/main" id="{1D749AF1-9134-24B4-11E8-CF0BEECB0DCA}"/>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Activity</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5">
          <a:extLst>
            <a:ext uri="{FF2B5EF4-FFF2-40B4-BE49-F238E27FC236}">
              <a16:creationId xmlns:a16="http://schemas.microsoft.com/office/drawing/2014/main" id="{C6E6FAAD-E4B2-9452-6D88-BB13D64F2AF1}"/>
            </a:ext>
          </a:extLst>
        </p:cNvPr>
        <p:cNvGrpSpPr/>
        <p:nvPr/>
      </p:nvGrpSpPr>
      <p:grpSpPr>
        <a:xfrm>
          <a:off x="0" y="0"/>
          <a:ext cx="0" cy="0"/>
          <a:chOff x="0" y="0"/>
          <a:chExt cx="0" cy="0"/>
        </a:xfrm>
      </p:grpSpPr>
      <p:sp>
        <p:nvSpPr>
          <p:cNvPr id="236" name="Google Shape;236;g3c62a990d31_0_24">
            <a:extLst>
              <a:ext uri="{FF2B5EF4-FFF2-40B4-BE49-F238E27FC236}">
                <a16:creationId xmlns:a16="http://schemas.microsoft.com/office/drawing/2014/main" id="{5D78513B-F350-15C1-56E6-304D874BB86F}"/>
              </a:ext>
            </a:extLst>
          </p:cNvPr>
          <p:cNvSpPr txBox="1">
            <a:spLocks noGrp="1"/>
          </p:cNvSpPr>
          <p:nvPr>
            <p:ph type="title"/>
          </p:nvPr>
        </p:nvSpPr>
        <p:spPr>
          <a:xfrm>
            <a:off x="78645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Chemistry context – answer</a:t>
            </a:r>
            <a:endParaRPr/>
          </a:p>
        </p:txBody>
      </p:sp>
      <mc:AlternateContent xmlns:mc="http://schemas.openxmlformats.org/markup-compatibility/2006" xmlns:a14="http://schemas.microsoft.com/office/drawing/2010/main">
        <mc:Choice Requires="a14">
          <p:sp>
            <p:nvSpPr>
              <p:cNvPr id="237" name="Google Shape;237;g3c62a990d31_0_24">
                <a:extLst>
                  <a:ext uri="{FF2B5EF4-FFF2-40B4-BE49-F238E27FC236}">
                    <a16:creationId xmlns:a16="http://schemas.microsoft.com/office/drawing/2014/main" id="{AE9DE4A4-B989-D228-57CF-1AF2CCA6E404}"/>
                  </a:ext>
                </a:extLst>
              </p:cNvPr>
              <p:cNvSpPr txBox="1">
                <a:spLocks noGrp="1"/>
              </p:cNvSpPr>
              <p:nvPr>
                <p:ph type="body" idx="1"/>
              </p:nvPr>
            </p:nvSpPr>
            <p:spPr>
              <a:xfrm>
                <a:off x="786450" y="1575448"/>
                <a:ext cx="9587100" cy="5040000"/>
              </a:xfrm>
              <a:prstGeom prst="rect">
                <a:avLst/>
              </a:prstGeom>
              <a:noFill/>
              <a:ln>
                <a:noFill/>
              </a:ln>
            </p:spPr>
            <p:txBody>
              <a:bodyPr spcFirstLastPara="1" wrap="square" lIns="0" tIns="0" rIns="0" bIns="0" anchor="t" anchorCtr="0">
                <a:normAutofit/>
              </a:bodyPr>
              <a:lstStyle/>
              <a:p>
                <a:pPr marL="0" indent="0">
                  <a:buNone/>
                </a:pPr>
                <a:r>
                  <a:rPr lang="en-GB" sz="2400">
                    <a:latin typeface="Century Gothic" panose="020B0502020202020204" pitchFamily="34" charset="0"/>
                    <a:ea typeface="Arial"/>
                    <a:cs typeface="Arial"/>
                    <a:sym typeface="Arial"/>
                  </a:rPr>
                  <a:t>2.5 litres is equivalent to 2.5 </a:t>
                </a:r>
                <a:r>
                  <a:rPr lang="en-GB" sz="2400">
                    <a:solidFill>
                      <a:schemeClr val="tx1"/>
                    </a:solidFill>
                  </a:rPr>
                  <a:t>dm</a:t>
                </a:r>
                <a:r>
                  <a:rPr lang="en-GB" sz="2400" baseline="30000">
                    <a:solidFill>
                      <a:schemeClr val="tx1"/>
                    </a:solidFill>
                  </a:rPr>
                  <a:t>3</a:t>
                </a:r>
                <a:endParaRPr lang="en-GB" sz="2400">
                  <a:latin typeface="Century Gothic" panose="020B0502020202020204" pitchFamily="34" charset="0"/>
                  <a:ea typeface="Arial"/>
                  <a:cs typeface="Arial"/>
                  <a:sym typeface="Arial"/>
                </a:endParaRPr>
              </a:p>
              <a:p>
                <a:pPr marL="0" indent="0">
                  <a:buNone/>
                </a:pPr>
                <a:endParaRPr lang="en-GB" sz="2400">
                  <a:latin typeface="Century Gothic" panose="020B0502020202020204" pitchFamily="34" charset="0"/>
                  <a:ea typeface="Arial"/>
                  <a:cs typeface="Arial"/>
                  <a:sym typeface="Arial"/>
                </a:endParaRPr>
              </a:p>
              <a:p>
                <a:pPr marL="0" indent="0">
                  <a:buNone/>
                </a:pPr>
                <a:r>
                  <a:rPr lang="en-GB" sz="2400">
                    <a:latin typeface="Century Gothic" panose="020B0502020202020204" pitchFamily="34" charset="0"/>
                    <a:ea typeface="Arial"/>
                    <a:cs typeface="Arial"/>
                    <a:sym typeface="Arial"/>
                  </a:rPr>
                  <a:t>2.5 </a:t>
                </a:r>
                <a14:m>
                  <m:oMath xmlns:m="http://schemas.openxmlformats.org/officeDocument/2006/math">
                    <m:r>
                      <a:rPr lang="ar-AE" sz="2400" b="0">
                        <a:latin typeface="Cambria Math" panose="02040503050406030204" pitchFamily="18" charset="0"/>
                        <a:ea typeface="Cambria Math" panose="02040503050406030204" pitchFamily="18" charset="0"/>
                        <a:cs typeface="Arial"/>
                        <a:sym typeface="Arial"/>
                      </a:rPr>
                      <m:t>×</m:t>
                    </m:r>
                    <m:r>
                      <a:rPr lang="ar-AE" sz="2400" b="0" i="1">
                        <a:latin typeface="Cambria Math" panose="02040503050406030204" pitchFamily="18" charset="0"/>
                        <a:ea typeface="Cambria Math" panose="02040503050406030204" pitchFamily="18" charset="0"/>
                        <a:cs typeface="Arial"/>
                        <a:sym typeface="Arial"/>
                      </a:rPr>
                      <m:t> </m:t>
                    </m:r>
                  </m:oMath>
                </a14:m>
                <a:r>
                  <a:rPr lang="en-GB" sz="2400">
                    <a:latin typeface="Century Gothic" panose="020B0502020202020204" pitchFamily="34" charset="0"/>
                    <a:ea typeface="Arial"/>
                    <a:cs typeface="Arial"/>
                    <a:sym typeface="Arial"/>
                  </a:rPr>
                  <a:t>1000 = 2500 </a:t>
                </a:r>
                <a:r>
                  <a:rPr lang="en-GB" sz="2400">
                    <a:solidFill>
                      <a:schemeClr val="tx1"/>
                    </a:solidFill>
                    <a:latin typeface="Century Gothic" panose="020B0502020202020204" pitchFamily="34" charset="0"/>
                    <a:ea typeface="Arial"/>
                    <a:cs typeface="Arial"/>
                    <a:sym typeface="Arial"/>
                  </a:rPr>
                  <a:t>c</a:t>
                </a:r>
                <a:r>
                  <a:rPr lang="en-GB" sz="2400">
                    <a:solidFill>
                      <a:schemeClr val="tx1"/>
                    </a:solidFill>
                  </a:rPr>
                  <a:t>m</a:t>
                </a:r>
                <a:r>
                  <a:rPr lang="en-GB" sz="2400" baseline="30000">
                    <a:solidFill>
                      <a:schemeClr val="tx1"/>
                    </a:solidFill>
                  </a:rPr>
                  <a:t>3</a:t>
                </a:r>
                <a:endParaRPr lang="en-GB" sz="2400">
                  <a:latin typeface="Century Gothic" panose="020B0502020202020204" pitchFamily="34" charset="0"/>
                  <a:ea typeface="Arial"/>
                  <a:cs typeface="Arial"/>
                  <a:sym typeface="Arial"/>
                </a:endParaRPr>
              </a:p>
              <a:p>
                <a:pPr marL="0" indent="0">
                  <a:buNone/>
                </a:pPr>
                <a:endParaRPr lang="ar-AE"/>
              </a:p>
              <a:p>
                <a:pPr marL="0" lvl="0" indent="0" algn="l" rtl="0">
                  <a:lnSpc>
                    <a:spcPct val="100000"/>
                  </a:lnSpc>
                  <a:spcBef>
                    <a:spcPts val="1200"/>
                  </a:spcBef>
                  <a:spcAft>
                    <a:spcPts val="0"/>
                  </a:spcAft>
                  <a:buSzPts val="2750"/>
                  <a:buNone/>
                </a:pPr>
                <a:endParaRPr lang="ar-AE"/>
              </a:p>
              <a:p>
                <a:pPr marL="0" lvl="0" indent="0" algn="l" rtl="0">
                  <a:lnSpc>
                    <a:spcPct val="100000"/>
                  </a:lnSpc>
                  <a:spcBef>
                    <a:spcPts val="1200"/>
                  </a:spcBef>
                  <a:spcAft>
                    <a:spcPts val="0"/>
                  </a:spcAft>
                  <a:buSzPts val="2750"/>
                  <a:buNone/>
                </a:pPr>
                <a:endParaRPr lang="ar-AE"/>
              </a:p>
              <a:p>
                <a:pPr marL="0" lvl="0" indent="0" algn="l" rtl="0">
                  <a:lnSpc>
                    <a:spcPct val="100000"/>
                  </a:lnSpc>
                  <a:spcBef>
                    <a:spcPts val="1200"/>
                  </a:spcBef>
                  <a:spcAft>
                    <a:spcPts val="1200"/>
                  </a:spcAft>
                  <a:buSzPts val="2750"/>
                  <a:buNone/>
                </a:pPr>
                <a:endParaRPr/>
              </a:p>
            </p:txBody>
          </p:sp>
        </mc:Choice>
        <mc:Fallback xmlns="">
          <p:sp>
            <p:nvSpPr>
              <p:cNvPr id="237" name="Google Shape;237;g3c62a990d31_0_24">
                <a:extLst>
                  <a:ext uri="{FF2B5EF4-FFF2-40B4-BE49-F238E27FC236}">
                    <a16:creationId xmlns:a16="http://schemas.microsoft.com/office/drawing/2014/main" id="{AE9DE4A4-B989-D228-57CF-1AF2CCA6E404}"/>
                  </a:ext>
                </a:extLst>
              </p:cNvPr>
              <p:cNvSpPr txBox="1">
                <a:spLocks noGrp="1" noRot="1" noChangeAspect="1" noMove="1" noResize="1" noEditPoints="1" noAdjustHandles="1" noChangeArrowheads="1" noChangeShapeType="1" noTextEdit="1"/>
              </p:cNvSpPr>
              <p:nvPr>
                <p:ph type="body" idx="1"/>
              </p:nvPr>
            </p:nvSpPr>
            <p:spPr>
              <a:xfrm>
                <a:off x="786450" y="1575448"/>
                <a:ext cx="9587100" cy="5040000"/>
              </a:xfrm>
              <a:prstGeom prst="rect">
                <a:avLst/>
              </a:prstGeom>
              <a:blipFill>
                <a:blip r:embed="rId3"/>
                <a:stretch>
                  <a:fillRect l="-1907" t="-1935"/>
                </a:stretch>
              </a:blipFill>
              <a:ln>
                <a:noFill/>
              </a:ln>
            </p:spPr>
            <p:txBody>
              <a:bodyPr/>
              <a:lstStyle/>
              <a:p>
                <a:r>
                  <a:rPr lang="en-US">
                    <a:noFill/>
                  </a:rPr>
                  <a:t> </a:t>
                </a:r>
              </a:p>
            </p:txBody>
          </p:sp>
        </mc:Fallback>
      </mc:AlternateContent>
      <p:sp>
        <p:nvSpPr>
          <p:cNvPr id="3" name="Google Shape;229;g3cc92dfdc06_0_12">
            <a:extLst>
              <a:ext uri="{FF2B5EF4-FFF2-40B4-BE49-F238E27FC236}">
                <a16:creationId xmlns:a16="http://schemas.microsoft.com/office/drawing/2014/main" id="{8AD2A8E2-9A69-76CE-9873-55EE490CEC95}"/>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359209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g3cc2908c6bd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3400"/>
              <a:buNone/>
            </a:pPr>
            <a:r>
              <a:rPr lang="en-GB"/>
              <a:t>Returning to the lesson questions</a:t>
            </a:r>
            <a:endParaRPr/>
          </a:p>
        </p:txBody>
      </p:sp>
      <p:sp>
        <p:nvSpPr>
          <p:cNvPr id="245" name="Google Shape;245;g3cc2908c6bd_0_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457200" lvl="0" indent="-403225" algn="l" rtl="0">
              <a:lnSpc>
                <a:spcPct val="100000"/>
              </a:lnSpc>
              <a:spcBef>
                <a:spcPts val="1200"/>
              </a:spcBef>
              <a:spcAft>
                <a:spcPts val="0"/>
              </a:spcAft>
              <a:buSzPct val="100000"/>
              <a:buAutoNum type="arabicPeriod"/>
            </a:pPr>
            <a:r>
              <a:rPr lang="en-GB"/>
              <a:t>The </a:t>
            </a:r>
            <a:r>
              <a:rPr lang="en-GB" b="1"/>
              <a:t>diameter </a:t>
            </a:r>
            <a:r>
              <a:rPr lang="en-GB"/>
              <a:t>of gold nanoparticles used in biosensors is 20 nanometres (nm). Convert the diameter of one gold nanoparticle into micrometres (</a:t>
            </a:r>
            <a:r>
              <a:rPr lang="en-GB" err="1"/>
              <a:t>μm</a:t>
            </a:r>
            <a:r>
              <a:rPr lang="en-GB"/>
              <a:t>).</a:t>
            </a:r>
            <a:endParaRPr/>
          </a:p>
          <a:p>
            <a:pPr marL="0" lvl="0" indent="0" algn="l" rtl="0">
              <a:lnSpc>
                <a:spcPct val="100000"/>
              </a:lnSpc>
              <a:spcBef>
                <a:spcPts val="1200"/>
              </a:spcBef>
              <a:spcAft>
                <a:spcPts val="0"/>
              </a:spcAft>
              <a:buSzPts val="2750"/>
              <a:buNone/>
            </a:pPr>
            <a:endParaRPr/>
          </a:p>
          <a:p>
            <a:pPr marL="511175" lvl="0" indent="-457200" algn="l" rtl="0">
              <a:lnSpc>
                <a:spcPct val="100000"/>
              </a:lnSpc>
              <a:spcBef>
                <a:spcPts val="1200"/>
              </a:spcBef>
              <a:spcAft>
                <a:spcPts val="0"/>
              </a:spcAft>
              <a:buSzPct val="100000"/>
              <a:buFont typeface="+mj-lt"/>
              <a:buAutoNum type="arabicPeriod" startAt="2"/>
            </a:pPr>
            <a:r>
              <a:rPr lang="en-GB"/>
              <a:t>A student used titration to find the reacting volumes of hydrochloric acid and sodium hydroxide solution. </a:t>
            </a:r>
            <a:endParaRPr/>
          </a:p>
          <a:p>
            <a:pPr marL="457200" lvl="0" indent="0" algn="l" rtl="0">
              <a:lnSpc>
                <a:spcPct val="100000"/>
              </a:lnSpc>
              <a:spcBef>
                <a:spcPts val="1200"/>
              </a:spcBef>
              <a:spcAft>
                <a:spcPts val="0"/>
              </a:spcAft>
              <a:buSzPts val="2750"/>
              <a:buNone/>
            </a:pPr>
            <a:r>
              <a:rPr lang="en-GB"/>
              <a:t>They began by measuring out 0.05 dm</a:t>
            </a:r>
            <a:r>
              <a:rPr lang="en-GB" baseline="30000"/>
              <a:t>3</a:t>
            </a:r>
            <a:r>
              <a:rPr lang="en-GB"/>
              <a:t> of sodium hydroxide solution and placed it into a conical flask. </a:t>
            </a:r>
            <a:endParaRPr/>
          </a:p>
          <a:p>
            <a:pPr marL="457200" lvl="0" indent="0" algn="l" rtl="0">
              <a:lnSpc>
                <a:spcPct val="100000"/>
              </a:lnSpc>
              <a:spcBef>
                <a:spcPts val="1200"/>
              </a:spcBef>
              <a:spcAft>
                <a:spcPts val="0"/>
              </a:spcAft>
              <a:buSzPts val="2750"/>
              <a:buNone/>
            </a:pPr>
            <a:r>
              <a:rPr lang="en-GB"/>
              <a:t>Convert this </a:t>
            </a:r>
            <a:r>
              <a:rPr lang="en-GB" b="1"/>
              <a:t>volume</a:t>
            </a:r>
            <a:r>
              <a:rPr lang="en-GB"/>
              <a:t> into cm</a:t>
            </a:r>
            <a:r>
              <a:rPr lang="en-GB" baseline="30000"/>
              <a:t>3</a:t>
            </a:r>
            <a:r>
              <a:rPr lang="en-GB"/>
              <a:t>.</a:t>
            </a:r>
            <a:endParaRPr/>
          </a:p>
          <a:p>
            <a:pPr marL="0" lvl="0" indent="0" algn="l" rtl="0">
              <a:lnSpc>
                <a:spcPct val="100000"/>
              </a:lnSpc>
              <a:spcBef>
                <a:spcPts val="1200"/>
              </a:spcBef>
              <a:spcAft>
                <a:spcPts val="1200"/>
              </a:spcAft>
              <a:buSzPts val="2750"/>
              <a:buNone/>
            </a:pPr>
            <a:endParaRPr/>
          </a:p>
        </p:txBody>
      </p:sp>
      <p:sp>
        <p:nvSpPr>
          <p:cNvPr id="6" name="Google Shape;117;p5">
            <a:extLst>
              <a:ext uri="{FF2B5EF4-FFF2-40B4-BE49-F238E27FC236}">
                <a16:creationId xmlns:a16="http://schemas.microsoft.com/office/drawing/2014/main" id="{204DD1C7-47D4-27EC-0606-A14ACD4E7B57}"/>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Lesson questions</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g3cc92dfdc06_0_21"/>
          <p:cNvSpPr txBox="1">
            <a:spLocks noGrp="1"/>
          </p:cNvSpPr>
          <p:nvPr>
            <p:ph type="title"/>
          </p:nvPr>
        </p:nvSpPr>
        <p:spPr>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3400"/>
              <a:buNone/>
            </a:pPr>
            <a:r>
              <a:rPr lang="en-GB"/>
              <a:t>Returning to the lesson questions – answers </a:t>
            </a:r>
            <a:endParaRPr/>
          </a:p>
        </p:txBody>
      </p:sp>
      <mc:AlternateContent xmlns:mc="http://schemas.openxmlformats.org/markup-compatibility/2006" xmlns:a14="http://schemas.microsoft.com/office/drawing/2010/main">
        <mc:Choice Requires="a14">
          <p:sp>
            <p:nvSpPr>
              <p:cNvPr id="252" name="Google Shape;252;g3cc92dfdc06_0_21"/>
              <p:cNvSpPr txBox="1">
                <a:spLocks noGrp="1"/>
              </p:cNvSpPr>
              <p:nvPr>
                <p:ph type="body" idx="1"/>
              </p:nvPr>
            </p:nvSpPr>
            <p:spPr>
              <a:xfrm>
                <a:off x="540000" y="1601194"/>
                <a:ext cx="4770000" cy="5040000"/>
              </a:xfrm>
              <a:prstGeom prst="rect">
                <a:avLst/>
              </a:prstGeom>
              <a:noFill/>
              <a:ln>
                <a:noFill/>
              </a:ln>
            </p:spPr>
            <p:txBody>
              <a:bodyPr spcFirstLastPara="1" wrap="square" lIns="0" tIns="0" rIns="0" bIns="0" anchor="t" anchorCtr="0">
                <a:noAutofit/>
              </a:bodyPr>
              <a:lstStyle/>
              <a:p>
                <a:pPr marL="457200" lvl="0" indent="-337820" algn="l" rtl="0">
                  <a:lnSpc>
                    <a:spcPct val="100000"/>
                  </a:lnSpc>
                  <a:spcBef>
                    <a:spcPts val="0"/>
                  </a:spcBef>
                  <a:spcAft>
                    <a:spcPts val="0"/>
                  </a:spcAft>
                  <a:buClr>
                    <a:schemeClr val="accent4"/>
                  </a:buClr>
                  <a:buSzPct val="100000"/>
                  <a:buAutoNum type="arabicPeriod"/>
                </a:pPr>
                <a:r>
                  <a:rPr lang="en-GB" b="1">
                    <a:solidFill>
                      <a:schemeClr val="accent4"/>
                    </a:solidFill>
                  </a:rPr>
                  <a:t>Step 1:</a:t>
                </a:r>
                <a:r>
                  <a:rPr lang="en-GB">
                    <a:solidFill>
                      <a:schemeClr val="accent4"/>
                    </a:solidFill>
                  </a:rPr>
                  <a:t> </a:t>
                </a:r>
                <a:r>
                  <a:rPr lang="en-GB"/>
                  <a:t>Conversion factor is </a:t>
                </a:r>
                <a:r>
                  <a:rPr lang="en-GB" b="1"/>
                  <a:t>1000 </a:t>
                </a:r>
                <a:r>
                  <a:rPr lang="en-GB"/>
                  <a:t>(as 1 </a:t>
                </a:r>
                <a:r>
                  <a:rPr lang="en-GB" err="1"/>
                  <a:t>μm</a:t>
                </a:r>
                <a:r>
                  <a:rPr lang="en-GB"/>
                  <a:t> is equivalent to 1000 nm).</a:t>
                </a:r>
                <a:endParaRPr lang="en-GB" b="1"/>
              </a:p>
              <a:p>
                <a:pPr indent="0">
                  <a:spcBef>
                    <a:spcPts val="1200"/>
                  </a:spcBef>
                  <a:buSzPct val="159883"/>
                  <a:buNone/>
                </a:pPr>
                <a:r>
                  <a:rPr lang="en-GB" b="1">
                    <a:solidFill>
                      <a:schemeClr val="accent4"/>
                    </a:solidFill>
                  </a:rPr>
                  <a:t>Step 2</a:t>
                </a:r>
                <a:r>
                  <a:rPr lang="en-GB" b="1"/>
                  <a:t>:</a:t>
                </a:r>
                <a:r>
                  <a:rPr lang="en-GB"/>
                  <a:t> We are moving to a larger unit, so the answer will be smaller.</a:t>
                </a:r>
              </a:p>
              <a:p>
                <a:pPr indent="0">
                  <a:spcBef>
                    <a:spcPts val="1200"/>
                  </a:spcBef>
                  <a:buSzPct val="159883"/>
                  <a:buNone/>
                </a:pPr>
                <a:r>
                  <a:rPr lang="en-GB" b="1">
                    <a:solidFill>
                      <a:schemeClr val="accent4"/>
                    </a:solidFill>
                  </a:rPr>
                  <a:t>Step 3: </a:t>
                </a:r>
                <a:r>
                  <a:rPr lang="en-GB"/>
                  <a:t>We divide.</a:t>
                </a:r>
              </a:p>
              <a:p>
                <a:pPr indent="0">
                  <a:spcBef>
                    <a:spcPts val="1200"/>
                  </a:spcBef>
                  <a:buSzPct val="159883"/>
                </a:pPr>
                <a:r>
                  <a:rPr lang="en-GB" b="1">
                    <a:solidFill>
                      <a:schemeClr val="accent4"/>
                    </a:solidFill>
                  </a:rPr>
                  <a:t>Step 4:</a:t>
                </a:r>
                <a:r>
                  <a:rPr lang="en-GB">
                    <a:solidFill>
                      <a:schemeClr val="accent4"/>
                    </a:solidFill>
                  </a:rPr>
                  <a:t> </a:t>
                </a:r>
                <a:r>
                  <a:rPr lang="en-GB">
                    <a:solidFill>
                      <a:schemeClr val="tx1"/>
                    </a:solidFill>
                  </a:rPr>
                  <a:t>20 </a:t>
                </a:r>
                <a14:m>
                  <m:oMath xmlns:m="http://schemas.openxmlformats.org/officeDocument/2006/math">
                    <m:r>
                      <a:rPr lang="en-GB" i="1" dirty="0">
                        <a:solidFill>
                          <a:schemeClr val="tx1"/>
                        </a:solidFill>
                        <a:latin typeface="Cambria Math" panose="02040503050406030204" pitchFamily="18" charset="0"/>
                      </a:rPr>
                      <m:t>÷</m:t>
                    </m:r>
                    <m:r>
                      <a:rPr lang="en-GB" b="0" i="1" dirty="0" smtClean="0">
                        <a:solidFill>
                          <a:schemeClr val="tx1"/>
                        </a:solidFill>
                        <a:latin typeface="Cambria Math" panose="02040503050406030204" pitchFamily="18" charset="0"/>
                      </a:rPr>
                      <m:t> </m:t>
                    </m:r>
                  </m:oMath>
                </a14:m>
                <a:r>
                  <a:rPr lang="en-GB">
                    <a:solidFill>
                      <a:schemeClr val="tx1"/>
                    </a:solidFill>
                  </a:rPr>
                  <a:t>1000 = 0.02 </a:t>
                </a:r>
                <a:r>
                  <a:rPr lang="en-GB" err="1">
                    <a:solidFill>
                      <a:schemeClr val="tx1"/>
                    </a:solidFill>
                  </a:rPr>
                  <a:t>μm</a:t>
                </a:r>
                <a:endParaRPr lang="en-GB" i="1">
                  <a:latin typeface="Cambria Math" panose="02040503050406030204" pitchFamily="18" charset="0"/>
                </a:endParaRPr>
              </a:p>
            </p:txBody>
          </p:sp>
        </mc:Choice>
        <mc:Fallback xmlns="">
          <p:sp>
            <p:nvSpPr>
              <p:cNvPr id="252" name="Google Shape;252;g3cc92dfdc06_0_21"/>
              <p:cNvSpPr txBox="1">
                <a:spLocks noGrp="1" noRot="1" noChangeAspect="1" noMove="1" noResize="1" noEditPoints="1" noAdjustHandles="1" noChangeArrowheads="1" noChangeShapeType="1" noTextEdit="1"/>
              </p:cNvSpPr>
              <p:nvPr>
                <p:ph type="body" idx="1"/>
              </p:nvPr>
            </p:nvSpPr>
            <p:spPr>
              <a:xfrm>
                <a:off x="540000" y="1601194"/>
                <a:ext cx="4770000" cy="5040000"/>
              </a:xfrm>
              <a:prstGeom prst="rect">
                <a:avLst/>
              </a:prstGeom>
              <a:blipFill>
                <a:blip r:embed="rId3"/>
                <a:stretch>
                  <a:fillRect l="-1023" t="-1937" r="-4731"/>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 Placeholder 3">
                <a:extLst>
                  <a:ext uri="{FF2B5EF4-FFF2-40B4-BE49-F238E27FC236}">
                    <a16:creationId xmlns:a16="http://schemas.microsoft.com/office/drawing/2014/main" id="{EEAA0D84-315D-D6A7-3DD6-FDF71A784572}"/>
                  </a:ext>
                </a:extLst>
              </p:cNvPr>
              <p:cNvSpPr>
                <a:spLocks noGrp="1"/>
              </p:cNvSpPr>
              <p:nvPr>
                <p:ph type="body" idx="2"/>
              </p:nvPr>
            </p:nvSpPr>
            <p:spPr>
              <a:xfrm>
                <a:off x="5850000" y="1560250"/>
                <a:ext cx="4770000" cy="5040000"/>
              </a:xfrm>
            </p:spPr>
            <p:txBody>
              <a:bodyPr/>
              <a:lstStyle/>
              <a:p>
                <a:pPr marL="462280" indent="-342900">
                  <a:buClr>
                    <a:schemeClr val="accent4"/>
                  </a:buClr>
                  <a:buSzPct val="100000"/>
                  <a:buFont typeface="+mj-lt"/>
                  <a:buAutoNum type="arabicPeriod" startAt="2"/>
                </a:pPr>
                <a:r>
                  <a:rPr lang="en-GB" b="1">
                    <a:solidFill>
                      <a:schemeClr val="accent4"/>
                    </a:solidFill>
                  </a:rPr>
                  <a:t>Step 1:</a:t>
                </a:r>
                <a:r>
                  <a:rPr lang="en-GB"/>
                  <a:t> Conversion factor is</a:t>
                </a:r>
                <a:r>
                  <a:rPr lang="en-GB" b="1"/>
                  <a:t> 1000</a:t>
                </a:r>
                <a:r>
                  <a:rPr lang="en-GB"/>
                  <a:t> (1 dm</a:t>
                </a:r>
                <a:r>
                  <a:rPr lang="en-GB" baseline="30000"/>
                  <a:t>3 </a:t>
                </a:r>
                <a:r>
                  <a:rPr lang="en-GB"/>
                  <a:t>= 1000 cm</a:t>
                </a:r>
                <a:r>
                  <a:rPr lang="en-GB" baseline="30000"/>
                  <a:t>3</a:t>
                </a:r>
                <a:r>
                  <a:rPr lang="en-GB"/>
                  <a:t>)</a:t>
                </a:r>
              </a:p>
              <a:p>
                <a:pPr lvl="0" indent="0">
                  <a:spcBef>
                    <a:spcPts val="1200"/>
                  </a:spcBef>
                  <a:buSzPct val="159883"/>
                </a:pPr>
                <a:r>
                  <a:rPr lang="en-GB" b="1">
                    <a:solidFill>
                      <a:schemeClr val="accent4"/>
                    </a:solidFill>
                  </a:rPr>
                  <a:t>Step 2:</a:t>
                </a:r>
                <a:r>
                  <a:rPr lang="en-GB">
                    <a:solidFill>
                      <a:schemeClr val="accent4"/>
                    </a:solidFill>
                  </a:rPr>
                  <a:t> </a:t>
                </a:r>
                <a:r>
                  <a:rPr lang="en-GB"/>
                  <a:t>We are moving from dm</a:t>
                </a:r>
                <a:r>
                  <a:rPr lang="en-GB" baseline="30000"/>
                  <a:t>3 </a:t>
                </a:r>
                <a:r>
                  <a:rPr lang="en-GB"/>
                  <a:t>to cm</a:t>
                </a:r>
                <a:r>
                  <a:rPr lang="en-GB" baseline="30000"/>
                  <a:t>3</a:t>
                </a:r>
                <a:r>
                  <a:rPr lang="en-GB"/>
                  <a:t> so we are going to a smaller unit, and the number will be larger.</a:t>
                </a:r>
              </a:p>
              <a:p>
                <a:pPr marL="0" lvl="0" indent="457200">
                  <a:spcBef>
                    <a:spcPts val="1200"/>
                  </a:spcBef>
                  <a:buSzPct val="25581"/>
                </a:pPr>
                <a:r>
                  <a:rPr lang="en-GB" b="1">
                    <a:solidFill>
                      <a:schemeClr val="accent4"/>
                    </a:solidFill>
                  </a:rPr>
                  <a:t>Step 3:</a:t>
                </a:r>
                <a:r>
                  <a:rPr lang="en-GB">
                    <a:solidFill>
                      <a:schemeClr val="accent4"/>
                    </a:solidFill>
                  </a:rPr>
                  <a:t> </a:t>
                </a:r>
                <a:r>
                  <a:rPr lang="en-GB"/>
                  <a:t>We multiply.</a:t>
                </a:r>
              </a:p>
              <a:p>
                <a:pPr marL="0" lvl="0" indent="457200">
                  <a:spcBef>
                    <a:spcPts val="1200"/>
                  </a:spcBef>
                  <a:spcAft>
                    <a:spcPts val="1200"/>
                  </a:spcAft>
                  <a:buSzPct val="159883"/>
                </a:pPr>
                <a:r>
                  <a:rPr lang="en-GB" b="1">
                    <a:solidFill>
                      <a:schemeClr val="accent4"/>
                    </a:solidFill>
                  </a:rPr>
                  <a:t>Step 4:</a:t>
                </a:r>
                <a:r>
                  <a:rPr lang="en-GB">
                    <a:solidFill>
                      <a:schemeClr val="accent4"/>
                    </a:solidFill>
                  </a:rPr>
                  <a:t> </a:t>
                </a:r>
                <a:r>
                  <a:rPr lang="en-GB">
                    <a:solidFill>
                      <a:schemeClr val="tx1"/>
                    </a:solidFill>
                  </a:rPr>
                  <a:t>0.05 </a:t>
                </a:r>
                <a14:m>
                  <m:oMath xmlns:m="http://schemas.openxmlformats.org/officeDocument/2006/math">
                    <m:r>
                      <a:rPr lang="en-GB" i="1" dirty="0">
                        <a:solidFill>
                          <a:schemeClr val="tx1"/>
                        </a:solidFill>
                        <a:latin typeface="Cambria Math" panose="02040503050406030204" pitchFamily="18" charset="0"/>
                      </a:rPr>
                      <m:t>×</m:t>
                    </m:r>
                    <m:r>
                      <a:rPr lang="en-GB" b="0" i="1" dirty="0" smtClean="0">
                        <a:solidFill>
                          <a:schemeClr val="tx1"/>
                        </a:solidFill>
                        <a:latin typeface="Cambria Math" panose="02040503050406030204" pitchFamily="18" charset="0"/>
                      </a:rPr>
                      <m:t> </m:t>
                    </m:r>
                  </m:oMath>
                </a14:m>
                <a:r>
                  <a:rPr lang="en-GB">
                    <a:solidFill>
                      <a:schemeClr val="tx1"/>
                    </a:solidFill>
                  </a:rPr>
                  <a:t>1000 = 50 cm</a:t>
                </a:r>
                <a:r>
                  <a:rPr lang="en-GB" baseline="30000">
                    <a:solidFill>
                      <a:schemeClr val="tx1"/>
                    </a:solidFill>
                  </a:rPr>
                  <a:t>3</a:t>
                </a:r>
                <a:endParaRPr lang="en-GB">
                  <a:solidFill>
                    <a:schemeClr val="tx1"/>
                  </a:solidFill>
                </a:endParaRPr>
              </a:p>
              <a:p>
                <a:endParaRPr lang="en-GB"/>
              </a:p>
            </p:txBody>
          </p:sp>
        </mc:Choice>
        <mc:Fallback xmlns="">
          <p:sp>
            <p:nvSpPr>
              <p:cNvPr id="4" name="Text Placeholder 3">
                <a:extLst>
                  <a:ext uri="{FF2B5EF4-FFF2-40B4-BE49-F238E27FC236}">
                    <a16:creationId xmlns:a16="http://schemas.microsoft.com/office/drawing/2014/main" id="{EEAA0D84-315D-D6A7-3DD6-FDF71A784572}"/>
                  </a:ext>
                </a:extLst>
              </p:cNvPr>
              <p:cNvSpPr>
                <a:spLocks noGrp="1" noRot="1" noChangeAspect="1" noMove="1" noResize="1" noEditPoints="1" noAdjustHandles="1" noChangeArrowheads="1" noChangeShapeType="1" noTextEdit="1"/>
              </p:cNvSpPr>
              <p:nvPr>
                <p:ph type="body" idx="2"/>
              </p:nvPr>
            </p:nvSpPr>
            <p:spPr>
              <a:xfrm>
                <a:off x="5850000" y="1560250"/>
                <a:ext cx="4770000" cy="5040000"/>
              </a:xfrm>
              <a:blipFill>
                <a:blip r:embed="rId4"/>
                <a:stretch>
                  <a:fillRect l="-1023" t="-1814" r="-1662"/>
                </a:stretch>
              </a:blipFill>
            </p:spPr>
            <p:txBody>
              <a:bodyPr/>
              <a:lstStyle/>
              <a:p>
                <a:r>
                  <a:rPr lang="en-US">
                    <a:noFill/>
                  </a:rPr>
                  <a:t> </a:t>
                </a:r>
              </a:p>
            </p:txBody>
          </p:sp>
        </mc:Fallback>
      </mc:AlternateContent>
      <p:sp>
        <p:nvSpPr>
          <p:cNvPr id="3" name="Google Shape;229;g3cc92dfdc06_0_12">
            <a:extLst>
              <a:ext uri="{FF2B5EF4-FFF2-40B4-BE49-F238E27FC236}">
                <a16:creationId xmlns:a16="http://schemas.microsoft.com/office/drawing/2014/main" id="{C4FF179B-45C0-14DC-9A8B-57893B3EA555}"/>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ED51F-27CA-6917-6218-57CC0A642E34}"/>
              </a:ext>
            </a:extLst>
          </p:cNvPr>
          <p:cNvSpPr>
            <a:spLocks noGrp="1"/>
          </p:cNvSpPr>
          <p:nvPr>
            <p:ph type="title"/>
          </p:nvPr>
        </p:nvSpPr>
        <p:spPr>
          <a:xfrm>
            <a:off x="580944" y="540000"/>
            <a:ext cx="10080000" cy="440661"/>
          </a:xfrm>
        </p:spPr>
        <p:txBody>
          <a:bodyPr/>
          <a:lstStyle/>
          <a:p>
            <a:r>
              <a:rPr lang="en-GB"/>
              <a:t>Acknowledgements</a:t>
            </a:r>
          </a:p>
        </p:txBody>
      </p:sp>
      <p:sp>
        <p:nvSpPr>
          <p:cNvPr id="3" name="Text Placeholder 2">
            <a:extLst>
              <a:ext uri="{FF2B5EF4-FFF2-40B4-BE49-F238E27FC236}">
                <a16:creationId xmlns:a16="http://schemas.microsoft.com/office/drawing/2014/main" id="{C5273736-FC07-DDCA-B4A7-B5CF7219134F}"/>
              </a:ext>
            </a:extLst>
          </p:cNvPr>
          <p:cNvSpPr>
            <a:spLocks noGrp="1"/>
          </p:cNvSpPr>
          <p:nvPr>
            <p:ph type="body" idx="1"/>
          </p:nvPr>
        </p:nvSpPr>
        <p:spPr/>
        <p:txBody>
          <a:bodyPr/>
          <a:lstStyle/>
          <a:p>
            <a:pPr marL="53975" indent="0">
              <a:buNone/>
            </a:pPr>
            <a:r>
              <a:rPr lang="en-GB"/>
              <a:t>Image of chocolate cake on slide 2 © </a:t>
            </a:r>
            <a:r>
              <a:rPr lang="en-GB" err="1"/>
              <a:t>Lumora</a:t>
            </a:r>
            <a:r>
              <a:rPr lang="en-GB"/>
              <a:t> Pixels/Shutterstock</a:t>
            </a:r>
          </a:p>
          <a:p>
            <a:pPr marL="53975" indent="0">
              <a:buNone/>
            </a:pPr>
            <a:r>
              <a:rPr lang="en-GB"/>
              <a:t>Image of fish tank on slide 2 © </a:t>
            </a:r>
            <a:r>
              <a:rPr lang="en-GB" err="1"/>
              <a:t>Solarisys</a:t>
            </a:r>
            <a:r>
              <a:rPr lang="en-GB"/>
              <a:t>/Shutterstock</a:t>
            </a:r>
          </a:p>
          <a:p>
            <a:pPr marL="53975" indent="0">
              <a:buNone/>
            </a:pPr>
            <a:endParaRPr lang="en-GB"/>
          </a:p>
        </p:txBody>
      </p:sp>
    </p:spTree>
    <p:extLst>
      <p:ext uri="{BB962C8B-B14F-4D97-AF65-F5344CB8AC3E}">
        <p14:creationId xmlns:p14="http://schemas.microsoft.com/office/powerpoint/2010/main" val="339133551"/>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37E014B-FE45-48A4-9229-B3F261FC701E}">
  <ds:schemaRefs>
    <ds:schemaRef ds:uri="http://purl.org/dc/dcmitype/"/>
    <ds:schemaRef ds:uri="http://purl.org/dc/elements/1.1/"/>
    <ds:schemaRef ds:uri="5c7d88b2-bc5d-47d8-b067-5f30c82b40fb"/>
    <ds:schemaRef ds:uri="http://schemas.openxmlformats.org/package/2006/metadata/core-properties"/>
    <ds:schemaRef ds:uri="http://schemas.microsoft.com/office/2006/metadata/properties"/>
    <ds:schemaRef ds:uri="http://purl.org/dc/terms/"/>
    <ds:schemaRef ds:uri="http://schemas.microsoft.com/office/infopath/2007/PartnerControls"/>
    <ds:schemaRef ds:uri="http://schemas.microsoft.com/office/2006/documentManagement/types"/>
    <ds:schemaRef ds:uri="9e3c562f-56b0-4bc9-96c8-d04b09868558"/>
    <ds:schemaRef ds:uri="http://www.w3.org/XML/1998/namespace"/>
  </ds:schemaRefs>
</ds:datastoreItem>
</file>

<file path=customXml/itemProps2.xml><?xml version="1.0" encoding="utf-8"?>
<ds:datastoreItem xmlns:ds="http://schemas.openxmlformats.org/officeDocument/2006/customXml" ds:itemID="{A79B40C4-C098-458E-A638-44F1AF58E236}">
  <ds:schemaRefs>
    <ds:schemaRef ds:uri="http://schemas.microsoft.com/sharepoint/v3/contenttype/forms"/>
  </ds:schemaRefs>
</ds:datastoreItem>
</file>

<file path=customXml/itemProps3.xml><?xml version="1.0" encoding="utf-8"?>
<ds:datastoreItem xmlns:ds="http://schemas.openxmlformats.org/officeDocument/2006/customXml" ds:itemID="{03385734-E5D6-46DC-A53E-B8D4563D1A6E}">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3</TotalTime>
  <Words>4301</Words>
  <Application>Microsoft Office PowerPoint</Application>
  <PresentationFormat>Widescreen</PresentationFormat>
  <Paragraphs>523</Paragraphs>
  <Slides>23</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Lexend</vt:lpstr>
      <vt:lpstr>Cambria Math</vt:lpstr>
      <vt:lpstr>Arial</vt:lpstr>
      <vt:lpstr>Century Gothic</vt:lpstr>
      <vt:lpstr>Calibri</vt:lpstr>
      <vt:lpstr>Office Theme</vt:lpstr>
      <vt:lpstr>Stage 1</vt:lpstr>
      <vt:lpstr>Introduction</vt:lpstr>
      <vt:lpstr>Learning objectives</vt:lpstr>
      <vt:lpstr>Lesson questions</vt:lpstr>
      <vt:lpstr>Types of units</vt:lpstr>
      <vt:lpstr>Types of units – answer </vt:lpstr>
      <vt:lpstr>Prefix check</vt:lpstr>
      <vt:lpstr>Prefix check – answer </vt:lpstr>
      <vt:lpstr>Unit names and symbols</vt:lpstr>
      <vt:lpstr>Unit names and symbols </vt:lpstr>
      <vt:lpstr>Conversion factor</vt:lpstr>
      <vt:lpstr>Number line</vt:lpstr>
      <vt:lpstr>Number line – answers</vt:lpstr>
      <vt:lpstr>Worked example</vt:lpstr>
      <vt:lpstr>Worked example – answer </vt:lpstr>
      <vt:lpstr>Converting volume units</vt:lpstr>
      <vt:lpstr>Worked example 2</vt:lpstr>
      <vt:lpstr>Worked example 2 – answer </vt:lpstr>
      <vt:lpstr>Chemistry context</vt:lpstr>
      <vt:lpstr>Chemistry context – answer</vt:lpstr>
      <vt:lpstr>Returning to the lesson questions</vt:lpstr>
      <vt:lpstr>Returning to the lesson questions – answers </vt:lpstr>
      <vt:lpstr>Acknowledgements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Teacher-led presentation unit conversion L1 slides</dc:title>
  <dc:creator>Royal Society of Chemistry</dc:creator>
  <cp:keywords>Maths; maths skills; units; unit conversion; number; understanding number; maths in chemistry; </cp:keywords>
  <dc:description>From rsc.li/4gbEt3p teacher notes plus linked short activities and learner worksheet available</dc:description>
  <cp:lastModifiedBy>Hannah Griffiths</cp:lastModifiedBy>
  <cp:revision>1</cp:revision>
  <dcterms:created xsi:type="dcterms:W3CDTF">2021-04-13T16:26:00Z</dcterms:created>
  <dcterms:modified xsi:type="dcterms:W3CDTF">2026-09-16T11:49:53Z</dcterms:modified>
  <cp:category>From https://rsc.li/4gbEt3p, teacher notes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