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86" r:id="rId5"/>
    <p:sldId id="288" r:id="rId6"/>
    <p:sldId id="287" r:id="rId7"/>
    <p:sldId id="349" r:id="rId8"/>
    <p:sldId id="321" r:id="rId9"/>
    <p:sldId id="345" r:id="rId10"/>
    <p:sldId id="322" r:id="rId11"/>
    <p:sldId id="324" r:id="rId12"/>
    <p:sldId id="325" r:id="rId13"/>
    <p:sldId id="326" r:id="rId14"/>
    <p:sldId id="323" r:id="rId15"/>
    <p:sldId id="327" r:id="rId16"/>
    <p:sldId id="328" r:id="rId17"/>
    <p:sldId id="329" r:id="rId18"/>
    <p:sldId id="330" r:id="rId19"/>
    <p:sldId id="346" r:id="rId20"/>
    <p:sldId id="331" r:id="rId21"/>
    <p:sldId id="332" r:id="rId22"/>
    <p:sldId id="333" r:id="rId23"/>
    <p:sldId id="334" r:id="rId24"/>
    <p:sldId id="335" r:id="rId25"/>
    <p:sldId id="347" r:id="rId26"/>
    <p:sldId id="336" r:id="rId27"/>
    <p:sldId id="348" r:id="rId28"/>
    <p:sldId id="340" r:id="rId29"/>
    <p:sldId id="339" r:id="rId30"/>
    <p:sldId id="342" r:id="rId31"/>
    <p:sldId id="343" r:id="rId32"/>
    <p:sldId id="33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B1794C68-C55B-4EA6-ADE4-FCCEA3F15CB6}">
          <p14:sldIdLst>
            <p14:sldId id="286"/>
          </p14:sldIdLst>
        </p14:section>
        <p14:section name="Introduction" id="{1B0FBC4E-C681-4A53-91BA-5DF665AE7CA7}">
          <p14:sldIdLst>
            <p14:sldId id="288"/>
            <p14:sldId id="287"/>
            <p14:sldId id="349"/>
          </p14:sldIdLst>
        </p14:section>
        <p14:section name="Mathematical modelling (gradient of a slope)" id="{4FE8E255-7F19-41F2-B1C6-769103B590B4}">
          <p14:sldIdLst>
            <p14:sldId id="321"/>
            <p14:sldId id="345"/>
            <p14:sldId id="322"/>
            <p14:sldId id="324"/>
            <p14:sldId id="325"/>
            <p14:sldId id="326"/>
            <p14:sldId id="323"/>
            <p14:sldId id="327"/>
            <p14:sldId id="328"/>
            <p14:sldId id="329"/>
          </p14:sldIdLst>
        </p14:section>
        <p14:section name="Checking for understanding (gradient of a slope)" id="{54B07D4B-B51C-4B46-B579-E4D0EE04DFAF}">
          <p14:sldIdLst>
            <p14:sldId id="330"/>
            <p14:sldId id="346"/>
            <p14:sldId id="331"/>
            <p14:sldId id="332"/>
            <p14:sldId id="333"/>
            <p14:sldId id="334"/>
            <p14:sldId id="335"/>
            <p14:sldId id="347"/>
            <p14:sldId id="336"/>
            <p14:sldId id="348"/>
          </p14:sldIdLst>
        </p14:section>
        <p14:section name="Mathematical modelling (using a tangent)" id="{AB81CB25-6764-484C-A3B5-A54540B2B654}">
          <p14:sldIdLst>
            <p14:sldId id="340"/>
            <p14:sldId id="339"/>
            <p14:sldId id="342"/>
          </p14:sldIdLst>
        </p14:section>
        <p14:section name="Checking for understanding (using a tangent)" id="{62B6C8CC-3B14-403B-9287-9587B47FE580}">
          <p14:sldIdLst>
            <p14:sldId id="343"/>
            <p14:sldId id="338"/>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A8A372-8ED7-25BB-C90E-0B655ACE2493}" name="Zoe Kay" initials="ZK" userId="fe771449ddfa2326" providerId="Windows Live"/>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a:srgbClr val="006F62"/>
    <a:srgbClr val="E6F1EF"/>
    <a:srgbClr val="EDF6F9"/>
    <a:srgbClr val="48A9C5"/>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53BD87-A977-4E54-B2FE-7AD14F70C75B}" v="51" dt="2026-09-17T06:14:55.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817" autoAdjust="0"/>
    <p:restoredTop sz="55596" autoAdjust="0"/>
  </p:normalViewPr>
  <p:slideViewPr>
    <p:cSldViewPr snapToGrid="0">
      <p:cViewPr varScale="1">
        <p:scale>
          <a:sx n="61" d="100"/>
          <a:sy n="61" d="100"/>
        </p:scale>
        <p:origin x="19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undo custSel modSld">
      <pc:chgData name="Hannah Griffiths" userId="9135852f-5aac-4f3f-97b0-55e569f13680" providerId="ADAL" clId="{79D2581E-2C64-4D7D-948E-B5DB5B650164}" dt="2026-09-17T08:34:10.994" v="3" actId="14100"/>
      <pc:docMkLst>
        <pc:docMk/>
      </pc:docMkLst>
      <pc:sldChg chg="modSp mod">
        <pc:chgData name="Hannah Griffiths" userId="9135852f-5aac-4f3f-97b0-55e569f13680" providerId="ADAL" clId="{79D2581E-2C64-4D7D-948E-B5DB5B650164}" dt="2026-09-17T08:34:10.994" v="3" actId="14100"/>
        <pc:sldMkLst>
          <pc:docMk/>
          <pc:sldMk cId="1972623057" sldId="322"/>
        </pc:sldMkLst>
        <pc:picChg chg="mod">
          <ac:chgData name="Hannah Griffiths" userId="9135852f-5aac-4f3f-97b0-55e569f13680" providerId="ADAL" clId="{79D2581E-2C64-4D7D-948E-B5DB5B650164}" dt="2026-09-17T08:34:10.994" v="3" actId="14100"/>
          <ac:picMkLst>
            <pc:docMk/>
            <pc:sldMk cId="1972623057" sldId="322"/>
            <ac:picMk id="4" creationId="{D0998098-2958-6DD3-DBAC-2F41D54D9B90}"/>
          </ac:picMkLst>
        </pc:picChg>
      </pc:sldChg>
    </pc:docChg>
  </pc:docChgLst>
  <pc:docChgLst>
    <pc:chgData name="Juliet Kennard" userId="171ce03e-ecb9-44f8-bcbb-a85643c4c66a" providerId="ADAL" clId="{B465C642-4312-474E-AB32-4E0013FDAC90}"/>
    <pc:docChg chg="undo custSel addSld delSld modSld addSection delSection modSection">
      <pc:chgData name="Juliet Kennard" userId="171ce03e-ecb9-44f8-bcbb-a85643c4c66a" providerId="ADAL" clId="{B465C642-4312-474E-AB32-4E0013FDAC90}" dt="2026-09-17T06:15:00.437" v="532" actId="20577"/>
      <pc:docMkLst>
        <pc:docMk/>
      </pc:docMkLst>
      <pc:sldChg chg="modSp mod modNotesTx">
        <pc:chgData name="Juliet Kennard" userId="171ce03e-ecb9-44f8-bcbb-a85643c4c66a" providerId="ADAL" clId="{B465C642-4312-474E-AB32-4E0013FDAC90}" dt="2026-09-17T06:02:01.567" v="504" actId="20577"/>
        <pc:sldMkLst>
          <pc:docMk/>
          <pc:sldMk cId="1833564579" sldId="287"/>
        </pc:sldMkLst>
        <pc:spChg chg="mod">
          <ac:chgData name="Juliet Kennard" userId="171ce03e-ecb9-44f8-bcbb-a85643c4c66a" providerId="ADAL" clId="{B465C642-4312-474E-AB32-4E0013FDAC90}" dt="2026-09-17T06:01:06.065" v="496" actId="962"/>
          <ac:spMkLst>
            <pc:docMk/>
            <pc:sldMk cId="1833564579" sldId="287"/>
            <ac:spMk id="5" creationId="{864BD236-113E-444D-9271-431AB16BEF04}"/>
          </ac:spMkLst>
        </pc:spChg>
        <pc:spChg chg="ord">
          <ac:chgData name="Juliet Kennard" userId="171ce03e-ecb9-44f8-bcbb-a85643c4c66a" providerId="ADAL" clId="{B465C642-4312-474E-AB32-4E0013FDAC90}" dt="2026-09-17T06:01:11.800" v="497" actId="13244"/>
          <ac:spMkLst>
            <pc:docMk/>
            <pc:sldMk cId="1833564579" sldId="287"/>
            <ac:spMk id="10" creationId="{98476927-935C-2ED2-FD10-E807889EB586}"/>
          </ac:spMkLst>
        </pc:spChg>
        <pc:picChg chg="mod ord">
          <ac:chgData name="Juliet Kennard" userId="171ce03e-ecb9-44f8-bcbb-a85643c4c66a" providerId="ADAL" clId="{B465C642-4312-474E-AB32-4E0013FDAC90}" dt="2026-09-17T06:01:14.680" v="498" actId="13244"/>
          <ac:picMkLst>
            <pc:docMk/>
            <pc:sldMk cId="1833564579" sldId="287"/>
            <ac:picMk id="4" creationId="{0E0713E4-6EA4-8D78-8C1A-F09E58164EEA}"/>
          </ac:picMkLst>
        </pc:picChg>
      </pc:sldChg>
      <pc:sldChg chg="modSp mod">
        <pc:chgData name="Juliet Kennard" userId="171ce03e-ecb9-44f8-bcbb-a85643c4c66a" providerId="ADAL" clId="{B465C642-4312-474E-AB32-4E0013FDAC90}" dt="2026-09-17T06:00:59.195" v="495" actId="962"/>
        <pc:sldMkLst>
          <pc:docMk/>
          <pc:sldMk cId="1629480246" sldId="288"/>
        </pc:sldMkLst>
        <pc:spChg chg="mod">
          <ac:chgData name="Juliet Kennard" userId="171ce03e-ecb9-44f8-bcbb-a85643c4c66a" providerId="ADAL" clId="{B465C642-4312-474E-AB32-4E0013FDAC90}" dt="2026-09-17T06:00:59.195" v="495" actId="962"/>
          <ac:spMkLst>
            <pc:docMk/>
            <pc:sldMk cId="1629480246" sldId="288"/>
            <ac:spMk id="4" creationId="{422C5118-FDAB-6644-9CD8-9A20DFD34922}"/>
          </ac:spMkLst>
        </pc:spChg>
      </pc:sldChg>
      <pc:sldChg chg="addSp modSp mod">
        <pc:chgData name="Juliet Kennard" userId="171ce03e-ecb9-44f8-bcbb-a85643c4c66a" providerId="ADAL" clId="{B465C642-4312-474E-AB32-4E0013FDAC90}" dt="2026-09-17T06:03:00.745" v="506" actId="962"/>
        <pc:sldMkLst>
          <pc:docMk/>
          <pc:sldMk cId="1173121342" sldId="321"/>
        </pc:sldMkLst>
        <pc:spChg chg="add mod">
          <ac:chgData name="Juliet Kennard" userId="171ce03e-ecb9-44f8-bcbb-a85643c4c66a" providerId="ADAL" clId="{B465C642-4312-474E-AB32-4E0013FDAC90}" dt="2026-09-17T06:03:00.745" v="506" actId="962"/>
          <ac:spMkLst>
            <pc:docMk/>
            <pc:sldMk cId="1173121342" sldId="321"/>
            <ac:spMk id="6" creationId="{29E8848A-74A6-8B53-A020-AB70E9F729A6}"/>
          </ac:spMkLst>
        </pc:spChg>
        <pc:picChg chg="mod ord modCrop">
          <ac:chgData name="Juliet Kennard" userId="171ce03e-ecb9-44f8-bcbb-a85643c4c66a" providerId="ADAL" clId="{B465C642-4312-474E-AB32-4E0013FDAC90}" dt="2026-09-17T06:02:59.504" v="505" actId="13244"/>
          <ac:picMkLst>
            <pc:docMk/>
            <pc:sldMk cId="1173121342" sldId="321"/>
            <ac:picMk id="4" creationId="{B4CFDA75-33D1-C880-3FD7-EBA9D1B2E6DF}"/>
          </ac:picMkLst>
        </pc:picChg>
      </pc:sldChg>
      <pc:sldChg chg="addSp delSp modSp mod">
        <pc:chgData name="Juliet Kennard" userId="171ce03e-ecb9-44f8-bcbb-a85643c4c66a" providerId="ADAL" clId="{B465C642-4312-474E-AB32-4E0013FDAC90}" dt="2026-09-17T06:03:20.657" v="508" actId="13244"/>
        <pc:sldMkLst>
          <pc:docMk/>
          <pc:sldMk cId="1972623057" sldId="322"/>
        </pc:sldMkLst>
        <pc:spChg chg="add del">
          <ac:chgData name="Juliet Kennard" userId="171ce03e-ecb9-44f8-bcbb-a85643c4c66a" providerId="ADAL" clId="{B465C642-4312-474E-AB32-4E0013FDAC90}" dt="2026-09-17T05:58:56.071" v="482" actId="478"/>
          <ac:spMkLst>
            <pc:docMk/>
            <pc:sldMk cId="1972623057" sldId="322"/>
            <ac:spMk id="5" creationId="{7DF4646F-4DCE-1847-82E9-50554FC5047D}"/>
          </ac:spMkLst>
        </pc:spChg>
        <pc:picChg chg="mod ord">
          <ac:chgData name="Juliet Kennard" userId="171ce03e-ecb9-44f8-bcbb-a85643c4c66a" providerId="ADAL" clId="{B465C642-4312-474E-AB32-4E0013FDAC90}" dt="2026-09-17T06:03:20.657" v="508" actId="13244"/>
          <ac:picMkLst>
            <pc:docMk/>
            <pc:sldMk cId="1972623057" sldId="322"/>
            <ac:picMk id="4" creationId="{D0998098-2958-6DD3-DBAC-2F41D54D9B90}"/>
          </ac:picMkLst>
        </pc:picChg>
      </pc:sldChg>
      <pc:sldChg chg="addSp modSp mod">
        <pc:chgData name="Juliet Kennard" userId="171ce03e-ecb9-44f8-bcbb-a85643c4c66a" providerId="ADAL" clId="{B465C642-4312-474E-AB32-4E0013FDAC90}" dt="2026-09-17T06:03:37.605" v="510" actId="167"/>
        <pc:sldMkLst>
          <pc:docMk/>
          <pc:sldMk cId="2440090294" sldId="324"/>
        </pc:sldMkLst>
        <pc:spChg chg="mod">
          <ac:chgData name="Juliet Kennard" userId="171ce03e-ecb9-44f8-bcbb-a85643c4c66a" providerId="ADAL" clId="{B465C642-4312-474E-AB32-4E0013FDAC90}" dt="2026-09-16T18:26:10.869" v="50" actId="20577"/>
          <ac:spMkLst>
            <pc:docMk/>
            <pc:sldMk cId="2440090294" sldId="324"/>
            <ac:spMk id="2" creationId="{91099364-B4F3-D0B2-05B7-FA220A495FD9}"/>
          </ac:spMkLst>
        </pc:spChg>
        <pc:spChg chg="add">
          <ac:chgData name="Juliet Kennard" userId="171ce03e-ecb9-44f8-bcbb-a85643c4c66a" providerId="ADAL" clId="{B465C642-4312-474E-AB32-4E0013FDAC90}" dt="2026-09-16T18:29:34.934" v="88" actId="22"/>
          <ac:spMkLst>
            <pc:docMk/>
            <pc:sldMk cId="2440090294" sldId="324"/>
            <ac:spMk id="4" creationId="{1F1488FB-3C6F-980B-6CB3-B8295621FACC}"/>
          </ac:spMkLst>
        </pc:spChg>
        <pc:spChg chg="ord">
          <ac:chgData name="Juliet Kennard" userId="171ce03e-ecb9-44f8-bcbb-a85643c4c66a" providerId="ADAL" clId="{B465C642-4312-474E-AB32-4E0013FDAC90}" dt="2026-09-17T06:03:31.128" v="509" actId="13244"/>
          <ac:spMkLst>
            <pc:docMk/>
            <pc:sldMk cId="2440090294" sldId="324"/>
            <ac:spMk id="7" creationId="{4323C0C5-4384-7874-79BF-3653BE0CBDD7}"/>
          </ac:spMkLst>
        </pc:spChg>
        <pc:picChg chg="mod ord modCrop">
          <ac:chgData name="Juliet Kennard" userId="171ce03e-ecb9-44f8-bcbb-a85643c4c66a" providerId="ADAL" clId="{B465C642-4312-474E-AB32-4E0013FDAC90}" dt="2026-09-17T06:03:37.605" v="510" actId="167"/>
          <ac:picMkLst>
            <pc:docMk/>
            <pc:sldMk cId="2440090294" sldId="324"/>
            <ac:picMk id="5" creationId="{9A044004-F994-2278-05B9-66C8C94ADDB5}"/>
          </ac:picMkLst>
        </pc:picChg>
      </pc:sldChg>
      <pc:sldChg chg="addSp modSp mod">
        <pc:chgData name="Juliet Kennard" userId="171ce03e-ecb9-44f8-bcbb-a85643c4c66a" providerId="ADAL" clId="{B465C642-4312-474E-AB32-4E0013FDAC90}" dt="2026-09-16T18:49:54.428" v="347" actId="167"/>
        <pc:sldMkLst>
          <pc:docMk/>
          <pc:sldMk cId="1771774290" sldId="325"/>
        </pc:sldMkLst>
        <pc:spChg chg="mod">
          <ac:chgData name="Juliet Kennard" userId="171ce03e-ecb9-44f8-bcbb-a85643c4c66a" providerId="ADAL" clId="{B465C642-4312-474E-AB32-4E0013FDAC90}" dt="2026-09-16T18:26:38.468" v="60" actId="20577"/>
          <ac:spMkLst>
            <pc:docMk/>
            <pc:sldMk cId="1771774290" sldId="325"/>
            <ac:spMk id="2" creationId="{E838BC51-BE59-7E74-3877-FDFF865DA48D}"/>
          </ac:spMkLst>
        </pc:spChg>
        <pc:spChg chg="add">
          <ac:chgData name="Juliet Kennard" userId="171ce03e-ecb9-44f8-bcbb-a85643c4c66a" providerId="ADAL" clId="{B465C642-4312-474E-AB32-4E0013FDAC90}" dt="2026-09-16T18:29:38.246" v="89" actId="22"/>
          <ac:spMkLst>
            <pc:docMk/>
            <pc:sldMk cId="1771774290" sldId="325"/>
            <ac:spMk id="4" creationId="{3F864A2A-C5A8-0EFB-0ACF-08ADC8CC6CE6}"/>
          </ac:spMkLst>
        </pc:spChg>
        <pc:picChg chg="mod ord modCrop">
          <ac:chgData name="Juliet Kennard" userId="171ce03e-ecb9-44f8-bcbb-a85643c4c66a" providerId="ADAL" clId="{B465C642-4312-474E-AB32-4E0013FDAC90}" dt="2026-09-16T18:49:54.428" v="347" actId="167"/>
          <ac:picMkLst>
            <pc:docMk/>
            <pc:sldMk cId="1771774290" sldId="325"/>
            <ac:picMk id="6" creationId="{0F8CA3CA-A73F-AAF6-51E2-41324E674DFE}"/>
          </ac:picMkLst>
        </pc:picChg>
      </pc:sldChg>
      <pc:sldChg chg="addSp delSp modSp mod">
        <pc:chgData name="Juliet Kennard" userId="171ce03e-ecb9-44f8-bcbb-a85643c4c66a" providerId="ADAL" clId="{B465C642-4312-474E-AB32-4E0013FDAC90}" dt="2026-09-16T18:29:41.280" v="90" actId="22"/>
        <pc:sldMkLst>
          <pc:docMk/>
          <pc:sldMk cId="1575646377" sldId="326"/>
        </pc:sldMkLst>
        <pc:spChg chg="mod">
          <ac:chgData name="Juliet Kennard" userId="171ce03e-ecb9-44f8-bcbb-a85643c4c66a" providerId="ADAL" clId="{B465C642-4312-474E-AB32-4E0013FDAC90}" dt="2026-09-16T18:28:21.261" v="84" actId="20577"/>
          <ac:spMkLst>
            <pc:docMk/>
            <pc:sldMk cId="1575646377" sldId="326"/>
            <ac:spMk id="2" creationId="{7C452116-6196-A1C3-5DE7-A013851F297D}"/>
          </ac:spMkLst>
        </pc:spChg>
        <pc:spChg chg="add del">
          <ac:chgData name="Juliet Kennard" userId="171ce03e-ecb9-44f8-bcbb-a85643c4c66a" providerId="ADAL" clId="{B465C642-4312-474E-AB32-4E0013FDAC90}" dt="2026-09-16T18:29:18.136" v="86" actId="22"/>
          <ac:spMkLst>
            <pc:docMk/>
            <pc:sldMk cId="1575646377" sldId="326"/>
            <ac:spMk id="5" creationId="{A94C14B8-DF9C-401F-C3A1-CDAEAD29BF9F}"/>
          </ac:spMkLst>
        </pc:spChg>
        <pc:spChg chg="add">
          <ac:chgData name="Juliet Kennard" userId="171ce03e-ecb9-44f8-bcbb-a85643c4c66a" providerId="ADAL" clId="{B465C642-4312-474E-AB32-4E0013FDAC90}" dt="2026-09-16T18:29:41.280" v="90" actId="22"/>
          <ac:spMkLst>
            <pc:docMk/>
            <pc:sldMk cId="1575646377" sldId="326"/>
            <ac:spMk id="7" creationId="{CD483B51-5470-5431-92EC-7BC36CAE7BAC}"/>
          </ac:spMkLst>
        </pc:spChg>
      </pc:sldChg>
      <pc:sldChg chg="addSp modSp mod">
        <pc:chgData name="Juliet Kennard" userId="171ce03e-ecb9-44f8-bcbb-a85643c4c66a" providerId="ADAL" clId="{B465C642-4312-474E-AB32-4E0013FDAC90}" dt="2026-09-16T18:31:19.373" v="124" actId="1076"/>
        <pc:sldMkLst>
          <pc:docMk/>
          <pc:sldMk cId="3245985937" sldId="327"/>
        </pc:sldMkLst>
        <pc:spChg chg="mod">
          <ac:chgData name="Juliet Kennard" userId="171ce03e-ecb9-44f8-bcbb-a85643c4c66a" providerId="ADAL" clId="{B465C642-4312-474E-AB32-4E0013FDAC90}" dt="2026-09-16T18:30:04.670" v="103" actId="20577"/>
          <ac:spMkLst>
            <pc:docMk/>
            <pc:sldMk cId="3245985937" sldId="327"/>
            <ac:spMk id="2" creationId="{8017A4F4-2A80-F131-F298-B4F7BEF74C05}"/>
          </ac:spMkLst>
        </pc:spChg>
        <pc:spChg chg="add">
          <ac:chgData name="Juliet Kennard" userId="171ce03e-ecb9-44f8-bcbb-a85643c4c66a" providerId="ADAL" clId="{B465C642-4312-474E-AB32-4E0013FDAC90}" dt="2026-09-16T18:29:58.367" v="91" actId="22"/>
          <ac:spMkLst>
            <pc:docMk/>
            <pc:sldMk cId="3245985937" sldId="327"/>
            <ac:spMk id="7" creationId="{60B00AFA-DF46-B66F-0B03-4D901DF15C4E}"/>
          </ac:spMkLst>
        </pc:spChg>
        <pc:picChg chg="mod">
          <ac:chgData name="Juliet Kennard" userId="171ce03e-ecb9-44f8-bcbb-a85643c4c66a" providerId="ADAL" clId="{B465C642-4312-474E-AB32-4E0013FDAC90}" dt="2026-09-16T18:31:19.373" v="124" actId="1076"/>
          <ac:picMkLst>
            <pc:docMk/>
            <pc:sldMk cId="3245985937" sldId="327"/>
            <ac:picMk id="4" creationId="{29A31C0D-670D-DEFA-0900-D2E44C45EEAE}"/>
          </ac:picMkLst>
        </pc:picChg>
      </pc:sldChg>
      <pc:sldChg chg="addSp delSp modSp mod">
        <pc:chgData name="Juliet Kennard" userId="171ce03e-ecb9-44f8-bcbb-a85643c4c66a" providerId="ADAL" clId="{B465C642-4312-474E-AB32-4E0013FDAC90}" dt="2026-09-16T18:32:16.263" v="129" actId="114"/>
        <pc:sldMkLst>
          <pc:docMk/>
          <pc:sldMk cId="3323492529" sldId="328"/>
        </pc:sldMkLst>
        <pc:spChg chg="mod">
          <ac:chgData name="Juliet Kennard" userId="171ce03e-ecb9-44f8-bcbb-a85643c4c66a" providerId="ADAL" clId="{B465C642-4312-474E-AB32-4E0013FDAC90}" dt="2026-09-16T18:30:16.269" v="115" actId="20577"/>
          <ac:spMkLst>
            <pc:docMk/>
            <pc:sldMk cId="3323492529" sldId="328"/>
            <ac:spMk id="2" creationId="{81DE5243-61C4-E320-437D-B47344D990DB}"/>
          </ac:spMkLst>
        </pc:spChg>
        <pc:spChg chg="mod">
          <ac:chgData name="Juliet Kennard" userId="171ce03e-ecb9-44f8-bcbb-a85643c4c66a" providerId="ADAL" clId="{B465C642-4312-474E-AB32-4E0013FDAC90}" dt="2026-09-16T18:32:16.263" v="129" actId="114"/>
          <ac:spMkLst>
            <pc:docMk/>
            <pc:sldMk cId="3323492529" sldId="328"/>
            <ac:spMk id="5" creationId="{36F5BFF1-7887-03C8-0CA7-29D136BF35E4}"/>
          </ac:spMkLst>
        </pc:spChg>
        <pc:spChg chg="add">
          <ac:chgData name="Juliet Kennard" userId="171ce03e-ecb9-44f8-bcbb-a85643c4c66a" providerId="ADAL" clId="{B465C642-4312-474E-AB32-4E0013FDAC90}" dt="2026-09-16T18:30:11.525" v="104" actId="22"/>
          <ac:spMkLst>
            <pc:docMk/>
            <pc:sldMk cId="3323492529" sldId="328"/>
            <ac:spMk id="7" creationId="{44E116D1-6416-F896-DE20-549AF450AC90}"/>
          </ac:spMkLst>
        </pc:spChg>
        <pc:picChg chg="del mod ord modCrop">
          <ac:chgData name="Juliet Kennard" userId="171ce03e-ecb9-44f8-bcbb-a85643c4c66a" providerId="ADAL" clId="{B465C642-4312-474E-AB32-4E0013FDAC90}" dt="2026-09-16T18:31:58.125" v="126" actId="478"/>
          <ac:picMkLst>
            <pc:docMk/>
            <pc:sldMk cId="3323492529" sldId="328"/>
            <ac:picMk id="6" creationId="{18C81734-4C6D-0CA5-37E1-7A66CBE99E6B}"/>
          </ac:picMkLst>
        </pc:picChg>
        <pc:picChg chg="add ord">
          <ac:chgData name="Juliet Kennard" userId="171ce03e-ecb9-44f8-bcbb-a85643c4c66a" providerId="ADAL" clId="{B465C642-4312-474E-AB32-4E0013FDAC90}" dt="2026-09-16T18:32:03.695" v="128" actId="167"/>
          <ac:picMkLst>
            <pc:docMk/>
            <pc:sldMk cId="3323492529" sldId="328"/>
            <ac:picMk id="9" creationId="{CD21820D-F29C-BDDF-F60A-24CDABFC0B65}"/>
          </ac:picMkLst>
        </pc:picChg>
      </pc:sldChg>
      <pc:sldChg chg="addSp delSp modSp mod">
        <pc:chgData name="Juliet Kennard" userId="171ce03e-ecb9-44f8-bcbb-a85643c4c66a" providerId="ADAL" clId="{B465C642-4312-474E-AB32-4E0013FDAC90}" dt="2026-09-16T18:33:02.236" v="146" actId="22"/>
        <pc:sldMkLst>
          <pc:docMk/>
          <pc:sldMk cId="4052553837" sldId="329"/>
        </pc:sldMkLst>
        <pc:spChg chg="mod">
          <ac:chgData name="Juliet Kennard" userId="171ce03e-ecb9-44f8-bcbb-a85643c4c66a" providerId="ADAL" clId="{B465C642-4312-474E-AB32-4E0013FDAC90}" dt="2026-09-16T18:32:45.436" v="143" actId="20577"/>
          <ac:spMkLst>
            <pc:docMk/>
            <pc:sldMk cId="4052553837" sldId="329"/>
            <ac:spMk id="2" creationId="{3E568594-3218-7DE5-C0EE-1CFA917E9223}"/>
          </ac:spMkLst>
        </pc:spChg>
        <pc:spChg chg="add">
          <ac:chgData name="Juliet Kennard" userId="171ce03e-ecb9-44f8-bcbb-a85643c4c66a" providerId="ADAL" clId="{B465C642-4312-474E-AB32-4E0013FDAC90}" dt="2026-09-16T18:33:02.236" v="146" actId="22"/>
          <ac:spMkLst>
            <pc:docMk/>
            <pc:sldMk cId="4052553837" sldId="329"/>
            <ac:spMk id="7" creationId="{60CC6105-7C77-E176-3866-202BFCEFDC02}"/>
          </ac:spMkLst>
        </pc:spChg>
        <pc:picChg chg="add del">
          <ac:chgData name="Juliet Kennard" userId="171ce03e-ecb9-44f8-bcbb-a85643c4c66a" providerId="ADAL" clId="{B465C642-4312-474E-AB32-4E0013FDAC90}" dt="2026-09-16T18:32:55.262" v="145" actId="22"/>
          <ac:picMkLst>
            <pc:docMk/>
            <pc:sldMk cId="4052553837" sldId="329"/>
            <ac:picMk id="5" creationId="{27778E7C-CBC6-40C1-1D7D-2BC8479E514F}"/>
          </ac:picMkLst>
        </pc:picChg>
      </pc:sldChg>
      <pc:sldChg chg="addSp delSp modSp mod">
        <pc:chgData name="Juliet Kennard" userId="171ce03e-ecb9-44f8-bcbb-a85643c4c66a" providerId="ADAL" clId="{B465C642-4312-474E-AB32-4E0013FDAC90}" dt="2026-09-16T18:51:39.653" v="363" actId="14100"/>
        <pc:sldMkLst>
          <pc:docMk/>
          <pc:sldMk cId="173559356" sldId="331"/>
        </pc:sldMkLst>
        <pc:spChg chg="mod ord">
          <ac:chgData name="Juliet Kennard" userId="171ce03e-ecb9-44f8-bcbb-a85643c4c66a" providerId="ADAL" clId="{B465C642-4312-474E-AB32-4E0013FDAC90}" dt="2026-09-16T18:39:50.317" v="227" actId="166"/>
          <ac:spMkLst>
            <pc:docMk/>
            <pc:sldMk cId="173559356" sldId="331"/>
            <ac:spMk id="2" creationId="{881AB536-9A93-4182-DC1D-6D435B4300F2}"/>
          </ac:spMkLst>
        </pc:spChg>
        <pc:spChg chg="mod">
          <ac:chgData name="Juliet Kennard" userId="171ce03e-ecb9-44f8-bcbb-a85643c4c66a" providerId="ADAL" clId="{B465C642-4312-474E-AB32-4E0013FDAC90}" dt="2026-09-16T18:51:35.133" v="362" actId="1076"/>
          <ac:spMkLst>
            <pc:docMk/>
            <pc:sldMk cId="173559356" sldId="331"/>
            <ac:spMk id="8" creationId="{34C47561-F465-77BD-5BC3-7579C7980962}"/>
          </ac:spMkLst>
        </pc:spChg>
        <pc:picChg chg="del">
          <ac:chgData name="Juliet Kennard" userId="171ce03e-ecb9-44f8-bcbb-a85643c4c66a" providerId="ADAL" clId="{B465C642-4312-474E-AB32-4E0013FDAC90}" dt="2026-09-16T18:51:21.263" v="359" actId="478"/>
          <ac:picMkLst>
            <pc:docMk/>
            <pc:sldMk cId="173559356" sldId="331"/>
            <ac:picMk id="4" creationId="{64B3A2A7-A039-24A5-1DAF-74A493A3E950}"/>
          </ac:picMkLst>
        </pc:picChg>
        <pc:picChg chg="add mod ord">
          <ac:chgData name="Juliet Kennard" userId="171ce03e-ecb9-44f8-bcbb-a85643c4c66a" providerId="ADAL" clId="{B465C642-4312-474E-AB32-4E0013FDAC90}" dt="2026-09-16T18:51:39.653" v="363" actId="14100"/>
          <ac:picMkLst>
            <pc:docMk/>
            <pc:sldMk cId="173559356" sldId="331"/>
            <ac:picMk id="6" creationId="{CBAC97A7-9D1A-8D06-4365-C25729F83865}"/>
          </ac:picMkLst>
        </pc:picChg>
      </pc:sldChg>
      <pc:sldChg chg="addSp delSp modSp mod">
        <pc:chgData name="Juliet Kennard" userId="171ce03e-ecb9-44f8-bcbb-a85643c4c66a" providerId="ADAL" clId="{B465C642-4312-474E-AB32-4E0013FDAC90}" dt="2026-09-16T18:51:00.718" v="358" actId="22"/>
        <pc:sldMkLst>
          <pc:docMk/>
          <pc:sldMk cId="3776165845" sldId="332"/>
        </pc:sldMkLst>
        <pc:spChg chg="mod">
          <ac:chgData name="Juliet Kennard" userId="171ce03e-ecb9-44f8-bcbb-a85643c4c66a" providerId="ADAL" clId="{B465C642-4312-474E-AB32-4E0013FDAC90}" dt="2026-09-16T18:40:03.383" v="240" actId="5793"/>
          <ac:spMkLst>
            <pc:docMk/>
            <pc:sldMk cId="3776165845" sldId="332"/>
            <ac:spMk id="2" creationId="{DA301C1A-E560-14F5-8934-D5D1E1DD16BC}"/>
          </ac:spMkLst>
        </pc:spChg>
        <pc:spChg chg="add">
          <ac:chgData name="Juliet Kennard" userId="171ce03e-ecb9-44f8-bcbb-a85643c4c66a" providerId="ADAL" clId="{B465C642-4312-474E-AB32-4E0013FDAC90}" dt="2026-09-16T18:34:13.262" v="148" actId="22"/>
          <ac:spMkLst>
            <pc:docMk/>
            <pc:sldMk cId="3776165845" sldId="332"/>
            <ac:spMk id="6" creationId="{A1B14908-0E9C-8135-FDAF-AE4607761CEB}"/>
          </ac:spMkLst>
        </pc:spChg>
        <pc:picChg chg="del">
          <ac:chgData name="Juliet Kennard" userId="171ce03e-ecb9-44f8-bcbb-a85643c4c66a" providerId="ADAL" clId="{B465C642-4312-474E-AB32-4E0013FDAC90}" dt="2026-09-16T18:50:59.731" v="357" actId="478"/>
          <ac:picMkLst>
            <pc:docMk/>
            <pc:sldMk cId="3776165845" sldId="332"/>
            <ac:picMk id="4" creationId="{7FAB7F72-CB34-F1D3-BE15-33A0FBE9FC8B}"/>
          </ac:picMkLst>
        </pc:picChg>
        <pc:picChg chg="add">
          <ac:chgData name="Juliet Kennard" userId="171ce03e-ecb9-44f8-bcbb-a85643c4c66a" providerId="ADAL" clId="{B465C642-4312-474E-AB32-4E0013FDAC90}" dt="2026-09-16T18:51:00.718" v="358" actId="22"/>
          <ac:picMkLst>
            <pc:docMk/>
            <pc:sldMk cId="3776165845" sldId="332"/>
            <ac:picMk id="8" creationId="{8174EED9-6271-3AC1-3446-4B3BFF202474}"/>
          </ac:picMkLst>
        </pc:picChg>
      </pc:sldChg>
      <pc:sldChg chg="modSp mod">
        <pc:chgData name="Juliet Kennard" userId="171ce03e-ecb9-44f8-bcbb-a85643c4c66a" providerId="ADAL" clId="{B465C642-4312-474E-AB32-4E0013FDAC90}" dt="2026-09-16T18:52:59.512" v="369" actId="167"/>
        <pc:sldMkLst>
          <pc:docMk/>
          <pc:sldMk cId="985629680" sldId="333"/>
        </pc:sldMkLst>
        <pc:spChg chg="mod">
          <ac:chgData name="Juliet Kennard" userId="171ce03e-ecb9-44f8-bcbb-a85643c4c66a" providerId="ADAL" clId="{B465C642-4312-474E-AB32-4E0013FDAC90}" dt="2026-09-16T18:35:39.060" v="174" actId="20577"/>
          <ac:spMkLst>
            <pc:docMk/>
            <pc:sldMk cId="985629680" sldId="333"/>
            <ac:spMk id="2" creationId="{4EB2AE57-B77D-BB09-9E8C-78C90568A7F4}"/>
          </ac:spMkLst>
        </pc:spChg>
        <pc:grpChg chg="mod ord">
          <ac:chgData name="Juliet Kennard" userId="171ce03e-ecb9-44f8-bcbb-a85643c4c66a" providerId="ADAL" clId="{B465C642-4312-474E-AB32-4E0013FDAC90}" dt="2026-09-16T18:52:59.512" v="369" actId="167"/>
          <ac:grpSpMkLst>
            <pc:docMk/>
            <pc:sldMk cId="985629680" sldId="333"/>
            <ac:grpSpMk id="7" creationId="{27803040-A339-40A0-48F2-4007B53D41D1}"/>
          </ac:grpSpMkLst>
        </pc:grpChg>
        <pc:picChg chg="mod modCrop">
          <ac:chgData name="Juliet Kennard" userId="171ce03e-ecb9-44f8-bcbb-a85643c4c66a" providerId="ADAL" clId="{B465C642-4312-474E-AB32-4E0013FDAC90}" dt="2026-09-16T18:52:42.382" v="366" actId="732"/>
          <ac:picMkLst>
            <pc:docMk/>
            <pc:sldMk cId="985629680" sldId="333"/>
            <ac:picMk id="5" creationId="{96A4FDCD-86D5-465F-6F79-B23655D0FD8A}"/>
          </ac:picMkLst>
        </pc:picChg>
      </pc:sldChg>
      <pc:sldChg chg="addSp delSp modSp mod">
        <pc:chgData name="Juliet Kennard" userId="171ce03e-ecb9-44f8-bcbb-a85643c4c66a" providerId="ADAL" clId="{B465C642-4312-474E-AB32-4E0013FDAC90}" dt="2026-09-16T18:53:18.969" v="372" actId="167"/>
        <pc:sldMkLst>
          <pc:docMk/>
          <pc:sldMk cId="2876782569" sldId="334"/>
        </pc:sldMkLst>
        <pc:spChg chg="mod">
          <ac:chgData name="Juliet Kennard" userId="171ce03e-ecb9-44f8-bcbb-a85643c4c66a" providerId="ADAL" clId="{B465C642-4312-474E-AB32-4E0013FDAC90}" dt="2026-09-16T18:40:53.076" v="262" actId="20577"/>
          <ac:spMkLst>
            <pc:docMk/>
            <pc:sldMk cId="2876782569" sldId="334"/>
            <ac:spMk id="2" creationId="{525ED0CF-F729-F0EA-B608-C0B22EE1C59F}"/>
          </ac:spMkLst>
        </pc:spChg>
        <pc:grpChg chg="add mod ord">
          <ac:chgData name="Juliet Kennard" userId="171ce03e-ecb9-44f8-bcbb-a85643c4c66a" providerId="ADAL" clId="{B465C642-4312-474E-AB32-4E0013FDAC90}" dt="2026-09-16T18:53:18.969" v="372" actId="167"/>
          <ac:grpSpMkLst>
            <pc:docMk/>
            <pc:sldMk cId="2876782569" sldId="334"/>
            <ac:grpSpMk id="4" creationId="{8AB555F5-08EF-A1A2-A8FF-32D2E4390C73}"/>
          </ac:grpSpMkLst>
        </pc:grpChg>
        <pc:grpChg chg="del">
          <ac:chgData name="Juliet Kennard" userId="171ce03e-ecb9-44f8-bcbb-a85643c4c66a" providerId="ADAL" clId="{B465C642-4312-474E-AB32-4E0013FDAC90}" dt="2026-09-16T18:53:14.101" v="370" actId="478"/>
          <ac:grpSpMkLst>
            <pc:docMk/>
            <pc:sldMk cId="2876782569" sldId="334"/>
            <ac:grpSpMk id="5" creationId="{CCD7155E-50F1-E941-0585-A0CDBFD68560}"/>
          </ac:grpSpMkLst>
        </pc:grpChg>
        <pc:picChg chg="mod">
          <ac:chgData name="Juliet Kennard" userId="171ce03e-ecb9-44f8-bcbb-a85643c4c66a" providerId="ADAL" clId="{B465C642-4312-474E-AB32-4E0013FDAC90}" dt="2026-09-16T18:53:15.012" v="371"/>
          <ac:picMkLst>
            <pc:docMk/>
            <pc:sldMk cId="2876782569" sldId="334"/>
            <ac:picMk id="9" creationId="{03B01768-A2DA-CB18-DD41-60E758BC4F77}"/>
          </ac:picMkLst>
        </pc:picChg>
        <pc:cxnChg chg="mod">
          <ac:chgData name="Juliet Kennard" userId="171ce03e-ecb9-44f8-bcbb-a85643c4c66a" providerId="ADAL" clId="{B465C642-4312-474E-AB32-4E0013FDAC90}" dt="2026-09-16T18:53:15.012" v="371"/>
          <ac:cxnSpMkLst>
            <pc:docMk/>
            <pc:sldMk cId="2876782569" sldId="334"/>
            <ac:cxnSpMk id="11" creationId="{A725A2EE-99DD-9040-34E5-0758771E5FA7}"/>
          </ac:cxnSpMkLst>
        </pc:cxnChg>
        <pc:cxnChg chg="mod">
          <ac:chgData name="Juliet Kennard" userId="171ce03e-ecb9-44f8-bcbb-a85643c4c66a" providerId="ADAL" clId="{B465C642-4312-474E-AB32-4E0013FDAC90}" dt="2026-09-16T18:53:15.012" v="371"/>
          <ac:cxnSpMkLst>
            <pc:docMk/>
            <pc:sldMk cId="2876782569" sldId="334"/>
            <ac:cxnSpMk id="12" creationId="{3329475B-153E-0A2A-F08C-E989AEA2C8D0}"/>
          </ac:cxnSpMkLst>
        </pc:cxnChg>
      </pc:sldChg>
      <pc:sldChg chg="addSp delSp modSp mod modNotesTx">
        <pc:chgData name="Juliet Kennard" userId="171ce03e-ecb9-44f8-bcbb-a85643c4c66a" providerId="ADAL" clId="{B465C642-4312-474E-AB32-4E0013FDAC90}" dt="2026-09-17T06:15:00.437" v="532" actId="20577"/>
        <pc:sldMkLst>
          <pc:docMk/>
          <pc:sldMk cId="3329213016" sldId="335"/>
        </pc:sldMkLst>
        <pc:spChg chg="mod">
          <ac:chgData name="Juliet Kennard" userId="171ce03e-ecb9-44f8-bcbb-a85643c4c66a" providerId="ADAL" clId="{B465C642-4312-474E-AB32-4E0013FDAC90}" dt="2026-09-17T05:59:53.518" v="493" actId="20577"/>
          <ac:spMkLst>
            <pc:docMk/>
            <pc:sldMk cId="3329213016" sldId="335"/>
            <ac:spMk id="2" creationId="{D845B00A-349E-DB8A-ED69-DF9B15391E59}"/>
          </ac:spMkLst>
        </pc:spChg>
        <pc:spChg chg="mod ord">
          <ac:chgData name="Juliet Kennard" userId="171ce03e-ecb9-44f8-bcbb-a85643c4c66a" providerId="ADAL" clId="{B465C642-4312-474E-AB32-4E0013FDAC90}" dt="2026-09-17T06:14:39.367" v="529" actId="947"/>
          <ac:spMkLst>
            <pc:docMk/>
            <pc:sldMk cId="3329213016" sldId="335"/>
            <ac:spMk id="3" creationId="{22616B48-3FB3-5182-C7A4-067A2984A6A5}"/>
          </ac:spMkLst>
        </pc:spChg>
        <pc:spChg chg="add mod">
          <ac:chgData name="Juliet Kennard" userId="171ce03e-ecb9-44f8-bcbb-a85643c4c66a" providerId="ADAL" clId="{B465C642-4312-474E-AB32-4E0013FDAC90}" dt="2026-09-17T06:13:48.592" v="514" actId="962"/>
          <ac:spMkLst>
            <pc:docMk/>
            <pc:sldMk cId="3329213016" sldId="335"/>
            <ac:spMk id="6" creationId="{1C5B50BB-307E-CA72-A9D3-504E20D2DA7B}"/>
          </ac:spMkLst>
        </pc:spChg>
        <pc:picChg chg="del">
          <ac:chgData name="Juliet Kennard" userId="171ce03e-ecb9-44f8-bcbb-a85643c4c66a" providerId="ADAL" clId="{B465C642-4312-474E-AB32-4E0013FDAC90}" dt="2026-09-16T18:53:37.036" v="373" actId="478"/>
          <ac:picMkLst>
            <pc:docMk/>
            <pc:sldMk cId="3329213016" sldId="335"/>
            <ac:picMk id="4" creationId="{0A3D84EC-D939-FBC0-6197-6F24B091309B}"/>
          </ac:picMkLst>
        </pc:picChg>
        <pc:picChg chg="add ord">
          <ac:chgData name="Juliet Kennard" userId="171ce03e-ecb9-44f8-bcbb-a85643c4c66a" providerId="ADAL" clId="{B465C642-4312-474E-AB32-4E0013FDAC90}" dt="2026-09-16T18:54:30.193" v="378" actId="167"/>
          <ac:picMkLst>
            <pc:docMk/>
            <pc:sldMk cId="3329213016" sldId="335"/>
            <ac:picMk id="8" creationId="{FF3A4EE8-13A5-6FA2-770A-822F2AB0EA17}"/>
          </ac:picMkLst>
        </pc:picChg>
      </pc:sldChg>
      <pc:sldChg chg="addSp delSp modSp mod">
        <pc:chgData name="Juliet Kennard" userId="171ce03e-ecb9-44f8-bcbb-a85643c4c66a" providerId="ADAL" clId="{B465C642-4312-474E-AB32-4E0013FDAC90}" dt="2026-09-16T18:55:34.102" v="389" actId="1076"/>
        <pc:sldMkLst>
          <pc:docMk/>
          <pc:sldMk cId="134132036" sldId="336"/>
        </pc:sldMkLst>
        <pc:spChg chg="mod">
          <ac:chgData name="Juliet Kennard" userId="171ce03e-ecb9-44f8-bcbb-a85643c4c66a" providerId="ADAL" clId="{B465C642-4312-474E-AB32-4E0013FDAC90}" dt="2026-09-16T18:55:34.102" v="389" actId="1076"/>
          <ac:spMkLst>
            <pc:docMk/>
            <pc:sldMk cId="134132036" sldId="336"/>
            <ac:spMk id="3" creationId="{C24BF1C0-35AA-2DC1-0B8C-E20FF05E2A8B}"/>
          </ac:spMkLst>
        </pc:spChg>
        <pc:spChg chg="add">
          <ac:chgData name="Juliet Kennard" userId="171ce03e-ecb9-44f8-bcbb-a85643c4c66a" providerId="ADAL" clId="{B465C642-4312-474E-AB32-4E0013FDAC90}" dt="2026-09-16T18:41:56.529" v="267" actId="22"/>
          <ac:spMkLst>
            <pc:docMk/>
            <pc:sldMk cId="134132036" sldId="336"/>
            <ac:spMk id="6" creationId="{600BE54E-2210-C763-2BE4-B0BC65A8C4BB}"/>
          </ac:spMkLst>
        </pc:spChg>
        <pc:picChg chg="del">
          <ac:chgData name="Juliet Kennard" userId="171ce03e-ecb9-44f8-bcbb-a85643c4c66a" providerId="ADAL" clId="{B465C642-4312-474E-AB32-4E0013FDAC90}" dt="2026-09-16T18:55:13.374" v="383" actId="478"/>
          <ac:picMkLst>
            <pc:docMk/>
            <pc:sldMk cId="134132036" sldId="336"/>
            <ac:picMk id="4" creationId="{EFB88E8D-F8E9-253B-0B96-5761054BEF77}"/>
          </ac:picMkLst>
        </pc:picChg>
        <pc:picChg chg="add mod ord">
          <ac:chgData name="Juliet Kennard" userId="171ce03e-ecb9-44f8-bcbb-a85643c4c66a" providerId="ADAL" clId="{B465C642-4312-474E-AB32-4E0013FDAC90}" dt="2026-09-16T18:55:25.355" v="387" actId="1076"/>
          <ac:picMkLst>
            <pc:docMk/>
            <pc:sldMk cId="134132036" sldId="336"/>
            <ac:picMk id="8" creationId="{EE1AB9DD-6B02-CB18-DE47-2F88B5A0B2CC}"/>
          </ac:picMkLst>
        </pc:picChg>
      </pc:sldChg>
      <pc:sldChg chg="modSp mod modNotesTx">
        <pc:chgData name="Juliet Kennard" userId="171ce03e-ecb9-44f8-bcbb-a85643c4c66a" providerId="ADAL" clId="{B465C642-4312-474E-AB32-4E0013FDAC90}" dt="2026-09-17T06:05:06.778" v="512" actId="962"/>
        <pc:sldMkLst>
          <pc:docMk/>
          <pc:sldMk cId="2069442578" sldId="338"/>
        </pc:sldMkLst>
        <pc:spChg chg="mod">
          <ac:chgData name="Juliet Kennard" userId="171ce03e-ecb9-44f8-bcbb-a85643c4c66a" providerId="ADAL" clId="{B465C642-4312-474E-AB32-4E0013FDAC90}" dt="2026-09-17T06:00:29.347" v="494" actId="20577"/>
          <ac:spMkLst>
            <pc:docMk/>
            <pc:sldMk cId="2069442578" sldId="338"/>
            <ac:spMk id="2" creationId="{79E0C6AE-DBA3-0F2F-1DB7-6A94D7755BA9}"/>
          </ac:spMkLst>
        </pc:spChg>
        <pc:spChg chg="mod">
          <ac:chgData name="Juliet Kennard" userId="171ce03e-ecb9-44f8-bcbb-a85643c4c66a" providerId="ADAL" clId="{B465C642-4312-474E-AB32-4E0013FDAC90}" dt="2026-09-17T06:05:06.778" v="512" actId="962"/>
          <ac:spMkLst>
            <pc:docMk/>
            <pc:sldMk cId="2069442578" sldId="338"/>
            <ac:spMk id="6" creationId="{AA88CC29-DBE3-DF5C-98BD-984D46F98FA3}"/>
          </ac:spMkLst>
        </pc:spChg>
        <pc:picChg chg="mod ord modCrop">
          <ac:chgData name="Juliet Kennard" userId="171ce03e-ecb9-44f8-bcbb-a85643c4c66a" providerId="ADAL" clId="{B465C642-4312-474E-AB32-4E0013FDAC90}" dt="2026-09-17T06:05:04.973" v="511" actId="1076"/>
          <ac:picMkLst>
            <pc:docMk/>
            <pc:sldMk cId="2069442578" sldId="338"/>
            <ac:picMk id="4" creationId="{196F1FD8-54ED-2778-6B5B-0B028E66A32A}"/>
          </ac:picMkLst>
        </pc:picChg>
      </pc:sldChg>
      <pc:sldChg chg="modSp mod">
        <pc:chgData name="Juliet Kennard" userId="171ce03e-ecb9-44f8-bcbb-a85643c4c66a" providerId="ADAL" clId="{B465C642-4312-474E-AB32-4E0013FDAC90}" dt="2026-09-16T18:44:27.664" v="299" actId="167"/>
        <pc:sldMkLst>
          <pc:docMk/>
          <pc:sldMk cId="485429452" sldId="339"/>
        </pc:sldMkLst>
        <pc:picChg chg="mod ord">
          <ac:chgData name="Juliet Kennard" userId="171ce03e-ecb9-44f8-bcbb-a85643c4c66a" providerId="ADAL" clId="{B465C642-4312-474E-AB32-4E0013FDAC90}" dt="2026-09-16T18:44:27.664" v="299" actId="167"/>
          <ac:picMkLst>
            <pc:docMk/>
            <pc:sldMk cId="485429452" sldId="339"/>
            <ac:picMk id="4" creationId="{133D58E5-1D58-2636-3BFA-12ACF63A752F}"/>
          </ac:picMkLst>
        </pc:picChg>
      </pc:sldChg>
      <pc:sldChg chg="addSp delSp modSp mod">
        <pc:chgData name="Juliet Kennard" userId="171ce03e-ecb9-44f8-bcbb-a85643c4c66a" providerId="ADAL" clId="{B465C642-4312-474E-AB32-4E0013FDAC90}" dt="2026-09-17T05:55:30.628" v="438" actId="167"/>
        <pc:sldMkLst>
          <pc:docMk/>
          <pc:sldMk cId="1665312786" sldId="340"/>
        </pc:sldMkLst>
        <pc:spChg chg="add del">
          <ac:chgData name="Juliet Kennard" userId="171ce03e-ecb9-44f8-bcbb-a85643c4c66a" providerId="ADAL" clId="{B465C642-4312-474E-AB32-4E0013FDAC90}" dt="2026-09-16T18:45:31.720" v="303" actId="22"/>
          <ac:spMkLst>
            <pc:docMk/>
            <pc:sldMk cId="1665312786" sldId="340"/>
            <ac:spMk id="6" creationId="{827732D7-CD2E-9E33-99FA-326EF346A349}"/>
          </ac:spMkLst>
        </pc:spChg>
        <pc:picChg chg="mod ord modCrop">
          <ac:chgData name="Juliet Kennard" userId="171ce03e-ecb9-44f8-bcbb-a85643c4c66a" providerId="ADAL" clId="{B465C642-4312-474E-AB32-4E0013FDAC90}" dt="2026-09-17T05:55:30.628" v="438" actId="167"/>
          <ac:picMkLst>
            <pc:docMk/>
            <pc:sldMk cId="1665312786" sldId="340"/>
            <ac:picMk id="4" creationId="{0AECF9B0-433C-270D-B2CB-1D85EEBD8DF1}"/>
          </ac:picMkLst>
        </pc:picChg>
      </pc:sldChg>
      <pc:sldChg chg="addSp delSp modSp mod">
        <pc:chgData name="Juliet Kennard" userId="171ce03e-ecb9-44f8-bcbb-a85643c4c66a" providerId="ADAL" clId="{B465C642-4312-474E-AB32-4E0013FDAC90}" dt="2026-09-17T05:57:50.550" v="481" actId="14100"/>
        <pc:sldMkLst>
          <pc:docMk/>
          <pc:sldMk cId="3043496360" sldId="342"/>
        </pc:sldMkLst>
        <pc:spChg chg="mod">
          <ac:chgData name="Juliet Kennard" userId="171ce03e-ecb9-44f8-bcbb-a85643c4c66a" providerId="ADAL" clId="{B465C642-4312-474E-AB32-4E0013FDAC90}" dt="2026-09-17T05:57:50.550" v="481" actId="14100"/>
          <ac:spMkLst>
            <pc:docMk/>
            <pc:sldMk cId="3043496360" sldId="342"/>
            <ac:spMk id="2" creationId="{EE7E45F6-7877-75B4-1DCF-EA5268637567}"/>
          </ac:spMkLst>
        </pc:spChg>
        <pc:spChg chg="mod">
          <ac:chgData name="Juliet Kennard" userId="171ce03e-ecb9-44f8-bcbb-a85643c4c66a" providerId="ADAL" clId="{B465C642-4312-474E-AB32-4E0013FDAC90}" dt="2026-09-16T18:46:17.381" v="308" actId="1076"/>
          <ac:spMkLst>
            <pc:docMk/>
            <pc:sldMk cId="3043496360" sldId="342"/>
            <ac:spMk id="5" creationId="{FDAD5889-BFE4-804E-312B-9B29A4D17F16}"/>
          </ac:spMkLst>
        </pc:spChg>
        <pc:spChg chg="add del">
          <ac:chgData name="Juliet Kennard" userId="171ce03e-ecb9-44f8-bcbb-a85643c4c66a" providerId="ADAL" clId="{B465C642-4312-474E-AB32-4E0013FDAC90}" dt="2026-09-16T18:45:10.694" v="301" actId="22"/>
          <ac:spMkLst>
            <pc:docMk/>
            <pc:sldMk cId="3043496360" sldId="342"/>
            <ac:spMk id="6" creationId="{F1504C2A-6403-B4C9-6738-2C8B29056A69}"/>
          </ac:spMkLst>
        </pc:spChg>
        <pc:spChg chg="add">
          <ac:chgData name="Juliet Kennard" userId="171ce03e-ecb9-44f8-bcbb-a85643c4c66a" providerId="ADAL" clId="{B465C642-4312-474E-AB32-4E0013FDAC90}" dt="2026-09-16T18:45:38.249" v="304" actId="22"/>
          <ac:spMkLst>
            <pc:docMk/>
            <pc:sldMk cId="3043496360" sldId="342"/>
            <ac:spMk id="8" creationId="{E1BEF7EE-C4A6-0C9F-7B3D-6C65C7FC2B14}"/>
          </ac:spMkLst>
        </pc:spChg>
        <pc:picChg chg="mod">
          <ac:chgData name="Juliet Kennard" userId="171ce03e-ecb9-44f8-bcbb-a85643c4c66a" providerId="ADAL" clId="{B465C642-4312-474E-AB32-4E0013FDAC90}" dt="2026-09-16T18:46:28.373" v="314" actId="1035"/>
          <ac:picMkLst>
            <pc:docMk/>
            <pc:sldMk cId="3043496360" sldId="342"/>
            <ac:picMk id="4" creationId="{D82AE660-5BB4-EC16-A9AB-53DB06BED81C}"/>
          </ac:picMkLst>
        </pc:picChg>
      </pc:sldChg>
      <pc:sldChg chg="modSp mod">
        <pc:chgData name="Juliet Kennard" userId="171ce03e-ecb9-44f8-bcbb-a85643c4c66a" providerId="ADAL" clId="{B465C642-4312-474E-AB32-4E0013FDAC90}" dt="2026-09-17T06:05:21.936" v="513" actId="13244"/>
        <pc:sldMkLst>
          <pc:docMk/>
          <pc:sldMk cId="20880588" sldId="343"/>
        </pc:sldMkLst>
        <pc:spChg chg="ord">
          <ac:chgData name="Juliet Kennard" userId="171ce03e-ecb9-44f8-bcbb-a85643c4c66a" providerId="ADAL" clId="{B465C642-4312-474E-AB32-4E0013FDAC90}" dt="2026-09-17T06:05:21.936" v="513" actId="13244"/>
          <ac:spMkLst>
            <pc:docMk/>
            <pc:sldMk cId="20880588" sldId="343"/>
            <ac:spMk id="2" creationId="{EF4601F9-485E-62C5-7102-18C1562986E5}"/>
          </ac:spMkLst>
        </pc:spChg>
        <pc:picChg chg="mod ord modCrop">
          <ac:chgData name="Juliet Kennard" userId="171ce03e-ecb9-44f8-bcbb-a85643c4c66a" providerId="ADAL" clId="{B465C642-4312-474E-AB32-4E0013FDAC90}" dt="2026-09-16T18:47:24.356" v="321" actId="732"/>
          <ac:picMkLst>
            <pc:docMk/>
            <pc:sldMk cId="20880588" sldId="343"/>
            <ac:picMk id="6" creationId="{D5FDFF11-D6D3-6E5F-D80B-8E247A46C841}"/>
          </ac:picMkLst>
        </pc:picChg>
      </pc:sldChg>
      <pc:sldChg chg="del">
        <pc:chgData name="Juliet Kennard" userId="171ce03e-ecb9-44f8-bcbb-a85643c4c66a" providerId="ADAL" clId="{B465C642-4312-474E-AB32-4E0013FDAC90}" dt="2026-09-16T18:56:09.872" v="402" actId="2696"/>
        <pc:sldMkLst>
          <pc:docMk/>
          <pc:sldMk cId="4129147702" sldId="344"/>
        </pc:sldMkLst>
      </pc:sldChg>
      <pc:sldChg chg="addSp delSp modSp mod">
        <pc:chgData name="Juliet Kennard" userId="171ce03e-ecb9-44f8-bcbb-a85643c4c66a" providerId="ADAL" clId="{B465C642-4312-474E-AB32-4E0013FDAC90}" dt="2026-09-17T06:03:08.208" v="507" actId="962"/>
        <pc:sldMkLst>
          <pc:docMk/>
          <pc:sldMk cId="111795217" sldId="345"/>
        </pc:sldMkLst>
        <pc:spChg chg="mod">
          <ac:chgData name="Juliet Kennard" userId="171ce03e-ecb9-44f8-bcbb-a85643c4c66a" providerId="ADAL" clId="{B465C642-4312-474E-AB32-4E0013FDAC90}" dt="2026-09-16T18:24:58.183" v="31" actId="5793"/>
          <ac:spMkLst>
            <pc:docMk/>
            <pc:sldMk cId="111795217" sldId="345"/>
            <ac:spMk id="2" creationId="{0AC87B23-B549-7516-BA35-F1FB8D059970}"/>
          </ac:spMkLst>
        </pc:spChg>
        <pc:spChg chg="mod">
          <ac:chgData name="Juliet Kennard" userId="171ce03e-ecb9-44f8-bcbb-a85643c4c66a" providerId="ADAL" clId="{B465C642-4312-474E-AB32-4E0013FDAC90}" dt="2026-09-17T06:03:08.208" v="507" actId="962"/>
          <ac:spMkLst>
            <pc:docMk/>
            <pc:sldMk cId="111795217" sldId="345"/>
            <ac:spMk id="5" creationId="{6CB00FB4-8C81-9ABC-541A-25C7526283F7}"/>
          </ac:spMkLst>
        </pc:spChg>
        <pc:picChg chg="del">
          <ac:chgData name="Juliet Kennard" userId="171ce03e-ecb9-44f8-bcbb-a85643c4c66a" providerId="ADAL" clId="{B465C642-4312-474E-AB32-4E0013FDAC90}" dt="2026-09-16T18:48:31.798" v="333" actId="478"/>
          <ac:picMkLst>
            <pc:docMk/>
            <pc:sldMk cId="111795217" sldId="345"/>
            <ac:picMk id="4" creationId="{543AEAEA-2A59-47E6-13A6-26BEF1624A3D}"/>
          </ac:picMkLst>
        </pc:picChg>
        <pc:picChg chg="add">
          <ac:chgData name="Juliet Kennard" userId="171ce03e-ecb9-44f8-bcbb-a85643c4c66a" providerId="ADAL" clId="{B465C642-4312-474E-AB32-4E0013FDAC90}" dt="2026-09-16T18:48:32.622" v="334" actId="22"/>
          <ac:picMkLst>
            <pc:docMk/>
            <pc:sldMk cId="111795217" sldId="345"/>
            <ac:picMk id="6" creationId="{196A9739-0C03-F366-8F0F-F3CFF3CDCA32}"/>
          </ac:picMkLst>
        </pc:picChg>
      </pc:sldChg>
      <pc:sldChg chg="addSp modSp mod">
        <pc:chgData name="Juliet Kennard" userId="171ce03e-ecb9-44f8-bcbb-a85643c4c66a" providerId="ADAL" clId="{B465C642-4312-474E-AB32-4E0013FDAC90}" dt="2026-09-16T18:50:53.548" v="356" actId="14100"/>
        <pc:sldMkLst>
          <pc:docMk/>
          <pc:sldMk cId="3288643608" sldId="346"/>
        </pc:sldMkLst>
        <pc:spChg chg="mod">
          <ac:chgData name="Juliet Kennard" userId="171ce03e-ecb9-44f8-bcbb-a85643c4c66a" providerId="ADAL" clId="{B465C642-4312-474E-AB32-4E0013FDAC90}" dt="2026-09-16T18:39:32.485" v="204" actId="5793"/>
          <ac:spMkLst>
            <pc:docMk/>
            <pc:sldMk cId="3288643608" sldId="346"/>
            <ac:spMk id="2" creationId="{CBAA204E-0C47-7C32-5989-BE89E9CB3532}"/>
          </ac:spMkLst>
        </pc:spChg>
        <pc:spChg chg="add">
          <ac:chgData name="Juliet Kennard" userId="171ce03e-ecb9-44f8-bcbb-a85643c4c66a" providerId="ADAL" clId="{B465C642-4312-474E-AB32-4E0013FDAC90}" dt="2026-09-16T18:34:06.798" v="147" actId="22"/>
          <ac:spMkLst>
            <pc:docMk/>
            <pc:sldMk cId="3288643608" sldId="346"/>
            <ac:spMk id="5" creationId="{6460C98A-95EB-C654-1DBA-2D03E16E60EE}"/>
          </ac:spMkLst>
        </pc:spChg>
        <pc:picChg chg="mod modCrop">
          <ac:chgData name="Juliet Kennard" userId="171ce03e-ecb9-44f8-bcbb-a85643c4c66a" providerId="ADAL" clId="{B465C642-4312-474E-AB32-4E0013FDAC90}" dt="2026-09-16T18:50:53.548" v="356" actId="14100"/>
          <ac:picMkLst>
            <pc:docMk/>
            <pc:sldMk cId="3288643608" sldId="346"/>
            <ac:picMk id="4" creationId="{531D32DB-1EEE-3C2C-54CA-6FACF89A5D3D}"/>
          </ac:picMkLst>
        </pc:picChg>
      </pc:sldChg>
      <pc:sldChg chg="addSp delSp modSp mod">
        <pc:chgData name="Juliet Kennard" userId="171ce03e-ecb9-44f8-bcbb-a85643c4c66a" providerId="ADAL" clId="{B465C642-4312-474E-AB32-4E0013FDAC90}" dt="2026-09-16T18:55:05.318" v="382" actId="167"/>
        <pc:sldMkLst>
          <pc:docMk/>
          <pc:sldMk cId="1442021328" sldId="347"/>
        </pc:sldMkLst>
        <pc:spChg chg="mod">
          <ac:chgData name="Juliet Kennard" userId="171ce03e-ecb9-44f8-bcbb-a85643c4c66a" providerId="ADAL" clId="{B465C642-4312-474E-AB32-4E0013FDAC90}" dt="2026-09-16T18:41:39.399" v="266" actId="20577"/>
          <ac:spMkLst>
            <pc:docMk/>
            <pc:sldMk cId="1442021328" sldId="347"/>
            <ac:spMk id="2" creationId="{417FF4C3-0B68-6CCD-83E4-910DF42EE8B1}"/>
          </ac:spMkLst>
        </pc:spChg>
        <pc:picChg chg="del">
          <ac:chgData name="Juliet Kennard" userId="171ce03e-ecb9-44f8-bcbb-a85643c4c66a" providerId="ADAL" clId="{B465C642-4312-474E-AB32-4E0013FDAC90}" dt="2026-09-16T18:55:00.558" v="380" actId="478"/>
          <ac:picMkLst>
            <pc:docMk/>
            <pc:sldMk cId="1442021328" sldId="347"/>
            <ac:picMk id="4" creationId="{4F702208-BF03-F77D-F01A-34965011103A}"/>
          </ac:picMkLst>
        </pc:picChg>
        <pc:picChg chg="add ord">
          <ac:chgData name="Juliet Kennard" userId="171ce03e-ecb9-44f8-bcbb-a85643c4c66a" providerId="ADAL" clId="{B465C642-4312-474E-AB32-4E0013FDAC90}" dt="2026-09-16T18:55:05.318" v="382" actId="167"/>
          <ac:picMkLst>
            <pc:docMk/>
            <pc:sldMk cId="1442021328" sldId="347"/>
            <ac:picMk id="7" creationId="{5142DBEB-2D4A-3CCD-C15B-85A366A9512F}"/>
          </ac:picMkLst>
        </pc:picChg>
      </pc:sldChg>
      <pc:sldChg chg="modSp mod">
        <pc:chgData name="Juliet Kennard" userId="171ce03e-ecb9-44f8-bcbb-a85643c4c66a" providerId="ADAL" clId="{B465C642-4312-474E-AB32-4E0013FDAC90}" dt="2026-09-16T18:55:55.740" v="401" actId="14100"/>
        <pc:sldMkLst>
          <pc:docMk/>
          <pc:sldMk cId="40457021" sldId="348"/>
        </pc:sldMkLst>
        <pc:spChg chg="mod">
          <ac:chgData name="Juliet Kennard" userId="171ce03e-ecb9-44f8-bcbb-a85643c4c66a" providerId="ADAL" clId="{B465C642-4312-474E-AB32-4E0013FDAC90}" dt="2026-09-16T18:55:55.740" v="401" actId="14100"/>
          <ac:spMkLst>
            <pc:docMk/>
            <pc:sldMk cId="40457021" sldId="348"/>
            <ac:spMk id="2" creationId="{2BCB8816-BCE8-7EA8-A0ED-58512B6AF8C7}"/>
          </ac:spMkLst>
        </pc:spChg>
        <pc:spChg chg="mod">
          <ac:chgData name="Juliet Kennard" userId="171ce03e-ecb9-44f8-bcbb-a85643c4c66a" providerId="ADAL" clId="{B465C642-4312-474E-AB32-4E0013FDAC90}" dt="2026-09-16T18:43:15.798" v="293" actId="179"/>
          <ac:spMkLst>
            <pc:docMk/>
            <pc:sldMk cId="40457021" sldId="348"/>
            <ac:spMk id="3" creationId="{D5B5D8A9-6BF2-6327-8893-3FC35D0B9127}"/>
          </ac:spMkLst>
        </pc:spChg>
      </pc:sldChg>
      <pc:sldChg chg="addSp delSp modSp mod modNotesTx">
        <pc:chgData name="Juliet Kennard" userId="171ce03e-ecb9-44f8-bcbb-a85643c4c66a" providerId="ADAL" clId="{B465C642-4312-474E-AB32-4E0013FDAC90}" dt="2026-09-17T06:01:40.398" v="502" actId="962"/>
        <pc:sldMkLst>
          <pc:docMk/>
          <pc:sldMk cId="3108354309" sldId="349"/>
        </pc:sldMkLst>
        <pc:spChg chg="ord">
          <ac:chgData name="Juliet Kennard" userId="171ce03e-ecb9-44f8-bcbb-a85643c4c66a" providerId="ADAL" clId="{B465C642-4312-474E-AB32-4E0013FDAC90}" dt="2026-09-17T06:01:22.272" v="499" actId="13244"/>
          <ac:spMkLst>
            <pc:docMk/>
            <pc:sldMk cId="3108354309" sldId="349"/>
            <ac:spMk id="2" creationId="{08B5DCA9-784C-29B8-3516-F107586A9643}"/>
          </ac:spMkLst>
        </pc:spChg>
        <pc:spChg chg="mod ord">
          <ac:chgData name="Juliet Kennard" userId="171ce03e-ecb9-44f8-bcbb-a85643c4c66a" providerId="ADAL" clId="{B465C642-4312-474E-AB32-4E0013FDAC90}" dt="2026-09-17T06:01:33.583" v="500" actId="13244"/>
          <ac:spMkLst>
            <pc:docMk/>
            <pc:sldMk cId="3108354309" sldId="349"/>
            <ac:spMk id="3" creationId="{C68F2995-A187-D944-5D61-15A9EB90BE34}"/>
          </ac:spMkLst>
        </pc:spChg>
        <pc:spChg chg="mod">
          <ac:chgData name="Juliet Kennard" userId="171ce03e-ecb9-44f8-bcbb-a85643c4c66a" providerId="ADAL" clId="{B465C642-4312-474E-AB32-4E0013FDAC90}" dt="2026-09-17T06:01:40.398" v="502" actId="962"/>
          <ac:spMkLst>
            <pc:docMk/>
            <pc:sldMk cId="3108354309" sldId="349"/>
            <ac:spMk id="5" creationId="{D9F2A999-AB26-0A39-1F63-D580F98B4514}"/>
          </ac:spMkLst>
        </pc:spChg>
        <pc:spChg chg="ord">
          <ac:chgData name="Juliet Kennard" userId="171ce03e-ecb9-44f8-bcbb-a85643c4c66a" providerId="ADAL" clId="{B465C642-4312-474E-AB32-4E0013FDAC90}" dt="2026-09-17T06:01:38.567" v="501" actId="13244"/>
          <ac:spMkLst>
            <pc:docMk/>
            <pc:sldMk cId="3108354309" sldId="349"/>
            <ac:spMk id="7" creationId="{795A583C-1434-0D29-2275-AABC1919DF09}"/>
          </ac:spMkLst>
        </pc:spChg>
        <pc:picChg chg="del">
          <ac:chgData name="Juliet Kennard" userId="171ce03e-ecb9-44f8-bcbb-a85643c4c66a" providerId="ADAL" clId="{B465C642-4312-474E-AB32-4E0013FDAC90}" dt="2026-09-16T18:47:41.197" v="322" actId="478"/>
          <ac:picMkLst>
            <pc:docMk/>
            <pc:sldMk cId="3108354309" sldId="349"/>
            <ac:picMk id="6" creationId="{520616A2-9A0B-C956-7A3B-BC932F7A9E84}"/>
          </ac:picMkLst>
        </pc:picChg>
        <pc:picChg chg="add ord">
          <ac:chgData name="Juliet Kennard" userId="171ce03e-ecb9-44f8-bcbb-a85643c4c66a" providerId="ADAL" clId="{B465C642-4312-474E-AB32-4E0013FDAC90}" dt="2026-09-16T18:47:46.964" v="324" actId="167"/>
          <ac:picMkLst>
            <pc:docMk/>
            <pc:sldMk cId="3108354309" sldId="349"/>
            <ac:picMk id="8" creationId="{8D645C2E-872B-A9BE-EBD1-1995F646CB9D}"/>
          </ac:picMkLst>
        </pc:picChg>
      </pc:sldChg>
      <pc:sldChg chg="add del">
        <pc:chgData name="Juliet Kennard" userId="171ce03e-ecb9-44f8-bcbb-a85643c4c66a" providerId="ADAL" clId="{B465C642-4312-474E-AB32-4E0013FDAC90}" dt="2026-09-16T18:54:46.832" v="379" actId="2696"/>
        <pc:sldMkLst>
          <pc:docMk/>
          <pc:sldMk cId="1528409745" sldId="350"/>
        </pc:sldMkLst>
      </pc:sldChg>
      <pc:sldChg chg="add del">
        <pc:chgData name="Juliet Kennard" userId="171ce03e-ecb9-44f8-bcbb-a85643c4c66a" providerId="ADAL" clId="{B465C642-4312-474E-AB32-4E0013FDAC90}" dt="2026-09-16T18:53:51.793" v="376"/>
        <pc:sldMkLst>
          <pc:docMk/>
          <pc:sldMk cId="3510200127" sldId="35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C39A5-FE4D-4B5C-A5FB-C8C8C831AB3F}"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F4A10-9734-41A1-A846-8856E8981506}" type="slidenum">
              <a:rPr lang="en-GB" smtClean="0"/>
              <a:t>‹#›</a:t>
            </a:fld>
            <a:endParaRPr lang="en-GB"/>
          </a:p>
        </p:txBody>
      </p:sp>
    </p:spTree>
    <p:extLst>
      <p:ext uri="{BB962C8B-B14F-4D97-AF65-F5344CB8AC3E}">
        <p14:creationId xmlns:p14="http://schemas.microsoft.com/office/powerpoint/2010/main" val="4268566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a:t>Explain</a:t>
            </a:r>
            <a:r>
              <a:rPr lang="en-GB"/>
              <a:t> that we will be covering these key maths skills in a chemistry context.</a:t>
            </a:r>
          </a:p>
        </p:txBody>
      </p:sp>
      <p:sp>
        <p:nvSpPr>
          <p:cNvPr id="4" name="Slide Number Placeholder 3"/>
          <p:cNvSpPr>
            <a:spLocks noGrp="1"/>
          </p:cNvSpPr>
          <p:nvPr>
            <p:ph type="sldNum" sz="quarter" idx="5"/>
          </p:nvPr>
        </p:nvSpPr>
        <p:spPr/>
        <p:txBody>
          <a:bodyPr/>
          <a:lstStyle/>
          <a:p>
            <a:fld id="{E5BF4A10-9734-41A1-A846-8856E8981506}" type="slidenum">
              <a:rPr lang="en-GB" smtClean="0"/>
              <a:t>2</a:t>
            </a:fld>
            <a:endParaRPr lang="en-GB"/>
          </a:p>
        </p:txBody>
      </p:sp>
    </p:spTree>
    <p:extLst>
      <p:ext uri="{BB962C8B-B14F-4D97-AF65-F5344CB8AC3E}">
        <p14:creationId xmlns:p14="http://schemas.microsoft.com/office/powerpoint/2010/main" val="3195295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ts val="1100"/>
              <a:buFontTx/>
              <a:buNone/>
              <a:tabLst/>
              <a:defRPr/>
            </a:pPr>
            <a:r>
              <a:rPr lang="en-GB" sz="1200" kern="1200" dirty="0">
                <a:solidFill>
                  <a:schemeClr val="tx1"/>
                </a:solidFill>
                <a:effectLst/>
                <a:latin typeface="+mn-lt"/>
                <a:ea typeface="+mn-ea"/>
                <a:cs typeface="+mn-cs"/>
              </a:rPr>
              <a:t>This slide introduces the first challenge question that learners will return to at the end of first section. Learners are not expected to attempt it at this point. </a:t>
            </a:r>
            <a:r>
              <a:rPr lang="en-GB" b="0" dirty="0"/>
              <a:t>Discuss</a:t>
            </a:r>
            <a:r>
              <a:rPr lang="en-GB" dirty="0"/>
              <a:t> the question and the key words that are in bold. </a:t>
            </a:r>
          </a:p>
          <a:p>
            <a:pPr marL="171450" marR="0" lvl="0" indent="-171450" algn="l" defTabSz="914400" rtl="0" eaLnBrk="1" fontAlgn="auto" latinLnBrk="0" hangingPunct="1">
              <a:lnSpc>
                <a:spcPct val="100000"/>
              </a:lnSpc>
              <a:spcBef>
                <a:spcPts val="0"/>
              </a:spcBef>
              <a:spcAft>
                <a:spcPts val="0"/>
              </a:spcAft>
              <a:buClrTx/>
              <a:buSzPts val="1100"/>
              <a:buFont typeface="Arial" panose="020B0604020202020204" pitchFamily="34" charset="0"/>
              <a:buChar char="•"/>
              <a:tabLst/>
              <a:defRPr/>
            </a:pPr>
            <a:r>
              <a:rPr lang="en-GB" dirty="0"/>
              <a:t>What do the terms ‘</a:t>
            </a:r>
            <a:r>
              <a:rPr lang="en-GB" b="1" dirty="0"/>
              <a:t>mean</a:t>
            </a:r>
            <a:r>
              <a:rPr lang="en-GB" dirty="0"/>
              <a:t>’ and ‘</a:t>
            </a:r>
            <a:r>
              <a:rPr lang="en-GB" b="1" dirty="0"/>
              <a:t>rate</a:t>
            </a:r>
            <a:r>
              <a:rPr lang="en-GB" dirty="0"/>
              <a:t>’ mean? The mean is the most commonly used measure of average. The rate is how quickly something happens. </a:t>
            </a:r>
          </a:p>
          <a:p>
            <a:pPr marL="171450" marR="0" lvl="0" indent="-171450" algn="l" defTabSz="914400" rtl="0" eaLnBrk="1" fontAlgn="auto" latinLnBrk="0" hangingPunct="1">
              <a:lnSpc>
                <a:spcPct val="100000"/>
              </a:lnSpc>
              <a:spcBef>
                <a:spcPts val="0"/>
              </a:spcBef>
              <a:spcAft>
                <a:spcPts val="0"/>
              </a:spcAft>
              <a:buClrTx/>
              <a:buSzPts val="1100"/>
              <a:buFont typeface="Arial" panose="020B0604020202020204" pitchFamily="34" charset="0"/>
              <a:buChar char="•"/>
              <a:tabLst/>
              <a:defRPr/>
            </a:pPr>
            <a:r>
              <a:rPr lang="en-GB" dirty="0"/>
              <a:t>What do they think ‘</a:t>
            </a:r>
            <a:r>
              <a:rPr lang="en-GB" b="1" dirty="0"/>
              <a:t>mean rate</a:t>
            </a:r>
            <a:r>
              <a:rPr lang="en-GB" dirty="0"/>
              <a:t>’ means? The mean rate (of reaction) is the average speed of a reaction over time.</a:t>
            </a:r>
          </a:p>
          <a:p>
            <a:pPr marL="0" lvl="0" indent="0" algn="l" rtl="0">
              <a:lnSpc>
                <a:spcPct val="100000"/>
              </a:lnSpc>
              <a:spcBef>
                <a:spcPts val="0"/>
              </a:spcBef>
              <a:spcAft>
                <a:spcPts val="0"/>
              </a:spcAft>
              <a:buSzPts val="1100"/>
              <a:buNone/>
            </a:pPr>
            <a:r>
              <a:rPr lang="en-GB" b="0" dirty="0"/>
              <a:t>Emphasise</a:t>
            </a:r>
            <a:r>
              <a:rPr lang="en-GB" dirty="0"/>
              <a:t> that we are only interested in the gradient between </a:t>
            </a:r>
            <a:r>
              <a:rPr lang="en-GB" b="1" dirty="0"/>
              <a:t>0 and 40 seconds</a:t>
            </a:r>
            <a:r>
              <a:rPr lang="en-GB" dirty="0"/>
              <a:t>. </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3</a:t>
            </a:fld>
            <a:endParaRPr lang="en-GB"/>
          </a:p>
        </p:txBody>
      </p:sp>
    </p:spTree>
    <p:extLst>
      <p:ext uri="{BB962C8B-B14F-4D97-AF65-F5344CB8AC3E}">
        <p14:creationId xmlns:p14="http://schemas.microsoft.com/office/powerpoint/2010/main" val="4227762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5600E-0B3E-A91E-F011-C4EA32CE0B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D23247-D608-2008-FD8D-0CEB4D6697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6E1646-1BA5-4529-4062-B6A3B483C019}"/>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This slide introduces the second challenge question that learners will return to at the end of the lesson. Learners are not expected to attempt it at this point. We will return to complete the question at the end of the session. </a:t>
            </a:r>
            <a:r>
              <a:rPr lang="en-GB" b="0" dirty="0"/>
              <a:t>Discuss</a:t>
            </a:r>
            <a:r>
              <a:rPr lang="en-GB" dirty="0"/>
              <a:t> the question and the key words that are in bold. </a:t>
            </a:r>
          </a:p>
          <a:p>
            <a:pPr marL="0" lvl="0" indent="0" algn="l" rtl="0">
              <a:lnSpc>
                <a:spcPct val="100000"/>
              </a:lnSpc>
              <a:spcBef>
                <a:spcPts val="0"/>
              </a:spcBef>
              <a:spcAft>
                <a:spcPts val="0"/>
              </a:spcAft>
              <a:buSzPts val="1100"/>
              <a:buNone/>
            </a:pPr>
            <a:endParaRPr lang="en-GB" dirty="0"/>
          </a:p>
          <a:p>
            <a:pPr marL="0" marR="0" lvl="0" indent="0" algn="l" defTabSz="914400" rtl="0" eaLnBrk="1" fontAlgn="auto" latinLnBrk="0" hangingPunct="1">
              <a:lnSpc>
                <a:spcPct val="100000"/>
              </a:lnSpc>
              <a:spcBef>
                <a:spcPts val="0"/>
              </a:spcBef>
              <a:spcAft>
                <a:spcPts val="0"/>
              </a:spcAft>
              <a:buClrTx/>
              <a:buSzPts val="1100"/>
              <a:buFontTx/>
              <a:buNone/>
              <a:tabLst/>
              <a:defRPr/>
            </a:pPr>
            <a:r>
              <a:rPr lang="en-GB" dirty="0"/>
              <a:t>What do we mean by </a:t>
            </a:r>
            <a:r>
              <a:rPr lang="en-GB" b="1" dirty="0"/>
              <a:t>rate of reaction</a:t>
            </a:r>
            <a:r>
              <a:rPr lang="en-GB" dirty="0"/>
              <a:t>? The rate (of reaction) is how quickly something happens. In this example, the faster the rate, the higher the volume of gas produced per second.</a:t>
            </a:r>
          </a:p>
          <a:p>
            <a:pPr marL="0" lvl="0" indent="0" algn="l" rtl="0">
              <a:lnSpc>
                <a:spcPct val="100000"/>
              </a:lnSpc>
              <a:spcBef>
                <a:spcPts val="0"/>
              </a:spcBef>
              <a:spcAft>
                <a:spcPts val="0"/>
              </a:spcAft>
              <a:buSzPts val="1100"/>
              <a:buNone/>
            </a:pPr>
            <a:endParaRPr lang="en-GB" dirty="0"/>
          </a:p>
          <a:p>
            <a:pPr marL="0" lvl="0" indent="0" algn="l" rtl="0">
              <a:lnSpc>
                <a:spcPct val="100000"/>
              </a:lnSpc>
              <a:spcBef>
                <a:spcPts val="0"/>
              </a:spcBef>
              <a:spcAft>
                <a:spcPts val="0"/>
              </a:spcAft>
              <a:buSzPts val="1100"/>
              <a:buNone/>
            </a:pPr>
            <a:r>
              <a:rPr lang="en-GB" b="0" dirty="0"/>
              <a:t>Emphasise</a:t>
            </a:r>
            <a:r>
              <a:rPr lang="en-GB" dirty="0"/>
              <a:t> that we are only interested in the rate at </a:t>
            </a:r>
            <a:r>
              <a:rPr lang="en-GB" b="1" dirty="0"/>
              <a:t>25 seconds</a:t>
            </a:r>
            <a:r>
              <a:rPr lang="en-GB" dirty="0"/>
              <a:t>. </a:t>
            </a:r>
          </a:p>
        </p:txBody>
      </p:sp>
      <p:sp>
        <p:nvSpPr>
          <p:cNvPr id="4" name="Slide Number Placeholder 3">
            <a:extLst>
              <a:ext uri="{FF2B5EF4-FFF2-40B4-BE49-F238E27FC236}">
                <a16:creationId xmlns:a16="http://schemas.microsoft.com/office/drawing/2014/main" id="{62C78F65-D7E1-46C3-23A6-655671D87C6D}"/>
              </a:ext>
            </a:extLst>
          </p:cNvPr>
          <p:cNvSpPr>
            <a:spLocks noGrp="1"/>
          </p:cNvSpPr>
          <p:nvPr>
            <p:ph type="sldNum" sz="quarter" idx="5"/>
          </p:nvPr>
        </p:nvSpPr>
        <p:spPr/>
        <p:txBody>
          <a:bodyPr/>
          <a:lstStyle/>
          <a:p>
            <a:fld id="{E5BF4A10-9734-41A1-A846-8856E8981506}" type="slidenum">
              <a:rPr lang="en-GB" smtClean="0"/>
              <a:t>4</a:t>
            </a:fld>
            <a:endParaRPr lang="en-GB"/>
          </a:p>
        </p:txBody>
      </p:sp>
    </p:spTree>
    <p:extLst>
      <p:ext uri="{BB962C8B-B14F-4D97-AF65-F5344CB8AC3E}">
        <p14:creationId xmlns:p14="http://schemas.microsoft.com/office/powerpoint/2010/main" val="3675363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0" dirty="0"/>
              <a:t>Discuss</a:t>
            </a:r>
            <a:r>
              <a:rPr lang="en-GB" dirty="0"/>
              <a:t> the link between gradient and steepness. Ask learners to answer the two questions on the slide.</a:t>
            </a:r>
          </a:p>
          <a:p>
            <a:pPr marL="0" lvl="0" indent="0" algn="l" rtl="0">
              <a:lnSpc>
                <a:spcPct val="100000"/>
              </a:lnSpc>
              <a:spcBef>
                <a:spcPts val="0"/>
              </a:spcBef>
              <a:spcAft>
                <a:spcPts val="0"/>
              </a:spcAft>
              <a:buSzPts val="1100"/>
              <a:buNone/>
            </a:pPr>
            <a:r>
              <a:rPr lang="en-GB" dirty="0"/>
              <a:t>What is the mathematical relationship between the two variables on this graph for line A? Learners should talk in terms of </a:t>
            </a:r>
            <a:r>
              <a:rPr lang="en-GB" i="1" dirty="0">
                <a:latin typeface="Cambria Math" panose="02040503050406030204" pitchFamily="18" charset="0"/>
                <a:ea typeface="Cambria Math" panose="02040503050406030204" pitchFamily="18" charset="0"/>
              </a:rPr>
              <a:t>x</a:t>
            </a:r>
            <a:r>
              <a:rPr lang="en-GB" dirty="0"/>
              <a:t> and </a:t>
            </a:r>
            <a:r>
              <a:rPr lang="en-GB" i="1" dirty="0">
                <a:latin typeface="Cambria Math" panose="02040503050406030204" pitchFamily="18" charset="0"/>
                <a:ea typeface="Cambria Math" panose="02040503050406030204" pitchFamily="18" charset="0"/>
              </a:rPr>
              <a:t>y</a:t>
            </a:r>
            <a:r>
              <a:rPr lang="en-GB" dirty="0"/>
              <a:t>. </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5</a:t>
            </a:fld>
            <a:endParaRPr lang="en-GB"/>
          </a:p>
        </p:txBody>
      </p:sp>
    </p:spTree>
    <p:extLst>
      <p:ext uri="{BB962C8B-B14F-4D97-AF65-F5344CB8AC3E}">
        <p14:creationId xmlns:p14="http://schemas.microsoft.com/office/powerpoint/2010/main" val="1004557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2ABF8-32CE-F4F0-F9F9-9EAED57B89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4BC8D-3CD5-C891-F5E4-E64A6E7833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7F8F2-AEC0-3F90-9420-395D259674F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0BF017-C1D2-3A0C-01B4-B03B24BFBFD0}"/>
              </a:ext>
            </a:extLst>
          </p:cNvPr>
          <p:cNvSpPr>
            <a:spLocks noGrp="1"/>
          </p:cNvSpPr>
          <p:nvPr>
            <p:ph type="sldNum" sz="quarter" idx="5"/>
          </p:nvPr>
        </p:nvSpPr>
        <p:spPr/>
        <p:txBody>
          <a:bodyPr/>
          <a:lstStyle/>
          <a:p>
            <a:fld id="{E5BF4A10-9734-41A1-A846-8856E8981506}" type="slidenum">
              <a:rPr lang="en-GB" smtClean="0"/>
              <a:t>6</a:t>
            </a:fld>
            <a:endParaRPr lang="en-GB"/>
          </a:p>
        </p:txBody>
      </p:sp>
    </p:spTree>
    <p:extLst>
      <p:ext uri="{BB962C8B-B14F-4D97-AF65-F5344CB8AC3E}">
        <p14:creationId xmlns:p14="http://schemas.microsoft.com/office/powerpoint/2010/main" val="482833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method helps learners calculate the gradient of a slope. Each step is modelled on the following slides. </a:t>
            </a:r>
          </a:p>
        </p:txBody>
      </p:sp>
      <p:sp>
        <p:nvSpPr>
          <p:cNvPr id="4" name="Slide Number Placeholder 3"/>
          <p:cNvSpPr>
            <a:spLocks noGrp="1"/>
          </p:cNvSpPr>
          <p:nvPr>
            <p:ph type="sldNum" sz="quarter" idx="5"/>
          </p:nvPr>
        </p:nvSpPr>
        <p:spPr/>
        <p:txBody>
          <a:bodyPr/>
          <a:lstStyle/>
          <a:p>
            <a:fld id="{E5BF4A10-9734-41A1-A846-8856E8981506}" type="slidenum">
              <a:rPr lang="en-GB" smtClean="0"/>
              <a:t>7</a:t>
            </a:fld>
            <a:endParaRPr lang="en-GB"/>
          </a:p>
        </p:txBody>
      </p:sp>
    </p:spTree>
    <p:extLst>
      <p:ext uri="{BB962C8B-B14F-4D97-AF65-F5344CB8AC3E}">
        <p14:creationId xmlns:p14="http://schemas.microsoft.com/office/powerpoint/2010/main" val="1762771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0" dirty="0"/>
              <a:t>Discuss</a:t>
            </a:r>
            <a:r>
              <a:rPr lang="en-GB" dirty="0"/>
              <a:t> step 1. Explain that we are going to draw a triangle under the line to help. </a:t>
            </a:r>
            <a:r>
              <a:rPr lang="en-GB" b="0" dirty="0"/>
              <a:t>Emphasise</a:t>
            </a:r>
            <a:r>
              <a:rPr lang="en-GB" dirty="0"/>
              <a:t> that it is best if the numbers involved are whole numbers.</a:t>
            </a:r>
            <a:r>
              <a:rPr lang="en-GB" b="1" dirty="0"/>
              <a:t> </a:t>
            </a:r>
            <a:endParaRPr lang="en-GB" dirty="0"/>
          </a:p>
          <a:p>
            <a:pPr marL="0" lvl="0" indent="0" algn="l" rtl="0">
              <a:lnSpc>
                <a:spcPct val="100000"/>
              </a:lnSpc>
              <a:spcBef>
                <a:spcPts val="0"/>
              </a:spcBef>
              <a:spcAft>
                <a:spcPts val="0"/>
              </a:spcAft>
              <a:buSzPts val="1100"/>
              <a:buNone/>
            </a:pPr>
            <a:r>
              <a:rPr lang="en-GB" b="0" dirty="0"/>
              <a:t>Explain</a:t>
            </a:r>
            <a:r>
              <a:rPr lang="en-GB" b="1" dirty="0"/>
              <a:t> </a:t>
            </a:r>
            <a:r>
              <a:rPr lang="en-GB" dirty="0"/>
              <a:t>that it doesn’t matter which points they are as the line is straight, but some questions ask for the gradient to be taken at specific points along the line.</a:t>
            </a:r>
          </a:p>
          <a:p>
            <a:pPr marL="0" lvl="0" indent="0" algn="l" rtl="0">
              <a:lnSpc>
                <a:spcPct val="100000"/>
              </a:lnSpc>
              <a:spcBef>
                <a:spcPts val="0"/>
              </a:spcBef>
              <a:spcAft>
                <a:spcPts val="0"/>
              </a:spcAft>
              <a:buSzPts val="1100"/>
              <a:buNone/>
            </a:pPr>
            <a:endParaRPr lang="en-GB" dirty="0"/>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8</a:t>
            </a:fld>
            <a:endParaRPr lang="en-GB"/>
          </a:p>
        </p:txBody>
      </p:sp>
    </p:spTree>
    <p:extLst>
      <p:ext uri="{BB962C8B-B14F-4D97-AF65-F5344CB8AC3E}">
        <p14:creationId xmlns:p14="http://schemas.microsoft.com/office/powerpoint/2010/main" val="2121316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9377F-57A2-7066-E099-B9337B8F16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839C16-2CE5-298B-EBA0-D11F7DBA91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6AD533-4664-F450-7C74-85E26AB2D804}"/>
              </a:ext>
            </a:extLst>
          </p:cNvPr>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0" dirty="0"/>
              <a:t>Discuss step 2. Explain</a:t>
            </a:r>
            <a:r>
              <a:rPr lang="en-GB" b="1" dirty="0"/>
              <a:t> </a:t>
            </a:r>
            <a:r>
              <a:rPr lang="en-GB" dirty="0"/>
              <a:t>the arrows which create a triangle under the graph, including how this relates to finding the difference in </a:t>
            </a:r>
            <a:r>
              <a:rPr lang="en-GB" i="1" dirty="0">
                <a:latin typeface="Cambria Math" panose="02040503050406030204" pitchFamily="18" charset="0"/>
                <a:ea typeface="Cambria Math" panose="02040503050406030204" pitchFamily="18" charset="0"/>
              </a:rPr>
              <a:t>y</a:t>
            </a:r>
            <a:r>
              <a:rPr lang="en-GB" dirty="0"/>
              <a:t> and the difference in </a:t>
            </a:r>
            <a:r>
              <a:rPr lang="en-GB" i="1" dirty="0">
                <a:latin typeface="Cambria Math" panose="02040503050406030204" pitchFamily="18" charset="0"/>
                <a:ea typeface="Cambria Math" panose="02040503050406030204" pitchFamily="18" charset="0"/>
              </a:rPr>
              <a:t>x.</a:t>
            </a:r>
            <a:r>
              <a:rPr lang="en-GB" dirty="0"/>
              <a:t> </a:t>
            </a:r>
          </a:p>
          <a:p>
            <a:endParaRPr lang="en-GB" dirty="0"/>
          </a:p>
        </p:txBody>
      </p:sp>
      <p:sp>
        <p:nvSpPr>
          <p:cNvPr id="4" name="Slide Number Placeholder 3">
            <a:extLst>
              <a:ext uri="{FF2B5EF4-FFF2-40B4-BE49-F238E27FC236}">
                <a16:creationId xmlns:a16="http://schemas.microsoft.com/office/drawing/2014/main" id="{09082220-2C2B-9C87-7A9F-0E33DBF2808E}"/>
              </a:ext>
            </a:extLst>
          </p:cNvPr>
          <p:cNvSpPr>
            <a:spLocks noGrp="1"/>
          </p:cNvSpPr>
          <p:nvPr>
            <p:ph type="sldNum" sz="quarter" idx="5"/>
          </p:nvPr>
        </p:nvSpPr>
        <p:spPr/>
        <p:txBody>
          <a:bodyPr/>
          <a:lstStyle/>
          <a:p>
            <a:fld id="{E5BF4A10-9734-41A1-A846-8856E8981506}" type="slidenum">
              <a:rPr lang="en-GB" smtClean="0"/>
              <a:t>9</a:t>
            </a:fld>
            <a:endParaRPr lang="en-GB"/>
          </a:p>
        </p:txBody>
      </p:sp>
    </p:spTree>
    <p:extLst>
      <p:ext uri="{BB962C8B-B14F-4D97-AF65-F5344CB8AC3E}">
        <p14:creationId xmlns:p14="http://schemas.microsoft.com/office/powerpoint/2010/main" val="36160033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0" dirty="0"/>
              <a:t>Discuss step 3: </a:t>
            </a:r>
            <a:r>
              <a:rPr lang="en-GB" dirty="0"/>
              <a:t>how to substitute values into an equation. </a:t>
            </a:r>
            <a:r>
              <a:rPr lang="en-GB" b="0" dirty="0"/>
              <a:t>Explain</a:t>
            </a:r>
            <a:r>
              <a:rPr lang="en-GB" dirty="0"/>
              <a:t> how this process also links to units i.e. units = </a:t>
            </a:r>
            <a:r>
              <a:rPr lang="en-GB" i="1" dirty="0">
                <a:latin typeface="Cambria Math" panose="02040503050406030204" pitchFamily="18" charset="0"/>
                <a:ea typeface="Cambria Math" panose="02040503050406030204" pitchFamily="18" charset="0"/>
              </a:rPr>
              <a:t>y/x</a:t>
            </a:r>
            <a:r>
              <a:rPr lang="en-GB" dirty="0"/>
              <a:t> </a:t>
            </a:r>
          </a:p>
          <a:p>
            <a:pPr marL="0" lvl="0" indent="0" algn="l" rtl="0">
              <a:lnSpc>
                <a:spcPct val="100000"/>
              </a:lnSpc>
              <a:spcBef>
                <a:spcPts val="0"/>
              </a:spcBef>
              <a:spcAft>
                <a:spcPts val="0"/>
              </a:spcAft>
              <a:buSzPts val="1100"/>
              <a:buNone/>
            </a:pPr>
            <a:endParaRPr lang="en-GB" dirty="0"/>
          </a:p>
          <a:p>
            <a:pPr marL="0" lvl="0" indent="0" algn="l" rtl="0">
              <a:lnSpc>
                <a:spcPct val="100000"/>
              </a:lnSpc>
              <a:spcBef>
                <a:spcPts val="0"/>
              </a:spcBef>
              <a:spcAft>
                <a:spcPts val="0"/>
              </a:spcAft>
              <a:buSzPts val="1100"/>
              <a:buNone/>
            </a:pPr>
            <a:r>
              <a:rPr lang="en-GB" dirty="0"/>
              <a:t>You can return to the graph (slide 6) and ask learners to use different values from the line to show that the gradient is the same no matter which values they use on the line. This is because the line is straight.</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10</a:t>
            </a:fld>
            <a:endParaRPr lang="en-GB"/>
          </a:p>
        </p:txBody>
      </p:sp>
    </p:spTree>
    <p:extLst>
      <p:ext uri="{BB962C8B-B14F-4D97-AF65-F5344CB8AC3E}">
        <p14:creationId xmlns:p14="http://schemas.microsoft.com/office/powerpoint/2010/main" val="3323244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12</a:t>
            </a:fld>
            <a:endParaRPr lang="en-GB"/>
          </a:p>
        </p:txBody>
      </p:sp>
    </p:spTree>
    <p:extLst>
      <p:ext uri="{BB962C8B-B14F-4D97-AF65-F5344CB8AC3E}">
        <p14:creationId xmlns:p14="http://schemas.microsoft.com/office/powerpoint/2010/main" val="2581800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5BF4A10-9734-41A1-A846-8856E8981506}" type="slidenum">
              <a:rPr lang="en-GB" smtClean="0"/>
              <a:t>13</a:t>
            </a:fld>
            <a:endParaRPr lang="en-GB"/>
          </a:p>
        </p:txBody>
      </p:sp>
    </p:spTree>
    <p:extLst>
      <p:ext uri="{BB962C8B-B14F-4D97-AF65-F5344CB8AC3E}">
        <p14:creationId xmlns:p14="http://schemas.microsoft.com/office/powerpoint/2010/main" val="1012910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Independent variable</a:t>
            </a:r>
            <a:r>
              <a:rPr lang="en-GB" sz="1200" kern="1200">
                <a:solidFill>
                  <a:schemeClr val="tx1"/>
                </a:solidFill>
                <a:effectLst/>
                <a:latin typeface="+mn-lt"/>
                <a:ea typeface="+mn-ea"/>
                <a:cs typeface="+mn-cs"/>
              </a:rPr>
              <a:t> – the variable changed by the investigator during the experiment.</a:t>
            </a:r>
          </a:p>
          <a:p>
            <a:r>
              <a:rPr lang="en-GB" sz="1200" b="1" kern="1200">
                <a:solidFill>
                  <a:schemeClr val="tx1"/>
                </a:solidFill>
                <a:effectLst/>
                <a:latin typeface="+mn-lt"/>
                <a:ea typeface="+mn-ea"/>
                <a:cs typeface="+mn-cs"/>
              </a:rPr>
              <a:t>Dependent variable</a:t>
            </a:r>
            <a:r>
              <a:rPr lang="en-GB" sz="1200" kern="1200">
                <a:solidFill>
                  <a:schemeClr val="tx1"/>
                </a:solidFill>
                <a:effectLst/>
                <a:latin typeface="+mn-lt"/>
                <a:ea typeface="+mn-ea"/>
                <a:cs typeface="+mn-cs"/>
              </a:rPr>
              <a:t> – the variable being tested or measured during the experiment.</a:t>
            </a:r>
          </a:p>
          <a:p>
            <a:endParaRPr lang="en-GB"/>
          </a:p>
        </p:txBody>
      </p:sp>
      <p:sp>
        <p:nvSpPr>
          <p:cNvPr id="4" name="Slide Number Placeholder 3"/>
          <p:cNvSpPr>
            <a:spLocks noGrp="1"/>
          </p:cNvSpPr>
          <p:nvPr>
            <p:ph type="sldNum" sz="quarter" idx="5"/>
          </p:nvPr>
        </p:nvSpPr>
        <p:spPr/>
        <p:txBody>
          <a:bodyPr/>
          <a:lstStyle/>
          <a:p>
            <a:fld id="{E5BF4A10-9734-41A1-A846-8856E8981506}" type="slidenum">
              <a:rPr lang="en-GB" smtClean="0"/>
              <a:t>14</a:t>
            </a:fld>
            <a:endParaRPr lang="en-GB"/>
          </a:p>
        </p:txBody>
      </p:sp>
    </p:spTree>
    <p:extLst>
      <p:ext uri="{BB962C8B-B14F-4D97-AF65-F5344CB8AC3E}">
        <p14:creationId xmlns:p14="http://schemas.microsoft.com/office/powerpoint/2010/main" val="757410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we are going to translate our learning back into a chemistry context. </a:t>
            </a:r>
            <a:r>
              <a:rPr lang="en-GB" b="0" dirty="0"/>
              <a:t>Explain</a:t>
            </a:r>
            <a:r>
              <a:rPr lang="en-GB" dirty="0"/>
              <a:t> that we are going to use the mathematical methods mentioned earlier to compare the two mean rates of reaction.</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15</a:t>
            </a:fld>
            <a:endParaRPr lang="en-GB"/>
          </a:p>
        </p:txBody>
      </p:sp>
    </p:spTree>
    <p:extLst>
      <p:ext uri="{BB962C8B-B14F-4D97-AF65-F5344CB8AC3E}">
        <p14:creationId xmlns:p14="http://schemas.microsoft.com/office/powerpoint/2010/main" val="1084108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902E9-D75A-3D63-E6AA-C427AB26B7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390EF-000E-FB55-6525-1AF30CE0A8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A3A9A-F54E-4C77-FD35-94612F42F77E}"/>
              </a:ext>
            </a:extLst>
          </p:cNvPr>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a:t>Qualitative: </a:t>
            </a:r>
            <a:r>
              <a:rPr lang="en-GB" sz="1200" kern="1200">
                <a:solidFill>
                  <a:schemeClr val="tx1"/>
                </a:solidFill>
                <a:effectLst/>
                <a:latin typeface="+mn-lt"/>
                <a:ea typeface="+mn-ea"/>
                <a:cs typeface="+mn-cs"/>
              </a:rPr>
              <a:t>Here the focus is on describing the relationship between the variables and describing the difference in the gradients in words.</a:t>
            </a:r>
          </a:p>
          <a:p>
            <a:pPr marL="0"/>
            <a:r>
              <a:rPr lang="en-GB" sz="1200" b="0" kern="1200">
                <a:solidFill>
                  <a:schemeClr val="tx1"/>
                </a:solidFill>
                <a:effectLst/>
                <a:latin typeface="+mn-lt"/>
                <a:ea typeface="+mn-ea"/>
                <a:cs typeface="+mn-cs"/>
              </a:rPr>
              <a:t>Emphasise</a:t>
            </a:r>
            <a:r>
              <a:rPr lang="en-GB" sz="1200" kern="1200">
                <a:solidFill>
                  <a:schemeClr val="tx1"/>
                </a:solidFill>
                <a:effectLst/>
                <a:latin typeface="+mn-lt"/>
                <a:ea typeface="+mn-ea"/>
                <a:cs typeface="+mn-cs"/>
              </a:rPr>
              <a:t> the use of </a:t>
            </a:r>
            <a:r>
              <a:rPr lang="en-GB" sz="1200" b="0" kern="1200">
                <a:solidFill>
                  <a:schemeClr val="tx1"/>
                </a:solidFill>
                <a:effectLst/>
                <a:latin typeface="+mn-lt"/>
                <a:ea typeface="+mn-ea"/>
                <a:cs typeface="+mn-cs"/>
              </a:rPr>
              <a:t>comparative terms </a:t>
            </a:r>
            <a:r>
              <a:rPr lang="en-GB" sz="1200" kern="1200">
                <a:solidFill>
                  <a:schemeClr val="tx1"/>
                </a:solidFill>
                <a:effectLst/>
                <a:latin typeface="+mn-lt"/>
                <a:ea typeface="+mn-ea"/>
                <a:cs typeface="+mn-cs"/>
              </a:rPr>
              <a:t>e.g. more, less, steeper, less steep etc.</a:t>
            </a:r>
          </a:p>
          <a:p>
            <a:endParaRPr lang="en-GB"/>
          </a:p>
        </p:txBody>
      </p:sp>
      <p:sp>
        <p:nvSpPr>
          <p:cNvPr id="4" name="Slide Number Placeholder 3">
            <a:extLst>
              <a:ext uri="{FF2B5EF4-FFF2-40B4-BE49-F238E27FC236}">
                <a16:creationId xmlns:a16="http://schemas.microsoft.com/office/drawing/2014/main" id="{2A06B1F7-F567-BFE2-1676-8A38AC5E3E57}"/>
              </a:ext>
            </a:extLst>
          </p:cNvPr>
          <p:cNvSpPr>
            <a:spLocks noGrp="1"/>
          </p:cNvSpPr>
          <p:nvPr>
            <p:ph type="sldNum" sz="quarter" idx="5"/>
          </p:nvPr>
        </p:nvSpPr>
        <p:spPr/>
        <p:txBody>
          <a:bodyPr/>
          <a:lstStyle/>
          <a:p>
            <a:fld id="{E5BF4A10-9734-41A1-A846-8856E8981506}" type="slidenum">
              <a:rPr lang="en-GB" smtClean="0"/>
              <a:t>16</a:t>
            </a:fld>
            <a:endParaRPr lang="en-GB"/>
          </a:p>
        </p:txBody>
      </p:sp>
    </p:spTree>
    <p:extLst>
      <p:ext uri="{BB962C8B-B14F-4D97-AF65-F5344CB8AC3E}">
        <p14:creationId xmlns:p14="http://schemas.microsoft.com/office/powerpoint/2010/main" val="3498228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17</a:t>
            </a:fld>
            <a:endParaRPr lang="en-GB"/>
          </a:p>
        </p:txBody>
      </p:sp>
    </p:spTree>
    <p:extLst>
      <p:ext uri="{BB962C8B-B14F-4D97-AF65-F5344CB8AC3E}">
        <p14:creationId xmlns:p14="http://schemas.microsoft.com/office/powerpoint/2010/main" val="42783543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dirty="0"/>
              <a:t>Quantitative: </a:t>
            </a:r>
            <a:r>
              <a:rPr lang="en-GB" b="0" dirty="0"/>
              <a:t>Here we are developing the relationship from qualitative to quantitative.</a:t>
            </a:r>
            <a:endParaRPr lang="en-GB" dirty="0"/>
          </a:p>
          <a:p>
            <a:pPr marL="0" lvl="0" indent="0" algn="l" rtl="0">
              <a:lnSpc>
                <a:spcPct val="100000"/>
              </a:lnSpc>
              <a:spcBef>
                <a:spcPts val="0"/>
              </a:spcBef>
              <a:spcAft>
                <a:spcPts val="0"/>
              </a:spcAft>
              <a:buSzPts val="1100"/>
              <a:buNone/>
            </a:pPr>
            <a:r>
              <a:rPr lang="en-GB" b="0" dirty="0"/>
              <a:t>Explain that we are going to calculate the mean rate of reaction for reaction A together (modelling) and then learners will individually calculate the rate of reaction B using the same method. They will then compare the rates of reaction. </a:t>
            </a:r>
            <a:endParaRPr lang="en-GB" dirty="0"/>
          </a:p>
          <a:p>
            <a:endParaRPr lang="en-GB" dirty="0"/>
          </a:p>
          <a:p>
            <a:r>
              <a:rPr lang="en-GB" dirty="0"/>
              <a:t>The next slides model how to complete the calculation for reaction A. Complete reaction B together (slide 20).</a:t>
            </a:r>
          </a:p>
        </p:txBody>
      </p:sp>
      <p:sp>
        <p:nvSpPr>
          <p:cNvPr id="4" name="Slide Number Placeholder 3"/>
          <p:cNvSpPr>
            <a:spLocks noGrp="1"/>
          </p:cNvSpPr>
          <p:nvPr>
            <p:ph type="sldNum" sz="quarter" idx="5"/>
          </p:nvPr>
        </p:nvSpPr>
        <p:spPr/>
        <p:txBody>
          <a:bodyPr/>
          <a:lstStyle/>
          <a:p>
            <a:fld id="{E5BF4A10-9734-41A1-A846-8856E8981506}" type="slidenum">
              <a:rPr lang="en-GB" smtClean="0"/>
              <a:t>18</a:t>
            </a:fld>
            <a:endParaRPr lang="en-GB"/>
          </a:p>
        </p:txBody>
      </p:sp>
    </p:spTree>
    <p:extLst>
      <p:ext uri="{BB962C8B-B14F-4D97-AF65-F5344CB8AC3E}">
        <p14:creationId xmlns:p14="http://schemas.microsoft.com/office/powerpoint/2010/main" val="8783395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a:t>Quantitative: </a:t>
            </a:r>
            <a:r>
              <a:rPr lang="en-GB" b="0"/>
              <a:t>Here we are developing the relationship from qualitative to quantitative.</a:t>
            </a:r>
            <a:endParaRPr lang="en-GB"/>
          </a:p>
          <a:p>
            <a:pPr marL="0" lvl="0" indent="0" algn="l" rtl="0">
              <a:lnSpc>
                <a:spcPct val="100000"/>
              </a:lnSpc>
              <a:spcBef>
                <a:spcPts val="0"/>
              </a:spcBef>
              <a:spcAft>
                <a:spcPts val="0"/>
              </a:spcAft>
              <a:buSzPts val="1100"/>
              <a:buNone/>
            </a:pPr>
            <a:endParaRPr lang="en-GB" b="0"/>
          </a:p>
          <a:p>
            <a:pPr marL="0" lvl="0" indent="0" algn="l" rtl="0">
              <a:lnSpc>
                <a:spcPct val="100000"/>
              </a:lnSpc>
              <a:spcBef>
                <a:spcPts val="0"/>
              </a:spcBef>
              <a:spcAft>
                <a:spcPts val="0"/>
              </a:spcAft>
              <a:buSzPts val="1100"/>
              <a:buNone/>
            </a:pPr>
            <a:r>
              <a:rPr lang="en-GB" b="0"/>
              <a:t>Explain that we are going to calculate the mean rate of reaction for reaction A together (we do) and then learners will individually (you do) calculate the rate of reaction B using the same method. They will then compare the rates of reaction. </a:t>
            </a:r>
            <a:endParaRPr lang="en-GB"/>
          </a:p>
          <a:p>
            <a:pPr marL="0" lvl="0" indent="0" algn="l" rtl="0">
              <a:lnSpc>
                <a:spcPct val="100000"/>
              </a:lnSpc>
              <a:spcBef>
                <a:spcPts val="0"/>
              </a:spcBef>
              <a:spcAft>
                <a:spcPts val="0"/>
              </a:spcAft>
              <a:buSzPts val="1100"/>
              <a:buNone/>
            </a:pPr>
            <a:endParaRPr lang="en-GB" b="0"/>
          </a:p>
          <a:p>
            <a:pPr marL="0" lvl="0" indent="0" algn="l" rtl="0">
              <a:lnSpc>
                <a:spcPct val="100000"/>
              </a:lnSpc>
              <a:spcBef>
                <a:spcPts val="0"/>
              </a:spcBef>
              <a:spcAft>
                <a:spcPts val="0"/>
              </a:spcAft>
              <a:buSzPts val="1100"/>
              <a:buNone/>
            </a:pPr>
            <a:r>
              <a:rPr lang="en-GB" b="0"/>
              <a:t>Explain why the arrows are drawn between 0 and 40 seconds.</a:t>
            </a:r>
            <a:endParaRPr lang="en-GB"/>
          </a:p>
          <a:p>
            <a:endParaRPr lang="en-GB"/>
          </a:p>
        </p:txBody>
      </p:sp>
      <p:sp>
        <p:nvSpPr>
          <p:cNvPr id="4" name="Slide Number Placeholder 3"/>
          <p:cNvSpPr>
            <a:spLocks noGrp="1"/>
          </p:cNvSpPr>
          <p:nvPr>
            <p:ph type="sldNum" sz="quarter" idx="5"/>
          </p:nvPr>
        </p:nvSpPr>
        <p:spPr/>
        <p:txBody>
          <a:bodyPr/>
          <a:lstStyle/>
          <a:p>
            <a:fld id="{E5BF4A10-9734-41A1-A846-8856E8981506}" type="slidenum">
              <a:rPr lang="en-GB" smtClean="0"/>
              <a:t>19</a:t>
            </a:fld>
            <a:endParaRPr lang="en-GB"/>
          </a:p>
        </p:txBody>
      </p:sp>
    </p:spTree>
    <p:extLst>
      <p:ext uri="{BB962C8B-B14F-4D97-AF65-F5344CB8AC3E}">
        <p14:creationId xmlns:p14="http://schemas.microsoft.com/office/powerpoint/2010/main" val="41098586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a:t>Quantitative: </a:t>
            </a:r>
            <a:r>
              <a:rPr lang="en-GB" b="0"/>
              <a:t>Here we are developing the relationship from qualitative to quantitative.</a:t>
            </a:r>
            <a:endParaRPr lang="en-GB"/>
          </a:p>
          <a:p>
            <a:pPr marL="0" lvl="0" indent="0" algn="l" rtl="0">
              <a:lnSpc>
                <a:spcPct val="100000"/>
              </a:lnSpc>
              <a:spcBef>
                <a:spcPts val="0"/>
              </a:spcBef>
              <a:spcAft>
                <a:spcPts val="0"/>
              </a:spcAft>
              <a:buSzPts val="1100"/>
              <a:buNone/>
            </a:pPr>
            <a:endParaRPr lang="en-GB" b="0"/>
          </a:p>
          <a:p>
            <a:pPr marL="0" marR="0" lvl="0" indent="0" algn="l" defTabSz="914400" rtl="0" eaLnBrk="1" fontAlgn="auto" latinLnBrk="0" hangingPunct="1">
              <a:lnSpc>
                <a:spcPct val="100000"/>
              </a:lnSpc>
              <a:spcBef>
                <a:spcPts val="0"/>
              </a:spcBef>
              <a:spcAft>
                <a:spcPts val="0"/>
              </a:spcAft>
              <a:buClrTx/>
              <a:buSzPts val="1100"/>
              <a:buFontTx/>
              <a:buNone/>
              <a:tabLst/>
              <a:defRPr/>
            </a:pPr>
            <a:r>
              <a:rPr lang="en-GB" b="0"/>
              <a:t>Discuss where the units have come from.</a:t>
            </a:r>
          </a:p>
          <a:p>
            <a:endParaRPr lang="en-GB"/>
          </a:p>
        </p:txBody>
      </p:sp>
      <p:sp>
        <p:nvSpPr>
          <p:cNvPr id="4" name="Slide Number Placeholder 3"/>
          <p:cNvSpPr>
            <a:spLocks noGrp="1"/>
          </p:cNvSpPr>
          <p:nvPr>
            <p:ph type="sldNum" sz="quarter" idx="5"/>
          </p:nvPr>
        </p:nvSpPr>
        <p:spPr/>
        <p:txBody>
          <a:bodyPr/>
          <a:lstStyle/>
          <a:p>
            <a:fld id="{E5BF4A10-9734-41A1-A846-8856E8981506}" type="slidenum">
              <a:rPr lang="en-GB" smtClean="0"/>
              <a:t>20</a:t>
            </a:fld>
            <a:endParaRPr lang="en-GB"/>
          </a:p>
        </p:txBody>
      </p:sp>
    </p:spTree>
    <p:extLst>
      <p:ext uri="{BB962C8B-B14F-4D97-AF65-F5344CB8AC3E}">
        <p14:creationId xmlns:p14="http://schemas.microsoft.com/office/powerpoint/2010/main" val="27758831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dirty="0"/>
              <a:t>Quantitative: </a:t>
            </a:r>
            <a:r>
              <a:rPr lang="en-GB" b="0" dirty="0"/>
              <a:t>Here we are developing the relationship from qualitative to quantitative. </a:t>
            </a:r>
          </a:p>
          <a:p>
            <a:pPr marL="0" marR="0" lvl="0" indent="0" algn="l" defTabSz="914400" rtl="0" eaLnBrk="1" fontAlgn="auto" latinLnBrk="0" hangingPunct="1">
              <a:lnSpc>
                <a:spcPct val="100000"/>
              </a:lnSpc>
              <a:spcBef>
                <a:spcPts val="0"/>
              </a:spcBef>
              <a:spcAft>
                <a:spcPts val="0"/>
              </a:spcAft>
              <a:buClrTx/>
              <a:buSzPts val="1100"/>
              <a:buFontTx/>
              <a:buNone/>
              <a:tabLst/>
              <a:defRPr/>
            </a:pPr>
            <a:r>
              <a:rPr lang="en-GB" b="0" dirty="0"/>
              <a:t>Putting the calculations from slide 18 and slide 19 together, the answer for reaction A is therefore 1 cm</a:t>
            </a:r>
            <a:r>
              <a:rPr lang="en-GB" b="0" baseline="30000" dirty="0"/>
              <a:t>3</a:t>
            </a:r>
            <a:r>
              <a:rPr lang="en-GB" b="0"/>
              <a:t>/s.</a:t>
            </a:r>
            <a:endParaRPr lang="en-GB" dirty="0"/>
          </a:p>
          <a:p>
            <a:pPr marL="0" lvl="0" indent="0" algn="l" rtl="0">
              <a:lnSpc>
                <a:spcPct val="100000"/>
              </a:lnSpc>
              <a:spcBef>
                <a:spcPts val="0"/>
              </a:spcBef>
              <a:spcAft>
                <a:spcPts val="0"/>
              </a:spcAft>
              <a:buSzPts val="1100"/>
              <a:buNone/>
            </a:pPr>
            <a:r>
              <a:rPr lang="en-GB" b="0" dirty="0"/>
              <a:t>Ask learners to individually calculate the rate of reaction B using the same method.</a:t>
            </a:r>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21</a:t>
            </a:fld>
            <a:endParaRPr lang="en-GB"/>
          </a:p>
        </p:txBody>
      </p:sp>
    </p:spTree>
    <p:extLst>
      <p:ext uri="{BB962C8B-B14F-4D97-AF65-F5344CB8AC3E}">
        <p14:creationId xmlns:p14="http://schemas.microsoft.com/office/powerpoint/2010/main" val="21376821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19003-A41F-2542-4E06-61AA93752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9EA53E-49A4-59C4-3FD7-336C7EB5BC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9C116-C0DB-8B62-9D99-A01140B5BE5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4106515-D588-BD5F-F66F-CD85CADA411B}"/>
              </a:ext>
            </a:extLst>
          </p:cNvPr>
          <p:cNvSpPr>
            <a:spLocks noGrp="1"/>
          </p:cNvSpPr>
          <p:nvPr>
            <p:ph type="sldNum" sz="quarter" idx="5"/>
          </p:nvPr>
        </p:nvSpPr>
        <p:spPr/>
        <p:txBody>
          <a:bodyPr/>
          <a:lstStyle/>
          <a:p>
            <a:fld id="{E5BF4A10-9734-41A1-A846-8856E8981506}" type="slidenum">
              <a:rPr lang="en-GB" smtClean="0"/>
              <a:t>22</a:t>
            </a:fld>
            <a:endParaRPr lang="en-GB"/>
          </a:p>
        </p:txBody>
      </p:sp>
    </p:spTree>
    <p:extLst>
      <p:ext uri="{BB962C8B-B14F-4D97-AF65-F5344CB8AC3E}">
        <p14:creationId xmlns:p14="http://schemas.microsoft.com/office/powerpoint/2010/main" val="3852463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b="1" dirty="0"/>
              <a:t>Conceptual</a:t>
            </a:r>
            <a:endParaRPr lang="en-GB" b="0" dirty="0"/>
          </a:p>
          <a:p>
            <a:pPr marL="0" lvl="0" indent="0" algn="l" rtl="0">
              <a:lnSpc>
                <a:spcPct val="100000"/>
              </a:lnSpc>
              <a:spcBef>
                <a:spcPts val="0"/>
              </a:spcBef>
              <a:spcAft>
                <a:spcPts val="0"/>
              </a:spcAft>
              <a:buSzPts val="1100"/>
              <a:buNone/>
            </a:pPr>
            <a:r>
              <a:rPr lang="en-GB" b="0" dirty="0"/>
              <a:t>Here we </a:t>
            </a:r>
            <a:r>
              <a:rPr lang="en-GB" dirty="0"/>
              <a:t>link the mathematical operations to the underlying chemistry that explains the relationship</a:t>
            </a:r>
            <a:r>
              <a:rPr lang="en-GB" b="0" dirty="0"/>
              <a:t>.</a:t>
            </a:r>
            <a:endParaRPr lang="en-GB" dirty="0"/>
          </a:p>
          <a:p>
            <a:pPr marL="0" lvl="0" indent="0" algn="l" rtl="0">
              <a:lnSpc>
                <a:spcPct val="100000"/>
              </a:lnSpc>
              <a:spcBef>
                <a:spcPts val="0"/>
              </a:spcBef>
              <a:spcAft>
                <a:spcPts val="0"/>
              </a:spcAft>
              <a:buSzPts val="1100"/>
              <a:buNone/>
            </a:pPr>
            <a:endParaRPr lang="en-GB" b="0" dirty="0"/>
          </a:p>
          <a:p>
            <a:pPr marL="0" lvl="0" indent="0" algn="l" rtl="0">
              <a:lnSpc>
                <a:spcPct val="100000"/>
              </a:lnSpc>
              <a:spcBef>
                <a:spcPts val="0"/>
              </a:spcBef>
              <a:spcAft>
                <a:spcPts val="0"/>
              </a:spcAft>
              <a:buSzPts val="1100"/>
              <a:buNone/>
            </a:pPr>
            <a:r>
              <a:rPr lang="en-GB" b="0" dirty="0"/>
              <a:t>Ask learners to compare the two rates of reaction using the information they have so far (reaction A has a rate of reaction of 1 cm</a:t>
            </a:r>
            <a:r>
              <a:rPr lang="en-GB" b="0" baseline="30000" dirty="0"/>
              <a:t>3</a:t>
            </a:r>
            <a:r>
              <a:rPr lang="en-GB" b="0" dirty="0"/>
              <a:t>/s in the first 40 seconds, reaction B has a reaction rate of 0.75 cm</a:t>
            </a:r>
            <a:r>
              <a:rPr lang="en-GB" b="0" baseline="30000" dirty="0"/>
              <a:t>3</a:t>
            </a:r>
            <a:r>
              <a:rPr lang="en-GB" b="0" dirty="0"/>
              <a:t>/s in that same time). Explain what this means, i.e. reaction A produces 1 cm</a:t>
            </a:r>
            <a:r>
              <a:rPr lang="en-GB" b="0" baseline="30000" dirty="0"/>
              <a:t>3</a:t>
            </a:r>
            <a:r>
              <a:rPr lang="en-GB" b="0" dirty="0"/>
              <a:t> of gas every second for the first 40 seconds, whereas reaction B only produces 0.75 cm</a:t>
            </a:r>
            <a:r>
              <a:rPr lang="en-GB" b="0" baseline="30000" dirty="0"/>
              <a:t>3</a:t>
            </a:r>
            <a:r>
              <a:rPr lang="en-GB" b="0" dirty="0"/>
              <a:t> of gas every second for 40 seconds.</a:t>
            </a:r>
            <a:endParaRPr lang="en-GB" dirty="0"/>
          </a:p>
          <a:p>
            <a:pPr marL="0" lvl="0" indent="0" algn="l" rtl="0">
              <a:lnSpc>
                <a:spcPct val="100000"/>
              </a:lnSpc>
              <a:spcBef>
                <a:spcPts val="0"/>
              </a:spcBef>
              <a:spcAft>
                <a:spcPts val="0"/>
              </a:spcAft>
              <a:buSzPts val="1100"/>
              <a:buNone/>
            </a:pPr>
            <a:endParaRPr lang="en-GB" b="1" dirty="0"/>
          </a:p>
          <a:p>
            <a:pPr marL="0" marR="0" lvl="0" indent="0" algn="l" rtl="0">
              <a:lnSpc>
                <a:spcPct val="100000"/>
              </a:lnSpc>
              <a:spcBef>
                <a:spcPts val="0"/>
              </a:spcBef>
              <a:spcAft>
                <a:spcPts val="0"/>
              </a:spcAft>
              <a:buClr>
                <a:srgbClr val="000000"/>
              </a:buClr>
              <a:buSzPts val="1100"/>
              <a:buFont typeface="Arial"/>
              <a:buNone/>
            </a:pPr>
            <a:r>
              <a:rPr lang="en-GB" dirty="0"/>
              <a:t>Give learners the opportunity to </a:t>
            </a:r>
            <a:r>
              <a:rPr lang="en-GB" b="0" dirty="0"/>
              <a:t>discuss</a:t>
            </a:r>
            <a:r>
              <a:rPr lang="en-GB" dirty="0"/>
              <a:t> which line they think represents the reaction with large lumps of calcium carbonate and which with small lumps. Can they explain why they think this is the case? Use this opportunity to elicit any </a:t>
            </a:r>
            <a:r>
              <a:rPr lang="en-GB" b="0" dirty="0"/>
              <a:t>misconceptions</a:t>
            </a:r>
            <a:r>
              <a:rPr lang="en-GB" dirty="0"/>
              <a:t> or </a:t>
            </a:r>
            <a:r>
              <a:rPr lang="en-GB" b="0" dirty="0"/>
              <a:t>misunderstandings</a:t>
            </a:r>
            <a:r>
              <a:rPr lang="en-GB" b="1" dirty="0"/>
              <a:t> </a:t>
            </a:r>
            <a:r>
              <a:rPr lang="en-GB" dirty="0"/>
              <a:t>learners have. </a:t>
            </a:r>
          </a:p>
          <a:p>
            <a:pPr marL="0" marR="0" lvl="0" indent="0" algn="l" rtl="0">
              <a:lnSpc>
                <a:spcPct val="100000"/>
              </a:lnSpc>
              <a:spcBef>
                <a:spcPts val="0"/>
              </a:spcBef>
              <a:spcAft>
                <a:spcPts val="0"/>
              </a:spcAft>
              <a:buClr>
                <a:srgbClr val="000000"/>
              </a:buClr>
              <a:buSzPts val="1100"/>
              <a:buFont typeface="Arial"/>
              <a:buNone/>
            </a:pPr>
            <a:endParaRPr lang="en-GB" dirty="0"/>
          </a:p>
          <a:p>
            <a:pPr marL="0" marR="0" lvl="0" indent="0" algn="l" rtl="0">
              <a:lnSpc>
                <a:spcPct val="100000"/>
              </a:lnSpc>
              <a:spcBef>
                <a:spcPts val="0"/>
              </a:spcBef>
              <a:spcAft>
                <a:spcPts val="0"/>
              </a:spcAft>
              <a:buClr>
                <a:srgbClr val="000000"/>
              </a:buClr>
              <a:buSzPts val="1100"/>
              <a:buFont typeface="Arial"/>
              <a:buNone/>
            </a:pPr>
            <a:r>
              <a:rPr lang="en-GB" b="0" dirty="0"/>
              <a:t>Ask</a:t>
            </a:r>
            <a:r>
              <a:rPr lang="en-GB" b="1" dirty="0"/>
              <a:t> </a:t>
            </a:r>
            <a:r>
              <a:rPr lang="en-GB" b="0" dirty="0"/>
              <a:t>learners </a:t>
            </a:r>
            <a:r>
              <a:rPr lang="en-GB" dirty="0"/>
              <a:t>to sketch the line of best fit they think powdered calcium carbonate would give. </a:t>
            </a:r>
            <a:r>
              <a:rPr lang="en-GB" b="0" dirty="0"/>
              <a:t>Emphasise</a:t>
            </a:r>
            <a:r>
              <a:rPr lang="en-GB" dirty="0"/>
              <a:t> that the temperature, concentration of </a:t>
            </a:r>
            <a:r>
              <a:rPr lang="en-GB" dirty="0">
                <a:latin typeface="Cambria Math" panose="02040503050406030204" pitchFamily="18" charset="0"/>
                <a:ea typeface="Cambria Math" panose="02040503050406030204" pitchFamily="18" charset="0"/>
              </a:rPr>
              <a:t>HCl</a:t>
            </a:r>
            <a:r>
              <a:rPr lang="en-GB" dirty="0"/>
              <a:t>, volume of HCl and the mass of calcium carbonate is the same for each of these experiments.</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23</a:t>
            </a:fld>
            <a:endParaRPr lang="en-GB"/>
          </a:p>
        </p:txBody>
      </p:sp>
    </p:spTree>
    <p:extLst>
      <p:ext uri="{BB962C8B-B14F-4D97-AF65-F5344CB8AC3E}">
        <p14:creationId xmlns:p14="http://schemas.microsoft.com/office/powerpoint/2010/main" val="24756712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51EA7-6438-5405-4555-36EDE9C7FF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9080F0-9877-E47C-4CFE-8B5852303E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4E10A-82EA-B87D-86FD-C635000C8B2C}"/>
              </a:ext>
            </a:extLst>
          </p:cNvPr>
          <p:cNvSpPr>
            <a:spLocks noGrp="1"/>
          </p:cNvSpPr>
          <p:nvPr>
            <p:ph type="body" idx="1"/>
          </p:nvPr>
        </p:nvSpPr>
        <p:spPr/>
        <p:txBody>
          <a:bodyPr/>
          <a:lstStyle/>
          <a:p>
            <a:pPr marL="0" lvl="0" indent="0" algn="l" rtl="0">
              <a:lnSpc>
                <a:spcPct val="100000"/>
              </a:lnSpc>
              <a:spcBef>
                <a:spcPts val="0"/>
              </a:spcBef>
              <a:spcAft>
                <a:spcPts val="0"/>
              </a:spcAft>
              <a:buSzPts val="1100"/>
              <a:buFont typeface="Arial"/>
              <a:buNone/>
            </a:pPr>
            <a:r>
              <a:rPr lang="en-GB" b="0" dirty="0"/>
              <a:t>c) </a:t>
            </a:r>
            <a:r>
              <a:rPr lang="en-GB" dirty="0"/>
              <a:t>The line for powdered calcium carbonate would be steeper than the other two lines and would level off earlier at 50 cm</a:t>
            </a:r>
            <a:r>
              <a:rPr lang="en-GB" baseline="30000" dirty="0"/>
              <a:t>3</a:t>
            </a:r>
            <a:r>
              <a:rPr lang="en-GB" dirty="0"/>
              <a:t>. (This is because the reaction will be faster as powder has a larger surface area, so the line is steeper. The maximum volume of gas would be 50 cm</a:t>
            </a:r>
            <a:r>
              <a:rPr lang="en-GB" baseline="30000" dirty="0"/>
              <a:t>3</a:t>
            </a:r>
            <a:r>
              <a:rPr lang="en-GB" dirty="0"/>
              <a:t> because the mass of calcium carbonate and concentration and volume of HCl is the same. The reaction stops when one of the reactants – normally this would be the HCl – is used up. The reactant that is not used up is said to be </a:t>
            </a:r>
            <a:r>
              <a:rPr lang="en-GB" b="1" dirty="0"/>
              <a:t>in excess</a:t>
            </a:r>
            <a:r>
              <a:rPr lang="en-GB" dirty="0"/>
              <a:t>, the reactant that is used up is the </a:t>
            </a:r>
            <a:r>
              <a:rPr lang="en-GB" b="1" dirty="0"/>
              <a:t>limiting factor</a:t>
            </a:r>
            <a:r>
              <a:rPr lang="en-GB" dirty="0"/>
              <a:t>).</a:t>
            </a:r>
          </a:p>
          <a:p>
            <a:pPr marL="0" lvl="0" indent="0" algn="l" rtl="0">
              <a:lnSpc>
                <a:spcPct val="100000"/>
              </a:lnSpc>
              <a:spcBef>
                <a:spcPts val="0"/>
              </a:spcBef>
              <a:spcAft>
                <a:spcPts val="0"/>
              </a:spcAft>
              <a:buSzPts val="1100"/>
              <a:buFont typeface="Arial"/>
              <a:buNone/>
            </a:pPr>
            <a:endParaRPr lang="en-GB" dirty="0"/>
          </a:p>
          <a:p>
            <a:endParaRPr lang="en-GB" dirty="0"/>
          </a:p>
        </p:txBody>
      </p:sp>
      <p:sp>
        <p:nvSpPr>
          <p:cNvPr id="4" name="Slide Number Placeholder 3">
            <a:extLst>
              <a:ext uri="{FF2B5EF4-FFF2-40B4-BE49-F238E27FC236}">
                <a16:creationId xmlns:a16="http://schemas.microsoft.com/office/drawing/2014/main" id="{BD2F038D-F15C-B0B1-F823-8010A62CB4AC}"/>
              </a:ext>
            </a:extLst>
          </p:cNvPr>
          <p:cNvSpPr>
            <a:spLocks noGrp="1"/>
          </p:cNvSpPr>
          <p:nvPr>
            <p:ph type="sldNum" sz="quarter" idx="5"/>
          </p:nvPr>
        </p:nvSpPr>
        <p:spPr/>
        <p:txBody>
          <a:bodyPr/>
          <a:lstStyle/>
          <a:p>
            <a:fld id="{E5BF4A10-9734-41A1-A846-8856E8981506}" type="slidenum">
              <a:rPr lang="en-GB" smtClean="0"/>
              <a:t>24</a:t>
            </a:fld>
            <a:endParaRPr lang="en-GB"/>
          </a:p>
        </p:txBody>
      </p:sp>
    </p:spTree>
    <p:extLst>
      <p:ext uri="{BB962C8B-B14F-4D97-AF65-F5344CB8AC3E}">
        <p14:creationId xmlns:p14="http://schemas.microsoft.com/office/powerpoint/2010/main" val="40123953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Discuss</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the link between gradient and steepness. </a:t>
            </a:r>
            <a:r>
              <a:rPr lang="en-GB" sz="1200" b="0" kern="1200" dirty="0">
                <a:solidFill>
                  <a:schemeClr val="tx1"/>
                </a:solidFill>
                <a:effectLst/>
                <a:latin typeface="+mn-lt"/>
                <a:ea typeface="+mn-ea"/>
                <a:cs typeface="+mn-cs"/>
              </a:rPr>
              <a:t>Explain</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what a tangent is and how to draw one. Remind learners to look for where the tangent will give whole numbers, to make it easier to read off the scale and carry out calculations.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25</a:t>
            </a:fld>
            <a:endParaRPr lang="en-GB"/>
          </a:p>
        </p:txBody>
      </p:sp>
    </p:spTree>
    <p:extLst>
      <p:ext uri="{BB962C8B-B14F-4D97-AF65-F5344CB8AC3E}">
        <p14:creationId xmlns:p14="http://schemas.microsoft.com/office/powerpoint/2010/main" val="3908894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26</a:t>
            </a:fld>
            <a:endParaRPr lang="en-GB"/>
          </a:p>
        </p:txBody>
      </p:sp>
    </p:spTree>
    <p:extLst>
      <p:ext uri="{BB962C8B-B14F-4D97-AF65-F5344CB8AC3E}">
        <p14:creationId xmlns:p14="http://schemas.microsoft.com/office/powerpoint/2010/main" val="15144428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solidFill>
                  <a:schemeClr val="dk1"/>
                </a:solidFill>
              </a:rPr>
              <a:t>Explain</a:t>
            </a:r>
            <a:r>
              <a:rPr lang="en-GB" b="1" dirty="0">
                <a:solidFill>
                  <a:schemeClr val="dk1"/>
                </a:solidFill>
              </a:rPr>
              <a:t> </a:t>
            </a:r>
            <a:r>
              <a:rPr lang="en-GB" dirty="0">
                <a:solidFill>
                  <a:schemeClr val="dk1"/>
                </a:solidFill>
              </a:rPr>
              <a:t>the arrows under the tangent, including how this relates to finding the difference in </a:t>
            </a:r>
            <a:r>
              <a:rPr lang="en-GB" i="1" dirty="0">
                <a:solidFill>
                  <a:schemeClr val="dk1"/>
                </a:solidFill>
              </a:rPr>
              <a:t>y</a:t>
            </a:r>
            <a:r>
              <a:rPr lang="en-GB" dirty="0">
                <a:solidFill>
                  <a:schemeClr val="dk1"/>
                </a:solidFill>
              </a:rPr>
              <a:t> and the difference in </a:t>
            </a:r>
            <a:r>
              <a:rPr lang="en-GB" i="1" dirty="0">
                <a:solidFill>
                  <a:schemeClr val="dk1"/>
                </a:solidFill>
              </a:rPr>
              <a:t>x</a:t>
            </a:r>
            <a:r>
              <a:rPr lang="en-GB" dirty="0">
                <a:solidFill>
                  <a:schemeClr val="dk1"/>
                </a:solidFill>
              </a:rPr>
              <a:t>.</a:t>
            </a:r>
            <a:endParaRPr lang="en-GB" dirty="0"/>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27</a:t>
            </a:fld>
            <a:endParaRPr lang="en-GB"/>
          </a:p>
        </p:txBody>
      </p:sp>
    </p:spTree>
    <p:extLst>
      <p:ext uri="{BB962C8B-B14F-4D97-AF65-F5344CB8AC3E}">
        <p14:creationId xmlns:p14="http://schemas.microsoft.com/office/powerpoint/2010/main" val="8630933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7F603-5677-DEBD-9EC1-F58D1B74A9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0A438-0343-B8E6-23F5-681B65CE61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C80161-66A7-4FE7-716B-2C4467CBAA9D}"/>
              </a:ext>
            </a:extLst>
          </p:cNvPr>
          <p:cNvSpPr>
            <a:spLocks noGrp="1"/>
          </p:cNvSpPr>
          <p:nvPr>
            <p:ph type="body" idx="1"/>
          </p:nvPr>
        </p:nvSpPr>
        <p:spPr/>
        <p:txBody>
          <a:bodyPr/>
          <a:lstStyle/>
          <a:p>
            <a:pPr marL="0" lvl="0" indent="0" algn="l" rtl="0">
              <a:lnSpc>
                <a:spcPct val="100000"/>
              </a:lnSpc>
              <a:spcBef>
                <a:spcPts val="0"/>
              </a:spcBef>
              <a:spcAft>
                <a:spcPts val="0"/>
              </a:spcAft>
              <a:buSzPts val="1100"/>
              <a:buNone/>
            </a:pPr>
            <a:r>
              <a:rPr lang="en-GB" sz="1200" kern="1200" dirty="0">
                <a:solidFill>
                  <a:schemeClr val="tx1"/>
                </a:solidFill>
                <a:effectLst/>
                <a:latin typeface="+mn-lt"/>
                <a:ea typeface="+mn-ea"/>
                <a:cs typeface="+mn-cs"/>
              </a:rPr>
              <a:t>Now we are going to translate our learning back into a chemistry context. </a:t>
            </a:r>
            <a:r>
              <a:rPr lang="en-GB" b="0" dirty="0"/>
              <a:t>Explain</a:t>
            </a:r>
            <a:r>
              <a:rPr lang="en-GB" dirty="0"/>
              <a:t> that we are going to use the mathematical methods mentioned earlier to find the rate of reaction at 25 seconds.</a:t>
            </a:r>
          </a:p>
          <a:p>
            <a:pPr marL="0" lvl="0" indent="0" algn="l" rtl="0">
              <a:lnSpc>
                <a:spcPct val="100000"/>
              </a:lnSpc>
              <a:spcBef>
                <a:spcPts val="0"/>
              </a:spcBef>
              <a:spcAft>
                <a:spcPts val="0"/>
              </a:spcAft>
              <a:buSzPts val="110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Explain</a:t>
            </a:r>
            <a:r>
              <a:rPr lang="en-GB" b="1" dirty="0"/>
              <a:t> </a:t>
            </a:r>
            <a:r>
              <a:rPr lang="en-GB" dirty="0"/>
              <a:t>that we need to find the gradient of the slope at 25 seconds. To do this, we need to</a:t>
            </a:r>
            <a:r>
              <a:rPr lang="en-GB" b="1" dirty="0"/>
              <a:t> </a:t>
            </a:r>
            <a:r>
              <a:rPr lang="en-GB" b="0" dirty="0"/>
              <a:t>draw a tangent to the line </a:t>
            </a:r>
            <a:r>
              <a:rPr lang="en-GB" dirty="0"/>
              <a:t>at 25 seconds. </a:t>
            </a:r>
            <a:r>
              <a:rPr lang="en-GB" b="0" dirty="0"/>
              <a:t>Explain</a:t>
            </a:r>
            <a:r>
              <a:rPr lang="en-GB" dirty="0"/>
              <a:t> that the tangent line should just touch the curve at the point at 25 seconds and should match the slope of the curve at that point. Place a ruler on the point being studied and adjust its position so the space on either side of the point between the ruler and curve are approximately equal. The line should be extended as far as is convenient to take readings for the calculations. </a:t>
            </a:r>
          </a:p>
          <a:p>
            <a:endParaRPr lang="en-GB" dirty="0"/>
          </a:p>
        </p:txBody>
      </p:sp>
      <p:sp>
        <p:nvSpPr>
          <p:cNvPr id="4" name="Slide Number Placeholder 3">
            <a:extLst>
              <a:ext uri="{FF2B5EF4-FFF2-40B4-BE49-F238E27FC236}">
                <a16:creationId xmlns:a16="http://schemas.microsoft.com/office/drawing/2014/main" id="{5B49FAC3-A38B-FF10-9AA0-FDAEEC0F4627}"/>
              </a:ext>
            </a:extLst>
          </p:cNvPr>
          <p:cNvSpPr>
            <a:spLocks noGrp="1"/>
          </p:cNvSpPr>
          <p:nvPr>
            <p:ph type="sldNum" sz="quarter" idx="5"/>
          </p:nvPr>
        </p:nvSpPr>
        <p:spPr/>
        <p:txBody>
          <a:bodyPr/>
          <a:lstStyle/>
          <a:p>
            <a:fld id="{E5BF4A10-9734-41A1-A846-8856E8981506}" type="slidenum">
              <a:rPr lang="en-GB" smtClean="0"/>
              <a:t>28</a:t>
            </a:fld>
            <a:endParaRPr lang="en-GB"/>
          </a:p>
        </p:txBody>
      </p:sp>
    </p:spTree>
    <p:extLst>
      <p:ext uri="{BB962C8B-B14F-4D97-AF65-F5344CB8AC3E}">
        <p14:creationId xmlns:p14="http://schemas.microsoft.com/office/powerpoint/2010/main" val="3529918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Clr>
                <a:schemeClr val="dk1"/>
              </a:buClr>
              <a:buSzPts val="1100"/>
              <a:buFont typeface="Arial"/>
              <a:buNone/>
            </a:pPr>
            <a:r>
              <a:rPr lang="en-GB" b="0" dirty="0">
                <a:solidFill>
                  <a:schemeClr val="dk1"/>
                </a:solidFill>
              </a:rPr>
              <a:t>Explain</a:t>
            </a:r>
            <a:r>
              <a:rPr lang="en-GB" dirty="0">
                <a:solidFill>
                  <a:schemeClr val="dk1"/>
                </a:solidFill>
              </a:rPr>
              <a:t> that we are going to calculate the mean rate of reaction using the tangent. </a:t>
            </a:r>
            <a:r>
              <a:rPr lang="en-GB" b="0" dirty="0">
                <a:solidFill>
                  <a:schemeClr val="dk1"/>
                </a:solidFill>
              </a:rPr>
              <a:t>Explain</a:t>
            </a:r>
            <a:r>
              <a:rPr lang="en-GB" dirty="0">
                <a:solidFill>
                  <a:schemeClr val="dk1"/>
                </a:solidFill>
              </a:rPr>
              <a:t> why the arrows under the tangent are drawn between 0 and 50 seconds.</a:t>
            </a:r>
          </a:p>
          <a:p>
            <a:pPr marL="0" lvl="0" indent="0" algn="l" rtl="0">
              <a:lnSpc>
                <a:spcPct val="100000"/>
              </a:lnSpc>
              <a:spcBef>
                <a:spcPts val="0"/>
              </a:spcBef>
              <a:spcAft>
                <a:spcPts val="0"/>
              </a:spcAft>
              <a:buClr>
                <a:schemeClr val="dk1"/>
              </a:buClr>
              <a:buSzPts val="1100"/>
              <a:buFont typeface="Arial"/>
              <a:buNone/>
            </a:pPr>
            <a:endParaRPr lang="en-GB" dirty="0"/>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29</a:t>
            </a:fld>
            <a:endParaRPr lang="en-GB"/>
          </a:p>
        </p:txBody>
      </p:sp>
    </p:spTree>
    <p:extLst>
      <p:ext uri="{BB962C8B-B14F-4D97-AF65-F5344CB8AC3E}">
        <p14:creationId xmlns:p14="http://schemas.microsoft.com/office/powerpoint/2010/main" val="36912741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pic>
        <p:nvPicPr>
          <p:cNvPr id="4" name="Picture 3" descr="A purple and pink gradient with circles and squares">
            <a:extLst>
              <a:ext uri="{FF2B5EF4-FFF2-40B4-BE49-F238E27FC236}">
                <a16:creationId xmlns:a16="http://schemas.microsoft.com/office/drawing/2014/main" id="{BD619DAF-BA73-2D94-91B2-A4C0C70E96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Level 1</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pic>
        <p:nvPicPr>
          <p:cNvPr id="3" name="Picture 2" descr="A purple and pink gradient with circles and squares&#10;&#10;AI-generated content may be incorrect.">
            <a:extLst>
              <a:ext uri="{FF2B5EF4-FFF2-40B4-BE49-F238E27FC236}">
                <a16:creationId xmlns:a16="http://schemas.microsoft.com/office/drawing/2014/main" id="{A91C2CA1-AB05-3CA5-4481-17A1767F956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Level 1</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pic>
        <p:nvPicPr>
          <p:cNvPr id="2" name="Picture 1" descr="A purple and pink gradient with circles and squares&#10;&#10;AI-generated content may be incorrect.">
            <a:extLst>
              <a:ext uri="{FF2B5EF4-FFF2-40B4-BE49-F238E27FC236}">
                <a16:creationId xmlns:a16="http://schemas.microsoft.com/office/drawing/2014/main" id="{2A487AE6-D74C-EB61-50F0-9206D36842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Level 1</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solidFill>
            </a:endParaRPr>
          </a:p>
        </p:txBody>
      </p:sp>
      <p:grpSp>
        <p:nvGrpSpPr>
          <p:cNvPr id="5" name="Group 4">
            <a:extLst>
              <a:ext uri="{FF2B5EF4-FFF2-40B4-BE49-F238E27FC236}">
                <a16:creationId xmlns:a16="http://schemas.microsoft.com/office/drawing/2014/main" id="{0AF4681F-6478-0FC3-6B33-6C42EA91BBDA}"/>
              </a:ext>
            </a:extLst>
          </p:cNvPr>
          <p:cNvGrpSpPr/>
          <p:nvPr userDrawn="1"/>
        </p:nvGrpSpPr>
        <p:grpSpPr>
          <a:xfrm>
            <a:off x="10734280" y="4546600"/>
            <a:ext cx="1574800" cy="2311400"/>
            <a:chOff x="10734280" y="4546600"/>
            <a:chExt cx="1574800" cy="2311400"/>
          </a:xfrm>
        </p:grpSpPr>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6412"/>
            <a:ext cx="1574800" cy="2131588"/>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93498" y="1399330"/>
            <a:ext cx="10080000" cy="5040000"/>
          </a:xfrm>
        </p:spPr>
        <p:txBody>
          <a:bodyPr lIns="0" tIns="0" rIns="0" bIns="0">
            <a:normAutofit/>
          </a:bodyPr>
          <a:lstStyle>
            <a:lvl1pPr marL="342900" indent="-342900">
              <a:lnSpc>
                <a:spcPct val="100000"/>
              </a:lnSpc>
              <a:spcBef>
                <a:spcPts val="0"/>
              </a:spcBef>
              <a:spcAft>
                <a:spcPts val="1200"/>
              </a:spcAft>
              <a:buClr>
                <a:schemeClr val="accent4"/>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grpSp>
        <p:nvGrpSpPr>
          <p:cNvPr id="2" name="Group 1">
            <a:extLst>
              <a:ext uri="{FF2B5EF4-FFF2-40B4-BE49-F238E27FC236}">
                <a16:creationId xmlns:a16="http://schemas.microsoft.com/office/drawing/2014/main" id="{37ECE8E4-F73D-3128-FCC6-1F1E2EF8ABA6}"/>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ADB055F7-F0A7-E2E8-439B-3C85D17B3CB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A3DD20F0-CBF9-9AC4-CFCD-9811B5F13A5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grpSp>
        <p:nvGrpSpPr>
          <p:cNvPr id="3" name="Group 2">
            <a:extLst>
              <a:ext uri="{FF2B5EF4-FFF2-40B4-BE49-F238E27FC236}">
                <a16:creationId xmlns:a16="http://schemas.microsoft.com/office/drawing/2014/main" id="{4D57F6E8-E3C2-2D0E-FEB1-92F74C0BF2D1}"/>
              </a:ext>
            </a:extLst>
          </p:cNvPr>
          <p:cNvGrpSpPr/>
          <p:nvPr userDrawn="1"/>
        </p:nvGrpSpPr>
        <p:grpSpPr>
          <a:xfrm>
            <a:off x="10734280" y="4546600"/>
            <a:ext cx="1574800" cy="2311400"/>
            <a:chOff x="10734280" y="4546600"/>
            <a:chExt cx="1574800" cy="2311400"/>
          </a:xfrm>
        </p:grpSpPr>
        <p:pic>
          <p:nvPicPr>
            <p:cNvPr id="5" name="Picture 4">
              <a:extLst>
                <a:ext uri="{FF2B5EF4-FFF2-40B4-BE49-F238E27FC236}">
                  <a16:creationId xmlns:a16="http://schemas.microsoft.com/office/drawing/2014/main" id="{1B133846-7DCA-69C0-3E6A-1FED3ED564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6" name="Picture 5">
              <a:extLst>
                <a:ext uri="{FF2B5EF4-FFF2-40B4-BE49-F238E27FC236}">
                  <a16:creationId xmlns:a16="http://schemas.microsoft.com/office/drawing/2014/main" id="{B0060083-DE2E-7B92-F302-DA2455C110D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grpSp>
        <p:nvGrpSpPr>
          <p:cNvPr id="5" name="Group 4">
            <a:extLst>
              <a:ext uri="{FF2B5EF4-FFF2-40B4-BE49-F238E27FC236}">
                <a16:creationId xmlns:a16="http://schemas.microsoft.com/office/drawing/2014/main" id="{E14528FA-EF07-A183-7FB2-9E82D3F2309B}"/>
              </a:ext>
            </a:extLst>
          </p:cNvPr>
          <p:cNvGrpSpPr/>
          <p:nvPr userDrawn="1"/>
        </p:nvGrpSpPr>
        <p:grpSpPr>
          <a:xfrm>
            <a:off x="10734280" y="4546600"/>
            <a:ext cx="1574800" cy="2311400"/>
            <a:chOff x="10734280" y="4546600"/>
            <a:chExt cx="1574800" cy="2311400"/>
          </a:xfrm>
        </p:grpSpPr>
        <p:pic>
          <p:nvPicPr>
            <p:cNvPr id="6" name="Picture 5">
              <a:extLst>
                <a:ext uri="{FF2B5EF4-FFF2-40B4-BE49-F238E27FC236}">
                  <a16:creationId xmlns:a16="http://schemas.microsoft.com/office/drawing/2014/main" id="{BC549C11-ECEE-43F2-9D81-D53A0B671FA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7" name="Picture 6">
              <a:extLst>
                <a:ext uri="{FF2B5EF4-FFF2-40B4-BE49-F238E27FC236}">
                  <a16:creationId xmlns:a16="http://schemas.microsoft.com/office/drawing/2014/main" id="{1F9A4FCC-B323-2EEE-7E83-748317DBF59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grpSp>
        <p:nvGrpSpPr>
          <p:cNvPr id="2" name="Group 1">
            <a:extLst>
              <a:ext uri="{FF2B5EF4-FFF2-40B4-BE49-F238E27FC236}">
                <a16:creationId xmlns:a16="http://schemas.microsoft.com/office/drawing/2014/main" id="{52B0ED9E-2E0E-856E-1BA5-89273F2551AE}"/>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20A53E62-1B49-A819-C97B-CD0ECCEB795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5" name="Picture 4">
              <a:extLst>
                <a:ext uri="{FF2B5EF4-FFF2-40B4-BE49-F238E27FC236}">
                  <a16:creationId xmlns:a16="http://schemas.microsoft.com/office/drawing/2014/main" id="{7F150C94-4539-2A50-07B4-55334789E40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grpSp>
        <p:nvGrpSpPr>
          <p:cNvPr id="2" name="Group 1">
            <a:extLst>
              <a:ext uri="{FF2B5EF4-FFF2-40B4-BE49-F238E27FC236}">
                <a16:creationId xmlns:a16="http://schemas.microsoft.com/office/drawing/2014/main" id="{A9F12823-1993-46D2-6DBC-D14B598AB85B}"/>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07625FE2-C604-45AB-567F-6A7D87C9D0F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3D273354-E0D1-9880-C182-663171DDCAF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9/17/2026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rsc.li/4gA2Lp7"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00.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40.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250.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p:txBody>
          <a:bodyPr/>
          <a:lstStyle/>
          <a:p>
            <a:r>
              <a:rPr lang="en-US">
                <a:latin typeface="Century Gothic"/>
              </a:rPr>
              <a:t>Stage 2</a:t>
            </a:r>
            <a:endParaRPr lang="en-US"/>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a:xfrm>
            <a:off x="540000" y="1979999"/>
            <a:ext cx="4872259" cy="2579677"/>
          </a:xfrm>
        </p:spPr>
        <p:txBody>
          <a:bodyPr/>
          <a:lstStyle/>
          <a:p>
            <a:r>
              <a:rPr lang="en-US"/>
              <a:t>Creating graphs</a:t>
            </a:r>
          </a:p>
        </p:txBody>
      </p:sp>
      <p:sp>
        <p:nvSpPr>
          <p:cNvPr id="6" name="Title 1">
            <a:extLst>
              <a:ext uri="{FF2B5EF4-FFF2-40B4-BE49-F238E27FC236}">
                <a16:creationId xmlns:a16="http://schemas.microsoft.com/office/drawing/2014/main" id="{2AE1DF6E-E0D6-C0DE-5A29-EE35E1854BE1}"/>
              </a:ext>
            </a:extLst>
          </p:cNvPr>
          <p:cNvSpPr txBox="1">
            <a:spLocks/>
          </p:cNvSpPr>
          <p:nvPr/>
        </p:nvSpPr>
        <p:spPr>
          <a:xfrm>
            <a:off x="7254934" y="5969945"/>
            <a:ext cx="4320000" cy="336777"/>
          </a:xfrm>
          <a:prstGeom prst="rect">
            <a:avLst/>
          </a:prstGeom>
        </p:spPr>
        <p:txBody>
          <a:bodyPr vert="horz" lIns="0" tIns="0" rIns="0" bIns="0" rtlCol="0" anchor="b" anchorCtr="0">
            <a:normAutofit/>
          </a:bodyPr>
          <a:lstStyle>
            <a:defPPr>
              <a:defRPr lang="en-US"/>
            </a:defPPr>
            <a:lvl1pPr marL="0"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1600">
                <a:solidFill>
                  <a:schemeClr val="bg1"/>
                </a:solidFill>
              </a:rPr>
              <a:t>Downloaded from: </a:t>
            </a:r>
            <a:r>
              <a:rPr lang="en-GB" sz="1600">
                <a:solidFill>
                  <a:schemeClr val="bg1"/>
                </a:solidFill>
                <a:hlinkClick r:id="rId2">
                  <a:extLst>
                    <a:ext uri="{A12FA001-AC4F-418D-AE19-62706E023703}">
                      <ahyp:hlinkClr xmlns:ahyp="http://schemas.microsoft.com/office/drawing/2018/hyperlinkcolor" val="tx"/>
                    </a:ext>
                  </a:extLst>
                </a:hlinkClick>
              </a:rPr>
              <a:t>rsc.li/4gA2Lp7</a:t>
            </a:r>
            <a:r>
              <a:rPr lang="en-GB" sz="1600">
                <a:solidFill>
                  <a:schemeClr val="bg1"/>
                </a:solidFill>
              </a:rPr>
              <a:t> </a:t>
            </a:r>
            <a:endParaRPr lang="en-US" sz="1600" u="sng">
              <a:solidFill>
                <a:schemeClr val="bg1"/>
              </a:solidFill>
            </a:endParaRPr>
          </a:p>
        </p:txBody>
      </p:sp>
      <p:pic>
        <p:nvPicPr>
          <p:cNvPr id="8" name="Picture 7">
            <a:extLst>
              <a:ext uri="{FF2B5EF4-FFF2-40B4-BE49-F238E27FC236}">
                <a16:creationId xmlns:a16="http://schemas.microsoft.com/office/drawing/2014/main" id="{DD22942D-102D-41C6-C6FB-327E965DDD9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61792" y="1201149"/>
            <a:ext cx="411277" cy="411277"/>
          </a:xfrm>
          <a:prstGeom prst="rect">
            <a:avLst/>
          </a:prstGeom>
        </p:spPr>
      </p:pic>
      <p:pic>
        <p:nvPicPr>
          <p:cNvPr id="10" name="Picture 9">
            <a:extLst>
              <a:ext uri="{FF2B5EF4-FFF2-40B4-BE49-F238E27FC236}">
                <a16:creationId xmlns:a16="http://schemas.microsoft.com/office/drawing/2014/main" id="{45693947-8AA2-DC6F-4DED-4E09FB98D11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210140" y="1201148"/>
            <a:ext cx="411277" cy="411277"/>
          </a:xfrm>
          <a:prstGeom prst="rect">
            <a:avLst/>
          </a:prstGeom>
        </p:spPr>
      </p:pic>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Introduction</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indent="0" fontAlgn="base">
              <a:buSzPct val="100000"/>
              <a:buNone/>
            </a:pPr>
            <a:r>
              <a:rPr lang="en-GB" dirty="0"/>
              <a:t>In this lesson we will cover the maths skills needed to answer two graph questions. The first focuses on calculating the gradient of a slope and the second on using a tangent to calculate the gradient of a curved line. </a:t>
            </a:r>
          </a:p>
          <a:p>
            <a:pPr marL="0" indent="0" fontAlgn="base">
              <a:buSzPct val="100000"/>
              <a:buNone/>
            </a:pPr>
            <a:r>
              <a:rPr lang="en-GB" sz="3400" b="1" dirty="0">
                <a:solidFill>
                  <a:schemeClr val="accent4"/>
                </a:solidFill>
              </a:rPr>
              <a:t>Learning objectives</a:t>
            </a:r>
          </a:p>
          <a:p>
            <a:pPr marL="457200" indent="-457200" fontAlgn="base">
              <a:buSzPct val="100000"/>
              <a:buFont typeface="+mj-lt"/>
              <a:buAutoNum type="arabicPeriod"/>
            </a:pPr>
            <a:r>
              <a:rPr lang="en-GB" dirty="0"/>
              <a:t>Calculate the gradient of a slope.</a:t>
            </a:r>
          </a:p>
          <a:p>
            <a:pPr marL="457200" indent="-457200" fontAlgn="base">
              <a:buSzPct val="100000"/>
              <a:buFont typeface="+mj-lt"/>
              <a:buAutoNum type="arabicPeriod"/>
            </a:pPr>
            <a:r>
              <a:rPr lang="en-GB" dirty="0"/>
              <a:t>Describe mathematical relationships between two variables.</a:t>
            </a:r>
          </a:p>
          <a:p>
            <a:pPr marL="457200" indent="-457200" fontAlgn="base">
              <a:buSzPct val="100000"/>
              <a:buFont typeface="+mj-lt"/>
              <a:buAutoNum type="arabicPeriod"/>
            </a:pPr>
            <a:r>
              <a:rPr lang="en-GB" dirty="0"/>
              <a:t>Find the rate of a reaction. </a:t>
            </a:r>
          </a:p>
          <a:p>
            <a:pPr marL="457200" indent="-457200" fontAlgn="base">
              <a:buSzPct val="100000"/>
              <a:buFont typeface="+mj-lt"/>
              <a:buAutoNum type="arabicPeriod"/>
            </a:pPr>
            <a:r>
              <a:rPr lang="en-GB" dirty="0"/>
              <a:t>Use a tangent to find the gradient at a point on a curve.</a:t>
            </a:r>
          </a:p>
        </p:txBody>
      </p:sp>
      <p:sp>
        <p:nvSpPr>
          <p:cNvPr id="4" name="Title 1">
            <a:extLst>
              <a:ext uri="{FF2B5EF4-FFF2-40B4-BE49-F238E27FC236}">
                <a16:creationId xmlns:a16="http://schemas.microsoft.com/office/drawing/2014/main" id="{422C5118-FDAB-6644-9CD8-9A20DFD34922}"/>
              </a:ext>
              <a:ext uri="{C183D7F6-B498-43B3-948B-1728B52AA6E4}">
                <adec:decorative xmlns:adec="http://schemas.microsoft.com/office/drawing/2017/decorative" val="1"/>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Introduction</a:t>
            </a:r>
            <a:endParaRPr lang="en-US" sz="2200">
              <a:solidFill>
                <a:schemeClr val="bg1"/>
              </a:solidFill>
            </a:endParaRPr>
          </a:p>
        </p:txBody>
      </p:sp>
    </p:spTree>
    <p:extLst>
      <p:ext uri="{BB962C8B-B14F-4D97-AF65-F5344CB8AC3E}">
        <p14:creationId xmlns:p14="http://schemas.microsoft.com/office/powerpoint/2010/main" val="1629480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a:t>Lesson question 1</a:t>
            </a:r>
          </a:p>
        </p:txBody>
      </p:sp>
      <p:sp>
        <p:nvSpPr>
          <p:cNvPr id="10" name="Google Shape;109;p2">
            <a:extLst>
              <a:ext uri="{FF2B5EF4-FFF2-40B4-BE49-F238E27FC236}">
                <a16:creationId xmlns:a16="http://schemas.microsoft.com/office/drawing/2014/main" id="{98476927-935C-2ED2-FD10-E807889EB586}"/>
              </a:ext>
            </a:extLst>
          </p:cNvPr>
          <p:cNvSpPr txBox="1"/>
          <p:nvPr/>
        </p:nvSpPr>
        <p:spPr>
          <a:xfrm>
            <a:off x="7053007" y="1881290"/>
            <a:ext cx="3856727" cy="3717300"/>
          </a:xfrm>
          <a:prstGeom prst="rect">
            <a:avLst/>
          </a:prstGeom>
          <a:noFill/>
          <a:ln>
            <a:noFill/>
          </a:ln>
        </p:spPr>
        <p:txBody>
          <a:bodyPr spcFirstLastPara="1" wrap="square" lIns="0" tIns="0" rIns="0" bIns="0" anchor="t" anchorCtr="0">
            <a:normAutofit/>
          </a:bodyPr>
          <a:lstStyle/>
          <a:p>
            <a:pPr marL="0" marR="0" lvl="0" indent="0" algn="l" rtl="0">
              <a:lnSpc>
                <a:spcPct val="100000"/>
              </a:lnSpc>
              <a:spcBef>
                <a:spcPts val="0"/>
              </a:spcBef>
              <a:spcAft>
                <a:spcPts val="0"/>
              </a:spcAft>
              <a:buClr>
                <a:schemeClr val="dk1"/>
              </a:buClr>
              <a:buSzPts val="2200"/>
              <a:buFont typeface="Century Gothic"/>
              <a:buNone/>
            </a:pPr>
            <a:r>
              <a:rPr lang="en-GB" sz="2200" b="0" i="0" u="none" strike="noStrike" cap="none">
                <a:solidFill>
                  <a:schemeClr val="dk1"/>
                </a:solidFill>
                <a:latin typeface="Century Gothic"/>
                <a:ea typeface="Century Gothic"/>
                <a:cs typeface="Century Gothic"/>
                <a:sym typeface="Century Gothic"/>
              </a:rPr>
              <a:t>Imagine you are investigating the effect of changing the size of calcium carbonate lumps on the rate of the reaction with hydrochloric acid.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2200"/>
              <a:buFont typeface="Century Gothic"/>
              <a:buNone/>
            </a:pPr>
            <a:r>
              <a:rPr lang="en-GB" sz="2200" b="0" i="0" u="none" strike="noStrike" cap="none">
                <a:solidFill>
                  <a:schemeClr val="dk1"/>
                </a:solidFill>
                <a:latin typeface="Century Gothic"/>
                <a:ea typeface="Century Gothic"/>
                <a:cs typeface="Century Gothic"/>
                <a:sym typeface="Century Gothic"/>
              </a:rPr>
              <a:t>Compare the </a:t>
            </a:r>
            <a:r>
              <a:rPr lang="en-GB" sz="2200" b="1" i="0" strike="noStrike" cap="none">
                <a:solidFill>
                  <a:schemeClr val="dk1"/>
                </a:solidFill>
                <a:latin typeface="Century Gothic"/>
                <a:ea typeface="Century Gothic"/>
                <a:cs typeface="Century Gothic"/>
                <a:sym typeface="Century Gothic"/>
              </a:rPr>
              <a:t>mean rate </a:t>
            </a:r>
            <a:r>
              <a:rPr lang="en-GB" sz="2200" b="0" i="0" u="none" strike="noStrike" cap="none">
                <a:solidFill>
                  <a:schemeClr val="dk1"/>
                </a:solidFill>
                <a:latin typeface="Century Gothic"/>
                <a:ea typeface="Century Gothic"/>
                <a:cs typeface="Century Gothic"/>
                <a:sym typeface="Century Gothic"/>
              </a:rPr>
              <a:t>of reaction between </a:t>
            </a:r>
            <a:r>
              <a:rPr lang="en-GB" sz="2200" b="1" i="0" strike="noStrike" cap="none">
                <a:solidFill>
                  <a:schemeClr val="dk1"/>
                </a:solidFill>
                <a:latin typeface="Century Gothic"/>
                <a:ea typeface="Century Gothic"/>
                <a:cs typeface="Century Gothic"/>
                <a:sym typeface="Century Gothic"/>
              </a:rPr>
              <a:t>0 and 40 seconds</a:t>
            </a:r>
            <a:r>
              <a:rPr lang="en-GB" sz="2200" b="0" i="0" u="none" strike="noStrike" cap="none">
                <a:solidFill>
                  <a:schemeClr val="dk1"/>
                </a:solidFill>
                <a:latin typeface="Century Gothic"/>
                <a:ea typeface="Century Gothic"/>
                <a:cs typeface="Century Gothic"/>
                <a:sym typeface="Century Gothic"/>
              </a:rPr>
              <a:t> for reaction A and reaction B.</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p:txBody>
      </p:sp>
      <p:pic>
        <p:nvPicPr>
          <p:cNvPr id="4" name="Google Shape;108;p2" descr="The graph shows volume in cubic centimetres against time in seconds for reactions A and B. Both curves start at the origin. At 40 seconds, reaction A has a volume of about 40 cubic centimetres and reaction B has a volume of about 30 cubic centimetres.">
            <a:extLst>
              <a:ext uri="{FF2B5EF4-FFF2-40B4-BE49-F238E27FC236}">
                <a16:creationId xmlns:a16="http://schemas.microsoft.com/office/drawing/2014/main" id="{0E0713E4-6EA4-8D78-8C1A-F09E58164EEA}"/>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206218" y="931135"/>
            <a:ext cx="6318149" cy="5134751"/>
          </a:xfrm>
          <a:prstGeom prst="rect">
            <a:avLst/>
          </a:prstGeom>
          <a:noFill/>
          <a:ln>
            <a:noFill/>
          </a:ln>
        </p:spPr>
      </p:pic>
      <p:sp>
        <p:nvSpPr>
          <p:cNvPr id="5" name="Vertical Title 1">
            <a:extLst>
              <a:ext uri="{FF2B5EF4-FFF2-40B4-BE49-F238E27FC236}">
                <a16:creationId xmlns:a16="http://schemas.microsoft.com/office/drawing/2014/main" id="{864BD236-113E-444D-9271-431AB16BEF0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Lesson question</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1833564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A1826-008D-389A-6180-AEDF0670D9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B5DCA9-784C-29B8-3516-F107586A9643}"/>
              </a:ext>
            </a:extLst>
          </p:cNvPr>
          <p:cNvSpPr>
            <a:spLocks noGrp="1"/>
          </p:cNvSpPr>
          <p:nvPr>
            <p:ph type="title"/>
          </p:nvPr>
        </p:nvSpPr>
        <p:spPr/>
        <p:txBody>
          <a:bodyPr/>
          <a:lstStyle/>
          <a:p>
            <a:r>
              <a:rPr lang="en-GB"/>
              <a:t>Lesson question 2</a:t>
            </a:r>
          </a:p>
        </p:txBody>
      </p:sp>
      <p:sp>
        <p:nvSpPr>
          <p:cNvPr id="3" name="Content Placeholder 2">
            <a:extLst>
              <a:ext uri="{FF2B5EF4-FFF2-40B4-BE49-F238E27FC236}">
                <a16:creationId xmlns:a16="http://schemas.microsoft.com/office/drawing/2014/main" id="{C68F2995-A187-D944-5D61-15A9EB90BE34}"/>
              </a:ext>
            </a:extLst>
          </p:cNvPr>
          <p:cNvSpPr>
            <a:spLocks noGrp="1"/>
          </p:cNvSpPr>
          <p:nvPr>
            <p:ph idx="1"/>
          </p:nvPr>
        </p:nvSpPr>
        <p:spPr>
          <a:xfrm>
            <a:off x="589875" y="1215085"/>
            <a:ext cx="10080000" cy="899027"/>
          </a:xfrm>
        </p:spPr>
        <p:txBody>
          <a:bodyPr/>
          <a:lstStyle/>
          <a:p>
            <a:pPr marL="0" indent="0">
              <a:buNone/>
            </a:pPr>
            <a:r>
              <a:rPr lang="en-GB" dirty="0"/>
              <a:t>Let’s look at an example that involves finding the gradient of a curved line at a specific point:</a:t>
            </a:r>
          </a:p>
          <a:p>
            <a:pPr marL="0" indent="0">
              <a:buNone/>
            </a:pPr>
            <a:endParaRPr lang="en-GB" dirty="0"/>
          </a:p>
        </p:txBody>
      </p:sp>
      <p:sp>
        <p:nvSpPr>
          <p:cNvPr id="7" name="Google Shape;243;g3a6e512bcd8_0_16">
            <a:extLst>
              <a:ext uri="{FF2B5EF4-FFF2-40B4-BE49-F238E27FC236}">
                <a16:creationId xmlns:a16="http://schemas.microsoft.com/office/drawing/2014/main" id="{795A583C-1434-0D29-2275-AABC1919DF09}"/>
              </a:ext>
            </a:extLst>
          </p:cNvPr>
          <p:cNvSpPr txBox="1"/>
          <p:nvPr/>
        </p:nvSpPr>
        <p:spPr>
          <a:xfrm>
            <a:off x="6545180" y="2348537"/>
            <a:ext cx="4247100" cy="3717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692"/>
              <a:buFont typeface="Century Gothic"/>
              <a:buNone/>
            </a:pPr>
            <a:r>
              <a:rPr lang="en-GB" sz="2200" b="0" i="0" u="none" strike="noStrike" cap="none">
                <a:solidFill>
                  <a:schemeClr val="dk1"/>
                </a:solidFill>
                <a:latin typeface="Century Gothic"/>
                <a:ea typeface="Century Gothic"/>
                <a:cs typeface="Century Gothic"/>
                <a:sym typeface="Century Gothic"/>
              </a:rPr>
              <a:t>Imagine you are investigating the effect of changing the size of calcium carbonate lumps on the rate of the reaction with hydrochloric acid. </a:t>
            </a:r>
            <a:endParaRPr sz="2200" b="0" i="0"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692"/>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692"/>
              <a:buFont typeface="Century Gothic"/>
              <a:buNone/>
            </a:pPr>
            <a:r>
              <a:rPr lang="en-GB" sz="2200" b="0" i="0" u="none" strike="noStrike" cap="none">
                <a:solidFill>
                  <a:schemeClr val="dk1"/>
                </a:solidFill>
                <a:latin typeface="Century Gothic"/>
                <a:ea typeface="Century Gothic"/>
                <a:cs typeface="Century Gothic"/>
                <a:sym typeface="Century Gothic"/>
              </a:rPr>
              <a:t>Determine the </a:t>
            </a:r>
            <a:r>
              <a:rPr lang="en-GB" sz="2200" b="1" i="0" strike="noStrike" cap="none">
                <a:solidFill>
                  <a:schemeClr val="dk1"/>
                </a:solidFill>
                <a:latin typeface="Century Gothic"/>
                <a:ea typeface="Century Gothic"/>
                <a:cs typeface="Century Gothic"/>
                <a:sym typeface="Century Gothic"/>
              </a:rPr>
              <a:t>rate of reaction </a:t>
            </a:r>
            <a:r>
              <a:rPr lang="en-GB" sz="2200" b="0" i="0" u="none" strike="noStrike" cap="none">
                <a:solidFill>
                  <a:schemeClr val="dk1"/>
                </a:solidFill>
                <a:latin typeface="Century Gothic"/>
                <a:ea typeface="Century Gothic"/>
                <a:cs typeface="Century Gothic"/>
                <a:sym typeface="Century Gothic"/>
              </a:rPr>
              <a:t>at </a:t>
            </a:r>
            <a:r>
              <a:rPr lang="en-GB" sz="2200" b="1" i="0" strike="noStrike" cap="none">
                <a:solidFill>
                  <a:schemeClr val="dk1"/>
                </a:solidFill>
                <a:latin typeface="Century Gothic"/>
                <a:ea typeface="Century Gothic"/>
                <a:cs typeface="Century Gothic"/>
                <a:sym typeface="Century Gothic"/>
              </a:rPr>
              <a:t>25 seconds</a:t>
            </a:r>
            <a:r>
              <a:rPr lang="en-GB" sz="2200" b="0" i="0" u="none" strike="noStrike" cap="none">
                <a:solidFill>
                  <a:schemeClr val="dk1"/>
                </a:solidFill>
                <a:latin typeface="Century Gothic"/>
                <a:ea typeface="Century Gothic"/>
                <a:cs typeface="Century Gothic"/>
                <a:sym typeface="Century Gothic"/>
              </a:rPr>
              <a:t>.</a:t>
            </a: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p:txBody>
      </p:sp>
      <p:pic>
        <p:nvPicPr>
          <p:cNvPr id="8" name="Google Shape;274;g3b0955600ea_3_0" descr="The graph shows volume in cubic centimetres against time in seconds. The curve starts at zero, rises steeply and then becomes less steep, levelling off at 45 cubic centimetres.">
            <a:extLst>
              <a:ext uri="{FF2B5EF4-FFF2-40B4-BE49-F238E27FC236}">
                <a16:creationId xmlns:a16="http://schemas.microsoft.com/office/drawing/2014/main" id="{8D645C2E-872B-A9BE-EBD1-1995F646CB9D}"/>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5402" b="10590"/>
          <a:stretch>
            <a:fillRect/>
          </a:stretch>
        </p:blipFill>
        <p:spPr>
          <a:xfrm>
            <a:off x="113485" y="1849478"/>
            <a:ext cx="6358158" cy="4883832"/>
          </a:xfrm>
          <a:prstGeom prst="rect">
            <a:avLst/>
          </a:prstGeom>
          <a:noFill/>
          <a:ln>
            <a:noFill/>
          </a:ln>
        </p:spPr>
      </p:pic>
      <p:sp>
        <p:nvSpPr>
          <p:cNvPr id="5" name="Vertical Title 1">
            <a:extLst>
              <a:ext uri="{FF2B5EF4-FFF2-40B4-BE49-F238E27FC236}">
                <a16:creationId xmlns:a16="http://schemas.microsoft.com/office/drawing/2014/main" id="{D9F2A999-AB26-0A39-1F63-D580F98B451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Lesson question</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3108354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61ECD-6337-3340-2BA5-6F52570F8556}"/>
              </a:ext>
            </a:extLst>
          </p:cNvPr>
          <p:cNvSpPr>
            <a:spLocks noGrp="1"/>
          </p:cNvSpPr>
          <p:nvPr>
            <p:ph type="title"/>
          </p:nvPr>
        </p:nvSpPr>
        <p:spPr/>
        <p:txBody>
          <a:bodyPr/>
          <a:lstStyle/>
          <a:p>
            <a:r>
              <a:rPr lang="en-GB"/>
              <a:t>Describing the gradient of a slope</a:t>
            </a:r>
          </a:p>
        </p:txBody>
      </p:sp>
      <p:sp>
        <p:nvSpPr>
          <p:cNvPr id="5" name="Google Shape;122;p17">
            <a:extLst>
              <a:ext uri="{FF2B5EF4-FFF2-40B4-BE49-F238E27FC236}">
                <a16:creationId xmlns:a16="http://schemas.microsoft.com/office/drawing/2014/main" id="{76179397-AE65-4106-4B92-DB101B6A821F}"/>
              </a:ext>
            </a:extLst>
          </p:cNvPr>
          <p:cNvSpPr txBox="1">
            <a:spLocks/>
          </p:cNvSpPr>
          <p:nvPr/>
        </p:nvSpPr>
        <p:spPr>
          <a:xfrm>
            <a:off x="7339263" y="1593487"/>
            <a:ext cx="3280737" cy="5040000"/>
          </a:xfrm>
          <a:prstGeom prst="rect">
            <a:avLst/>
          </a:prstGeom>
          <a:noFill/>
          <a:ln>
            <a:noFill/>
          </a:ln>
        </p:spPr>
        <p:txBody>
          <a:bodyPr spcFirstLastPara="1" vert="horz" wrap="square" lIns="0" tIns="0" rIns="0" bIns="0" rtlCol="0" anchor="t" anchorCtr="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975" indent="0">
              <a:spcAft>
                <a:spcPts val="0"/>
              </a:spcAft>
              <a:buSzPts val="2750"/>
              <a:buFont typeface="Arial" panose="020B0604020202020204" pitchFamily="34" charset="0"/>
              <a:buNone/>
            </a:pPr>
            <a:r>
              <a:rPr lang="en-GB"/>
              <a:t>The gradient of a slope describes its steepness. </a:t>
            </a:r>
          </a:p>
          <a:p>
            <a:pPr marL="53975" indent="0">
              <a:spcAft>
                <a:spcPts val="0"/>
              </a:spcAft>
              <a:buSzPts val="2750"/>
              <a:buFont typeface="Arial" panose="020B0604020202020204" pitchFamily="34" charset="0"/>
              <a:buNone/>
            </a:pPr>
            <a:endParaRPr lang="en-GB"/>
          </a:p>
          <a:p>
            <a:pPr marL="53975" indent="0">
              <a:spcAft>
                <a:spcPts val="0"/>
              </a:spcAft>
              <a:buSzPts val="2750"/>
              <a:buFont typeface="Arial" panose="020B0604020202020204" pitchFamily="34" charset="0"/>
              <a:buNone/>
            </a:pPr>
            <a:r>
              <a:rPr lang="en-GB"/>
              <a:t>The greater a gradient, the steeper the slope.</a:t>
            </a:r>
          </a:p>
          <a:p>
            <a:pPr marL="53975" indent="0">
              <a:spcAft>
                <a:spcPts val="0"/>
              </a:spcAft>
              <a:buSzPts val="2750"/>
              <a:buFont typeface="Arial" panose="020B0604020202020204" pitchFamily="34" charset="0"/>
              <a:buNone/>
            </a:pPr>
            <a:endParaRPr lang="en-GB"/>
          </a:p>
          <a:p>
            <a:pPr marL="53975" indent="0">
              <a:spcAft>
                <a:spcPts val="0"/>
              </a:spcAft>
              <a:buSzPts val="2750"/>
              <a:buFont typeface="Arial" panose="020B0604020202020204" pitchFamily="34" charset="0"/>
              <a:buNone/>
            </a:pPr>
            <a:r>
              <a:rPr lang="en-GB"/>
              <a:t>A steeper slope means a faster rate. </a:t>
            </a:r>
          </a:p>
          <a:p>
            <a:pPr marL="53975" indent="0">
              <a:spcAft>
                <a:spcPts val="0"/>
              </a:spcAft>
              <a:buSzPts val="2750"/>
              <a:buFont typeface="Arial" panose="020B0604020202020204" pitchFamily="34" charset="0"/>
              <a:buNone/>
            </a:pPr>
            <a:endParaRPr lang="en-GB"/>
          </a:p>
          <a:p>
            <a:pPr marL="511175" indent="-457200">
              <a:spcAft>
                <a:spcPts val="0"/>
              </a:spcAft>
              <a:buSzPct val="100000"/>
              <a:buFont typeface="+mj-lt"/>
              <a:buAutoNum type="alphaLcParenR"/>
            </a:pPr>
            <a:r>
              <a:rPr lang="en-GB"/>
              <a:t>Which of these lines has a higher rate?</a:t>
            </a:r>
          </a:p>
          <a:p>
            <a:pPr marL="511175" indent="-457200">
              <a:spcAft>
                <a:spcPts val="0"/>
              </a:spcAft>
              <a:buSzPct val="100000"/>
              <a:buFont typeface="+mj-lt"/>
              <a:buAutoNum type="alphaLcParenR"/>
            </a:pPr>
            <a:endParaRPr lang="en-GB"/>
          </a:p>
          <a:p>
            <a:pPr marL="511175" indent="-457200">
              <a:spcAft>
                <a:spcPts val="0"/>
              </a:spcAft>
              <a:buSzPct val="100000"/>
              <a:buFont typeface="+mj-lt"/>
              <a:buAutoNum type="alphaLcParenR"/>
            </a:pPr>
            <a:r>
              <a:rPr lang="en-GB"/>
              <a:t>Explain your answer.</a:t>
            </a:r>
          </a:p>
        </p:txBody>
      </p:sp>
      <p:pic>
        <p:nvPicPr>
          <p:cNvPr id="4" name="Google Shape;123;p17" descr="The graph shows two straight lines, A and B, both starting at the origin. Line A ends at 6 on the y-axis when x is 6. Line B ends at 4 on the y-axis when x is 8. Line A is steeper than line B.">
            <a:extLst>
              <a:ext uri="{FF2B5EF4-FFF2-40B4-BE49-F238E27FC236}">
                <a16:creationId xmlns:a16="http://schemas.microsoft.com/office/drawing/2014/main" id="{B4CFDA75-33D1-C880-3FD7-EBA9D1B2E6DF}"/>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4172" b="3876"/>
          <a:stretch>
            <a:fillRect/>
          </a:stretch>
        </p:blipFill>
        <p:spPr>
          <a:xfrm>
            <a:off x="149629" y="1065160"/>
            <a:ext cx="6830504" cy="5568327"/>
          </a:xfrm>
          <a:prstGeom prst="rect">
            <a:avLst/>
          </a:prstGeom>
          <a:noFill/>
          <a:ln>
            <a:noFill/>
          </a:ln>
        </p:spPr>
      </p:pic>
      <p:sp>
        <p:nvSpPr>
          <p:cNvPr id="6" name="Google Shape;117;p5">
            <a:extLst>
              <a:ext uri="{FF2B5EF4-FFF2-40B4-BE49-F238E27FC236}">
                <a16:creationId xmlns:a16="http://schemas.microsoft.com/office/drawing/2014/main" id="{29E8848A-74A6-8B53-A020-AB70E9F729A6}"/>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173121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32DDD-588E-32E2-B326-01B9A1B20E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C87B23-B549-7516-BA35-F1FB8D059970}"/>
              </a:ext>
            </a:extLst>
          </p:cNvPr>
          <p:cNvSpPr>
            <a:spLocks noGrp="1"/>
          </p:cNvSpPr>
          <p:nvPr>
            <p:ph type="title"/>
          </p:nvPr>
        </p:nvSpPr>
        <p:spPr/>
        <p:txBody>
          <a:bodyPr/>
          <a:lstStyle/>
          <a:p>
            <a:r>
              <a:rPr lang="en-GB" dirty="0"/>
              <a:t>Describing the gradient of a slope – answer </a:t>
            </a:r>
          </a:p>
        </p:txBody>
      </p:sp>
      <p:sp>
        <p:nvSpPr>
          <p:cNvPr id="7" name="Google Shape;122;p17">
            <a:extLst>
              <a:ext uri="{FF2B5EF4-FFF2-40B4-BE49-F238E27FC236}">
                <a16:creationId xmlns:a16="http://schemas.microsoft.com/office/drawing/2014/main" id="{9B70055F-2C69-A402-E01B-5F10ABC99536}"/>
              </a:ext>
            </a:extLst>
          </p:cNvPr>
          <p:cNvSpPr txBox="1">
            <a:spLocks/>
          </p:cNvSpPr>
          <p:nvPr/>
        </p:nvSpPr>
        <p:spPr>
          <a:xfrm>
            <a:off x="7339263" y="1593487"/>
            <a:ext cx="3280737" cy="5040000"/>
          </a:xfrm>
          <a:prstGeom prst="rect">
            <a:avLst/>
          </a:prstGeom>
          <a:noFill/>
          <a:ln>
            <a:noFill/>
          </a:ln>
        </p:spPr>
        <p:txBody>
          <a:bodyPr spcFirstLastPara="1" vert="horz" wrap="square" lIns="0" tIns="0" rIns="0" bIns="0" rtlCol="0" anchor="t" anchorCtr="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a:spcAft>
                <a:spcPts val="0"/>
              </a:spcAft>
              <a:buSzPct val="100000"/>
              <a:buFont typeface="+mj-lt"/>
              <a:buAutoNum type="alphaLcParenR"/>
            </a:pPr>
            <a:r>
              <a:rPr lang="en-GB"/>
              <a:t>Line A has the higher rate because the gradient is steeper.</a:t>
            </a:r>
          </a:p>
          <a:p>
            <a:pPr marL="457200" lvl="0" indent="-457200">
              <a:spcAft>
                <a:spcPts val="0"/>
              </a:spcAft>
              <a:buSzPct val="100000"/>
              <a:buFont typeface="+mj-lt"/>
              <a:buAutoNum type="alphaLcParenR"/>
            </a:pPr>
            <a:endParaRPr lang="en-GB"/>
          </a:p>
          <a:p>
            <a:pPr marL="457200" lvl="0" indent="-457200">
              <a:spcAft>
                <a:spcPts val="0"/>
              </a:spcAft>
              <a:buSzPct val="100000"/>
              <a:buFont typeface="+mj-lt"/>
              <a:buAutoNum type="alphaLcParenR"/>
            </a:pPr>
            <a:r>
              <a:rPr lang="en-GB"/>
              <a:t>As </a:t>
            </a:r>
            <a:r>
              <a:rPr lang="en-GB" i="1">
                <a:latin typeface="Cambria Math" panose="02040503050406030204" pitchFamily="18" charset="0"/>
                <a:ea typeface="Cambria Math" panose="02040503050406030204" pitchFamily="18" charset="0"/>
              </a:rPr>
              <a:t>x</a:t>
            </a:r>
            <a:r>
              <a:rPr lang="en-GB"/>
              <a:t> increases </a:t>
            </a:r>
            <a:r>
              <a:rPr lang="en-GB" i="1">
                <a:latin typeface="Cambria Math" panose="02040503050406030204" pitchFamily="18" charset="0"/>
                <a:ea typeface="Cambria Math" panose="02040503050406030204" pitchFamily="18" charset="0"/>
              </a:rPr>
              <a:t>y</a:t>
            </a:r>
            <a:r>
              <a:rPr lang="en-GB"/>
              <a:t> increases.</a:t>
            </a:r>
          </a:p>
          <a:p>
            <a:pPr marL="53975" indent="0">
              <a:spcAft>
                <a:spcPts val="0"/>
              </a:spcAft>
              <a:buSzPct val="100000"/>
              <a:buNone/>
            </a:pPr>
            <a:endParaRPr lang="en-GB"/>
          </a:p>
        </p:txBody>
      </p:sp>
      <p:sp>
        <p:nvSpPr>
          <p:cNvPr id="5" name="Vertical Title 1">
            <a:extLst>
              <a:ext uri="{FF2B5EF4-FFF2-40B4-BE49-F238E27FC236}">
                <a16:creationId xmlns:a16="http://schemas.microsoft.com/office/drawing/2014/main" id="{6CB00FB4-8C81-9ABC-541A-25C7526283F7}"/>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Anwers</a:t>
            </a:r>
            <a:endParaRPr lang="en-US" sz="2200" b="1">
              <a:solidFill>
                <a:schemeClr val="bg1"/>
              </a:solidFill>
              <a:latin typeface="Century Gothic" panose="020B0502020202020204" pitchFamily="34" charset="0"/>
            </a:endParaRPr>
          </a:p>
        </p:txBody>
      </p:sp>
      <p:pic>
        <p:nvPicPr>
          <p:cNvPr id="6" name="Google Shape;123;p17" descr="The graph shows two straight lines, A and B, both starting at the origin. Line A ends at 6 on the y-axis when x is 6. Line B ends at 4 on the y-axis when x is 8. Line A is steeper than line B.">
            <a:extLst>
              <a:ext uri="{FF2B5EF4-FFF2-40B4-BE49-F238E27FC236}">
                <a16:creationId xmlns:a16="http://schemas.microsoft.com/office/drawing/2014/main" id="{196A9739-0C03-F366-8F0F-F3CFF3CDCA32}"/>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4172" b="3876"/>
          <a:stretch>
            <a:fillRect/>
          </a:stretch>
        </p:blipFill>
        <p:spPr>
          <a:xfrm>
            <a:off x="149629" y="1065160"/>
            <a:ext cx="6830504" cy="5568327"/>
          </a:xfrm>
          <a:prstGeom prst="rect">
            <a:avLst/>
          </a:prstGeom>
          <a:noFill/>
          <a:ln>
            <a:noFill/>
          </a:ln>
        </p:spPr>
      </p:pic>
    </p:spTree>
    <p:extLst>
      <p:ext uri="{BB962C8B-B14F-4D97-AF65-F5344CB8AC3E}">
        <p14:creationId xmlns:p14="http://schemas.microsoft.com/office/powerpoint/2010/main" val="111795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9516E-53EE-789A-32F1-7B76D75406B1}"/>
              </a:ext>
            </a:extLst>
          </p:cNvPr>
          <p:cNvSpPr>
            <a:spLocks noGrp="1"/>
          </p:cNvSpPr>
          <p:nvPr>
            <p:ph type="title"/>
          </p:nvPr>
        </p:nvSpPr>
        <p:spPr/>
        <p:txBody>
          <a:bodyPr/>
          <a:lstStyle/>
          <a:p>
            <a:r>
              <a:rPr lang="en-GB"/>
              <a:t>Calculating the gradient of a slope</a:t>
            </a:r>
          </a:p>
        </p:txBody>
      </p:sp>
      <mc:AlternateContent xmlns:mc="http://schemas.openxmlformats.org/markup-compatibility/2006" xmlns:a14="http://schemas.microsoft.com/office/drawing/2010/main">
        <mc:Choice Requires="a14">
          <p:sp>
            <p:nvSpPr>
              <p:cNvPr id="7" name="Content Placeholder 2">
                <a:extLst>
                  <a:ext uri="{FF2B5EF4-FFF2-40B4-BE49-F238E27FC236}">
                    <a16:creationId xmlns:a16="http://schemas.microsoft.com/office/drawing/2014/main" id="{DA2FC6A7-AB44-35A4-FC46-557E6C1B3C97}"/>
                  </a:ext>
                </a:extLst>
              </p:cNvPr>
              <p:cNvSpPr txBox="1">
                <a:spLocks/>
              </p:cNvSpPr>
              <p:nvPr/>
            </p:nvSpPr>
            <p:spPr>
              <a:xfrm>
                <a:off x="6874136" y="1399330"/>
                <a:ext cx="3799362" cy="5040000"/>
              </a:xfrm>
              <a:prstGeom prst="rect">
                <a:avLst/>
              </a:prstGeom>
            </p:spPr>
            <p:txBody>
              <a:bodyPr vert="horz" lIns="0" tIns="0" rIns="0" bIns="0" rtlCol="0">
                <a:no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GB" b="1">
                    <a:solidFill>
                      <a:schemeClr val="accent4"/>
                    </a:solidFill>
                  </a:rPr>
                  <a:t>Step 1: </a:t>
                </a:r>
                <a:r>
                  <a:rPr lang="en-GB" b="1"/>
                  <a:t>Identify</a:t>
                </a:r>
                <a:r>
                  <a:rPr lang="en-GB"/>
                  <a:t> two points on the line.</a:t>
                </a:r>
              </a:p>
              <a:p>
                <a:pPr marL="0" indent="0">
                  <a:buSzPct val="100000"/>
                  <a:buFont typeface="Arial" panose="020B0604020202020204" pitchFamily="34" charset="0"/>
                  <a:buNone/>
                </a:pPr>
                <a:endParaRPr lang="en-GB"/>
              </a:p>
              <a:p>
                <a:pPr marL="0" indent="0">
                  <a:buSzPct val="100000"/>
                  <a:buFont typeface="Arial" panose="020B0604020202020204" pitchFamily="34" charset="0"/>
                  <a:buNone/>
                </a:pPr>
                <a:r>
                  <a:rPr lang="en-GB" b="1">
                    <a:solidFill>
                      <a:schemeClr val="accent4"/>
                    </a:solidFill>
                  </a:rPr>
                  <a:t>Step 2: </a:t>
                </a:r>
                <a:r>
                  <a:rPr lang="en-GB" b="1"/>
                  <a:t>Find</a:t>
                </a:r>
                <a:r>
                  <a:rPr lang="en-GB"/>
                  <a:t> the difference in </a:t>
                </a:r>
                <a:r>
                  <a:rPr lang="en-GB" i="1">
                    <a:latin typeface="Cambria Math" panose="02040503050406030204" pitchFamily="18" charset="0"/>
                    <a:ea typeface="Cambria Math" panose="02040503050406030204" pitchFamily="18" charset="0"/>
                  </a:rPr>
                  <a:t>y</a:t>
                </a:r>
                <a:r>
                  <a:rPr lang="en-GB"/>
                  <a:t> and the difference in </a:t>
                </a:r>
                <a:r>
                  <a:rPr lang="en-GB" i="1">
                    <a:latin typeface="Cambria Math" panose="02040503050406030204" pitchFamily="18" charset="0"/>
                    <a:ea typeface="Cambria Math" panose="02040503050406030204" pitchFamily="18" charset="0"/>
                  </a:rPr>
                  <a:t>x</a:t>
                </a:r>
                <a:r>
                  <a:rPr lang="en-GB"/>
                  <a:t>.</a:t>
                </a:r>
              </a:p>
              <a:p>
                <a:pPr marL="0" indent="0">
                  <a:buSzPct val="100000"/>
                  <a:buFont typeface="Arial" panose="020B0604020202020204" pitchFamily="34" charset="0"/>
                  <a:buNone/>
                </a:pPr>
                <a:endParaRPr lang="en-GB"/>
              </a:p>
              <a:p>
                <a:pPr marL="0" indent="0">
                  <a:buSzPct val="100000"/>
                  <a:buFont typeface="Arial" panose="020B0604020202020204" pitchFamily="34" charset="0"/>
                  <a:buNone/>
                </a:pPr>
                <a:r>
                  <a:rPr lang="en-GB" b="1">
                    <a:solidFill>
                      <a:schemeClr val="accent4"/>
                    </a:solidFill>
                  </a:rPr>
                  <a:t>Step 3: </a:t>
                </a:r>
                <a:r>
                  <a:rPr lang="en-GB" b="1"/>
                  <a:t>Substitute</a:t>
                </a:r>
                <a:r>
                  <a:rPr lang="en-GB"/>
                  <a:t> the values into the following equation:</a:t>
                </a:r>
              </a:p>
              <a:p>
                <a:pPr marL="0" indent="0">
                  <a:buFont typeface="Arial" panose="020B0604020202020204" pitchFamily="34" charset="0"/>
                  <a:buNone/>
                </a:pPr>
                <a14:m>
                  <m:oMathPara xmlns:m="http://schemas.openxmlformats.org/officeDocument/2006/math">
                    <m:oMath>
                      <m:r>
                        <m:rPr>
                          <m:sty m:val="p"/>
                        </m:rPr>
                        <a:rPr lang="en-GB" smtClean="0">
                          <a:latin typeface="Cambria Math" panose="02040503050406030204" pitchFamily="18" charset="0"/>
                        </a:rPr>
                        <m:t>gradient</m:t>
                      </m:r>
                      <m:r>
                        <a:rPr lang="en-GB" smtClean="0">
                          <a:latin typeface="Cambria Math" panose="02040503050406030204" pitchFamily="18" charset="0"/>
                        </a:rPr>
                        <m:t>=</m:t>
                      </m:r>
                      <m:f>
                        <m:fPr>
                          <m:ctrlPr>
                            <a:rPr lang="en-GB" smtClean="0">
                              <a:latin typeface="Cambria Math" panose="02040503050406030204" pitchFamily="18" charset="0"/>
                            </a:rPr>
                          </m:ctrlPr>
                        </m:fPr>
                        <m:num>
                          <m:r>
                            <m:rPr>
                              <m:sty m:val="p"/>
                            </m:rPr>
                            <a:rPr lang="en-GB" smtClean="0">
                              <a:latin typeface="Cambria Math" panose="02040503050406030204" pitchFamily="18" charset="0"/>
                            </a:rPr>
                            <m:t>diffence</m:t>
                          </m:r>
                          <m:r>
                            <a:rPr lang="en-GB" smtClean="0">
                              <a:latin typeface="Cambria Math" panose="02040503050406030204" pitchFamily="18" charset="0"/>
                            </a:rPr>
                            <m:t> </m:t>
                          </m:r>
                          <m:r>
                            <m:rPr>
                              <m:sty m:val="p"/>
                            </m:rPr>
                            <a:rPr lang="en-GB" smtClean="0">
                              <a:latin typeface="Cambria Math" panose="02040503050406030204" pitchFamily="18" charset="0"/>
                            </a:rPr>
                            <m:t>in</m:t>
                          </m:r>
                          <m:r>
                            <a:rPr lang="en-GB" smtClean="0">
                              <a:latin typeface="Cambria Math" panose="02040503050406030204" pitchFamily="18" charset="0"/>
                            </a:rPr>
                            <m:t> </m:t>
                          </m:r>
                          <m:r>
                            <a:rPr lang="en-GB" i="1" smtClean="0">
                              <a:latin typeface="Cambria Math" panose="02040503050406030204" pitchFamily="18" charset="0"/>
                            </a:rPr>
                            <m:t>𝑦</m:t>
                          </m:r>
                        </m:num>
                        <m:den>
                          <m:r>
                            <m:rPr>
                              <m:sty m:val="p"/>
                            </m:rPr>
                            <a:rPr lang="en-GB" smtClean="0">
                              <a:latin typeface="Cambria Math" panose="02040503050406030204" pitchFamily="18" charset="0"/>
                            </a:rPr>
                            <m:t>difference</m:t>
                          </m:r>
                          <m:r>
                            <a:rPr lang="en-GB" smtClean="0">
                              <a:latin typeface="Cambria Math" panose="02040503050406030204" pitchFamily="18" charset="0"/>
                            </a:rPr>
                            <m:t> </m:t>
                          </m:r>
                          <m:r>
                            <m:rPr>
                              <m:sty m:val="p"/>
                            </m:rPr>
                            <a:rPr lang="en-GB" smtClean="0">
                              <a:latin typeface="Cambria Math" panose="02040503050406030204" pitchFamily="18" charset="0"/>
                            </a:rPr>
                            <m:t>in</m:t>
                          </m:r>
                          <m:r>
                            <a:rPr lang="en-GB" smtClean="0">
                              <a:latin typeface="Cambria Math" panose="02040503050406030204" pitchFamily="18" charset="0"/>
                            </a:rPr>
                            <m:t> </m:t>
                          </m:r>
                          <m:r>
                            <a:rPr lang="en-GB" i="1" smtClean="0">
                              <a:latin typeface="Cambria Math" panose="02040503050406030204" pitchFamily="18" charset="0"/>
                            </a:rPr>
                            <m:t>𝑥</m:t>
                          </m:r>
                        </m:den>
                      </m:f>
                    </m:oMath>
                  </m:oMathPara>
                </a14:m>
                <a:endParaRPr lang="en-GB"/>
              </a:p>
              <a:p>
                <a:pPr marL="0" indent="0">
                  <a:buFont typeface="Arial" panose="020B0604020202020204" pitchFamily="34" charset="0"/>
                  <a:buNone/>
                </a:pPr>
                <a:endParaRPr lang="en-GB"/>
              </a:p>
            </p:txBody>
          </p:sp>
        </mc:Choice>
        <mc:Fallback xmlns="">
          <p:sp>
            <p:nvSpPr>
              <p:cNvPr id="7" name="Content Placeholder 2">
                <a:extLst>
                  <a:ext uri="{FF2B5EF4-FFF2-40B4-BE49-F238E27FC236}">
                    <a16:creationId xmlns:a16="http://schemas.microsoft.com/office/drawing/2014/main" id="{DA2FC6A7-AB44-35A4-FC46-557E6C1B3C97}"/>
                  </a:ext>
                </a:extLst>
              </p:cNvPr>
              <p:cNvSpPr txBox="1">
                <a:spLocks noRot="1" noChangeAspect="1" noMove="1" noResize="1" noEditPoints="1" noAdjustHandles="1" noChangeArrowheads="1" noChangeShapeType="1" noTextEdit="1"/>
              </p:cNvSpPr>
              <p:nvPr/>
            </p:nvSpPr>
            <p:spPr>
              <a:xfrm>
                <a:off x="6874136" y="1399330"/>
                <a:ext cx="3799362" cy="5040000"/>
              </a:xfrm>
              <a:prstGeom prst="rect">
                <a:avLst/>
              </a:prstGeom>
              <a:blipFill>
                <a:blip r:embed="rId4"/>
                <a:stretch>
                  <a:fillRect l="-4494" t="-1816" r="-5457"/>
                </a:stretch>
              </a:blipFill>
            </p:spPr>
            <p:txBody>
              <a:bodyPr/>
              <a:lstStyle/>
              <a:p>
                <a:r>
                  <a:rPr lang="en-US">
                    <a:noFill/>
                  </a:rPr>
                  <a:t> </a:t>
                </a:r>
              </a:p>
            </p:txBody>
          </p:sp>
        </mc:Fallback>
      </mc:AlternateContent>
      <p:pic>
        <p:nvPicPr>
          <p:cNvPr id="4" name="Google Shape;130;p18" descr="The graph shows a straight line rising from the origin to the point (8, 4). The x-axis runs from 0 to 8 in intervals of 1, and the y-axis runs from 0 to 4 in intervals of 1.">
            <a:extLst>
              <a:ext uri="{FF2B5EF4-FFF2-40B4-BE49-F238E27FC236}">
                <a16:creationId xmlns:a16="http://schemas.microsoft.com/office/drawing/2014/main" id="{D0998098-2958-6DD3-DBAC-2F41D54D9B90}"/>
              </a:ext>
            </a:extLst>
          </p:cNvPr>
          <p:cNvPicPr preferRelativeResize="0"/>
          <p:nvPr/>
        </p:nvPicPr>
        <p:blipFill>
          <a:blip r:embed="rId5" cstate="print">
            <a:alphaModFix/>
            <a:extLst>
              <a:ext uri="{28A0092B-C50C-407E-A947-70E740481C1C}">
                <a14:useLocalDpi xmlns:a14="http://schemas.microsoft.com/office/drawing/2010/main" val="0"/>
              </a:ext>
            </a:extLst>
          </a:blip>
          <a:srcRect/>
          <a:stretch/>
        </p:blipFill>
        <p:spPr>
          <a:xfrm>
            <a:off x="328966" y="1147659"/>
            <a:ext cx="6308317" cy="5368805"/>
          </a:xfrm>
          <a:prstGeom prst="rect">
            <a:avLst/>
          </a:prstGeom>
          <a:noFill/>
          <a:ln>
            <a:noFill/>
          </a:ln>
        </p:spPr>
      </p:pic>
    </p:spTree>
    <p:extLst>
      <p:ext uri="{BB962C8B-B14F-4D97-AF65-F5344CB8AC3E}">
        <p14:creationId xmlns:p14="http://schemas.microsoft.com/office/powerpoint/2010/main" val="1972623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871D3-46DA-A0B8-F59D-F9BFAFABF131}"/>
            </a:ext>
          </a:extLst>
        </p:cNvPr>
        <p:cNvGrpSpPr/>
        <p:nvPr/>
      </p:nvGrpSpPr>
      <p:grpSpPr>
        <a:xfrm>
          <a:off x="0" y="0"/>
          <a:ext cx="0" cy="0"/>
          <a:chOff x="0" y="0"/>
          <a:chExt cx="0" cy="0"/>
        </a:xfrm>
      </p:grpSpPr>
      <p:pic>
        <p:nvPicPr>
          <p:cNvPr id="5" name="Google Shape;137;p19" descr="The graph shows a straight line rising from the origin to the point (8, 4). The x-axis runs from 0 to 8 in intervals of 1, and the y-axis runs from 0 to 4 in intervals of 1.">
            <a:extLst>
              <a:ext uri="{FF2B5EF4-FFF2-40B4-BE49-F238E27FC236}">
                <a16:creationId xmlns:a16="http://schemas.microsoft.com/office/drawing/2014/main" id="{9A044004-F994-2278-05B9-66C8C94ADDB5}"/>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t="3173" r="5168" b="7066"/>
          <a:stretch>
            <a:fillRect/>
          </a:stretch>
        </p:blipFill>
        <p:spPr>
          <a:xfrm>
            <a:off x="1" y="980661"/>
            <a:ext cx="7015942" cy="5652896"/>
          </a:xfrm>
          <a:prstGeom prst="rect">
            <a:avLst/>
          </a:prstGeom>
          <a:noFill/>
          <a:ln>
            <a:noFill/>
          </a:ln>
        </p:spPr>
      </p:pic>
      <p:sp>
        <p:nvSpPr>
          <p:cNvPr id="2" name="Title 1">
            <a:extLst>
              <a:ext uri="{FF2B5EF4-FFF2-40B4-BE49-F238E27FC236}">
                <a16:creationId xmlns:a16="http://schemas.microsoft.com/office/drawing/2014/main" id="{91099364-B4F3-D0B2-05B7-FA220A495FD9}"/>
              </a:ext>
            </a:extLst>
          </p:cNvPr>
          <p:cNvSpPr>
            <a:spLocks noGrp="1"/>
          </p:cNvSpPr>
          <p:nvPr>
            <p:ph type="title"/>
          </p:nvPr>
        </p:nvSpPr>
        <p:spPr/>
        <p:txBody>
          <a:bodyPr/>
          <a:lstStyle/>
          <a:p>
            <a:r>
              <a:rPr lang="en-GB" dirty="0"/>
              <a:t>Calculating the gradient of a slope – step 1</a:t>
            </a:r>
          </a:p>
        </p:txBody>
      </p:sp>
      <p:sp>
        <p:nvSpPr>
          <p:cNvPr id="7" name="Content Placeholder 2">
            <a:extLst>
              <a:ext uri="{FF2B5EF4-FFF2-40B4-BE49-F238E27FC236}">
                <a16:creationId xmlns:a16="http://schemas.microsoft.com/office/drawing/2014/main" id="{4323C0C5-4384-7874-79BF-3653BE0CBDD7}"/>
              </a:ext>
            </a:extLst>
          </p:cNvPr>
          <p:cNvSpPr>
            <a:spLocks noGrp="1"/>
          </p:cNvSpPr>
          <p:nvPr>
            <p:ph idx="1"/>
          </p:nvPr>
        </p:nvSpPr>
        <p:spPr>
          <a:xfrm>
            <a:off x="6570623" y="1818000"/>
            <a:ext cx="4208232" cy="5040000"/>
          </a:xfrm>
        </p:spPr>
        <p:txBody>
          <a:bodyPr/>
          <a:lstStyle/>
          <a:p>
            <a:pPr marL="53975" lvl="0" indent="0">
              <a:spcAft>
                <a:spcPts val="0"/>
              </a:spcAft>
              <a:buSzPct val="100000"/>
              <a:buNone/>
            </a:pPr>
            <a:r>
              <a:rPr lang="en-GB" b="1" dirty="0">
                <a:solidFill>
                  <a:schemeClr val="accent4"/>
                </a:solidFill>
              </a:rPr>
              <a:t>Step 1: </a:t>
            </a:r>
            <a:r>
              <a:rPr lang="en-GB" dirty="0"/>
              <a:t>Identify two points on the line. </a:t>
            </a:r>
          </a:p>
          <a:p>
            <a:pPr marL="53975" lvl="0" indent="0">
              <a:spcAft>
                <a:spcPts val="0"/>
              </a:spcAft>
              <a:buSzPts val="2750"/>
              <a:buNone/>
            </a:pPr>
            <a:endParaRPr lang="en-GB" dirty="0"/>
          </a:p>
          <a:p>
            <a:pPr marL="53975" lvl="0" indent="0">
              <a:spcAft>
                <a:spcPts val="0"/>
              </a:spcAft>
              <a:buSzPts val="2750"/>
              <a:buNone/>
            </a:pPr>
            <a:r>
              <a:rPr lang="en-GB" dirty="0"/>
              <a:t>This works best if the numbers are whole numbers.</a:t>
            </a:r>
          </a:p>
          <a:p>
            <a:pPr marL="53975" lvl="0" indent="0">
              <a:spcAft>
                <a:spcPts val="0"/>
              </a:spcAft>
              <a:buSzPts val="2750"/>
              <a:buNone/>
            </a:pPr>
            <a:endParaRPr lang="en-GB" dirty="0"/>
          </a:p>
          <a:p>
            <a:pPr marL="53975" lvl="0" indent="0">
              <a:spcAft>
                <a:spcPts val="0"/>
              </a:spcAft>
              <a:buSzPts val="2750"/>
              <a:buNone/>
            </a:pPr>
            <a:r>
              <a:rPr lang="en-GB" dirty="0"/>
              <a:t>Here we have chosen the start and the end of the line.</a:t>
            </a:r>
          </a:p>
          <a:p>
            <a:pPr marL="0" indent="0">
              <a:buNone/>
            </a:pPr>
            <a:endParaRPr lang="en-GB" dirty="0"/>
          </a:p>
          <a:p>
            <a:pPr marL="0" indent="0">
              <a:buNone/>
            </a:pPr>
            <a:endParaRPr lang="en-GB" dirty="0"/>
          </a:p>
        </p:txBody>
      </p:sp>
      <p:sp>
        <p:nvSpPr>
          <p:cNvPr id="4" name="Google Shape;117;p5">
            <a:extLst>
              <a:ext uri="{FF2B5EF4-FFF2-40B4-BE49-F238E27FC236}">
                <a16:creationId xmlns:a16="http://schemas.microsoft.com/office/drawing/2014/main" id="{1F1488FB-3C6F-980B-6CB3-B8295621FACC}"/>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440090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B59EE-5A08-846B-A784-A30A8C22588B}"/>
            </a:ext>
          </a:extLst>
        </p:cNvPr>
        <p:cNvGrpSpPr/>
        <p:nvPr/>
      </p:nvGrpSpPr>
      <p:grpSpPr>
        <a:xfrm>
          <a:off x="0" y="0"/>
          <a:ext cx="0" cy="0"/>
          <a:chOff x="0" y="0"/>
          <a:chExt cx="0" cy="0"/>
        </a:xfrm>
      </p:grpSpPr>
      <p:pic>
        <p:nvPicPr>
          <p:cNvPr id="6" name="Google Shape;144;p20" descr="The graph shows a straight line rising from the origin, with two points marked at the start and end of the line. A horizontal line shows the difference in x, and a vertical line shows the difference in y.">
            <a:extLst>
              <a:ext uri="{FF2B5EF4-FFF2-40B4-BE49-F238E27FC236}">
                <a16:creationId xmlns:a16="http://schemas.microsoft.com/office/drawing/2014/main" id="{0F8CA3CA-A73F-AAF6-51E2-41324E674DFE}"/>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b="3564"/>
          <a:stretch>
            <a:fillRect/>
          </a:stretch>
        </p:blipFill>
        <p:spPr>
          <a:xfrm>
            <a:off x="207828" y="882055"/>
            <a:ext cx="7195448" cy="5975945"/>
          </a:xfrm>
          <a:prstGeom prst="rect">
            <a:avLst/>
          </a:prstGeom>
          <a:noFill/>
          <a:ln>
            <a:noFill/>
          </a:ln>
        </p:spPr>
      </p:pic>
      <p:sp>
        <p:nvSpPr>
          <p:cNvPr id="2" name="Title 1">
            <a:extLst>
              <a:ext uri="{FF2B5EF4-FFF2-40B4-BE49-F238E27FC236}">
                <a16:creationId xmlns:a16="http://schemas.microsoft.com/office/drawing/2014/main" id="{E838BC51-BE59-7E74-3877-FDFF865DA48D}"/>
              </a:ext>
            </a:extLst>
          </p:cNvPr>
          <p:cNvSpPr>
            <a:spLocks noGrp="1"/>
          </p:cNvSpPr>
          <p:nvPr>
            <p:ph type="title"/>
          </p:nvPr>
        </p:nvSpPr>
        <p:spPr/>
        <p:txBody>
          <a:bodyPr/>
          <a:lstStyle/>
          <a:p>
            <a:r>
              <a:rPr lang="en-GB" dirty="0"/>
              <a:t>Calculating the gradient of a slope – step 2</a:t>
            </a:r>
          </a:p>
        </p:txBody>
      </p:sp>
      <mc:AlternateContent xmlns:mc="http://schemas.openxmlformats.org/markup-compatibility/2006" xmlns:a14="http://schemas.microsoft.com/office/drawing/2010/main">
        <mc:Choice Requires="a14">
          <p:sp>
            <p:nvSpPr>
              <p:cNvPr id="7" name="Content Placeholder 2">
                <a:extLst>
                  <a:ext uri="{FF2B5EF4-FFF2-40B4-BE49-F238E27FC236}">
                    <a16:creationId xmlns:a16="http://schemas.microsoft.com/office/drawing/2014/main" id="{DE238863-B821-67B1-D0CC-AA6C5F8A37CB}"/>
                  </a:ext>
                </a:extLst>
              </p:cNvPr>
              <p:cNvSpPr>
                <a:spLocks noGrp="1"/>
              </p:cNvSpPr>
              <p:nvPr>
                <p:ph idx="1"/>
              </p:nvPr>
            </p:nvSpPr>
            <p:spPr>
              <a:xfrm>
                <a:off x="7035501" y="1818000"/>
                <a:ext cx="3799362" cy="4324947"/>
              </a:xfrm>
            </p:spPr>
            <p:txBody>
              <a:bodyPr/>
              <a:lstStyle/>
              <a:p>
                <a:pPr marL="53975" lvl="0" indent="0">
                  <a:spcAft>
                    <a:spcPts val="0"/>
                  </a:spcAft>
                  <a:buSzPct val="100000"/>
                  <a:buNone/>
                </a:pPr>
                <a:r>
                  <a:rPr lang="en-GB" b="1" dirty="0">
                    <a:solidFill>
                      <a:schemeClr val="accent4"/>
                    </a:solidFill>
                  </a:rPr>
                  <a:t>Step 2: </a:t>
                </a:r>
                <a:r>
                  <a:rPr lang="en-GB" dirty="0"/>
                  <a:t>Find the difference in </a:t>
                </a:r>
                <a:r>
                  <a:rPr lang="en-GB" i="1" dirty="0">
                    <a:latin typeface="Cambria Math" panose="02040503050406030204" pitchFamily="18" charset="0"/>
                    <a:ea typeface="Cambria Math" panose="02040503050406030204" pitchFamily="18" charset="0"/>
                  </a:rPr>
                  <a:t>y</a:t>
                </a:r>
                <a:r>
                  <a:rPr lang="en-GB" dirty="0"/>
                  <a:t> and the difference in </a:t>
                </a:r>
                <a:r>
                  <a:rPr lang="en-GB" i="1" dirty="0">
                    <a:latin typeface="Cambria Math" panose="02040503050406030204" pitchFamily="18" charset="0"/>
                    <a:ea typeface="Cambria Math" panose="02040503050406030204" pitchFamily="18" charset="0"/>
                  </a:rPr>
                  <a:t>x</a:t>
                </a:r>
                <a:r>
                  <a:rPr lang="en-GB" dirty="0"/>
                  <a:t>.</a:t>
                </a:r>
              </a:p>
              <a:p>
                <a:pPr marL="53975" lvl="0" indent="0">
                  <a:spcAft>
                    <a:spcPts val="0"/>
                  </a:spcAft>
                  <a:buSzPts val="2750"/>
                  <a:buNone/>
                </a:pPr>
                <a:endParaRPr lang="en-GB" dirty="0"/>
              </a:p>
              <a:p>
                <a:pPr marL="53975" lvl="0" indent="0">
                  <a:spcAft>
                    <a:spcPts val="0"/>
                  </a:spcAft>
                  <a:buSzPts val="2750"/>
                  <a:buNone/>
                </a:pPr>
                <a:endParaRPr lang="en-GB" dirty="0"/>
              </a:p>
              <a:p>
                <a:pPr marL="53975" lvl="0" indent="0">
                  <a:spcAft>
                    <a:spcPts val="0"/>
                  </a:spcAft>
                  <a:buSzPts val="2750"/>
                  <a:buNone/>
                </a:pPr>
                <a14:m>
                  <m:oMathPara xmlns:m="http://schemas.openxmlformats.org/officeDocument/2006/math">
                    <m:oMath>
                      <m:r>
                        <m:rPr>
                          <m:sty m:val="p"/>
                        </m:rPr>
                        <a:rPr lang="en-GB" b="0" i="0" smtClean="0">
                          <a:latin typeface="Cambria Math" panose="02040503050406030204" pitchFamily="18" charset="0"/>
                        </a:rPr>
                        <m:t>diffence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r>
                        <a:rPr lang="en-GB" b="0" i="1" smtClean="0">
                          <a:latin typeface="Cambria Math" panose="02040503050406030204" pitchFamily="18" charset="0"/>
                        </a:rPr>
                        <m:t>=4−0=4</m:t>
                      </m:r>
                    </m:oMath>
                  </m:oMathPara>
                </a14:m>
                <a:endParaRPr lang="en-GB" b="0" dirty="0"/>
              </a:p>
              <a:p>
                <a:pPr marL="53975" lvl="0" indent="0">
                  <a:spcAft>
                    <a:spcPts val="0"/>
                  </a:spcAft>
                  <a:buSzPts val="2750"/>
                  <a:buNone/>
                </a:pPr>
                <a:endParaRPr lang="en-GB" dirty="0"/>
              </a:p>
              <a:p>
                <a:pPr marL="53975" lvl="0" indent="0">
                  <a:spcAft>
                    <a:spcPts val="0"/>
                  </a:spcAft>
                  <a:buSzPts val="2750"/>
                  <a:buNone/>
                </a:pPr>
                <a14:m>
                  <m:oMathPara xmlns:m="http://schemas.openxmlformats.org/officeDocument/2006/math">
                    <m:oMath>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=8−0=8</m:t>
                      </m:r>
                    </m:oMath>
                  </m:oMathPara>
                </a14:m>
                <a:endParaRPr lang="en-GB" b="0" dirty="0"/>
              </a:p>
              <a:p>
                <a:pPr marL="53975" lvl="0" indent="0">
                  <a:spcAft>
                    <a:spcPts val="0"/>
                  </a:spcAft>
                  <a:buSzPts val="2750"/>
                  <a:buNone/>
                </a:pPr>
                <a:endParaRPr lang="en-GB" dirty="0"/>
              </a:p>
              <a:p>
                <a:pPr marL="53975" lvl="0" indent="0">
                  <a:spcAft>
                    <a:spcPts val="0"/>
                  </a:spcAft>
                  <a:buSzPts val="2750"/>
                  <a:buNone/>
                </a:pPr>
                <a:endParaRPr lang="en-GB" dirty="0"/>
              </a:p>
              <a:p>
                <a:pPr marL="53975" lvl="0" indent="0">
                  <a:spcAft>
                    <a:spcPts val="0"/>
                  </a:spcAft>
                  <a:buSzPts val="2750"/>
                  <a:buNone/>
                </a:pPr>
                <a:endParaRPr lang="en-GB" dirty="0"/>
              </a:p>
              <a:p>
                <a:pPr marL="0" indent="0">
                  <a:buNone/>
                </a:pPr>
                <a:endParaRPr lang="en-GB" dirty="0"/>
              </a:p>
              <a:p>
                <a:pPr marL="0" indent="0">
                  <a:buNone/>
                </a:pPr>
                <a:endParaRPr lang="en-GB" dirty="0"/>
              </a:p>
            </p:txBody>
          </p:sp>
        </mc:Choice>
        <mc:Fallback xmlns="">
          <p:sp>
            <p:nvSpPr>
              <p:cNvPr id="7" name="Content Placeholder 2">
                <a:extLst>
                  <a:ext uri="{FF2B5EF4-FFF2-40B4-BE49-F238E27FC236}">
                    <a16:creationId xmlns:a16="http://schemas.microsoft.com/office/drawing/2014/main" id="{DE238863-B821-67B1-D0CC-AA6C5F8A37CB}"/>
                  </a:ext>
                </a:extLst>
              </p:cNvPr>
              <p:cNvSpPr>
                <a:spLocks noGrp="1" noRot="1" noChangeAspect="1" noMove="1" noResize="1" noEditPoints="1" noAdjustHandles="1" noChangeArrowheads="1" noChangeShapeType="1" noTextEdit="1"/>
              </p:cNvSpPr>
              <p:nvPr>
                <p:ph idx="1"/>
              </p:nvPr>
            </p:nvSpPr>
            <p:spPr>
              <a:xfrm>
                <a:off x="7035501" y="1818000"/>
                <a:ext cx="3799362" cy="4324947"/>
              </a:xfrm>
              <a:blipFill>
                <a:blip r:embed="rId4"/>
                <a:stretch>
                  <a:fillRect l="-3050" t="-2254"/>
                </a:stretch>
              </a:blipFill>
            </p:spPr>
            <p:txBody>
              <a:bodyPr/>
              <a:lstStyle/>
              <a:p>
                <a:r>
                  <a:rPr lang="en-US">
                    <a:noFill/>
                  </a:rPr>
                  <a:t> </a:t>
                </a:r>
              </a:p>
            </p:txBody>
          </p:sp>
        </mc:Fallback>
      </mc:AlternateContent>
      <p:sp>
        <p:nvSpPr>
          <p:cNvPr id="4" name="Google Shape;117;p5">
            <a:extLst>
              <a:ext uri="{FF2B5EF4-FFF2-40B4-BE49-F238E27FC236}">
                <a16:creationId xmlns:a16="http://schemas.microsoft.com/office/drawing/2014/main" id="{3F864A2A-C5A8-0EFB-0ACF-08ADC8CC6CE6}"/>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771774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52116-6196-A1C3-5DE7-A013851F297D}"/>
              </a:ext>
            </a:extLst>
          </p:cNvPr>
          <p:cNvSpPr>
            <a:spLocks noGrp="1"/>
          </p:cNvSpPr>
          <p:nvPr>
            <p:ph type="title"/>
          </p:nvPr>
        </p:nvSpPr>
        <p:spPr/>
        <p:txBody>
          <a:bodyPr/>
          <a:lstStyle/>
          <a:p>
            <a:r>
              <a:rPr lang="en-GB" dirty="0"/>
              <a:t>Calculating the gradient of a slope – step 3</a:t>
            </a:r>
          </a:p>
        </p:txBody>
      </p:sp>
      <mc:AlternateContent xmlns:mc="http://schemas.openxmlformats.org/markup-compatibility/2006" xmlns:a14="http://schemas.microsoft.com/office/drawing/2010/main">
        <mc:Choice Requires="a14">
          <p:sp>
            <p:nvSpPr>
              <p:cNvPr id="3" name="Content Placeholder 2" descr="This equation states that gradient equals the difference in y divided by the difference in x. &#10;&#10;Using the values we have calculated, gradient equals four divided by eight. This gives a gradient of zero point five.">
                <a:extLst>
                  <a:ext uri="{FF2B5EF4-FFF2-40B4-BE49-F238E27FC236}">
                    <a16:creationId xmlns:a16="http://schemas.microsoft.com/office/drawing/2014/main" id="{67246036-DC61-41A2-84B8-D1BCB1BF085A}"/>
                  </a:ext>
                  <a:ext uri="{C183D7F6-B498-43B3-948B-1728B52AA6E4}">
                    <adec:decorative xmlns:adec="http://schemas.microsoft.com/office/drawing/2017/decorative" val="0"/>
                  </a:ext>
                </a:extLst>
              </p:cNvPr>
              <p:cNvSpPr>
                <a:spLocks noGrp="1"/>
              </p:cNvSpPr>
              <p:nvPr>
                <p:ph idx="1"/>
              </p:nvPr>
            </p:nvSpPr>
            <p:spPr/>
            <p:txBody>
              <a:bodyPr/>
              <a:lstStyle/>
              <a:p>
                <a:pPr marL="0" indent="0">
                  <a:buNone/>
                </a:pPr>
                <a:r>
                  <a:rPr lang="en-GB" b="1">
                    <a:solidFill>
                      <a:schemeClr val="accent4"/>
                    </a:solidFill>
                  </a:rPr>
                  <a:t>Step 3: </a:t>
                </a:r>
                <a:r>
                  <a:rPr lang="en-GB"/>
                  <a:t>Substitute the values into the equation.</a:t>
                </a:r>
              </a:p>
              <a:p>
                <a:pPr marL="0" indent="0">
                  <a:buNone/>
                </a:pPr>
                <a:r>
                  <a:rPr lang="en-GB">
                    <a:latin typeface="Cambria Math" panose="02040503050406030204" pitchFamily="18" charset="0"/>
                    <a:ea typeface="Cambria Math" panose="02040503050406030204" pitchFamily="18" charset="0"/>
                  </a:rPr>
                  <a:t>difference in </a:t>
                </a:r>
                <a:r>
                  <a:rPr lang="en-GB" i="1">
                    <a:latin typeface="Cambria Math" panose="02040503050406030204" pitchFamily="18" charset="0"/>
                    <a:ea typeface="Cambria Math" panose="02040503050406030204" pitchFamily="18" charset="0"/>
                  </a:rPr>
                  <a:t>y</a:t>
                </a:r>
                <a:r>
                  <a:rPr lang="en-GB">
                    <a:latin typeface="Cambria Math" panose="02040503050406030204" pitchFamily="18" charset="0"/>
                    <a:ea typeface="Cambria Math" panose="02040503050406030204" pitchFamily="18" charset="0"/>
                  </a:rPr>
                  <a:t> = 4</a:t>
                </a:r>
              </a:p>
              <a:p>
                <a:pPr marL="0" indent="0">
                  <a:buNone/>
                </a:pPr>
                <a:r>
                  <a:rPr lang="en-GB">
                    <a:latin typeface="Cambria Math" panose="02040503050406030204" pitchFamily="18" charset="0"/>
                    <a:ea typeface="Cambria Math" panose="02040503050406030204" pitchFamily="18" charset="0"/>
                  </a:rPr>
                  <a:t>difference in </a:t>
                </a:r>
                <a:r>
                  <a:rPr lang="en-GB" i="1">
                    <a:latin typeface="Cambria Math" panose="02040503050406030204" pitchFamily="18" charset="0"/>
                    <a:ea typeface="Cambria Math" panose="02040503050406030204" pitchFamily="18" charset="0"/>
                  </a:rPr>
                  <a:t>x</a:t>
                </a:r>
                <a:r>
                  <a:rPr lang="en-GB">
                    <a:latin typeface="Cambria Math" panose="02040503050406030204" pitchFamily="18" charset="0"/>
                    <a:ea typeface="Cambria Math" panose="02040503050406030204" pitchFamily="18" charset="0"/>
                  </a:rPr>
                  <a:t> = 8</a:t>
                </a:r>
              </a:p>
              <a:p>
                <a:pPr marL="0" indent="0" algn="ctr">
                  <a:buNone/>
                </a:pPr>
                <a14:m>
                  <m:oMathPara xmlns:m="http://schemas.openxmlformats.org/officeDocument/2006/math">
                    <m:oMath>
                      <m:r>
                        <m:rPr>
                          <m:sty m:val="p"/>
                        </m:rPr>
                        <a:rPr lang="en-GB" b="0" i="0" smtClean="0">
                          <a:latin typeface="Cambria Math" panose="02040503050406030204" pitchFamily="18" charset="0"/>
                        </a:rPr>
                        <m:t>gradient</m:t>
                      </m:r>
                      <m:r>
                        <a:rPr lang="en-GB" b="0" i="0" smtClean="0">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num>
                        <m:den>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den>
                      </m:f>
                    </m:oMath>
                  </m:oMathPara>
                </a14:m>
                <a:endParaRPr lang="en-GB"/>
              </a:p>
              <a:p>
                <a:pPr marL="0" indent="0" algn="ctr">
                  <a:buNone/>
                </a:pPr>
                <a:endParaRPr lang="en-GB"/>
              </a:p>
              <a:p>
                <a:pPr marL="0" indent="0" algn="ctr">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 </m:t>
                      </m:r>
                      <m:f>
                        <m:fPr>
                          <m:ctrlPr>
                            <a:rPr lang="en-GB" b="0" i="1" smtClean="0">
                              <a:latin typeface="Cambria Math" panose="02040503050406030204" pitchFamily="18" charset="0"/>
                            </a:rPr>
                          </m:ctrlPr>
                        </m:fPr>
                        <m:num>
                          <m:r>
                            <a:rPr lang="en-GB" b="0" i="1" smtClean="0">
                              <a:latin typeface="Cambria Math" panose="02040503050406030204" pitchFamily="18" charset="0"/>
                            </a:rPr>
                            <m:t>4</m:t>
                          </m:r>
                        </m:num>
                        <m:den>
                          <m:r>
                            <a:rPr lang="en-GB" b="0" i="1" smtClean="0">
                              <a:latin typeface="Cambria Math" panose="02040503050406030204" pitchFamily="18" charset="0"/>
                            </a:rPr>
                            <m:t>8</m:t>
                          </m:r>
                        </m:den>
                      </m:f>
                    </m:oMath>
                  </m:oMathPara>
                </a14:m>
                <a:endParaRPr lang="en-GB"/>
              </a:p>
              <a:p>
                <a:pPr marL="0" indent="0" algn="ctr">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=0.5</m:t>
                      </m:r>
                    </m:oMath>
                  </m:oMathPara>
                </a14:m>
                <a:endParaRPr lang="en-GB" b="0"/>
              </a:p>
              <a:p>
                <a:pPr marL="0" indent="0" algn="ctr">
                  <a:buNone/>
                </a:pPr>
                <a:endParaRPr lang="en-GB"/>
              </a:p>
            </p:txBody>
          </p:sp>
        </mc:Choice>
        <mc:Fallback xmlns="">
          <p:sp>
            <p:nvSpPr>
              <p:cNvPr id="3" name="Content Placeholder 2" descr="This equation states that gradient equals the difference in y divided by the difference in x. &#10;&#10;Using the values we have calculated, gradient equals four divided by eight. This gives a gradient of zero point five.">
                <a:extLst>
                  <a:ext uri="{FF2B5EF4-FFF2-40B4-BE49-F238E27FC236}">
                    <a16:creationId xmlns:a16="http://schemas.microsoft.com/office/drawing/2014/main" id="{67246036-DC61-41A2-84B8-D1BCB1BF085A}"/>
                  </a:ext>
                  <a:ext uri="{C183D7F6-B498-43B3-948B-1728B52AA6E4}">
                    <adec:decorative xmlns:adec="http://schemas.microsoft.com/office/drawing/2017/decorative" val="0"/>
                  </a:ext>
                </a:extLst>
              </p:cNvPr>
              <p:cNvSpPr>
                <a:spLocks noGrp="1" noRot="1" noChangeAspect="1" noMove="1" noResize="1" noEditPoints="1" noAdjustHandles="1" noChangeArrowheads="1" noChangeShapeType="1" noTextEdit="1"/>
              </p:cNvSpPr>
              <p:nvPr>
                <p:ph idx="1"/>
              </p:nvPr>
            </p:nvSpPr>
            <p:spPr>
              <a:blipFill>
                <a:blip r:embed="rId3"/>
                <a:stretch>
                  <a:fillRect l="-1693" t="-1816"/>
                </a:stretch>
              </a:blipFill>
            </p:spPr>
            <p:txBody>
              <a:bodyPr/>
              <a:lstStyle/>
              <a:p>
                <a:r>
                  <a:rPr lang="en-US">
                    <a:noFill/>
                  </a:rPr>
                  <a:t> </a:t>
                </a:r>
              </a:p>
            </p:txBody>
          </p:sp>
        </mc:Fallback>
      </mc:AlternateContent>
      <p:sp>
        <p:nvSpPr>
          <p:cNvPr id="7" name="Google Shape;117;p5">
            <a:extLst>
              <a:ext uri="{FF2B5EF4-FFF2-40B4-BE49-F238E27FC236}">
                <a16:creationId xmlns:a16="http://schemas.microsoft.com/office/drawing/2014/main" id="{CD483B51-5470-5431-92EC-7BC36CAE7BAC}"/>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575646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45A47-DA34-0762-E6C5-2A049C89036E}"/>
              </a:ext>
            </a:extLst>
          </p:cNvPr>
          <p:cNvSpPr>
            <a:spLocks noGrp="1"/>
          </p:cNvSpPr>
          <p:nvPr>
            <p:ph type="title"/>
          </p:nvPr>
        </p:nvSpPr>
        <p:spPr/>
        <p:txBody>
          <a:bodyPr/>
          <a:lstStyle/>
          <a:p>
            <a:r>
              <a:rPr lang="en-GB"/>
              <a:t>Differences between mathematics and science</a:t>
            </a:r>
          </a:p>
        </p:txBody>
      </p:sp>
      <p:sp>
        <p:nvSpPr>
          <p:cNvPr id="3" name="Content Placeholder 2">
            <a:extLst>
              <a:ext uri="{FF2B5EF4-FFF2-40B4-BE49-F238E27FC236}">
                <a16:creationId xmlns:a16="http://schemas.microsoft.com/office/drawing/2014/main" id="{DF03DB85-E782-6DC9-55FB-6E1C9A30A336}"/>
              </a:ext>
            </a:extLst>
          </p:cNvPr>
          <p:cNvSpPr>
            <a:spLocks noGrp="1"/>
          </p:cNvSpPr>
          <p:nvPr>
            <p:ph idx="1"/>
          </p:nvPr>
        </p:nvSpPr>
        <p:spPr/>
        <p:txBody>
          <a:bodyPr/>
          <a:lstStyle/>
          <a:p>
            <a:pPr marL="0" lvl="0" indent="0">
              <a:spcAft>
                <a:spcPts val="0"/>
              </a:spcAft>
              <a:buSzPts val="2200"/>
              <a:buNone/>
            </a:pPr>
            <a:r>
              <a:rPr lang="en-GB"/>
              <a:t>In maths you are expected to be able to:</a:t>
            </a:r>
          </a:p>
          <a:p>
            <a:pPr marL="457200" lvl="0" indent="-368300">
              <a:spcAft>
                <a:spcPts val="0"/>
              </a:spcAft>
              <a:buSzPts val="2200"/>
            </a:pPr>
            <a:r>
              <a:rPr lang="en-GB"/>
              <a:t>interpret the gradient of a straight-line graph as a rate of change</a:t>
            </a:r>
          </a:p>
          <a:p>
            <a:pPr marL="457200" lvl="0" indent="-368300">
              <a:spcAft>
                <a:spcPts val="0"/>
              </a:spcAft>
              <a:buSzPts val="2200"/>
            </a:pPr>
            <a:r>
              <a:rPr lang="en-GB"/>
              <a:t>calculate the gradient of a straight line</a:t>
            </a:r>
          </a:p>
          <a:p>
            <a:pPr marL="0" lvl="0" indent="0">
              <a:spcAft>
                <a:spcPts val="0"/>
              </a:spcAft>
              <a:buSzPts val="2200"/>
              <a:buNone/>
            </a:pPr>
            <a:endParaRPr lang="en-GB"/>
          </a:p>
          <a:p>
            <a:pPr marL="0" lvl="0" indent="0">
              <a:spcAft>
                <a:spcPts val="0"/>
              </a:spcAft>
              <a:buSzPts val="2200"/>
              <a:buNone/>
            </a:pPr>
            <a:r>
              <a:rPr lang="en-GB"/>
              <a:t>This is often carried out using the same method as we use in science, but you can find the gradient using coordinates on the line as well.</a:t>
            </a:r>
          </a:p>
          <a:p>
            <a:pPr marL="0" lvl="0" indent="0">
              <a:spcAft>
                <a:spcPts val="0"/>
              </a:spcAft>
              <a:buSzPts val="2200"/>
              <a:buNone/>
            </a:pPr>
            <a:endParaRPr lang="en-GB"/>
          </a:p>
          <a:p>
            <a:pPr marL="0" lvl="0" indent="0">
              <a:spcAft>
                <a:spcPts val="0"/>
              </a:spcAft>
              <a:buSzPts val="2200"/>
              <a:buNone/>
            </a:pPr>
            <a:r>
              <a:rPr lang="en-GB"/>
              <a:t>Let’s look at how this works.</a:t>
            </a:r>
          </a:p>
          <a:p>
            <a:pPr marL="0" indent="0">
              <a:buNone/>
            </a:pPr>
            <a:endParaRPr lang="en-GB"/>
          </a:p>
        </p:txBody>
      </p:sp>
    </p:spTree>
    <p:extLst>
      <p:ext uri="{BB962C8B-B14F-4D97-AF65-F5344CB8AC3E}">
        <p14:creationId xmlns:p14="http://schemas.microsoft.com/office/powerpoint/2010/main" val="2741917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7A4F4-2A80-F131-F298-B4F7BEF74C05}"/>
              </a:ext>
            </a:extLst>
          </p:cNvPr>
          <p:cNvSpPr>
            <a:spLocks noGrp="1"/>
          </p:cNvSpPr>
          <p:nvPr>
            <p:ph type="title"/>
          </p:nvPr>
        </p:nvSpPr>
        <p:spPr/>
        <p:txBody>
          <a:bodyPr/>
          <a:lstStyle/>
          <a:p>
            <a:r>
              <a:rPr lang="en-GB" dirty="0"/>
              <a:t>Finding the gradient using coordinates – step 1</a:t>
            </a:r>
          </a:p>
        </p:txBody>
      </p:sp>
      <p:sp>
        <p:nvSpPr>
          <p:cNvPr id="3" name="Content Placeholder 2">
            <a:extLst>
              <a:ext uri="{FF2B5EF4-FFF2-40B4-BE49-F238E27FC236}">
                <a16:creationId xmlns:a16="http://schemas.microsoft.com/office/drawing/2014/main" id="{0C281CAA-705C-6F60-2893-AFB83CB76958}"/>
              </a:ext>
            </a:extLst>
          </p:cNvPr>
          <p:cNvSpPr>
            <a:spLocks noGrp="1"/>
          </p:cNvSpPr>
          <p:nvPr>
            <p:ph idx="1"/>
          </p:nvPr>
        </p:nvSpPr>
        <p:spPr>
          <a:xfrm>
            <a:off x="593498" y="1399330"/>
            <a:ext cx="10080000" cy="698411"/>
          </a:xfrm>
        </p:spPr>
        <p:txBody>
          <a:bodyPr/>
          <a:lstStyle/>
          <a:p>
            <a:pPr marL="0" indent="0">
              <a:buNone/>
            </a:pPr>
            <a:r>
              <a:rPr lang="en-GB" b="1">
                <a:solidFill>
                  <a:schemeClr val="accent4"/>
                </a:solidFill>
              </a:rPr>
              <a:t>Step 1: </a:t>
            </a:r>
            <a:r>
              <a:rPr lang="en-GB"/>
              <a:t>Choose two coordinates on the line. </a:t>
            </a:r>
          </a:p>
        </p:txBody>
      </p:sp>
      <p:pic>
        <p:nvPicPr>
          <p:cNvPr id="4" name="Google Shape;165;g374c667f029_0_0" descr="The graph has an x-axis running from 0 to 8 in intervals of 1 and a y-axis running from 0 to 5 in intervals of 1. A straight line rises from the point (0, 1) to (8, 5). Point A is marked at (0, 1) and point B is marked at (4, 3).">
            <a:extLst>
              <a:ext uri="{FF2B5EF4-FFF2-40B4-BE49-F238E27FC236}">
                <a16:creationId xmlns:a16="http://schemas.microsoft.com/office/drawing/2014/main" id="{29A31C0D-670D-DEFA-0900-D2E44C45EEAE}"/>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t="3963" b="3963"/>
          <a:stretch/>
        </p:blipFill>
        <p:spPr>
          <a:xfrm>
            <a:off x="186887" y="1862266"/>
            <a:ext cx="6616911" cy="4951379"/>
          </a:xfrm>
          <a:prstGeom prst="rect">
            <a:avLst/>
          </a:prstGeom>
          <a:noFill/>
          <a:ln>
            <a:noFill/>
          </a:ln>
        </p:spPr>
      </p:pic>
      <p:sp>
        <p:nvSpPr>
          <p:cNvPr id="5" name="Google Shape;164;g374c667f029_0_0" descr="Point A is at (0, 1) and point B is at (4, 3).">
            <a:extLst>
              <a:ext uri="{FF2B5EF4-FFF2-40B4-BE49-F238E27FC236}">
                <a16:creationId xmlns:a16="http://schemas.microsoft.com/office/drawing/2014/main" id="{083A48D2-9440-FB99-940E-420C890E482F}"/>
              </a:ext>
            </a:extLst>
          </p:cNvPr>
          <p:cNvSpPr txBox="1"/>
          <p:nvPr/>
        </p:nvSpPr>
        <p:spPr>
          <a:xfrm>
            <a:off x="6803798" y="2171870"/>
            <a:ext cx="3869700" cy="3286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0" i="0" u="none" strike="noStrike" cap="none">
                <a:solidFill>
                  <a:schemeClr val="dk1"/>
                </a:solidFill>
                <a:latin typeface="Century Gothic"/>
                <a:ea typeface="Century Gothic"/>
                <a:cs typeface="Century Gothic"/>
                <a:sym typeface="Century Gothic"/>
              </a:rPr>
              <a:t>Remember − any straight line has a constant gradient. </a:t>
            </a: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1200"/>
              </a:spcAft>
              <a:buClr>
                <a:schemeClr val="dk1"/>
              </a:buClr>
              <a:buSzPts val="1100"/>
              <a:buFont typeface="Arial"/>
              <a:buNone/>
            </a:pPr>
            <a:r>
              <a:rPr lang="en-GB" sz="2200" b="0" i="0" u="none" strike="noStrike" cap="none">
                <a:solidFill>
                  <a:schemeClr val="dk1"/>
                </a:solidFill>
                <a:latin typeface="Century Gothic"/>
                <a:ea typeface="Century Gothic"/>
                <a:cs typeface="Century Gothic"/>
                <a:sym typeface="Century Gothic"/>
              </a:rPr>
              <a:t>This means we can pick any two points, or coordinates, along its length to find the gradient.</a:t>
            </a:r>
          </a:p>
          <a:p>
            <a:r>
              <a:rPr lang="en-GB" sz="2200">
                <a:latin typeface="Century Gothic" panose="020B0502020202020204" pitchFamily="34" charset="0"/>
              </a:rPr>
              <a:t>A = (0, 1)</a:t>
            </a:r>
          </a:p>
          <a:p>
            <a:r>
              <a:rPr lang="en-GB" sz="2200">
                <a:latin typeface="Century Gothic" panose="020B0502020202020204" pitchFamily="34" charset="0"/>
              </a:rPr>
              <a:t>B = (4, 3)</a:t>
            </a:r>
          </a:p>
          <a:p>
            <a:pPr marL="0" marR="0" lvl="0" indent="0" algn="l" rtl="0">
              <a:lnSpc>
                <a:spcPct val="100000"/>
              </a:lnSpc>
              <a:spcBef>
                <a:spcPts val="1200"/>
              </a:spcBef>
              <a:spcAft>
                <a:spcPts val="1200"/>
              </a:spcAft>
              <a:buClr>
                <a:schemeClr val="dk1"/>
              </a:buClr>
              <a:buSzPts val="1100"/>
              <a:buFont typeface="Arial"/>
              <a:buNone/>
            </a:pPr>
            <a:endParaRPr sz="2200" b="0" i="0" u="none" strike="noStrike" cap="none">
              <a:solidFill>
                <a:schemeClr val="dk1"/>
              </a:solidFill>
              <a:latin typeface="Century Gothic"/>
              <a:ea typeface="Century Gothic"/>
              <a:cs typeface="Century Gothic"/>
              <a:sym typeface="Century Gothic"/>
            </a:endParaRPr>
          </a:p>
        </p:txBody>
      </p:sp>
      <p:sp>
        <p:nvSpPr>
          <p:cNvPr id="7" name="Google Shape;117;p5">
            <a:extLst>
              <a:ext uri="{FF2B5EF4-FFF2-40B4-BE49-F238E27FC236}">
                <a16:creationId xmlns:a16="http://schemas.microsoft.com/office/drawing/2014/main" id="{60B00AFA-DF46-B66F-0B03-4D901DF15C4E}"/>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245985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182C4-9CE6-2614-7DA8-B028801A2E14}"/>
            </a:ext>
          </a:extLst>
        </p:cNvPr>
        <p:cNvGrpSpPr/>
        <p:nvPr/>
      </p:nvGrpSpPr>
      <p:grpSpPr>
        <a:xfrm>
          <a:off x="0" y="0"/>
          <a:ext cx="0" cy="0"/>
          <a:chOff x="0" y="0"/>
          <a:chExt cx="0" cy="0"/>
        </a:xfrm>
      </p:grpSpPr>
      <p:pic>
        <p:nvPicPr>
          <p:cNvPr id="9" name="Google Shape;165;g374c667f029_0_0" descr="The graph has an x-axis running from 0 to 8 in intervals of 1 and a y-axis running from 0 to 5 in intervals of 1. A straight line rises from the point (0, 1) to (8, 5). Point A is marked at (0, 1) and point B is marked at (4, 3).">
            <a:extLst>
              <a:ext uri="{FF2B5EF4-FFF2-40B4-BE49-F238E27FC236}">
                <a16:creationId xmlns:a16="http://schemas.microsoft.com/office/drawing/2014/main" id="{CD21820D-F29C-BDDF-F60A-24CDABFC0B65}"/>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t="3963" b="3963"/>
          <a:stretch/>
        </p:blipFill>
        <p:spPr>
          <a:xfrm>
            <a:off x="186887" y="1862266"/>
            <a:ext cx="6616911" cy="4951379"/>
          </a:xfrm>
          <a:prstGeom prst="rect">
            <a:avLst/>
          </a:prstGeom>
          <a:noFill/>
          <a:ln>
            <a:noFill/>
          </a:ln>
        </p:spPr>
      </p:pic>
      <p:sp>
        <p:nvSpPr>
          <p:cNvPr id="2" name="Title 1">
            <a:extLst>
              <a:ext uri="{FF2B5EF4-FFF2-40B4-BE49-F238E27FC236}">
                <a16:creationId xmlns:a16="http://schemas.microsoft.com/office/drawing/2014/main" id="{81DE5243-61C4-E320-437D-B47344D990DB}"/>
              </a:ext>
            </a:extLst>
          </p:cNvPr>
          <p:cNvSpPr>
            <a:spLocks noGrp="1"/>
          </p:cNvSpPr>
          <p:nvPr>
            <p:ph type="title"/>
          </p:nvPr>
        </p:nvSpPr>
        <p:spPr/>
        <p:txBody>
          <a:bodyPr/>
          <a:lstStyle/>
          <a:p>
            <a:r>
              <a:rPr lang="en-GB" dirty="0"/>
              <a:t>Finding the gradient using coordinates – step 2 </a:t>
            </a:r>
          </a:p>
        </p:txBody>
      </p:sp>
      <p:sp>
        <p:nvSpPr>
          <p:cNvPr id="3" name="Content Placeholder 2">
            <a:extLst>
              <a:ext uri="{FF2B5EF4-FFF2-40B4-BE49-F238E27FC236}">
                <a16:creationId xmlns:a16="http://schemas.microsoft.com/office/drawing/2014/main" id="{1D8C700C-776F-46D6-7FBA-4C3C250277F4}"/>
              </a:ext>
            </a:extLst>
          </p:cNvPr>
          <p:cNvSpPr>
            <a:spLocks noGrp="1"/>
          </p:cNvSpPr>
          <p:nvPr>
            <p:ph idx="1"/>
          </p:nvPr>
        </p:nvSpPr>
        <p:spPr>
          <a:xfrm>
            <a:off x="593498" y="1399330"/>
            <a:ext cx="10080000" cy="698411"/>
          </a:xfrm>
        </p:spPr>
        <p:txBody>
          <a:bodyPr/>
          <a:lstStyle/>
          <a:p>
            <a:pPr marL="0" indent="0">
              <a:buNone/>
            </a:pPr>
            <a:r>
              <a:rPr lang="en-GB" b="1">
                <a:solidFill>
                  <a:schemeClr val="accent4"/>
                </a:solidFill>
              </a:rPr>
              <a:t>Step 2: </a:t>
            </a:r>
            <a:r>
              <a:rPr lang="en-GB"/>
              <a:t>find the difference in the </a:t>
            </a:r>
            <a:r>
              <a:rPr lang="en-GB" i="1">
                <a:latin typeface="Cambria Math" panose="02040503050406030204" pitchFamily="18" charset="0"/>
                <a:ea typeface="Cambria Math" panose="02040503050406030204" pitchFamily="18" charset="0"/>
              </a:rPr>
              <a:t>y</a:t>
            </a:r>
            <a:r>
              <a:rPr lang="en-GB"/>
              <a:t> coordinates and the </a:t>
            </a:r>
            <a:r>
              <a:rPr lang="en-GB" i="1">
                <a:latin typeface="Cambria Math" panose="02040503050406030204" pitchFamily="18" charset="0"/>
                <a:ea typeface="Cambria Math" panose="02040503050406030204" pitchFamily="18" charset="0"/>
              </a:rPr>
              <a:t>x</a:t>
            </a:r>
            <a:r>
              <a:rPr lang="en-GB"/>
              <a:t> coordinates. </a:t>
            </a:r>
          </a:p>
        </p:txBody>
      </p:sp>
      <mc:AlternateContent xmlns:mc="http://schemas.openxmlformats.org/markup-compatibility/2006" xmlns:a14="http://schemas.microsoft.com/office/drawing/2010/main">
        <mc:Choice Requires="a14">
          <p:sp>
            <p:nvSpPr>
              <p:cNvPr id="5" name="Google Shape;164;g374c667f029_0_0" descr="The equation states that gradient equals the difference in y coordinates divided by the difference in x coordinates. Using the calculated values, gradient equals 2 divided by 4, equalling 0.5.">
                <a:extLst>
                  <a:ext uri="{FF2B5EF4-FFF2-40B4-BE49-F238E27FC236}">
                    <a16:creationId xmlns:a16="http://schemas.microsoft.com/office/drawing/2014/main" id="{36F5BFF1-7887-03C8-0CA7-29D136BF35E4}"/>
                  </a:ext>
                </a:extLst>
              </p:cNvPr>
              <p:cNvSpPr txBox="1"/>
              <p:nvPr/>
            </p:nvSpPr>
            <p:spPr>
              <a:xfrm>
                <a:off x="6096000" y="2516410"/>
                <a:ext cx="4957163" cy="3286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Remember – a coordinate is </a:t>
                </a:r>
                <a:r>
                  <a:rPr lang="en-GB" sz="2200" b="0" i="0"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a:t>
                </a:r>
                <a:r>
                  <a:rPr lang="en-GB" sz="2200" b="0" i="1"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x, y</a:t>
                </a:r>
                <a:r>
                  <a:rPr lang="en-GB" sz="2200" b="0" i="0"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a:t>
                </a:r>
              </a:p>
              <a:p>
                <a:pPr marL="0" marR="0" lvl="0" indent="0" algn="l" rtl="0">
                  <a:lnSpc>
                    <a:spcPct val="100000"/>
                  </a:lnSpc>
                  <a:spcBef>
                    <a:spcPts val="0"/>
                  </a:spcBef>
                  <a:spcAft>
                    <a:spcPts val="0"/>
                  </a:spcAft>
                  <a:buClr>
                    <a:srgbClr val="000000"/>
                  </a:buClr>
                  <a:buSzPts val="2200"/>
                  <a:buFont typeface="Arial"/>
                  <a:buNone/>
                </a:pPr>
                <a:endParaRPr lang="en-GB"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Difference in </a:t>
                </a:r>
                <a:r>
                  <a:rPr lang="en-GB" sz="2200" b="0" i="1"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y</a:t>
                </a:r>
                <a:r>
                  <a:rPr lang="en-GB" sz="2200" b="0" i="0" u="none" strike="noStrike" cap="none" dirty="0">
                    <a:solidFill>
                      <a:schemeClr val="dk1"/>
                    </a:solidFill>
                    <a:latin typeface="Century Gothic"/>
                    <a:ea typeface="Century Gothic"/>
                    <a:cs typeface="Century Gothic"/>
                    <a:sym typeface="Century Gothic"/>
                  </a:rPr>
                  <a:t> coordinates:</a:t>
                </a:r>
              </a:p>
              <a:p>
                <a:pPr marL="0" marR="0" lvl="0" indent="0" algn="l" rtl="0">
                  <a:lnSpc>
                    <a:spcPct val="100000"/>
                  </a:lnSpc>
                  <a:spcBef>
                    <a:spcPts val="1200"/>
                  </a:spcBef>
                  <a:spcAft>
                    <a:spcPts val="0"/>
                  </a:spcAft>
                  <a:buClr>
                    <a:srgbClr val="000000"/>
                  </a:buClr>
                  <a:buSzPts val="2200"/>
                  <a:buFont typeface="Arial"/>
                  <a:buNone/>
                </a:pPr>
                <a14:m>
                  <m:oMathPara xmlns:m="http://schemas.openxmlformats.org/officeDocument/2006/math">
                    <m:oMath>
                      <m:r>
                        <a:rPr lang="en-GB" sz="2200" b="0" i="1" u="none" strike="noStrike" cap="none" smtClean="0">
                          <a:solidFill>
                            <a:schemeClr val="dk1"/>
                          </a:solidFill>
                          <a:latin typeface="Cambria Math" panose="02040503050406030204" pitchFamily="18" charset="0"/>
                          <a:ea typeface="Century Gothic"/>
                          <a:cs typeface="Century Gothic"/>
                          <a:sym typeface="Century Gothic"/>
                        </a:rPr>
                        <m:t>3−1=2</m:t>
                      </m:r>
                    </m:oMath>
                  </m:oMathPara>
                </a14:m>
                <a:endParaRPr lang="en-GB"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Difference in </a:t>
                </a:r>
                <a:r>
                  <a:rPr lang="en-GB" sz="2200" b="0" i="1"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x</a:t>
                </a:r>
                <a:r>
                  <a:rPr lang="en-GB" sz="2200" b="0" i="0" u="none" strike="noStrike" cap="none" dirty="0">
                    <a:solidFill>
                      <a:schemeClr val="dk1"/>
                    </a:solidFill>
                    <a:latin typeface="Century Gothic"/>
                    <a:ea typeface="Century Gothic"/>
                    <a:cs typeface="Century Gothic"/>
                    <a:sym typeface="Century Gothic"/>
                  </a:rPr>
                  <a:t> coordinates:</a:t>
                </a:r>
              </a:p>
              <a:p>
                <a:pPr marL="0" marR="0" lvl="0" indent="0" algn="l" rtl="0">
                  <a:lnSpc>
                    <a:spcPct val="100000"/>
                  </a:lnSpc>
                  <a:spcBef>
                    <a:spcPts val="1200"/>
                  </a:spcBef>
                  <a:spcAft>
                    <a:spcPts val="0"/>
                  </a:spcAft>
                  <a:buClr>
                    <a:srgbClr val="000000"/>
                  </a:buClr>
                  <a:buSzPts val="2200"/>
                  <a:buFont typeface="Arial"/>
                  <a:buNone/>
                </a:pPr>
                <a14:m>
                  <m:oMathPara xmlns:m="http://schemas.openxmlformats.org/officeDocument/2006/math">
                    <m:oMath>
                      <m:r>
                        <a:rPr lang="en-GB" sz="2200" b="0" i="1" u="none" strike="noStrike" cap="none" smtClean="0">
                          <a:solidFill>
                            <a:schemeClr val="dk1"/>
                          </a:solidFill>
                          <a:latin typeface="Cambria Math" panose="02040503050406030204" pitchFamily="18" charset="0"/>
                          <a:ea typeface="Century Gothic"/>
                          <a:cs typeface="Century Gothic"/>
                          <a:sym typeface="Century Gothic"/>
                        </a:rPr>
                        <m:t>4−0=4</m:t>
                      </m:r>
                    </m:oMath>
                  </m:oMathPara>
                </a14:m>
                <a:endParaRPr lang="en-GB" sz="2200" b="0" i="0" u="none" strike="noStrike" cap="none" dirty="0">
                  <a:solidFill>
                    <a:schemeClr val="dk1"/>
                  </a:solidFill>
                  <a:latin typeface="Century Gothic"/>
                  <a:ea typeface="Century Gothic"/>
                  <a:cs typeface="Century Gothic"/>
                  <a:sym typeface="Century Gothic"/>
                </a:endParaRPr>
              </a:p>
              <a:p>
                <a:endParaRPr lang="en-GB" sz="2000" dirty="0">
                  <a:latin typeface="Century Gothic" panose="020B0502020202020204" pitchFamily="34" charset="0"/>
                </a:endParaRPr>
              </a:p>
              <a:p>
                <a:r>
                  <a:rPr lang="en-GB" sz="2000" dirty="0">
                    <a:latin typeface="Century Gothic" panose="020B0502020202020204" pitchFamily="34" charset="0"/>
                  </a:rPr>
                  <a:t>A = (0, 1)</a:t>
                </a:r>
              </a:p>
              <a:p>
                <a:r>
                  <a:rPr lang="en-GB" sz="2000" dirty="0">
                    <a:latin typeface="Century Gothic" panose="020B0502020202020204" pitchFamily="34" charset="0"/>
                  </a:rPr>
                  <a:t>B = (4, 3)</a:t>
                </a:r>
              </a:p>
              <a:p>
                <a:pPr marL="0" marR="0" lvl="0" indent="0" algn="l" rtl="0">
                  <a:lnSpc>
                    <a:spcPct val="100000"/>
                  </a:lnSpc>
                  <a:spcBef>
                    <a:spcPts val="120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mc:Choice>
        <mc:Fallback xmlns="">
          <p:sp>
            <p:nvSpPr>
              <p:cNvPr id="5" name="Google Shape;164;g374c667f029_0_0" descr="The equation states that gradient equals the difference in y coordinates divided by the difference in x coordinates. Using the calculated values, gradient equals 2 divided by 4, equalling 0.5.">
                <a:extLst>
                  <a:ext uri="{FF2B5EF4-FFF2-40B4-BE49-F238E27FC236}">
                    <a16:creationId xmlns:a16="http://schemas.microsoft.com/office/drawing/2014/main" id="{36F5BFF1-7887-03C8-0CA7-29D136BF35E4}"/>
                  </a:ext>
                </a:extLst>
              </p:cNvPr>
              <p:cNvSpPr txBox="1">
                <a:spLocks noRot="1" noChangeAspect="1" noMove="1" noResize="1" noEditPoints="1" noAdjustHandles="1" noChangeArrowheads="1" noChangeShapeType="1" noTextEdit="1"/>
              </p:cNvSpPr>
              <p:nvPr/>
            </p:nvSpPr>
            <p:spPr>
              <a:xfrm>
                <a:off x="6096000" y="2516410"/>
                <a:ext cx="4957163" cy="3286800"/>
              </a:xfrm>
              <a:prstGeom prst="rect">
                <a:avLst/>
              </a:prstGeom>
              <a:blipFill>
                <a:blip r:embed="rId4"/>
                <a:stretch>
                  <a:fillRect l="-1599" b="-5751"/>
                </a:stretch>
              </a:blipFill>
              <a:ln>
                <a:noFill/>
              </a:ln>
            </p:spPr>
            <p:txBody>
              <a:bodyPr/>
              <a:lstStyle/>
              <a:p>
                <a:r>
                  <a:rPr lang="en-GB">
                    <a:noFill/>
                  </a:rPr>
                  <a:t> </a:t>
                </a:r>
              </a:p>
            </p:txBody>
          </p:sp>
        </mc:Fallback>
      </mc:AlternateContent>
      <p:sp>
        <p:nvSpPr>
          <p:cNvPr id="7" name="Google Shape;117;p5">
            <a:extLst>
              <a:ext uri="{FF2B5EF4-FFF2-40B4-BE49-F238E27FC236}">
                <a16:creationId xmlns:a16="http://schemas.microsoft.com/office/drawing/2014/main" id="{44E116D1-6416-F896-DE20-549AF450AC9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323492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68594-3218-7DE5-C0EE-1CFA917E9223}"/>
              </a:ext>
            </a:extLst>
          </p:cNvPr>
          <p:cNvSpPr>
            <a:spLocks noGrp="1"/>
          </p:cNvSpPr>
          <p:nvPr>
            <p:ph type="title"/>
          </p:nvPr>
        </p:nvSpPr>
        <p:spPr/>
        <p:txBody>
          <a:bodyPr/>
          <a:lstStyle/>
          <a:p>
            <a:r>
              <a:rPr lang="en-GB" dirty="0"/>
              <a:t>Finding the gradient using coordinates – step 3</a:t>
            </a:r>
          </a:p>
        </p:txBody>
      </p:sp>
      <mc:AlternateContent xmlns:mc="http://schemas.openxmlformats.org/markup-compatibility/2006" xmlns:a14="http://schemas.microsoft.com/office/drawing/2010/main">
        <mc:Choice Requires="a14">
          <p:sp>
            <p:nvSpPr>
              <p:cNvPr id="3" name="Content Placeholder 2" descr="The equation states that gradient equals the difference in y coordinates divided by the difference in x coordinates. The values are substituted to give gradient equals two divided by four. This gives a gradient of zero point five.">
                <a:extLst>
                  <a:ext uri="{FF2B5EF4-FFF2-40B4-BE49-F238E27FC236}">
                    <a16:creationId xmlns:a16="http://schemas.microsoft.com/office/drawing/2014/main" id="{7BD1576B-8972-EFF5-0907-227E2F0A4C8C}"/>
                  </a:ext>
                </a:extLst>
              </p:cNvPr>
              <p:cNvSpPr>
                <a:spLocks noGrp="1"/>
              </p:cNvSpPr>
              <p:nvPr>
                <p:ph idx="1"/>
              </p:nvPr>
            </p:nvSpPr>
            <p:spPr/>
            <p:txBody>
              <a:bodyPr/>
              <a:lstStyle/>
              <a:p>
                <a:pPr marL="0" indent="0">
                  <a:buNone/>
                </a:pPr>
                <a:r>
                  <a:rPr lang="en-GB" b="1">
                    <a:solidFill>
                      <a:schemeClr val="accent4"/>
                    </a:solidFill>
                  </a:rPr>
                  <a:t>Step 3: </a:t>
                </a:r>
                <a:r>
                  <a:rPr lang="en-GB"/>
                  <a:t>divide the difference in the </a:t>
                </a:r>
                <a:r>
                  <a:rPr lang="en-GB" i="1">
                    <a:latin typeface="Cambria Math" panose="02040503050406030204" pitchFamily="18" charset="0"/>
                    <a:ea typeface="Cambria Math" panose="02040503050406030204" pitchFamily="18" charset="0"/>
                  </a:rPr>
                  <a:t>y</a:t>
                </a:r>
                <a:r>
                  <a:rPr lang="en-GB"/>
                  <a:t> coordinates by the difference in the difference in </a:t>
                </a:r>
                <a:r>
                  <a:rPr lang="en-GB" i="1">
                    <a:latin typeface="Cambria Math" panose="02040503050406030204" pitchFamily="18" charset="0"/>
                    <a:ea typeface="Cambria Math" panose="02040503050406030204" pitchFamily="18" charset="0"/>
                  </a:rPr>
                  <a:t>x</a:t>
                </a:r>
                <a:r>
                  <a:rPr lang="en-GB"/>
                  <a:t> coordinates. </a:t>
                </a:r>
              </a:p>
              <a:p>
                <a:pPr marL="0" indent="0" algn="ctr">
                  <a:buNone/>
                </a:pPr>
                <a14:m>
                  <m:oMath xmlns:m="http://schemas.openxmlformats.org/officeDocument/2006/math">
                    <m:r>
                      <m:rPr>
                        <m:sty m:val="p"/>
                      </m:rPr>
                      <a:rPr lang="en-GB" b="0" i="0" smtClean="0">
                        <a:latin typeface="Cambria Math" panose="02040503050406030204" pitchFamily="18" charset="0"/>
                      </a:rPr>
                      <m:t>gradient</m:t>
                    </m:r>
                    <m:r>
                      <a:rPr lang="en-GB" b="0" i="0" smtClean="0">
                        <a:latin typeface="Cambria Math" panose="02040503050406030204" pitchFamily="18" charset="0"/>
                      </a:rPr>
                      <m:t>=</m:t>
                    </m:r>
                    <m:f>
                      <m:fPr>
                        <m:ctrlPr>
                          <a:rPr lang="en-GB" i="0">
                            <a:latin typeface="Cambria Math" panose="02040503050406030204" pitchFamily="18" charset="0"/>
                          </a:rPr>
                        </m:ctrlPr>
                      </m:fPr>
                      <m:num>
                        <m:r>
                          <m:rPr>
                            <m:sty m:val="p"/>
                          </m:rPr>
                          <a:rPr lang="en-GB" i="0">
                            <a:latin typeface="Cambria Math" panose="02040503050406030204" pitchFamily="18" charset="0"/>
                          </a:rPr>
                          <m:t>difference</m:t>
                        </m:r>
                        <m:r>
                          <a:rPr lang="en-GB" i="0">
                            <a:latin typeface="Cambria Math" panose="02040503050406030204" pitchFamily="18" charset="0"/>
                          </a:rPr>
                          <m:t> </m:t>
                        </m:r>
                        <m:r>
                          <m:rPr>
                            <m:sty m:val="p"/>
                          </m:rPr>
                          <a:rPr lang="en-GB" i="0">
                            <a:latin typeface="Cambria Math" panose="02040503050406030204" pitchFamily="18" charset="0"/>
                          </a:rPr>
                          <m:t>in</m:t>
                        </m:r>
                        <m:r>
                          <a:rPr lang="en-GB" i="0">
                            <a:latin typeface="Cambria Math" panose="02040503050406030204" pitchFamily="18" charset="0"/>
                          </a:rPr>
                          <m:t> </m:t>
                        </m:r>
                        <m:r>
                          <a:rPr lang="en-GB" i="1">
                            <a:latin typeface="Cambria Math" panose="02040503050406030204" pitchFamily="18" charset="0"/>
                          </a:rPr>
                          <m:t>𝑦</m:t>
                        </m:r>
                        <m:r>
                          <a:rPr lang="en-GB" b="0" i="0" smtClean="0">
                            <a:latin typeface="Cambria Math" panose="02040503050406030204" pitchFamily="18" charset="0"/>
                          </a:rPr>
                          <m:t> </m:t>
                        </m:r>
                        <m:r>
                          <m:rPr>
                            <m:sty m:val="p"/>
                          </m:rPr>
                          <a:rPr lang="en-GB" i="0">
                            <a:latin typeface="Cambria Math" panose="02040503050406030204" pitchFamily="18" charset="0"/>
                          </a:rPr>
                          <m:t>coordinates</m:t>
                        </m:r>
                      </m:num>
                      <m:den>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r>
                          <a:rPr lang="en-GB" b="0" i="0" smtClean="0">
                            <a:latin typeface="Cambria Math" panose="02040503050406030204" pitchFamily="18" charset="0"/>
                          </a:rPr>
                          <m:t> </m:t>
                        </m:r>
                        <m:r>
                          <m:rPr>
                            <m:sty m:val="p"/>
                          </m:rPr>
                          <a:rPr lang="en-GB" b="0" i="0" smtClean="0">
                            <a:latin typeface="Cambria Math" panose="02040503050406030204" pitchFamily="18" charset="0"/>
                          </a:rPr>
                          <m:t>coordinates</m:t>
                        </m:r>
                      </m:den>
                    </m:f>
                  </m:oMath>
                </a14:m>
                <a:r>
                  <a:rPr lang="en-GB"/>
                  <a:t> </a:t>
                </a:r>
              </a:p>
              <a:p>
                <a:pPr marL="0" indent="0" algn="ctr">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4</m:t>
                          </m:r>
                        </m:den>
                      </m:f>
                    </m:oMath>
                  </m:oMathPara>
                </a14:m>
                <a:endParaRPr lang="en-GB"/>
              </a:p>
              <a:p>
                <a:pPr marL="0" indent="0" algn="ctr">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=0.5</m:t>
                      </m:r>
                    </m:oMath>
                  </m:oMathPara>
                </a14:m>
                <a:endParaRPr lang="en-GB" b="0"/>
              </a:p>
              <a:p>
                <a:pPr marL="0" indent="0">
                  <a:buNone/>
                </a:pPr>
                <a:r>
                  <a:rPr lang="en-GB"/>
                  <a:t>Remember – each data point on a graph has an </a:t>
                </a:r>
                <a:r>
                  <a:rPr lang="en-GB" i="1">
                    <a:latin typeface="Cambria Math" panose="02040503050406030204" pitchFamily="18" charset="0"/>
                    <a:ea typeface="Cambria Math" panose="02040503050406030204" pitchFamily="18" charset="0"/>
                  </a:rPr>
                  <a:t>x</a:t>
                </a:r>
                <a:r>
                  <a:rPr lang="en-GB"/>
                  <a:t> coordinate and a </a:t>
                </a:r>
                <a:r>
                  <a:rPr lang="en-GB" i="1">
                    <a:latin typeface="Cambria Math" panose="02040503050406030204" pitchFamily="18" charset="0"/>
                    <a:ea typeface="Cambria Math" panose="02040503050406030204" pitchFamily="18" charset="0"/>
                  </a:rPr>
                  <a:t>y</a:t>
                </a:r>
                <a:r>
                  <a:rPr lang="en-GB"/>
                  <a:t> coordinate </a:t>
                </a:r>
                <a:r>
                  <a:rPr lang="en-GB">
                    <a:latin typeface="Cambria Math" panose="02040503050406030204" pitchFamily="18" charset="0"/>
                    <a:ea typeface="Cambria Math" panose="02040503050406030204" pitchFamily="18" charset="0"/>
                  </a:rPr>
                  <a:t>(</a:t>
                </a:r>
                <a:r>
                  <a:rPr lang="en-GB" i="1">
                    <a:latin typeface="Cambria Math" panose="02040503050406030204" pitchFamily="18" charset="0"/>
                    <a:ea typeface="Cambria Math" panose="02040503050406030204" pitchFamily="18" charset="0"/>
                  </a:rPr>
                  <a:t>x, y</a:t>
                </a:r>
                <a:r>
                  <a:rPr lang="en-GB">
                    <a:latin typeface="Cambria Math" panose="02040503050406030204" pitchFamily="18" charset="0"/>
                    <a:ea typeface="Cambria Math" panose="02040503050406030204" pitchFamily="18" charset="0"/>
                  </a:rPr>
                  <a:t>)</a:t>
                </a:r>
                <a:r>
                  <a:rPr lang="en-GB"/>
                  <a:t>. </a:t>
                </a:r>
              </a:p>
              <a:p>
                <a:pPr marL="0" indent="0">
                  <a:buNone/>
                </a:pPr>
                <a:r>
                  <a:rPr lang="en-GB"/>
                  <a:t>In science, the </a:t>
                </a:r>
                <a:r>
                  <a:rPr lang="en-GB" i="1">
                    <a:latin typeface="Cambria Math" panose="02040503050406030204" pitchFamily="18" charset="0"/>
                    <a:ea typeface="Cambria Math" panose="02040503050406030204" pitchFamily="18" charset="0"/>
                  </a:rPr>
                  <a:t>x</a:t>
                </a:r>
                <a:r>
                  <a:rPr lang="en-GB"/>
                  <a:t> coordinate is the </a:t>
                </a:r>
                <a:r>
                  <a:rPr lang="en-GB" b="1"/>
                  <a:t>independent variable </a:t>
                </a:r>
                <a:r>
                  <a:rPr lang="en-GB"/>
                  <a:t>and the </a:t>
                </a:r>
                <a:r>
                  <a:rPr lang="en-GB" i="1">
                    <a:latin typeface="Cambria Math" panose="02040503050406030204" pitchFamily="18" charset="0"/>
                    <a:ea typeface="Cambria Math" panose="02040503050406030204" pitchFamily="18" charset="0"/>
                  </a:rPr>
                  <a:t>y</a:t>
                </a:r>
                <a:r>
                  <a:rPr lang="en-GB"/>
                  <a:t> coordinate is the </a:t>
                </a:r>
                <a:r>
                  <a:rPr lang="en-GB" b="1"/>
                  <a:t>dependent variable</a:t>
                </a:r>
                <a:r>
                  <a:rPr lang="en-GB"/>
                  <a:t>. </a:t>
                </a:r>
              </a:p>
            </p:txBody>
          </p:sp>
        </mc:Choice>
        <mc:Fallback xmlns="">
          <p:sp>
            <p:nvSpPr>
              <p:cNvPr id="3" name="Content Placeholder 2" descr="The equation states that gradient equals the difference in y coordinates divided by the difference in x coordinates. The values are substituted to give gradient equals two divided by four. This gives a gradient of zero point five.">
                <a:extLst>
                  <a:ext uri="{FF2B5EF4-FFF2-40B4-BE49-F238E27FC236}">
                    <a16:creationId xmlns:a16="http://schemas.microsoft.com/office/drawing/2014/main" id="{7BD1576B-8972-EFF5-0907-227E2F0A4C8C}"/>
                  </a:ext>
                </a:extLst>
              </p:cNvPr>
              <p:cNvSpPr>
                <a:spLocks noGrp="1" noRot="1" noChangeAspect="1" noMove="1" noResize="1" noEditPoints="1" noAdjustHandles="1" noChangeArrowheads="1" noChangeShapeType="1" noTextEdit="1"/>
              </p:cNvSpPr>
              <p:nvPr>
                <p:ph idx="1"/>
              </p:nvPr>
            </p:nvSpPr>
            <p:spPr>
              <a:blipFill>
                <a:blip r:embed="rId3"/>
                <a:stretch>
                  <a:fillRect l="-1693" t="-2058"/>
                </a:stretch>
              </a:blipFill>
            </p:spPr>
            <p:txBody>
              <a:bodyPr/>
              <a:lstStyle/>
              <a:p>
                <a:r>
                  <a:rPr lang="en-US">
                    <a:noFill/>
                  </a:rPr>
                  <a:t> </a:t>
                </a:r>
              </a:p>
            </p:txBody>
          </p:sp>
        </mc:Fallback>
      </mc:AlternateContent>
      <p:sp>
        <p:nvSpPr>
          <p:cNvPr id="7" name="Google Shape;117;p5">
            <a:extLst>
              <a:ext uri="{FF2B5EF4-FFF2-40B4-BE49-F238E27FC236}">
                <a16:creationId xmlns:a16="http://schemas.microsoft.com/office/drawing/2014/main" id="{60CC6105-7C77-E176-3866-202BFCEFDC02}"/>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052553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187;p5" descr="The graph shows volume in cubic centimetres against time in seconds for reactions A and B. Both curves start at zero. Reaction A rises more steeply and reaches 40 cubic centimetres at 40 seconds, while reaction B reaches 30 cubic centimetres.">
            <a:extLst>
              <a:ext uri="{FF2B5EF4-FFF2-40B4-BE49-F238E27FC236}">
                <a16:creationId xmlns:a16="http://schemas.microsoft.com/office/drawing/2014/main" id="{13FA7F32-AEC3-C177-B475-DB74B92F6FA3}"/>
              </a:ext>
            </a:extLst>
          </p:cNvPr>
          <p:cNvPicPr preferRelativeResize="0"/>
          <p:nvPr/>
        </p:nvPicPr>
        <p:blipFill>
          <a:blip r:embed="rId3" cstate="print">
            <a:alphaModFix/>
            <a:extLst>
              <a:ext uri="{28A0092B-C50C-407E-A947-70E740481C1C}">
                <a14:useLocalDpi xmlns:a14="http://schemas.microsoft.com/office/drawing/2010/main" val="0"/>
              </a:ext>
            </a:extLst>
          </a:blip>
          <a:srcRect t="5359"/>
          <a:stretch>
            <a:fillRect/>
          </a:stretch>
        </p:blipFill>
        <p:spPr>
          <a:xfrm>
            <a:off x="346115" y="2010204"/>
            <a:ext cx="5883651" cy="4525378"/>
          </a:xfrm>
          <a:prstGeom prst="rect">
            <a:avLst/>
          </a:prstGeom>
          <a:noFill/>
          <a:ln>
            <a:noFill/>
          </a:ln>
        </p:spPr>
      </p:pic>
      <p:sp>
        <p:nvSpPr>
          <p:cNvPr id="2" name="Title 1">
            <a:extLst>
              <a:ext uri="{FF2B5EF4-FFF2-40B4-BE49-F238E27FC236}">
                <a16:creationId xmlns:a16="http://schemas.microsoft.com/office/drawing/2014/main" id="{8F7DB912-8EE8-E69A-E762-23E8442A79C6}"/>
              </a:ext>
            </a:extLst>
          </p:cNvPr>
          <p:cNvSpPr>
            <a:spLocks noGrp="1"/>
          </p:cNvSpPr>
          <p:nvPr>
            <p:ph type="title"/>
          </p:nvPr>
        </p:nvSpPr>
        <p:spPr/>
        <p:txBody>
          <a:bodyPr/>
          <a:lstStyle/>
          <a:p>
            <a:r>
              <a:rPr lang="en-GB" dirty="0"/>
              <a:t>Returning to lesson question 1</a:t>
            </a:r>
          </a:p>
        </p:txBody>
      </p:sp>
      <p:sp>
        <p:nvSpPr>
          <p:cNvPr id="3" name="Content Placeholder 2">
            <a:extLst>
              <a:ext uri="{FF2B5EF4-FFF2-40B4-BE49-F238E27FC236}">
                <a16:creationId xmlns:a16="http://schemas.microsoft.com/office/drawing/2014/main" id="{A1D46014-7E74-C9CE-CC5A-81FA11B60593}"/>
              </a:ext>
            </a:extLst>
          </p:cNvPr>
          <p:cNvSpPr>
            <a:spLocks noGrp="1"/>
          </p:cNvSpPr>
          <p:nvPr>
            <p:ph idx="1"/>
          </p:nvPr>
        </p:nvSpPr>
        <p:spPr/>
        <p:txBody>
          <a:bodyPr/>
          <a:lstStyle/>
          <a:p>
            <a:pPr marL="0" indent="0">
              <a:buNone/>
            </a:pPr>
            <a:r>
              <a:rPr lang="en-GB"/>
              <a:t>Let’s go back to the example from the beginning of this lesson on calculating the gradient of a slope:</a:t>
            </a:r>
            <a:endParaRPr lang="en-GB">
              <a:solidFill>
                <a:srgbClr val="FF0000"/>
              </a:solidFill>
            </a:endParaRPr>
          </a:p>
          <a:p>
            <a:pPr marL="0" indent="0">
              <a:buNone/>
            </a:pPr>
            <a:endParaRPr lang="en-GB"/>
          </a:p>
        </p:txBody>
      </p:sp>
      <p:sp>
        <p:nvSpPr>
          <p:cNvPr id="5" name="Google Shape;188;p5">
            <a:extLst>
              <a:ext uri="{FF2B5EF4-FFF2-40B4-BE49-F238E27FC236}">
                <a16:creationId xmlns:a16="http://schemas.microsoft.com/office/drawing/2014/main" id="{1467B075-4C6B-D730-2628-BDDAE51B3D25}"/>
              </a:ext>
            </a:extLst>
          </p:cNvPr>
          <p:cNvSpPr txBox="1"/>
          <p:nvPr/>
        </p:nvSpPr>
        <p:spPr>
          <a:xfrm>
            <a:off x="6229766" y="2600605"/>
            <a:ext cx="4911714" cy="3717395"/>
          </a:xfrm>
          <a:prstGeom prst="rect">
            <a:avLst/>
          </a:prstGeom>
          <a:noFill/>
          <a:ln>
            <a:noFill/>
          </a:ln>
        </p:spPr>
        <p:txBody>
          <a:bodyPr spcFirstLastPara="1" wrap="square" lIns="0" tIns="0" rIns="0" bIns="0" anchor="t" anchorCtr="0">
            <a:normAutofit/>
          </a:bodyPr>
          <a:lstStyle/>
          <a:p>
            <a:pPr marL="0" marR="0" lvl="0" indent="0" algn="l" rtl="0">
              <a:lnSpc>
                <a:spcPct val="100000"/>
              </a:lnSpc>
              <a:spcBef>
                <a:spcPts val="0"/>
              </a:spcBef>
              <a:spcAft>
                <a:spcPts val="0"/>
              </a:spcAft>
              <a:buClr>
                <a:schemeClr val="dk1"/>
              </a:buClr>
              <a:buSzPts val="2200"/>
              <a:buFont typeface="Century Gothic"/>
              <a:buNone/>
            </a:pPr>
            <a:r>
              <a:rPr lang="en-GB" sz="2200" b="0" i="0" u="none" strike="noStrike" cap="none">
                <a:solidFill>
                  <a:schemeClr val="dk1"/>
                </a:solidFill>
                <a:latin typeface="Century Gothic"/>
                <a:ea typeface="Century Gothic"/>
                <a:cs typeface="Century Gothic"/>
                <a:sym typeface="Century Gothic"/>
              </a:rPr>
              <a:t>Imagine you are investigating the effect of changing the size of calcium carbonate lumps on the rate of the reaction with hydrochloric acid.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2200"/>
              <a:buFont typeface="Century Gothic"/>
              <a:buNone/>
            </a:pPr>
            <a:r>
              <a:rPr lang="en-GB" sz="2200" b="0" i="0" u="none" strike="noStrike" cap="none">
                <a:solidFill>
                  <a:schemeClr val="dk1"/>
                </a:solidFill>
                <a:latin typeface="Century Gothic"/>
                <a:ea typeface="Century Gothic"/>
                <a:cs typeface="Century Gothic"/>
                <a:sym typeface="Century Gothic"/>
              </a:rPr>
              <a:t>Compare the </a:t>
            </a:r>
            <a:r>
              <a:rPr lang="en-GB" sz="2200" b="1" i="0" strike="noStrike" cap="none">
                <a:solidFill>
                  <a:schemeClr val="dk1"/>
                </a:solidFill>
                <a:latin typeface="Century Gothic"/>
                <a:ea typeface="Century Gothic"/>
                <a:cs typeface="Century Gothic"/>
                <a:sym typeface="Century Gothic"/>
              </a:rPr>
              <a:t>mean rate </a:t>
            </a:r>
            <a:r>
              <a:rPr lang="en-GB" sz="2200" b="0" i="0" u="none" strike="noStrike" cap="none">
                <a:solidFill>
                  <a:schemeClr val="dk1"/>
                </a:solidFill>
                <a:latin typeface="Century Gothic"/>
                <a:ea typeface="Century Gothic"/>
                <a:cs typeface="Century Gothic"/>
                <a:sym typeface="Century Gothic"/>
              </a:rPr>
              <a:t>of reaction between </a:t>
            </a:r>
            <a:r>
              <a:rPr lang="en-GB" sz="2200" b="1" i="0" strike="noStrike" cap="none">
                <a:solidFill>
                  <a:schemeClr val="dk1"/>
                </a:solidFill>
                <a:latin typeface="Century Gothic"/>
                <a:ea typeface="Century Gothic"/>
                <a:cs typeface="Century Gothic"/>
                <a:sym typeface="Century Gothic"/>
              </a:rPr>
              <a:t>0 and 40 seconds</a:t>
            </a:r>
            <a:r>
              <a:rPr lang="en-GB" sz="2200" b="0" i="0" u="none" strike="noStrike" cap="none">
                <a:solidFill>
                  <a:schemeClr val="dk1"/>
                </a:solidFill>
                <a:latin typeface="Century Gothic"/>
                <a:ea typeface="Century Gothic"/>
                <a:cs typeface="Century Gothic"/>
                <a:sym typeface="Century Gothic"/>
              </a:rPr>
              <a:t> for reaction A and reaction B.</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676766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39D5D-6A16-1937-AF11-4FDE2F8888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AA204E-0C47-7C32-5989-BE89E9CB3532}"/>
              </a:ext>
            </a:extLst>
          </p:cNvPr>
          <p:cNvSpPr>
            <a:spLocks noGrp="1"/>
          </p:cNvSpPr>
          <p:nvPr>
            <p:ph type="title"/>
          </p:nvPr>
        </p:nvSpPr>
        <p:spPr/>
        <p:txBody>
          <a:bodyPr/>
          <a:lstStyle/>
          <a:p>
            <a:r>
              <a:rPr lang="en-GB" dirty="0"/>
              <a:t>Describing the gradient of a slope – activity </a:t>
            </a:r>
          </a:p>
        </p:txBody>
      </p:sp>
      <p:pic>
        <p:nvPicPr>
          <p:cNvPr id="4" name="Google Shape;195;p23" descr="The same graph showing volume in cubic centimetres against time in seconds for reactions A and B is repeated on this slide.">
            <a:extLst>
              <a:ext uri="{FF2B5EF4-FFF2-40B4-BE49-F238E27FC236}">
                <a16:creationId xmlns:a16="http://schemas.microsoft.com/office/drawing/2014/main" id="{531D32DB-1EEE-3C2C-54CA-6FACF89A5D3D}"/>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133004" y="1370358"/>
            <a:ext cx="7218292" cy="5487642"/>
          </a:xfrm>
          <a:prstGeom prst="rect">
            <a:avLst/>
          </a:prstGeom>
          <a:noFill/>
          <a:ln>
            <a:noFill/>
          </a:ln>
        </p:spPr>
      </p:pic>
      <p:sp>
        <p:nvSpPr>
          <p:cNvPr id="8" name="Google Shape;194;p23">
            <a:extLst>
              <a:ext uri="{FF2B5EF4-FFF2-40B4-BE49-F238E27FC236}">
                <a16:creationId xmlns:a16="http://schemas.microsoft.com/office/drawing/2014/main" id="{BAF5D801-B160-C59C-DCD3-F7C30ADF7370}"/>
              </a:ext>
            </a:extLst>
          </p:cNvPr>
          <p:cNvSpPr txBox="1">
            <a:spLocks/>
          </p:cNvSpPr>
          <p:nvPr/>
        </p:nvSpPr>
        <p:spPr>
          <a:xfrm>
            <a:off x="7351296" y="2686865"/>
            <a:ext cx="3268704" cy="2731168"/>
          </a:xfrm>
          <a:prstGeom prst="rect">
            <a:avLst/>
          </a:prstGeom>
          <a:noFill/>
          <a:ln>
            <a:noFill/>
          </a:ln>
        </p:spPr>
        <p:txBody>
          <a:bodyPr spcFirstLastPara="1" vert="horz" wrap="square" lIns="0" tIns="0" rIns="0" bIns="0" rtlCol="0" anchor="t" anchorCtr="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975" indent="0">
              <a:spcAft>
                <a:spcPts val="0"/>
              </a:spcAft>
              <a:buSzPts val="2750"/>
              <a:buFont typeface="Arial" panose="020B0604020202020204" pitchFamily="34" charset="0"/>
              <a:buNone/>
            </a:pPr>
            <a:r>
              <a:rPr lang="en-GB"/>
              <a:t>Which reaction do you think is faster?</a:t>
            </a:r>
          </a:p>
          <a:p>
            <a:pPr marL="53975" indent="0">
              <a:spcAft>
                <a:spcPts val="0"/>
              </a:spcAft>
              <a:buSzPts val="2750"/>
              <a:buFont typeface="Arial" panose="020B0604020202020204" pitchFamily="34" charset="0"/>
              <a:buNone/>
            </a:pPr>
            <a:endParaRPr lang="en-GB"/>
          </a:p>
          <a:p>
            <a:pPr marL="53975" indent="0">
              <a:spcAft>
                <a:spcPts val="0"/>
              </a:spcAft>
              <a:buSzPts val="2750"/>
              <a:buFont typeface="Arial" panose="020B0604020202020204" pitchFamily="34" charset="0"/>
              <a:buNone/>
            </a:pPr>
            <a:r>
              <a:rPr lang="en-GB"/>
              <a:t>How do you know?</a:t>
            </a:r>
          </a:p>
          <a:p>
            <a:pPr marL="53975" indent="0">
              <a:spcAft>
                <a:spcPts val="0"/>
              </a:spcAft>
              <a:buSzPts val="2750"/>
              <a:buFont typeface="Arial" panose="020B0604020202020204" pitchFamily="34" charset="0"/>
              <a:buNone/>
            </a:pPr>
            <a:endParaRPr lang="en-GB"/>
          </a:p>
        </p:txBody>
      </p:sp>
      <p:sp>
        <p:nvSpPr>
          <p:cNvPr id="5" name="Google Shape;117;p5">
            <a:extLst>
              <a:ext uri="{FF2B5EF4-FFF2-40B4-BE49-F238E27FC236}">
                <a16:creationId xmlns:a16="http://schemas.microsoft.com/office/drawing/2014/main" id="{6460C98A-95EB-C654-1DBA-2D03E16E60EE}"/>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288643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oogle Shape;195;p23" descr="The same graph showing volume in cubic centimetres against time in seconds for reactions A and B is repeated on this slide.">
            <a:extLst>
              <a:ext uri="{FF2B5EF4-FFF2-40B4-BE49-F238E27FC236}">
                <a16:creationId xmlns:a16="http://schemas.microsoft.com/office/drawing/2014/main" id="{CBAC97A7-9D1A-8D06-4365-C25729F83865}"/>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133004" y="1512916"/>
            <a:ext cx="7030775" cy="5345084"/>
          </a:xfrm>
          <a:prstGeom prst="rect">
            <a:avLst/>
          </a:prstGeom>
          <a:noFill/>
          <a:ln>
            <a:noFill/>
          </a:ln>
        </p:spPr>
      </p:pic>
      <p:sp>
        <p:nvSpPr>
          <p:cNvPr id="8" name="Google Shape;194;p23">
            <a:extLst>
              <a:ext uri="{FF2B5EF4-FFF2-40B4-BE49-F238E27FC236}">
                <a16:creationId xmlns:a16="http://schemas.microsoft.com/office/drawing/2014/main" id="{34C47561-F465-77BD-5BC3-7579C7980962}"/>
              </a:ext>
            </a:extLst>
          </p:cNvPr>
          <p:cNvSpPr txBox="1">
            <a:spLocks/>
          </p:cNvSpPr>
          <p:nvPr/>
        </p:nvSpPr>
        <p:spPr>
          <a:xfrm>
            <a:off x="7114946" y="1667720"/>
            <a:ext cx="4053990" cy="4121210"/>
          </a:xfrm>
          <a:prstGeom prst="rect">
            <a:avLst/>
          </a:prstGeom>
          <a:noFill/>
          <a:ln>
            <a:noFill/>
          </a:ln>
        </p:spPr>
        <p:txBody>
          <a:bodyPr spcFirstLastPara="1" vert="horz" wrap="square" lIns="0" tIns="0" rIns="0" bIns="0" rtlCol="0" anchor="t" anchorCtr="0">
            <a:no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20000"/>
              </a:lnSpc>
              <a:buNone/>
            </a:pPr>
            <a:r>
              <a:rPr lang="en-GB" dirty="0"/>
              <a:t>Reaction A is faster because: </a:t>
            </a:r>
          </a:p>
          <a:p>
            <a:pPr lvl="0">
              <a:lnSpc>
                <a:spcPct val="120000"/>
              </a:lnSpc>
            </a:pPr>
            <a:r>
              <a:rPr lang="en-GB" dirty="0"/>
              <a:t>the line of best fit is steeper/the gradient is higher</a:t>
            </a:r>
          </a:p>
          <a:p>
            <a:pPr lvl="0">
              <a:lnSpc>
                <a:spcPct val="120000"/>
              </a:lnSpc>
            </a:pPr>
            <a:r>
              <a:rPr lang="en-GB" dirty="0"/>
              <a:t>less time is needed to collect the same volume of gas/more gas is collected in the same amount of time.</a:t>
            </a:r>
          </a:p>
        </p:txBody>
      </p:sp>
      <p:sp>
        <p:nvSpPr>
          <p:cNvPr id="5" name="Vertical Title 1">
            <a:extLst>
              <a:ext uri="{FF2B5EF4-FFF2-40B4-BE49-F238E27FC236}">
                <a16:creationId xmlns:a16="http://schemas.microsoft.com/office/drawing/2014/main" id="{BB06CFAD-B10D-6857-1555-CE3A14611C8B}"/>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Answer</a:t>
            </a:r>
            <a:endParaRPr lang="en-US" sz="2200" b="1">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881AB536-9A93-4182-DC1D-6D435B4300F2}"/>
              </a:ext>
            </a:extLst>
          </p:cNvPr>
          <p:cNvSpPr>
            <a:spLocks noGrp="1"/>
          </p:cNvSpPr>
          <p:nvPr>
            <p:ph type="title"/>
          </p:nvPr>
        </p:nvSpPr>
        <p:spPr/>
        <p:txBody>
          <a:bodyPr/>
          <a:lstStyle/>
          <a:p>
            <a:r>
              <a:rPr lang="en-GB" dirty="0"/>
              <a:t>Describing the gradient of a slope – activity –answer </a:t>
            </a:r>
          </a:p>
        </p:txBody>
      </p:sp>
    </p:spTree>
    <p:extLst>
      <p:ext uri="{BB962C8B-B14F-4D97-AF65-F5344CB8AC3E}">
        <p14:creationId xmlns:p14="http://schemas.microsoft.com/office/powerpoint/2010/main" val="173559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01C1A-E560-14F5-8934-D5D1E1DD16BC}"/>
              </a:ext>
            </a:extLst>
          </p:cNvPr>
          <p:cNvSpPr>
            <a:spLocks noGrp="1"/>
          </p:cNvSpPr>
          <p:nvPr>
            <p:ph type="title"/>
          </p:nvPr>
        </p:nvSpPr>
        <p:spPr/>
        <p:txBody>
          <a:bodyPr/>
          <a:lstStyle/>
          <a:p>
            <a:r>
              <a:rPr lang="en-GB" dirty="0"/>
              <a:t>Calculating the gradient of a slope – activity </a:t>
            </a:r>
          </a:p>
        </p:txBody>
      </p:sp>
      <p:sp>
        <p:nvSpPr>
          <p:cNvPr id="5" name="Google Shape;201;p24">
            <a:extLst>
              <a:ext uri="{FF2B5EF4-FFF2-40B4-BE49-F238E27FC236}">
                <a16:creationId xmlns:a16="http://schemas.microsoft.com/office/drawing/2014/main" id="{A23A03BE-BCB1-2903-660B-631C575D08FB}"/>
              </a:ext>
            </a:extLst>
          </p:cNvPr>
          <p:cNvSpPr txBox="1">
            <a:spLocks/>
          </p:cNvSpPr>
          <p:nvPr/>
        </p:nvSpPr>
        <p:spPr>
          <a:xfrm>
            <a:off x="7351295" y="1624404"/>
            <a:ext cx="3268704" cy="4675595"/>
          </a:xfrm>
          <a:prstGeom prst="rect">
            <a:avLst/>
          </a:prstGeom>
          <a:noFill/>
          <a:ln>
            <a:noFill/>
          </a:ln>
        </p:spPr>
        <p:txBody>
          <a:bodyPr spcFirstLastPara="1" vert="horz" wrap="square" lIns="0" tIns="0" rIns="0" bIns="0" rtlCol="0" anchor="t" anchorCtr="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975" indent="0">
              <a:spcAft>
                <a:spcPts val="0"/>
              </a:spcAft>
              <a:buSzPts val="2750"/>
              <a:buFont typeface="Arial" panose="020B0604020202020204" pitchFamily="34" charset="0"/>
              <a:buNone/>
            </a:pPr>
            <a:r>
              <a:rPr lang="en-GB"/>
              <a:t>Calculate the mean rate of reaction between 0 and 40 seconds for:</a:t>
            </a:r>
          </a:p>
          <a:p>
            <a:pPr marL="53975" indent="0">
              <a:spcAft>
                <a:spcPts val="0"/>
              </a:spcAft>
              <a:buSzPts val="2750"/>
              <a:buFont typeface="Arial" panose="020B0604020202020204" pitchFamily="34" charset="0"/>
              <a:buNone/>
            </a:pPr>
            <a:endParaRPr lang="en-GB"/>
          </a:p>
          <a:p>
            <a:pPr marL="511175" indent="-457200">
              <a:spcAft>
                <a:spcPts val="0"/>
              </a:spcAft>
              <a:buSzPct val="100000"/>
              <a:buFont typeface="+mj-lt"/>
              <a:buAutoNum type="alphaLcParenR"/>
            </a:pPr>
            <a:r>
              <a:rPr lang="en-GB"/>
              <a:t>reaction A</a:t>
            </a:r>
          </a:p>
          <a:p>
            <a:pPr marL="511175" indent="-457200">
              <a:spcAft>
                <a:spcPts val="0"/>
              </a:spcAft>
              <a:buSzPct val="100000"/>
              <a:buFont typeface="+mj-lt"/>
              <a:buAutoNum type="alphaLcParenR"/>
            </a:pPr>
            <a:r>
              <a:rPr lang="en-GB"/>
              <a:t>reaction B</a:t>
            </a:r>
          </a:p>
        </p:txBody>
      </p:sp>
      <p:sp>
        <p:nvSpPr>
          <p:cNvPr id="6" name="Google Shape;117;p5">
            <a:extLst>
              <a:ext uri="{FF2B5EF4-FFF2-40B4-BE49-F238E27FC236}">
                <a16:creationId xmlns:a16="http://schemas.microsoft.com/office/drawing/2014/main" id="{A1B14908-0E9C-8135-FDAF-AE4607761CEB}"/>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pic>
        <p:nvPicPr>
          <p:cNvPr id="8" name="Google Shape;195;p23" descr="The same graph showing volume in cubic centimetres against time in seconds for reactions A and B is repeated on this slide.">
            <a:extLst>
              <a:ext uri="{FF2B5EF4-FFF2-40B4-BE49-F238E27FC236}">
                <a16:creationId xmlns:a16="http://schemas.microsoft.com/office/drawing/2014/main" id="{8174EED9-6271-3AC1-3446-4B3BFF202474}"/>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133004" y="1370358"/>
            <a:ext cx="7218292" cy="5487642"/>
          </a:xfrm>
          <a:prstGeom prst="rect">
            <a:avLst/>
          </a:prstGeom>
          <a:noFill/>
          <a:ln>
            <a:noFill/>
          </a:ln>
        </p:spPr>
      </p:pic>
    </p:spTree>
    <p:extLst>
      <p:ext uri="{BB962C8B-B14F-4D97-AF65-F5344CB8AC3E}">
        <p14:creationId xmlns:p14="http://schemas.microsoft.com/office/powerpoint/2010/main" val="3776165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descr="The same graph showing volume in cubic centimetres against time in seconds for reactions A and B is repeated on this slide. With a purple arrow showing the difference in A at 40 seconds">
            <a:extLst>
              <a:ext uri="{FF2B5EF4-FFF2-40B4-BE49-F238E27FC236}">
                <a16:creationId xmlns:a16="http://schemas.microsoft.com/office/drawing/2014/main" id="{27803040-A339-40A0-48F2-4007B53D41D1}"/>
              </a:ext>
            </a:extLst>
          </p:cNvPr>
          <p:cNvGrpSpPr>
            <a:grpSpLocks noChangeAspect="1"/>
          </p:cNvGrpSpPr>
          <p:nvPr/>
        </p:nvGrpSpPr>
        <p:grpSpPr>
          <a:xfrm>
            <a:off x="48332" y="1388319"/>
            <a:ext cx="7469581" cy="5392815"/>
            <a:chOff x="527263" y="1612669"/>
            <a:chExt cx="6517348" cy="4705331"/>
          </a:xfrm>
        </p:grpSpPr>
        <p:pic>
          <p:nvPicPr>
            <p:cNvPr id="5" name="Google Shape;208;p29" descr="The same graph showing volume in cubic centimetres against time in seconds for reactions A and B is repeated on this slide.">
              <a:extLst>
                <a:ext uri="{FF2B5EF4-FFF2-40B4-BE49-F238E27FC236}">
                  <a16:creationId xmlns:a16="http://schemas.microsoft.com/office/drawing/2014/main" id="{96A4FDCD-86D5-465F-6F79-B23655D0FD8A}"/>
                </a:ext>
              </a:extLst>
            </p:cNvPr>
            <p:cNvPicPr preferRelativeResize="0"/>
            <p:nvPr/>
          </p:nvPicPr>
          <p:blipFill>
            <a:blip r:embed="rId3" cstate="print">
              <a:alphaModFix/>
              <a:extLst>
                <a:ext uri="{28A0092B-C50C-407E-A947-70E740481C1C}">
                  <a14:useLocalDpi xmlns:a14="http://schemas.microsoft.com/office/drawing/2010/main" val="0"/>
                </a:ext>
              </a:extLst>
            </a:blip>
            <a:srcRect t="9081" b="2083"/>
            <a:stretch>
              <a:fillRect/>
            </a:stretch>
          </p:blipFill>
          <p:spPr>
            <a:xfrm>
              <a:off x="527263" y="1612669"/>
              <a:ext cx="6517348" cy="4705331"/>
            </a:xfrm>
            <a:prstGeom prst="rect">
              <a:avLst/>
            </a:prstGeom>
            <a:noFill/>
            <a:ln>
              <a:noFill/>
            </a:ln>
          </p:spPr>
        </p:pic>
        <p:cxnSp>
          <p:nvCxnSpPr>
            <p:cNvPr id="4" name="Straight Arrow Connector 3">
              <a:extLst>
                <a:ext uri="{FF2B5EF4-FFF2-40B4-BE49-F238E27FC236}">
                  <a16:creationId xmlns:a16="http://schemas.microsoft.com/office/drawing/2014/main" id="{3C297523-5C5F-E407-442F-769B7EC7A99E}"/>
                </a:ext>
              </a:extLst>
            </p:cNvPr>
            <p:cNvCxnSpPr/>
            <p:nvPr/>
          </p:nvCxnSpPr>
          <p:spPr>
            <a:xfrm>
              <a:off x="1313127" y="5739310"/>
              <a:ext cx="2409568" cy="0"/>
            </a:xfrm>
            <a:prstGeom prst="straightConnector1">
              <a:avLst/>
            </a:prstGeom>
            <a:ln w="19050">
              <a:solidFill>
                <a:srgbClr val="6D0C4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CAFA68FF-63F5-E82E-53CB-22F6C1EBD9A6}"/>
                </a:ext>
              </a:extLst>
            </p:cNvPr>
            <p:cNvCxnSpPr>
              <a:cxnSpLocks/>
            </p:cNvCxnSpPr>
            <p:nvPr/>
          </p:nvCxnSpPr>
          <p:spPr>
            <a:xfrm>
              <a:off x="3722695" y="3335571"/>
              <a:ext cx="0" cy="2403739"/>
            </a:xfrm>
            <a:prstGeom prst="straightConnector1">
              <a:avLst/>
            </a:prstGeom>
            <a:ln w="19050">
              <a:solidFill>
                <a:srgbClr val="6D0C4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4EB2AE57-B77D-BB09-9E8C-78C90568A7F4}"/>
              </a:ext>
            </a:extLst>
          </p:cNvPr>
          <p:cNvSpPr>
            <a:spLocks noGrp="1"/>
          </p:cNvSpPr>
          <p:nvPr>
            <p:ph type="title"/>
          </p:nvPr>
        </p:nvSpPr>
        <p:spPr/>
        <p:txBody>
          <a:bodyPr/>
          <a:lstStyle/>
          <a:p>
            <a:r>
              <a:rPr lang="en-GB" dirty="0"/>
              <a:t>Calculating the gradient of a slope – answer a</a:t>
            </a:r>
          </a:p>
        </p:txBody>
      </p:sp>
      <mc:AlternateContent xmlns:mc="http://schemas.openxmlformats.org/markup-compatibility/2006" xmlns:a14="http://schemas.microsoft.com/office/drawing/2010/main">
        <mc:Choice Requires="a14">
          <p:sp>
            <p:nvSpPr>
              <p:cNvPr id="3" name="Content Placeholder 2" descr="The difference in y is calculated as 40 minus 0, equalling 40. The difference in x is calculated as 40 minus 0, equalling 40. The gradient is calculated as 40 divided by 40, equalling 1.">
                <a:extLst>
                  <a:ext uri="{FF2B5EF4-FFF2-40B4-BE49-F238E27FC236}">
                    <a16:creationId xmlns:a16="http://schemas.microsoft.com/office/drawing/2014/main" id="{9E02198A-5F86-9492-020E-BC6CC62D09EE}"/>
                  </a:ext>
                </a:extLst>
              </p:cNvPr>
              <p:cNvSpPr>
                <a:spLocks noGrp="1"/>
              </p:cNvSpPr>
              <p:nvPr>
                <p:ph idx="1"/>
              </p:nvPr>
            </p:nvSpPr>
            <p:spPr>
              <a:xfrm>
                <a:off x="7433535" y="1388319"/>
                <a:ext cx="3689872" cy="5040000"/>
              </a:xfrm>
            </p:spPr>
            <p:txBody>
              <a:bodyPr>
                <a:normAutofit fontScale="92500"/>
              </a:bodyPr>
              <a:lstStyle/>
              <a:p>
                <a:pPr marL="0" indent="0">
                  <a:buNone/>
                </a:pPr>
                <a:r>
                  <a:rPr lang="en-GB"/>
                  <a:t>Calculate the mean rate of reaction between </a:t>
                </a:r>
                <a:r>
                  <a:rPr lang="en-GB" b="1"/>
                  <a:t>0 and 40 seconds</a:t>
                </a:r>
                <a:r>
                  <a:rPr lang="en-GB"/>
                  <a:t> for: </a:t>
                </a:r>
              </a:p>
              <a:p>
                <a:pPr marL="457200" indent="-457200">
                  <a:buSzPct val="100000"/>
                  <a:buFont typeface="+mj-lt"/>
                  <a:buAutoNum type="alphaLcParenR"/>
                </a:pPr>
                <a:r>
                  <a:rPr lang="en-GB"/>
                  <a:t>reaction A</a:t>
                </a:r>
              </a:p>
              <a:p>
                <a:pPr marL="0" indent="0">
                  <a:buNone/>
                </a:pPr>
                <a14:m>
                  <m:oMathPara xmlns:m="http://schemas.openxmlformats.org/officeDocument/2006/math">
                    <m:oMath>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r>
                        <a:rPr lang="en-GB" b="0" i="1" smtClean="0">
                          <a:latin typeface="Cambria Math" panose="02040503050406030204" pitchFamily="18" charset="0"/>
                        </a:rPr>
                        <m:t>=40−0=40</m:t>
                      </m:r>
                    </m:oMath>
                  </m:oMathPara>
                </a14:m>
                <a:endParaRPr lang="en-GB" b="0"/>
              </a:p>
              <a:p>
                <a:pPr marL="0" indent="0">
                  <a:buNone/>
                </a:pPr>
                <a14:m>
                  <m:oMathPara xmlns:m="http://schemas.openxmlformats.org/officeDocument/2006/math">
                    <m:oMath>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=40−0=40</m:t>
                      </m:r>
                    </m:oMath>
                  </m:oMathPara>
                </a14:m>
                <a:endParaRPr lang="en-GB" b="0"/>
              </a:p>
              <a:p>
                <a:pPr marL="0" indent="0">
                  <a:buNone/>
                </a:pPr>
                <a:endParaRPr lang="en-GB"/>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40</m:t>
                          </m:r>
                        </m:num>
                        <m:den>
                          <m:r>
                            <a:rPr lang="en-GB" b="0" i="1" smtClean="0">
                              <a:latin typeface="Cambria Math" panose="02040503050406030204" pitchFamily="18" charset="0"/>
                            </a:rPr>
                            <m:t>40</m:t>
                          </m:r>
                        </m:den>
                      </m:f>
                    </m:oMath>
                  </m:oMathPara>
                </a14:m>
                <a:endParaRPr lang="en-GB"/>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=1</m:t>
                      </m:r>
                    </m:oMath>
                  </m:oMathPara>
                </a14:m>
                <a:endParaRPr lang="en-GB"/>
              </a:p>
            </p:txBody>
          </p:sp>
        </mc:Choice>
        <mc:Fallback xmlns="">
          <p:sp>
            <p:nvSpPr>
              <p:cNvPr id="3" name="Content Placeholder 2" descr="The difference in y is calculated as 40 minus 0, equalling 40. The difference in x is calculated as 40 minus 0, equalling 40. The gradient is calculated as 40 divided by 40, equalling 1.">
                <a:extLst>
                  <a:ext uri="{FF2B5EF4-FFF2-40B4-BE49-F238E27FC236}">
                    <a16:creationId xmlns:a16="http://schemas.microsoft.com/office/drawing/2014/main" id="{9E02198A-5F86-9492-020E-BC6CC62D09EE}"/>
                  </a:ext>
                </a:extLst>
              </p:cNvPr>
              <p:cNvSpPr>
                <a:spLocks noGrp="1" noRot="1" noChangeAspect="1" noMove="1" noResize="1" noEditPoints="1" noAdjustHandles="1" noChangeArrowheads="1" noChangeShapeType="1" noTextEdit="1"/>
              </p:cNvSpPr>
              <p:nvPr>
                <p:ph idx="1"/>
              </p:nvPr>
            </p:nvSpPr>
            <p:spPr>
              <a:xfrm>
                <a:off x="7433535" y="1388319"/>
                <a:ext cx="3689872" cy="5040000"/>
              </a:xfrm>
              <a:blipFill>
                <a:blip r:embed="rId4"/>
                <a:stretch>
                  <a:fillRect l="-4290" t="-1572" r="-4455"/>
                </a:stretch>
              </a:blipFill>
            </p:spPr>
            <p:txBody>
              <a:bodyPr/>
              <a:lstStyle/>
              <a:p>
                <a:r>
                  <a:rPr lang="en-US">
                    <a:noFill/>
                  </a:rPr>
                  <a:t> </a:t>
                </a:r>
              </a:p>
            </p:txBody>
          </p:sp>
        </mc:Fallback>
      </mc:AlternateContent>
      <p:sp>
        <p:nvSpPr>
          <p:cNvPr id="9" name="Vertical Title 1">
            <a:extLst>
              <a:ext uri="{FF2B5EF4-FFF2-40B4-BE49-F238E27FC236}">
                <a16:creationId xmlns:a16="http://schemas.microsoft.com/office/drawing/2014/main" id="{870FF47E-04E5-6F16-94A8-D3E6E21E1B3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Answer</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985629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descr="The same graph showing volume in cubic centimetres against time in seconds for reactions A and B is repeated on this slide. With a purple arrow showing the difference in A at 40 seconds">
            <a:extLst>
              <a:ext uri="{FF2B5EF4-FFF2-40B4-BE49-F238E27FC236}">
                <a16:creationId xmlns:a16="http://schemas.microsoft.com/office/drawing/2014/main" id="{8AB555F5-08EF-A1A2-A8FF-32D2E4390C73}"/>
              </a:ext>
            </a:extLst>
          </p:cNvPr>
          <p:cNvGrpSpPr>
            <a:grpSpLocks noChangeAspect="1"/>
          </p:cNvGrpSpPr>
          <p:nvPr/>
        </p:nvGrpSpPr>
        <p:grpSpPr>
          <a:xfrm>
            <a:off x="48332" y="1388319"/>
            <a:ext cx="7469581" cy="5392815"/>
            <a:chOff x="527263" y="1612669"/>
            <a:chExt cx="6517348" cy="4705331"/>
          </a:xfrm>
        </p:grpSpPr>
        <p:pic>
          <p:nvPicPr>
            <p:cNvPr id="9" name="Google Shape;208;p29" descr="The same graph showing volume in cubic centimetres against time in seconds for reactions A and B is repeated on this slide.">
              <a:extLst>
                <a:ext uri="{FF2B5EF4-FFF2-40B4-BE49-F238E27FC236}">
                  <a16:creationId xmlns:a16="http://schemas.microsoft.com/office/drawing/2014/main" id="{03B01768-A2DA-CB18-DD41-60E758BC4F77}"/>
                </a:ext>
              </a:extLst>
            </p:cNvPr>
            <p:cNvPicPr preferRelativeResize="0"/>
            <p:nvPr/>
          </p:nvPicPr>
          <p:blipFill>
            <a:blip r:embed="rId3" cstate="print">
              <a:alphaModFix/>
              <a:extLst>
                <a:ext uri="{28A0092B-C50C-407E-A947-70E740481C1C}">
                  <a14:useLocalDpi xmlns:a14="http://schemas.microsoft.com/office/drawing/2010/main" val="0"/>
                </a:ext>
              </a:extLst>
            </a:blip>
            <a:srcRect t="9081" b="2083"/>
            <a:stretch>
              <a:fillRect/>
            </a:stretch>
          </p:blipFill>
          <p:spPr>
            <a:xfrm>
              <a:off x="527263" y="1612669"/>
              <a:ext cx="6517348" cy="4705331"/>
            </a:xfrm>
            <a:prstGeom prst="rect">
              <a:avLst/>
            </a:prstGeom>
            <a:noFill/>
            <a:ln>
              <a:noFill/>
            </a:ln>
          </p:spPr>
        </p:pic>
        <p:cxnSp>
          <p:nvCxnSpPr>
            <p:cNvPr id="11" name="Straight Arrow Connector 10">
              <a:extLst>
                <a:ext uri="{FF2B5EF4-FFF2-40B4-BE49-F238E27FC236}">
                  <a16:creationId xmlns:a16="http://schemas.microsoft.com/office/drawing/2014/main" id="{A725A2EE-99DD-9040-34E5-0758771E5FA7}"/>
                </a:ext>
              </a:extLst>
            </p:cNvPr>
            <p:cNvCxnSpPr/>
            <p:nvPr/>
          </p:nvCxnSpPr>
          <p:spPr>
            <a:xfrm>
              <a:off x="1313127" y="5739310"/>
              <a:ext cx="2409568" cy="0"/>
            </a:xfrm>
            <a:prstGeom prst="straightConnector1">
              <a:avLst/>
            </a:prstGeom>
            <a:ln w="19050">
              <a:solidFill>
                <a:srgbClr val="6D0C4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329475B-153E-0A2A-F08C-E989AEA2C8D0}"/>
                </a:ext>
              </a:extLst>
            </p:cNvPr>
            <p:cNvCxnSpPr>
              <a:cxnSpLocks/>
            </p:cNvCxnSpPr>
            <p:nvPr/>
          </p:nvCxnSpPr>
          <p:spPr>
            <a:xfrm>
              <a:off x="3722695" y="3335571"/>
              <a:ext cx="0" cy="2403739"/>
            </a:xfrm>
            <a:prstGeom prst="straightConnector1">
              <a:avLst/>
            </a:prstGeom>
            <a:ln w="19050">
              <a:solidFill>
                <a:srgbClr val="6D0C4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525ED0CF-F729-F0EA-B608-C0B22EE1C59F}"/>
              </a:ext>
            </a:extLst>
          </p:cNvPr>
          <p:cNvSpPr>
            <a:spLocks noGrp="1"/>
          </p:cNvSpPr>
          <p:nvPr>
            <p:ph type="title"/>
          </p:nvPr>
        </p:nvSpPr>
        <p:spPr/>
        <p:txBody>
          <a:bodyPr/>
          <a:lstStyle/>
          <a:p>
            <a:r>
              <a:rPr lang="en-GB" dirty="0"/>
              <a:t>Deriving the units – answer a continued</a:t>
            </a:r>
          </a:p>
        </p:txBody>
      </p:sp>
      <mc:AlternateContent xmlns:mc="http://schemas.openxmlformats.org/markup-compatibility/2006" xmlns:a14="http://schemas.microsoft.com/office/drawing/2010/main">
        <mc:Choice Requires="a14">
          <p:sp>
            <p:nvSpPr>
              <p:cNvPr id="3" name="Content Placeholder 2" descr="The equation states that the units for the gradient equal the units on the y-axis divided by the units on the x-axis. In this example, the units equal cubic centimetres divided by seconds, equalling cubic centimetres per second.">
                <a:extLst>
                  <a:ext uri="{FF2B5EF4-FFF2-40B4-BE49-F238E27FC236}">
                    <a16:creationId xmlns:a16="http://schemas.microsoft.com/office/drawing/2014/main" id="{684878A6-4B00-4236-05A9-F18788CD8273}"/>
                  </a:ext>
                </a:extLst>
              </p:cNvPr>
              <p:cNvSpPr>
                <a:spLocks noGrp="1"/>
              </p:cNvSpPr>
              <p:nvPr>
                <p:ph idx="1"/>
              </p:nvPr>
            </p:nvSpPr>
            <p:spPr>
              <a:xfrm>
                <a:off x="7293684" y="1399330"/>
                <a:ext cx="3797450" cy="5040000"/>
              </a:xfrm>
            </p:spPr>
            <p:txBody>
              <a:bodyPr/>
              <a:lstStyle/>
              <a:p>
                <a:pPr marL="0" indent="0">
                  <a:buNone/>
                </a:pPr>
                <a:r>
                  <a:rPr lang="en-GB"/>
                  <a:t>We can use the same equation to </a:t>
                </a:r>
                <a:r>
                  <a:rPr lang="en-GB" b="1"/>
                  <a:t>derive</a:t>
                </a:r>
                <a:r>
                  <a:rPr lang="en-GB"/>
                  <a:t> (work out) the units for the gradient.</a:t>
                </a:r>
              </a:p>
              <a:p>
                <a:pPr marL="0" indent="0">
                  <a:buNone/>
                </a:pPr>
                <a14:m>
                  <m:oMathPara xmlns:m="http://schemas.openxmlformats.org/officeDocument/2006/math">
                    <m:oMath>
                      <m:r>
                        <m:rPr>
                          <m:sty m:val="p"/>
                        </m:rPr>
                        <a:rPr lang="en-GB" b="0" i="0" smtClean="0">
                          <a:latin typeface="Cambria Math" panose="02040503050406030204" pitchFamily="18" charset="0"/>
                        </a:rPr>
                        <m:t>units</m:t>
                      </m:r>
                      <m:r>
                        <a:rPr lang="en-GB" b="0" i="1" smtClean="0">
                          <a:latin typeface="Cambria Math" panose="02040503050406030204" pitchFamily="18" charset="0"/>
                        </a:rPr>
                        <m:t>=</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units</m:t>
                          </m:r>
                          <m:r>
                            <a:rPr lang="en-GB" b="0" i="0" smtClean="0">
                              <a:latin typeface="Cambria Math" panose="02040503050406030204" pitchFamily="18" charset="0"/>
                            </a:rPr>
                            <m:t> </m:t>
                          </m:r>
                          <m:r>
                            <m:rPr>
                              <m:sty m:val="p"/>
                            </m:rPr>
                            <a:rPr lang="en-GB" b="0" i="0" smtClean="0">
                              <a:latin typeface="Cambria Math" panose="02040503050406030204" pitchFamily="18" charset="0"/>
                            </a:rPr>
                            <m:t>on</m:t>
                          </m:r>
                          <m:r>
                            <a:rPr lang="en-GB" b="0" i="0" smtClean="0">
                              <a:latin typeface="Cambria Math" panose="02040503050406030204" pitchFamily="18" charset="0"/>
                            </a:rPr>
                            <m:t> </m:t>
                          </m:r>
                          <m:r>
                            <a:rPr lang="en-GB" b="0" i="1" smtClean="0">
                              <a:latin typeface="Cambria Math" panose="02040503050406030204" pitchFamily="18" charset="0"/>
                            </a:rPr>
                            <m:t>𝑦</m:t>
                          </m:r>
                          <m:r>
                            <a:rPr lang="en-GB" b="0" i="0" smtClean="0">
                              <a:latin typeface="Cambria Math" panose="02040503050406030204" pitchFamily="18" charset="0"/>
                            </a:rPr>
                            <m:t> </m:t>
                          </m:r>
                          <m:r>
                            <m:rPr>
                              <m:sty m:val="p"/>
                            </m:rPr>
                            <a:rPr lang="en-GB" b="0" i="0" smtClean="0">
                              <a:latin typeface="Cambria Math" panose="02040503050406030204" pitchFamily="18" charset="0"/>
                            </a:rPr>
                            <m:t>axis</m:t>
                          </m:r>
                        </m:num>
                        <m:den>
                          <m:r>
                            <m:rPr>
                              <m:sty m:val="p"/>
                            </m:rPr>
                            <a:rPr lang="en-GB" b="0" i="0" smtClean="0">
                              <a:latin typeface="Cambria Math" panose="02040503050406030204" pitchFamily="18" charset="0"/>
                            </a:rPr>
                            <m:t>units</m:t>
                          </m:r>
                          <m:r>
                            <a:rPr lang="en-GB" b="0" i="0" smtClean="0">
                              <a:latin typeface="Cambria Math" panose="02040503050406030204" pitchFamily="18" charset="0"/>
                            </a:rPr>
                            <m:t> </m:t>
                          </m:r>
                          <m:r>
                            <m:rPr>
                              <m:sty m:val="p"/>
                            </m:rPr>
                            <a:rPr lang="en-GB" b="0" i="0" smtClean="0">
                              <a:latin typeface="Cambria Math" panose="02040503050406030204" pitchFamily="18" charset="0"/>
                            </a:rPr>
                            <m:t>on</m:t>
                          </m:r>
                          <m:r>
                            <a:rPr lang="en-GB" b="0" i="0" smtClean="0">
                              <a:latin typeface="Cambria Math" panose="02040503050406030204" pitchFamily="18" charset="0"/>
                            </a:rPr>
                            <m:t> </m:t>
                          </m:r>
                          <m:r>
                            <a:rPr lang="en-GB" b="0" i="1" smtClean="0">
                              <a:latin typeface="Cambria Math" panose="02040503050406030204" pitchFamily="18" charset="0"/>
                            </a:rPr>
                            <m:t>𝑥</m:t>
                          </m:r>
                          <m:r>
                            <a:rPr lang="en-GB" b="0" i="0" smtClean="0">
                              <a:latin typeface="Cambria Math" panose="02040503050406030204" pitchFamily="18" charset="0"/>
                            </a:rPr>
                            <m:t> </m:t>
                          </m:r>
                          <m:r>
                            <m:rPr>
                              <m:sty m:val="p"/>
                            </m:rPr>
                            <a:rPr lang="en-GB" b="0" i="0" smtClean="0">
                              <a:latin typeface="Cambria Math" panose="02040503050406030204" pitchFamily="18" charset="0"/>
                            </a:rPr>
                            <m:t>axis</m:t>
                          </m:r>
                        </m:den>
                      </m:f>
                    </m:oMath>
                  </m:oMathPara>
                </a14:m>
                <a:endParaRPr lang="en-GB"/>
              </a:p>
              <a:p>
                <a:pPr marL="0" indent="0">
                  <a:buNone/>
                </a:pPr>
                <a:endParaRPr lang="en-GB" b="0" i="1">
                  <a:latin typeface="Cambria Math" panose="02040503050406030204" pitchFamily="18" charset="0"/>
                </a:endParaRPr>
              </a:p>
              <a:p>
                <a:pPr marL="0" indent="0">
                  <a:buNone/>
                </a:pPr>
                <a14:m>
                  <m:oMathPara xmlns:m="http://schemas.openxmlformats.org/officeDocument/2006/math">
                    <m:oMath>
                      <m:r>
                        <m:rPr>
                          <m:sty m:val="p"/>
                        </m:rPr>
                        <a:rPr lang="en-GB" b="0" i="0" smtClean="0">
                          <a:latin typeface="Cambria Math" panose="02040503050406030204" pitchFamily="18" charset="0"/>
                        </a:rPr>
                        <m:t>units</m:t>
                      </m:r>
                      <m:r>
                        <a:rPr lang="en-GB" b="0" i="1" smtClean="0">
                          <a:latin typeface="Cambria Math" panose="02040503050406030204" pitchFamily="18" charset="0"/>
                        </a:rPr>
                        <m:t>= </m:t>
                      </m:r>
                      <m:f>
                        <m:fPr>
                          <m:ctrlPr>
                            <a:rPr lang="en-GB" b="0" i="1" smtClean="0">
                              <a:latin typeface="Cambria Math" panose="02040503050406030204" pitchFamily="18" charset="0"/>
                            </a:rPr>
                          </m:ctrlPr>
                        </m:fPr>
                        <m:num>
                          <m:sSup>
                            <m:sSupPr>
                              <m:ctrlPr>
                                <a:rPr lang="en-GB" b="0" i="0" smtClean="0">
                                  <a:latin typeface="Cambria Math" panose="02040503050406030204" pitchFamily="18" charset="0"/>
                                </a:rPr>
                              </m:ctrlPr>
                            </m:sSupPr>
                            <m:e>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num>
                        <m:den>
                          <m:r>
                            <m:rPr>
                              <m:sty m:val="p"/>
                            </m:rPr>
                            <a:rPr lang="en-GB" b="0" i="0" smtClean="0">
                              <a:latin typeface="Cambria Math" panose="02040503050406030204" pitchFamily="18" charset="0"/>
                            </a:rPr>
                            <m:t>s</m:t>
                          </m:r>
                        </m:den>
                      </m:f>
                    </m:oMath>
                  </m:oMathPara>
                </a14:m>
                <a:endParaRPr lang="en-GB"/>
              </a:p>
              <a:p>
                <a:pPr marL="0" indent="0">
                  <a:buNone/>
                </a:pPr>
                <a:endParaRPr lang="en-GB"/>
              </a:p>
              <a:p>
                <a:pPr marL="0" indent="0">
                  <a:buNone/>
                </a:pPr>
                <a14:m>
                  <m:oMathPara xmlns:m="http://schemas.openxmlformats.org/officeDocument/2006/math">
                    <m:oMath>
                      <m:r>
                        <m:rPr>
                          <m:sty m:val="p"/>
                        </m:rPr>
                        <a:rPr lang="en-GB" b="0" i="0" smtClean="0">
                          <a:latin typeface="Cambria Math" panose="02040503050406030204" pitchFamily="18" charset="0"/>
                        </a:rPr>
                        <m:t>units</m:t>
                      </m:r>
                      <m:r>
                        <a:rPr lang="en-GB" b="0" i="0" smtClean="0">
                          <a:latin typeface="Cambria Math" panose="02040503050406030204" pitchFamily="18" charset="0"/>
                        </a:rPr>
                        <m:t>= </m:t>
                      </m:r>
                      <m:f>
                        <m:fPr>
                          <m:type m:val="lin"/>
                          <m:ctrlPr>
                            <a:rPr lang="en-GB" b="0" i="1" smtClean="0">
                              <a:latin typeface="Cambria Math" panose="02040503050406030204" pitchFamily="18" charset="0"/>
                            </a:rPr>
                          </m:ctrlPr>
                        </m:fPr>
                        <m:num>
                          <m:sSup>
                            <m:sSupPr>
                              <m:ctrlPr>
                                <a:rPr lang="en-GB" b="0" i="0" smtClean="0">
                                  <a:latin typeface="Cambria Math" panose="02040503050406030204" pitchFamily="18" charset="0"/>
                                </a:rPr>
                              </m:ctrlPr>
                            </m:sSupPr>
                            <m:e>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num>
                        <m:den>
                          <m:r>
                            <m:rPr>
                              <m:sty m:val="p"/>
                            </m:rPr>
                            <a:rPr lang="en-GB" b="0" i="0" smtClean="0">
                              <a:latin typeface="Cambria Math" panose="02040503050406030204" pitchFamily="18" charset="0"/>
                            </a:rPr>
                            <m:t>s</m:t>
                          </m:r>
                        </m:den>
                      </m:f>
                    </m:oMath>
                  </m:oMathPara>
                </a14:m>
                <a:endParaRPr lang="en-GB"/>
              </a:p>
              <a:p>
                <a:pPr marL="0" indent="0">
                  <a:buNone/>
                </a:pPr>
                <a:endParaRPr lang="en-GB"/>
              </a:p>
            </p:txBody>
          </p:sp>
        </mc:Choice>
        <mc:Fallback xmlns="">
          <p:sp>
            <p:nvSpPr>
              <p:cNvPr id="3" name="Content Placeholder 2" descr="The equation states that the units for the gradient equal the units on the y-axis divided by the units on the x-axis. In this example, the units equal cubic centimetres divided by seconds, equalling cubic centimetres per second.">
                <a:extLst>
                  <a:ext uri="{FF2B5EF4-FFF2-40B4-BE49-F238E27FC236}">
                    <a16:creationId xmlns:a16="http://schemas.microsoft.com/office/drawing/2014/main" id="{684878A6-4B00-4236-05A9-F18788CD8273}"/>
                  </a:ext>
                </a:extLst>
              </p:cNvPr>
              <p:cNvSpPr>
                <a:spLocks noGrp="1" noRot="1" noChangeAspect="1" noMove="1" noResize="1" noEditPoints="1" noAdjustHandles="1" noChangeArrowheads="1" noChangeShapeType="1" noTextEdit="1"/>
              </p:cNvSpPr>
              <p:nvPr>
                <p:ph idx="1"/>
              </p:nvPr>
            </p:nvSpPr>
            <p:spPr>
              <a:xfrm>
                <a:off x="7293684" y="1399330"/>
                <a:ext cx="3797450" cy="5040000"/>
              </a:xfrm>
              <a:blipFill>
                <a:blip r:embed="rId4"/>
                <a:stretch>
                  <a:fillRect l="-4494" t="-1816" r="-5939"/>
                </a:stretch>
              </a:blipFill>
            </p:spPr>
            <p:txBody>
              <a:bodyPr/>
              <a:lstStyle/>
              <a:p>
                <a:r>
                  <a:rPr lang="en-US">
                    <a:noFill/>
                  </a:rPr>
                  <a:t> </a:t>
                </a:r>
              </a:p>
            </p:txBody>
          </p:sp>
        </mc:Fallback>
      </mc:AlternateContent>
      <p:sp>
        <p:nvSpPr>
          <p:cNvPr id="10" name="Vertical Title 1">
            <a:extLst>
              <a:ext uri="{FF2B5EF4-FFF2-40B4-BE49-F238E27FC236}">
                <a16:creationId xmlns:a16="http://schemas.microsoft.com/office/drawing/2014/main" id="{E3CD5972-5F35-3C09-438B-6CA582F8A85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Answer</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76782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195;p23" descr="The same graph showing volume in cubic centimetres against time in seconds for reactions A and B is repeated on this slide.">
            <a:extLst>
              <a:ext uri="{FF2B5EF4-FFF2-40B4-BE49-F238E27FC236}">
                <a16:creationId xmlns:a16="http://schemas.microsoft.com/office/drawing/2014/main" id="{FF3A4EE8-13A5-6FA2-770A-822F2AB0EA17}"/>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133004" y="1370358"/>
            <a:ext cx="7218292" cy="5487642"/>
          </a:xfrm>
          <a:prstGeom prst="rect">
            <a:avLst/>
          </a:prstGeom>
          <a:noFill/>
          <a:ln>
            <a:noFill/>
          </a:ln>
        </p:spPr>
      </p:pic>
      <p:sp>
        <p:nvSpPr>
          <p:cNvPr id="2" name="Title 1">
            <a:extLst>
              <a:ext uri="{FF2B5EF4-FFF2-40B4-BE49-F238E27FC236}">
                <a16:creationId xmlns:a16="http://schemas.microsoft.com/office/drawing/2014/main" id="{D845B00A-349E-DB8A-ED69-DF9B15391E59}"/>
              </a:ext>
            </a:extLst>
          </p:cNvPr>
          <p:cNvSpPr>
            <a:spLocks noGrp="1"/>
          </p:cNvSpPr>
          <p:nvPr>
            <p:ph type="title"/>
          </p:nvPr>
        </p:nvSpPr>
        <p:spPr/>
        <p:txBody>
          <a:bodyPr/>
          <a:lstStyle/>
          <a:p>
            <a:r>
              <a:rPr lang="en-GB" dirty="0"/>
              <a:t>Calculating the gradient of a slope – part b </a:t>
            </a:r>
          </a:p>
        </p:txBody>
      </p:sp>
      <p:sp>
        <p:nvSpPr>
          <p:cNvPr id="6" name="Google Shape;117;p5">
            <a:extLst>
              <a:ext uri="{FF2B5EF4-FFF2-40B4-BE49-F238E27FC236}">
                <a16:creationId xmlns:a16="http://schemas.microsoft.com/office/drawing/2014/main" id="{1C5B50BB-307E-CA72-A9D3-504E20D2DA7B}"/>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
        <p:nvSpPr>
          <p:cNvPr id="3" name="Content Placeholder 2" descr="The rate for reaction A is one cubic centimetre per second.">
            <a:extLst>
              <a:ext uri="{FF2B5EF4-FFF2-40B4-BE49-F238E27FC236}">
                <a16:creationId xmlns:a16="http://schemas.microsoft.com/office/drawing/2014/main" id="{22616B48-3FB3-5182-C7A4-067A2984A6A5}"/>
              </a:ext>
            </a:extLst>
          </p:cNvPr>
          <p:cNvSpPr>
            <a:spLocks noGrp="1"/>
          </p:cNvSpPr>
          <p:nvPr>
            <p:ph idx="1"/>
          </p:nvPr>
        </p:nvSpPr>
        <p:spPr>
          <a:xfrm>
            <a:off x="6989785" y="1539338"/>
            <a:ext cx="4011215" cy="5040000"/>
          </a:xfrm>
        </p:spPr>
        <p:txBody>
          <a:bodyPr/>
          <a:lstStyle/>
          <a:p>
            <a:pPr marL="0" indent="0">
              <a:buNone/>
            </a:pPr>
            <a:r>
              <a:rPr lang="en-GB" dirty="0"/>
              <a:t>Calculate the mean rate of reaction between </a:t>
            </a:r>
            <a:r>
              <a:rPr lang="en-GB" b="1" dirty="0"/>
              <a:t>0 and 40 seconds</a:t>
            </a:r>
            <a:r>
              <a:rPr lang="en-GB" dirty="0"/>
              <a:t> for:</a:t>
            </a:r>
          </a:p>
          <a:p>
            <a:pPr marL="457200" indent="-457200">
              <a:buSzPct val="100000"/>
              <a:buFont typeface="+mj-lt"/>
              <a:buAutoNum type="alphaLcParenR"/>
            </a:pPr>
            <a:r>
              <a:rPr lang="en-GB" dirty="0"/>
              <a:t>reaction A</a:t>
            </a:r>
            <a:r>
              <a:rPr lang="en-GB" b="0" dirty="0"/>
              <a:t>: 1 cm</a:t>
            </a:r>
            <a:r>
              <a:rPr lang="en-GB" b="0" baseline="30000" dirty="0"/>
              <a:t>3</a:t>
            </a:r>
            <a:r>
              <a:rPr lang="en-GB" b="0" dirty="0"/>
              <a:t>/s</a:t>
            </a:r>
            <a:endParaRPr lang="en-GB" dirty="0"/>
          </a:p>
          <a:p>
            <a:pPr marL="0" indent="0">
              <a:buSzPct val="100000"/>
              <a:buNone/>
            </a:pPr>
            <a:endParaRPr lang="en-GB" dirty="0"/>
          </a:p>
          <a:p>
            <a:pPr marL="457200" indent="-457200">
              <a:buSzPct val="100000"/>
              <a:buFont typeface="+mj-lt"/>
              <a:buAutoNum type="alphaLcParenR" startAt="2"/>
            </a:pPr>
            <a:r>
              <a:rPr lang="en-GB" dirty="0"/>
              <a:t>reaction B</a:t>
            </a:r>
          </a:p>
        </p:txBody>
      </p:sp>
    </p:spTree>
    <p:extLst>
      <p:ext uri="{BB962C8B-B14F-4D97-AF65-F5344CB8AC3E}">
        <p14:creationId xmlns:p14="http://schemas.microsoft.com/office/powerpoint/2010/main" val="3329213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8C24A-0C99-8276-D70F-08A09E5ECEA5}"/>
            </a:ext>
          </a:extLst>
        </p:cNvPr>
        <p:cNvGrpSpPr/>
        <p:nvPr/>
      </p:nvGrpSpPr>
      <p:grpSpPr>
        <a:xfrm>
          <a:off x="0" y="0"/>
          <a:ext cx="0" cy="0"/>
          <a:chOff x="0" y="0"/>
          <a:chExt cx="0" cy="0"/>
        </a:xfrm>
      </p:grpSpPr>
      <p:pic>
        <p:nvPicPr>
          <p:cNvPr id="7" name="Google Shape;195;p23" descr="The same graph showing volume in cubic centimetres against time in seconds for reactions A and B is repeated on this slide.">
            <a:extLst>
              <a:ext uri="{FF2B5EF4-FFF2-40B4-BE49-F238E27FC236}">
                <a16:creationId xmlns:a16="http://schemas.microsoft.com/office/drawing/2014/main" id="{5142DBEB-2D4A-3CCD-C15B-85A366A9512F}"/>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133004" y="1370358"/>
            <a:ext cx="7218292" cy="5487642"/>
          </a:xfrm>
          <a:prstGeom prst="rect">
            <a:avLst/>
          </a:prstGeom>
          <a:noFill/>
          <a:ln>
            <a:noFill/>
          </a:ln>
        </p:spPr>
      </p:pic>
      <p:sp>
        <p:nvSpPr>
          <p:cNvPr id="2" name="Title 1">
            <a:extLst>
              <a:ext uri="{FF2B5EF4-FFF2-40B4-BE49-F238E27FC236}">
                <a16:creationId xmlns:a16="http://schemas.microsoft.com/office/drawing/2014/main" id="{417FF4C3-0B68-6CCD-83E4-910DF42EE8B1}"/>
              </a:ext>
            </a:extLst>
          </p:cNvPr>
          <p:cNvSpPr>
            <a:spLocks noGrp="1"/>
          </p:cNvSpPr>
          <p:nvPr>
            <p:ph type="title"/>
          </p:nvPr>
        </p:nvSpPr>
        <p:spPr/>
        <p:txBody>
          <a:bodyPr/>
          <a:lstStyle/>
          <a:p>
            <a:r>
              <a:rPr lang="en-GB" dirty="0"/>
              <a:t>Calculating the gradient of a slope – answer b </a:t>
            </a:r>
          </a:p>
        </p:txBody>
      </p:sp>
      <mc:AlternateContent xmlns:mc="http://schemas.openxmlformats.org/markup-compatibility/2006" xmlns:a14="http://schemas.microsoft.com/office/drawing/2010/main">
        <mc:Choice Requires="a14">
          <p:sp>
            <p:nvSpPr>
              <p:cNvPr id="3" name="Content Placeholder 2" descr="The rate for reaction A is one cubic centimetre per second.">
                <a:extLst>
                  <a:ext uri="{FF2B5EF4-FFF2-40B4-BE49-F238E27FC236}">
                    <a16:creationId xmlns:a16="http://schemas.microsoft.com/office/drawing/2014/main" id="{3168E5EA-607D-F5C8-122D-5AD6F6FE860E}"/>
                  </a:ext>
                </a:extLst>
              </p:cNvPr>
              <p:cNvSpPr>
                <a:spLocks noGrp="1"/>
              </p:cNvSpPr>
              <p:nvPr>
                <p:ph idx="1"/>
              </p:nvPr>
            </p:nvSpPr>
            <p:spPr>
              <a:xfrm>
                <a:off x="7196362" y="1399330"/>
                <a:ext cx="4011215" cy="5040000"/>
              </a:xfrm>
            </p:spPr>
            <p:txBody>
              <a:bodyPr>
                <a:normAutofit/>
              </a:bodyPr>
              <a:lstStyle/>
              <a:p>
                <a:pPr marL="0" indent="0">
                  <a:buNone/>
                </a:pPr>
                <a:r>
                  <a:rPr lang="en-GB" dirty="0"/>
                  <a:t>Calculate the mean rate of reaction between </a:t>
                </a:r>
                <a:r>
                  <a:rPr lang="en-GB" b="1" dirty="0"/>
                  <a:t>0 and 40 seconds</a:t>
                </a:r>
                <a:r>
                  <a:rPr lang="en-GB" dirty="0"/>
                  <a:t> for:</a:t>
                </a:r>
              </a:p>
              <a:p>
                <a:pPr marL="457200" indent="-457200">
                  <a:buSzPct val="100000"/>
                  <a:buFont typeface="+mj-lt"/>
                  <a:buAutoNum type="alphaLcParenR" startAt="2"/>
                </a:pPr>
                <a:r>
                  <a:rPr lang="en-GB" dirty="0"/>
                  <a:t>reaction B</a:t>
                </a:r>
              </a:p>
              <a:p>
                <a:pPr marL="0" indent="0">
                  <a:buNone/>
                </a:pPr>
                <a14:m>
                  <m:oMathPara xmlns:m="http://schemas.openxmlformats.org/officeDocument/2006/math">
                    <m:oMath>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𝑦</m:t>
                      </m:r>
                      <m:r>
                        <a:rPr lang="en-GB" i="1">
                          <a:latin typeface="Cambria Math" panose="02040503050406030204" pitchFamily="18" charset="0"/>
                        </a:rPr>
                        <m:t>=30−0=30</m:t>
                      </m:r>
                    </m:oMath>
                  </m:oMathPara>
                </a14:m>
                <a:endParaRPr lang="en-GB" dirty="0"/>
              </a:p>
              <a:p>
                <a:pPr marL="0" indent="0">
                  <a:buNone/>
                </a:pPr>
                <a14:m>
                  <m:oMathPara xmlns:m="http://schemas.openxmlformats.org/officeDocument/2006/math">
                    <m:oMath>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𝑥</m:t>
                      </m:r>
                      <m:r>
                        <a:rPr lang="en-GB" i="1">
                          <a:latin typeface="Cambria Math" panose="02040503050406030204" pitchFamily="18" charset="0"/>
                        </a:rPr>
                        <m:t>=40−0=40</m:t>
                      </m:r>
                    </m:oMath>
                  </m:oMathPara>
                </a14:m>
                <a:endParaRPr lang="en-GB" dirty="0"/>
              </a:p>
              <a:p>
                <a:pPr marL="0" indent="0">
                  <a:buNone/>
                </a:pPr>
                <a14:m>
                  <m:oMathPara xmlns:m="http://schemas.openxmlformats.org/officeDocument/2006/math">
                    <m:oMath>
                      <m:r>
                        <m:rPr>
                          <m:sty m:val="p"/>
                        </m:rPr>
                        <a:rPr lang="en-GB">
                          <a:latin typeface="Cambria Math" panose="02040503050406030204" pitchFamily="18" charset="0"/>
                        </a:rPr>
                        <m:t>gradient</m:t>
                      </m:r>
                      <m:r>
                        <a:rPr lang="en-GB" i="1">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3</m:t>
                          </m:r>
                          <m:r>
                            <a:rPr lang="en-GB" i="1">
                              <a:latin typeface="Cambria Math" panose="02040503050406030204" pitchFamily="18" charset="0"/>
                            </a:rPr>
                            <m:t>0</m:t>
                          </m:r>
                        </m:num>
                        <m:den>
                          <m:r>
                            <a:rPr lang="en-GB" i="1">
                              <a:latin typeface="Cambria Math" panose="02040503050406030204" pitchFamily="18" charset="0"/>
                            </a:rPr>
                            <m:t>40</m:t>
                          </m:r>
                        </m:den>
                      </m:f>
                    </m:oMath>
                  </m:oMathPara>
                </a14:m>
                <a:endParaRPr lang="en-GB" dirty="0"/>
              </a:p>
              <a:p>
                <a:pPr marL="0" indent="0">
                  <a:buNone/>
                </a:pPr>
                <a14:m>
                  <m:oMathPara xmlns:m="http://schemas.openxmlformats.org/officeDocument/2006/math">
                    <m:oMath>
                      <m:r>
                        <m:rPr>
                          <m:sty m:val="p"/>
                        </m:rPr>
                        <a:rPr lang="en-GB">
                          <a:latin typeface="Cambria Math" panose="02040503050406030204" pitchFamily="18" charset="0"/>
                        </a:rPr>
                        <m:t>gradient</m:t>
                      </m:r>
                      <m:r>
                        <a:rPr lang="en-GB" i="1">
                          <a:latin typeface="Cambria Math" panose="02040503050406030204" pitchFamily="18" charset="0"/>
                        </a:rPr>
                        <m:t>=</m:t>
                      </m:r>
                      <m:r>
                        <a:rPr lang="en-GB" b="0" i="1" smtClean="0">
                          <a:latin typeface="Cambria Math" panose="02040503050406030204" pitchFamily="18" charset="0"/>
                        </a:rPr>
                        <m:t>0.75</m:t>
                      </m:r>
                    </m:oMath>
                  </m:oMathPara>
                </a14:m>
                <a:endParaRPr lang="en-GB" dirty="0"/>
              </a:p>
              <a:p>
                <a:pPr marL="0" indent="0">
                  <a:buSzPct val="100000"/>
                  <a:buNone/>
                </a:pPr>
                <a14:m>
                  <m:oMathPara xmlns:m="http://schemas.openxmlformats.org/officeDocument/2006/math">
                    <m:oMath>
                      <m:r>
                        <m:rPr>
                          <m:sty m:val="p"/>
                        </m:rPr>
                        <a:rPr lang="en-GB">
                          <a:latin typeface="Cambria Math" panose="02040503050406030204" pitchFamily="18" charset="0"/>
                        </a:rPr>
                        <m:t>units</m:t>
                      </m:r>
                      <m:r>
                        <a:rPr lang="en-GB">
                          <a:latin typeface="Cambria Math" panose="02040503050406030204" pitchFamily="18" charset="0"/>
                        </a:rPr>
                        <m:t>= </m:t>
                      </m:r>
                      <m:f>
                        <m:fPr>
                          <m:type m:val="lin"/>
                          <m:ctrlPr>
                            <a:rPr lang="en-GB" i="1">
                              <a:latin typeface="Cambria Math" panose="02040503050406030204" pitchFamily="18" charset="0"/>
                            </a:rPr>
                          </m:ctrlPr>
                        </m:fPr>
                        <m:num>
                          <m:sSup>
                            <m:sSupPr>
                              <m:ctrlPr>
                                <a:rPr lang="en-GB">
                                  <a:latin typeface="Cambria Math" panose="02040503050406030204" pitchFamily="18" charset="0"/>
                                </a:rPr>
                              </m:ctrlPr>
                            </m:sSupPr>
                            <m:e>
                              <m:r>
                                <m:rPr>
                                  <m:sty m:val="p"/>
                                </m:rPr>
                                <a:rPr lang="en-GB">
                                  <a:latin typeface="Cambria Math" panose="02040503050406030204" pitchFamily="18" charset="0"/>
                                </a:rPr>
                                <m:t>cm</m:t>
                              </m:r>
                            </m:e>
                            <m:sup>
                              <m:r>
                                <a:rPr lang="en-GB">
                                  <a:latin typeface="Cambria Math" panose="02040503050406030204" pitchFamily="18" charset="0"/>
                                </a:rPr>
                                <m:t>3</m:t>
                              </m:r>
                            </m:sup>
                          </m:sSup>
                        </m:num>
                        <m:den>
                          <m:r>
                            <m:rPr>
                              <m:sty m:val="p"/>
                            </m:rPr>
                            <a:rPr lang="en-GB">
                              <a:latin typeface="Cambria Math" panose="02040503050406030204" pitchFamily="18" charset="0"/>
                            </a:rPr>
                            <m:t>s</m:t>
                          </m:r>
                        </m:den>
                      </m:f>
                    </m:oMath>
                  </m:oMathPara>
                </a14:m>
                <a:endParaRPr lang="en-GB" dirty="0"/>
              </a:p>
              <a:p>
                <a:pPr marL="0" indent="0">
                  <a:buSzPct val="100000"/>
                  <a:buNone/>
                </a:pPr>
                <a:r>
                  <a:rPr lang="en-GB" dirty="0"/>
                  <a:t>Answer: </a:t>
                </a:r>
                <a14:m>
                  <m:oMath xmlns:m="http://schemas.openxmlformats.org/officeDocument/2006/math">
                    <m:r>
                      <a:rPr lang="en-GB" b="0" i="0" smtClean="0">
                        <a:latin typeface="Cambria Math" panose="02040503050406030204" pitchFamily="18" charset="0"/>
                      </a:rPr>
                      <m:t>0.75 </m:t>
                    </m:r>
                    <m:f>
                      <m:fPr>
                        <m:type m:val="lin"/>
                        <m:ctrlPr>
                          <a:rPr lang="en-GB" i="1">
                            <a:latin typeface="Cambria Math" panose="02040503050406030204" pitchFamily="18" charset="0"/>
                          </a:rPr>
                        </m:ctrlPr>
                      </m:fPr>
                      <m:num>
                        <m:sSup>
                          <m:sSupPr>
                            <m:ctrlPr>
                              <a:rPr lang="en-GB">
                                <a:latin typeface="Cambria Math" panose="02040503050406030204" pitchFamily="18" charset="0"/>
                              </a:rPr>
                            </m:ctrlPr>
                          </m:sSupPr>
                          <m:e>
                            <m:r>
                              <m:rPr>
                                <m:sty m:val="p"/>
                              </m:rPr>
                              <a:rPr lang="en-GB">
                                <a:latin typeface="Cambria Math" panose="02040503050406030204" pitchFamily="18" charset="0"/>
                              </a:rPr>
                              <m:t>cm</m:t>
                            </m:r>
                          </m:e>
                          <m:sup>
                            <m:r>
                              <a:rPr lang="en-GB">
                                <a:latin typeface="Cambria Math" panose="02040503050406030204" pitchFamily="18" charset="0"/>
                              </a:rPr>
                              <m:t>3</m:t>
                            </m:r>
                          </m:sup>
                        </m:sSup>
                      </m:num>
                      <m:den>
                        <m:r>
                          <m:rPr>
                            <m:sty m:val="p"/>
                          </m:rPr>
                          <a:rPr lang="en-GB">
                            <a:latin typeface="Cambria Math" panose="02040503050406030204" pitchFamily="18" charset="0"/>
                          </a:rPr>
                          <m:t>s</m:t>
                        </m:r>
                      </m:den>
                    </m:f>
                  </m:oMath>
                </a14:m>
                <a:endParaRPr lang="en-GB" dirty="0"/>
              </a:p>
            </p:txBody>
          </p:sp>
        </mc:Choice>
        <mc:Fallback xmlns="">
          <p:sp>
            <p:nvSpPr>
              <p:cNvPr id="3" name="Content Placeholder 2" descr="The rate for reaction A is one cubic centimetre per second.">
                <a:extLst>
                  <a:ext uri="{FF2B5EF4-FFF2-40B4-BE49-F238E27FC236}">
                    <a16:creationId xmlns:a16="http://schemas.microsoft.com/office/drawing/2014/main" id="{3168E5EA-607D-F5C8-122D-5AD6F6FE860E}"/>
                  </a:ext>
                </a:extLst>
              </p:cNvPr>
              <p:cNvSpPr>
                <a:spLocks noGrp="1" noRot="1" noChangeAspect="1" noMove="1" noResize="1" noEditPoints="1" noAdjustHandles="1" noChangeArrowheads="1" noChangeShapeType="1" noTextEdit="1"/>
              </p:cNvSpPr>
              <p:nvPr>
                <p:ph idx="1"/>
              </p:nvPr>
            </p:nvSpPr>
            <p:spPr>
              <a:xfrm>
                <a:off x="7196362" y="1399330"/>
                <a:ext cx="4011215" cy="5040000"/>
              </a:xfrm>
              <a:blipFill>
                <a:blip r:embed="rId4"/>
                <a:stretch>
                  <a:fillRect l="-4407" t="-1816" r="-5471" b="-3874"/>
                </a:stretch>
              </a:blipFill>
            </p:spPr>
            <p:txBody>
              <a:bodyPr/>
              <a:lstStyle/>
              <a:p>
                <a:r>
                  <a:rPr lang="en-US">
                    <a:noFill/>
                  </a:rPr>
                  <a:t> </a:t>
                </a:r>
              </a:p>
            </p:txBody>
          </p:sp>
        </mc:Fallback>
      </mc:AlternateContent>
      <p:sp>
        <p:nvSpPr>
          <p:cNvPr id="6" name="Vertical Title 1">
            <a:extLst>
              <a:ext uri="{FF2B5EF4-FFF2-40B4-BE49-F238E27FC236}">
                <a16:creationId xmlns:a16="http://schemas.microsoft.com/office/drawing/2014/main" id="{0D0559E5-4422-9881-14C2-DFC8814AB0F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Answer</a:t>
            </a:r>
            <a:endParaRPr lang="en-US" sz="2200"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2021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195;p23" descr="The same graph showing volume in cubic centimetres against time in seconds for reactions A and B is repeated on this slide.">
            <a:extLst>
              <a:ext uri="{FF2B5EF4-FFF2-40B4-BE49-F238E27FC236}">
                <a16:creationId xmlns:a16="http://schemas.microsoft.com/office/drawing/2014/main" id="{EE1AB9DD-6B02-CB18-DE47-2F88B5A0B2CC}"/>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1817" t="9000" r="3956" b="2854"/>
          <a:stretch>
            <a:fillRect/>
          </a:stretch>
        </p:blipFill>
        <p:spPr>
          <a:xfrm>
            <a:off x="0" y="1253980"/>
            <a:ext cx="7218292" cy="5487642"/>
          </a:xfrm>
          <a:prstGeom prst="rect">
            <a:avLst/>
          </a:prstGeom>
          <a:noFill/>
          <a:ln>
            <a:noFill/>
          </a:ln>
        </p:spPr>
      </p:pic>
      <p:sp>
        <p:nvSpPr>
          <p:cNvPr id="2" name="Title 1">
            <a:extLst>
              <a:ext uri="{FF2B5EF4-FFF2-40B4-BE49-F238E27FC236}">
                <a16:creationId xmlns:a16="http://schemas.microsoft.com/office/drawing/2014/main" id="{508CA676-4CD4-0C7A-0814-7482A7C9CF66}"/>
              </a:ext>
            </a:extLst>
          </p:cNvPr>
          <p:cNvSpPr>
            <a:spLocks noGrp="1"/>
          </p:cNvSpPr>
          <p:nvPr>
            <p:ph type="title"/>
          </p:nvPr>
        </p:nvSpPr>
        <p:spPr/>
        <p:txBody>
          <a:bodyPr/>
          <a:lstStyle/>
          <a:p>
            <a:r>
              <a:rPr lang="en-GB" dirty="0"/>
              <a:t>Comparing the mean rates of reaction</a:t>
            </a:r>
          </a:p>
        </p:txBody>
      </p:sp>
      <p:sp>
        <p:nvSpPr>
          <p:cNvPr id="3" name="Content Placeholder 2">
            <a:extLst>
              <a:ext uri="{FF2B5EF4-FFF2-40B4-BE49-F238E27FC236}">
                <a16:creationId xmlns:a16="http://schemas.microsoft.com/office/drawing/2014/main" id="{C24BF1C0-35AA-2DC1-0B8C-E20FF05E2A8B}"/>
              </a:ext>
            </a:extLst>
          </p:cNvPr>
          <p:cNvSpPr>
            <a:spLocks noGrp="1"/>
          </p:cNvSpPr>
          <p:nvPr>
            <p:ph idx="1"/>
          </p:nvPr>
        </p:nvSpPr>
        <p:spPr>
          <a:xfrm>
            <a:off x="7065393" y="1477801"/>
            <a:ext cx="4187681" cy="5040000"/>
          </a:xfrm>
        </p:spPr>
        <p:txBody>
          <a:bodyPr/>
          <a:lstStyle/>
          <a:p>
            <a:pPr marL="457200" indent="-457200">
              <a:buSzPct val="100000"/>
              <a:buFont typeface="+mj-lt"/>
              <a:buAutoNum type="alphaLcParenR"/>
            </a:pPr>
            <a:r>
              <a:rPr lang="en-GB" dirty="0"/>
              <a:t>Compare the mean rate of reaction between 0 and 40 seconds for reaction A and reaction B.</a:t>
            </a:r>
          </a:p>
          <a:p>
            <a:pPr marL="457200" indent="-457200">
              <a:buSzPct val="100000"/>
              <a:buFont typeface="+mj-lt"/>
              <a:buAutoNum type="alphaLcParenR"/>
            </a:pPr>
            <a:r>
              <a:rPr lang="en-GB" dirty="0"/>
              <a:t>Which line represents the reaction with larger lumps of sodium carbonate?</a:t>
            </a:r>
          </a:p>
          <a:p>
            <a:pPr marL="457200" indent="-457200">
              <a:buSzPct val="100000"/>
              <a:buFont typeface="+mj-lt"/>
              <a:buAutoNum type="alphaLcParenR"/>
            </a:pPr>
            <a:r>
              <a:rPr lang="en-GB" dirty="0"/>
              <a:t>Why do you think this is the case? </a:t>
            </a:r>
          </a:p>
        </p:txBody>
      </p:sp>
      <p:sp>
        <p:nvSpPr>
          <p:cNvPr id="6" name="Google Shape;117;p5">
            <a:extLst>
              <a:ext uri="{FF2B5EF4-FFF2-40B4-BE49-F238E27FC236}">
                <a16:creationId xmlns:a16="http://schemas.microsoft.com/office/drawing/2014/main" id="{600BE54E-2210-C763-2BE4-B0BC65A8C4BB}"/>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34132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1FBEF-F8D4-5362-5D2B-607998DBB9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CB8816-BCE8-7EA8-A0ED-58512B6AF8C7}"/>
              </a:ext>
            </a:extLst>
          </p:cNvPr>
          <p:cNvSpPr>
            <a:spLocks noGrp="1"/>
          </p:cNvSpPr>
          <p:nvPr>
            <p:ph type="title"/>
          </p:nvPr>
        </p:nvSpPr>
        <p:spPr>
          <a:xfrm>
            <a:off x="540000" y="540000"/>
            <a:ext cx="10276388" cy="440661"/>
          </a:xfrm>
        </p:spPr>
        <p:txBody>
          <a:bodyPr/>
          <a:lstStyle/>
          <a:p>
            <a:r>
              <a:rPr lang="en-GB" dirty="0"/>
              <a:t>Comparing the mean rates of reaction – answers</a:t>
            </a:r>
          </a:p>
        </p:txBody>
      </p:sp>
      <p:sp>
        <p:nvSpPr>
          <p:cNvPr id="3" name="Content Placeholder 2">
            <a:extLst>
              <a:ext uri="{FF2B5EF4-FFF2-40B4-BE49-F238E27FC236}">
                <a16:creationId xmlns:a16="http://schemas.microsoft.com/office/drawing/2014/main" id="{D5B5D8A9-6BF2-6327-8893-3FC35D0B9127}"/>
              </a:ext>
            </a:extLst>
          </p:cNvPr>
          <p:cNvSpPr>
            <a:spLocks noGrp="1"/>
          </p:cNvSpPr>
          <p:nvPr>
            <p:ph idx="1"/>
          </p:nvPr>
        </p:nvSpPr>
        <p:spPr>
          <a:xfrm>
            <a:off x="540001" y="1399330"/>
            <a:ext cx="10276388" cy="5040000"/>
          </a:xfrm>
        </p:spPr>
        <p:txBody>
          <a:bodyPr/>
          <a:lstStyle/>
          <a:p>
            <a:pPr marL="365125" lvl="0" indent="-365125">
              <a:lnSpc>
                <a:spcPct val="110000"/>
              </a:lnSpc>
              <a:spcAft>
                <a:spcPts val="0"/>
              </a:spcAft>
              <a:buSzPct val="100000"/>
              <a:buFont typeface="Arial"/>
              <a:buAutoNum type="alphaLcParenR"/>
            </a:pPr>
            <a:r>
              <a:rPr lang="en-GB" dirty="0"/>
              <a:t>Reaction A has a faster rate of reaction between 0 and 40 seconds than reaction B. Reaction A has a rate of reaction of 1 cm</a:t>
            </a:r>
            <a:r>
              <a:rPr lang="en-GB" baseline="30000" dirty="0"/>
              <a:t>3</a:t>
            </a:r>
            <a:r>
              <a:rPr lang="en-GB" dirty="0"/>
              <a:t>/s in the first 40 seconds, Reaction B has a reaction rate of 0.75 cm</a:t>
            </a:r>
            <a:r>
              <a:rPr lang="en-GB" baseline="30000" dirty="0"/>
              <a:t>3</a:t>
            </a:r>
            <a:r>
              <a:rPr lang="en-GB" dirty="0"/>
              <a:t>/s in that same time. The steeper the slope, the faster the reaction.</a:t>
            </a:r>
          </a:p>
          <a:p>
            <a:pPr marL="365125" lvl="0" indent="-365125">
              <a:lnSpc>
                <a:spcPct val="110000"/>
              </a:lnSpc>
              <a:spcAft>
                <a:spcPts val="0"/>
              </a:spcAft>
              <a:buSzPct val="100000"/>
              <a:buFont typeface="Arial"/>
              <a:buAutoNum type="alphaLcParenR"/>
            </a:pPr>
            <a:endParaRPr lang="en-GB" dirty="0"/>
          </a:p>
          <a:p>
            <a:pPr marL="365125" lvl="0" indent="-365125">
              <a:lnSpc>
                <a:spcPct val="110000"/>
              </a:lnSpc>
              <a:spcAft>
                <a:spcPts val="0"/>
              </a:spcAft>
              <a:buSzPct val="100000"/>
              <a:buFont typeface="Arial"/>
              <a:buAutoNum type="alphaLcParenR"/>
            </a:pPr>
            <a:r>
              <a:rPr lang="en-GB" dirty="0"/>
              <a:t>Line A represents the reaction with smaller lumps; line B represents the reaction with larger lumps. </a:t>
            </a:r>
          </a:p>
          <a:p>
            <a:pPr marL="365125" lvl="0" indent="-365125">
              <a:lnSpc>
                <a:spcPct val="110000"/>
              </a:lnSpc>
              <a:spcAft>
                <a:spcPts val="0"/>
              </a:spcAft>
              <a:buSzPct val="100000"/>
              <a:buFont typeface="Arial"/>
              <a:buAutoNum type="alphaLcParenR"/>
            </a:pPr>
            <a:endParaRPr lang="en-GB" dirty="0"/>
          </a:p>
          <a:p>
            <a:pPr marL="365125" lvl="0" indent="-365125">
              <a:lnSpc>
                <a:spcPct val="110000"/>
              </a:lnSpc>
              <a:spcAft>
                <a:spcPts val="0"/>
              </a:spcAft>
              <a:buSzPct val="100000"/>
              <a:buFont typeface="Arial"/>
              <a:buAutoNum type="alphaLcParenR"/>
            </a:pPr>
            <a:r>
              <a:rPr lang="en-GB" dirty="0"/>
              <a:t>The smaller lumps will have a faster rate of reaction because they have a larger surface area, so the line is steeper.</a:t>
            </a:r>
          </a:p>
        </p:txBody>
      </p:sp>
      <p:sp>
        <p:nvSpPr>
          <p:cNvPr id="6" name="Vertical Title 1">
            <a:extLst>
              <a:ext uri="{FF2B5EF4-FFF2-40B4-BE49-F238E27FC236}">
                <a16:creationId xmlns:a16="http://schemas.microsoft.com/office/drawing/2014/main" id="{B9BC671E-7E9E-0613-C5AE-DF8A3BB1A5DB}"/>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Answers</a:t>
            </a:r>
            <a:endParaRPr lang="en-US" sz="22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0457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51;g3b08ef6b5f8_0_7" descr="The graph shows a curved line with a straight tangent drawn through a point on the curve. The tangent follows the general direction of the curve at that point.">
            <a:extLst>
              <a:ext uri="{FF2B5EF4-FFF2-40B4-BE49-F238E27FC236}">
                <a16:creationId xmlns:a16="http://schemas.microsoft.com/office/drawing/2014/main" id="{0AECF9B0-433C-270D-B2CB-1D85EEBD8DF1}"/>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3640" t="7092" r="5868" b="8829"/>
          <a:stretch>
            <a:fillRect/>
          </a:stretch>
        </p:blipFill>
        <p:spPr>
          <a:xfrm>
            <a:off x="264674" y="1147156"/>
            <a:ext cx="6847875" cy="5170844"/>
          </a:xfrm>
          <a:prstGeom prst="rect">
            <a:avLst/>
          </a:prstGeom>
          <a:noFill/>
          <a:ln>
            <a:noFill/>
          </a:ln>
        </p:spPr>
      </p:pic>
      <p:sp>
        <p:nvSpPr>
          <p:cNvPr id="2" name="Title 1">
            <a:extLst>
              <a:ext uri="{FF2B5EF4-FFF2-40B4-BE49-F238E27FC236}">
                <a16:creationId xmlns:a16="http://schemas.microsoft.com/office/drawing/2014/main" id="{27C7DB79-2895-0187-2A9D-D1154C97468C}"/>
              </a:ext>
            </a:extLst>
          </p:cNvPr>
          <p:cNvSpPr>
            <a:spLocks noGrp="1"/>
          </p:cNvSpPr>
          <p:nvPr>
            <p:ph type="title"/>
          </p:nvPr>
        </p:nvSpPr>
        <p:spPr/>
        <p:txBody>
          <a:bodyPr/>
          <a:lstStyle/>
          <a:p>
            <a:r>
              <a:rPr lang="en-GB"/>
              <a:t>Drawing a tangent to a curve</a:t>
            </a:r>
          </a:p>
        </p:txBody>
      </p:sp>
      <p:sp>
        <p:nvSpPr>
          <p:cNvPr id="3" name="Content Placeholder 2">
            <a:extLst>
              <a:ext uri="{FF2B5EF4-FFF2-40B4-BE49-F238E27FC236}">
                <a16:creationId xmlns:a16="http://schemas.microsoft.com/office/drawing/2014/main" id="{40FC0A00-BC0B-D6B3-B96A-A66503170885}"/>
              </a:ext>
            </a:extLst>
          </p:cNvPr>
          <p:cNvSpPr>
            <a:spLocks noGrp="1"/>
          </p:cNvSpPr>
          <p:nvPr>
            <p:ph idx="1"/>
          </p:nvPr>
        </p:nvSpPr>
        <p:spPr>
          <a:xfrm>
            <a:off x="6917832" y="1664025"/>
            <a:ext cx="3917093" cy="5040000"/>
          </a:xfrm>
        </p:spPr>
        <p:txBody>
          <a:bodyPr/>
          <a:lstStyle/>
          <a:p>
            <a:pPr marL="53975" lvl="0" indent="0">
              <a:spcAft>
                <a:spcPts val="0"/>
              </a:spcAft>
              <a:buSzPts val="2750"/>
              <a:buNone/>
            </a:pPr>
            <a:r>
              <a:rPr lang="en-GB" dirty="0"/>
              <a:t>The gradient of a slope describes its steepness. </a:t>
            </a:r>
          </a:p>
          <a:p>
            <a:pPr marL="53975" lvl="0" indent="0">
              <a:spcAft>
                <a:spcPts val="0"/>
              </a:spcAft>
              <a:buSzPts val="2750"/>
              <a:buNone/>
            </a:pPr>
            <a:endParaRPr lang="en-GB" dirty="0"/>
          </a:p>
          <a:p>
            <a:pPr marL="53975" lvl="0" indent="0">
              <a:spcAft>
                <a:spcPts val="0"/>
              </a:spcAft>
              <a:buSzPts val="2750"/>
              <a:buNone/>
            </a:pPr>
            <a:r>
              <a:rPr lang="en-GB" dirty="0"/>
              <a:t>A tangent can be used to find the gradient of a curve at a specific point.</a:t>
            </a:r>
          </a:p>
          <a:p>
            <a:pPr marL="53975" lvl="0" indent="0">
              <a:spcAft>
                <a:spcPts val="0"/>
              </a:spcAft>
              <a:buSzPts val="2750"/>
              <a:buNone/>
            </a:pPr>
            <a:endParaRPr lang="en-GB" dirty="0"/>
          </a:p>
          <a:p>
            <a:pPr marL="53975" lvl="0" indent="0">
              <a:spcAft>
                <a:spcPts val="0"/>
              </a:spcAft>
              <a:buSzPts val="2750"/>
              <a:buNone/>
            </a:pPr>
            <a:r>
              <a:rPr lang="en-GB" dirty="0"/>
              <a:t>A tangent is a straight line that follows the general direction of the curve at that point.</a:t>
            </a:r>
          </a:p>
          <a:p>
            <a:pPr marL="0" indent="0">
              <a:buNone/>
            </a:pPr>
            <a:endParaRPr lang="en-GB" dirty="0"/>
          </a:p>
        </p:txBody>
      </p:sp>
    </p:spTree>
    <p:extLst>
      <p:ext uri="{BB962C8B-B14F-4D97-AF65-F5344CB8AC3E}">
        <p14:creationId xmlns:p14="http://schemas.microsoft.com/office/powerpoint/2010/main" val="16653127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58;g3af95a84d95_1_0" descr="The same graph is shown, with a horizontal line showing the difference in x and a vertical line showing the difference in y.">
            <a:extLst>
              <a:ext uri="{FF2B5EF4-FFF2-40B4-BE49-F238E27FC236}">
                <a16:creationId xmlns:a16="http://schemas.microsoft.com/office/drawing/2014/main" id="{133D58E5-1D58-2636-3BFA-12ACF63A752F}"/>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a:stretch/>
        </p:blipFill>
        <p:spPr>
          <a:xfrm>
            <a:off x="0" y="1244345"/>
            <a:ext cx="6907426" cy="5613655"/>
          </a:xfrm>
          <a:prstGeom prst="rect">
            <a:avLst/>
          </a:prstGeom>
          <a:noFill/>
          <a:ln>
            <a:noFill/>
          </a:ln>
        </p:spPr>
      </p:pic>
      <p:sp>
        <p:nvSpPr>
          <p:cNvPr id="2" name="Title 1">
            <a:extLst>
              <a:ext uri="{FF2B5EF4-FFF2-40B4-BE49-F238E27FC236}">
                <a16:creationId xmlns:a16="http://schemas.microsoft.com/office/drawing/2014/main" id="{2B4F9F23-CE7B-F08A-E767-6F754229349A}"/>
              </a:ext>
            </a:extLst>
          </p:cNvPr>
          <p:cNvSpPr>
            <a:spLocks noGrp="1"/>
          </p:cNvSpPr>
          <p:nvPr>
            <p:ph type="title"/>
          </p:nvPr>
        </p:nvSpPr>
        <p:spPr/>
        <p:txBody>
          <a:bodyPr/>
          <a:lstStyle/>
          <a:p>
            <a:r>
              <a:rPr lang="en-GB"/>
              <a:t>Calculating the gradient of a tangent</a:t>
            </a:r>
          </a:p>
        </p:txBody>
      </p:sp>
      <mc:AlternateContent xmlns:mc="http://schemas.openxmlformats.org/markup-compatibility/2006" xmlns:a14="http://schemas.microsoft.com/office/drawing/2010/main">
        <mc:Choice Requires="a14">
          <p:sp>
            <p:nvSpPr>
              <p:cNvPr id="3" name="Content Placeholder 2" descr="The equation states that gradient equals the difference in y divided by the difference in x.">
                <a:extLst>
                  <a:ext uri="{FF2B5EF4-FFF2-40B4-BE49-F238E27FC236}">
                    <a16:creationId xmlns:a16="http://schemas.microsoft.com/office/drawing/2014/main" id="{5F833368-6835-5A1F-35D1-B173FAB8A019}"/>
                  </a:ext>
                </a:extLst>
              </p:cNvPr>
              <p:cNvSpPr>
                <a:spLocks noGrp="1"/>
              </p:cNvSpPr>
              <p:nvPr>
                <p:ph idx="1"/>
              </p:nvPr>
            </p:nvSpPr>
            <p:spPr>
              <a:xfrm>
                <a:off x="6907426" y="1399330"/>
                <a:ext cx="3766071" cy="5040000"/>
              </a:xfrm>
            </p:spPr>
            <p:txBody>
              <a:bodyPr>
                <a:noAutofit/>
              </a:bodyPr>
              <a:lstStyle/>
              <a:p>
                <a:pPr marL="0" indent="0">
                  <a:buSzPct val="100000"/>
                  <a:buNone/>
                </a:pPr>
                <a:r>
                  <a:rPr lang="en-GB" b="1">
                    <a:solidFill>
                      <a:schemeClr val="accent4"/>
                    </a:solidFill>
                  </a:rPr>
                  <a:t>Step 1: </a:t>
                </a:r>
                <a:r>
                  <a:rPr lang="en-GB" b="1"/>
                  <a:t>Identify</a:t>
                </a:r>
                <a:r>
                  <a:rPr lang="en-GB"/>
                  <a:t> two points on the line. </a:t>
                </a:r>
              </a:p>
              <a:p>
                <a:pPr marL="0" indent="0">
                  <a:buSzPct val="100000"/>
                  <a:buNone/>
                </a:pPr>
                <a:endParaRPr lang="en-GB"/>
              </a:p>
              <a:p>
                <a:pPr marL="0" indent="0">
                  <a:buSzPct val="100000"/>
                  <a:buNone/>
                </a:pPr>
                <a:r>
                  <a:rPr lang="en-GB" b="1">
                    <a:solidFill>
                      <a:schemeClr val="accent4"/>
                    </a:solidFill>
                  </a:rPr>
                  <a:t>Step 2: </a:t>
                </a:r>
                <a:r>
                  <a:rPr lang="en-GB" b="1"/>
                  <a:t>Find</a:t>
                </a:r>
                <a:r>
                  <a:rPr lang="en-GB"/>
                  <a:t> the difference in </a:t>
                </a:r>
                <a:r>
                  <a:rPr lang="en-GB" i="1">
                    <a:latin typeface="Cambria Math" panose="02040503050406030204" pitchFamily="18" charset="0"/>
                    <a:ea typeface="Cambria Math" panose="02040503050406030204" pitchFamily="18" charset="0"/>
                  </a:rPr>
                  <a:t>y</a:t>
                </a:r>
                <a:r>
                  <a:rPr lang="en-GB"/>
                  <a:t> and the difference in </a:t>
                </a:r>
                <a:r>
                  <a:rPr lang="en-GB" i="1">
                    <a:latin typeface="Cambria Math" panose="02040503050406030204" pitchFamily="18" charset="0"/>
                    <a:ea typeface="Cambria Math" panose="02040503050406030204" pitchFamily="18" charset="0"/>
                  </a:rPr>
                  <a:t>x</a:t>
                </a:r>
                <a:r>
                  <a:rPr lang="en-GB"/>
                  <a:t>.</a:t>
                </a:r>
              </a:p>
              <a:p>
                <a:pPr marL="0" indent="0">
                  <a:buSzPct val="100000"/>
                  <a:buNone/>
                </a:pPr>
                <a:endParaRPr lang="en-GB"/>
              </a:p>
              <a:p>
                <a:pPr marL="0" indent="0">
                  <a:buSzPct val="100000"/>
                  <a:buNone/>
                </a:pPr>
                <a:r>
                  <a:rPr lang="en-GB" b="1">
                    <a:solidFill>
                      <a:schemeClr val="accent4"/>
                    </a:solidFill>
                  </a:rPr>
                  <a:t>Step 3: </a:t>
                </a:r>
                <a:r>
                  <a:rPr lang="en-GB" b="1"/>
                  <a:t>Substitute</a:t>
                </a:r>
                <a:r>
                  <a:rPr lang="en-GB"/>
                  <a:t> the values into the following equation: </a:t>
                </a:r>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num>
                        <m:den>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den>
                      </m:f>
                    </m:oMath>
                  </m:oMathPara>
                </a14:m>
                <a:endParaRPr lang="en-GB"/>
              </a:p>
            </p:txBody>
          </p:sp>
        </mc:Choice>
        <mc:Fallback xmlns="">
          <p:sp>
            <p:nvSpPr>
              <p:cNvPr id="3" name="Content Placeholder 2" descr="The equation states that gradient equals the difference in y divided by the difference in x.">
                <a:extLst>
                  <a:ext uri="{FF2B5EF4-FFF2-40B4-BE49-F238E27FC236}">
                    <a16:creationId xmlns:a16="http://schemas.microsoft.com/office/drawing/2014/main" id="{5F833368-6835-5A1F-35D1-B173FAB8A019}"/>
                  </a:ext>
                </a:extLst>
              </p:cNvPr>
              <p:cNvSpPr>
                <a:spLocks noGrp="1" noRot="1" noChangeAspect="1" noMove="1" noResize="1" noEditPoints="1" noAdjustHandles="1" noChangeArrowheads="1" noChangeShapeType="1" noTextEdit="1"/>
              </p:cNvSpPr>
              <p:nvPr>
                <p:ph idx="1"/>
              </p:nvPr>
            </p:nvSpPr>
            <p:spPr>
              <a:xfrm>
                <a:off x="6907426" y="1399330"/>
                <a:ext cx="3766071" cy="5040000"/>
              </a:xfrm>
              <a:blipFill>
                <a:blip r:embed="rId4"/>
                <a:stretch>
                  <a:fillRect l="-4531" t="-1816"/>
                </a:stretch>
              </a:blipFill>
            </p:spPr>
            <p:txBody>
              <a:bodyPr/>
              <a:lstStyle/>
              <a:p>
                <a:r>
                  <a:rPr lang="en-US">
                    <a:noFill/>
                  </a:rPr>
                  <a:t> </a:t>
                </a:r>
              </a:p>
            </p:txBody>
          </p:sp>
        </mc:Fallback>
      </mc:AlternateContent>
    </p:spTree>
    <p:extLst>
      <p:ext uri="{BB962C8B-B14F-4D97-AF65-F5344CB8AC3E}">
        <p14:creationId xmlns:p14="http://schemas.microsoft.com/office/powerpoint/2010/main" val="485429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0913-1D53-C07A-D356-58B39B1621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7E45F6-7877-75B4-1DCF-EA5268637567}"/>
              </a:ext>
            </a:extLst>
          </p:cNvPr>
          <p:cNvSpPr>
            <a:spLocks noGrp="1"/>
          </p:cNvSpPr>
          <p:nvPr>
            <p:ph type="title"/>
          </p:nvPr>
        </p:nvSpPr>
        <p:spPr>
          <a:xfrm>
            <a:off x="539999" y="540000"/>
            <a:ext cx="10399549" cy="440661"/>
          </a:xfrm>
        </p:spPr>
        <p:txBody>
          <a:bodyPr/>
          <a:lstStyle/>
          <a:p>
            <a:r>
              <a:rPr lang="en-GB" dirty="0"/>
              <a:t>Calculating the gradient of a tangent – example</a:t>
            </a:r>
          </a:p>
        </p:txBody>
      </p:sp>
      <p:pic>
        <p:nvPicPr>
          <p:cNvPr id="4" name="Google Shape;258;g3af95a84d95_1_0" descr="The difference in y is calculated as 6 minus 2, equalling 4. The difference in x is calculated as 5 minus 0, equalling 5. The gradient is calculated as 4 divided by 5, equalling 0.8.">
            <a:extLst>
              <a:ext uri="{FF2B5EF4-FFF2-40B4-BE49-F238E27FC236}">
                <a16:creationId xmlns:a16="http://schemas.microsoft.com/office/drawing/2014/main" id="{D82AE660-5BB4-EC16-A9AB-53DB06BED81C}"/>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a:stretch/>
        </p:blipFill>
        <p:spPr>
          <a:xfrm>
            <a:off x="0" y="1178250"/>
            <a:ext cx="7044310" cy="5724900"/>
          </a:xfrm>
          <a:prstGeom prst="rect">
            <a:avLst/>
          </a:prstGeom>
          <a:noFill/>
          <a:ln>
            <a:noFill/>
          </a:ln>
        </p:spPr>
      </p:pic>
      <mc:AlternateContent xmlns:mc="http://schemas.openxmlformats.org/markup-compatibility/2006" xmlns:a14="http://schemas.microsoft.com/office/drawing/2010/main">
        <mc:Choice Requires="a14">
          <p:sp>
            <p:nvSpPr>
              <p:cNvPr id="5" name="Content Placeholder 2" descr="The equation states that gradient equals the difference in y divided by the difference in x.">
                <a:extLst>
                  <a:ext uri="{FF2B5EF4-FFF2-40B4-BE49-F238E27FC236}">
                    <a16:creationId xmlns:a16="http://schemas.microsoft.com/office/drawing/2014/main" id="{FDAD5889-BFE4-804E-312B-9B29A4D17F16}"/>
                  </a:ext>
                </a:extLst>
              </p:cNvPr>
              <p:cNvSpPr txBox="1">
                <a:spLocks/>
              </p:cNvSpPr>
              <p:nvPr/>
            </p:nvSpPr>
            <p:spPr>
              <a:xfrm>
                <a:off x="7044310" y="1342342"/>
                <a:ext cx="3766071" cy="5040000"/>
              </a:xfrm>
              <a:prstGeom prst="rect">
                <a:avLst/>
              </a:prstGeom>
            </p:spPr>
            <p:txBody>
              <a:bodyPr vert="horz" lIns="0" tIns="0" rIns="0" bIns="0" rtlCol="0">
                <a:no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GB" b="1" dirty="0">
                    <a:solidFill>
                      <a:schemeClr val="accent4"/>
                    </a:solidFill>
                  </a:rPr>
                  <a:t>Step 1: </a:t>
                </a:r>
                <a:r>
                  <a:rPr lang="en-GB" b="1" dirty="0"/>
                  <a:t>Identify</a:t>
                </a:r>
                <a:r>
                  <a:rPr lang="en-GB" dirty="0"/>
                  <a:t> two points on the line. </a:t>
                </a:r>
              </a:p>
              <a:p>
                <a:pPr marL="0" indent="0">
                  <a:buSzPct val="100000"/>
                  <a:buFont typeface="Arial" panose="020B0604020202020204" pitchFamily="34" charset="0"/>
                  <a:buNone/>
                </a:pPr>
                <a:r>
                  <a:rPr lang="en-GB" b="1" dirty="0">
                    <a:solidFill>
                      <a:schemeClr val="accent4"/>
                    </a:solidFill>
                  </a:rPr>
                  <a:t>Step 2: </a:t>
                </a:r>
                <a:r>
                  <a:rPr lang="en-GB" b="1" dirty="0"/>
                  <a:t>Find</a:t>
                </a:r>
                <a:r>
                  <a:rPr lang="en-GB" dirty="0"/>
                  <a:t> the difference in </a:t>
                </a:r>
                <a:r>
                  <a:rPr lang="en-GB" i="1" dirty="0">
                    <a:latin typeface="Cambria Math" panose="02040503050406030204" pitchFamily="18" charset="0"/>
                    <a:ea typeface="Cambria Math" panose="02040503050406030204" pitchFamily="18" charset="0"/>
                  </a:rPr>
                  <a:t>y</a:t>
                </a:r>
                <a:r>
                  <a:rPr lang="en-GB" dirty="0"/>
                  <a:t> and the difference in </a:t>
                </a:r>
                <a:r>
                  <a:rPr lang="en-GB" i="1" dirty="0">
                    <a:latin typeface="Cambria Math" panose="02040503050406030204" pitchFamily="18" charset="0"/>
                    <a:ea typeface="Cambria Math" panose="02040503050406030204" pitchFamily="18" charset="0"/>
                  </a:rPr>
                  <a:t>x</a:t>
                </a:r>
                <a:r>
                  <a:rPr lang="en-GB" dirty="0"/>
                  <a:t>.</a:t>
                </a:r>
              </a:p>
              <a:p>
                <a:pPr marL="0" indent="0">
                  <a:buSzPct val="100000"/>
                  <a:buNone/>
                </a:pPr>
                <a14:m>
                  <m:oMathPara xmlns:m="http://schemas.openxmlformats.org/officeDocument/2006/math">
                    <m:oMath>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𝑦</m:t>
                      </m:r>
                      <m:r>
                        <a:rPr lang="en-GB" i="1">
                          <a:latin typeface="Cambria Math" panose="02040503050406030204" pitchFamily="18" charset="0"/>
                        </a:rPr>
                        <m:t>=6−2=4</m:t>
                      </m:r>
                    </m:oMath>
                  </m:oMathPara>
                </a14:m>
                <a:endParaRPr lang="en-GB" dirty="0"/>
              </a:p>
              <a:p>
                <a:pPr marL="0" indent="0">
                  <a:buSzPct val="100000"/>
                  <a:buNone/>
                </a:pPr>
                <a14:m>
                  <m:oMathPara xmlns:m="http://schemas.openxmlformats.org/officeDocument/2006/math">
                    <m:oMath>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𝑥</m:t>
                      </m:r>
                      <m:r>
                        <a:rPr lang="en-GB" i="1">
                          <a:latin typeface="Cambria Math" panose="02040503050406030204" pitchFamily="18" charset="0"/>
                        </a:rPr>
                        <m:t>=5−0=5</m:t>
                      </m:r>
                    </m:oMath>
                  </m:oMathPara>
                </a14:m>
                <a:endParaRPr lang="en-GB" dirty="0"/>
              </a:p>
              <a:p>
                <a:pPr marL="0" indent="0">
                  <a:buSzPct val="100000"/>
                  <a:buFont typeface="Arial" panose="020B0604020202020204" pitchFamily="34" charset="0"/>
                  <a:buNone/>
                </a:pPr>
                <a:r>
                  <a:rPr lang="en-GB" b="1" dirty="0">
                    <a:solidFill>
                      <a:schemeClr val="accent4"/>
                    </a:solidFill>
                  </a:rPr>
                  <a:t>Step 3: </a:t>
                </a:r>
                <a:r>
                  <a:rPr lang="en-GB" b="1" dirty="0"/>
                  <a:t>Substitute</a:t>
                </a:r>
                <a:r>
                  <a:rPr lang="en-GB" dirty="0"/>
                  <a:t> the values into the following equation: </a:t>
                </a:r>
              </a:p>
              <a:p>
                <a:pPr marL="0" indent="0">
                  <a:buSzPct val="100000"/>
                  <a:buNone/>
                </a:pPr>
                <a14:m>
                  <m:oMathPara xmlns:m="http://schemas.openxmlformats.org/officeDocument/2006/math">
                    <m:oMath>
                      <m:r>
                        <m:rPr>
                          <m:sty m:val="p"/>
                        </m:rPr>
                        <a:rPr lang="en-GB">
                          <a:latin typeface="Cambria Math" panose="02040503050406030204" pitchFamily="18" charset="0"/>
                        </a:rPr>
                        <m:t>gradient</m:t>
                      </m:r>
                      <m:r>
                        <a:rPr lang="en-GB" i="1">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𝑦</m:t>
                          </m:r>
                        </m:num>
                        <m:den>
                          <m:r>
                            <m:rPr>
                              <m:sty m:val="p"/>
                            </m:rPr>
                            <a:rPr lang="en-GB">
                              <a:latin typeface="Cambria Math" panose="02040503050406030204" pitchFamily="18" charset="0"/>
                            </a:rPr>
                            <m:t>difference</m:t>
                          </m:r>
                          <m:r>
                            <a:rPr lang="en-GB">
                              <a:latin typeface="Cambria Math" panose="02040503050406030204" pitchFamily="18" charset="0"/>
                            </a:rPr>
                            <m:t> </m:t>
                          </m:r>
                          <m:r>
                            <m:rPr>
                              <m:sty m:val="p"/>
                            </m:rPr>
                            <a:rPr lang="en-GB">
                              <a:latin typeface="Cambria Math" panose="02040503050406030204" pitchFamily="18" charset="0"/>
                            </a:rPr>
                            <m:t>in</m:t>
                          </m:r>
                          <m:r>
                            <a:rPr lang="en-GB">
                              <a:latin typeface="Cambria Math" panose="02040503050406030204" pitchFamily="18" charset="0"/>
                            </a:rPr>
                            <m:t> </m:t>
                          </m:r>
                          <m:r>
                            <a:rPr lang="en-GB" i="1">
                              <a:latin typeface="Cambria Math" panose="02040503050406030204" pitchFamily="18" charset="0"/>
                            </a:rPr>
                            <m:t>𝑥</m:t>
                          </m:r>
                        </m:den>
                      </m:f>
                    </m:oMath>
                  </m:oMathPara>
                </a14:m>
                <a:endParaRPr lang="en-GB" dirty="0"/>
              </a:p>
              <a:p>
                <a:pPr marL="0" indent="0">
                  <a:buSzPct val="100000"/>
                  <a:buNone/>
                </a:pPr>
                <a14:m>
                  <m:oMathPara xmlns:m="http://schemas.openxmlformats.org/officeDocument/2006/math">
                    <m:oMath>
                      <m:r>
                        <m:rPr>
                          <m:sty m:val="p"/>
                        </m:rPr>
                        <a:rPr lang="en-GB">
                          <a:latin typeface="Cambria Math" panose="02040503050406030204" pitchFamily="18" charset="0"/>
                        </a:rPr>
                        <m:t>gradient</m:t>
                      </m:r>
                      <m:r>
                        <a:rPr lang="en-GB"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4</m:t>
                          </m:r>
                        </m:num>
                        <m:den>
                          <m:r>
                            <a:rPr lang="en-US" i="1">
                              <a:latin typeface="Cambria Math" panose="02040503050406030204" pitchFamily="18" charset="0"/>
                            </a:rPr>
                            <m:t>5</m:t>
                          </m:r>
                        </m:den>
                      </m:f>
                    </m:oMath>
                  </m:oMathPara>
                </a14:m>
                <a:endParaRPr lang="en-GB" dirty="0"/>
              </a:p>
              <a:p>
                <a:pPr marL="0" indent="0">
                  <a:buNone/>
                </a:pPr>
                <a14:m>
                  <m:oMathPara xmlns:m="http://schemas.openxmlformats.org/officeDocument/2006/math">
                    <m:oMath>
                      <m:r>
                        <m:rPr>
                          <m:sty m:val="p"/>
                        </m:rPr>
                        <a:rPr lang="en-GB">
                          <a:latin typeface="Cambria Math" panose="02040503050406030204" pitchFamily="18" charset="0"/>
                        </a:rPr>
                        <m:t>gradient</m:t>
                      </m:r>
                      <m:r>
                        <a:rPr lang="en-GB" i="1">
                          <a:latin typeface="Cambria Math" panose="02040503050406030204" pitchFamily="18" charset="0"/>
                        </a:rPr>
                        <m:t>=0.8</m:t>
                      </m:r>
                    </m:oMath>
                  </m:oMathPara>
                </a14:m>
                <a:endParaRPr lang="en-GB" dirty="0"/>
              </a:p>
            </p:txBody>
          </p:sp>
        </mc:Choice>
        <mc:Fallback xmlns="">
          <p:sp>
            <p:nvSpPr>
              <p:cNvPr id="5" name="Content Placeholder 2" descr="The equation states that gradient equals the difference in y divided by the difference in x.">
                <a:extLst>
                  <a:ext uri="{FF2B5EF4-FFF2-40B4-BE49-F238E27FC236}">
                    <a16:creationId xmlns:a16="http://schemas.microsoft.com/office/drawing/2014/main" id="{FDAD5889-BFE4-804E-312B-9B29A4D17F16}"/>
                  </a:ext>
                </a:extLst>
              </p:cNvPr>
              <p:cNvSpPr txBox="1">
                <a:spLocks noRot="1" noChangeAspect="1" noMove="1" noResize="1" noEditPoints="1" noAdjustHandles="1" noChangeArrowheads="1" noChangeShapeType="1" noTextEdit="1"/>
              </p:cNvSpPr>
              <p:nvPr/>
            </p:nvSpPr>
            <p:spPr>
              <a:xfrm>
                <a:off x="7044310" y="1342342"/>
                <a:ext cx="3766071" cy="5040000"/>
              </a:xfrm>
              <a:prstGeom prst="rect">
                <a:avLst/>
              </a:prstGeom>
              <a:blipFill>
                <a:blip r:embed="rId4"/>
                <a:stretch>
                  <a:fillRect l="-4538" t="-1693" r="-5835" b="-6288"/>
                </a:stretch>
              </a:blipFill>
            </p:spPr>
            <p:txBody>
              <a:bodyPr/>
              <a:lstStyle/>
              <a:p>
                <a:r>
                  <a:rPr lang="en-GB">
                    <a:noFill/>
                  </a:rPr>
                  <a:t> </a:t>
                </a:r>
              </a:p>
            </p:txBody>
          </p:sp>
        </mc:Fallback>
      </mc:AlternateContent>
      <p:sp>
        <p:nvSpPr>
          <p:cNvPr id="8" name="Google Shape;117;p5">
            <a:extLst>
              <a:ext uri="{FF2B5EF4-FFF2-40B4-BE49-F238E27FC236}">
                <a16:creationId xmlns:a16="http://schemas.microsoft.com/office/drawing/2014/main" id="{E1BEF7EE-C4A6-0C9F-7B3D-6C65C7FC2B14}"/>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0434963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68A85-035B-4F07-D7B0-6BAE6C8950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4601F9-485E-62C5-7102-18C1562986E5}"/>
              </a:ext>
            </a:extLst>
          </p:cNvPr>
          <p:cNvSpPr>
            <a:spLocks noGrp="1"/>
          </p:cNvSpPr>
          <p:nvPr>
            <p:ph type="title"/>
          </p:nvPr>
        </p:nvSpPr>
        <p:spPr/>
        <p:txBody>
          <a:bodyPr/>
          <a:lstStyle/>
          <a:p>
            <a:r>
              <a:rPr lang="en-GB" dirty="0"/>
              <a:t>Returning to lesson question 2</a:t>
            </a:r>
          </a:p>
        </p:txBody>
      </p:sp>
      <p:pic>
        <p:nvPicPr>
          <p:cNvPr id="6" name="Google Shape;274;g3b0955600ea_3_0" descr="The graph shows volume in cubic centimetres against time in seconds. The curve starts at zero, rises steeply and then becomes less steep, levelling off at 45 cubic centimetres.">
            <a:extLst>
              <a:ext uri="{FF2B5EF4-FFF2-40B4-BE49-F238E27FC236}">
                <a16:creationId xmlns:a16="http://schemas.microsoft.com/office/drawing/2014/main" id="{D5FDFF11-D6D3-6E5F-D80B-8E247A46C841}"/>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5402" b="10590"/>
          <a:stretch>
            <a:fillRect/>
          </a:stretch>
        </p:blipFill>
        <p:spPr>
          <a:xfrm>
            <a:off x="113485" y="1849478"/>
            <a:ext cx="6358158" cy="4883832"/>
          </a:xfrm>
          <a:prstGeom prst="rect">
            <a:avLst/>
          </a:prstGeom>
          <a:noFill/>
          <a:ln>
            <a:noFill/>
          </a:ln>
        </p:spPr>
      </p:pic>
      <p:sp>
        <p:nvSpPr>
          <p:cNvPr id="3" name="Content Placeholder 2">
            <a:extLst>
              <a:ext uri="{FF2B5EF4-FFF2-40B4-BE49-F238E27FC236}">
                <a16:creationId xmlns:a16="http://schemas.microsoft.com/office/drawing/2014/main" id="{679D4332-A7B4-80F4-AD89-6BFAB5B16B04}"/>
              </a:ext>
            </a:extLst>
          </p:cNvPr>
          <p:cNvSpPr>
            <a:spLocks noGrp="1"/>
          </p:cNvSpPr>
          <p:nvPr>
            <p:ph idx="1"/>
          </p:nvPr>
        </p:nvSpPr>
        <p:spPr/>
        <p:txBody>
          <a:bodyPr/>
          <a:lstStyle/>
          <a:p>
            <a:pPr marL="0" indent="0">
              <a:buNone/>
            </a:pPr>
            <a:r>
              <a:rPr lang="en-GB" dirty="0"/>
              <a:t>Let’s go back to example we looked at on slide 24:</a:t>
            </a:r>
            <a:endParaRPr lang="en-GB" dirty="0">
              <a:solidFill>
                <a:srgbClr val="FF0000"/>
              </a:solidFill>
            </a:endParaRPr>
          </a:p>
          <a:p>
            <a:pPr marL="0" indent="0">
              <a:buNone/>
            </a:pPr>
            <a:endParaRPr lang="en-GB" dirty="0"/>
          </a:p>
        </p:txBody>
      </p:sp>
      <p:sp>
        <p:nvSpPr>
          <p:cNvPr id="5" name="Google Shape;188;p5">
            <a:extLst>
              <a:ext uri="{FF2B5EF4-FFF2-40B4-BE49-F238E27FC236}">
                <a16:creationId xmlns:a16="http://schemas.microsoft.com/office/drawing/2014/main" id="{83378F33-48A3-BD6F-33EF-5C028721AE34}"/>
              </a:ext>
            </a:extLst>
          </p:cNvPr>
          <p:cNvSpPr txBox="1"/>
          <p:nvPr/>
        </p:nvSpPr>
        <p:spPr>
          <a:xfrm>
            <a:off x="6241797" y="2721935"/>
            <a:ext cx="4911714" cy="3717395"/>
          </a:xfrm>
          <a:prstGeom prst="rect">
            <a:avLst/>
          </a:prstGeom>
          <a:noFill/>
          <a:ln>
            <a:noFill/>
          </a:ln>
        </p:spPr>
        <p:txBody>
          <a:bodyPr spcFirstLastPara="1" wrap="square" lIns="0" tIns="0" rIns="0" bIns="0" anchor="t" anchorCtr="0">
            <a:normAutofit/>
          </a:bodyPr>
          <a:lstStyle/>
          <a:p>
            <a:pPr marL="0" marR="0" lvl="0" indent="0" algn="l" rtl="0">
              <a:lnSpc>
                <a:spcPct val="100000"/>
              </a:lnSpc>
              <a:spcBef>
                <a:spcPts val="0"/>
              </a:spcBef>
              <a:spcAft>
                <a:spcPts val="0"/>
              </a:spcAft>
              <a:buClr>
                <a:schemeClr val="dk1"/>
              </a:buClr>
              <a:buSzPts val="2200"/>
              <a:buFont typeface="Century Gothic"/>
              <a:buNone/>
            </a:pPr>
            <a:r>
              <a:rPr lang="en-GB" sz="2200" b="0" i="0" u="none" strike="noStrike" cap="none" dirty="0">
                <a:solidFill>
                  <a:schemeClr val="dk1"/>
                </a:solidFill>
                <a:latin typeface="Century Gothic"/>
                <a:ea typeface="Century Gothic"/>
                <a:cs typeface="Century Gothic"/>
                <a:sym typeface="Century Gothic"/>
              </a:rPr>
              <a:t>Imagine you are investigating the effect of changing the size of calcium carbonate lumps on the rate of the reaction with hydrochloric acid.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lvl="0">
              <a:buClr>
                <a:schemeClr val="dk1"/>
              </a:buClr>
              <a:buSzPts val="423"/>
            </a:pPr>
            <a:r>
              <a:rPr lang="en-GB" sz="2400" dirty="0">
                <a:solidFill>
                  <a:schemeClr val="dk1"/>
                </a:solidFill>
                <a:latin typeface="Century Gothic"/>
                <a:ea typeface="Century Gothic"/>
                <a:cs typeface="Century Gothic"/>
                <a:sym typeface="Century Gothic"/>
              </a:rPr>
              <a:t>Determine the </a:t>
            </a:r>
            <a:r>
              <a:rPr lang="en-GB" sz="2400" b="1" dirty="0">
                <a:solidFill>
                  <a:schemeClr val="dk1"/>
                </a:solidFill>
                <a:latin typeface="Century Gothic"/>
                <a:ea typeface="Century Gothic"/>
                <a:cs typeface="Century Gothic"/>
                <a:sym typeface="Century Gothic"/>
              </a:rPr>
              <a:t>rate of reaction </a:t>
            </a:r>
            <a:r>
              <a:rPr lang="en-GB" sz="2400" dirty="0">
                <a:solidFill>
                  <a:schemeClr val="dk1"/>
                </a:solidFill>
                <a:latin typeface="Century Gothic"/>
                <a:ea typeface="Century Gothic"/>
                <a:cs typeface="Century Gothic"/>
                <a:sym typeface="Century Gothic"/>
              </a:rPr>
              <a:t>at </a:t>
            </a:r>
            <a:r>
              <a:rPr lang="en-GB" sz="2400" b="1" dirty="0">
                <a:solidFill>
                  <a:schemeClr val="dk1"/>
                </a:solidFill>
                <a:latin typeface="Century Gothic"/>
                <a:ea typeface="Century Gothic"/>
                <a:cs typeface="Century Gothic"/>
                <a:sym typeface="Century Gothic"/>
              </a:rPr>
              <a:t>25 seconds.</a:t>
            </a:r>
          </a:p>
          <a:p>
            <a:pPr lvl="0">
              <a:spcBef>
                <a:spcPts val="1200"/>
              </a:spcBef>
              <a:buClr>
                <a:schemeClr val="dk1"/>
              </a:buClr>
              <a:buSzPct val="100000"/>
            </a:pPr>
            <a:endParaRPr lang="en-GB" sz="800"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2200"/>
              <a:buFont typeface="Century Gothic"/>
              <a:buNone/>
            </a:pPr>
            <a:endParaRPr sz="22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0880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81;g3af95a84d95_1_15" descr="The same graph is shown as on the previous slide, with a straight tangent drawn to the curve at 25 seconds. The tangent passes through points at 0 seconds and 20 cubic centimetres, and at 50 seconds and 60 cubic centimetres.">
            <a:extLst>
              <a:ext uri="{FF2B5EF4-FFF2-40B4-BE49-F238E27FC236}">
                <a16:creationId xmlns:a16="http://schemas.microsoft.com/office/drawing/2014/main" id="{196F1FD8-54ED-2778-6B5B-0B028E66A32A}"/>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3747" t="7308" r="7162" b="4629"/>
          <a:stretch>
            <a:fillRect/>
          </a:stretch>
        </p:blipFill>
        <p:spPr>
          <a:xfrm>
            <a:off x="0" y="1766793"/>
            <a:ext cx="6733309" cy="5091206"/>
          </a:xfrm>
          <a:prstGeom prst="rect">
            <a:avLst/>
          </a:prstGeom>
          <a:noFill/>
          <a:ln>
            <a:noFill/>
          </a:ln>
        </p:spPr>
      </p:pic>
      <p:sp>
        <p:nvSpPr>
          <p:cNvPr id="2" name="Title 1">
            <a:extLst>
              <a:ext uri="{FF2B5EF4-FFF2-40B4-BE49-F238E27FC236}">
                <a16:creationId xmlns:a16="http://schemas.microsoft.com/office/drawing/2014/main" id="{79E0C6AE-DBA3-0F2F-1DB7-6A94D7755BA9}"/>
              </a:ext>
            </a:extLst>
          </p:cNvPr>
          <p:cNvSpPr>
            <a:spLocks noGrp="1"/>
          </p:cNvSpPr>
          <p:nvPr>
            <p:ph type="title"/>
          </p:nvPr>
        </p:nvSpPr>
        <p:spPr>
          <a:xfrm>
            <a:off x="540000" y="540000"/>
            <a:ext cx="10499302" cy="440661"/>
          </a:xfrm>
        </p:spPr>
        <p:txBody>
          <a:bodyPr/>
          <a:lstStyle/>
          <a:p>
            <a:r>
              <a:rPr lang="en-GB" dirty="0"/>
              <a:t>Calculating the gradient using a tangent</a:t>
            </a:r>
          </a:p>
        </p:txBody>
      </p:sp>
      <mc:AlternateContent xmlns:mc="http://schemas.openxmlformats.org/markup-compatibility/2006" xmlns:a14="http://schemas.microsoft.com/office/drawing/2010/main">
        <mc:Choice Requires="a14">
          <p:sp>
            <p:nvSpPr>
              <p:cNvPr id="3" name="Content Placeholder 2" descr="The difference in y is calculated as 60 minus 20, equalling 40 cubic centimetres. The difference in x is calculated as 50 minus 0, equalling 50 seconds.&#10;&#10;The equation states that gradient equals the difference in y divided by the difference in x. Using the calculated values, gradient equals 40 cubic centimetres divided by 50 seconds, equalling 0.8 cubic centimetres per second.">
                <a:extLst>
                  <a:ext uri="{FF2B5EF4-FFF2-40B4-BE49-F238E27FC236}">
                    <a16:creationId xmlns:a16="http://schemas.microsoft.com/office/drawing/2014/main" id="{D1789527-F11F-3DD7-D1E5-731D2CF4C9EF}"/>
                  </a:ext>
                </a:extLst>
              </p:cNvPr>
              <p:cNvSpPr>
                <a:spLocks noGrp="1"/>
              </p:cNvSpPr>
              <p:nvPr>
                <p:ph idx="1"/>
              </p:nvPr>
            </p:nvSpPr>
            <p:spPr>
              <a:xfrm>
                <a:off x="6532607" y="1399330"/>
                <a:ext cx="4823252" cy="5040000"/>
              </a:xfrm>
            </p:spPr>
            <p:txBody>
              <a:bodyPr>
                <a:normAutofit fontScale="92500"/>
              </a:bodyPr>
              <a:lstStyle/>
              <a:p>
                <a:pPr marL="0" indent="0">
                  <a:buNone/>
                </a:pPr>
                <a:r>
                  <a:rPr lang="en-GB" b="1"/>
                  <a:t>Draw</a:t>
                </a:r>
                <a:r>
                  <a:rPr lang="en-GB"/>
                  <a:t> a tangent to the line at 25 seconds.</a:t>
                </a:r>
              </a:p>
              <a:p>
                <a:pPr marL="0" indent="0">
                  <a:buNone/>
                </a:pPr>
                <a:r>
                  <a:rPr lang="en-GB" b="1"/>
                  <a:t>Find</a:t>
                </a:r>
                <a:r>
                  <a:rPr lang="en-GB"/>
                  <a:t> the difference in </a:t>
                </a:r>
                <a:r>
                  <a:rPr lang="en-GB" i="1">
                    <a:latin typeface="Cambria Math" panose="02040503050406030204" pitchFamily="18" charset="0"/>
                    <a:ea typeface="Cambria Math" panose="02040503050406030204" pitchFamily="18" charset="0"/>
                  </a:rPr>
                  <a:t>y</a:t>
                </a:r>
                <a:r>
                  <a:rPr lang="en-GB"/>
                  <a:t> and the difference in </a:t>
                </a:r>
                <a:r>
                  <a:rPr lang="en-GB" i="1">
                    <a:latin typeface="Cambria Math" panose="02040503050406030204" pitchFamily="18" charset="0"/>
                    <a:ea typeface="Cambria Math" panose="02040503050406030204" pitchFamily="18" charset="0"/>
                  </a:rPr>
                  <a:t>x</a:t>
                </a:r>
                <a:r>
                  <a:rPr lang="en-GB"/>
                  <a:t> using the scales on the axis:</a:t>
                </a:r>
              </a:p>
              <a:p>
                <a:pPr marL="0" indent="0">
                  <a:buNone/>
                </a:pPr>
                <a14:m>
                  <m:oMathPara xmlns:m="http://schemas.openxmlformats.org/officeDocument/2006/math">
                    <m:oMath>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r>
                        <a:rPr lang="en-GB" b="0" i="1" smtClean="0">
                          <a:latin typeface="Cambria Math" panose="02040503050406030204" pitchFamily="18" charset="0"/>
                        </a:rPr>
                        <m:t>=60−20=40</m:t>
                      </m:r>
                      <m:sSup>
                        <m:sSupPr>
                          <m:ctrlPr>
                            <a:rPr lang="en-US" b="0" i="0" smtClean="0">
                              <a:latin typeface="Cambria Math" panose="02040503050406030204" pitchFamily="18" charset="0"/>
                            </a:rPr>
                          </m:ctrlPr>
                        </m:sSupPr>
                        <m:e>
                          <m:r>
                            <a:rPr lang="en-US" b="0" i="0" smtClean="0">
                              <a:latin typeface="Cambria Math" panose="02040503050406030204" pitchFamily="18" charset="0"/>
                            </a:rPr>
                            <m:t> </m:t>
                          </m:r>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oMath>
                  </m:oMathPara>
                </a14:m>
                <a:endParaRPr lang="en-GB"/>
              </a:p>
              <a:p>
                <a:pPr marL="0" indent="0">
                  <a:buNone/>
                </a:pPr>
                <a14:m>
                  <m:oMathPara xmlns:m="http://schemas.openxmlformats.org/officeDocument/2006/math">
                    <m:oMath>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=50−0=50 </m:t>
                      </m:r>
                      <m:r>
                        <m:rPr>
                          <m:sty m:val="p"/>
                        </m:rPr>
                        <a:rPr lang="en-GB" b="0" i="0" smtClean="0">
                          <a:latin typeface="Cambria Math" panose="02040503050406030204" pitchFamily="18" charset="0"/>
                        </a:rPr>
                        <m:t>s</m:t>
                      </m:r>
                    </m:oMath>
                  </m:oMathPara>
                </a14:m>
                <a:endParaRPr lang="en-GB"/>
              </a:p>
              <a:p>
                <a:pPr marL="0" indent="0">
                  <a:buNone/>
                </a:pPr>
                <a:r>
                  <a:rPr lang="en-GB" b="1"/>
                  <a:t>Calculate</a:t>
                </a:r>
                <a:r>
                  <a:rPr lang="en-GB"/>
                  <a:t> the gradient:</a:t>
                </a:r>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𝑦</m:t>
                          </m:r>
                        </m:num>
                        <m:den>
                          <m:r>
                            <m:rPr>
                              <m:sty m:val="p"/>
                            </m:rPr>
                            <a:rPr lang="en-GB" b="0" i="0" smtClean="0">
                              <a:latin typeface="Cambria Math" panose="02040503050406030204" pitchFamily="18" charset="0"/>
                            </a:rPr>
                            <m:t>difference</m:t>
                          </m:r>
                          <m:r>
                            <a:rPr lang="en-GB" b="0" i="0" smtClean="0">
                              <a:latin typeface="Cambria Math" panose="02040503050406030204" pitchFamily="18" charset="0"/>
                            </a:rPr>
                            <m:t> </m:t>
                          </m:r>
                          <m:r>
                            <m:rPr>
                              <m:sty m:val="p"/>
                            </m:rPr>
                            <a:rPr lang="en-GB" b="0" i="0" smtClean="0">
                              <a:latin typeface="Cambria Math" panose="02040503050406030204" pitchFamily="18" charset="0"/>
                            </a:rPr>
                            <m:t>in</m:t>
                          </m:r>
                          <m:r>
                            <a:rPr lang="en-GB" b="0" i="0" smtClean="0">
                              <a:latin typeface="Cambria Math" panose="02040503050406030204" pitchFamily="18" charset="0"/>
                            </a:rPr>
                            <m:t> </m:t>
                          </m:r>
                          <m:r>
                            <a:rPr lang="en-GB" b="0" i="1" smtClean="0">
                              <a:latin typeface="Cambria Math" panose="02040503050406030204" pitchFamily="18" charset="0"/>
                            </a:rPr>
                            <m:t>𝑥</m:t>
                          </m:r>
                        </m:den>
                      </m:f>
                    </m:oMath>
                  </m:oMathPara>
                </a14:m>
                <a:endParaRPr lang="en-GB"/>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40</m:t>
                          </m:r>
                          <m:r>
                            <a:rPr lang="en-US" b="0" i="1" smtClean="0">
                              <a:latin typeface="Cambria Math" panose="02040503050406030204" pitchFamily="18" charset="0"/>
                            </a:rPr>
                            <m:t> </m:t>
                          </m:r>
                          <m:sSup>
                            <m:sSupPr>
                              <m:ctrlPr>
                                <a:rPr lang="en-GB" b="0" i="0" smtClean="0">
                                  <a:latin typeface="Cambria Math" panose="02040503050406030204" pitchFamily="18" charset="0"/>
                                </a:rPr>
                              </m:ctrlPr>
                            </m:sSupPr>
                            <m:e>
                              <m:r>
                                <m:rPr>
                                  <m:sty m:val="p"/>
                                </m:rPr>
                                <a:rPr lang="en-GB" b="0" i="0" smtClean="0">
                                  <a:latin typeface="Cambria Math" panose="02040503050406030204" pitchFamily="18" charset="0"/>
                                </a:rPr>
                                <m:t>cm</m:t>
                              </m:r>
                            </m:e>
                            <m:sup>
                              <m:r>
                                <a:rPr lang="en-GB" b="0" i="0" smtClean="0">
                                  <a:latin typeface="Cambria Math" panose="02040503050406030204" pitchFamily="18" charset="0"/>
                                </a:rPr>
                                <m:t>3</m:t>
                              </m:r>
                            </m:sup>
                          </m:sSup>
                        </m:num>
                        <m:den>
                          <m:r>
                            <a:rPr lang="en-GB" b="0" i="1" smtClean="0">
                              <a:latin typeface="Cambria Math" panose="02040503050406030204" pitchFamily="18" charset="0"/>
                            </a:rPr>
                            <m:t>50</m:t>
                          </m:r>
                          <m:r>
                            <a:rPr lang="en-US" b="0" i="1" smtClean="0">
                              <a:latin typeface="Cambria Math" panose="02040503050406030204" pitchFamily="18" charset="0"/>
                            </a:rPr>
                            <m:t> </m:t>
                          </m:r>
                          <m:r>
                            <m:rPr>
                              <m:sty m:val="p"/>
                            </m:rPr>
                            <a:rPr lang="en-GB" b="0" i="0" smtClean="0">
                              <a:latin typeface="Cambria Math" panose="02040503050406030204" pitchFamily="18" charset="0"/>
                            </a:rPr>
                            <m:t>s</m:t>
                          </m:r>
                        </m:den>
                      </m:f>
                    </m:oMath>
                  </m:oMathPara>
                </a14:m>
                <a:endParaRPr lang="en-GB"/>
              </a:p>
              <a:p>
                <a:pPr marL="0" indent="0">
                  <a:buNone/>
                </a:pPr>
                <a14:m>
                  <m:oMathPara xmlns:m="http://schemas.openxmlformats.org/officeDocument/2006/math">
                    <m:oMath>
                      <m:r>
                        <m:rPr>
                          <m:sty m:val="p"/>
                        </m:rPr>
                        <a:rPr lang="en-GB" b="0" i="0" smtClean="0">
                          <a:latin typeface="Cambria Math" panose="02040503050406030204" pitchFamily="18" charset="0"/>
                        </a:rPr>
                        <m:t>gradient</m:t>
                      </m:r>
                      <m:r>
                        <a:rPr lang="en-GB" b="0" i="1" smtClean="0">
                          <a:latin typeface="Cambria Math" panose="02040503050406030204" pitchFamily="18" charset="0"/>
                        </a:rPr>
                        <m:t>= </m:t>
                      </m:r>
                      <m:f>
                        <m:fPr>
                          <m:type m:val="lin"/>
                          <m:ctrlPr>
                            <a:rPr lang="en-GB" i="0">
                              <a:latin typeface="Cambria Math" panose="02040503050406030204" pitchFamily="18" charset="0"/>
                            </a:rPr>
                          </m:ctrlPr>
                        </m:fPr>
                        <m:num>
                          <m:r>
                            <a:rPr lang="en-GB" i="0">
                              <a:latin typeface="Cambria Math" panose="02040503050406030204" pitchFamily="18" charset="0"/>
                            </a:rPr>
                            <m:t>0.8</m:t>
                          </m:r>
                          <m:sSup>
                            <m:sSupPr>
                              <m:ctrlPr>
                                <a:rPr lang="en-US" b="0" i="0" smtClean="0">
                                  <a:latin typeface="Cambria Math" panose="02040503050406030204" pitchFamily="18" charset="0"/>
                                </a:rPr>
                              </m:ctrlPr>
                            </m:sSupPr>
                            <m:e>
                              <m:r>
                                <a:rPr lang="en-US" b="0" i="0" smtClean="0">
                                  <a:latin typeface="Cambria Math" panose="02040503050406030204" pitchFamily="18" charset="0"/>
                                </a:rPr>
                                <m:t> </m:t>
                              </m:r>
                              <m:r>
                                <m:rPr>
                                  <m:sty m:val="p"/>
                                </m:rPr>
                                <a:rPr lang="en-GB" i="0">
                                  <a:latin typeface="Cambria Math" panose="02040503050406030204" pitchFamily="18" charset="0"/>
                                </a:rPr>
                                <m:t>cm</m:t>
                              </m:r>
                            </m:e>
                            <m:sup>
                              <m:r>
                                <a:rPr lang="en-GB" i="0">
                                  <a:latin typeface="Cambria Math" panose="02040503050406030204" pitchFamily="18" charset="0"/>
                                </a:rPr>
                                <m:t>3</m:t>
                              </m:r>
                            </m:sup>
                          </m:sSup>
                        </m:num>
                        <m:den>
                          <m:r>
                            <m:rPr>
                              <m:sty m:val="p"/>
                            </m:rPr>
                            <a:rPr lang="en-GB" b="0" i="0" smtClean="0">
                              <a:latin typeface="Cambria Math" panose="02040503050406030204" pitchFamily="18" charset="0"/>
                            </a:rPr>
                            <m:t>s</m:t>
                          </m:r>
                        </m:den>
                      </m:f>
                    </m:oMath>
                  </m:oMathPara>
                </a14:m>
                <a:endParaRPr lang="en-GB"/>
              </a:p>
            </p:txBody>
          </p:sp>
        </mc:Choice>
        <mc:Fallback xmlns="">
          <p:sp>
            <p:nvSpPr>
              <p:cNvPr id="3" name="Content Placeholder 2" descr="The difference in y is calculated as 60 minus 20, equalling 40 cubic centimetres. The difference in x is calculated as 50 minus 0, equalling 50 seconds.&#10;&#10;The equation states that gradient equals the difference in y divided by the difference in x. Using the calculated values, gradient equals 40 cubic centimetres divided by 50 seconds, equalling 0.8 cubic centimetres per second.">
                <a:extLst>
                  <a:ext uri="{FF2B5EF4-FFF2-40B4-BE49-F238E27FC236}">
                    <a16:creationId xmlns:a16="http://schemas.microsoft.com/office/drawing/2014/main" id="{D1789527-F11F-3DD7-D1E5-731D2CF4C9EF}"/>
                  </a:ext>
                </a:extLst>
              </p:cNvPr>
              <p:cNvSpPr>
                <a:spLocks noGrp="1" noRot="1" noChangeAspect="1" noMove="1" noResize="1" noEditPoints="1" noAdjustHandles="1" noChangeArrowheads="1" noChangeShapeType="1" noTextEdit="1"/>
              </p:cNvSpPr>
              <p:nvPr>
                <p:ph idx="1"/>
              </p:nvPr>
            </p:nvSpPr>
            <p:spPr>
              <a:xfrm>
                <a:off x="6532607" y="1399330"/>
                <a:ext cx="4823252" cy="5040000"/>
              </a:xfrm>
              <a:blipFill>
                <a:blip r:embed="rId4"/>
                <a:stretch>
                  <a:fillRect l="-3287" t="-1574" r="-2149"/>
                </a:stretch>
              </a:blipFill>
            </p:spPr>
            <p:txBody>
              <a:bodyPr/>
              <a:lstStyle/>
              <a:p>
                <a:r>
                  <a:rPr lang="en-US">
                    <a:noFill/>
                  </a:rPr>
                  <a:t> </a:t>
                </a:r>
              </a:p>
            </p:txBody>
          </p:sp>
        </mc:Fallback>
      </mc:AlternateContent>
      <p:sp>
        <p:nvSpPr>
          <p:cNvPr id="6" name="Vertical Title 1">
            <a:extLst>
              <a:ext uri="{FF2B5EF4-FFF2-40B4-BE49-F238E27FC236}">
                <a16:creationId xmlns:a16="http://schemas.microsoft.com/office/drawing/2014/main" id="{AA88CC29-DBE3-DF5C-98BD-984D46F98FA3}"/>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Answer</a:t>
            </a:r>
            <a:endParaRPr lang="en-US" sz="22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069442578"/>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33C6792B-C9B1-47BB-B15C-3D30730C8EF9}">
  <ds:schemaRefs>
    <ds:schemaRef ds:uri="http://schemas.microsoft.com/sharepoint/v3/contenttype/forms"/>
  </ds:schemaRefs>
</ds:datastoreItem>
</file>

<file path=customXml/itemProps2.xml><?xml version="1.0" encoding="utf-8"?>
<ds:datastoreItem xmlns:ds="http://schemas.openxmlformats.org/officeDocument/2006/customXml" ds:itemID="{2901A1F2-960F-4414-B110-84234F302877}">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A6C7E90-B52C-4927-B0E1-5716543A9376}">
  <ds:schemaRefs>
    <ds:schemaRef ds:uri="http://schemas.microsoft.com/office/2006/documentManagement/types"/>
    <ds:schemaRef ds:uri="http://schemas.microsoft.com/office/2006/metadata/properties"/>
    <ds:schemaRef ds:uri="http://purl.org/dc/elements/1.1/"/>
    <ds:schemaRef ds:uri="9e3c562f-56b0-4bc9-96c8-d04b09868558"/>
    <ds:schemaRef ds:uri="http://schemas.microsoft.com/office/infopath/2007/PartnerControls"/>
    <ds:schemaRef ds:uri="http://www.w3.org/XML/1998/namespace"/>
    <ds:schemaRef ds:uri="http://purl.org/dc/terms/"/>
    <ds:schemaRef ds:uri="http://schemas.openxmlformats.org/package/2006/metadata/core-properties"/>
    <ds:schemaRef ds:uri="5c7d88b2-bc5d-47d8-b067-5f30c82b40fb"/>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902</TotalTime>
  <Words>2869</Words>
  <Application>Microsoft Office PowerPoint</Application>
  <PresentationFormat>Widescreen</PresentationFormat>
  <Paragraphs>341</Paragraphs>
  <Slides>29</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Aptos</vt:lpstr>
      <vt:lpstr>Arial</vt:lpstr>
      <vt:lpstr>Calibri</vt:lpstr>
      <vt:lpstr>Calibri Light</vt:lpstr>
      <vt:lpstr>Cambria Math</vt:lpstr>
      <vt:lpstr>Century Gothic</vt:lpstr>
      <vt:lpstr>Office Theme</vt:lpstr>
      <vt:lpstr>Stage 2</vt:lpstr>
      <vt:lpstr>Introduction</vt:lpstr>
      <vt:lpstr>Lesson question 1</vt:lpstr>
      <vt:lpstr>Lesson question 2</vt:lpstr>
      <vt:lpstr>Describing the gradient of a slope</vt:lpstr>
      <vt:lpstr>Describing the gradient of a slope – answer </vt:lpstr>
      <vt:lpstr>Calculating the gradient of a slope</vt:lpstr>
      <vt:lpstr>Calculating the gradient of a slope – step 1</vt:lpstr>
      <vt:lpstr>Calculating the gradient of a slope – step 2</vt:lpstr>
      <vt:lpstr>Calculating the gradient of a slope – step 3</vt:lpstr>
      <vt:lpstr>Differences between mathematics and science</vt:lpstr>
      <vt:lpstr>Finding the gradient using coordinates – step 1</vt:lpstr>
      <vt:lpstr>Finding the gradient using coordinates – step 2 </vt:lpstr>
      <vt:lpstr>Finding the gradient using coordinates – step 3</vt:lpstr>
      <vt:lpstr>Returning to lesson question 1</vt:lpstr>
      <vt:lpstr>Describing the gradient of a slope – activity </vt:lpstr>
      <vt:lpstr>Describing the gradient of a slope – activity –answer </vt:lpstr>
      <vt:lpstr>Calculating the gradient of a slope – activity </vt:lpstr>
      <vt:lpstr>Calculating the gradient of a slope – answer a</vt:lpstr>
      <vt:lpstr>Deriving the units – answer a continued</vt:lpstr>
      <vt:lpstr>Calculating the gradient of a slope – part b </vt:lpstr>
      <vt:lpstr>Calculating the gradient of a slope – answer b </vt:lpstr>
      <vt:lpstr>Comparing the mean rates of reaction</vt:lpstr>
      <vt:lpstr>Comparing the mean rates of reaction – answers</vt:lpstr>
      <vt:lpstr>Drawing a tangent to a curve</vt:lpstr>
      <vt:lpstr>Calculating the gradient of a tangent</vt:lpstr>
      <vt:lpstr>Calculating the gradient of a tangent – example</vt:lpstr>
      <vt:lpstr>Returning to lesson question 2</vt:lpstr>
      <vt:lpstr>Calculating the gradient using a tangent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creating graphs slides</dc:title>
  <dc:creator>RoyalSocietyofChemistry@royalsocietychemistry.onmicrosoft.com</dc:creator>
  <cp:keywords>Maths; math skills; math skills for chemistry; tangent; gradient; gradient of a slope; using coordinates; mean rates of reaction; tangent to a curve; graph; drawing graphs; line of best fit</cp:keywords>
  <cp:lastModifiedBy>Hannah Griffiths</cp:lastModifiedBy>
  <cp:revision>2</cp:revision>
  <cp:lastPrinted>2026-09-10T21:14:05Z</cp:lastPrinted>
  <dcterms:created xsi:type="dcterms:W3CDTF">2021-04-13T16:26:00Z</dcterms:created>
  <dcterms:modified xsi:type="dcterms:W3CDTF">2026-09-17T08:34:16Z</dcterms:modified>
  <cp:category>From https://rsc.li/4gA2Lp7, teacher guidance notes, learner worksheet and short activities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y fmtid="{D5CDD505-2E9C-101B-9397-08002B2CF9AE}" pid="13" name="xd_ProgID">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TriggerFlowInfo">
    <vt:lpwstr/>
  </property>
  <property fmtid="{D5CDD505-2E9C-101B-9397-08002B2CF9AE}" pid="18" name="xd_Signature">
    <vt:bool>false</vt:bool>
  </property>
</Properties>
</file>