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5"/>
  </p:notesMasterIdLst>
  <p:sldIdLst>
    <p:sldId id="292" r:id="rId5"/>
    <p:sldId id="318" r:id="rId6"/>
    <p:sldId id="319" r:id="rId7"/>
    <p:sldId id="320" r:id="rId8"/>
    <p:sldId id="322" r:id="rId9"/>
    <p:sldId id="324" r:id="rId10"/>
    <p:sldId id="326" r:id="rId11"/>
    <p:sldId id="314" r:id="rId12"/>
    <p:sldId id="316" r:id="rId13"/>
    <p:sldId id="328" r:id="rId14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F4CFD5"/>
    <a:srgbClr val="E6F1EF"/>
    <a:srgbClr val="006F62"/>
    <a:srgbClr val="EDF6F9"/>
    <a:srgbClr val="48A9C5"/>
    <a:srgbClr val="FAE7EA"/>
    <a:srgbClr val="F7DBE0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6FCAA9-9B17-478B-82B6-1AD2543269A5}" v="8" dt="2026-06-08T16:36:54.3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3" autoAdjust="0"/>
    <p:restoredTop sz="86385" autoAdjust="0"/>
  </p:normalViewPr>
  <p:slideViewPr>
    <p:cSldViewPr snapToGrid="0" snapToObjects="1">
      <p:cViewPr varScale="1">
        <p:scale>
          <a:sx n="92" d="100"/>
          <a:sy n="92" d="100"/>
        </p:scale>
        <p:origin x="846" y="84"/>
      </p:cViewPr>
      <p:guideLst/>
    </p:cSldViewPr>
  </p:slideViewPr>
  <p:outlineViewPr>
    <p:cViewPr>
      <p:scale>
        <a:sx n="33" d="100"/>
        <a:sy n="33" d="100"/>
      </p:scale>
      <p:origin x="0" y="-261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5D252-98DF-4CE2-BA60-ED54021A6AD0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0213" cy="3944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C3AED-118E-4C0F-AA40-4EF8DAFA1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441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80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/>
              </a:rPr>
              <a:t>Cwestiwn o Cemeg Sylfaen TGAU AQA CH2FP, Mehefin 2014, C7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9C3AED-118E-4C0F-AA40-4EF8DAFA15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577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9C3AED-118E-4C0F-AA40-4EF8DAFA151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40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/>
              </a:rPr>
              <a:t>Cwestiwn o Cemeg Sylfaen TGAU AQA CH2FP, Mehefin 2014, C7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9C3AED-118E-4C0F-AA40-4EF8DAFA151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852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rsc.li/4tCRfwN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1980000"/>
            <a:ext cx="5978495" cy="2447034"/>
          </a:xfrm>
        </p:spPr>
        <p:txBody>
          <a:bodyPr/>
          <a:lstStyle/>
          <a:p>
            <a:r>
              <a:rPr lang="cy-GB" dirty="0"/>
              <a:t>Cwestiynau ffrwydrol: adeiledd a bondio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https://rsc.li/4tCRfwN</a:t>
            </a:r>
            <a:r>
              <a:rPr lang="en-GB" sz="1600" dirty="0">
                <a:solidFill>
                  <a:schemeClr val="bg1"/>
                </a:solidFill>
              </a:rPr>
              <a:t>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buClr>
                <a:srgbClr val="C8102E"/>
              </a:buClr>
              <a:buFont typeface="+mj-lt"/>
              <a:buAutoNum type="arabicPeriod"/>
            </a:pPr>
            <a:r>
              <a:rPr lang="cy-GB" sz="2400" dirty="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Cofio’r hyn rydych wedi’i ddysgu’n flaenorol am fondio, adeiledd, priodweddau mater a newidiadau mewn cyflwr.</a:t>
            </a:r>
          </a:p>
          <a:p>
            <a:pPr marL="342900" lvl="0" indent="-342900">
              <a:lnSpc>
                <a:spcPct val="150000"/>
              </a:lnSpc>
              <a:buClr>
                <a:srgbClr val="C8102E"/>
              </a:buClr>
              <a:buFont typeface="+mj-lt"/>
              <a:buAutoNum type="arabicPeriod"/>
            </a:pPr>
            <a:endParaRPr lang="en-GB" sz="2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Clr>
                <a:srgbClr val="C8102E"/>
              </a:buClr>
              <a:buFont typeface="+mj-lt"/>
              <a:buAutoNum type="arabicPeriod"/>
            </a:pPr>
            <a:r>
              <a:rPr lang="cy-GB" sz="2400" dirty="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Datblygu techneg i fynd i’r afael â chwestiynau arholiad ateb estynedig, a gwella eich atebion.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Amcanion dysgu</a:t>
            </a:r>
          </a:p>
        </p:txBody>
      </p:sp>
    </p:spTree>
    <p:extLst>
      <p:ext uri="{BB962C8B-B14F-4D97-AF65-F5344CB8AC3E}">
        <p14:creationId xmlns:p14="http://schemas.microsoft.com/office/powerpoint/2010/main" val="1329780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214DA967-B924-327F-CD88-375286C57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un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8AFF3C-86D3-0E2D-ED37-F2F9041ED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Enghraifft o gwestiwn hen bapur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A7FF9-EAB3-8107-2D75-ECC84A00B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23788"/>
            <a:ext cx="10405640" cy="53580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dirty="0"/>
              <a:t>Eglurwch pam mae clorin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dirty="0"/>
              <a:t>) yn nwy ar dymheredd ystafell, ond mae sodiwm clorid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NaCl</a:t>
            </a:r>
            <a:r>
              <a:rPr lang="cy-GB" dirty="0"/>
              <a:t>) yn solid ar dymheredd ystafell.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cy-GB" b="1" dirty="0"/>
              <a:t>Clorin	                         Sodiwm clorid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cy-GB" dirty="0"/>
              <a:t>Dylech gynnwys disgrifiad o fondio ac adeiledd clorin a sodiwm clorid yn eich ateb.</a:t>
            </a:r>
          </a:p>
          <a:p>
            <a:pPr marL="0" indent="0" algn="r">
              <a:buNone/>
            </a:pPr>
            <a:r>
              <a:rPr lang="cy-GB" b="1" dirty="0">
                <a:solidFill>
                  <a:srgbClr val="C8102E"/>
                </a:solidFill>
              </a:rPr>
              <a:t>6 marc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Fformiwla adeileddol clorin (Cl2) (Cl-Cl)">
            <a:extLst>
              <a:ext uri="{FF2B5EF4-FFF2-40B4-BE49-F238E27FC236}">
                <a16:creationId xmlns:a16="http://schemas.microsoft.com/office/drawing/2014/main" id="{09E99772-5BED-91D9-95BD-5535254C5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088" y="3081873"/>
            <a:ext cx="1709607" cy="522626"/>
          </a:xfrm>
          <a:prstGeom prst="rect">
            <a:avLst/>
          </a:prstGeom>
        </p:spPr>
      </p:pic>
      <p:pic>
        <p:nvPicPr>
          <p:cNvPr id="8" name="Picture 7" descr="Diagram tri dimensiwn o strwythur dellt ïonig wedi'i wneud o sfferau du mawr a sfferau llwyd llai bob yn ail. Mae’r sfferau du mawr wedi’u labelu fel ïonau clorid ac mae’r sfferau llwyd bach wedi’u labelu fel ïonau sodiwm. ">
            <a:extLst>
              <a:ext uri="{FF2B5EF4-FFF2-40B4-BE49-F238E27FC236}">
                <a16:creationId xmlns:a16="http://schemas.microsoft.com/office/drawing/2014/main" id="{E1C6ED53-9519-BD02-9059-22C80E1A6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0498" y="2876985"/>
            <a:ext cx="2190750" cy="19240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92DDE3-0975-13F5-0987-F8C1629CA10C}"/>
              </a:ext>
            </a:extLst>
          </p:cNvPr>
          <p:cNvSpPr txBox="1"/>
          <p:nvPr/>
        </p:nvSpPr>
        <p:spPr>
          <a:xfrm>
            <a:off x="7972472" y="2998113"/>
            <a:ext cx="279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>
                <a:latin typeface="Century Gothic" panose="020B0502020202020204" pitchFamily="34" charset="0"/>
                <a:ea typeface="Century Gothic"/>
              </a:rPr>
              <a:t>Ïon clorid (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sz="2000" baseline="30000">
                <a:latin typeface="Cambria Math" panose="02040503050406030204" pitchFamily="18" charset="0"/>
                <a:ea typeface="Cambria Math"/>
              </a:rPr>
              <a:t>-</a:t>
            </a:r>
            <a:r>
              <a:rPr lang="cy-GB" sz="200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4B2150-15BD-98BC-6D2B-A0D9E7529EBD}"/>
              </a:ext>
            </a:extLst>
          </p:cNvPr>
          <p:cNvSpPr txBox="1"/>
          <p:nvPr/>
        </p:nvSpPr>
        <p:spPr>
          <a:xfrm>
            <a:off x="7997554" y="3404444"/>
            <a:ext cx="279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/>
              <a:t>Ï</a:t>
            </a:r>
            <a:r>
              <a:rPr lang="cy-GB" sz="2000">
                <a:latin typeface="Century Gothic" panose="020B0502020202020204" pitchFamily="34" charset="0"/>
                <a:ea typeface="Century Gothic"/>
              </a:rPr>
              <a:t>on sodiwm (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Na</a:t>
            </a:r>
            <a:r>
              <a:rPr lang="cy-GB" sz="2000" baseline="30000">
                <a:latin typeface="Cambria Math" panose="02040503050406030204" pitchFamily="18" charset="0"/>
                <a:ea typeface="Cambria Math"/>
              </a:rPr>
              <a:t>+</a:t>
            </a:r>
            <a:r>
              <a:rPr lang="cy-GB" sz="2000">
                <a:latin typeface="Century Gothic" panose="020B0502020202020204" pitchFamily="34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01511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214DA967-B924-327F-CD88-375286C57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A7FF9-EAB3-8107-2D75-ECC84A00B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878186"/>
            <a:ext cx="10405640" cy="54761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dirty="0"/>
              <a:t>Eglurwch pam mae </a:t>
            </a:r>
            <a:r>
              <a:rPr lang="cy-GB" u="sng" dirty="0"/>
              <a:t>clorin</a:t>
            </a:r>
            <a:r>
              <a:rPr lang="cy-GB" dirty="0"/>
              <a:t>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dirty="0"/>
              <a:t>) yn </a:t>
            </a:r>
            <a:r>
              <a:rPr lang="cy-GB" u="sng" dirty="0"/>
              <a:t>nwy</a:t>
            </a:r>
            <a:r>
              <a:rPr lang="cy-GB" dirty="0"/>
              <a:t> ar </a:t>
            </a:r>
            <a:r>
              <a:rPr lang="cy-GB" u="sng" dirty="0"/>
              <a:t>dymheredd ystafell</a:t>
            </a:r>
            <a:r>
              <a:rPr lang="cy-GB" dirty="0"/>
              <a:t>, ond mae </a:t>
            </a:r>
            <a:r>
              <a:rPr lang="cy-GB" u="sng" dirty="0"/>
              <a:t>sodiwm clorid</a:t>
            </a:r>
            <a:r>
              <a:rPr lang="cy-GB" dirty="0"/>
              <a:t>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NaCl</a:t>
            </a:r>
            <a:r>
              <a:rPr lang="cy-GB" dirty="0"/>
              <a:t>) yn </a:t>
            </a:r>
            <a:r>
              <a:rPr lang="cy-GB" u="sng" dirty="0"/>
              <a:t>solid</a:t>
            </a:r>
            <a:r>
              <a:rPr lang="cy-GB" dirty="0"/>
              <a:t> ar dymheredd ystafell.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cy-GB" b="1" dirty="0"/>
              <a:t>Clorin	                       Sodiwm clorid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cy-GB" dirty="0"/>
              <a:t>Dylech gynnwys disgrifiad o </a:t>
            </a:r>
            <a:r>
              <a:rPr lang="cy-GB" u="sng" dirty="0"/>
              <a:t>fondio ac adeiledd</a:t>
            </a:r>
            <a:r>
              <a:rPr lang="cy-GB" dirty="0"/>
              <a:t> clorin a sodiwm clorid yn eich ateb.</a:t>
            </a:r>
          </a:p>
          <a:p>
            <a:pPr marL="0" indent="0" algn="r">
              <a:buNone/>
            </a:pPr>
            <a:r>
              <a:rPr lang="cy-GB" b="1" dirty="0">
                <a:solidFill>
                  <a:srgbClr val="C8102E"/>
                </a:solidFill>
              </a:rPr>
              <a:t>6 marc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Fformiwla adeileddol clorin (Cl2) (Cl-Cl)">
            <a:extLst>
              <a:ext uri="{FF2B5EF4-FFF2-40B4-BE49-F238E27FC236}">
                <a16:creationId xmlns:a16="http://schemas.microsoft.com/office/drawing/2014/main" id="{09E99772-5BED-91D9-95BD-5535254C5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220" y="2876985"/>
            <a:ext cx="1709607" cy="522626"/>
          </a:xfrm>
          <a:prstGeom prst="rect">
            <a:avLst/>
          </a:prstGeom>
        </p:spPr>
      </p:pic>
      <p:pic>
        <p:nvPicPr>
          <p:cNvPr id="8" name="Picture 7" descr="Diagram tri dimensiwn o strwythur dellt ïonig wedi'i wneud o sfferau du mawr a sfferau llwyd llai bob yn ail. Mae’r sfferau du mawr wedi’u labelu fel ïonau clorid ac mae’r sfferau llwyd bach wedi’u labelu fel ïonau sodiwm.  ">
            <a:extLst>
              <a:ext uri="{FF2B5EF4-FFF2-40B4-BE49-F238E27FC236}">
                <a16:creationId xmlns:a16="http://schemas.microsoft.com/office/drawing/2014/main" id="{E1C6ED53-9519-BD02-9059-22C80E1A6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804" y="2600605"/>
            <a:ext cx="2190750" cy="19240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92DDE3-0975-13F5-0987-F8C1629CA10C}"/>
              </a:ext>
            </a:extLst>
          </p:cNvPr>
          <p:cNvSpPr txBox="1"/>
          <p:nvPr/>
        </p:nvSpPr>
        <p:spPr>
          <a:xfrm>
            <a:off x="7874125" y="2715120"/>
            <a:ext cx="27975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  <a:ea typeface="Century Gothic"/>
              </a:rPr>
              <a:t>Ïon clorid (</a:t>
            </a:r>
            <a:r>
              <a:rPr lang="cy-GB" sz="220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sz="2200" baseline="30000">
                <a:latin typeface="Cambria Math" panose="02040503050406030204" pitchFamily="18" charset="0"/>
                <a:ea typeface="Cambria Math"/>
              </a:rPr>
              <a:t>-</a:t>
            </a:r>
            <a:r>
              <a:rPr lang="cy-GB" sz="220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4B2150-15BD-98BC-6D2B-A0D9E7529EBD}"/>
              </a:ext>
            </a:extLst>
          </p:cNvPr>
          <p:cNvSpPr txBox="1"/>
          <p:nvPr/>
        </p:nvSpPr>
        <p:spPr>
          <a:xfrm>
            <a:off x="7917734" y="3168291"/>
            <a:ext cx="27975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/>
              <a:t>Ï</a:t>
            </a:r>
            <a:r>
              <a:rPr lang="cy-GB" sz="2200">
                <a:latin typeface="Century Gothic" panose="020B0502020202020204" pitchFamily="34" charset="0"/>
                <a:ea typeface="Century Gothic"/>
              </a:rPr>
              <a:t>on sodiwm (</a:t>
            </a:r>
            <a:r>
              <a:rPr lang="cy-GB" sz="2200">
                <a:latin typeface="Cambria Math" panose="02040503050406030204" pitchFamily="18" charset="0"/>
                <a:ea typeface="Cambria Math"/>
              </a:rPr>
              <a:t>Na</a:t>
            </a:r>
            <a:r>
              <a:rPr lang="cy-GB" sz="2200" baseline="30000">
                <a:latin typeface="Cambria Math" panose="02040503050406030204" pitchFamily="18" charset="0"/>
                <a:ea typeface="Cambria Math"/>
              </a:rPr>
              <a:t>+</a:t>
            </a:r>
            <a:r>
              <a:rPr lang="cy-GB" sz="2200">
                <a:latin typeface="Century Gothic" panose="020B0502020202020204" pitchFamily="34" charset="0"/>
              </a:rPr>
              <a:t>) </a:t>
            </a:r>
          </a:p>
        </p:txBody>
      </p:sp>
      <p:sp>
        <p:nvSpPr>
          <p:cNvPr id="11" name="Rectangle 10" descr="Mae blwch yn amlygu'r gair gorchymyn 'eglurwch'">
            <a:extLst>
              <a:ext uri="{FF2B5EF4-FFF2-40B4-BE49-F238E27FC236}">
                <a16:creationId xmlns:a16="http://schemas.microsoft.com/office/drawing/2014/main" id="{ACC6B6D4-0FE8-108B-B9D1-6D83B0E89FC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91214" y="868855"/>
            <a:ext cx="1330386" cy="3078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 descr="Mae ail flwch o amgylch y gair 'disgrifiad' yn tynnu sylw at y cyfarwyddyd i gynnwys disgrifiad o strwythur a bondio yn yr ateb.">
            <a:extLst>
              <a:ext uri="{FF2B5EF4-FFF2-40B4-BE49-F238E27FC236}">
                <a16:creationId xmlns:a16="http://schemas.microsoft.com/office/drawing/2014/main" id="{33EF26FD-1E09-3A74-C6EC-902DE5595FB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2764800" y="4801035"/>
            <a:ext cx="1296000" cy="3078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907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A7FF9-EAB3-8107-2D75-ECC84A00B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878186"/>
            <a:ext cx="10405640" cy="54761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dirty="0"/>
              <a:t>Eglurwch pam mae </a:t>
            </a:r>
            <a:r>
              <a:rPr lang="cy-GB" u="sng" dirty="0"/>
              <a:t>clorin</a:t>
            </a:r>
            <a:r>
              <a:rPr lang="cy-GB" dirty="0"/>
              <a:t>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dirty="0"/>
              <a:t>) yn </a:t>
            </a:r>
            <a:r>
              <a:rPr lang="cy-GB" u="sng" dirty="0"/>
              <a:t>nwy</a:t>
            </a:r>
            <a:r>
              <a:rPr lang="cy-GB" dirty="0"/>
              <a:t> ar </a:t>
            </a:r>
            <a:r>
              <a:rPr lang="cy-GB" u="sng" dirty="0"/>
              <a:t>dymheredd ystafell</a:t>
            </a:r>
            <a:r>
              <a:rPr lang="cy-GB" dirty="0"/>
              <a:t>, ond mae </a:t>
            </a:r>
            <a:r>
              <a:rPr lang="cy-GB" u="sng" dirty="0"/>
              <a:t>sodiwm clorid</a:t>
            </a:r>
            <a:r>
              <a:rPr lang="cy-GB" dirty="0"/>
              <a:t> (</a:t>
            </a:r>
            <a:r>
              <a:rPr lang="cy-GB" dirty="0">
                <a:latin typeface="Cambria Math" panose="02040503050406030204" pitchFamily="18" charset="0"/>
                <a:ea typeface="Cambria Math"/>
              </a:rPr>
              <a:t>NaCl</a:t>
            </a:r>
            <a:r>
              <a:rPr lang="cy-GB" dirty="0"/>
              <a:t>) yn </a:t>
            </a:r>
            <a:r>
              <a:rPr lang="cy-GB" u="sng" dirty="0"/>
              <a:t>solid</a:t>
            </a:r>
            <a:r>
              <a:rPr lang="cy-GB" dirty="0"/>
              <a:t> ar dymheredd ystafell.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  <a:tabLst>
                <a:tab pos="2508250" algn="l"/>
              </a:tabLst>
            </a:pPr>
            <a:r>
              <a:rPr lang="cy-GB" b="1" dirty="0"/>
              <a:t>	Clorin		     Sodiwm clorid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cy-GB" dirty="0"/>
              <a:t>Dylech gynnwys disgrifiad o </a:t>
            </a:r>
            <a:r>
              <a:rPr lang="cy-GB" u="sng" dirty="0"/>
              <a:t>fondio ac adeiledd</a:t>
            </a:r>
            <a:r>
              <a:rPr lang="cy-GB" dirty="0"/>
              <a:t> clorin a sodiwm clorid yn eich ateb.</a:t>
            </a:r>
          </a:p>
          <a:p>
            <a:pPr marL="0" indent="0" algn="r">
              <a:buNone/>
            </a:pPr>
            <a:r>
              <a:rPr lang="cy-GB" b="1" dirty="0">
                <a:solidFill>
                  <a:srgbClr val="C8102E"/>
                </a:solidFill>
              </a:rPr>
              <a:t>6 marc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Fformiwla adeileddol clorin (Cl2) (Cl-Cl)">
            <a:extLst>
              <a:ext uri="{FF2B5EF4-FFF2-40B4-BE49-F238E27FC236}">
                <a16:creationId xmlns:a16="http://schemas.microsoft.com/office/drawing/2014/main" id="{09E99772-5BED-91D9-95BD-5535254C5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220" y="2876985"/>
            <a:ext cx="1709607" cy="522626"/>
          </a:xfrm>
          <a:prstGeom prst="rect">
            <a:avLst/>
          </a:prstGeom>
        </p:spPr>
      </p:pic>
      <p:cxnSp>
        <p:nvCxnSpPr>
          <p:cNvPr id="7" name="Straight Arrow Connector 6" descr="The diagram of a chlorine molecule is annotated - two further molecules are sketched and joined to the molecule with dotted lines">
            <a:extLst>
              <a:ext uri="{FF2B5EF4-FFF2-40B4-BE49-F238E27FC236}">
                <a16:creationId xmlns:a16="http://schemas.microsoft.com/office/drawing/2014/main" id="{2D158D1A-479B-E5DB-6150-1964F8EF7EE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2877153" y="2607886"/>
            <a:ext cx="791570" cy="429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414489D5-6156-8816-7F0D-138D7928BA04}"/>
              </a:ext>
            </a:extLst>
          </p:cNvPr>
          <p:cNvSpPr txBox="1"/>
          <p:nvPr/>
        </p:nvSpPr>
        <p:spPr>
          <a:xfrm>
            <a:off x="1253436" y="2334919"/>
            <a:ext cx="1849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Bond cofalent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5EAA180-1112-43A5-1754-27A98E9E6693}"/>
              </a:ext>
            </a:extLst>
          </p:cNvPr>
          <p:cNvSpPr txBox="1"/>
          <p:nvPr/>
        </p:nvSpPr>
        <p:spPr>
          <a:xfrm>
            <a:off x="42254" y="2757502"/>
            <a:ext cx="31833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Grymoedd rhyngfoleciwlaidd gwan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9AFC32-D8ED-B8F2-5F7A-82D0CAEA23BE}"/>
              </a:ext>
            </a:extLst>
          </p:cNvPr>
          <p:cNvSpPr txBox="1"/>
          <p:nvPr/>
        </p:nvSpPr>
        <p:spPr>
          <a:xfrm>
            <a:off x="1821" y="3507968"/>
            <a:ext cx="2807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Dim angen llawer o egni</a:t>
            </a:r>
          </a:p>
          <a:p>
            <a:r>
              <a:rPr lang="cy-GB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drechu grymoedd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6F01D3-F7F0-7A00-40D7-5EEB089F5EC5}"/>
              </a:ext>
            </a:extLst>
          </p:cNvPr>
          <p:cNvSpPr txBox="1"/>
          <p:nvPr/>
        </p:nvSpPr>
        <p:spPr>
          <a:xfrm>
            <a:off x="0" y="4417953"/>
            <a:ext cx="4039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Ymdoddbwynt a berwbwynt isel</a:t>
            </a:r>
          </a:p>
        </p:txBody>
      </p:sp>
      <p:pic>
        <p:nvPicPr>
          <p:cNvPr id="8" name="Picture 7" descr="Diagram tri dimensiwn o strwythur dellt ïonig wedi'i wneud o sfferau du mawr a sfferau llwyd llai bob yn ail. Mae’r sfferau du mawr wedi’u labelu fel ïonau clorid ac mae’r sfferau llwyd bach wedi’u labelu fel ïonau sodiwm. ">
            <a:extLst>
              <a:ext uri="{FF2B5EF4-FFF2-40B4-BE49-F238E27FC236}">
                <a16:creationId xmlns:a16="http://schemas.microsoft.com/office/drawing/2014/main" id="{E1C6ED53-9519-BD02-9059-22C80E1A6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440" y="2560504"/>
            <a:ext cx="2190750" cy="1924050"/>
          </a:xfrm>
          <a:prstGeom prst="rect">
            <a:avLst/>
          </a:prstGeom>
        </p:spPr>
      </p:pic>
      <p:cxnSp>
        <p:nvCxnSpPr>
          <p:cNvPr id="52" name="Straight Arrow Connector 51" descr="The diagram of sodium chloride is annotated">
            <a:extLst>
              <a:ext uri="{FF2B5EF4-FFF2-40B4-BE49-F238E27FC236}">
                <a16:creationId xmlns:a16="http://schemas.microsoft.com/office/drawing/2014/main" id="{A08F1F85-DB51-AEFE-F057-F737F5CAD96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 flipH="1">
            <a:off x="6950697" y="2492800"/>
            <a:ext cx="1076428" cy="337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5C5A20FD-48D0-BAAE-3936-BED7718F89E7}"/>
              </a:ext>
            </a:extLst>
          </p:cNvPr>
          <p:cNvSpPr txBox="1"/>
          <p:nvPr/>
        </p:nvSpPr>
        <p:spPr>
          <a:xfrm>
            <a:off x="7910963" y="2186747"/>
            <a:ext cx="16674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Bondiau ïonig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E254C97-63BA-BA52-012F-B59B9C8BB275}"/>
              </a:ext>
            </a:extLst>
          </p:cNvPr>
          <p:cNvSpPr txBox="1"/>
          <p:nvPr/>
        </p:nvSpPr>
        <p:spPr>
          <a:xfrm>
            <a:off x="9675217" y="2722639"/>
            <a:ext cx="15077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Ïon negatif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CEE11E0-BE32-A019-FF49-B1070795129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9700836" y="3181997"/>
            <a:ext cx="20914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Ïon positif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20A2A57-0FA4-D78C-EFFE-ECB23B23A4F1}"/>
              </a:ext>
            </a:extLst>
          </p:cNvPr>
          <p:cNvSpPr txBox="1"/>
          <p:nvPr/>
        </p:nvSpPr>
        <p:spPr>
          <a:xfrm>
            <a:off x="8251636" y="3669315"/>
            <a:ext cx="30491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Yn cael eu dal at ei gilydd gan rymoedd electrostatig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654DFF7-9957-ADFF-8582-84ECAA6CF4CF}"/>
              </a:ext>
            </a:extLst>
          </p:cNvPr>
          <p:cNvSpPr txBox="1"/>
          <p:nvPr/>
        </p:nvSpPr>
        <p:spPr>
          <a:xfrm>
            <a:off x="10191993" y="4459134"/>
            <a:ext cx="16376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Cryf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59FA130-2376-9E85-AF6B-C8755F1922E3}"/>
              </a:ext>
            </a:extLst>
          </p:cNvPr>
          <p:cNvSpPr txBox="1"/>
          <p:nvPr/>
        </p:nvSpPr>
        <p:spPr>
          <a:xfrm>
            <a:off x="8387999" y="5137838"/>
            <a:ext cx="28817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Angen llawer o egni i dorri bondiau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FC53483-803E-9281-2A86-CC620DD82518}"/>
              </a:ext>
            </a:extLst>
          </p:cNvPr>
          <p:cNvSpPr txBox="1"/>
          <p:nvPr/>
        </p:nvSpPr>
        <p:spPr>
          <a:xfrm>
            <a:off x="6276270" y="5823154"/>
            <a:ext cx="39083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Ymdoddbwynt a berwbwynt uchel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214DA967-B924-327F-CD88-375286C57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un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92DDE3-0975-13F5-0987-F8C1629CA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7387057" y="2677655"/>
            <a:ext cx="279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>
                <a:latin typeface="Century Gothic" panose="020B0502020202020204" pitchFamily="34" charset="0"/>
                <a:ea typeface="Century Gothic"/>
              </a:rPr>
              <a:t>Ïon clorid (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Cl</a:t>
            </a:r>
            <a:r>
              <a:rPr lang="cy-GB" sz="2000" baseline="30000">
                <a:latin typeface="Cambria Math" panose="02040503050406030204" pitchFamily="18" charset="0"/>
                <a:ea typeface="Cambria Math"/>
              </a:rPr>
              <a:t>-</a:t>
            </a:r>
            <a:r>
              <a:rPr lang="cy-GB" sz="200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4B2150-15BD-98BC-6D2B-A0D9E7529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7435124" y="3110077"/>
            <a:ext cx="279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/>
              <a:t>Ï</a:t>
            </a:r>
            <a:r>
              <a:rPr lang="cy-GB" sz="2000">
                <a:latin typeface="Century Gothic" panose="020B0502020202020204" pitchFamily="34" charset="0"/>
                <a:ea typeface="Century Gothic"/>
              </a:rPr>
              <a:t>on sodiwm (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Na</a:t>
            </a:r>
            <a:r>
              <a:rPr lang="cy-GB" sz="2000" baseline="30000">
                <a:latin typeface="Cambria Math" panose="02040503050406030204" pitchFamily="18" charset="0"/>
                <a:ea typeface="Cambria Math"/>
              </a:rPr>
              <a:t>+</a:t>
            </a:r>
            <a:r>
              <a:rPr lang="cy-GB" sz="2000">
                <a:latin typeface="Century Gothic" panose="020B0502020202020204" pitchFamily="34" charset="0"/>
              </a:rPr>
              <a:t>)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C6B6D4-0FE8-108B-B9D1-6D83B0E89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0000" y="878186"/>
            <a:ext cx="1231200" cy="3078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EF26FD-1E09-3A74-C6EC-902DE559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71512" y="4801035"/>
            <a:ext cx="1267688" cy="3078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6FCF0FE-BE79-98A1-0C16-732906F4C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2769746" y="3430032"/>
            <a:ext cx="302658" cy="410570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A42C06B-B0DD-A337-B195-876A1194D3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4470751" y="3429000"/>
            <a:ext cx="209637" cy="470562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16DD02E-92CA-28BF-FBBF-137CA46C1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224225" y="3091971"/>
            <a:ext cx="545521" cy="527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A85598B-CDB2-DEFE-6A86-737BADCE0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235944" y="3158174"/>
            <a:ext cx="125955" cy="41401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F63429C-8C41-8EFC-5873-8240A8FF7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026563" y="4141947"/>
            <a:ext cx="116943" cy="27600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C8648F8-0401-6841-F78F-14564F203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328444" y="5799307"/>
            <a:ext cx="1795556" cy="95410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y-GB" sz="2800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Disgrifiad</a:t>
            </a:r>
          </a:p>
          <a:p>
            <a:r>
              <a:rPr lang="cy-GB" sz="2800" b="1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Esboniad</a:t>
            </a:r>
            <a:endParaRPr lang="cy-GB" sz="2800" b="1" dirty="0">
              <a:solidFill>
                <a:schemeClr val="accent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76BF1A1-1178-941C-D0D2-7ED64A04C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884627" y="3938049"/>
            <a:ext cx="1218349" cy="419419"/>
            <a:chOff x="1571070" y="3573186"/>
            <a:chExt cx="1187776" cy="36933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02AD4B1-C76F-19A0-0929-5288C69CD35A}"/>
                </a:ext>
              </a:extLst>
            </p:cNvPr>
            <p:cNvSpPr txBox="1"/>
            <p:nvPr/>
          </p:nvSpPr>
          <p:spPr>
            <a:xfrm rot="20497088">
              <a:off x="1571070" y="3573186"/>
              <a:ext cx="118777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y-GB" b="1">
                  <a:solidFill>
                    <a:schemeClr val="accent1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Cl    Cl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4866FD5-8204-ECC4-6605-881311B14B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870" y="3707772"/>
              <a:ext cx="315627" cy="9728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AECB96B-8C7D-0591-2D27-77BB55756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2070789">
            <a:off x="3788842" y="3830402"/>
            <a:ext cx="1187776" cy="369332"/>
            <a:chOff x="1571070" y="3573186"/>
            <a:chExt cx="1187776" cy="369332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A82BD7A-9A0F-D6D8-715E-C82BFAFAEA8A}"/>
                </a:ext>
              </a:extLst>
            </p:cNvPr>
            <p:cNvSpPr txBox="1"/>
            <p:nvPr/>
          </p:nvSpPr>
          <p:spPr>
            <a:xfrm rot="20497088">
              <a:off x="1571070" y="3573186"/>
              <a:ext cx="118777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y-GB" b="1" dirty="0">
                  <a:solidFill>
                    <a:schemeClr val="accent1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Cl    Cl</a:t>
              </a:r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50D833E-30D1-BE6B-1AA3-4481A3EA75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870" y="3707772"/>
              <a:ext cx="315627" cy="9728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3E76DAC6-E928-749C-C6CA-2A5192EFB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379912" y="4234489"/>
            <a:ext cx="0" cy="253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AE5782F8-0F2D-95DB-3AE4-ABB4305FE4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0502020" y="4828466"/>
            <a:ext cx="166985" cy="36822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D0FA9FBB-39CE-A737-81E4-BF0E1EA1C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872091" y="5691049"/>
            <a:ext cx="124338" cy="18071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D19EC84-B5F6-9FC9-7F3E-2707ABEB2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094886" y="3217485"/>
            <a:ext cx="134311" cy="501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F1A232B-1DA7-3416-F99E-A2D2045BC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962868" y="2926400"/>
            <a:ext cx="266329" cy="2910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59D2417-9093-93B1-8631-2E1C2BF8A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10945640" y="3217485"/>
            <a:ext cx="283557" cy="1704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21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6" grpId="0"/>
      <p:bldP spid="18" grpId="0"/>
      <p:bldP spid="20" grpId="0"/>
      <p:bldP spid="46" grpId="0"/>
      <p:bldP spid="50" grpId="0"/>
      <p:bldP spid="51" grpId="0"/>
      <p:bldP spid="56" grpId="0"/>
      <p:bldP spid="57" grpId="0"/>
      <p:bldP spid="60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D1CCA-ED54-9E40-F446-F4C9812E6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Tasg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EDCAA-93ED-79F9-2EAA-00CF391B124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39750" y="1260475"/>
            <a:ext cx="10080625" cy="1308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Defnyddiwch eich cwestiwn arholiad ffrwydrol i ysgrifennu ateb i’r cwestiwn. Rhaid i chi ddefnyddio pob anodiad. </a:t>
            </a:r>
          </a:p>
          <a:p>
            <a:pPr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Ticiwch bob pwynt wrth i chi ei gynnwys yn eich ateb.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E92BB4F6-6BC2-B7EC-F916-9A566985F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un</a:t>
            </a:r>
          </a:p>
        </p:txBody>
      </p:sp>
    </p:spTree>
    <p:extLst>
      <p:ext uri="{BB962C8B-B14F-4D97-AF65-F5344CB8AC3E}">
        <p14:creationId xmlns:p14="http://schemas.microsoft.com/office/powerpoint/2010/main" val="2905006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8" y="319669"/>
            <a:ext cx="10080000" cy="440661"/>
          </a:xfrm>
        </p:spPr>
        <p:txBody>
          <a:bodyPr/>
          <a:lstStyle/>
          <a:p>
            <a:r>
              <a:rPr lang="cy-GB"/>
              <a:t>Canllawiau marcio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A0F642-12EE-9B49-9288-D3B594BE94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560442"/>
              </p:ext>
            </p:extLst>
          </p:nvPr>
        </p:nvGraphicFramePr>
        <p:xfrm>
          <a:off x="539998" y="880362"/>
          <a:ext cx="10528051" cy="2730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052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8381999">
                  <a:extLst>
                    <a:ext uri="{9D8B030D-6E8A-4147-A177-3AD203B41FA5}">
                      <a16:colId xmlns:a16="http://schemas.microsoft.com/office/drawing/2014/main" val="1723039764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l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Lefel 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Meini Prawf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0 marc</a:t>
                      </a:r>
                      <a:r>
                        <a:rPr lang="cy-GB" sz="1600" b="0"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Dim cynnwys perthnasol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1 (1-2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Gellir rhoi hyd at ddau farc ar gyfer unrhyw un o’r datganiadau disgrifio isod. 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3 (3-4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Rhaid cael naill ai ddatganiad disgrifio ac esboniad am un sylwedd </a:t>
                      </a:r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neu </a:t>
                      </a: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ddatganiadau disgrifio am y ddau sylwedd.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3 (5-6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Rhaid cynnwys disgrifiadau ac esboniadau o’r </a:t>
                      </a:r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ddau</a:t>
                      </a: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 sylwedd. </a:t>
                      </a:r>
                    </a:p>
                    <a:p>
                      <a:pPr indent="-22669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Sylwer nad oes rhaid cynnwys pob pwynt er mwyn cael marciau llawn. Mae’r pwyntiau allweddol mewn print trwm.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Enghraifft un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FB4408-BE1F-34C7-7A4A-A1CA15E817B7}"/>
              </a:ext>
            </a:extLst>
          </p:cNvPr>
          <p:cNvSpPr txBox="1"/>
          <p:nvPr/>
        </p:nvSpPr>
        <p:spPr>
          <a:xfrm>
            <a:off x="482849" y="3447207"/>
            <a:ext cx="10585200" cy="300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1400" b="1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cy-GB" sz="2000" b="1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Enghreifftiau o bwyntiau cemeg yn yr ateb</a:t>
            </a:r>
          </a:p>
          <a:p>
            <a:pPr>
              <a:lnSpc>
                <a:spcPct val="107000"/>
              </a:lnSpc>
            </a:pPr>
            <a:r>
              <a:rPr lang="cy-GB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Clorin: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Adeiledd: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mae moleciwlau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syml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yn cael eu ffurfio.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Bondio: bondiau cofalent rhwng atomau.</a:t>
            </a:r>
          </a:p>
          <a:p>
            <a:pPr>
              <a:lnSpc>
                <a:spcPct val="107000"/>
              </a:lnSpc>
              <a:buClr>
                <a:srgbClr val="C00000"/>
              </a:buClr>
            </a:pPr>
            <a:r>
              <a:rPr lang="cy-GB" sz="1600" i="1" dirty="0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</a:rPr>
              <a:t>Esboniad pam ei fod yn nwy </a:t>
            </a:r>
            <a:r>
              <a:rPr lang="cy-GB" sz="1600" dirty="0">
                <a:effectLst/>
                <a:latin typeface="Calibri" panose="020F0502020204030204" pitchFamily="34" charset="0"/>
                <a:ea typeface="Calibri"/>
              </a:rPr>
              <a:t> 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Atyniad gwan rhwng moleciwlau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Ychydig o egni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mae’n ei gymryd i drechu </a:t>
            </a:r>
            <a:b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</a:b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grymoedd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rhyngfoleciwlaidd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gwan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.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berwbwynt clorin yn isel.</a:t>
            </a:r>
          </a:p>
          <a:p>
            <a:pPr algn="r">
              <a:lnSpc>
                <a:spcPct val="107000"/>
              </a:lnSpc>
            </a:pPr>
            <a:endParaRPr lang="en-GB" sz="1400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B2DAEF-F9DB-CA72-0909-F843188D4DBF}"/>
              </a:ext>
            </a:extLst>
          </p:cNvPr>
          <p:cNvSpPr txBox="1"/>
          <p:nvPr/>
        </p:nvSpPr>
        <p:spPr>
          <a:xfrm>
            <a:off x="5843419" y="3981032"/>
            <a:ext cx="5380022" cy="2773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cy-GB" sz="1800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Sodiwm clorid: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Adeiledd: enfawr – bondiau cryf i bob cyfeiriad sy’n ffurfio dellten enfawr.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Bondio: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bondiau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ïonig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neu atyniad electrostatig rhwng ïonau â gwefr ddirgroes. </a:t>
            </a:r>
          </a:p>
          <a:p>
            <a:pPr>
              <a:lnSpc>
                <a:spcPct val="107000"/>
              </a:lnSpc>
              <a:buClr>
                <a:srgbClr val="C00000"/>
              </a:buClr>
            </a:pPr>
            <a:r>
              <a:rPr lang="cy-GB" sz="1600" i="1" dirty="0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</a:rPr>
              <a:t>Esboniad pam ei fod yn solid </a:t>
            </a:r>
            <a:r>
              <a:rPr lang="cy-GB" sz="1600" dirty="0">
                <a:solidFill>
                  <a:srgbClr val="C8102E"/>
                </a:solidFill>
                <a:effectLst/>
                <a:latin typeface="Calibri" panose="020F0502020204030204" pitchFamily="34" charset="0"/>
                <a:ea typeface="Calibri"/>
              </a:rPr>
              <a:t> 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Bondiau ïonig cryf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rhwng yr atomau.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Angen llawer o egni i dorri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’r bondiau.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ymdoddbwynt sodiwm clorid yn uchel.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987" y="314253"/>
            <a:ext cx="10080000" cy="440661"/>
          </a:xfrm>
        </p:spPr>
        <p:txBody>
          <a:bodyPr/>
          <a:lstStyle/>
          <a:p>
            <a:r>
              <a:rPr lang="cy-GB"/>
              <a:t>Cwestiwn ar ffurf arholiad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Enghraifft dau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D49599-4C0E-8080-30D6-6C3BE97495E4}"/>
              </a:ext>
            </a:extLst>
          </p:cNvPr>
          <p:cNvSpPr txBox="1"/>
          <p:nvPr/>
        </p:nvSpPr>
        <p:spPr>
          <a:xfrm>
            <a:off x="287166" y="859216"/>
            <a:ext cx="10816864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y-GB" sz="2200" dirty="0">
                <a:latin typeface="Century Gothic" pitchFamily="34" charset="0"/>
                <a:ea typeface="Century Gothic"/>
              </a:rPr>
              <a:t>Eglurwch pam mae carbon deuocsid (</a:t>
            </a:r>
            <a:r>
              <a:rPr lang="cy-GB" sz="2200" dirty="0">
                <a:latin typeface="Cambria Math" panose="02040503050406030204" pitchFamily="18" charset="0"/>
                <a:ea typeface="Cambria Math"/>
              </a:rPr>
              <a:t>CO</a:t>
            </a:r>
            <a:r>
              <a:rPr lang="cy-GB" sz="2200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200" dirty="0">
                <a:latin typeface="Century Gothic" pitchFamily="34" charset="0"/>
                <a:ea typeface="Century Gothic"/>
              </a:rPr>
              <a:t>) yn nwy ar dymheredd ystafell, </a:t>
            </a:r>
            <a:br>
              <a:rPr lang="cy-GB" sz="2200" dirty="0">
                <a:latin typeface="Century Gothic" pitchFamily="34" charset="0"/>
                <a:ea typeface="Century Gothic"/>
              </a:rPr>
            </a:br>
            <a:r>
              <a:rPr lang="cy-GB" sz="2200" dirty="0">
                <a:latin typeface="Century Gothic" pitchFamily="34" charset="0"/>
                <a:ea typeface="Century Gothic"/>
              </a:rPr>
              <a:t>ond mae diemwnt yn solid ar dymheredd ystafell.</a:t>
            </a: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r>
              <a:rPr lang="cy-GB" sz="2200" b="1" dirty="0"/>
              <a:t>		    Carbon deuocsid	             		Diemwnt</a:t>
            </a: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pPr algn="l"/>
            <a:endParaRPr lang="en-GB" sz="2200" dirty="0">
              <a:latin typeface="Century Gothic" pitchFamily="34" charset="0"/>
            </a:endParaRPr>
          </a:p>
          <a:p>
            <a:pPr algn="l"/>
            <a:endParaRPr lang="en-GB" sz="1000" dirty="0">
              <a:latin typeface="Century Gothic" pitchFamily="34" charset="0"/>
            </a:endParaRPr>
          </a:p>
          <a:p>
            <a:pPr algn="l"/>
            <a:r>
              <a:rPr lang="cy-GB" sz="2200" dirty="0">
                <a:latin typeface="Century Gothic" pitchFamily="34" charset="0"/>
              </a:rPr>
              <a:t>Dylech gynnwys disgrifiad o fondio ac adeiledd carbon deuocsid a diemwnt yn eich ateb.</a:t>
            </a:r>
          </a:p>
          <a:p>
            <a:pPr algn="r"/>
            <a:r>
              <a:rPr lang="cy-GB" sz="2000" b="1" dirty="0">
                <a:solidFill>
                  <a:srgbClr val="C8102E"/>
                </a:solidFill>
              </a:rPr>
              <a:t>6 marc</a:t>
            </a:r>
          </a:p>
          <a:p>
            <a:pPr algn="l"/>
            <a:endParaRPr lang="en-GB" sz="2200" dirty="0">
              <a:latin typeface="Century Gothic" pitchFamily="34" charset="0"/>
            </a:endParaRPr>
          </a:p>
        </p:txBody>
      </p:sp>
      <p:pic>
        <p:nvPicPr>
          <p:cNvPr id="9" name="Picture 8" descr="Fformiwla adeileddol CO2 (O=C=O)">
            <a:extLst>
              <a:ext uri="{FF2B5EF4-FFF2-40B4-BE49-F238E27FC236}">
                <a16:creationId xmlns:a16="http://schemas.microsoft.com/office/drawing/2014/main" id="{901D79BA-2F33-CCBB-8E18-94B1326E0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855" y="2534973"/>
            <a:ext cx="2191946" cy="646943"/>
          </a:xfrm>
          <a:prstGeom prst="rect">
            <a:avLst/>
          </a:prstGeom>
        </p:spPr>
      </p:pic>
      <p:pic>
        <p:nvPicPr>
          <p:cNvPr id="8" name="Picture 4" descr="Diagram pêl a ffon o ddellten diemwnt lle mae'r atomau carbon yn cael eu cynrychioli gan gylchoedd du.">
            <a:extLst>
              <a:ext uri="{FF2B5EF4-FFF2-40B4-BE49-F238E27FC236}">
                <a16:creationId xmlns:a16="http://schemas.microsoft.com/office/drawing/2014/main" id="{AD6C16E3-3712-2007-DD9C-FE151A6131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86"/>
          <a:stretch/>
        </p:blipFill>
        <p:spPr bwMode="auto">
          <a:xfrm>
            <a:off x="6274363" y="2179260"/>
            <a:ext cx="2042636" cy="177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C2EE8F-F5BD-7C64-965A-CD2F2E2D3082}"/>
              </a:ext>
            </a:extLst>
          </p:cNvPr>
          <p:cNvSpPr txBox="1"/>
          <p:nvPr/>
        </p:nvSpPr>
        <p:spPr>
          <a:xfrm>
            <a:off x="357987" y="5275509"/>
            <a:ext cx="10395738" cy="1446550"/>
          </a:xfrm>
          <a:prstGeom prst="rect">
            <a:avLst/>
          </a:prstGeom>
          <a:solidFill>
            <a:srgbClr val="F4CFD5"/>
          </a:solidFill>
          <a:ln w="76200">
            <a:noFill/>
            <a:prstDash val="dash"/>
          </a:ln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sz="2200" dirty="0">
                <a:latin typeface="Century Gothic" panose="020B0502020202020204" pitchFamily="34" charset="0"/>
              </a:rPr>
              <a:t>Mae gennych dri munud i weithio ar eich pen eich hun yn dawel i ffrwydro’r cwestiwn arholiad.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sz="2200" dirty="0">
                <a:latin typeface="Century Gothic" panose="020B0502020202020204" pitchFamily="34" charset="0"/>
              </a:rPr>
              <a:t>Yna bydd gennych ddau funud i drafod mewn parau cyn ateb y cwestiwn.</a:t>
            </a:r>
          </a:p>
        </p:txBody>
      </p:sp>
    </p:spTree>
    <p:extLst>
      <p:ext uri="{BB962C8B-B14F-4D97-AF65-F5344CB8AC3E}">
        <p14:creationId xmlns:p14="http://schemas.microsoft.com/office/powerpoint/2010/main" val="1016239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700" y="375996"/>
            <a:ext cx="10080000" cy="440661"/>
          </a:xfrm>
        </p:spPr>
        <p:txBody>
          <a:bodyPr/>
          <a:lstStyle/>
          <a:p>
            <a:r>
              <a:rPr lang="cy-GB"/>
              <a:t>Cwestiynau ategol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dau</a:t>
            </a:r>
          </a:p>
        </p:txBody>
      </p:sp>
      <p:pic>
        <p:nvPicPr>
          <p:cNvPr id="5" name="Picture 4" descr="Fformiwla adeileddol CO2 (O=C=O)">
            <a:extLst>
              <a:ext uri="{FF2B5EF4-FFF2-40B4-BE49-F238E27FC236}">
                <a16:creationId xmlns:a16="http://schemas.microsoft.com/office/drawing/2014/main" id="{245A307A-3D97-99E6-E9E4-24A0FF23C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80" y="1272873"/>
            <a:ext cx="2191946" cy="646943"/>
          </a:xfrm>
          <a:prstGeom prst="rect">
            <a:avLst/>
          </a:prstGeom>
        </p:spPr>
      </p:pic>
      <p:pic>
        <p:nvPicPr>
          <p:cNvPr id="8" name="Picture 4" descr="Diagram pêl a ffon o ddellten diemwnt lle mae'r atomau carbon yn cael eu cynrychioli gan gylchoedd du.">
            <a:extLst>
              <a:ext uri="{FF2B5EF4-FFF2-40B4-BE49-F238E27FC236}">
                <a16:creationId xmlns:a16="http://schemas.microsoft.com/office/drawing/2014/main" id="{AD6C16E3-3712-2007-DD9C-FE151A613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460" y="540000"/>
            <a:ext cx="222885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DE79F0-3058-93F1-D3F6-1A76FB003F9F}"/>
              </a:ext>
            </a:extLst>
          </p:cNvPr>
          <p:cNvSpPr txBox="1"/>
          <p:nvPr/>
        </p:nvSpPr>
        <p:spPr>
          <a:xfrm>
            <a:off x="366746" y="2676389"/>
            <a:ext cx="50085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Ai metel neu anfetel yw carbon?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Ai metel neu anfetel yw ocsigen?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Pa fath o fondio sydd gan garbon deuocsid?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A yw’r adeiledd yn syml (moleciwlaidd) neu’n enfawr?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A yw’r grymoedd rhwng y moleciwlau yn gryf neu’n wan?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A yw hyn yn golygu bod angen ychydig neu lawer o egni i drechu’r grymoedd?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 dirty="0">
                <a:latin typeface="Century Gothic" panose="020B0502020202020204" pitchFamily="34" charset="0"/>
              </a:rPr>
              <a:t>Felly, a oes gan garbon deuocsid ymdoddbwynt a berwbwynt isel </a:t>
            </a:r>
            <a:br>
              <a:rPr lang="cy-GB" dirty="0">
                <a:latin typeface="Century Gothic" panose="020B0502020202020204" pitchFamily="34" charset="0"/>
              </a:rPr>
            </a:br>
            <a:r>
              <a:rPr lang="cy-GB" dirty="0">
                <a:latin typeface="Century Gothic" panose="020B0502020202020204" pitchFamily="34" charset="0"/>
              </a:rPr>
              <a:t>neu uchel?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FBA677-BEF1-BE99-E14D-FDD5AEEB313B}"/>
              </a:ext>
            </a:extLst>
          </p:cNvPr>
          <p:cNvSpPr txBox="1"/>
          <p:nvPr/>
        </p:nvSpPr>
        <p:spPr>
          <a:xfrm>
            <a:off x="5926553" y="2676389"/>
            <a:ext cx="55612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Pa elfen mae diemwnt yn ei chynnwys?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Ai metel neu anfetel yw’r elfen hon?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Pa fath o fondio sydd gan ddiemwnt?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A yw’r adeiledd yn syml (moleciwlaidd) neu’n enfawr?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A yw’r bondiau rhwng yr atomau yn gryf neu’n wan?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A yw hyn yn golygu bod angen ychydig neu lawer o egni i’w trechu?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/>
            </a:pPr>
            <a:r>
              <a:rPr lang="cy-GB">
                <a:latin typeface="Century Gothic" panose="020B0502020202020204" pitchFamily="34" charset="0"/>
              </a:rPr>
              <a:t>Felly, a oes gan ddiemwnt ymdoddbwynt a berwbwynt isel neu uchel?</a:t>
            </a:r>
          </a:p>
        </p:txBody>
      </p:sp>
    </p:spTree>
    <p:extLst>
      <p:ext uri="{BB962C8B-B14F-4D97-AF65-F5344CB8AC3E}">
        <p14:creationId xmlns:p14="http://schemas.microsoft.com/office/powerpoint/2010/main" val="3354929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8" y="319669"/>
            <a:ext cx="10080000" cy="440661"/>
          </a:xfrm>
        </p:spPr>
        <p:txBody>
          <a:bodyPr/>
          <a:lstStyle/>
          <a:p>
            <a:r>
              <a:rPr lang="cy-GB"/>
              <a:t>Canllawiau marcio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A0F642-12EE-9B49-9288-D3B594BE94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100358"/>
              </p:ext>
            </p:extLst>
          </p:nvPr>
        </p:nvGraphicFramePr>
        <p:xfrm>
          <a:off x="539998" y="880362"/>
          <a:ext cx="10528051" cy="2730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052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8381999">
                  <a:extLst>
                    <a:ext uri="{9D8B030D-6E8A-4147-A177-3AD203B41FA5}">
                      <a16:colId xmlns:a16="http://schemas.microsoft.com/office/drawing/2014/main" val="1723039764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l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Lefel 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Meini Prawf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0 marc</a:t>
                      </a:r>
                      <a:r>
                        <a:rPr lang="cy-GB" sz="1600" b="0"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Dim cynnwys perthnasol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1 (1-2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Gellir rhoi hyd at ddau farc ar gyfer unrhyw un o’r datganiadau disgrifio isod. 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3 (3-4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Rhaid cael naill ai ddatganiad disgrifio ac esboniad am un sylwedd </a:t>
                      </a:r>
                      <a:r>
                        <a:rPr lang="cy-GB" sz="1600" b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neu </a:t>
                      </a:r>
                      <a:r>
                        <a:rPr lang="cy-GB" sz="160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ddatganiadau disgrifio am y ddau sylwedd.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y-GB" sz="1600" b="0">
                          <a:effectLst/>
                          <a:latin typeface="Century Gothic" panose="020B0502020202020204" pitchFamily="34" charset="0"/>
                          <a:ea typeface="Century Gothic"/>
                          <a:cs typeface="Times New Roman" panose="02020603050405020304" pitchFamily="18" charset="0"/>
                        </a:rPr>
                        <a:t>Lefel 3 (5-6 marc)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Rhaid cynnwys disgrifiadau ac esboniadau o’r </a:t>
                      </a:r>
                      <a:r>
                        <a:rPr lang="cy-GB" sz="16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ddau</a:t>
                      </a: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 sylwedd. </a:t>
                      </a:r>
                    </a:p>
                    <a:p>
                      <a:pPr indent="-22669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cy-GB" sz="1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Sylwer nad oes rhaid cynnwys pob pwynt er mwyn cael marciau llawn. Mae’r pwyntiau allweddol mewn print trwm.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Enghraifft dau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FB4408-BE1F-34C7-7A4A-A1CA15E817B7}"/>
              </a:ext>
            </a:extLst>
          </p:cNvPr>
          <p:cNvSpPr txBox="1"/>
          <p:nvPr/>
        </p:nvSpPr>
        <p:spPr>
          <a:xfrm>
            <a:off x="482849" y="3497982"/>
            <a:ext cx="10585200" cy="3269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1400" b="1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cy-GB" sz="2000" b="1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Enghreifftiau o bwyntiau cemeg yn yr ateb</a:t>
            </a:r>
          </a:p>
          <a:p>
            <a:pPr>
              <a:lnSpc>
                <a:spcPct val="107000"/>
              </a:lnSpc>
            </a:pPr>
            <a:r>
              <a:rPr lang="cy-GB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Carbon deuocsid: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Adeiledd:</a:t>
            </a: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mae moleciwlau </a:t>
            </a:r>
            <a:r>
              <a:rPr lang="cy-GB" sz="1600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syml</a:t>
            </a: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yn cael </a:t>
            </a:r>
            <a:b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</a:b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eu ffurfio.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Bondio: bondiau cofalent rhwng atomau.</a:t>
            </a:r>
          </a:p>
          <a:p>
            <a:pPr>
              <a:lnSpc>
                <a:spcPct val="107000"/>
              </a:lnSpc>
              <a:buClr>
                <a:srgbClr val="C00000"/>
              </a:buClr>
            </a:pPr>
            <a:r>
              <a:rPr lang="cy-GB" sz="1600" i="1" dirty="0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</a:rPr>
              <a:t>Esboniad pam ei fod yn nwy </a:t>
            </a:r>
            <a:r>
              <a:rPr lang="cy-GB" sz="1600" dirty="0">
                <a:solidFill>
                  <a:srgbClr val="C8102E"/>
                </a:solidFill>
                <a:effectLst/>
                <a:latin typeface="Calibri" panose="020F0502020204030204" pitchFamily="34" charset="0"/>
                <a:ea typeface="Calibri"/>
              </a:rPr>
              <a:t> 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Atyniad gwan rhwng moleciwlau.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Ychydig o egni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mae’n ei gymryd i </a:t>
            </a:r>
            <a:r>
              <a:rPr lang="cy-GB" sz="16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drechu </a:t>
            </a:r>
            <a:br>
              <a:rPr lang="cy-GB" sz="16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</a:br>
            <a:r>
              <a:rPr lang="cy-GB" sz="1600" b="1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grymoedd</a:t>
            </a:r>
            <a:r>
              <a:rPr lang="cy-GB" sz="16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rhyngfoleciwlaidd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gwan</a:t>
            </a:r>
            <a:r>
              <a:rPr lang="cy-GB" sz="16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.</a:t>
            </a:r>
            <a:r>
              <a:rPr lang="cy-GB" sz="1600" b="1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</a:t>
            </a:r>
            <a:endParaRPr lang="cy-GB" sz="1600" b="1" dirty="0">
              <a:latin typeface="Century Gothic" panose="020B0502020202020204" pitchFamily="34" charset="0"/>
              <a:ea typeface="Century Gothic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berwbwynt carbon deuocsid yn isel.</a:t>
            </a:r>
          </a:p>
          <a:p>
            <a:pPr algn="r">
              <a:lnSpc>
                <a:spcPct val="107000"/>
              </a:lnSpc>
            </a:pPr>
            <a:endParaRPr lang="en-GB" sz="1400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B2DAEF-F9DB-CA72-0909-F843188D4DBF}"/>
              </a:ext>
            </a:extLst>
          </p:cNvPr>
          <p:cNvSpPr txBox="1"/>
          <p:nvPr/>
        </p:nvSpPr>
        <p:spPr>
          <a:xfrm>
            <a:off x="5449972" y="4041322"/>
            <a:ext cx="5787428" cy="2773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cy-GB" sz="1800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Diemwnt: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Adeiledd: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moleciwl cofalent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enfawr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yw diemwnt.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Bondio: </a:t>
            </a: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bondiau cofalent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rhwng atomau carbon.</a:t>
            </a:r>
          </a:p>
          <a:p>
            <a:pPr>
              <a:lnSpc>
                <a:spcPct val="107000"/>
              </a:lnSpc>
              <a:buClr>
                <a:srgbClr val="C00000"/>
              </a:buClr>
            </a:pPr>
            <a:r>
              <a:rPr lang="cy-GB" sz="1600" i="1" dirty="0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</a:rPr>
              <a:t>Esboniad pam ei fod yn solid </a:t>
            </a:r>
            <a:r>
              <a:rPr lang="cy-GB" sz="1600" dirty="0">
                <a:solidFill>
                  <a:srgbClr val="C8102E"/>
                </a:solidFill>
                <a:effectLst/>
                <a:latin typeface="Calibri" panose="020F0502020204030204" pitchFamily="34" charset="0"/>
                <a:ea typeface="Calibri"/>
              </a:rPr>
              <a:t> 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Mae’r </a:t>
            </a:r>
            <a:r>
              <a:rPr lang="cy-GB" sz="1600" b="1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bondiau’n gryf.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pob atom carbon yn ffurfio bondiau ag atomau carbon eraill.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b="1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Angen llawer o egni i dorri</a:t>
            </a:r>
            <a:r>
              <a:rPr lang="cy-GB" sz="16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bondiau.</a:t>
            </a:r>
          </a:p>
          <a:p>
            <a:pPr marL="285750" indent="-285750">
              <a:lnSpc>
                <a:spcPct val="107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16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ymdoddbwynt diemwnt yn uchel.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6459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4AE610-7901-4EC6-904C-243AA704F359}">
  <ds:schemaRefs>
    <ds:schemaRef ds:uri="9e3c562f-56b0-4bc9-96c8-d04b09868558"/>
    <ds:schemaRef ds:uri="5c7d88b2-bc5d-47d8-b067-5f30c82b40fb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E22E902-35DE-4315-847D-5686813BDC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20F911-6128-4A73-8EF8-80525E9802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1007</Words>
  <Application>Microsoft Office PowerPoint</Application>
  <PresentationFormat>Widescreen</PresentationFormat>
  <Paragraphs>163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Century Gothic</vt:lpstr>
      <vt:lpstr>MV Boli</vt:lpstr>
      <vt:lpstr>Office Theme</vt:lpstr>
      <vt:lpstr>14–16 oed</vt:lpstr>
      <vt:lpstr>Amcanion dysgu</vt:lpstr>
      <vt:lpstr>Enghraifft o gwestiwn hen bapur</vt:lpstr>
      <vt:lpstr>PowerPoint Presentation</vt:lpstr>
      <vt:lpstr>PowerPoint Presentation</vt:lpstr>
      <vt:lpstr>Tasg</vt:lpstr>
      <vt:lpstr>Canllawiau marcio</vt:lpstr>
      <vt:lpstr>Cwestiwn ar ffurf arholiad</vt:lpstr>
      <vt:lpstr>Cwestiynau ategol</vt:lpstr>
      <vt:lpstr>Canllawiau marcio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Exploding questions: structure and bonding slides CYM</dc:title>
  <dc:creator/>
  <cp:keywords>exam questions, skills, reading, literacy, chemistry, Welsh, Welsh language</cp:keywords>
  <cp:lastModifiedBy/>
  <cp:revision>1</cp:revision>
  <dcterms:created xsi:type="dcterms:W3CDTF">2026-05-28T09:49:24Z</dcterms:created>
  <dcterms:modified xsi:type="dcterms:W3CDTF">2026-06-08T16:37:06Z</dcterms:modified>
  <cp:category>https://rsc.li/4tCRfwN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70600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