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</p:sldMasterIdLst>
  <p:notesMasterIdLst>
    <p:notesMasterId r:id="rId7"/>
  </p:notesMasterIdLst>
  <p:sldIdLst>
    <p:sldId id="272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8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1883"/>
    <a:srgbClr val="FF9E1B"/>
    <a:srgbClr val="54585A"/>
    <a:srgbClr val="E7E6E6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951896-A2C3-4725-875C-0D723CF37819}" v="7" dt="2026-06-11T15:18:27.7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8837" autoAdjust="0"/>
  </p:normalViewPr>
  <p:slideViewPr>
    <p:cSldViewPr snapToGrid="0" snapToObjects="1">
      <p:cViewPr varScale="1">
        <p:scale>
          <a:sx n="87" d="100"/>
          <a:sy n="87" d="100"/>
        </p:scale>
        <p:origin x="2286" y="84"/>
      </p:cViewPr>
      <p:guideLst>
        <p:guide orient="horz" pos="268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modSld">
      <pc:chgData name="Hannah Griffiths" userId="9135852f-5aac-4f3f-97b0-55e569f13680" providerId="ADAL" clId="{79D2581E-2C64-4D7D-948E-B5DB5B650164}" dt="2026-06-11T15:17:41.484" v="22" actId="14100"/>
      <pc:docMkLst>
        <pc:docMk/>
      </pc:docMkLst>
      <pc:sldChg chg="modSp mod">
        <pc:chgData name="Hannah Griffiths" userId="9135852f-5aac-4f3f-97b0-55e569f13680" providerId="ADAL" clId="{79D2581E-2C64-4D7D-948E-B5DB5B650164}" dt="2026-06-11T15:17:16.609" v="17" actId="20577"/>
        <pc:sldMkLst>
          <pc:docMk/>
          <pc:sldMk cId="4263793917" sldId="263"/>
        </pc:sldMkLst>
        <pc:spChg chg="mod">
          <ac:chgData name="Hannah Griffiths" userId="9135852f-5aac-4f3f-97b0-55e569f13680" providerId="ADAL" clId="{79D2581E-2C64-4D7D-948E-B5DB5B650164}" dt="2026-06-11T15:17:16.609" v="17" actId="20577"/>
          <ac:spMkLst>
            <pc:docMk/>
            <pc:sldMk cId="4263793917" sldId="263"/>
            <ac:spMk id="11" creationId="{00000000-0000-0000-0000-000000000000}"/>
          </ac:spMkLst>
        </pc:spChg>
      </pc:sldChg>
      <pc:sldChg chg="modSp mod">
        <pc:chgData name="Hannah Griffiths" userId="9135852f-5aac-4f3f-97b0-55e569f13680" providerId="ADAL" clId="{79D2581E-2C64-4D7D-948E-B5DB5B650164}" dt="2026-06-11T15:17:41.484" v="22" actId="14100"/>
        <pc:sldMkLst>
          <pc:docMk/>
          <pc:sldMk cId="4195401476" sldId="272"/>
        </pc:sldMkLst>
        <pc:spChg chg="mod">
          <ac:chgData name="Hannah Griffiths" userId="9135852f-5aac-4f3f-97b0-55e569f13680" providerId="ADAL" clId="{79D2581E-2C64-4D7D-948E-B5DB5B650164}" dt="2026-06-11T15:17:08.794" v="8" actId="20577"/>
          <ac:spMkLst>
            <pc:docMk/>
            <pc:sldMk cId="4195401476" sldId="272"/>
            <ac:spMk id="6" creationId="{00000000-0000-0000-0000-000000000000}"/>
          </ac:spMkLst>
        </pc:spChg>
        <pc:spChg chg="mod">
          <ac:chgData name="Hannah Griffiths" userId="9135852f-5aac-4f3f-97b0-55e569f13680" providerId="ADAL" clId="{79D2581E-2C64-4D7D-948E-B5DB5B650164}" dt="2026-06-11T15:17:41.484" v="22" actId="14100"/>
          <ac:spMkLst>
            <pc:docMk/>
            <pc:sldMk cId="4195401476" sldId="272"/>
            <ac:spMk id="10" creationId="{00000000-0000-0000-0000-000000000000}"/>
          </ac:spMkLst>
        </pc:spChg>
        <pc:picChg chg="mod">
          <ac:chgData name="Hannah Griffiths" userId="9135852f-5aac-4f3f-97b0-55e569f13680" providerId="ADAL" clId="{79D2581E-2C64-4D7D-948E-B5DB5B650164}" dt="2026-06-11T15:17:31.409" v="20" actId="1076"/>
          <ac:picMkLst>
            <pc:docMk/>
            <pc:sldMk cId="4195401476" sldId="272"/>
            <ac:picMk id="9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54ED3-4554-2847-B655-88FA98F1AC0A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44EFE-404B-D849-BE65-BA999C857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730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</a:t>
            </a:r>
            <a:r>
              <a:rPr lang="cy-GB" baseline="0"/>
              <a:t> Defnyddiwch y sleid hon i ddechrau gwers ar ddefnyddio adnoddau: gwydr a cherameg.</a:t>
            </a:r>
          </a:p>
          <a:p>
            <a:endParaRPr lang="en-GB" dirty="0"/>
          </a:p>
          <a:p>
            <a:r>
              <a:rPr lang="cy-GB"/>
              <a:t>Cydnabyddiaeth am y llun © Adam Andersen Læssøe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667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666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</a:t>
            </a:r>
            <a:r>
              <a:rPr lang="cy-GB" baseline="0"/>
              <a:t> Defnyddiwch y sleid hon i ddechrau gwers ar ddefnyddio adnoddau: gwydr a cherameg.</a:t>
            </a: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>
                <a:solidFill>
                  <a:srgbClr val="222222"/>
                </a:solidFill>
                <a:latin typeface="Arial" panose="020B0604020202020204" pitchFamily="34" charset="0"/>
              </a:rPr>
              <a:t>Atebion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Tywod – er y bydd rhai yn cyfeirio’n gywir at sodiwm carbonad a chalchfaen.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Llawer o fondiau cofalent cryf ac mae angen llawer o egni i wahanu’r rhain.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y-GB" sz="1200" b="0" i="0" u="none" strike="noStrike" baseline="0">
                <a:solidFill>
                  <a:schemeClr val="tx1"/>
                </a:solidFill>
                <a:latin typeface="+mn-lt"/>
                <a:ea typeface="+mn-lt"/>
                <a:cs typeface="+mn-cs"/>
              </a:rPr>
              <a:t>Mae’r atomau sydd wedi’u pacio’n ddwys yn gallu llithro dros ei gilydd, mewn ffordd debyg i haenau o atomau’n llithro dros ei gilydd mewn metel.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33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06E72-FD10-384B-917A-421C42C98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49FB06-ED83-EA45-AEBD-3751AE6255D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" y="1825625"/>
            <a:ext cx="7886700" cy="34083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420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C8ADCB8-941A-2E48-A25E-6D520F81200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77658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288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_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C4AF84-80AB-C24E-A255-17AE1204EC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00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2D47F291-18EF-E34E-8DD6-E5E40C8FD30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373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5941" y="630000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D10051-213D-F54D-BD3C-B61FA29442A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5720631"/>
            <a:ext cx="2615950" cy="113736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30C2941-B443-B742-A370-CFF703CA1858}"/>
              </a:ext>
            </a:extLst>
          </p:cNvPr>
          <p:cNvCxnSpPr>
            <a:cxnSpLocks/>
          </p:cNvCxnSpPr>
          <p:nvPr userDrawn="1"/>
        </p:nvCxnSpPr>
        <p:spPr>
          <a:xfrm>
            <a:off x="318000" y="5720598"/>
            <a:ext cx="85253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7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29" r:id="rId2"/>
    <p:sldLayoutId id="2147483731" r:id="rId3"/>
    <p:sldLayoutId id="214748373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46D93CE8-DF7B-584A-90B2-D75DC0F3F499}"/>
              </a:ext>
            </a:extLst>
          </p:cNvPr>
          <p:cNvSpPr txBox="1">
            <a:spLocks/>
          </p:cNvSpPr>
          <p:nvPr/>
        </p:nvSpPr>
        <p:spPr>
          <a:xfrm>
            <a:off x="195109" y="1368217"/>
            <a:ext cx="6457151" cy="4255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cy-GB" sz="1800" dirty="0">
                <a:solidFill>
                  <a:srgbClr val="444444"/>
                </a:solidFill>
                <a:ea typeface=""/>
              </a:rPr>
              <a:t>Mae’r rhan fwyaf o wydr sy’n seiliedig ar silica yn frau, ond mae gwydr newydd wedi’i greu o alwminiwm ocsid ac mae modd ei ymestyn a’i blygu ar dymheredd ystafell heb ei dorri.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cy-GB" sz="1800" dirty="0">
                <a:solidFill>
                  <a:srgbClr val="444444"/>
                </a:solidFill>
                <a:ea typeface=""/>
              </a:rPr>
              <a:t>Mae gan wydr silica lawer o dyllau gwag a diffygion yn yr adeiledd atomig. Mae’r rhain yn atal yr atomau rhag symud o gwmpas yn hawdd. Yn y gwydr newydd, mae’r atomau mewn adeiledd amorffaidd – wedi’u pacio’n fwy dwys, heb ddiffygion. Felly, mae’r atomau yn gallu newid lle â’i gilydd yn haws. Gwnaeth y gwyddonwyr y gwydr drwy ddefnyddio laser i wahanu alwminiwm ocsid i ffurfio plasma. Mae hyn wedyn yn cael ei oeri’n gyflym iawn, fel bod adeiledd amorffaidd yn ffurfio. Un diwrnod, byddai modd defnyddio’r gwydr mewn dyfeisiau electronig hyblyg a chryf iawn. Mae’r cymhlethdod sy’n gysylltiedig â gwneud y gwydr yn atal y defnydd hwn ar hyn o bryd.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1</a:t>
            </a:fld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FB8C7A-6F1E-6C4F-84AA-61CCD4C8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432"/>
            <a:ext cx="7886700" cy="1325563"/>
          </a:xfrm>
        </p:spPr>
        <p:txBody>
          <a:bodyPr/>
          <a:lstStyle/>
          <a:p>
            <a:r>
              <a:rPr lang="cy-GB"/>
              <a:t>Gwydr hyblyg nad yw’n torri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1038368"/>
            <a:ext cx="698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i="1" dirty="0">
                <a:solidFill>
                  <a:srgbClr val="004976"/>
                </a:solidFill>
              </a:rPr>
              <a:t>Darllenwch yr erthygl lawn yn rsc.li/4ul12ss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871" y="1485545"/>
            <a:ext cx="2265020" cy="32175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605446" y="4755693"/>
            <a:ext cx="223789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y-GB" sz="1400" dirty="0"/>
              <a:t>Mae laserau pylsedig yn cael eu defnyddio yn y broses dadelfennu</a:t>
            </a:r>
          </a:p>
        </p:txBody>
      </p:sp>
    </p:spTree>
    <p:extLst>
      <p:ext uri="{BB962C8B-B14F-4D97-AF65-F5344CB8AC3E}">
        <p14:creationId xmlns:p14="http://schemas.microsoft.com/office/powerpoint/2010/main" val="4195401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6D93CE8-DF7B-584A-90B2-D75DC0F3F499}"/>
              </a:ext>
            </a:extLst>
          </p:cNvPr>
          <p:cNvSpPr txBox="1">
            <a:spLocks/>
          </p:cNvSpPr>
          <p:nvPr/>
        </p:nvSpPr>
        <p:spPr>
          <a:xfrm>
            <a:off x="384951" y="1368217"/>
            <a:ext cx="6074211" cy="4255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54585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cy-GB" sz="1700" dirty="0">
                <a:solidFill>
                  <a:srgbClr val="444444"/>
                </a:solidFill>
                <a:ea typeface=""/>
              </a:rPr>
              <a:t>Mae’r rhan fwyaf o wydr sy’n seiliedig ar silica yn frau, ond mae gwydr newydd wedi’i greu o alwminiwm ocsid ac mae modd ei ymestyn a’i blygu ar dymheredd ystafell heb ei dorri.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cy-GB" sz="1700" dirty="0">
                <a:solidFill>
                  <a:srgbClr val="444444"/>
                </a:solidFill>
                <a:ea typeface=""/>
              </a:rPr>
              <a:t>Mae gan wydr silica lawer o dyllau gwag a diffygion yn yr adeiledd atomig. Mae’r rhain yn atal yr atomau rhag symud o gwmpas yn hawdd. Yn y gwydr newydd, mae’r atomau mewn adeiledd amorffaidd – wedi’u pacio’n fwy dwys, heb ddiffygion. Felly, mae’r atomau yn gallu newid lle â’i gilydd yn haws. Gwnaeth y gwyddonwyr y gwydr drwy ddefnyddio laser i wahanu alwminiwm ocsid i ffurfio plasma. Mae hyn wedyn yn cael ei oeri’n gyflym iawn, fel bod adeiledd amorffaidd yn ffurfio. Un diwrnod, byddai modd defnyddio’r gwydr mewn dyfeisiau electronig hyblyg a chryf iawn. Mae’r cymhlethdod sy’n gysylltiedig â gwneud y gwydr yn atal y defnydd hwn ar hyn o bryd.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2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E1FB8C7A-6F1E-6C4F-84AA-61CCD4C8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432"/>
            <a:ext cx="7886700" cy="1325563"/>
          </a:xfrm>
        </p:spPr>
        <p:txBody>
          <a:bodyPr/>
          <a:lstStyle/>
          <a:p>
            <a:r>
              <a:rPr lang="cy-GB"/>
              <a:t>Gwydr hyblyg nad yw’n torri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520" y="1038368"/>
            <a:ext cx="698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i="1" dirty="0">
                <a:solidFill>
                  <a:srgbClr val="004976"/>
                </a:solidFill>
              </a:rPr>
              <a:t>Darllenwch yr erthygl lawn yn rsc.li/4ul12ss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459162" y="1332730"/>
            <a:ext cx="238417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cy-GB">
                <a:solidFill>
                  <a:srgbClr val="004976"/>
                </a:solidFill>
              </a:rPr>
              <a:t>Beth yw’r prif ddeunydd crai ar gyfer gwneud gwydr silica?</a:t>
            </a:r>
          </a:p>
          <a:p>
            <a:pPr marL="457200" indent="-457200">
              <a:buAutoNum type="arabicPeriod"/>
            </a:pPr>
            <a:r>
              <a:rPr lang="cy-GB">
                <a:solidFill>
                  <a:srgbClr val="004976"/>
                </a:solidFill>
              </a:rPr>
              <a:t>Mae gan silica adeiledd cofalent enfawr. Eglurwch pam mae ei ymdoddbwynt yn uchel.</a:t>
            </a:r>
          </a:p>
          <a:p>
            <a:pPr marL="457200" indent="-457200">
              <a:buAutoNum type="arabicPeriod"/>
            </a:pPr>
            <a:r>
              <a:rPr lang="cy-GB">
                <a:solidFill>
                  <a:srgbClr val="004976"/>
                </a:solidFill>
              </a:rPr>
              <a:t>Eglurwch sut mae’r gwydr newydd yn hyblyg fel metel.</a:t>
            </a:r>
          </a:p>
        </p:txBody>
      </p:sp>
    </p:spTree>
    <p:extLst>
      <p:ext uri="{BB962C8B-B14F-4D97-AF65-F5344CB8AC3E}">
        <p14:creationId xmlns:p14="http://schemas.microsoft.com/office/powerpoint/2010/main" val="4263793917"/>
      </p:ext>
    </p:extLst>
  </p:cSld>
  <p:clrMapOvr>
    <a:masterClrMapping/>
  </p:clrMapOvr>
</p:sld>
</file>

<file path=ppt/theme/theme1.xml><?xml version="1.0" encoding="utf-8"?>
<a:theme xmlns:a="http://schemas.openxmlformats.org/drawingml/2006/main" name="1_RSC_Plain_no footer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EIC starter slide template.pptx" id="{8C227671-679E-4005-AE38-7E4654D46299}" vid="{3A4C9E2F-8493-4A3B-ACEE-3D5EC76FA4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07900DF-3EEF-46A5-94A9-21789EBC7165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0b166b12-8f01-4f4d-84be-2809f4dd08b1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9CBEB24-D6EA-49AC-B5D6-58902D24D50B}"/>
</file>

<file path=customXml/itemProps3.xml><?xml version="1.0" encoding="utf-8"?>
<ds:datastoreItem xmlns:ds="http://schemas.openxmlformats.org/officeDocument/2006/customXml" ds:itemID="{7D9B7705-6E4A-433D-914A-8894B6FAEAC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EIC starter slide flexible glass KH 2</Template>
  <TotalTime>3</TotalTime>
  <Words>525</Words>
  <Application>Microsoft Office PowerPoint</Application>
  <PresentationFormat>On-screen Show (4:3)</PresentationFormat>
  <Paragraphs>24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1_RSC_Plain_no footer</vt:lpstr>
      <vt:lpstr>Gwydr hyblyg nad yw’n torri</vt:lpstr>
      <vt:lpstr>Gwydr hyblyg nad yw’n torri</vt:lpstr>
    </vt:vector>
  </TitlesOfParts>
  <Company>Royal Society of Chemistry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flexible glass that does not snap CYM</dc:title>
  <dc:creator>Royal Society of Chemistry</dc:creator>
  <dc:description>From Education in Chemistry, Flexible future for smartphone screens, https://rsc.li/4ul12ss</dc:description>
  <cp:lastModifiedBy>Hannah Griffiths</cp:lastModifiedBy>
  <cp:revision>3</cp:revision>
  <dcterms:created xsi:type="dcterms:W3CDTF">2020-01-27T15:56:22Z</dcterms:created>
  <dcterms:modified xsi:type="dcterms:W3CDTF">2026-06-11T15:18:41Z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</Properties>
</file>