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5"/>
  </p:notesMasterIdLst>
  <p:sldIdLst>
    <p:sldId id="292" r:id="rId5"/>
    <p:sldId id="293" r:id="rId6"/>
    <p:sldId id="294" r:id="rId7"/>
    <p:sldId id="315" r:id="rId8"/>
    <p:sldId id="316" r:id="rId9"/>
    <p:sldId id="317" r:id="rId10"/>
    <p:sldId id="318" r:id="rId11"/>
    <p:sldId id="319" r:id="rId12"/>
    <p:sldId id="320" r:id="rId13"/>
    <p:sldId id="295" r:id="rId14"/>
    <p:sldId id="321" r:id="rId15"/>
    <p:sldId id="322" r:id="rId16"/>
    <p:sldId id="323" r:id="rId17"/>
    <p:sldId id="324" r:id="rId18"/>
    <p:sldId id="326" r:id="rId19"/>
    <p:sldId id="327" r:id="rId20"/>
    <p:sldId id="328" r:id="rId21"/>
    <p:sldId id="329" r:id="rId22"/>
    <p:sldId id="330" r:id="rId23"/>
    <p:sldId id="30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account" initials="Ma" lastIdx="1" clrIdx="0">
    <p:extLst>
      <p:ext uri="{19B8F6BF-5375-455C-9EA6-DF929625EA0E}">
        <p15:presenceInfo xmlns:p15="http://schemas.microsoft.com/office/powerpoint/2012/main" userId="d6e4dffb00ad9f69" providerId="Windows Live"/>
      </p:ext>
    </p:extLst>
  </p:cmAuthor>
  <p:cmAuthor id="2" name="Jo Pugh" initials="JP" lastIdx="1" clrIdx="1">
    <p:extLst>
      <p:ext uri="{19B8F6BF-5375-455C-9EA6-DF929625EA0E}">
        <p15:presenceInfo xmlns:p15="http://schemas.microsoft.com/office/powerpoint/2012/main" userId="1187eaa31d8c3d2c" providerId="Windows Live"/>
      </p:ext>
    </p:extLst>
  </p:cmAuthor>
  <p:cmAuthor id="3" name="Emily Kelly" initials="EK" lastIdx="8" clrIdx="2">
    <p:extLst>
      <p:ext uri="{19B8F6BF-5375-455C-9EA6-DF929625EA0E}">
        <p15:presenceInfo xmlns:p15="http://schemas.microsoft.com/office/powerpoint/2012/main" userId="S::KellyE@rsc.org::129b2903-a77d-4011-b626-fdf346dce13b" providerId="AD"/>
      </p:ext>
    </p:extLst>
  </p:cmAuthor>
  <p:cmAuthor id="4" name="Kirsty Patterson" initials="KP" lastIdx="16" clrIdx="3">
    <p:extLst>
      <p:ext uri="{19B8F6BF-5375-455C-9EA6-DF929625EA0E}">
        <p15:presenceInfo xmlns:p15="http://schemas.microsoft.com/office/powerpoint/2012/main" userId="S::pattersonk@rsc.org::06c453ef-d90e-4cbc-ba6b-1bf363c3e0a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F6E0C0"/>
    <a:srgbClr val="E6F1EF"/>
    <a:srgbClr val="006F62"/>
    <a:srgbClr val="EDF6F9"/>
    <a:srgbClr val="48A9C5"/>
    <a:srgbClr val="FAE7EA"/>
    <a:srgbClr val="F7DBE0"/>
    <a:srgbClr val="F4CFD5"/>
    <a:srgbClr val="FF9E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BA6602-7CC0-4E87-B7F2-A4C8360E7038}" v="26" dt="2026-02-27T11:00:17.273"/>
    <p1510:client id="{FD3E9063-6C9C-4207-99EC-0C4A9B6F9F80}" v="1027" dt="2026-02-27T15:21:07.0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"/>
    <p:restoredTop sz="76987" autoAdjust="0"/>
  </p:normalViewPr>
  <p:slideViewPr>
    <p:cSldViewPr snapToGrid="0" snapToObjects="1">
      <p:cViewPr varScale="1">
        <p:scale>
          <a:sx n="85" d="100"/>
          <a:sy n="85" d="100"/>
        </p:scale>
        <p:origin x="19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CB432D-432C-4D3A-9212-FE0B601B247D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B8FE56-6BBD-4096-8874-550C490C9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69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44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270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9846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65EFF1-D610-2C9F-79E6-C248872D23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E76A2D-2199-A671-43F9-CBE9C6A78A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CE5E72-DEE2-5B5F-6580-6BEAF9858A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Questions to ask your learners whilst you are setting up the demonstration.</a:t>
            </a:r>
          </a:p>
          <a:p>
            <a:r>
              <a:rPr lang="en-GB" dirty="0"/>
              <a:t>Learners may initially note down their answers on a mini whiteboard before moving onto completing</a:t>
            </a:r>
            <a:r>
              <a:rPr lang="en-GB" baseline="0" dirty="0"/>
              <a:t> the student worksheets.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9DEE3B-2EE2-3730-0315-2F48279B281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182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B6CBDD-9160-39CF-7A52-AE68961A18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5F1CC5-B7DA-979E-D762-918284AE35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CD21A5-9D0B-9715-C1BB-B7B54B4A5E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CA0B0-A7CB-79FA-81E6-854EB1C5F63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987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2690B-5F3A-F19A-C71C-45526C6F07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100D72-E9A9-C33F-DAD9-51A930AD48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919CDD-EA33-5835-BA9B-DFB1E9E2A2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1D1E9-0F6C-7A9C-9F46-0D45C95C979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485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259340-F067-F6BC-70CE-9027F97FB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4EF1F2-7676-B358-1A42-199963D9F2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11C994-8B8A-E3D3-D008-A1E2CB3213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46C80A-7B8B-00CE-0A35-7BA2DAD47C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6238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CA4FAD-60C4-7CAD-B0AF-C5E043C34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BCB5EA-8D7E-0DF0-5CD5-7177571902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531454-1CF3-F88B-CD4A-4FFF3E30F7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DE2034-BAE1-4F14-A0F8-B89EB6EC17D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803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3E108A-7BF7-48D9-3EEE-C807FDBC05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DF36F4-1AC8-2A28-A90D-2A55BCB70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59A3CC-1E61-806E-6F88-3B1FD2000B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7C65BC-5F64-5956-2D78-8CB96BF4675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4527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8011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B0E235-38A3-1995-1A3F-9781A63F37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535FFF-96AB-0973-56AA-637ECD4BFD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12FBD3-CA8E-3434-2B10-FE6C985F5E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6B44B1-2971-1D38-E132-FE72B276B8A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6288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DEF56-EF63-3FD9-4657-6EFA81E78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2B40FE-13B8-9A41-A6CB-4DBE406925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37B04D-9FED-5E17-0F79-9C8C8A7AF4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9173C9-4797-EBF4-1CAF-43FC2B15FCF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320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546958-700B-A47A-DA7B-6101A6FE45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67F015-B19D-E7BD-713F-23F7BC7FE3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C10BF8-F2C9-6D78-2F34-EBEB7AF6F8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939878-77F0-D3B8-00A8-362C4DC68D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850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2433E-25F4-C05B-EDAA-8BB458D43B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1BD23A-42EC-C125-F4F7-136B623848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03A197-7B0A-31D7-96AA-AB20068B5C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AEA04-D8EE-B92D-A1AA-292BCE8BA4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6914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E16A7D-63D8-89E3-2E52-F2306A8530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0A0464-9037-1F54-CD46-94207C4B5C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58AE6F-ED8B-B7B2-EDC8-E4A238F88C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03BCDE-0EF0-F0A3-6907-B3E24918EB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7294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D21FC1-6421-33A3-948F-DC97AF5286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2328C7-97F1-E2CB-6F38-CFB66A557D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D818F5-3914-625D-4433-9E513DCC09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021595-11EE-F299-50F1-A6772E5A5B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4321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7EFA7B-B481-83E1-E256-8B1D2A480A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07CAB2-ADE1-DCB0-BB0A-D8D97ADCF1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092BA8-5E57-8DAB-343F-3908E0B742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FC502F-C5DF-F9F7-7231-CBDB0EE6D1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6282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8FB75-A498-5756-9496-B99D635BF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192945-C53D-EAEA-48E5-B02DABE97C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3AADD4-9D7F-5013-A6FE-0844F8421E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69D952-A135-7D96-80BE-87683383A87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3174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3D3788-9BF6-15FD-EDFA-0FBB693427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E42365-6920-E66A-C2F1-96B9C1FD3E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F88FF7-AD81-BDE7-CC65-3F97FC7C73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0803D-DE89-B3B3-9FB3-6942807A001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0242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8FE56-6BBD-4096-8874-550C490C984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678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hyperlink" Target="https://rsc.li/2UfBalB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Triple line title with turnover on three lines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7343775" y="5850000"/>
            <a:ext cx="4266225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sng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en-GB" sz="1600" u="sng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rsc.li/4qE7MPh</a:t>
            </a:r>
            <a:endParaRPr lang="en-US" sz="1600" u="sng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35DD6-39D8-2946-B43E-D8B3E9316A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E117A8-3006-844E-A87E-1574BE8ABE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The composition and formula of water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0B71E19-72AE-13AD-30C8-38C8A4677567}"/>
              </a:ext>
            </a:extLst>
          </p:cNvPr>
          <p:cNvSpPr/>
          <p:nvPr/>
        </p:nvSpPr>
        <p:spPr>
          <a:xfrm flipH="1">
            <a:off x="8340593" y="-759931"/>
            <a:ext cx="4333437" cy="433343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27000">
            <a:solidFill>
              <a:srgbClr val="C810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853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Water, an essential compound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546" y="1260000"/>
            <a:ext cx="5940000" cy="3401210"/>
          </a:xfrm>
        </p:spPr>
        <p:txBody>
          <a:bodyPr/>
          <a:lstStyle/>
          <a:p>
            <a:r>
              <a:rPr lang="en-GB" dirty="0"/>
              <a:t>Water is an essential compound. Without water, life on Earth could not exist. Both plants and animals depend on water to keep them alive.</a:t>
            </a:r>
          </a:p>
          <a:p>
            <a:r>
              <a:rPr lang="en-GB" dirty="0"/>
              <a:t>In this teacher demonstration we will investigate the composition of water. </a:t>
            </a:r>
          </a:p>
          <a:p>
            <a:r>
              <a:rPr lang="en-GB" dirty="0"/>
              <a:t>You will observe the reaction between copper(II) oxide and hydrogen and use the results to determine the formula of water.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671034" y="1520327"/>
            <a:ext cx="4412210" cy="288055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438270-61C0-A0B7-F8A5-272B6AD4079D}"/>
              </a:ext>
            </a:extLst>
          </p:cNvPr>
          <p:cNvSpPr txBox="1"/>
          <p:nvPr/>
        </p:nvSpPr>
        <p:spPr>
          <a:xfrm rot="5400000">
            <a:off x="10340934" y="2304293"/>
            <a:ext cx="17833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>
                <a:latin typeface="Century Gothic" panose="020B0502020202020204" pitchFamily="34" charset="0"/>
              </a:rPr>
              <a:t>© Redaktion93 / Shutterstock</a:t>
            </a:r>
          </a:p>
        </p:txBody>
      </p:sp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Describe how water is formed during the redox reaction of copper oxide with hydrogen.</a:t>
            </a:r>
          </a:p>
          <a:p>
            <a:pPr lvl="0"/>
            <a:r>
              <a:rPr lang="en-GB" dirty="0"/>
              <a:t>Accurately record experimental observations and data.</a:t>
            </a:r>
          </a:p>
          <a:p>
            <a:pPr lvl="0"/>
            <a:r>
              <a:rPr lang="en-GB" dirty="0"/>
              <a:t>Determine the formula of water from the experimental data.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CA15F-CA24-EADF-31F5-575AD7B201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08EA0-08D2-8D27-BC74-A8522F597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C7025A-AABD-2A79-5EF0-90B26AD774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Write the word equation for the reaction.</a:t>
            </a:r>
          </a:p>
          <a:p>
            <a:pPr lvl="0"/>
            <a:r>
              <a:rPr lang="en-GB" dirty="0"/>
              <a:t>Select the correct words to complete the sentences.</a:t>
            </a:r>
          </a:p>
          <a:p>
            <a:pPr marL="0" indent="0">
              <a:buNone/>
            </a:pPr>
            <a:r>
              <a:rPr lang="en-GB" dirty="0"/>
              <a:t>In a redox reaction, oxidation and reduction occur at the same time.</a:t>
            </a:r>
          </a:p>
          <a:p>
            <a:pPr marL="0" indent="0">
              <a:buNone/>
            </a:pPr>
            <a:r>
              <a:rPr lang="en-GB" dirty="0"/>
              <a:t>Reduction occurs when a substance </a:t>
            </a:r>
            <a:r>
              <a:rPr lang="en-GB" b="1" dirty="0"/>
              <a:t>loses/gains</a:t>
            </a:r>
            <a:r>
              <a:rPr lang="en-GB" dirty="0"/>
              <a:t> oxygen. Oxidation occurs when a substance </a:t>
            </a:r>
            <a:r>
              <a:rPr lang="en-GB" b="1" dirty="0"/>
              <a:t>loses/gains</a:t>
            </a:r>
            <a:r>
              <a:rPr lang="en-GB" dirty="0"/>
              <a:t> oxygen.</a:t>
            </a:r>
          </a:p>
          <a:p>
            <a:pPr marL="0" indent="0">
              <a:buNone/>
            </a:pPr>
            <a:r>
              <a:rPr lang="en-GB" dirty="0"/>
              <a:t>In this experiment, the copper oxide is </a:t>
            </a:r>
            <a:r>
              <a:rPr lang="en-GB" b="1" dirty="0"/>
              <a:t>oxidised/reduced</a:t>
            </a:r>
            <a:r>
              <a:rPr lang="en-GB" dirty="0"/>
              <a:t> and the hydrogen is </a:t>
            </a:r>
            <a:r>
              <a:rPr lang="en-GB" b="1" dirty="0"/>
              <a:t>oxidised/reduced.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29344A5D-AA1B-B826-BF80-095A29B0CE0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Scaffolded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609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B056B7-DC16-8C82-1DBD-A089916DF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iagram illustrating a laboratory setup for gas collection using water displacement. It features labeled components including a gas delivery tube, water-filled test tubes, a clamp, a flame source, and arrows indicating gas flow direction.">
            <a:extLst>
              <a:ext uri="{FF2B5EF4-FFF2-40B4-BE49-F238E27FC236}">
                <a16:creationId xmlns:a16="http://schemas.microsoft.com/office/drawing/2014/main" id="{B6189AD8-C85F-55D6-6A37-71699BEAFF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202761" y="3111698"/>
            <a:ext cx="8754478" cy="342073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C87468D-2A12-49FE-5C4F-7949F8720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F3BFE-6992-83F0-90E6-DDA30B175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556" y="992088"/>
            <a:ext cx="10080000" cy="2029892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 startAt="3"/>
            </a:pPr>
            <a:r>
              <a:rPr lang="en-GB"/>
              <a:t>Label the diagram using the following words:</a:t>
            </a:r>
          </a:p>
          <a:p>
            <a:pPr marL="0" indent="0" algn="ctr">
              <a:buNone/>
            </a:pPr>
            <a:r>
              <a:rPr lang="en-GB" b="1"/>
              <a:t>concentrated sulfuric acid          heat          drying tube</a:t>
            </a:r>
          </a:p>
          <a:p>
            <a:pPr marL="0" indent="0" algn="ctr">
              <a:buNone/>
            </a:pPr>
            <a:r>
              <a:rPr lang="en-GB" b="1"/>
              <a:t>combustion tube          copper oxide          hydrogen in</a:t>
            </a:r>
          </a:p>
          <a:p>
            <a:pPr marL="0" indent="0" algn="ctr">
              <a:buNone/>
            </a:pPr>
            <a:r>
              <a:rPr lang="en-GB" b="1"/>
              <a:t>exhaust fumes          anhydrous copper chloride</a:t>
            </a:r>
          </a:p>
          <a:p>
            <a:endParaRPr lang="en-GB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A4242ACF-0FB6-04DC-36C1-15512818F53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Scaffolded questions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C4D5351-0447-6F57-FA89-5C08830CC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66345" y="3010409"/>
            <a:ext cx="1259309" cy="5519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514E1F-AB48-3752-CF6C-5773DBA19A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232842" y="3111698"/>
            <a:ext cx="1259309" cy="6346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738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927446-BAE8-DA4D-0701-0E09958112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51EC6-B24C-C00B-9097-6DEABE6A1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C0BEECC6-60A8-8043-69D5-16D49244E385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Scaffolded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260AF1-C5F3-DAFC-3B48-6ECA2C980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058677"/>
            <a:ext cx="10080000" cy="4034489"/>
          </a:xfrm>
        </p:spPr>
        <p:txBody>
          <a:bodyPr>
            <a:normAutofit/>
          </a:bodyPr>
          <a:lstStyle/>
          <a:p>
            <a:pPr lvl="0">
              <a:buFont typeface="+mj-lt"/>
              <a:buAutoNum type="arabicPeriod" startAt="4"/>
            </a:pPr>
            <a:r>
              <a:rPr lang="en-GB" dirty="0"/>
              <a:t>State why concentrated sulfuric acid was added to the side arms.</a:t>
            </a:r>
          </a:p>
          <a:p>
            <a:pPr marL="0" indent="0">
              <a:buNone/>
            </a:pPr>
            <a:r>
              <a:rPr lang="en-GB" i="1" dirty="0">
                <a:solidFill>
                  <a:srgbClr val="C8102E"/>
                </a:solidFill>
              </a:rPr>
              <a:t>Hint: </a:t>
            </a:r>
            <a:r>
              <a:rPr lang="en-GB" i="1" dirty="0"/>
              <a:t>Concentrated sulfuric acid is a drying agent.</a:t>
            </a:r>
          </a:p>
          <a:p>
            <a:pPr marL="0" indent="0">
              <a:buNone/>
            </a:pPr>
            <a:r>
              <a:rPr lang="en-GB" dirty="0"/>
              <a:t>It was added to the left-hand arm to dry ______________________________ </a:t>
            </a:r>
          </a:p>
          <a:p>
            <a:pPr marL="0" indent="0">
              <a:buNone/>
            </a:pPr>
            <a:r>
              <a:rPr lang="en-GB" dirty="0"/>
              <a:t>It was added to the right-hand arm to _________________________________</a:t>
            </a:r>
          </a:p>
          <a:p>
            <a:pPr lvl="0">
              <a:buFont typeface="+mj-lt"/>
              <a:buAutoNum type="arabicPeriod" startAt="5"/>
            </a:pPr>
            <a:r>
              <a:rPr lang="en-GB" dirty="0"/>
              <a:t>List two safety precautions taken during the reaction.</a:t>
            </a:r>
          </a:p>
          <a:p>
            <a:pPr>
              <a:buFont typeface="+mj-lt"/>
              <a:buAutoNum type="arabicPeriod" startAt="6"/>
            </a:pPr>
            <a:r>
              <a:rPr lang="en-GB" dirty="0"/>
              <a:t>Record the masses in the table.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E5540826-4F81-28F3-AD6E-907083974A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722100"/>
              </p:ext>
            </p:extLst>
          </p:nvPr>
        </p:nvGraphicFramePr>
        <p:xfrm>
          <a:off x="1005983" y="4119622"/>
          <a:ext cx="9148033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4032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3267386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3096615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389372">
                <a:tc>
                  <a:txBody>
                    <a:bodyPr/>
                    <a:lstStyle/>
                    <a:p>
                      <a:pPr algn="l"/>
                      <a:endParaRPr lang="en-US" sz="2000" b="1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Mass</a:t>
                      </a:r>
                      <a:r>
                        <a:rPr lang="en-US" sz="2000" b="1" i="0" baseline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 before heating / g</a:t>
                      </a:r>
                      <a:endParaRPr lang="en-US" sz="2000" b="1" i="0">
                        <a:solidFill>
                          <a:srgbClr val="C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Mass after heating / g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945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Mass of combustion tube and contents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Mass of combustion tube, side arm and contents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472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311DE7-FAB9-0E18-DB9F-1C7DD4725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32747-E418-AB97-7CC1-3ABADB030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81DBD2E3-C45D-EDF6-B1AC-FC002D57126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Scaffolded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87E8CE-A556-8A47-1832-B3FF823925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+mj-lt"/>
              <a:buAutoNum type="arabicPeriod" startAt="7"/>
            </a:pPr>
            <a:r>
              <a:rPr lang="en-GB" dirty="0"/>
              <a:t>Note your observations in a table.</a:t>
            </a:r>
          </a:p>
          <a:p>
            <a:pPr marL="0" indent="0">
              <a:buNone/>
            </a:pPr>
            <a:r>
              <a:rPr lang="en-GB" dirty="0"/>
              <a:t>Use the final column to explain your observation.</a:t>
            </a:r>
          </a:p>
          <a:p>
            <a:endParaRPr lang="en-GB" dirty="0"/>
          </a:p>
        </p:txBody>
      </p:sp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0F0511C5-C405-960A-6802-DB27391B01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214294"/>
              </p:ext>
            </p:extLst>
          </p:nvPr>
        </p:nvGraphicFramePr>
        <p:xfrm>
          <a:off x="1145821" y="2297205"/>
          <a:ext cx="8868359" cy="4002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1691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3808334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3808334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832182">
                <a:tc>
                  <a:txBody>
                    <a:bodyPr/>
                    <a:lstStyle/>
                    <a:p>
                      <a:pPr algn="l"/>
                      <a:endParaRPr lang="en-US" sz="2000" b="1" i="0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dirty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Observations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dirty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Explanations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105687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Before heating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1056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During heating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1056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After</a:t>
                      </a:r>
                      <a:r>
                        <a:rPr lang="en-US" sz="2000" b="0" i="0" baseline="0" dirty="0">
                          <a:latin typeface="Century Gothic" panose="020B0502020202020204" pitchFamily="34" charset="0"/>
                        </a:rPr>
                        <a:t> heating</a:t>
                      </a: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0417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10229E-5AEB-CAB2-C2B4-EEF8850AD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7FA33-4559-1673-154E-9F0ED7FA9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6DD1DD-5D99-E8F1-4D36-B50464D12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406755"/>
            <a:ext cx="10080000" cy="5040000"/>
          </a:xfrm>
        </p:spPr>
        <p:txBody>
          <a:bodyPr>
            <a:normAutofit fontScale="70000" lnSpcReduction="20000"/>
          </a:bodyPr>
          <a:lstStyle/>
          <a:p>
            <a:pPr>
              <a:buFont typeface="+mj-lt"/>
              <a:buAutoNum type="arabicPeriod" startAt="8"/>
            </a:pPr>
            <a:r>
              <a:rPr lang="en-GB" sz="2800" dirty="0"/>
              <a:t>Use the data recorded in your table to calculate:</a:t>
            </a:r>
          </a:p>
          <a:p>
            <a:pPr>
              <a:buClr>
                <a:schemeClr val="tx1"/>
              </a:buClr>
              <a:buFont typeface="+mj-lt"/>
              <a:buAutoNum type="alphaLcParenR"/>
            </a:pPr>
            <a:r>
              <a:rPr lang="en-GB" sz="2800" dirty="0"/>
              <a:t>The mass of oxygen lost from the copper oxide (M5) = M1 – M2 = _________ g</a:t>
            </a:r>
          </a:p>
          <a:p>
            <a:pPr>
              <a:buClr>
                <a:schemeClr val="tx1"/>
              </a:buClr>
              <a:buFont typeface="+mj-lt"/>
              <a:buAutoNum type="alphaLcParenR"/>
            </a:pPr>
            <a:r>
              <a:rPr lang="en-GB" sz="2800" dirty="0"/>
              <a:t>The mass of water formed during the reaction (M6) = M4 – M3 = ___________ g</a:t>
            </a:r>
          </a:p>
          <a:p>
            <a:pPr>
              <a:buClr>
                <a:schemeClr val="tx1"/>
              </a:buClr>
              <a:buFont typeface="+mj-lt"/>
              <a:buAutoNum type="alphaLcParenR"/>
            </a:pPr>
            <a:r>
              <a:rPr lang="en-GB" sz="2800" dirty="0"/>
              <a:t>The mass of hydrogen in the water formed (M7) = M6 − M5 = _____________ g</a:t>
            </a:r>
          </a:p>
          <a:p>
            <a:pPr marL="914400" lvl="1" indent="-457200">
              <a:buClr>
                <a:schemeClr val="tx1"/>
              </a:buClr>
              <a:buFont typeface="+mj-lt"/>
              <a:buAutoNum type="alphaLcParenR"/>
            </a:pPr>
            <a:endParaRPr lang="en-GB" sz="2800" dirty="0"/>
          </a:p>
          <a:p>
            <a:pPr lvl="0">
              <a:buFont typeface="+mj-lt"/>
              <a:buAutoNum type="arabicPeriod" startAt="9"/>
            </a:pPr>
            <a:r>
              <a:rPr lang="en-GB" sz="2800" dirty="0"/>
              <a:t>The relative atomic mass of oxygen is 16 and the relative atomic mass of hydrogen is 1.</a:t>
            </a:r>
          </a:p>
          <a:p>
            <a:pPr marL="0" indent="0">
              <a:buNone/>
            </a:pPr>
            <a:r>
              <a:rPr lang="en-GB" sz="2800" dirty="0"/>
              <a:t>Calculate:</a:t>
            </a:r>
          </a:p>
          <a:p>
            <a:pPr lvl="0">
              <a:buClr>
                <a:schemeClr val="tx1"/>
              </a:buClr>
              <a:buFont typeface="+mj-lt"/>
              <a:buAutoNum type="alphaLcParenR"/>
            </a:pPr>
            <a:r>
              <a:rPr lang="en-GB" sz="2800" dirty="0"/>
              <a:t>The number of moles of oxygen in the water = M5/16 = __________ mol</a:t>
            </a:r>
          </a:p>
          <a:p>
            <a:pPr lvl="0">
              <a:buClr>
                <a:schemeClr val="tx1"/>
              </a:buClr>
              <a:buFont typeface="+mj-lt"/>
              <a:buAutoNum type="alphaLcParenR"/>
            </a:pPr>
            <a:r>
              <a:rPr lang="en-GB" sz="2800" dirty="0"/>
              <a:t>The number of moles of hydrogen in the water = M7/1 = _________ mol</a:t>
            </a:r>
          </a:p>
          <a:p>
            <a:pPr lvl="0">
              <a:buClr>
                <a:schemeClr val="tx1"/>
              </a:buClr>
              <a:buFont typeface="+mj-lt"/>
              <a:buAutoNum type="alphaLcParenR"/>
            </a:pPr>
            <a:r>
              <a:rPr lang="en-GB" sz="2800" dirty="0"/>
              <a:t>The mole ratio of H:O in the water =  ________________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31408DC1-B1FC-9827-FA7B-31E820077129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Scaffolded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4265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19F48-40BC-5BB0-8E12-7F55ECFB1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29A64-8212-C467-5FBE-AF92C8171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2C2CC2C-72C2-7723-9ECC-C475397F707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406755"/>
                <a:ext cx="10080000" cy="5040000"/>
              </a:xfrm>
            </p:spPr>
            <p:txBody>
              <a:bodyPr>
                <a:normAutofit/>
              </a:bodyPr>
              <a:lstStyle/>
              <a:p>
                <a:pPr lvl="0">
                  <a:buFont typeface="+mj-lt"/>
                  <a:buAutoNum type="arabicPeriod" startAt="10"/>
                </a:pPr>
                <a:r>
                  <a:rPr lang="en-GB" dirty="0"/>
                  <a:t>Write the formula of water and describe its composition.</a:t>
                </a:r>
              </a:p>
              <a:p>
                <a:pPr marL="0" indent="0">
                  <a:buNone/>
                </a:pPr>
                <a:r>
                  <a:rPr lang="en-GB" dirty="0"/>
                  <a:t>The formula of water is _____________________________.</a:t>
                </a:r>
              </a:p>
              <a:p>
                <a:pPr marL="0" indent="0">
                  <a:buNone/>
                </a:pPr>
                <a:r>
                  <a:rPr lang="en-GB" dirty="0"/>
                  <a:t>A molecule of water is made up of two __________________ atoms bonded to one _________ atom.</a:t>
                </a:r>
              </a:p>
              <a:p>
                <a:pPr>
                  <a:buFont typeface="+mj-lt"/>
                  <a:buAutoNum type="arabicPeriod" startAt="11"/>
                </a:pPr>
                <a:r>
                  <a:rPr lang="en-GB"/>
                  <a:t> Complete the balanced symbol equation for the reaction</a:t>
                </a:r>
              </a:p>
              <a:p>
                <a:pPr marL="0" indent="0">
                  <a:buNone/>
                </a:pPr>
                <a:r>
                  <a:rPr lang="en-GB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CuO</a:t>
                </a:r>
                <a:r>
                  <a:rPr lang="en-GB">
                    <a:latin typeface="Cambria Math" panose="02040503050406030204" pitchFamily="18" charset="0"/>
                    <a:ea typeface="Cambria Math" panose="02040503050406030204" pitchFamily="18" charset="0"/>
                  </a:rPr>
                  <a:t>(s)</a:t>
                </a:r>
                <a14:m>
                  <m:oMath xmlns:m="http://schemas.openxmlformats.org/officeDocument/2006/math">
                    <m:r>
                      <a:rPr lang="en-GB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+ 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GB">
                    <a:latin typeface="Cambria Math" panose="02040503050406030204" pitchFamily="18" charset="0"/>
                    <a:ea typeface="Cambria Math" panose="02040503050406030204" pitchFamily="18" charset="0"/>
                  </a:rPr>
                  <a:t>(g) </a:t>
                </a:r>
                <a:r>
                  <a:rPr lang="en-GB"/>
                  <a:t>→ _______________________</a:t>
                </a:r>
              </a:p>
              <a:p>
                <a:endParaRPr lang="en-GB"/>
              </a:p>
              <a:p>
                <a:pPr marL="0" indent="0">
                  <a:buNone/>
                </a:pPr>
                <a:endParaRPr lang="en-GB"/>
              </a:p>
              <a:p>
                <a:pPr marL="0" indent="0">
                  <a:buNone/>
                </a:pPr>
                <a:endParaRPr lang="en-GB"/>
              </a:p>
              <a:p>
                <a:pPr marL="0" indent="0">
                  <a:buNone/>
                </a:pPr>
                <a:endParaRPr lang="en-GB"/>
              </a:p>
              <a:p>
                <a:pPr marL="0" indent="0">
                  <a:buNone/>
                </a:pPr>
                <a:endParaRPr lang="en-GB"/>
              </a:p>
              <a:p>
                <a:pPr marL="0" indent="0">
                  <a:buNone/>
                </a:pPr>
                <a:endParaRPr lang="en-GB"/>
              </a:p>
              <a:p>
                <a:endParaRPr lang="en-GB" dirty="0"/>
              </a:p>
              <a:p>
                <a:endParaRPr lang="en-GB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2C2CC2C-72C2-7723-9ECC-C475397F707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406755"/>
                <a:ext cx="10080000" cy="5040000"/>
              </a:xfrm>
              <a:blipFill>
                <a:blip r:embed="rId3"/>
                <a:stretch>
                  <a:fillRect l="-1754" t="-19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A9A373CF-1CDA-D37F-86AF-3F3E1DF8AAD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Scaffolded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54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049688"/>
            <a:ext cx="10080000" cy="504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During the demonstration, listen to your teacher and answer the following questions.</a:t>
            </a:r>
          </a:p>
          <a:p>
            <a:r>
              <a:rPr lang="en-GB" dirty="0"/>
              <a:t>Write the word equation for the reaction.</a:t>
            </a:r>
          </a:p>
          <a:p>
            <a:r>
              <a:rPr lang="en-GB" dirty="0"/>
              <a:t>Describe what happens during a redox reaction. </a:t>
            </a:r>
            <a:r>
              <a:rPr lang="en-GB"/>
              <a:t>Include </a:t>
            </a:r>
            <a:r>
              <a:rPr lang="en-GB" dirty="0"/>
              <a:t>what is oxidised and what is reduced</a:t>
            </a:r>
            <a:r>
              <a:rPr lang="en-GB"/>
              <a:t>.</a:t>
            </a:r>
            <a:endParaRPr lang="en-GB" dirty="0"/>
          </a:p>
          <a:p>
            <a:r>
              <a:rPr lang="en-GB" dirty="0"/>
              <a:t>Label the diagram.</a:t>
            </a:r>
          </a:p>
          <a:p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Unscaffolded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Diagram illustrating a laboratory setup for gas collection using water displacement.">
            <a:extLst>
              <a:ext uri="{FF2B5EF4-FFF2-40B4-BE49-F238E27FC236}">
                <a16:creationId xmlns:a16="http://schemas.microsoft.com/office/drawing/2014/main" id="{05C7542C-1FB0-7A1B-4664-8CD0ADF7706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831156" y="3761712"/>
            <a:ext cx="7497688" cy="292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F6EC47-6992-F515-C2AB-9EE9EA0B9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77B77-7C0C-AA7C-6D64-54D78C2FB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3F247-DA5F-5D6E-5C09-8B5BCBE50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429333"/>
            <a:ext cx="10080000" cy="5040000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 startAt="4"/>
            </a:pPr>
            <a:r>
              <a:rPr lang="en-GB"/>
              <a:t>State why</a:t>
            </a:r>
            <a:r>
              <a:rPr lang="en-GB" dirty="0"/>
              <a:t> was concentrated sulfuric acid added to the side arm</a:t>
            </a:r>
            <a:r>
              <a:rPr lang="en-GB"/>
              <a:t>.</a:t>
            </a:r>
            <a:endParaRPr lang="en-GB" dirty="0"/>
          </a:p>
          <a:p>
            <a:pPr>
              <a:buAutoNum type="arabicPeriod" startAt="4"/>
            </a:pPr>
            <a:r>
              <a:rPr lang="en-GB" dirty="0"/>
              <a:t>List two safety precautions that should be taken during the reaction.</a:t>
            </a:r>
          </a:p>
          <a:p>
            <a:pPr>
              <a:buAutoNum type="arabicPeriod" startAt="4"/>
            </a:pPr>
            <a:r>
              <a:rPr lang="en-GB" dirty="0"/>
              <a:t>Record the masses in the table</a:t>
            </a:r>
          </a:p>
          <a:p>
            <a:pPr marL="0" indent="0">
              <a:buNone/>
            </a:pPr>
            <a:endParaRPr lang="en-GB" dirty="0"/>
          </a:p>
          <a:p>
            <a:pPr>
              <a:buAutoNum type="arabicPeriod" startAt="4"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73C7F30A-6521-A358-A028-BFB5B905C0F3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Unscaffolded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14F06860-2B4C-97F1-6F17-7C04053EEA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506207"/>
              </p:ext>
            </p:extLst>
          </p:nvPr>
        </p:nvGraphicFramePr>
        <p:xfrm>
          <a:off x="1416756" y="3429000"/>
          <a:ext cx="8701934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8270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3108054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2945610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389372">
                <a:tc>
                  <a:txBody>
                    <a:bodyPr/>
                    <a:lstStyle/>
                    <a:p>
                      <a:pPr algn="l"/>
                      <a:endParaRPr lang="en-US" sz="2000" b="1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Mass</a:t>
                      </a:r>
                      <a:r>
                        <a:rPr lang="en-US" sz="2000" b="1" i="0" baseline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 before heating / g</a:t>
                      </a:r>
                      <a:endParaRPr lang="en-US" sz="2000" b="1" i="0">
                        <a:solidFill>
                          <a:srgbClr val="C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Mass after heating / g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945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Mass of combustion tube and contents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7005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Mass of combustion tube, side arm and contents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4304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DDE2FC-67DA-7440-55A0-852AC290A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B763C-78C5-F574-0C1F-54DC9B9DF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015A8286-1E79-82F3-068B-45FB34DE8B5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Uns</a:t>
            </a:r>
            <a:r>
              <a:rPr lang="en-GB" sz="2200" b="1" i="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caffolded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C299B2-F172-527F-6E4F-779B1975F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+mj-lt"/>
              <a:buAutoNum type="arabicPeriod" startAt="7"/>
            </a:pPr>
            <a:r>
              <a:rPr lang="en-GB" dirty="0"/>
              <a:t>Note down your observations in the table.</a:t>
            </a:r>
          </a:p>
          <a:p>
            <a:pPr marL="0" indent="0">
              <a:buNone/>
            </a:pPr>
            <a:r>
              <a:rPr lang="en-GB" dirty="0"/>
              <a:t>Use the final column to explain your observation.</a:t>
            </a:r>
          </a:p>
          <a:p>
            <a:endParaRPr lang="en-GB" dirty="0"/>
          </a:p>
        </p:txBody>
      </p:sp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9A5FE5AC-EDAC-48C2-4A7A-1AE14F1546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021307"/>
              </p:ext>
            </p:extLst>
          </p:nvPr>
        </p:nvGraphicFramePr>
        <p:xfrm>
          <a:off x="1145821" y="2297205"/>
          <a:ext cx="8868357" cy="4002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2563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2962563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2943231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832182">
                <a:tc>
                  <a:txBody>
                    <a:bodyPr/>
                    <a:lstStyle/>
                    <a:p>
                      <a:pPr algn="l"/>
                      <a:endParaRPr lang="en-US" sz="2000" b="1" i="0">
                        <a:solidFill>
                          <a:srgbClr val="C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Observations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Explanations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105687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Before heating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1056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During heating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1056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After</a:t>
                      </a:r>
                      <a:r>
                        <a:rPr lang="en-US" sz="2000" b="0" i="0" baseline="0">
                          <a:latin typeface="Century Gothic" panose="020B0502020202020204" pitchFamily="34" charset="0"/>
                        </a:rPr>
                        <a:t> heating</a:t>
                      </a: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4540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536207-5819-DE68-BEFD-217EAA7148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96041-83D2-B5EF-77AB-DBF1FBF30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C41CF-EC0C-051D-BD38-AF34F6560F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406755"/>
            <a:ext cx="10080000" cy="5040000"/>
          </a:xfrm>
        </p:spPr>
        <p:txBody>
          <a:bodyPr>
            <a:normAutofit fontScale="70000" lnSpcReduction="20000"/>
          </a:bodyPr>
          <a:lstStyle/>
          <a:p>
            <a:pPr>
              <a:buFont typeface="+mj-lt"/>
              <a:buAutoNum type="arabicPeriod" startAt="8"/>
            </a:pPr>
            <a:r>
              <a:rPr lang="en-GB" sz="2800" dirty="0"/>
              <a:t>Use the data recorded in your table to calculate:</a:t>
            </a:r>
          </a:p>
          <a:p>
            <a:pPr>
              <a:buFont typeface="+mj-lt"/>
              <a:buAutoNum type="alphaLcParenR"/>
            </a:pPr>
            <a:r>
              <a:rPr lang="en-GB" sz="2800" dirty="0"/>
              <a:t>The mass of oxygen lost from the copper oxide (M5) = M1 – M2 = _________ g</a:t>
            </a:r>
          </a:p>
          <a:p>
            <a:pPr>
              <a:buFont typeface="+mj-lt"/>
              <a:buAutoNum type="alphaLcParenR"/>
            </a:pPr>
            <a:r>
              <a:rPr lang="en-GB" sz="2800" dirty="0"/>
              <a:t>The mass of water formed during the reaction (M6) = M4 – M3 = ___________ g</a:t>
            </a:r>
          </a:p>
          <a:p>
            <a:pPr>
              <a:buFont typeface="+mj-lt"/>
              <a:buAutoNum type="alphaLcParenR"/>
            </a:pPr>
            <a:r>
              <a:rPr lang="en-GB" sz="2800" dirty="0"/>
              <a:t>The mass of hydrogen in the water formed (M7) = M6 − M5 = _____________ g</a:t>
            </a:r>
          </a:p>
          <a:p>
            <a:pPr marL="914400" lvl="1" indent="-457200">
              <a:buFont typeface="+mj-lt"/>
              <a:buAutoNum type="alphaLcParenR"/>
            </a:pPr>
            <a:endParaRPr lang="en-GB" sz="2800" dirty="0"/>
          </a:p>
          <a:p>
            <a:pPr lvl="0">
              <a:buFont typeface="+mj-lt"/>
              <a:buAutoNum type="arabicPeriod" startAt="9"/>
            </a:pPr>
            <a:r>
              <a:rPr lang="en-GB" sz="2800" dirty="0"/>
              <a:t>The relative atomic mass of oxygen is 16 and the relative atomic mass of hydrogen is 1.</a:t>
            </a:r>
          </a:p>
          <a:p>
            <a:pPr marL="0" indent="0">
              <a:buNone/>
            </a:pPr>
            <a:r>
              <a:rPr lang="en-GB" sz="2800" dirty="0"/>
              <a:t>Calculate:</a:t>
            </a:r>
          </a:p>
          <a:p>
            <a:pPr lvl="0">
              <a:buFont typeface="+mj-lt"/>
              <a:buAutoNum type="alphaLcParenR"/>
            </a:pPr>
            <a:r>
              <a:rPr lang="en-GB" sz="2800" dirty="0"/>
              <a:t>The number of moles of oxygen in the water = M5/16 = __________ mol</a:t>
            </a:r>
          </a:p>
          <a:p>
            <a:pPr lvl="0">
              <a:buFont typeface="+mj-lt"/>
              <a:buAutoNum type="alphaLcParenR"/>
            </a:pPr>
            <a:r>
              <a:rPr lang="en-GB" sz="2800" dirty="0"/>
              <a:t>The number of moles of hydrogen in the water = M7/1 = _________ mol</a:t>
            </a:r>
          </a:p>
          <a:p>
            <a:pPr lvl="0">
              <a:buFont typeface="+mj-lt"/>
              <a:buAutoNum type="alphaLcParenR"/>
            </a:pPr>
            <a:r>
              <a:rPr lang="en-GB" sz="2800" dirty="0"/>
              <a:t>The mole ratio of H:O in the water =  ________________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C3AAAEC0-8FFB-DDEA-D107-40C5C518DCCD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Uns</a:t>
            </a:r>
            <a:r>
              <a:rPr lang="en-GB" sz="2200" b="1" i="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caffolded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1493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DACE6-F5D2-A942-3FB4-B5868719A0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2CF35-0F94-433B-0C82-ED8E38EF8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A84ADF-6C15-C064-EB6B-43D9960367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406755"/>
            <a:ext cx="10080000" cy="5040000"/>
          </a:xfrm>
        </p:spPr>
        <p:txBody>
          <a:bodyPr>
            <a:normAutofit/>
          </a:bodyPr>
          <a:lstStyle/>
          <a:p>
            <a:pPr lvl="0">
              <a:buFont typeface="+mj-lt"/>
              <a:buAutoNum type="arabicPeriod" startAt="10"/>
            </a:pPr>
            <a:r>
              <a:rPr lang="en-GB" dirty="0"/>
              <a:t>Write the formula of water and describe its composition.</a:t>
            </a:r>
          </a:p>
          <a:p>
            <a:pPr lvl="0">
              <a:buFont typeface="+mj-lt"/>
              <a:buAutoNum type="arabicPeriod" startAt="10"/>
            </a:pPr>
            <a:r>
              <a:rPr lang="en-GB" dirty="0"/>
              <a:t>Write the balanced symbol equation for the reaction.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6F7126E0-5F53-9F66-7E6A-72E49067EF9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Unscaffolded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7975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1FB9D5-805A-14B5-8A10-0DA8F53352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E19EC-1578-C343-5DEE-8032CB30D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2F82F-4D1B-4E9D-0A85-9399294E4B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113515"/>
            <a:ext cx="10080000" cy="543235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/>
          </a:p>
          <a:p>
            <a:pPr lvl="0"/>
            <a:r>
              <a:rPr lang="en-GB"/>
              <a:t>copper oxide + hydrogen → copper + water</a:t>
            </a:r>
          </a:p>
          <a:p>
            <a:pPr lvl="0"/>
            <a:r>
              <a:rPr lang="en-GB"/>
              <a:t>In a redox reaction, oxidation and reduction occur at the same time.</a:t>
            </a:r>
          </a:p>
          <a:p>
            <a:pPr marL="0" indent="0">
              <a:buNone/>
            </a:pPr>
            <a:r>
              <a:rPr lang="en-GB"/>
              <a:t>Reduction occurs when a substance </a:t>
            </a:r>
            <a:r>
              <a:rPr lang="en-GB" b="1"/>
              <a:t>loses</a:t>
            </a:r>
            <a:r>
              <a:rPr lang="en-GB"/>
              <a:t> oxygen. Oxidation occurs when a substance </a:t>
            </a:r>
            <a:r>
              <a:rPr lang="en-GB" b="1"/>
              <a:t>gains</a:t>
            </a:r>
            <a:r>
              <a:rPr lang="en-GB"/>
              <a:t> oxygen.</a:t>
            </a:r>
          </a:p>
          <a:p>
            <a:pPr marL="0" indent="0">
              <a:buNone/>
            </a:pPr>
            <a:r>
              <a:rPr lang="en-GB"/>
              <a:t>In this experiment, the copper oxide is </a:t>
            </a:r>
            <a:r>
              <a:rPr lang="en-GB" b="1"/>
              <a:t>reduced</a:t>
            </a:r>
            <a:r>
              <a:rPr lang="en-GB"/>
              <a:t> and the hydrogen is </a:t>
            </a:r>
            <a:r>
              <a:rPr lang="en-GB" b="1"/>
              <a:t>oxidised.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  <a:p>
            <a:endParaRPr lang="en-GB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871413B5-CD72-0EF1-5941-1D6F72DC7CB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0120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5C997E-6530-1708-AC6D-31570CDAB4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1A84B52-352E-4F06-A8D2-F030F7FC30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97" b="10338"/>
          <a:stretch>
            <a:fillRect/>
          </a:stretch>
        </p:blipFill>
        <p:spPr>
          <a:xfrm>
            <a:off x="905619" y="1393902"/>
            <a:ext cx="9348761" cy="49240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7693900-499F-243E-84B5-6D3B8628F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Answers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33457C72-DB2E-82D4-4167-C88526C983DF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94169E4-3571-6AB3-BF55-0210DB659238}"/>
              </a:ext>
            </a:extLst>
          </p:cNvPr>
          <p:cNvSpPr txBox="1">
            <a:spLocks/>
          </p:cNvSpPr>
          <p:nvPr/>
        </p:nvSpPr>
        <p:spPr>
          <a:xfrm>
            <a:off x="540000" y="1521031"/>
            <a:ext cx="10080000" cy="412834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457200" indent="-4572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 startAt="3"/>
            </a:pPr>
            <a:r>
              <a:rPr lang="en-GB"/>
              <a:t> </a:t>
            </a:r>
          </a:p>
          <a:p>
            <a:pPr>
              <a:buFont typeface="+mj-lt"/>
              <a:buAutoNum type="arabicPeriod" startAt="3"/>
            </a:pPr>
            <a:endParaRPr lang="en-GB"/>
          </a:p>
          <a:p>
            <a:pPr>
              <a:buFont typeface="+mj-lt"/>
              <a:buAutoNum type="arabicPeriod" startAt="3"/>
            </a:pPr>
            <a:endParaRPr lang="en-GB"/>
          </a:p>
          <a:p>
            <a:pPr>
              <a:buFont typeface="+mj-lt"/>
              <a:buAutoNum type="arabicPeriod" startAt="3"/>
            </a:pPr>
            <a:endParaRPr lang="en-GB"/>
          </a:p>
          <a:p>
            <a:pPr>
              <a:buFont typeface="+mj-lt"/>
              <a:buAutoNum type="arabicPeriod" startAt="3"/>
            </a:pPr>
            <a:endParaRPr lang="en-GB"/>
          </a:p>
          <a:p>
            <a:pPr marL="0" indent="0">
              <a:buNone/>
            </a:pPr>
            <a:endParaRPr lang="en-GB"/>
          </a:p>
          <a:p>
            <a:pPr>
              <a:buFont typeface="+mj-lt"/>
              <a:buAutoNum type="arabicPeriod" startAt="3"/>
            </a:pPr>
            <a:endParaRPr lang="en-GB"/>
          </a:p>
          <a:p>
            <a:pPr>
              <a:buFont typeface="+mj-lt"/>
              <a:buAutoNum type="arabicPeriod" startAt="3"/>
            </a:pPr>
            <a:endParaRPr lang="en-GB"/>
          </a:p>
          <a:p>
            <a:pPr>
              <a:buAutoNum type="arabicPeriod" startAt="3"/>
            </a:pPr>
            <a:endParaRPr lang="en-GB"/>
          </a:p>
          <a:p>
            <a:pPr marL="0" indent="0">
              <a:buFont typeface="+mj-lt"/>
              <a:buNone/>
            </a:pP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6409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9E6754-11F0-9DDB-CBE5-1E6BAE25DA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559A8-2582-C5F1-3EBA-D32278728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Answers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3329AF99-EF3C-1AD4-AED8-329335DC7845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99DD3ED-402F-7FF4-6420-B7383CC9F74E}"/>
              </a:ext>
            </a:extLst>
          </p:cNvPr>
          <p:cNvSpPr txBox="1">
            <a:spLocks/>
          </p:cNvSpPr>
          <p:nvPr/>
        </p:nvSpPr>
        <p:spPr>
          <a:xfrm>
            <a:off x="540000" y="1146127"/>
            <a:ext cx="10080000" cy="543235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457200" indent="-4572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 startAt="4"/>
            </a:pPr>
            <a:r>
              <a:rPr lang="en-GB"/>
              <a:t>Concentrated sulfuric acid was added to the left-hand arm to dry the hydrogen gas.</a:t>
            </a:r>
          </a:p>
          <a:p>
            <a:pPr marL="0" indent="0">
              <a:buNone/>
            </a:pPr>
            <a:r>
              <a:rPr lang="en-GB"/>
              <a:t>It was added to the right-hand arm to collect the water produced during the reaction.</a:t>
            </a:r>
          </a:p>
          <a:p>
            <a:pPr lvl="0">
              <a:buFont typeface="+mj-lt"/>
              <a:buAutoNum type="arabicPeriod" startAt="5"/>
            </a:pPr>
            <a:r>
              <a:rPr lang="en-GB"/>
              <a:t>Any two of: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/>
              <a:t>Wear safety goggles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/>
              <a:t>Light the exhaust gas to stop flammable hydrogen gas going into the room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/>
              <a:t>Wear gloves when handling concentrated sulfuric acid</a:t>
            </a:r>
          </a:p>
          <a:p>
            <a:pPr>
              <a:buFont typeface="+mj-lt"/>
              <a:buAutoNum type="arabicPeriod" startAt="6"/>
            </a:pPr>
            <a:r>
              <a:rPr lang="en-GB"/>
              <a:t>Use experimental data to complete the table.</a:t>
            </a:r>
          </a:p>
          <a:p>
            <a:pPr>
              <a:buAutoNum type="arabicPeriod" startAt="3"/>
            </a:pPr>
            <a:endParaRPr lang="en-GB"/>
          </a:p>
          <a:p>
            <a:pPr marL="0" indent="0">
              <a:buFont typeface="+mj-lt"/>
              <a:buNone/>
            </a:pP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2134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FC4CCF-6209-92E9-6020-C03EA093E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31BDF-DE61-2797-1A7C-FB3ED7CE3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Answers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07BD1E7A-D935-4BF2-CFF3-5B310FB478F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8FB51978-AE29-C2AE-FC8F-44BE23C25F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8851068"/>
              </p:ext>
            </p:extLst>
          </p:nvPr>
        </p:nvGraphicFramePr>
        <p:xfrm>
          <a:off x="1145821" y="1709078"/>
          <a:ext cx="8868357" cy="4561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2563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2962563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2943231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832182">
                <a:tc>
                  <a:txBody>
                    <a:bodyPr/>
                    <a:lstStyle/>
                    <a:p>
                      <a:pPr algn="l"/>
                      <a:endParaRPr lang="en-US" sz="2000" b="1" i="0">
                        <a:solidFill>
                          <a:srgbClr val="C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Observations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Explanations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105687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Before heating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The solid in the combustion tube was black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Copper oxide was present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1056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During heating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>
                        <a:latin typeface="Century Gothic" panose="020B050202020202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A colourless liquid was seen on the side of the combustion tube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Water formed during the reaction. It then turned into water vapour when it got hot and exaporated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1056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After</a:t>
                      </a:r>
                      <a:r>
                        <a:rPr lang="en-US" sz="2000" b="0" i="0" baseline="0">
                          <a:latin typeface="Century Gothic" panose="020B0502020202020204" pitchFamily="34" charset="0"/>
                        </a:rPr>
                        <a:t> heating</a:t>
                      </a:r>
                      <a:endParaRPr lang="en-US" sz="2000" b="0" i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The solid in the combustion tube was a pink colour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>
                          <a:latin typeface="Century Gothic" panose="020B0502020202020204" pitchFamily="34" charset="0"/>
                        </a:rPr>
                        <a:t>Copper metal was present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238D9B-24BC-6E15-C246-4C3C887BD4E5}"/>
              </a:ext>
            </a:extLst>
          </p:cNvPr>
          <p:cNvSpPr txBox="1">
            <a:spLocks/>
          </p:cNvSpPr>
          <p:nvPr/>
        </p:nvSpPr>
        <p:spPr>
          <a:xfrm>
            <a:off x="540000" y="1146127"/>
            <a:ext cx="10080000" cy="543235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457200" indent="-4572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eriod" startAt="7"/>
            </a:pPr>
            <a:r>
              <a:rPr lang="en-GB"/>
              <a:t> </a:t>
            </a:r>
          </a:p>
          <a:p>
            <a:pPr>
              <a:buAutoNum type="arabicPeriod" startAt="7"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386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F5567-05E4-CB27-0DB3-EB1C21E32D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C43FD-35DF-0F44-97E8-EBFA1E87A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Answers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C6E1829B-8161-13A1-65AD-1593AFF7C320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2">
                <a:extLst>
                  <a:ext uri="{FF2B5EF4-FFF2-40B4-BE49-F238E27FC236}">
                    <a16:creationId xmlns:a16="http://schemas.microsoft.com/office/drawing/2014/main" id="{E1F78421-3ED6-532F-A57B-97D8A2CB78F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0000" y="1146127"/>
                <a:ext cx="10080000" cy="5432354"/>
              </a:xfrm>
              <a:prstGeom prst="rect">
                <a:avLst/>
              </a:prstGeom>
            </p:spPr>
            <p:txBody>
              <a:bodyPr vert="horz" lIns="0" tIns="0" rIns="0" bIns="0" rtlCol="0">
                <a:normAutofit/>
              </a:bodyPr>
              <a:lstStyle>
                <a:lvl1pPr marL="457200" indent="-45720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Clr>
                    <a:srgbClr val="C8102E"/>
                  </a:buClr>
                  <a:buSzPct val="100000"/>
                  <a:buFont typeface="+mj-lt"/>
                  <a:buAutoNum type="arabicPeriod"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buFont typeface="+mj-lt"/>
                  <a:buAutoNum type="arabicPeriod" startAt="8"/>
                </a:pPr>
                <a:r>
                  <a:rPr lang="en-GB" sz="2400" dirty="0"/>
                  <a:t>Use experimental data to calculate. See the teacher notes.</a:t>
                </a:r>
              </a:p>
              <a:p>
                <a:pPr lvl="0">
                  <a:buAutoNum type="arabicPeriod" startAt="8"/>
                </a:pPr>
                <a:r>
                  <a:rPr lang="en-GB" sz="2400" dirty="0"/>
                  <a:t>Use experimental data to calculate. In part (c), the mole ratio of </a:t>
                </a:r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H</a:t>
                </a:r>
                <a:r>
                  <a:rPr lang="en-GB" sz="2400" dirty="0"/>
                  <a:t> to </a:t>
                </a:r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O</a:t>
                </a:r>
                <a:r>
                  <a:rPr lang="en-GB" sz="2400" dirty="0"/>
                  <a:t> should be close to 2:1. See the teacher notes.</a:t>
                </a:r>
              </a:p>
              <a:p>
                <a:pPr>
                  <a:buFont typeface="+mj-lt"/>
                  <a:buAutoNum type="arabicPeriod" startAt="8"/>
                </a:pPr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H</a:t>
                </a:r>
                <a:r>
                  <a:rPr lang="en-GB" sz="24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2</a:t>
                </a:r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0</a:t>
                </a:r>
              </a:p>
              <a:p>
                <a:pPr marL="0" indent="0">
                  <a:buNone/>
                </a:pPr>
                <a:r>
                  <a:rPr lang="en-GB" sz="2400" dirty="0"/>
                  <a:t>A molecule of water is made up of two atoms of hydrogen chemically bonded to one atom of oxygen.</a:t>
                </a:r>
              </a:p>
              <a:p>
                <a:pPr>
                  <a:buFont typeface="+mj-lt"/>
                  <a:buAutoNum type="arabicPeriod" startAt="11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CuO</m:t>
                    </m:r>
                    <m:r>
                      <a:rPr lang="en-GB" sz="24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s</m:t>
                    </m:r>
                    <m:r>
                      <a:rPr lang="en-GB" sz="2400">
                        <a:latin typeface="Cambria Math" panose="02040503050406030204" pitchFamily="18" charset="0"/>
                      </a:rPr>
                      <m:t>) + 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sz="24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g</m:t>
                    </m:r>
                    <m:r>
                      <a:rPr lang="en-GB" sz="2400">
                        <a:latin typeface="Cambria Math" panose="02040503050406030204" pitchFamily="18" charset="0"/>
                      </a:rPr>
                      <m:t>) → 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Cu</m:t>
                    </m:r>
                    <m:r>
                      <a:rPr lang="en-GB" sz="24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s</m:t>
                    </m:r>
                    <m:r>
                      <a:rPr lang="en-GB" sz="2400">
                        <a:latin typeface="Cambria Math" panose="02040503050406030204" pitchFamily="18" charset="0"/>
                      </a:rPr>
                      <m:t>) +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O</m:t>
                    </m:r>
                    <m:r>
                      <a:rPr lang="en-GB" sz="24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l</m:t>
                    </m:r>
                    <m:r>
                      <a:rPr lang="en-GB" sz="24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>
                  <a:buAutoNum type="arabicPeriod" startAt="8"/>
                </a:pPr>
                <a:endParaRPr lang="en-GB" dirty="0"/>
              </a:p>
            </p:txBody>
          </p:sp>
        </mc:Choice>
        <mc:Fallback xmlns="">
          <p:sp>
            <p:nvSpPr>
              <p:cNvPr id="5" name="Content Placeholder 2">
                <a:extLst>
                  <a:ext uri="{FF2B5EF4-FFF2-40B4-BE49-F238E27FC236}">
                    <a16:creationId xmlns:a16="http://schemas.microsoft.com/office/drawing/2014/main" id="{E1F78421-3ED6-532F-A57B-97D8A2CB78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1146127"/>
                <a:ext cx="10080000" cy="5432354"/>
              </a:xfrm>
              <a:prstGeom prst="rect">
                <a:avLst/>
              </a:prstGeom>
              <a:blipFill>
                <a:blip r:embed="rId3"/>
                <a:stretch>
                  <a:fillRect l="-1875" t="-1684" r="-13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584501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24C67-F403-7F42-8CD3-C94077240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Mole calculations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9E9ADFF-78F0-F148-A7CE-C5DA29158F7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r>
                  <a:rPr lang="en-US" dirty="0"/>
                  <a:t>Remember a mole (mol) is the relative atomic mass (</a:t>
                </a:r>
                <a:r>
                  <a:rPr lang="en-US" i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A</a:t>
                </a:r>
                <a:r>
                  <a:rPr lang="en-US" baseline="-250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r</a:t>
                </a:r>
                <a:r>
                  <a:rPr lang="en-US" dirty="0"/>
                  <a:t>) of an element or relative formula mass (</a:t>
                </a:r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M</a:t>
                </a:r>
                <a:r>
                  <a:rPr lang="en-US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r</a:t>
                </a:r>
                <a:r>
                  <a:rPr lang="en-US" dirty="0"/>
                  <a:t>)of a compound in grams.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b="0" i="0" smtClean="0">
                          <a:latin typeface="Cambria Math" panose="02040503050406030204" pitchFamily="18" charset="0"/>
                        </a:rPr>
                        <m:t>moles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mass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relative</m:t>
                          </m:r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atomic</m:t>
                          </m:r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or</m:t>
                          </m:r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formula</m:t>
                          </m:r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) </m:t>
                          </m:r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 panose="02040503050406030204" pitchFamily="18" charset="0"/>
                            </a:rPr>
                            <m:t>mass</m:t>
                          </m:r>
                          <m:r>
                            <a:rPr lang="en-GB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The </a:t>
                </a:r>
                <a:r>
                  <a:rPr lang="en-US" i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A</a:t>
                </a:r>
                <a:r>
                  <a:rPr lang="en-US" baseline="-250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r</a:t>
                </a:r>
                <a:r>
                  <a:rPr lang="en-US" dirty="0"/>
                  <a:t> of oxygen is 16</a:t>
                </a:r>
              </a:p>
              <a:p>
                <a:r>
                  <a:rPr lang="en-US" dirty="0"/>
                  <a:t>The </a:t>
                </a:r>
                <a:r>
                  <a:rPr lang="en-US" i="1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A</a:t>
                </a:r>
                <a:r>
                  <a:rPr lang="en-US" baseline="-25000" dirty="0" err="1">
                    <a:latin typeface="Cambria Math" panose="02040503050406030204" pitchFamily="18" charset="0"/>
                    <a:ea typeface="Cambria Math" panose="02040503050406030204" pitchFamily="18" charset="0"/>
                  </a:rPr>
                  <a:t>r</a:t>
                </a:r>
                <a:r>
                  <a:rPr lang="en-US" dirty="0"/>
                  <a:t> of hydrogen is 1</a:t>
                </a:r>
              </a:p>
              <a:p>
                <a:endParaRPr lang="en-US" dirty="0"/>
              </a:p>
              <a:p>
                <a:r>
                  <a:rPr lang="en-US" dirty="0"/>
                  <a:t>So, the number of moles in 5.2 g of oxygen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5.2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US" dirty="0"/>
                  <a:t> = </a:t>
                </a:r>
                <a:r>
                  <a:rPr lang="en-US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0.325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9E9ADFF-78F0-F148-A7CE-C5DA29158F7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3197" t="-21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6B4BCA-2E52-A24F-A6BC-15C8AB7BA4F6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961000" y="1260000"/>
            <a:ext cx="4770000" cy="5040000"/>
          </a:xfrm>
        </p:spPr>
        <p:txBody>
          <a:bodyPr>
            <a:normAutofit/>
          </a:bodyPr>
          <a:lstStyle/>
          <a:p>
            <a:r>
              <a:rPr lang="en-US" dirty="0"/>
              <a:t>Calculate: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lphaLcParenR"/>
            </a:pPr>
            <a:r>
              <a:rPr lang="en-GB" dirty="0"/>
              <a:t>The number of moles of oxygen in the water</a:t>
            </a:r>
          </a:p>
          <a:p>
            <a:pPr marL="457200" lvl="0" indent="-457200">
              <a:buClr>
                <a:schemeClr val="tx1"/>
              </a:buClr>
              <a:buFont typeface="+mj-lt"/>
              <a:buAutoNum type="alphaLcParenR"/>
            </a:pPr>
            <a:r>
              <a:rPr lang="en-GB" dirty="0"/>
              <a:t>The number of moles of hydrogen in the water</a:t>
            </a:r>
          </a:p>
          <a:p>
            <a:pPr marL="457200" lvl="0" indent="-457200">
              <a:buClr>
                <a:schemeClr val="tx1"/>
              </a:buClr>
              <a:buAutoNum type="alphaLcParenR"/>
            </a:pPr>
            <a:r>
              <a:rPr lang="en-GB" dirty="0"/>
              <a:t>The mole ratio of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H:O</a:t>
            </a:r>
            <a:r>
              <a:rPr lang="en-GB" dirty="0"/>
              <a:t> in the water</a:t>
            </a:r>
          </a:p>
          <a:p>
            <a:r>
              <a:rPr lang="en-GB" i="1" dirty="0">
                <a:solidFill>
                  <a:srgbClr val="C8102E"/>
                </a:solidFill>
              </a:rPr>
              <a:t>Hint: </a:t>
            </a:r>
            <a:r>
              <a:rPr lang="en-GB" dirty="0"/>
              <a:t>to work out a mole ratio, divide the larger number by the smaller number.</a:t>
            </a:r>
          </a:p>
          <a:p>
            <a:r>
              <a:rPr lang="en-GB" dirty="0"/>
              <a:t>Write down the formula of water and describe its composition.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4639524B-BE05-0742-B8B8-CA81482DA77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Mole calculations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700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530795-D8CC-487C-838A-B56A46AF226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66671C8-1A1F-404F-8C5E-0D5B2156A476}">
  <ds:schemaRefs>
    <ds:schemaRef ds:uri="http://purl.org/dc/dcmitype/"/>
    <ds:schemaRef ds:uri="http://purl.org/dc/elements/1.1/"/>
    <ds:schemaRef ds:uri="9e3c562f-56b0-4bc9-96c8-d04b09868558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5c7d88b2-bc5d-47d8-b067-5f30c82b40fb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CFA12FE1-E72D-42CD-A86F-712F5812D8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11755</TotalTime>
  <Words>1249</Words>
  <Application>Microsoft Office PowerPoint</Application>
  <PresentationFormat>Widescreen</PresentationFormat>
  <Paragraphs>200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Century Gothic</vt:lpstr>
      <vt:lpstr>Office Theme</vt:lpstr>
      <vt:lpstr>14–16 years</vt:lpstr>
      <vt:lpstr>Water, an essential compound</vt:lpstr>
      <vt:lpstr>Learning objectives</vt:lpstr>
      <vt:lpstr>Questions</vt:lpstr>
      <vt:lpstr>Questions</vt:lpstr>
      <vt:lpstr>Questions</vt:lpstr>
      <vt:lpstr>Questions</vt:lpstr>
      <vt:lpstr>Questions</vt:lpstr>
      <vt:lpstr>Questions</vt:lpstr>
      <vt:lpstr>Questions</vt:lpstr>
      <vt:lpstr>Questions</vt:lpstr>
      <vt:lpstr>Questions</vt:lpstr>
      <vt:lpstr>Questions</vt:lpstr>
      <vt:lpstr>Questions</vt:lpstr>
      <vt:lpstr>Answers</vt:lpstr>
      <vt:lpstr>Answers</vt:lpstr>
      <vt:lpstr>Answers</vt:lpstr>
      <vt:lpstr>Answers</vt:lpstr>
      <vt:lpstr>Answers</vt:lpstr>
      <vt:lpstr>Mole calculations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Composition and formula of H2O lesson slides</dc:title>
  <dc:creator>Melinda Welch</dc:creator>
  <cp:keywords>chemistry; student sheet; practical; water; composition and formula; nuffield practical</cp:keywords>
  <dc:description>From https://rsc.li/4qE7MPh; unscaffolded and scaffolded student sheets and teacher notes also available</dc:description>
  <cp:lastModifiedBy>Emily Kelly</cp:lastModifiedBy>
  <cp:revision>586</cp:revision>
  <dcterms:created xsi:type="dcterms:W3CDTF">2021-04-13T16:26:00Z</dcterms:created>
  <dcterms:modified xsi:type="dcterms:W3CDTF">2026-02-27T15:32:09Z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