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4"/>
  </p:sldMasterIdLst>
  <p:notesMasterIdLst>
    <p:notesMasterId r:id="rId66"/>
  </p:notesMasterIdLst>
  <p:sldIdLst>
    <p:sldId id="449" r:id="rId5"/>
    <p:sldId id="394" r:id="rId6"/>
    <p:sldId id="369" r:id="rId7"/>
    <p:sldId id="396" r:id="rId8"/>
    <p:sldId id="395" r:id="rId9"/>
    <p:sldId id="450" r:id="rId10"/>
    <p:sldId id="397" r:id="rId11"/>
    <p:sldId id="379" r:id="rId12"/>
    <p:sldId id="378" r:id="rId13"/>
    <p:sldId id="370" r:id="rId14"/>
    <p:sldId id="448" r:id="rId15"/>
    <p:sldId id="371" r:id="rId16"/>
    <p:sldId id="373" r:id="rId17"/>
    <p:sldId id="380" r:id="rId18"/>
    <p:sldId id="381" r:id="rId19"/>
    <p:sldId id="382" r:id="rId20"/>
    <p:sldId id="384" r:id="rId21"/>
    <p:sldId id="385" r:id="rId22"/>
    <p:sldId id="386" r:id="rId23"/>
    <p:sldId id="399" r:id="rId24"/>
    <p:sldId id="417" r:id="rId25"/>
    <p:sldId id="400" r:id="rId26"/>
    <p:sldId id="401" r:id="rId27"/>
    <p:sldId id="402" r:id="rId28"/>
    <p:sldId id="403" r:id="rId29"/>
    <p:sldId id="388" r:id="rId30"/>
    <p:sldId id="438" r:id="rId31"/>
    <p:sldId id="439" r:id="rId32"/>
    <p:sldId id="447" r:id="rId33"/>
    <p:sldId id="440" r:id="rId34"/>
    <p:sldId id="451" r:id="rId35"/>
    <p:sldId id="426" r:id="rId36"/>
    <p:sldId id="404" r:id="rId37"/>
    <p:sldId id="421" r:id="rId38"/>
    <p:sldId id="374" r:id="rId39"/>
    <p:sldId id="424" r:id="rId40"/>
    <p:sldId id="416" r:id="rId41"/>
    <p:sldId id="420" r:id="rId42"/>
    <p:sldId id="419" r:id="rId43"/>
    <p:sldId id="389" r:id="rId44"/>
    <p:sldId id="408" r:id="rId45"/>
    <p:sldId id="407" r:id="rId46"/>
    <p:sldId id="441" r:id="rId47"/>
    <p:sldId id="442" r:id="rId48"/>
    <p:sldId id="443" r:id="rId49"/>
    <p:sldId id="452" r:id="rId50"/>
    <p:sldId id="444" r:id="rId51"/>
    <p:sldId id="445" r:id="rId52"/>
    <p:sldId id="411" r:id="rId53"/>
    <p:sldId id="390" r:id="rId54"/>
    <p:sldId id="446" r:id="rId55"/>
    <p:sldId id="412" r:id="rId56"/>
    <p:sldId id="423" r:id="rId57"/>
    <p:sldId id="392" r:id="rId58"/>
    <p:sldId id="409" r:id="rId59"/>
    <p:sldId id="410" r:id="rId60"/>
    <p:sldId id="393" r:id="rId61"/>
    <p:sldId id="413" r:id="rId62"/>
    <p:sldId id="391" r:id="rId63"/>
    <p:sldId id="422" r:id="rId64"/>
    <p:sldId id="425" r:id="rId65"/>
  </p:sldIdLst>
  <p:sldSz cx="12193588"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1"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4976"/>
    <a:srgbClr val="C80C2F"/>
    <a:srgbClr val="0563C1"/>
    <a:srgbClr val="DBECF3"/>
    <a:srgbClr val="48A9C5"/>
    <a:srgbClr val="FF3300"/>
    <a:srgbClr val="7CEC7F"/>
    <a:srgbClr val="FF6600"/>
    <a:srgbClr val="27F93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6F6C64-74A3-447F-9352-EA2B7349C142}" v="8" dt="2026-06-16T10:43:18.0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504" autoAdjust="0"/>
    <p:restoredTop sz="83666" autoAdjust="0"/>
  </p:normalViewPr>
  <p:slideViewPr>
    <p:cSldViewPr>
      <p:cViewPr varScale="1">
        <p:scale>
          <a:sx n="62" d="100"/>
          <a:sy n="62" d="100"/>
        </p:scale>
        <p:origin x="464" y="44"/>
      </p:cViewPr>
      <p:guideLst>
        <p:guide orient="horz" pos="2160"/>
        <p:guide pos="3841"/>
      </p:guideLst>
    </p:cSldViewPr>
  </p:slideViewPr>
  <p:notesTextViewPr>
    <p:cViewPr>
      <p:scale>
        <a:sx n="1" d="1"/>
        <a:sy n="1" d="1"/>
      </p:scale>
      <p:origin x="0" y="0"/>
    </p:cViewPr>
  </p:notesTextViewPr>
  <p:sorterViewPr>
    <p:cViewPr>
      <p:scale>
        <a:sx n="100" d="100"/>
        <a:sy n="100" d="100"/>
      </p:scale>
      <p:origin x="0" y="-1398"/>
    </p:cViewPr>
  </p:sorterViewPr>
  <p:notesViewPr>
    <p:cSldViewPr>
      <p:cViewPr varScale="1">
        <p:scale>
          <a:sx n="84" d="100"/>
          <a:sy n="84" d="100"/>
        </p:scale>
        <p:origin x="3912"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74" Type="http://schemas.microsoft.com/office/2018/10/relationships/authors" Target="author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Griffiths" userId="9135852f-5aac-4f3f-97b0-55e569f13680" providerId="ADAL" clId="{79D2581E-2C64-4D7D-948E-B5DB5B650164}"/>
    <pc:docChg chg="mod modSld">
      <pc:chgData name="Hannah Griffiths" userId="9135852f-5aac-4f3f-97b0-55e569f13680" providerId="ADAL" clId="{79D2581E-2C64-4D7D-948E-B5DB5B650164}" dt="2026-06-16T10:43:28.987" v="6" actId="1076"/>
      <pc:docMkLst>
        <pc:docMk/>
      </pc:docMkLst>
      <pc:sldChg chg="modSp mod">
        <pc:chgData name="Hannah Griffiths" userId="9135852f-5aac-4f3f-97b0-55e569f13680" providerId="ADAL" clId="{79D2581E-2C64-4D7D-948E-B5DB5B650164}" dt="2026-06-16T10:43:28.987" v="6" actId="1076"/>
        <pc:sldMkLst>
          <pc:docMk/>
          <pc:sldMk cId="87241700" sldId="370"/>
        </pc:sldMkLst>
        <pc:picChg chg="mod">
          <ac:chgData name="Hannah Griffiths" userId="9135852f-5aac-4f3f-97b0-55e569f13680" providerId="ADAL" clId="{79D2581E-2C64-4D7D-948E-B5DB5B650164}" dt="2026-06-16T10:43:28.987" v="6" actId="1076"/>
          <ac:picMkLst>
            <pc:docMk/>
            <pc:sldMk cId="87241700" sldId="370"/>
            <ac:picMk id="21" creationId="{5F741B2A-79DB-CC3A-6916-139139D3583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0802090-F89E-4E47-BE8B-58747E2368AC}" type="datetimeFigureOut">
              <a:rPr lang="en-GB" smtClean="0"/>
              <a:t>16/06/2026</a:t>
            </a:fld>
            <a:endParaRPr lang="en-GB"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FF34068-C521-468C-B7A4-6212517F51B8}" type="slidenum">
              <a:rPr lang="en-GB" smtClean="0"/>
              <a:t>‹#›</a:t>
            </a:fld>
            <a:endParaRPr lang="en-GB" dirty="0"/>
          </a:p>
        </p:txBody>
      </p:sp>
    </p:spTree>
    <p:extLst>
      <p:ext uri="{BB962C8B-B14F-4D97-AF65-F5344CB8AC3E}">
        <p14:creationId xmlns:p14="http://schemas.microsoft.com/office/powerpoint/2010/main" val="23759699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edu.rsc.org/job-profiles/project-leader-in-enhanced-experimentation-oil-and-gas/4010837.article"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3" Type="http://schemas.openxmlformats.org/officeDocument/2006/relationships/hyperlink" Target="https://edu.rsc.org/job-profiles/school-science-technician/4012207.article" TargetMode="External"/><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3" Type="http://schemas.openxmlformats.org/officeDocument/2006/relationships/hyperlink" Target="https://edu.rsc.org/job-profiles/teaching-technical-specialist/4014559.article" TargetMode="External"/><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1</a:t>
            </a:fld>
            <a:endParaRPr lang="en-GB">
              <a:solidFill>
                <a:prstClr val="black"/>
              </a:solidFill>
            </a:endParaRPr>
          </a:p>
        </p:txBody>
      </p:sp>
    </p:spTree>
    <p:extLst>
      <p:ext uri="{BB962C8B-B14F-4D97-AF65-F5344CB8AC3E}">
        <p14:creationId xmlns:p14="http://schemas.microsoft.com/office/powerpoint/2010/main" val="24148767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cy-GB"/>
              <a:t>Wedi’i addasu o ©Shutterstock</a:t>
            </a:r>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3</a:t>
            </a:fld>
            <a:endParaRPr lang="en-GB">
              <a:solidFill>
                <a:prstClr val="black"/>
              </a:solidFill>
            </a:endParaRPr>
          </a:p>
        </p:txBody>
      </p:sp>
    </p:spTree>
    <p:extLst>
      <p:ext uri="{BB962C8B-B14F-4D97-AF65-F5344CB8AC3E}">
        <p14:creationId xmlns:p14="http://schemas.microsoft.com/office/powerpoint/2010/main" val="34101690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cy-GB"/>
              <a:t>Atebion ar y sleid nesaf. </a:t>
            </a:r>
          </a:p>
        </p:txBody>
      </p:sp>
      <p:sp>
        <p:nvSpPr>
          <p:cNvPr id="4" name="Slide Number Placeholder 3"/>
          <p:cNvSpPr>
            <a:spLocks noGrp="1"/>
          </p:cNvSpPr>
          <p:nvPr>
            <p:ph type="sldNum" sz="quarter" idx="5"/>
          </p:nvPr>
        </p:nvSpPr>
        <p:spPr/>
        <p:txBody>
          <a:bodyPr/>
          <a:lstStyle/>
          <a:p>
            <a:fld id="{2FF34068-C521-468C-B7A4-6212517F51B8}" type="slidenum">
              <a:rPr lang="en-GB" smtClean="0"/>
              <a:t>4</a:t>
            </a:fld>
            <a:endParaRPr lang="en-GB"/>
          </a:p>
        </p:txBody>
      </p:sp>
    </p:spTree>
    <p:extLst>
      <p:ext uri="{BB962C8B-B14F-4D97-AF65-F5344CB8AC3E}">
        <p14:creationId xmlns:p14="http://schemas.microsoft.com/office/powerpoint/2010/main" val="28891259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FF34068-C521-468C-B7A4-6212517F51B8}" type="slidenum">
              <a:rPr lang="en-GB" smtClean="0"/>
              <a:t>5</a:t>
            </a:fld>
            <a:endParaRPr lang="en-GB"/>
          </a:p>
        </p:txBody>
      </p:sp>
    </p:spTree>
    <p:extLst>
      <p:ext uri="{BB962C8B-B14F-4D97-AF65-F5344CB8AC3E}">
        <p14:creationId xmlns:p14="http://schemas.microsoft.com/office/powerpoint/2010/main" val="17103101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a:t>Gwyliwch y fideo, https://edu.rsc.org/job-profiles/science-communicator/4010947.article, (cyrchwyd 27 Ebrill 20223).</a:t>
            </a:r>
          </a:p>
          <a:p>
            <a:r>
              <a:rPr lang="cy-GB"/>
              <a:t>Hyd y fideo: 2:26 </a:t>
            </a:r>
          </a:p>
        </p:txBody>
      </p:sp>
      <p:sp>
        <p:nvSpPr>
          <p:cNvPr id="4" name="Slide Number Placeholder 3"/>
          <p:cNvSpPr>
            <a:spLocks noGrp="1"/>
          </p:cNvSpPr>
          <p:nvPr>
            <p:ph type="sldNum" sz="quarter" idx="5"/>
          </p:nvPr>
        </p:nvSpPr>
        <p:spPr/>
        <p:txBody>
          <a:bodyPr/>
          <a:lstStyle/>
          <a:p>
            <a:fld id="{2FF34068-C521-468C-B7A4-6212517F51B8}" type="slidenum">
              <a:rPr lang="en-GB" smtClean="0"/>
              <a:t>6</a:t>
            </a:fld>
            <a:endParaRPr lang="en-GB"/>
          </a:p>
        </p:txBody>
      </p:sp>
    </p:spTree>
    <p:extLst>
      <p:ext uri="{BB962C8B-B14F-4D97-AF65-F5344CB8AC3E}">
        <p14:creationId xmlns:p14="http://schemas.microsoft.com/office/powerpoint/2010/main" val="23063786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cy-GB"/>
              <a:t>Mae’r tri sleid nesaf yn ymdrin ag atebion 2. (a) a 2. (b)</a:t>
            </a:r>
          </a:p>
        </p:txBody>
      </p:sp>
      <p:sp>
        <p:nvSpPr>
          <p:cNvPr id="4" name="Slide Number Placeholder 3"/>
          <p:cNvSpPr>
            <a:spLocks noGrp="1"/>
          </p:cNvSpPr>
          <p:nvPr>
            <p:ph type="sldNum" sz="quarter" idx="5"/>
          </p:nvPr>
        </p:nvSpPr>
        <p:spPr/>
        <p:txBody>
          <a:bodyPr/>
          <a:lstStyle/>
          <a:p>
            <a:fld id="{2FF34068-C521-468C-B7A4-6212517F51B8}" type="slidenum">
              <a:rPr lang="en-GB" smtClean="0"/>
              <a:t>7</a:t>
            </a:fld>
            <a:endParaRPr lang="en-GB"/>
          </a:p>
        </p:txBody>
      </p:sp>
    </p:spTree>
    <p:extLst>
      <p:ext uri="{BB962C8B-B14F-4D97-AF65-F5344CB8AC3E}">
        <p14:creationId xmlns:p14="http://schemas.microsoft.com/office/powerpoint/2010/main" val="37389108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cy-GB" sz="1800" b="0" i="0" u="none" strike="noStrike">
                <a:solidFill>
                  <a:srgbClr val="000000"/>
                </a:solidFill>
                <a:effectLst/>
                <a:latin typeface="Verdana" panose="020B0604030504040204" pitchFamily="34" charset="0"/>
              </a:rPr>
              <a:t>Delwedd gyfansawdd: © Shutterstock a’r Gymdeithas Gemeg Frenhinol</a:t>
            </a:r>
            <a:r>
              <a:rPr lang="cy-GB"/>
              <a:t> </a:t>
            </a:r>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8</a:t>
            </a:fld>
            <a:endParaRPr lang="en-GB">
              <a:solidFill>
                <a:prstClr val="black"/>
              </a:solidFill>
            </a:endParaRPr>
          </a:p>
        </p:txBody>
      </p:sp>
    </p:spTree>
    <p:extLst>
      <p:ext uri="{BB962C8B-B14F-4D97-AF65-F5344CB8AC3E}">
        <p14:creationId xmlns:p14="http://schemas.microsoft.com/office/powerpoint/2010/main" val="29211060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800" b="0" i="0" u="none" strike="noStrike">
                <a:solidFill>
                  <a:srgbClr val="000000"/>
                </a:solidFill>
                <a:effectLst/>
                <a:latin typeface="Verdana" panose="020B0604030504040204" pitchFamily="34" charset="0"/>
              </a:rPr>
              <a:t>Delwedd gyfansawdd: © Shutterstock a’r Gymdeithas Gemeg Frenhinol</a:t>
            </a:r>
            <a:r>
              <a:rPr lang="cy-GB"/>
              <a:t> </a:t>
            </a:r>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9</a:t>
            </a:fld>
            <a:endParaRPr lang="en-GB">
              <a:solidFill>
                <a:prstClr val="black"/>
              </a:solidFill>
            </a:endParaRPr>
          </a:p>
        </p:txBody>
      </p:sp>
    </p:spTree>
    <p:extLst>
      <p:ext uri="{BB962C8B-B14F-4D97-AF65-F5344CB8AC3E}">
        <p14:creationId xmlns:p14="http://schemas.microsoft.com/office/powerpoint/2010/main" val="9695178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10</a:t>
            </a:fld>
            <a:endParaRPr lang="en-GB">
              <a:solidFill>
                <a:prstClr val="black"/>
              </a:solidFill>
            </a:endParaRPr>
          </a:p>
        </p:txBody>
      </p:sp>
    </p:spTree>
    <p:extLst>
      <p:ext uri="{BB962C8B-B14F-4D97-AF65-F5344CB8AC3E}">
        <p14:creationId xmlns:p14="http://schemas.microsoft.com/office/powerpoint/2010/main" val="25779356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a:t>Mae’r saith sleid nesaf yn ymdrin â’r atebion ar gyfer gweithgaredd 3, cwestiwn 1 yn y llyfr gwaith i fyfyrwyr.</a:t>
            </a:r>
          </a:p>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12</a:t>
            </a:fld>
            <a:endParaRPr lang="en-GB">
              <a:solidFill>
                <a:prstClr val="black"/>
              </a:solidFill>
            </a:endParaRPr>
          </a:p>
        </p:txBody>
      </p:sp>
    </p:spTree>
    <p:extLst>
      <p:ext uri="{BB962C8B-B14F-4D97-AF65-F5344CB8AC3E}">
        <p14:creationId xmlns:p14="http://schemas.microsoft.com/office/powerpoint/2010/main" val="1240584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13</a:t>
            </a:fld>
            <a:endParaRPr lang="en-GB">
              <a:solidFill>
                <a:prstClr val="black"/>
              </a:solidFill>
            </a:endParaRPr>
          </a:p>
        </p:txBody>
      </p:sp>
    </p:spTree>
    <p:extLst>
      <p:ext uri="{BB962C8B-B14F-4D97-AF65-F5344CB8AC3E}">
        <p14:creationId xmlns:p14="http://schemas.microsoft.com/office/powerpoint/2010/main" val="34627948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14</a:t>
            </a:fld>
            <a:endParaRPr lang="en-GB">
              <a:solidFill>
                <a:prstClr val="black"/>
              </a:solidFill>
            </a:endParaRPr>
          </a:p>
        </p:txBody>
      </p:sp>
    </p:spTree>
    <p:extLst>
      <p:ext uri="{BB962C8B-B14F-4D97-AF65-F5344CB8AC3E}">
        <p14:creationId xmlns:p14="http://schemas.microsoft.com/office/powerpoint/2010/main" val="3305155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15</a:t>
            </a:fld>
            <a:endParaRPr lang="en-GB">
              <a:solidFill>
                <a:prstClr val="black"/>
              </a:solidFill>
            </a:endParaRPr>
          </a:p>
        </p:txBody>
      </p:sp>
    </p:spTree>
    <p:extLst>
      <p:ext uri="{BB962C8B-B14F-4D97-AF65-F5344CB8AC3E}">
        <p14:creationId xmlns:p14="http://schemas.microsoft.com/office/powerpoint/2010/main" val="4137051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16</a:t>
            </a:fld>
            <a:endParaRPr lang="en-GB">
              <a:solidFill>
                <a:prstClr val="black"/>
              </a:solidFill>
            </a:endParaRPr>
          </a:p>
        </p:txBody>
      </p:sp>
    </p:spTree>
    <p:extLst>
      <p:ext uri="{BB962C8B-B14F-4D97-AF65-F5344CB8AC3E}">
        <p14:creationId xmlns:p14="http://schemas.microsoft.com/office/powerpoint/2010/main" val="13631952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cy-GB"/>
              <a:t>Mae’n werth nodi bod y ddau ddot uwchben yr atom nitrogen yn cynrychioli pâr unig o electronau. Mae hwn yn bâr o electronau sy’n perthyn i’r atom nitrogen ac nid ydynt yn cael eu defnyddio i fondio yma yn y moleciwl amonia. Nid oes rhaid i’r myfyrwyr ar y lefel hon wybod am fondiau cyd-drefnol (cofalent co-ïonig), felly dylai tynnu eu sylw at bresenoldeb y pâr unig fod yn ddigon. </a:t>
            </a:r>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17</a:t>
            </a:fld>
            <a:endParaRPr lang="en-GB">
              <a:solidFill>
                <a:prstClr val="black"/>
              </a:solidFill>
            </a:endParaRPr>
          </a:p>
        </p:txBody>
      </p:sp>
    </p:spTree>
    <p:extLst>
      <p:ext uri="{BB962C8B-B14F-4D97-AF65-F5344CB8AC3E}">
        <p14:creationId xmlns:p14="http://schemas.microsoft.com/office/powerpoint/2010/main" val="4969810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18</a:t>
            </a:fld>
            <a:endParaRPr lang="en-GB">
              <a:solidFill>
                <a:prstClr val="black"/>
              </a:solidFill>
            </a:endParaRPr>
          </a:p>
        </p:txBody>
      </p:sp>
    </p:spTree>
    <p:extLst>
      <p:ext uri="{BB962C8B-B14F-4D97-AF65-F5344CB8AC3E}">
        <p14:creationId xmlns:p14="http://schemas.microsoft.com/office/powerpoint/2010/main" val="21886720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19</a:t>
            </a:fld>
            <a:endParaRPr lang="en-GB">
              <a:solidFill>
                <a:prstClr val="black"/>
              </a:solidFill>
            </a:endParaRPr>
          </a:p>
        </p:txBody>
      </p:sp>
    </p:spTree>
    <p:extLst>
      <p:ext uri="{BB962C8B-B14F-4D97-AF65-F5344CB8AC3E}">
        <p14:creationId xmlns:p14="http://schemas.microsoft.com/office/powerpoint/2010/main" val="9459018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FF34068-C521-468C-B7A4-6212517F51B8}" type="slidenum">
              <a:rPr lang="en-GB" smtClean="0"/>
              <a:t>20</a:t>
            </a:fld>
            <a:endParaRPr lang="en-GB"/>
          </a:p>
        </p:txBody>
      </p:sp>
    </p:spTree>
    <p:extLst>
      <p:ext uri="{BB962C8B-B14F-4D97-AF65-F5344CB8AC3E}">
        <p14:creationId xmlns:p14="http://schemas.microsoft.com/office/powerpoint/2010/main" val="6111052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cy-GB"/>
              <a:t>Mae’r pedwar sleid nesaf yn rhoi’r atebion ar gyfer Gweithgaredd 4, cwestiwn 1 yn y llyfr gwaith i fyfyrwyr.</a:t>
            </a:r>
          </a:p>
          <a:p>
            <a:endParaRPr lang="en-US" dirty="0"/>
          </a:p>
          <a:p>
            <a:r>
              <a:rPr lang="cy-GB"/>
              <a:t>Gwyliwch y fideo, </a:t>
            </a:r>
            <a:r>
              <a:rPr lang="cy-GB">
                <a:hlinkClick r:id="rId3"/>
              </a:rPr>
              <a:t>https://edu.rsc.org/job-profiles/project-leader-in-enhanced-experimentation-oil-and-gas/4010837.article</a:t>
            </a:r>
            <a:r>
              <a:rPr lang="cy-GB"/>
              <a:t>, (cyrchwyd 27 Ebrill 20223).</a:t>
            </a:r>
          </a:p>
          <a:p>
            <a:r>
              <a:rPr lang="cy-GB"/>
              <a:t>Hyd y fideo: 4:15</a:t>
            </a:r>
          </a:p>
          <a:p>
            <a:endParaRPr lang="en-GB" dirty="0"/>
          </a:p>
        </p:txBody>
      </p:sp>
      <p:sp>
        <p:nvSpPr>
          <p:cNvPr id="4" name="Slide Number Placeholder 3"/>
          <p:cNvSpPr>
            <a:spLocks noGrp="1"/>
          </p:cNvSpPr>
          <p:nvPr>
            <p:ph type="sldNum" sz="quarter" idx="5"/>
          </p:nvPr>
        </p:nvSpPr>
        <p:spPr/>
        <p:txBody>
          <a:bodyPr/>
          <a:lstStyle/>
          <a:p>
            <a:fld id="{2FF34068-C521-468C-B7A4-6212517F51B8}" type="slidenum">
              <a:rPr lang="en-GB" smtClean="0"/>
              <a:t>21</a:t>
            </a:fld>
            <a:endParaRPr lang="en-GB"/>
          </a:p>
        </p:txBody>
      </p:sp>
    </p:spTree>
    <p:extLst>
      <p:ext uri="{BB962C8B-B14F-4D97-AF65-F5344CB8AC3E}">
        <p14:creationId xmlns:p14="http://schemas.microsoft.com/office/powerpoint/2010/main" val="40862543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22</a:t>
            </a:fld>
            <a:endParaRPr lang="en-GB">
              <a:solidFill>
                <a:prstClr val="black"/>
              </a:solidFill>
            </a:endParaRPr>
          </a:p>
        </p:txBody>
      </p:sp>
    </p:spTree>
    <p:extLst>
      <p:ext uri="{BB962C8B-B14F-4D97-AF65-F5344CB8AC3E}">
        <p14:creationId xmlns:p14="http://schemas.microsoft.com/office/powerpoint/2010/main" val="41136352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23</a:t>
            </a:fld>
            <a:endParaRPr lang="en-GB">
              <a:solidFill>
                <a:prstClr val="black"/>
              </a:solidFill>
            </a:endParaRPr>
          </a:p>
        </p:txBody>
      </p:sp>
    </p:spTree>
    <p:extLst>
      <p:ext uri="{BB962C8B-B14F-4D97-AF65-F5344CB8AC3E}">
        <p14:creationId xmlns:p14="http://schemas.microsoft.com/office/powerpoint/2010/main" val="16469230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24</a:t>
            </a:fld>
            <a:endParaRPr lang="en-GB">
              <a:solidFill>
                <a:prstClr val="black"/>
              </a:solidFill>
            </a:endParaRPr>
          </a:p>
        </p:txBody>
      </p:sp>
    </p:spTree>
    <p:extLst>
      <p:ext uri="{BB962C8B-B14F-4D97-AF65-F5344CB8AC3E}">
        <p14:creationId xmlns:p14="http://schemas.microsoft.com/office/powerpoint/2010/main" val="5840920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25</a:t>
            </a:fld>
            <a:endParaRPr lang="en-GB">
              <a:solidFill>
                <a:prstClr val="black"/>
              </a:solidFill>
            </a:endParaRPr>
          </a:p>
        </p:txBody>
      </p:sp>
    </p:spTree>
    <p:extLst>
      <p:ext uri="{BB962C8B-B14F-4D97-AF65-F5344CB8AC3E}">
        <p14:creationId xmlns:p14="http://schemas.microsoft.com/office/powerpoint/2010/main" val="14361317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cy-GB"/>
              <a:t>Byddai’n werth gadael y sleid hwn ar y sgrin ar gyfer cwestiwn 4. Mae’r pedwar sleid nesaf yn ymdrin â’r atebion i gwestiwn 4.</a:t>
            </a:r>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26</a:t>
            </a:fld>
            <a:endParaRPr lang="en-GB">
              <a:solidFill>
                <a:prstClr val="black"/>
              </a:solidFill>
            </a:endParaRPr>
          </a:p>
        </p:txBody>
      </p:sp>
    </p:spTree>
    <p:extLst>
      <p:ext uri="{BB962C8B-B14F-4D97-AF65-F5344CB8AC3E}">
        <p14:creationId xmlns:p14="http://schemas.microsoft.com/office/powerpoint/2010/main" val="18945865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27</a:t>
            </a:fld>
            <a:endParaRPr lang="en-GB">
              <a:solidFill>
                <a:prstClr val="black"/>
              </a:solidFill>
            </a:endParaRPr>
          </a:p>
        </p:txBody>
      </p:sp>
    </p:spTree>
    <p:extLst>
      <p:ext uri="{BB962C8B-B14F-4D97-AF65-F5344CB8AC3E}">
        <p14:creationId xmlns:p14="http://schemas.microsoft.com/office/powerpoint/2010/main" val="126620004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28</a:t>
            </a:fld>
            <a:endParaRPr lang="en-GB">
              <a:solidFill>
                <a:prstClr val="black"/>
              </a:solidFill>
            </a:endParaRPr>
          </a:p>
        </p:txBody>
      </p:sp>
    </p:spTree>
    <p:extLst>
      <p:ext uri="{BB962C8B-B14F-4D97-AF65-F5344CB8AC3E}">
        <p14:creationId xmlns:p14="http://schemas.microsoft.com/office/powerpoint/2010/main" val="12409535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29</a:t>
            </a:fld>
            <a:endParaRPr lang="en-GB">
              <a:solidFill>
                <a:prstClr val="black"/>
              </a:solidFill>
            </a:endParaRPr>
          </a:p>
        </p:txBody>
      </p:sp>
    </p:spTree>
    <p:extLst>
      <p:ext uri="{BB962C8B-B14F-4D97-AF65-F5344CB8AC3E}">
        <p14:creationId xmlns:p14="http://schemas.microsoft.com/office/powerpoint/2010/main" val="9093578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30</a:t>
            </a:fld>
            <a:endParaRPr lang="en-GB">
              <a:solidFill>
                <a:prstClr val="black"/>
              </a:solidFill>
            </a:endParaRPr>
          </a:p>
        </p:txBody>
      </p:sp>
    </p:spTree>
    <p:extLst>
      <p:ext uri="{BB962C8B-B14F-4D97-AF65-F5344CB8AC3E}">
        <p14:creationId xmlns:p14="http://schemas.microsoft.com/office/powerpoint/2010/main" val="16097401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cy-GB"/>
              <a:t>Gellir defnyddio’r sleid hwn i gyflwyno grymoedd rhyngfoleciwlaidd i fyfyrwyr sy’n mynd i geisio ateb y cwestiwn estyn sydd ar ffurf cwestiwn arholiad. </a:t>
            </a:r>
          </a:p>
        </p:txBody>
      </p:sp>
      <p:sp>
        <p:nvSpPr>
          <p:cNvPr id="4" name="Slide Number Placeholder 3"/>
          <p:cNvSpPr>
            <a:spLocks noGrp="1"/>
          </p:cNvSpPr>
          <p:nvPr>
            <p:ph type="sldNum" sz="quarter" idx="5"/>
          </p:nvPr>
        </p:nvSpPr>
        <p:spPr/>
        <p:txBody>
          <a:bodyPr/>
          <a:lstStyle/>
          <a:p>
            <a:fld id="{2FF34068-C521-468C-B7A4-6212517F51B8}" type="slidenum">
              <a:rPr lang="en-GB" smtClean="0"/>
              <a:t>31</a:t>
            </a:fld>
            <a:endParaRPr lang="en-GB"/>
          </a:p>
        </p:txBody>
      </p:sp>
    </p:spTree>
    <p:extLst>
      <p:ext uri="{BB962C8B-B14F-4D97-AF65-F5344CB8AC3E}">
        <p14:creationId xmlns:p14="http://schemas.microsoft.com/office/powerpoint/2010/main" val="48438563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cy-GB"/>
              <a:t>Gellir defnyddio’r sleid hwn i gyflwyno grymoedd rhyngfoleciwlaidd i fyfyrwyr sy’n mynd i geisio ateb y cwestiwn her. </a:t>
            </a:r>
          </a:p>
        </p:txBody>
      </p:sp>
      <p:sp>
        <p:nvSpPr>
          <p:cNvPr id="4" name="Slide Number Placeholder 3"/>
          <p:cNvSpPr>
            <a:spLocks noGrp="1"/>
          </p:cNvSpPr>
          <p:nvPr>
            <p:ph type="sldNum" sz="quarter" idx="5"/>
          </p:nvPr>
        </p:nvSpPr>
        <p:spPr/>
        <p:txBody>
          <a:bodyPr/>
          <a:lstStyle/>
          <a:p>
            <a:fld id="{2FF34068-C521-468C-B7A4-6212517F51B8}" type="slidenum">
              <a:rPr lang="en-GB" smtClean="0"/>
              <a:t>32</a:t>
            </a:fld>
            <a:endParaRPr lang="en-GB"/>
          </a:p>
        </p:txBody>
      </p:sp>
    </p:spTree>
    <p:extLst>
      <p:ext uri="{BB962C8B-B14F-4D97-AF65-F5344CB8AC3E}">
        <p14:creationId xmlns:p14="http://schemas.microsoft.com/office/powerpoint/2010/main" val="408349690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cy-GB"/>
              <a:t>&lt;Add teacher notes that the next X slides will introduce concepts before students tackle the activity?&gt;</a:t>
            </a:r>
          </a:p>
        </p:txBody>
      </p:sp>
      <p:sp>
        <p:nvSpPr>
          <p:cNvPr id="4" name="Slide Number Placeholder 3"/>
          <p:cNvSpPr>
            <a:spLocks noGrp="1"/>
          </p:cNvSpPr>
          <p:nvPr>
            <p:ph type="sldNum" sz="quarter" idx="5"/>
          </p:nvPr>
        </p:nvSpPr>
        <p:spPr/>
        <p:txBody>
          <a:bodyPr/>
          <a:lstStyle/>
          <a:p>
            <a:fld id="{2FF34068-C521-468C-B7A4-6212517F51B8}" type="slidenum">
              <a:rPr lang="en-GB" smtClean="0"/>
              <a:t>33</a:t>
            </a:fld>
            <a:endParaRPr lang="en-GB"/>
          </a:p>
        </p:txBody>
      </p:sp>
    </p:spTree>
    <p:extLst>
      <p:ext uri="{BB962C8B-B14F-4D97-AF65-F5344CB8AC3E}">
        <p14:creationId xmlns:p14="http://schemas.microsoft.com/office/powerpoint/2010/main" val="22435077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cy-GB"/>
              <a:t>Mae’r wybodaeth hon ar gael yn y llyfr gwaith i fyfyrwyr hefyd. Efallai yr hoffech ei gadael ar y sgrin yn ystod yr arddangosiadau.</a:t>
            </a:r>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35</a:t>
            </a:fld>
            <a:endParaRPr lang="en-GB">
              <a:solidFill>
                <a:prstClr val="black"/>
              </a:solidFill>
            </a:endParaRPr>
          </a:p>
        </p:txBody>
      </p:sp>
    </p:spTree>
    <p:extLst>
      <p:ext uri="{BB962C8B-B14F-4D97-AF65-F5344CB8AC3E}">
        <p14:creationId xmlns:p14="http://schemas.microsoft.com/office/powerpoint/2010/main" val="34068866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cy-GB"/>
              <a:t>Mae’r sleidiau nesaf yn rhoi’r atebion i gwestiwn 6 yn y llyfr gwaith i fyfyrwyr.</a:t>
            </a:r>
          </a:p>
        </p:txBody>
      </p:sp>
      <p:sp>
        <p:nvSpPr>
          <p:cNvPr id="4" name="Slide Number Placeholder 3"/>
          <p:cNvSpPr>
            <a:spLocks noGrp="1"/>
          </p:cNvSpPr>
          <p:nvPr>
            <p:ph type="sldNum" sz="quarter" idx="5"/>
          </p:nvPr>
        </p:nvSpPr>
        <p:spPr/>
        <p:txBody>
          <a:bodyPr/>
          <a:lstStyle/>
          <a:p>
            <a:fld id="{2FF34068-C521-468C-B7A4-6212517F51B8}" type="slidenum">
              <a:rPr lang="en-GB" smtClean="0"/>
              <a:t>37</a:t>
            </a:fld>
            <a:endParaRPr lang="en-GB"/>
          </a:p>
        </p:txBody>
      </p:sp>
    </p:spTree>
    <p:extLst>
      <p:ext uri="{BB962C8B-B14F-4D97-AF65-F5344CB8AC3E}">
        <p14:creationId xmlns:p14="http://schemas.microsoft.com/office/powerpoint/2010/main" val="239578826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cy-GB"/>
              <a:t>Mae’r deg sleid nesaf yn ymdrin â’r atebion i gwestiynau 1 i 6 Gweithgaredd 6.</a:t>
            </a:r>
          </a:p>
        </p:txBody>
      </p:sp>
      <p:sp>
        <p:nvSpPr>
          <p:cNvPr id="4" name="Slide Number Placeholder 3"/>
          <p:cNvSpPr>
            <a:spLocks noGrp="1"/>
          </p:cNvSpPr>
          <p:nvPr>
            <p:ph type="sldNum" sz="quarter" idx="5"/>
          </p:nvPr>
        </p:nvSpPr>
        <p:spPr/>
        <p:txBody>
          <a:bodyPr/>
          <a:lstStyle/>
          <a:p>
            <a:fld id="{2FF34068-C521-468C-B7A4-6212517F51B8}" type="slidenum">
              <a:rPr lang="en-GB" smtClean="0"/>
              <a:t>38</a:t>
            </a:fld>
            <a:endParaRPr lang="en-GB"/>
          </a:p>
        </p:txBody>
      </p:sp>
    </p:spTree>
    <p:extLst>
      <p:ext uri="{BB962C8B-B14F-4D97-AF65-F5344CB8AC3E}">
        <p14:creationId xmlns:p14="http://schemas.microsoft.com/office/powerpoint/2010/main" val="266038912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a:t>Mae’r tri sleid nesaf yn ymdrin â’r atebion i gwestiwn 1b.</a:t>
            </a:r>
          </a:p>
        </p:txBody>
      </p:sp>
      <p:sp>
        <p:nvSpPr>
          <p:cNvPr id="4" name="Slide Number Placeholder 3"/>
          <p:cNvSpPr>
            <a:spLocks noGrp="1"/>
          </p:cNvSpPr>
          <p:nvPr>
            <p:ph type="sldNum" sz="quarter" idx="5"/>
          </p:nvPr>
        </p:nvSpPr>
        <p:spPr/>
        <p:txBody>
          <a:bodyPr/>
          <a:lstStyle/>
          <a:p>
            <a:fld id="{2FF34068-C521-468C-B7A4-6212517F51B8}" type="slidenum">
              <a:rPr lang="en-GB" smtClean="0"/>
              <a:t>39</a:t>
            </a:fld>
            <a:endParaRPr lang="en-GB"/>
          </a:p>
        </p:txBody>
      </p:sp>
    </p:spTree>
    <p:extLst>
      <p:ext uri="{BB962C8B-B14F-4D97-AF65-F5344CB8AC3E}">
        <p14:creationId xmlns:p14="http://schemas.microsoft.com/office/powerpoint/2010/main" val="161447965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40</a:t>
            </a:fld>
            <a:endParaRPr lang="en-GB">
              <a:solidFill>
                <a:prstClr val="black"/>
              </a:solidFill>
            </a:endParaRPr>
          </a:p>
        </p:txBody>
      </p:sp>
    </p:spTree>
    <p:extLst>
      <p:ext uri="{BB962C8B-B14F-4D97-AF65-F5344CB8AC3E}">
        <p14:creationId xmlns:p14="http://schemas.microsoft.com/office/powerpoint/2010/main" val="371267695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41</a:t>
            </a:fld>
            <a:endParaRPr lang="en-GB">
              <a:solidFill>
                <a:prstClr val="black"/>
              </a:solidFill>
            </a:endParaRPr>
          </a:p>
        </p:txBody>
      </p:sp>
    </p:spTree>
    <p:extLst>
      <p:ext uri="{BB962C8B-B14F-4D97-AF65-F5344CB8AC3E}">
        <p14:creationId xmlns:p14="http://schemas.microsoft.com/office/powerpoint/2010/main" val="332928850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cy-GB"/>
              <a:t>Gan fod mwy na thri atom carbon yn y gadwyn, gall safle’r bond dwbl newid. Mae’r ddau lun yn dangos y ddau </a:t>
            </a:r>
            <a:r>
              <a:rPr lang="cy-GB" b="1"/>
              <a:t>isomer</a:t>
            </a:r>
            <a:r>
              <a:rPr lang="cy-GB"/>
              <a:t> bwten posibl y gellir eu ffurfio.</a:t>
            </a:r>
            <a:r>
              <a:rPr lang="cy-GB" b="0"/>
              <a:t> Gellir tynnu sylw’r myfyrwyr at y ffaith bod y gwahanol fersiynau hyn o’r un cyfansoddyn yn bosibl, ond nid oes angen iddynt wybod y manylion ar hyn o bryd ac ni fyddant yn cael eu harholi arno ar lefel TGAU.</a:t>
            </a:r>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42</a:t>
            </a:fld>
            <a:endParaRPr lang="en-GB">
              <a:solidFill>
                <a:prstClr val="black"/>
              </a:solidFill>
            </a:endParaRPr>
          </a:p>
        </p:txBody>
      </p:sp>
    </p:spTree>
    <p:extLst>
      <p:ext uri="{BB962C8B-B14F-4D97-AF65-F5344CB8AC3E}">
        <p14:creationId xmlns:p14="http://schemas.microsoft.com/office/powerpoint/2010/main" val="55307158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a:t>Mae’r pedwar sleid nesaf yn ymdrin â’r atebion i gwestiwn 5.</a:t>
            </a:r>
          </a:p>
          <a:p>
            <a:endParaRPr lang="en-GB" dirty="0"/>
          </a:p>
        </p:txBody>
      </p:sp>
      <p:sp>
        <p:nvSpPr>
          <p:cNvPr id="4" name="Slide Number Placeholder 3"/>
          <p:cNvSpPr>
            <a:spLocks noGrp="1"/>
          </p:cNvSpPr>
          <p:nvPr>
            <p:ph type="sldNum" sz="quarter" idx="5"/>
          </p:nvPr>
        </p:nvSpPr>
        <p:spPr/>
        <p:txBody>
          <a:bodyPr/>
          <a:lstStyle/>
          <a:p>
            <a:fld id="{2FF34068-C521-468C-B7A4-6212517F51B8}" type="slidenum">
              <a:rPr lang="en-GB" smtClean="0"/>
              <a:t>43</a:t>
            </a:fld>
            <a:endParaRPr lang="en-GB"/>
          </a:p>
        </p:txBody>
      </p:sp>
    </p:spTree>
    <p:extLst>
      <p:ext uri="{BB962C8B-B14F-4D97-AF65-F5344CB8AC3E}">
        <p14:creationId xmlns:p14="http://schemas.microsoft.com/office/powerpoint/2010/main" val="338821356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44</a:t>
            </a:fld>
            <a:endParaRPr lang="en-GB">
              <a:solidFill>
                <a:prstClr val="black"/>
              </a:solidFill>
            </a:endParaRPr>
          </a:p>
        </p:txBody>
      </p:sp>
    </p:spTree>
    <p:extLst>
      <p:ext uri="{BB962C8B-B14F-4D97-AF65-F5344CB8AC3E}">
        <p14:creationId xmlns:p14="http://schemas.microsoft.com/office/powerpoint/2010/main" val="128764526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45</a:t>
            </a:fld>
            <a:endParaRPr lang="en-GB">
              <a:solidFill>
                <a:prstClr val="black"/>
              </a:solidFill>
            </a:endParaRPr>
          </a:p>
        </p:txBody>
      </p:sp>
    </p:spTree>
    <p:extLst>
      <p:ext uri="{BB962C8B-B14F-4D97-AF65-F5344CB8AC3E}">
        <p14:creationId xmlns:p14="http://schemas.microsoft.com/office/powerpoint/2010/main" val="44720559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46</a:t>
            </a:fld>
            <a:endParaRPr lang="en-GB">
              <a:solidFill>
                <a:prstClr val="black"/>
              </a:solidFill>
            </a:endParaRPr>
          </a:p>
        </p:txBody>
      </p:sp>
    </p:spTree>
    <p:extLst>
      <p:ext uri="{BB962C8B-B14F-4D97-AF65-F5344CB8AC3E}">
        <p14:creationId xmlns:p14="http://schemas.microsoft.com/office/powerpoint/2010/main" val="212062699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47</a:t>
            </a:fld>
            <a:endParaRPr lang="en-GB">
              <a:solidFill>
                <a:prstClr val="black"/>
              </a:solidFill>
            </a:endParaRPr>
          </a:p>
        </p:txBody>
      </p:sp>
    </p:spTree>
    <p:extLst>
      <p:ext uri="{BB962C8B-B14F-4D97-AF65-F5344CB8AC3E}">
        <p14:creationId xmlns:p14="http://schemas.microsoft.com/office/powerpoint/2010/main" val="199768426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a:t>Darllenwch broffil y swydd, </a:t>
            </a:r>
            <a:r>
              <a:rPr lang="cy-GB">
                <a:hlinkClick r:id="rId3"/>
              </a:rPr>
              <a:t>https://edu.rsc.org/job-profiles/school-science-technician/4012207.article</a:t>
            </a:r>
            <a:r>
              <a:rPr lang="cy-GB"/>
              <a:t>, (cyrchwyd 27 Ebrill 20223).</a:t>
            </a:r>
          </a:p>
          <a:p>
            <a:endParaRPr lang="en-GB" dirty="0"/>
          </a:p>
        </p:txBody>
      </p:sp>
      <p:sp>
        <p:nvSpPr>
          <p:cNvPr id="4" name="Slide Number Placeholder 3"/>
          <p:cNvSpPr>
            <a:spLocks noGrp="1"/>
          </p:cNvSpPr>
          <p:nvPr>
            <p:ph type="sldNum" sz="quarter" idx="5"/>
          </p:nvPr>
        </p:nvSpPr>
        <p:spPr/>
        <p:txBody>
          <a:bodyPr/>
          <a:lstStyle/>
          <a:p>
            <a:fld id="{2FF34068-C521-468C-B7A4-6212517F51B8}" type="slidenum">
              <a:rPr lang="en-GB" smtClean="0"/>
              <a:t>48</a:t>
            </a:fld>
            <a:endParaRPr lang="en-GB"/>
          </a:p>
        </p:txBody>
      </p:sp>
    </p:spTree>
    <p:extLst>
      <p:ext uri="{BB962C8B-B14F-4D97-AF65-F5344CB8AC3E}">
        <p14:creationId xmlns:p14="http://schemas.microsoft.com/office/powerpoint/2010/main" val="411490608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FF34068-C521-468C-B7A4-6212517F51B8}" type="slidenum">
              <a:rPr lang="en-GB" smtClean="0"/>
              <a:t>49</a:t>
            </a:fld>
            <a:endParaRPr lang="en-GB"/>
          </a:p>
        </p:txBody>
      </p:sp>
    </p:spTree>
    <p:extLst>
      <p:ext uri="{BB962C8B-B14F-4D97-AF65-F5344CB8AC3E}">
        <p14:creationId xmlns:p14="http://schemas.microsoft.com/office/powerpoint/2010/main" val="128923807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cy-GB"/>
              <a:t>© Andrew Lambert/Science Photo Library</a:t>
            </a:r>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50</a:t>
            </a:fld>
            <a:endParaRPr lang="en-GB">
              <a:solidFill>
                <a:prstClr val="black"/>
              </a:solidFill>
            </a:endParaRPr>
          </a:p>
        </p:txBody>
      </p:sp>
    </p:spTree>
    <p:extLst>
      <p:ext uri="{BB962C8B-B14F-4D97-AF65-F5344CB8AC3E}">
        <p14:creationId xmlns:p14="http://schemas.microsoft.com/office/powerpoint/2010/main" val="170626834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200">
                <a:latin typeface="Arial" panose="020B0604020202020204" pitchFamily="34" charset="0"/>
                <a:cs typeface="Arial" panose="020B0604020202020204" pitchFamily="34" charset="0"/>
              </a:rPr>
              <a:t>Llun © Andrew Lambert/Science Photo Library</a:t>
            </a:r>
          </a:p>
          <a:p>
            <a:endParaRPr lang="en-GB" dirty="0"/>
          </a:p>
        </p:txBody>
      </p:sp>
      <p:sp>
        <p:nvSpPr>
          <p:cNvPr id="4" name="Slide Number Placeholder 3"/>
          <p:cNvSpPr>
            <a:spLocks noGrp="1"/>
          </p:cNvSpPr>
          <p:nvPr>
            <p:ph type="sldNum" sz="quarter" idx="5"/>
          </p:nvPr>
        </p:nvSpPr>
        <p:spPr/>
        <p:txBody>
          <a:bodyPr/>
          <a:lstStyle/>
          <a:p>
            <a:fld id="{2FF34068-C521-468C-B7A4-6212517F51B8}" type="slidenum">
              <a:rPr lang="en-GB" smtClean="0"/>
              <a:t>51</a:t>
            </a:fld>
            <a:endParaRPr lang="en-GB"/>
          </a:p>
        </p:txBody>
      </p:sp>
    </p:spTree>
    <p:extLst>
      <p:ext uri="{BB962C8B-B14F-4D97-AF65-F5344CB8AC3E}">
        <p14:creationId xmlns:p14="http://schemas.microsoft.com/office/powerpoint/2010/main" val="13415390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FF34068-C521-468C-B7A4-6212517F51B8}" type="slidenum">
              <a:rPr lang="en-GB" smtClean="0"/>
              <a:t>52</a:t>
            </a:fld>
            <a:endParaRPr lang="en-GB"/>
          </a:p>
        </p:txBody>
      </p:sp>
    </p:spTree>
    <p:extLst>
      <p:ext uri="{BB962C8B-B14F-4D97-AF65-F5344CB8AC3E}">
        <p14:creationId xmlns:p14="http://schemas.microsoft.com/office/powerpoint/2010/main" val="382858036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cy-GB"/>
              <a:t>Mae’r pum sleid nesaf yn dangos y fformiwlâu graffig a’r grwpiau gweithredol wedi’u cylchu ar gyfer pob enghraifft a roddir yng Ngweithgaredd 8 y llyfr gwaith i fyfyrwyr.</a:t>
            </a:r>
          </a:p>
          <a:p>
            <a:endParaRPr lang="en-US" dirty="0"/>
          </a:p>
          <a:p>
            <a:r>
              <a:rPr lang="cy-GB"/>
              <a:t>Darllenwch broffil y swydd, </a:t>
            </a:r>
            <a:r>
              <a:rPr lang="cy-GB">
                <a:hlinkClick r:id="rId3"/>
              </a:rPr>
              <a:t>https://edu.rsc.org/job-profiles/teaching-technical-specialist/4014559.article</a:t>
            </a:r>
            <a:r>
              <a:rPr lang="cy-GB"/>
              <a:t>, (cyrchwyd 27 Ebrill 20223).</a:t>
            </a:r>
          </a:p>
          <a:p>
            <a:endParaRPr lang="en-GB" dirty="0"/>
          </a:p>
        </p:txBody>
      </p:sp>
      <p:sp>
        <p:nvSpPr>
          <p:cNvPr id="4" name="Slide Number Placeholder 3"/>
          <p:cNvSpPr>
            <a:spLocks noGrp="1"/>
          </p:cNvSpPr>
          <p:nvPr>
            <p:ph type="sldNum" sz="quarter" idx="5"/>
          </p:nvPr>
        </p:nvSpPr>
        <p:spPr/>
        <p:txBody>
          <a:bodyPr/>
          <a:lstStyle/>
          <a:p>
            <a:fld id="{2FF34068-C521-468C-B7A4-6212517F51B8}" type="slidenum">
              <a:rPr lang="en-GB" smtClean="0"/>
              <a:t>53</a:t>
            </a:fld>
            <a:endParaRPr lang="en-GB"/>
          </a:p>
        </p:txBody>
      </p:sp>
    </p:spTree>
    <p:extLst>
      <p:ext uri="{BB962C8B-B14F-4D97-AF65-F5344CB8AC3E}">
        <p14:creationId xmlns:p14="http://schemas.microsoft.com/office/powerpoint/2010/main" val="287876852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54</a:t>
            </a:fld>
            <a:endParaRPr lang="en-GB">
              <a:solidFill>
                <a:prstClr val="black"/>
              </a:solidFill>
            </a:endParaRPr>
          </a:p>
        </p:txBody>
      </p:sp>
    </p:spTree>
    <p:extLst>
      <p:ext uri="{BB962C8B-B14F-4D97-AF65-F5344CB8AC3E}">
        <p14:creationId xmlns:p14="http://schemas.microsoft.com/office/powerpoint/2010/main" val="400855395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55</a:t>
            </a:fld>
            <a:endParaRPr lang="en-GB">
              <a:solidFill>
                <a:prstClr val="black"/>
              </a:solidFill>
            </a:endParaRPr>
          </a:p>
        </p:txBody>
      </p:sp>
    </p:spTree>
    <p:extLst>
      <p:ext uri="{BB962C8B-B14F-4D97-AF65-F5344CB8AC3E}">
        <p14:creationId xmlns:p14="http://schemas.microsoft.com/office/powerpoint/2010/main" val="89411967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56</a:t>
            </a:fld>
            <a:endParaRPr lang="en-GB">
              <a:solidFill>
                <a:prstClr val="black"/>
              </a:solidFill>
            </a:endParaRPr>
          </a:p>
        </p:txBody>
      </p:sp>
    </p:spTree>
    <p:extLst>
      <p:ext uri="{BB962C8B-B14F-4D97-AF65-F5344CB8AC3E}">
        <p14:creationId xmlns:p14="http://schemas.microsoft.com/office/powerpoint/2010/main" val="321382927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57</a:t>
            </a:fld>
            <a:endParaRPr lang="en-GB">
              <a:solidFill>
                <a:prstClr val="black"/>
              </a:solidFill>
            </a:endParaRPr>
          </a:p>
        </p:txBody>
      </p:sp>
    </p:spTree>
    <p:extLst>
      <p:ext uri="{BB962C8B-B14F-4D97-AF65-F5344CB8AC3E}">
        <p14:creationId xmlns:p14="http://schemas.microsoft.com/office/powerpoint/2010/main" val="110682117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cy-GB"/>
              <a:t>Mae’n werth pwysleisio yma i’r myfyrwyr mai’r un grŵp carbonyl C=O yw’r grŵp gweithredol ar gyfer aldehydau a chetonau. Y rheswm pam maent yn wahanol fathau o foleciwlau yw oherwydd bod safle’r grŵp carbonyl yn wahanol. Mae wastad wedi’i leoli ar ddiwedd cadwyn garbon mewn aldehydau a rhwng dau atom carbon mewn cetonau. Mae’r gwahaniaeth hwn o ran safle’r grŵp carbonyl yn arwain at wahaniaeth ym mhriodweddau cemegol aldehydau a chetonau. </a:t>
            </a:r>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58</a:t>
            </a:fld>
            <a:endParaRPr lang="en-GB">
              <a:solidFill>
                <a:prstClr val="black"/>
              </a:solidFill>
            </a:endParaRPr>
          </a:p>
        </p:txBody>
      </p:sp>
    </p:spTree>
    <p:extLst>
      <p:ext uri="{BB962C8B-B14F-4D97-AF65-F5344CB8AC3E}">
        <p14:creationId xmlns:p14="http://schemas.microsoft.com/office/powerpoint/2010/main" val="110682117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a:t>Llun </a:t>
            </a:r>
            <a:r>
              <a:rPr lang="cy-GB" sz="1200"/>
              <a:t>©Nikolaeva/Shutterstock</a:t>
            </a:r>
          </a:p>
          <a:p>
            <a:r>
              <a:rPr lang="cy-GB"/>
              <a:t>Atebion ar y sleid nesaf</a:t>
            </a:r>
          </a:p>
          <a:p>
            <a:endParaRPr lang="en-GB" dirty="0"/>
          </a:p>
        </p:txBody>
      </p:sp>
      <p:sp>
        <p:nvSpPr>
          <p:cNvPr id="4" name="Slide Number Placeholder 3"/>
          <p:cNvSpPr>
            <a:spLocks noGrp="1"/>
          </p:cNvSpPr>
          <p:nvPr>
            <p:ph type="sldNum" sz="quarter" idx="10"/>
          </p:nvPr>
        </p:nvSpPr>
        <p:spPr/>
        <p:txBody>
          <a:bodyPr/>
          <a:lstStyle/>
          <a:p>
            <a:fld id="{2FF34068-C521-468C-B7A4-6212517F51B8}" type="slidenum">
              <a:rPr lang="en-GB" smtClean="0">
                <a:solidFill>
                  <a:prstClr val="black"/>
                </a:solidFill>
              </a:rPr>
              <a:pPr/>
              <a:t>59</a:t>
            </a:fld>
            <a:endParaRPr lang="en-GB">
              <a:solidFill>
                <a:prstClr val="black"/>
              </a:solidFill>
            </a:endParaRPr>
          </a:p>
        </p:txBody>
      </p:sp>
    </p:spTree>
    <p:extLst>
      <p:ext uri="{BB962C8B-B14F-4D97-AF65-F5344CB8AC3E}">
        <p14:creationId xmlns:p14="http://schemas.microsoft.com/office/powerpoint/2010/main" val="78317666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SC: Title slide">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6C9F43A1-D751-73FA-5ABC-480B85EE05B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201" y="-677"/>
            <a:ext cx="12238395" cy="6883200"/>
          </a:xfrm>
          <a:prstGeom prst="rect">
            <a:avLst/>
          </a:prstGeom>
          <a:ln>
            <a:noFill/>
          </a:ln>
        </p:spPr>
      </p:pic>
      <p:pic>
        <p:nvPicPr>
          <p:cNvPr id="11" name="Picture 10">
            <a:extLst>
              <a:ext uri="{FF2B5EF4-FFF2-40B4-BE49-F238E27FC236}">
                <a16:creationId xmlns:a16="http://schemas.microsoft.com/office/drawing/2014/main" id="{DE28136F-7FE6-CEC3-FD56-CECF4FE1AF0E}"/>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012992" y="5943600"/>
            <a:ext cx="1638513" cy="457200"/>
          </a:xfrm>
          <a:prstGeom prst="rect">
            <a:avLst/>
          </a:prstGeom>
        </p:spPr>
      </p:pic>
      <p:sp>
        <p:nvSpPr>
          <p:cNvPr id="2" name="Title 1">
            <a:extLst>
              <a:ext uri="{FF2B5EF4-FFF2-40B4-BE49-F238E27FC236}">
                <a16:creationId xmlns:a16="http://schemas.microsoft.com/office/drawing/2014/main" id="{9FBAFBF9-B9B8-5C56-2E89-D2E0F95829B9}"/>
              </a:ext>
            </a:extLst>
          </p:cNvPr>
          <p:cNvSpPr>
            <a:spLocks noGrp="1"/>
          </p:cNvSpPr>
          <p:nvPr>
            <p:ph type="title" hasCustomPrompt="1"/>
          </p:nvPr>
        </p:nvSpPr>
        <p:spPr>
          <a:xfrm>
            <a:off x="3396443" y="1676671"/>
            <a:ext cx="5400703" cy="1663200"/>
          </a:xfrm>
        </p:spPr>
        <p:txBody>
          <a:bodyPr lIns="0" tIns="0" rIns="0" bIns="0">
            <a:normAutofit/>
          </a:bodyPr>
          <a:lstStyle>
            <a:lvl1pPr algn="ctr">
              <a:defRPr sz="5200" b="1" i="0">
                <a:solidFill>
                  <a:srgbClr val="004976"/>
                </a:solidFill>
                <a:latin typeface="Source Sans Pro Black" panose="020B0503030403020204" pitchFamily="34" charset="0"/>
                <a:ea typeface="Source Sans Pro Black" panose="020B0503030403020204" pitchFamily="34" charset="0"/>
              </a:defRPr>
            </a:lvl1pPr>
          </a:lstStyle>
          <a:p>
            <a:r>
              <a:rPr lang="en-GB" dirty="0"/>
              <a:t>Project title</a:t>
            </a:r>
            <a:endParaRPr lang="en-US" dirty="0"/>
          </a:p>
        </p:txBody>
      </p:sp>
      <p:sp>
        <p:nvSpPr>
          <p:cNvPr id="3" name="Text Placeholder 2">
            <a:extLst>
              <a:ext uri="{FF2B5EF4-FFF2-40B4-BE49-F238E27FC236}">
                <a16:creationId xmlns:a16="http://schemas.microsoft.com/office/drawing/2014/main" id="{2CB6B75D-A617-B794-69D2-228DD7B1A307}"/>
              </a:ext>
            </a:extLst>
          </p:cNvPr>
          <p:cNvSpPr>
            <a:spLocks noGrp="1"/>
          </p:cNvSpPr>
          <p:nvPr>
            <p:ph type="body" idx="1" hasCustomPrompt="1"/>
          </p:nvPr>
        </p:nvSpPr>
        <p:spPr>
          <a:xfrm>
            <a:off x="3396443" y="3374924"/>
            <a:ext cx="5400703" cy="932400"/>
          </a:xfrm>
        </p:spPr>
        <p:txBody>
          <a:bodyPr lIns="0" tIns="0" rIns="0" bIns="0" anchor="ctr" anchorCtr="0">
            <a:normAutofit/>
          </a:bodyPr>
          <a:lstStyle>
            <a:lvl1pPr marL="0" indent="0" algn="ctr">
              <a:buNone/>
              <a:defRPr sz="3000" b="0" i="0">
                <a:latin typeface="Source Sans Pro" panose="020B0503030403020204" pitchFamily="34" charset="0"/>
                <a:ea typeface="Source Sans Pro" panose="020B0503030403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Subtitle</a:t>
            </a:r>
          </a:p>
        </p:txBody>
      </p:sp>
      <p:sp>
        <p:nvSpPr>
          <p:cNvPr id="5" name="Text Placeholder 4">
            <a:extLst>
              <a:ext uri="{FF2B5EF4-FFF2-40B4-BE49-F238E27FC236}">
                <a16:creationId xmlns:a16="http://schemas.microsoft.com/office/drawing/2014/main" id="{D5026685-3EF1-D878-8889-35415E2F873E}"/>
              </a:ext>
            </a:extLst>
          </p:cNvPr>
          <p:cNvSpPr>
            <a:spLocks noGrp="1"/>
          </p:cNvSpPr>
          <p:nvPr>
            <p:ph type="body" sz="quarter" idx="3" hasCustomPrompt="1"/>
          </p:nvPr>
        </p:nvSpPr>
        <p:spPr>
          <a:xfrm>
            <a:off x="3396443" y="5313600"/>
            <a:ext cx="5400703" cy="630000"/>
          </a:xfrm>
        </p:spPr>
        <p:txBody>
          <a:bodyPr lIns="0" tIns="0" rIns="0" bIns="0" anchor="b" anchorCtr="0">
            <a:normAutofit/>
          </a:bodyPr>
          <a:lstStyle>
            <a:lvl1pPr marL="0" indent="0" algn="ctr">
              <a:lnSpc>
                <a:spcPts val="1640"/>
              </a:lnSpc>
              <a:buNone/>
              <a:defRPr sz="1200" b="0" i="0">
                <a:solidFill>
                  <a:schemeClr val="tx1"/>
                </a:solidFill>
                <a:latin typeface="Arial" panose="020B0604020202020204" pitchFamily="34" charset="0"/>
                <a:ea typeface="Source Sans Pro Black" panose="020B0503030403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lnSpc>
                <a:spcPts val="1640"/>
              </a:lnSpc>
            </a:pPr>
            <a:r>
              <a:rPr lang="en-GB" dirty="0"/>
              <a:t>Text</a:t>
            </a:r>
            <a:endParaRPr lang="en-GB" b="1" i="0" dirty="0">
              <a:solidFill>
                <a:srgbClr val="48A9C5"/>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17865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SC: Learning outcom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2FD77-FD39-383E-C5CE-2F5297C9855D}"/>
              </a:ext>
            </a:extLst>
          </p:cNvPr>
          <p:cNvSpPr>
            <a:spLocks noGrp="1"/>
          </p:cNvSpPr>
          <p:nvPr>
            <p:ph type="title" hasCustomPrompt="1"/>
          </p:nvPr>
        </p:nvSpPr>
        <p:spPr>
          <a:xfrm>
            <a:off x="540070" y="540000"/>
            <a:ext cx="9001172" cy="439200"/>
          </a:xfrm>
        </p:spPr>
        <p:txBody>
          <a:bodyPr lIns="0" tIns="0" rIns="0" bIns="0" anchor="t" anchorCtr="0">
            <a:normAutofit/>
          </a:bodyPr>
          <a:lstStyle>
            <a:lvl1pPr>
              <a:defRPr sz="3500" b="1" i="0">
                <a:solidFill>
                  <a:srgbClr val="004976"/>
                </a:solidFill>
                <a:latin typeface="Source Sans Pro Black" panose="020B0503030403020204" pitchFamily="34" charset="0"/>
                <a:ea typeface="Source Sans Pro Black" panose="020B0503030403020204" pitchFamily="34" charset="0"/>
              </a:defRPr>
            </a:lvl1pPr>
          </a:lstStyle>
          <a:p>
            <a:r>
              <a:rPr lang="en-GB" dirty="0"/>
              <a:t>Learning outcomes</a:t>
            </a:r>
            <a:endParaRPr lang="en-US" dirty="0"/>
          </a:p>
        </p:txBody>
      </p:sp>
      <p:sp>
        <p:nvSpPr>
          <p:cNvPr id="3" name="Content Placeholder 2">
            <a:extLst>
              <a:ext uri="{FF2B5EF4-FFF2-40B4-BE49-F238E27FC236}">
                <a16:creationId xmlns:a16="http://schemas.microsoft.com/office/drawing/2014/main" id="{8DF32C02-BDB8-CD54-8AA2-4C70125A144E}"/>
              </a:ext>
            </a:extLst>
          </p:cNvPr>
          <p:cNvSpPr>
            <a:spLocks noGrp="1"/>
          </p:cNvSpPr>
          <p:nvPr>
            <p:ph idx="1" hasCustomPrompt="1"/>
          </p:nvPr>
        </p:nvSpPr>
        <p:spPr>
          <a:xfrm>
            <a:off x="540070" y="1260000"/>
            <a:ext cx="9001172" cy="4162900"/>
          </a:xfrm>
        </p:spPr>
        <p:txBody>
          <a:bodyPr lIns="0" tIns="0" rIns="0" bIns="0">
            <a:normAutofit/>
          </a:bodyPr>
          <a:lstStyle>
            <a:lvl1pPr marL="0" indent="0">
              <a:lnSpc>
                <a:spcPts val="2740"/>
              </a:lnSpc>
              <a:spcBef>
                <a:spcPts val="0"/>
              </a:spcBef>
              <a:spcAft>
                <a:spcPts val="2000"/>
              </a:spcAft>
              <a:buFontTx/>
              <a:buNone/>
              <a:defRPr sz="2200" b="0" i="0">
                <a:latin typeface="Arial" panose="020B0604020202020204" pitchFamily="34" charset="0"/>
                <a:cs typeface="Arial" panose="020B0604020202020204" pitchFamily="34" charset="0"/>
              </a:defRPr>
            </a:lvl1pPr>
            <a:lvl2pPr marL="342000" indent="-342000">
              <a:lnSpc>
                <a:spcPts val="2740"/>
              </a:lnSpc>
              <a:spcBef>
                <a:spcPts val="0"/>
              </a:spcBef>
              <a:spcAft>
                <a:spcPts val="2000"/>
              </a:spcAft>
              <a:buClr>
                <a:srgbClr val="C80C2F"/>
              </a:buClr>
              <a:buSzPct val="120000"/>
              <a:defRPr sz="2200" b="0" i="0">
                <a:latin typeface="Arial" panose="020B0604020202020204" pitchFamily="34" charset="0"/>
                <a:cs typeface="Arial" panose="020B0604020202020204" pitchFamily="34" charset="0"/>
              </a:defRPr>
            </a:lvl2pPr>
            <a:lvl3pPr>
              <a:defRPr sz="2200" b="0" i="0">
                <a:latin typeface="Arial" panose="020B0604020202020204" pitchFamily="34" charset="0"/>
                <a:cs typeface="Arial" panose="020B0604020202020204" pitchFamily="34" charset="0"/>
              </a:defRPr>
            </a:lvl3pPr>
            <a:lvl4pPr>
              <a:defRPr sz="2200" b="0" i="0">
                <a:latin typeface="Arial" panose="020B0604020202020204" pitchFamily="34" charset="0"/>
                <a:cs typeface="Arial" panose="020B0604020202020204" pitchFamily="34" charset="0"/>
              </a:defRPr>
            </a:lvl4pPr>
            <a:lvl5pPr>
              <a:defRPr sz="2200" b="0" i="0">
                <a:latin typeface="Arial" panose="020B0604020202020204" pitchFamily="34" charset="0"/>
                <a:cs typeface="Arial" panose="020B0604020202020204" pitchFamily="34" charset="0"/>
              </a:defRPr>
            </a:lvl5pPr>
          </a:lstStyle>
          <a:p>
            <a:pPr lvl="0"/>
            <a:r>
              <a:rPr lang="en-GB" dirty="0"/>
              <a:t>By the end of this session, you will be able to:</a:t>
            </a:r>
          </a:p>
          <a:p>
            <a:pPr lvl="1"/>
            <a:r>
              <a:rPr lang="en-GB" dirty="0"/>
              <a:t>Bulleted list </a:t>
            </a:r>
          </a:p>
        </p:txBody>
      </p:sp>
      <p:pic>
        <p:nvPicPr>
          <p:cNvPr id="10" name="Picture 9">
            <a:extLst>
              <a:ext uri="{FF2B5EF4-FFF2-40B4-BE49-F238E27FC236}">
                <a16:creationId xmlns:a16="http://schemas.microsoft.com/office/drawing/2014/main" id="{4557E9C6-5180-E782-EA75-02BE46DF133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996202" y="0"/>
            <a:ext cx="2197386" cy="6311900"/>
          </a:xfrm>
          <a:prstGeom prst="rect">
            <a:avLst/>
          </a:prstGeom>
        </p:spPr>
      </p:pic>
      <p:pic>
        <p:nvPicPr>
          <p:cNvPr id="8" name="Picture 7">
            <a:extLst>
              <a:ext uri="{FF2B5EF4-FFF2-40B4-BE49-F238E27FC236}">
                <a16:creationId xmlns:a16="http://schemas.microsoft.com/office/drawing/2014/main" id="{BA72D1B8-C051-49C9-F9C8-BA62ACCDD4E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6344857"/>
            <a:ext cx="12204000" cy="533855"/>
          </a:xfrm>
          <a:prstGeom prst="rect">
            <a:avLst/>
          </a:prstGeom>
        </p:spPr>
      </p:pic>
      <p:pic>
        <p:nvPicPr>
          <p:cNvPr id="12" name="Picture 11">
            <a:extLst>
              <a:ext uri="{FF2B5EF4-FFF2-40B4-BE49-F238E27FC236}">
                <a16:creationId xmlns:a16="http://schemas.microsoft.com/office/drawing/2014/main" id="{87367469-40EE-A43E-93BF-85858BFAC71A}"/>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510619" y="3294000"/>
            <a:ext cx="1168552" cy="3048000"/>
          </a:xfrm>
          <a:prstGeom prst="rect">
            <a:avLst/>
          </a:prstGeom>
        </p:spPr>
      </p:pic>
    </p:spTree>
    <p:extLst>
      <p:ext uri="{BB962C8B-B14F-4D97-AF65-F5344CB8AC3E}">
        <p14:creationId xmlns:p14="http://schemas.microsoft.com/office/powerpoint/2010/main" val="2324025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order 1">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2BE2547-922A-AFF3-F1A1-E9AADFEC202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996202" y="0"/>
            <a:ext cx="2197386" cy="6311900"/>
          </a:xfrm>
          <a:prstGeom prst="rect">
            <a:avLst/>
          </a:prstGeom>
        </p:spPr>
      </p:pic>
      <p:sp>
        <p:nvSpPr>
          <p:cNvPr id="8" name="Content Placeholder 2">
            <a:extLst>
              <a:ext uri="{FF2B5EF4-FFF2-40B4-BE49-F238E27FC236}">
                <a16:creationId xmlns:a16="http://schemas.microsoft.com/office/drawing/2014/main" id="{E5CF3202-F9D1-B071-8473-5C1C26A12FA1}"/>
              </a:ext>
            </a:extLst>
          </p:cNvPr>
          <p:cNvSpPr>
            <a:spLocks noGrp="1"/>
          </p:cNvSpPr>
          <p:nvPr>
            <p:ph idx="10" hasCustomPrompt="1"/>
          </p:nvPr>
        </p:nvSpPr>
        <p:spPr>
          <a:xfrm>
            <a:off x="540070" y="1260000"/>
            <a:ext cx="9001172" cy="4162900"/>
          </a:xfrm>
        </p:spPr>
        <p:txBody>
          <a:bodyPr lIns="0" tIns="0" rIns="0" bIns="0">
            <a:normAutofit/>
          </a:bodyPr>
          <a:lstStyle>
            <a:lvl1pPr marL="0" indent="0">
              <a:lnSpc>
                <a:spcPts val="2740"/>
              </a:lnSpc>
              <a:spcBef>
                <a:spcPts val="0"/>
              </a:spcBef>
              <a:spcAft>
                <a:spcPts val="2000"/>
              </a:spcAft>
              <a:buFontTx/>
              <a:buNone/>
              <a:defRPr sz="2200" b="0" i="0">
                <a:latin typeface="Arial" panose="020B0604020202020204" pitchFamily="34" charset="0"/>
                <a:cs typeface="Arial" panose="020B0604020202020204" pitchFamily="34" charset="0"/>
              </a:defRPr>
            </a:lvl1pPr>
            <a:lvl2pPr marL="342000" indent="-342000">
              <a:lnSpc>
                <a:spcPts val="2540"/>
              </a:lnSpc>
              <a:spcBef>
                <a:spcPts val="0"/>
              </a:spcBef>
              <a:spcAft>
                <a:spcPts val="2000"/>
              </a:spcAft>
              <a:buClr>
                <a:srgbClr val="C80C2F"/>
              </a:buClr>
              <a:buSzPct val="120000"/>
              <a:defRPr sz="2200" b="0" i="0">
                <a:latin typeface="Arial" panose="020B0604020202020204" pitchFamily="34" charset="0"/>
                <a:cs typeface="Arial" panose="020B0604020202020204" pitchFamily="34" charset="0"/>
              </a:defRPr>
            </a:lvl2pPr>
            <a:lvl3pPr>
              <a:defRPr sz="2200" b="0" i="0">
                <a:latin typeface="Arial" panose="020B0604020202020204" pitchFamily="34" charset="0"/>
                <a:cs typeface="Arial" panose="020B0604020202020204" pitchFamily="34" charset="0"/>
              </a:defRPr>
            </a:lvl3pPr>
            <a:lvl4pPr>
              <a:defRPr sz="2200" b="0" i="0">
                <a:latin typeface="Arial" panose="020B0604020202020204" pitchFamily="34" charset="0"/>
                <a:cs typeface="Arial" panose="020B0604020202020204" pitchFamily="34" charset="0"/>
              </a:defRPr>
            </a:lvl4pPr>
            <a:lvl5pPr>
              <a:defRPr sz="2200" b="0" i="0">
                <a:latin typeface="Arial" panose="020B0604020202020204" pitchFamily="34" charset="0"/>
                <a:cs typeface="Arial" panose="020B0604020202020204" pitchFamily="34" charset="0"/>
              </a:defRPr>
            </a:lvl5pPr>
          </a:lstStyle>
          <a:p>
            <a:pPr lvl="0"/>
            <a:r>
              <a:rPr lang="en-GB" dirty="0"/>
              <a:t>Here is the text.</a:t>
            </a:r>
          </a:p>
        </p:txBody>
      </p:sp>
      <p:sp>
        <p:nvSpPr>
          <p:cNvPr id="10" name="Title 1">
            <a:extLst>
              <a:ext uri="{FF2B5EF4-FFF2-40B4-BE49-F238E27FC236}">
                <a16:creationId xmlns:a16="http://schemas.microsoft.com/office/drawing/2014/main" id="{C0EB02A0-6279-8703-368C-ADFB65427D69}"/>
              </a:ext>
            </a:extLst>
          </p:cNvPr>
          <p:cNvSpPr>
            <a:spLocks noGrp="1"/>
          </p:cNvSpPr>
          <p:nvPr>
            <p:ph type="title" hasCustomPrompt="1"/>
          </p:nvPr>
        </p:nvSpPr>
        <p:spPr>
          <a:xfrm>
            <a:off x="540070" y="540000"/>
            <a:ext cx="9001172" cy="439200"/>
          </a:xfrm>
        </p:spPr>
        <p:txBody>
          <a:bodyPr lIns="0" tIns="0" rIns="0" bIns="0" anchor="t" anchorCtr="0">
            <a:normAutofit/>
          </a:bodyPr>
          <a:lstStyle>
            <a:lvl1pPr>
              <a:defRPr sz="3500" b="1" i="0">
                <a:solidFill>
                  <a:srgbClr val="004976"/>
                </a:solidFill>
                <a:latin typeface="Source Sans Pro Black" panose="020B0503030403020204" pitchFamily="34" charset="0"/>
                <a:ea typeface="Source Sans Pro Black" panose="020B0503030403020204" pitchFamily="34" charset="0"/>
              </a:defRPr>
            </a:lvl1pPr>
          </a:lstStyle>
          <a:p>
            <a:r>
              <a:rPr lang="en-GB" dirty="0"/>
              <a:t>Title</a:t>
            </a:r>
            <a:endParaRPr lang="en-US" dirty="0"/>
          </a:p>
        </p:txBody>
      </p:sp>
      <p:pic>
        <p:nvPicPr>
          <p:cNvPr id="11" name="Picture 10">
            <a:extLst>
              <a:ext uri="{FF2B5EF4-FFF2-40B4-BE49-F238E27FC236}">
                <a16:creationId xmlns:a16="http://schemas.microsoft.com/office/drawing/2014/main" id="{3A4D054A-784A-FCE4-9F71-066203DE347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6343200"/>
            <a:ext cx="12204000" cy="533855"/>
          </a:xfrm>
          <a:prstGeom prst="rect">
            <a:avLst/>
          </a:prstGeom>
        </p:spPr>
      </p:pic>
    </p:spTree>
    <p:extLst>
      <p:ext uri="{BB962C8B-B14F-4D97-AF65-F5344CB8AC3E}">
        <p14:creationId xmlns:p14="http://schemas.microsoft.com/office/powerpoint/2010/main" val="25749248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order 2">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09B7B72-5224-460E-89CC-A05A26B60D1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996202" y="0"/>
            <a:ext cx="2197386" cy="6311900"/>
          </a:xfrm>
          <a:prstGeom prst="rect">
            <a:avLst/>
          </a:prstGeom>
        </p:spPr>
      </p:pic>
      <p:sp>
        <p:nvSpPr>
          <p:cNvPr id="7" name="Content Placeholder 2">
            <a:extLst>
              <a:ext uri="{FF2B5EF4-FFF2-40B4-BE49-F238E27FC236}">
                <a16:creationId xmlns:a16="http://schemas.microsoft.com/office/drawing/2014/main" id="{D9094A0C-1A8C-B55A-D0FC-A947602EFBAD}"/>
              </a:ext>
            </a:extLst>
          </p:cNvPr>
          <p:cNvSpPr>
            <a:spLocks noGrp="1"/>
          </p:cNvSpPr>
          <p:nvPr>
            <p:ph idx="10" hasCustomPrompt="1"/>
          </p:nvPr>
        </p:nvSpPr>
        <p:spPr>
          <a:xfrm>
            <a:off x="540070" y="1260000"/>
            <a:ext cx="9001172" cy="4162900"/>
          </a:xfrm>
        </p:spPr>
        <p:txBody>
          <a:bodyPr lIns="0" tIns="0" rIns="0" bIns="0">
            <a:normAutofit/>
          </a:bodyPr>
          <a:lstStyle>
            <a:lvl1pPr marL="0" indent="0">
              <a:lnSpc>
                <a:spcPts val="2740"/>
              </a:lnSpc>
              <a:spcBef>
                <a:spcPts val="0"/>
              </a:spcBef>
              <a:spcAft>
                <a:spcPts val="2000"/>
              </a:spcAft>
              <a:buFontTx/>
              <a:buNone/>
              <a:defRPr sz="2200" b="0" i="0">
                <a:latin typeface="Arial" panose="020B0604020202020204" pitchFamily="34" charset="0"/>
                <a:cs typeface="Arial" panose="020B0604020202020204" pitchFamily="34" charset="0"/>
              </a:defRPr>
            </a:lvl1pPr>
            <a:lvl2pPr marL="342000" indent="-342000">
              <a:lnSpc>
                <a:spcPts val="2540"/>
              </a:lnSpc>
              <a:spcBef>
                <a:spcPts val="0"/>
              </a:spcBef>
              <a:spcAft>
                <a:spcPts val="2000"/>
              </a:spcAft>
              <a:buClr>
                <a:srgbClr val="C80C2F"/>
              </a:buClr>
              <a:buSzPct val="120000"/>
              <a:defRPr sz="2200" b="0" i="0">
                <a:latin typeface="Arial" panose="020B0604020202020204" pitchFamily="34" charset="0"/>
                <a:cs typeface="Arial" panose="020B0604020202020204" pitchFamily="34" charset="0"/>
              </a:defRPr>
            </a:lvl2pPr>
            <a:lvl3pPr>
              <a:defRPr sz="2200" b="0" i="0">
                <a:latin typeface="Arial" panose="020B0604020202020204" pitchFamily="34" charset="0"/>
                <a:cs typeface="Arial" panose="020B0604020202020204" pitchFamily="34" charset="0"/>
              </a:defRPr>
            </a:lvl3pPr>
            <a:lvl4pPr>
              <a:defRPr sz="2200" b="0" i="0">
                <a:latin typeface="Arial" panose="020B0604020202020204" pitchFamily="34" charset="0"/>
                <a:cs typeface="Arial" panose="020B0604020202020204" pitchFamily="34" charset="0"/>
              </a:defRPr>
            </a:lvl4pPr>
            <a:lvl5pPr>
              <a:defRPr sz="2200" b="0" i="0">
                <a:latin typeface="Arial" panose="020B0604020202020204" pitchFamily="34" charset="0"/>
                <a:cs typeface="Arial" panose="020B0604020202020204" pitchFamily="34" charset="0"/>
              </a:defRPr>
            </a:lvl5pPr>
          </a:lstStyle>
          <a:p>
            <a:pPr lvl="0"/>
            <a:r>
              <a:rPr lang="en-GB" dirty="0"/>
              <a:t>Here is the text.</a:t>
            </a:r>
          </a:p>
        </p:txBody>
      </p:sp>
      <p:sp>
        <p:nvSpPr>
          <p:cNvPr id="8" name="Title 1">
            <a:extLst>
              <a:ext uri="{FF2B5EF4-FFF2-40B4-BE49-F238E27FC236}">
                <a16:creationId xmlns:a16="http://schemas.microsoft.com/office/drawing/2014/main" id="{E39EFEA8-23D9-A2BC-568A-5DDBDFA6DAD9}"/>
              </a:ext>
            </a:extLst>
          </p:cNvPr>
          <p:cNvSpPr>
            <a:spLocks noGrp="1"/>
          </p:cNvSpPr>
          <p:nvPr>
            <p:ph type="title" hasCustomPrompt="1"/>
          </p:nvPr>
        </p:nvSpPr>
        <p:spPr>
          <a:xfrm>
            <a:off x="540070" y="540000"/>
            <a:ext cx="9001172" cy="439200"/>
          </a:xfrm>
        </p:spPr>
        <p:txBody>
          <a:bodyPr lIns="0" tIns="0" rIns="0" bIns="0" anchor="t" anchorCtr="0">
            <a:normAutofit/>
          </a:bodyPr>
          <a:lstStyle>
            <a:lvl1pPr>
              <a:defRPr sz="3500" b="1" i="0">
                <a:solidFill>
                  <a:srgbClr val="004976"/>
                </a:solidFill>
                <a:latin typeface="Source Sans Pro Black" panose="020B0503030403020204" pitchFamily="34" charset="0"/>
                <a:ea typeface="Source Sans Pro Black" panose="020B0503030403020204" pitchFamily="34" charset="0"/>
              </a:defRPr>
            </a:lvl1pPr>
          </a:lstStyle>
          <a:p>
            <a:r>
              <a:rPr lang="en-GB" dirty="0"/>
              <a:t>Title</a:t>
            </a:r>
            <a:endParaRPr lang="en-US" dirty="0"/>
          </a:p>
        </p:txBody>
      </p:sp>
      <p:pic>
        <p:nvPicPr>
          <p:cNvPr id="10" name="Picture 9">
            <a:extLst>
              <a:ext uri="{FF2B5EF4-FFF2-40B4-BE49-F238E27FC236}">
                <a16:creationId xmlns:a16="http://schemas.microsoft.com/office/drawing/2014/main" id="{0355300C-CBA2-B163-C8E5-BD845B4C0AFD}"/>
              </a:ext>
            </a:extLst>
          </p:cNvPr>
          <p:cNvPicPr>
            <a:picLocks/>
          </p:cNvPicPr>
          <p:nvPr userDrawn="1"/>
        </p:nvPicPr>
        <p:blipFill>
          <a:blip r:embed="rId3" cstate="screen">
            <a:extLst>
              <a:ext uri="{28A0092B-C50C-407E-A947-70E740481C1C}">
                <a14:useLocalDpi xmlns:a14="http://schemas.microsoft.com/office/drawing/2010/main"/>
              </a:ext>
            </a:extLst>
          </a:blip>
          <a:stretch>
            <a:fillRect/>
          </a:stretch>
        </p:blipFill>
        <p:spPr>
          <a:xfrm>
            <a:off x="0" y="6343200"/>
            <a:ext cx="12207600" cy="529200"/>
          </a:xfrm>
          <a:prstGeom prst="rect">
            <a:avLst/>
          </a:prstGeom>
        </p:spPr>
      </p:pic>
    </p:spTree>
    <p:extLst>
      <p:ext uri="{BB962C8B-B14F-4D97-AF65-F5344CB8AC3E}">
        <p14:creationId xmlns:p14="http://schemas.microsoft.com/office/powerpoint/2010/main" val="41997650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order 3">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DD44081-663F-8912-BDA6-4E8B854355E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996202" y="0"/>
            <a:ext cx="2197386" cy="6311900"/>
          </a:xfrm>
          <a:prstGeom prst="rect">
            <a:avLst/>
          </a:prstGeom>
        </p:spPr>
      </p:pic>
      <p:sp>
        <p:nvSpPr>
          <p:cNvPr id="7" name="Content Placeholder 2">
            <a:extLst>
              <a:ext uri="{FF2B5EF4-FFF2-40B4-BE49-F238E27FC236}">
                <a16:creationId xmlns:a16="http://schemas.microsoft.com/office/drawing/2014/main" id="{D4908F83-7CFD-6809-BA44-9BB91CD5049D}"/>
              </a:ext>
            </a:extLst>
          </p:cNvPr>
          <p:cNvSpPr>
            <a:spLocks noGrp="1"/>
          </p:cNvSpPr>
          <p:nvPr>
            <p:ph idx="10" hasCustomPrompt="1"/>
          </p:nvPr>
        </p:nvSpPr>
        <p:spPr>
          <a:xfrm>
            <a:off x="540070" y="1260000"/>
            <a:ext cx="9001172" cy="4162900"/>
          </a:xfrm>
        </p:spPr>
        <p:txBody>
          <a:bodyPr lIns="0" tIns="0" rIns="0" bIns="0">
            <a:normAutofit/>
          </a:bodyPr>
          <a:lstStyle>
            <a:lvl1pPr marL="0" indent="0">
              <a:lnSpc>
                <a:spcPts val="2740"/>
              </a:lnSpc>
              <a:spcBef>
                <a:spcPts val="0"/>
              </a:spcBef>
              <a:spcAft>
                <a:spcPts val="2000"/>
              </a:spcAft>
              <a:buFontTx/>
              <a:buNone/>
              <a:defRPr sz="2200" b="0" i="0">
                <a:latin typeface="Arial" panose="020B0604020202020204" pitchFamily="34" charset="0"/>
                <a:cs typeface="Arial" panose="020B0604020202020204" pitchFamily="34" charset="0"/>
              </a:defRPr>
            </a:lvl1pPr>
            <a:lvl2pPr marL="342000" indent="-342000">
              <a:lnSpc>
                <a:spcPts val="2540"/>
              </a:lnSpc>
              <a:spcBef>
                <a:spcPts val="0"/>
              </a:spcBef>
              <a:spcAft>
                <a:spcPts val="2000"/>
              </a:spcAft>
              <a:buClr>
                <a:srgbClr val="C80C2F"/>
              </a:buClr>
              <a:buSzPct val="120000"/>
              <a:defRPr sz="2200" b="0" i="0">
                <a:latin typeface="Arial" panose="020B0604020202020204" pitchFamily="34" charset="0"/>
                <a:cs typeface="Arial" panose="020B0604020202020204" pitchFamily="34" charset="0"/>
              </a:defRPr>
            </a:lvl2pPr>
            <a:lvl3pPr>
              <a:defRPr sz="2200" b="0" i="0">
                <a:latin typeface="Arial" panose="020B0604020202020204" pitchFamily="34" charset="0"/>
                <a:cs typeface="Arial" panose="020B0604020202020204" pitchFamily="34" charset="0"/>
              </a:defRPr>
            </a:lvl3pPr>
            <a:lvl4pPr>
              <a:defRPr sz="2200" b="0" i="0">
                <a:latin typeface="Arial" panose="020B0604020202020204" pitchFamily="34" charset="0"/>
                <a:cs typeface="Arial" panose="020B0604020202020204" pitchFamily="34" charset="0"/>
              </a:defRPr>
            </a:lvl4pPr>
            <a:lvl5pPr>
              <a:defRPr sz="2200" b="0" i="0">
                <a:latin typeface="Arial" panose="020B0604020202020204" pitchFamily="34" charset="0"/>
                <a:cs typeface="Arial" panose="020B0604020202020204" pitchFamily="34" charset="0"/>
              </a:defRPr>
            </a:lvl5pPr>
          </a:lstStyle>
          <a:p>
            <a:pPr lvl="0"/>
            <a:r>
              <a:rPr lang="en-GB" dirty="0"/>
              <a:t>Here is the text.</a:t>
            </a:r>
          </a:p>
        </p:txBody>
      </p:sp>
      <p:sp>
        <p:nvSpPr>
          <p:cNvPr id="8" name="Title 1">
            <a:extLst>
              <a:ext uri="{FF2B5EF4-FFF2-40B4-BE49-F238E27FC236}">
                <a16:creationId xmlns:a16="http://schemas.microsoft.com/office/drawing/2014/main" id="{5242ED71-C001-5955-D7CA-5702AE6CF324}"/>
              </a:ext>
            </a:extLst>
          </p:cNvPr>
          <p:cNvSpPr>
            <a:spLocks noGrp="1"/>
          </p:cNvSpPr>
          <p:nvPr>
            <p:ph type="title" hasCustomPrompt="1"/>
          </p:nvPr>
        </p:nvSpPr>
        <p:spPr>
          <a:xfrm>
            <a:off x="540070" y="540000"/>
            <a:ext cx="9001172" cy="439200"/>
          </a:xfrm>
        </p:spPr>
        <p:txBody>
          <a:bodyPr lIns="0" tIns="0" rIns="0" bIns="0" anchor="t" anchorCtr="0">
            <a:normAutofit/>
          </a:bodyPr>
          <a:lstStyle>
            <a:lvl1pPr>
              <a:defRPr sz="3500" b="1" i="0">
                <a:solidFill>
                  <a:srgbClr val="004976"/>
                </a:solidFill>
                <a:latin typeface="Source Sans Pro Black" panose="020B0503030403020204" pitchFamily="34" charset="0"/>
                <a:ea typeface="Source Sans Pro Black" panose="020B0503030403020204" pitchFamily="34" charset="0"/>
              </a:defRPr>
            </a:lvl1pPr>
          </a:lstStyle>
          <a:p>
            <a:r>
              <a:rPr lang="en-GB" dirty="0"/>
              <a:t>Title</a:t>
            </a:r>
            <a:endParaRPr lang="en-US" dirty="0"/>
          </a:p>
        </p:txBody>
      </p:sp>
      <p:pic>
        <p:nvPicPr>
          <p:cNvPr id="10" name="Picture 9">
            <a:extLst>
              <a:ext uri="{FF2B5EF4-FFF2-40B4-BE49-F238E27FC236}">
                <a16:creationId xmlns:a16="http://schemas.microsoft.com/office/drawing/2014/main" id="{13FF9F24-CCEC-6051-BD10-64A45C4F40D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6343200"/>
            <a:ext cx="12204000" cy="533855"/>
          </a:xfrm>
          <a:prstGeom prst="rect">
            <a:avLst/>
          </a:prstGeom>
        </p:spPr>
      </p:pic>
    </p:spTree>
    <p:extLst>
      <p:ext uri="{BB962C8B-B14F-4D97-AF65-F5344CB8AC3E}">
        <p14:creationId xmlns:p14="http://schemas.microsoft.com/office/powerpoint/2010/main" val="3507742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order 4">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6759462-1736-2864-E8F2-4790833B71A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996202" y="0"/>
            <a:ext cx="2197386" cy="6311900"/>
          </a:xfrm>
          <a:prstGeom prst="rect">
            <a:avLst/>
          </a:prstGeom>
        </p:spPr>
      </p:pic>
      <p:sp>
        <p:nvSpPr>
          <p:cNvPr id="7" name="Content Placeholder 2">
            <a:extLst>
              <a:ext uri="{FF2B5EF4-FFF2-40B4-BE49-F238E27FC236}">
                <a16:creationId xmlns:a16="http://schemas.microsoft.com/office/drawing/2014/main" id="{544FD491-9D49-9EA0-97EC-6AE7CE4F5370}"/>
              </a:ext>
            </a:extLst>
          </p:cNvPr>
          <p:cNvSpPr>
            <a:spLocks noGrp="1"/>
          </p:cNvSpPr>
          <p:nvPr>
            <p:ph idx="10" hasCustomPrompt="1"/>
          </p:nvPr>
        </p:nvSpPr>
        <p:spPr>
          <a:xfrm>
            <a:off x="540070" y="1260000"/>
            <a:ext cx="9001172" cy="4162900"/>
          </a:xfrm>
        </p:spPr>
        <p:txBody>
          <a:bodyPr lIns="0" tIns="0" rIns="0" bIns="0">
            <a:normAutofit/>
          </a:bodyPr>
          <a:lstStyle>
            <a:lvl1pPr marL="0" indent="0">
              <a:lnSpc>
                <a:spcPts val="2740"/>
              </a:lnSpc>
              <a:spcBef>
                <a:spcPts val="0"/>
              </a:spcBef>
              <a:spcAft>
                <a:spcPts val="2000"/>
              </a:spcAft>
              <a:buFontTx/>
              <a:buNone/>
              <a:defRPr sz="2200" b="0" i="0">
                <a:latin typeface="Arial" panose="020B0604020202020204" pitchFamily="34" charset="0"/>
                <a:cs typeface="Arial" panose="020B0604020202020204" pitchFamily="34" charset="0"/>
              </a:defRPr>
            </a:lvl1pPr>
            <a:lvl2pPr marL="342000" indent="-342000">
              <a:lnSpc>
                <a:spcPts val="2540"/>
              </a:lnSpc>
              <a:spcBef>
                <a:spcPts val="0"/>
              </a:spcBef>
              <a:spcAft>
                <a:spcPts val="2000"/>
              </a:spcAft>
              <a:buClr>
                <a:srgbClr val="C80C2F"/>
              </a:buClr>
              <a:buSzPct val="120000"/>
              <a:defRPr sz="2200" b="0" i="0">
                <a:latin typeface="Arial" panose="020B0604020202020204" pitchFamily="34" charset="0"/>
                <a:cs typeface="Arial" panose="020B0604020202020204" pitchFamily="34" charset="0"/>
              </a:defRPr>
            </a:lvl2pPr>
            <a:lvl3pPr>
              <a:defRPr sz="2200" b="0" i="0">
                <a:latin typeface="Arial" panose="020B0604020202020204" pitchFamily="34" charset="0"/>
                <a:cs typeface="Arial" panose="020B0604020202020204" pitchFamily="34" charset="0"/>
              </a:defRPr>
            </a:lvl3pPr>
            <a:lvl4pPr>
              <a:defRPr sz="2200" b="0" i="0">
                <a:latin typeface="Arial" panose="020B0604020202020204" pitchFamily="34" charset="0"/>
                <a:cs typeface="Arial" panose="020B0604020202020204" pitchFamily="34" charset="0"/>
              </a:defRPr>
            </a:lvl4pPr>
            <a:lvl5pPr>
              <a:defRPr sz="2200" b="0" i="0">
                <a:latin typeface="Arial" panose="020B0604020202020204" pitchFamily="34" charset="0"/>
                <a:cs typeface="Arial" panose="020B0604020202020204" pitchFamily="34" charset="0"/>
              </a:defRPr>
            </a:lvl5pPr>
          </a:lstStyle>
          <a:p>
            <a:pPr lvl="0"/>
            <a:r>
              <a:rPr lang="en-GB" dirty="0"/>
              <a:t>Here is the text.</a:t>
            </a:r>
          </a:p>
        </p:txBody>
      </p:sp>
      <p:sp>
        <p:nvSpPr>
          <p:cNvPr id="8" name="Title 1">
            <a:extLst>
              <a:ext uri="{FF2B5EF4-FFF2-40B4-BE49-F238E27FC236}">
                <a16:creationId xmlns:a16="http://schemas.microsoft.com/office/drawing/2014/main" id="{481E125A-84DA-0A51-0737-72446F5318EC}"/>
              </a:ext>
            </a:extLst>
          </p:cNvPr>
          <p:cNvSpPr>
            <a:spLocks noGrp="1"/>
          </p:cNvSpPr>
          <p:nvPr>
            <p:ph type="title" hasCustomPrompt="1"/>
          </p:nvPr>
        </p:nvSpPr>
        <p:spPr>
          <a:xfrm>
            <a:off x="540070" y="540000"/>
            <a:ext cx="9001172" cy="439200"/>
          </a:xfrm>
        </p:spPr>
        <p:txBody>
          <a:bodyPr lIns="0" tIns="0" rIns="0" bIns="0" anchor="t" anchorCtr="0">
            <a:normAutofit/>
          </a:bodyPr>
          <a:lstStyle>
            <a:lvl1pPr>
              <a:defRPr sz="3500" b="1" i="0">
                <a:solidFill>
                  <a:srgbClr val="004976"/>
                </a:solidFill>
                <a:latin typeface="Source Sans Pro Black" panose="020B0503030403020204" pitchFamily="34" charset="0"/>
                <a:ea typeface="Source Sans Pro Black" panose="020B0503030403020204" pitchFamily="34" charset="0"/>
              </a:defRPr>
            </a:lvl1pPr>
          </a:lstStyle>
          <a:p>
            <a:r>
              <a:rPr lang="en-GB" dirty="0"/>
              <a:t>Title</a:t>
            </a:r>
            <a:endParaRPr lang="en-US" dirty="0"/>
          </a:p>
        </p:txBody>
      </p:sp>
      <p:pic>
        <p:nvPicPr>
          <p:cNvPr id="10" name="Picture 9">
            <a:extLst>
              <a:ext uri="{FF2B5EF4-FFF2-40B4-BE49-F238E27FC236}">
                <a16:creationId xmlns:a16="http://schemas.microsoft.com/office/drawing/2014/main" id="{5E20F9F3-7AEC-1EF6-AF71-8954D0D9D85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6343200"/>
            <a:ext cx="12204000" cy="533855"/>
          </a:xfrm>
          <a:prstGeom prst="rect">
            <a:avLst/>
          </a:prstGeom>
        </p:spPr>
      </p:pic>
    </p:spTree>
    <p:extLst>
      <p:ext uri="{BB962C8B-B14F-4D97-AF65-F5344CB8AC3E}">
        <p14:creationId xmlns:p14="http://schemas.microsoft.com/office/powerpoint/2010/main" val="29798101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RSC: Section opener">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CD279A3-A1B1-324A-604F-3F7F541FFB7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1406" y="-1"/>
            <a:ext cx="12252926" cy="6872400"/>
          </a:xfrm>
          <a:prstGeom prst="rect">
            <a:avLst/>
          </a:prstGeom>
        </p:spPr>
      </p:pic>
      <p:pic>
        <p:nvPicPr>
          <p:cNvPr id="9" name="Picture 8">
            <a:extLst>
              <a:ext uri="{FF2B5EF4-FFF2-40B4-BE49-F238E27FC236}">
                <a16:creationId xmlns:a16="http://schemas.microsoft.com/office/drawing/2014/main" id="{6AA8CEA8-CCE3-3186-B38D-6227C8B1C61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5782287" cy="6861600"/>
          </a:xfrm>
          <a:prstGeom prst="rect">
            <a:avLst/>
          </a:prstGeom>
        </p:spPr>
      </p:pic>
      <p:sp>
        <p:nvSpPr>
          <p:cNvPr id="2" name="Title 1">
            <a:extLst>
              <a:ext uri="{FF2B5EF4-FFF2-40B4-BE49-F238E27FC236}">
                <a16:creationId xmlns:a16="http://schemas.microsoft.com/office/drawing/2014/main" id="{8EE4D591-E849-0D24-5AF2-9CC2B656C02C}"/>
              </a:ext>
            </a:extLst>
          </p:cNvPr>
          <p:cNvSpPr>
            <a:spLocks noGrp="1"/>
          </p:cNvSpPr>
          <p:nvPr>
            <p:ph type="title" hasCustomPrompt="1"/>
          </p:nvPr>
        </p:nvSpPr>
        <p:spPr>
          <a:xfrm>
            <a:off x="540070" y="2872266"/>
            <a:ext cx="3600469" cy="900000"/>
          </a:xfrm>
        </p:spPr>
        <p:txBody>
          <a:bodyPr lIns="0" tIns="0" rIns="0" bIns="0" anchor="t" anchorCtr="0">
            <a:normAutofit/>
          </a:bodyPr>
          <a:lstStyle>
            <a:lvl1pPr>
              <a:defRPr sz="4000" b="1" i="0">
                <a:solidFill>
                  <a:srgbClr val="004976"/>
                </a:solidFill>
                <a:latin typeface="Source Sans Pro Black" panose="020B0503030403020204" pitchFamily="34" charset="0"/>
                <a:ea typeface="Source Sans Pro Black" panose="020B0503030403020204" pitchFamily="34" charset="0"/>
              </a:defRPr>
            </a:lvl1pPr>
          </a:lstStyle>
          <a:p>
            <a:r>
              <a:rPr lang="en-GB" dirty="0"/>
              <a:t>Title</a:t>
            </a:r>
            <a:endParaRPr lang="en-US" dirty="0"/>
          </a:p>
        </p:txBody>
      </p:sp>
      <p:pic>
        <p:nvPicPr>
          <p:cNvPr id="11" name="Picture 10">
            <a:extLst>
              <a:ext uri="{FF2B5EF4-FFF2-40B4-BE49-F238E27FC236}">
                <a16:creationId xmlns:a16="http://schemas.microsoft.com/office/drawing/2014/main" id="{01CD9D24-13D2-14FC-82AD-753C44BA0A9B}"/>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540070" y="1969550"/>
            <a:ext cx="2197386" cy="533400"/>
          </a:xfrm>
          <a:prstGeom prst="rect">
            <a:avLst/>
          </a:prstGeom>
        </p:spPr>
      </p:pic>
      <p:sp>
        <p:nvSpPr>
          <p:cNvPr id="4" name="Text Placeholder 3">
            <a:extLst>
              <a:ext uri="{FF2B5EF4-FFF2-40B4-BE49-F238E27FC236}">
                <a16:creationId xmlns:a16="http://schemas.microsoft.com/office/drawing/2014/main" id="{71210591-DCD4-E544-1E5B-09A358724F26}"/>
              </a:ext>
            </a:extLst>
          </p:cNvPr>
          <p:cNvSpPr>
            <a:spLocks noGrp="1"/>
          </p:cNvSpPr>
          <p:nvPr>
            <p:ph type="body" sz="half" idx="2" hasCustomPrompt="1"/>
          </p:nvPr>
        </p:nvSpPr>
        <p:spPr>
          <a:xfrm>
            <a:off x="540070" y="1969550"/>
            <a:ext cx="2196286" cy="529200"/>
          </a:xfrm>
        </p:spPr>
        <p:txBody>
          <a:bodyPr lIns="0" tIns="0" rIns="0" bIns="0" anchor="ctr" anchorCtr="0">
            <a:normAutofit/>
          </a:bodyPr>
          <a:lstStyle>
            <a:lvl1pPr marL="0" indent="0" algn="ctr">
              <a:buNone/>
              <a:defRPr sz="2300" b="1" i="0">
                <a:solidFill>
                  <a:schemeClr val="bg1"/>
                </a:solidFill>
                <a:latin typeface="Source Sans Pro Black" panose="020B0503030403020204" pitchFamily="34" charset="0"/>
                <a:ea typeface="Source Sans Pro Black" panose="020B0503030403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Activity 1</a:t>
            </a:r>
          </a:p>
        </p:txBody>
      </p:sp>
      <p:sp>
        <p:nvSpPr>
          <p:cNvPr id="13" name="Text Placeholder 3">
            <a:extLst>
              <a:ext uri="{FF2B5EF4-FFF2-40B4-BE49-F238E27FC236}">
                <a16:creationId xmlns:a16="http://schemas.microsoft.com/office/drawing/2014/main" id="{3034C720-3540-7F8E-FACE-A0A8DA79F45D}"/>
              </a:ext>
            </a:extLst>
          </p:cNvPr>
          <p:cNvSpPr>
            <a:spLocks noGrp="1"/>
          </p:cNvSpPr>
          <p:nvPr>
            <p:ph type="body" sz="half" idx="10" hasCustomPrompt="1"/>
          </p:nvPr>
        </p:nvSpPr>
        <p:spPr>
          <a:xfrm>
            <a:off x="774101" y="4893700"/>
            <a:ext cx="3366438" cy="529200"/>
          </a:xfrm>
        </p:spPr>
        <p:txBody>
          <a:bodyPr lIns="0" tIns="0" rIns="0" bIns="0" anchor="b" anchorCtr="0">
            <a:normAutofit/>
          </a:bodyPr>
          <a:lstStyle>
            <a:lvl1pPr marL="0" indent="0" algn="l">
              <a:buNone/>
              <a:defRPr sz="1600" b="0" i="0">
                <a:solidFill>
                  <a:schemeClr val="tx1"/>
                </a:solidFill>
                <a:latin typeface="Arial" panose="020B0604020202020204" pitchFamily="34" charset="0"/>
                <a:ea typeface="Source Sans Pro Black" panose="020B0503030403020204" pitchFamily="34" charset="0"/>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See student workbook</a:t>
            </a:r>
          </a:p>
        </p:txBody>
      </p:sp>
      <p:sp>
        <p:nvSpPr>
          <p:cNvPr id="14" name="Triangle 13">
            <a:extLst>
              <a:ext uri="{FF2B5EF4-FFF2-40B4-BE49-F238E27FC236}">
                <a16:creationId xmlns:a16="http://schemas.microsoft.com/office/drawing/2014/main" id="{29EEAA89-A6DA-9607-1DC6-7C1F2C944CA2}"/>
              </a:ext>
            </a:extLst>
          </p:cNvPr>
          <p:cNvSpPr/>
          <p:nvPr userDrawn="1"/>
        </p:nvSpPr>
        <p:spPr>
          <a:xfrm rot="5400000">
            <a:off x="539559" y="5220910"/>
            <a:ext cx="181369" cy="156373"/>
          </a:xfrm>
          <a:prstGeom prst="triangle">
            <a:avLst/>
          </a:prstGeom>
          <a:solidFill>
            <a:srgbClr val="C80C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srgbClr val="C80C2F"/>
              </a:solidFill>
            </a:endParaRPr>
          </a:p>
        </p:txBody>
      </p:sp>
    </p:spTree>
    <p:extLst>
      <p:ext uri="{BB962C8B-B14F-4D97-AF65-F5344CB8AC3E}">
        <p14:creationId xmlns:p14="http://schemas.microsoft.com/office/powerpoint/2010/main" val="29832024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CDCAFA2-BC2E-C99E-1F8A-422A1BB6B78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297406" y="3279600"/>
            <a:ext cx="1168552" cy="3048000"/>
          </a:xfrm>
          <a:prstGeom prst="rect">
            <a:avLst/>
          </a:prstGeom>
        </p:spPr>
      </p:pic>
      <p:pic>
        <p:nvPicPr>
          <p:cNvPr id="6" name="Picture 5">
            <a:extLst>
              <a:ext uri="{FF2B5EF4-FFF2-40B4-BE49-F238E27FC236}">
                <a16:creationId xmlns:a16="http://schemas.microsoft.com/office/drawing/2014/main" id="{4349E3C7-00DC-7EC8-5AA2-E34367770C5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953554" y="3279600"/>
            <a:ext cx="939922" cy="3048000"/>
          </a:xfrm>
          <a:prstGeom prst="rect">
            <a:avLst/>
          </a:prstGeom>
        </p:spPr>
      </p:pic>
      <p:pic>
        <p:nvPicPr>
          <p:cNvPr id="7" name="Picture 6">
            <a:extLst>
              <a:ext uri="{FF2B5EF4-FFF2-40B4-BE49-F238E27FC236}">
                <a16:creationId xmlns:a16="http://schemas.microsoft.com/office/drawing/2014/main" id="{C6DDAA5B-01C4-5219-0686-230BCB5E2BDE}"/>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4764812" y="3279600"/>
            <a:ext cx="1016132" cy="2997200"/>
          </a:xfrm>
          <a:prstGeom prst="rect">
            <a:avLst/>
          </a:prstGeom>
        </p:spPr>
      </p:pic>
      <p:pic>
        <p:nvPicPr>
          <p:cNvPr id="8" name="Picture 7">
            <a:extLst>
              <a:ext uri="{FF2B5EF4-FFF2-40B4-BE49-F238E27FC236}">
                <a16:creationId xmlns:a16="http://schemas.microsoft.com/office/drawing/2014/main" id="{17376565-23E1-871F-E805-290603982AD7}"/>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6279918" y="3279600"/>
            <a:ext cx="1346375" cy="2984500"/>
          </a:xfrm>
          <a:prstGeom prst="rect">
            <a:avLst/>
          </a:prstGeom>
        </p:spPr>
      </p:pic>
      <p:pic>
        <p:nvPicPr>
          <p:cNvPr id="10" name="Picture 9">
            <a:extLst>
              <a:ext uri="{FF2B5EF4-FFF2-40B4-BE49-F238E27FC236}">
                <a16:creationId xmlns:a16="http://schemas.microsoft.com/office/drawing/2014/main" id="{9FC60E10-2D16-EC80-592A-EFC955CFBCCE}"/>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948204" y="3279600"/>
            <a:ext cx="1143149" cy="2933700"/>
          </a:xfrm>
          <a:prstGeom prst="rect">
            <a:avLst/>
          </a:prstGeom>
        </p:spPr>
      </p:pic>
      <p:pic>
        <p:nvPicPr>
          <p:cNvPr id="12" name="Picture 11">
            <a:extLst>
              <a:ext uri="{FF2B5EF4-FFF2-40B4-BE49-F238E27FC236}">
                <a16:creationId xmlns:a16="http://schemas.microsoft.com/office/drawing/2014/main" id="{7B6699A3-7D57-5D6D-64A6-F15A7C32778D}"/>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9485355" y="3279600"/>
            <a:ext cx="901817" cy="2895600"/>
          </a:xfrm>
          <a:prstGeom prst="rect">
            <a:avLst/>
          </a:prstGeom>
        </p:spPr>
      </p:pic>
    </p:spTree>
    <p:extLst>
      <p:ext uri="{BB962C8B-B14F-4D97-AF65-F5344CB8AC3E}">
        <p14:creationId xmlns:p14="http://schemas.microsoft.com/office/powerpoint/2010/main" val="36058737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309" y="365126"/>
            <a:ext cx="10516970"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838309" y="1825625"/>
            <a:ext cx="1051697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38309" y="6356351"/>
            <a:ext cx="2743557"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7DDCA5-CFB9-4F2F-9244-B62DD5053A42}" type="datetimeFigureOut">
              <a:rPr lang="en-GB" smtClean="0"/>
              <a:t>16/06/2026</a:t>
            </a:fld>
            <a:endParaRPr lang="en-GB" dirty="0"/>
          </a:p>
        </p:txBody>
      </p:sp>
      <p:sp>
        <p:nvSpPr>
          <p:cNvPr id="5" name="Footer Placeholder 4"/>
          <p:cNvSpPr>
            <a:spLocks noGrp="1"/>
          </p:cNvSpPr>
          <p:nvPr>
            <p:ph type="ftr" sz="quarter" idx="3"/>
          </p:nvPr>
        </p:nvSpPr>
        <p:spPr>
          <a:xfrm>
            <a:off x="4039126" y="6356351"/>
            <a:ext cx="411533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1722" y="6356351"/>
            <a:ext cx="2743557"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D42525-DCEB-4F79-AECF-9107671366DF}" type="slidenum">
              <a:rPr lang="en-GB" smtClean="0"/>
              <a:t>‹#›</a:t>
            </a:fld>
            <a:endParaRPr lang="en-GB" dirty="0"/>
          </a:p>
        </p:txBody>
      </p:sp>
      <p:sp>
        <p:nvSpPr>
          <p:cNvPr id="7" name="Rectangle 6">
            <a:extLst>
              <a:ext uri="{FF2B5EF4-FFF2-40B4-BE49-F238E27FC236}">
                <a16:creationId xmlns:a16="http://schemas.microsoft.com/office/drawing/2014/main" id="{230C13EE-B649-516D-AEBC-E91C2BCC017E}"/>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1104959"/>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17" r:id="rId4"/>
    <p:sldLayoutId id="2147483718" r:id="rId5"/>
    <p:sldLayoutId id="2147483719" r:id="rId6"/>
    <p:sldLayoutId id="2147483714" r:id="rId7"/>
    <p:sldLayoutId id="214748371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rsc.li/4ftkKNZ"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rsc.li/3ASiknU"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8.jpeg"/><Relationship Id="rId4" Type="http://schemas.openxmlformats.org/officeDocument/2006/relationships/image" Target="../media/image17.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hyperlink" Target="https://rsc.li/3CAOzIi" TargetMode="External"/><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5.png"/><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image" Target="../media/image11.png"/><Relationship Id="rId5" Type="http://schemas.openxmlformats.org/officeDocument/2006/relationships/image" Target="../media/image13.png"/><Relationship Id="rId4" Type="http://schemas.openxmlformats.org/officeDocument/2006/relationships/image" Target="../media/image21.jpeg"/></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1.png"/><Relationship Id="rId5" Type="http://schemas.openxmlformats.org/officeDocument/2006/relationships/image" Target="../media/image16.png"/><Relationship Id="rId4" Type="http://schemas.openxmlformats.org/officeDocument/2006/relationships/image" Target="../media/image23.jpe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5.xml"/><Relationship Id="rId5" Type="http://schemas.openxmlformats.org/officeDocument/2006/relationships/image" Target="../media/image11.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4.png"/><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5.png"/><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image" Target="../media/image30.png"/><Relationship Id="rId5" Type="http://schemas.openxmlformats.org/officeDocument/2006/relationships/image" Target="../media/image11.pn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6.png"/><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5.png"/><Relationship Id="rId4" Type="http://schemas.openxmlformats.org/officeDocument/2006/relationships/image" Target="../media/image34.jpeg"/></Relationships>
</file>

<file path=ppt/slides/_rels/slide1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6.xml"/><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2.png"/><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4.png"/><Relationship Id="rId4" Type="http://schemas.openxmlformats.org/officeDocument/2006/relationships/image" Target="../media/image38.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s://edu.rsc.org/job-profiles/project-leader-in-enhanced-experimentation-oil-and-gas/4010837.article" TargetMode="External"/><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1.png"/><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1.png"/><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1.png"/><Relationship Id="rId4" Type="http://schemas.openxmlformats.org/officeDocument/2006/relationships/image" Target="../media/image42.png"/></Relationships>
</file>

<file path=ppt/slides/_rels/slide2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image" Target="../media/image11.png"/><Relationship Id="rId4" Type="http://schemas.openxmlformats.org/officeDocument/2006/relationships/image" Target="../media/image44.png"/></Relationships>
</file>

<file path=ppt/slides/_rels/slide2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46.png"/></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2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5.xml"/><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1.png"/><Relationship Id="rId4" Type="http://schemas.openxmlformats.org/officeDocument/2006/relationships/image" Target="../media/image48.jpeg"/></Relationships>
</file>

<file path=ppt/slides/_rels/slide2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6.xml"/><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1.png"/><Relationship Id="rId4" Type="http://schemas.openxmlformats.org/officeDocument/2006/relationships/image" Target="../media/image50.jpeg"/></Relationships>
</file>

<file path=ppt/slides/_rels/slide2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7.xml"/><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1.png"/><Relationship Id="rId4" Type="http://schemas.openxmlformats.org/officeDocument/2006/relationships/image" Target="../media/image52.jpeg"/></Relationships>
</file>

<file path=ppt/slides/_rels/slide30.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28.xml"/><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image" Target="../media/image11.png"/><Relationship Id="rId4" Type="http://schemas.openxmlformats.org/officeDocument/2006/relationships/image" Target="../media/image54.jpeg"/></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9.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0.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32.xml"/><Relationship Id="rId1" Type="http://schemas.openxmlformats.org/officeDocument/2006/relationships/slideLayout" Target="../slideLayouts/slideLayout4.xml"/><Relationship Id="rId6" Type="http://schemas.openxmlformats.org/officeDocument/2006/relationships/image" Target="../media/image15.png"/><Relationship Id="rId5" Type="http://schemas.openxmlformats.org/officeDocument/2006/relationships/image" Target="../media/image11.png"/><Relationship Id="rId4" Type="http://schemas.openxmlformats.org/officeDocument/2006/relationships/image" Target="../media/image56.jpeg"/></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4.xml"/><Relationship Id="rId1" Type="http://schemas.openxmlformats.org/officeDocument/2006/relationships/slideLayout" Target="../slideLayouts/slideLayout5.xml"/><Relationship Id="rId4" Type="http://schemas.openxmlformats.org/officeDocument/2006/relationships/image" Target="../media/image16.png"/></Relationships>
</file>

<file path=ppt/slides/_rels/slide39.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notesSlide" Target="../notesSlides/notesSlide35.xml"/><Relationship Id="rId1" Type="http://schemas.openxmlformats.org/officeDocument/2006/relationships/slideLayout" Target="../slideLayouts/slideLayout5.xml"/><Relationship Id="rId5" Type="http://schemas.openxmlformats.org/officeDocument/2006/relationships/image" Target="../media/image5.png"/><Relationship Id="rId4" Type="http://schemas.openxmlformats.org/officeDocument/2006/relationships/image" Target="../media/image11.png"/></Relationships>
</file>

<file path=ppt/slides/_rels/slide40.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36.xml"/><Relationship Id="rId1" Type="http://schemas.openxmlformats.org/officeDocument/2006/relationships/slideLayout" Target="../slideLayouts/slideLayout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59.png"/></Relationships>
</file>

<file path=ppt/slides/_rels/slide4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37.xml"/><Relationship Id="rId1" Type="http://schemas.openxmlformats.org/officeDocument/2006/relationships/slideLayout" Target="../slideLayouts/slideLayout5.xml"/><Relationship Id="rId6" Type="http://schemas.openxmlformats.org/officeDocument/2006/relationships/image" Target="../media/image14.png"/><Relationship Id="rId5" Type="http://schemas.openxmlformats.org/officeDocument/2006/relationships/image" Target="../media/image11.png"/><Relationship Id="rId4" Type="http://schemas.openxmlformats.org/officeDocument/2006/relationships/image" Target="../media/image61.jpeg"/></Relationships>
</file>

<file path=ppt/slides/_rels/slide4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2.jpeg"/><Relationship Id="rId7" Type="http://schemas.openxmlformats.org/officeDocument/2006/relationships/image" Target="../media/image11.png"/><Relationship Id="rId2" Type="http://schemas.openxmlformats.org/officeDocument/2006/relationships/notesSlide" Target="../notesSlides/notesSlide38.xml"/><Relationship Id="rId1" Type="http://schemas.openxmlformats.org/officeDocument/2006/relationships/slideLayout" Target="../slideLayouts/slideLayout5.xml"/><Relationship Id="rId6" Type="http://schemas.openxmlformats.org/officeDocument/2006/relationships/image" Target="../media/image65.jpeg"/><Relationship Id="rId5" Type="http://schemas.openxmlformats.org/officeDocument/2006/relationships/image" Target="../media/image64.jpeg"/><Relationship Id="rId4" Type="http://schemas.openxmlformats.org/officeDocument/2006/relationships/image" Target="../media/image63.jpeg"/></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9.xml"/><Relationship Id="rId1" Type="http://schemas.openxmlformats.org/officeDocument/2006/relationships/slideLayout" Target="../slideLayouts/slideLayout5.xml"/><Relationship Id="rId4" Type="http://schemas.openxmlformats.org/officeDocument/2006/relationships/image" Target="../media/image13.png"/></Relationships>
</file>

<file path=ppt/slides/_rels/slide44.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40.xml"/><Relationship Id="rId1" Type="http://schemas.openxmlformats.org/officeDocument/2006/relationships/slideLayout" Target="../slideLayouts/slideLayout5.xml"/><Relationship Id="rId6" Type="http://schemas.openxmlformats.org/officeDocument/2006/relationships/image" Target="../media/image16.png"/><Relationship Id="rId5" Type="http://schemas.openxmlformats.org/officeDocument/2006/relationships/image" Target="../media/image11.png"/><Relationship Id="rId4" Type="http://schemas.openxmlformats.org/officeDocument/2006/relationships/image" Target="../media/image67.jpeg"/></Relationships>
</file>

<file path=ppt/slides/_rels/slide45.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11.png"/><Relationship Id="rId4" Type="http://schemas.openxmlformats.org/officeDocument/2006/relationships/image" Target="../media/image69.jpeg"/></Relationships>
</file>

<file path=ppt/slides/_rels/slide46.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42.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11.png"/><Relationship Id="rId4" Type="http://schemas.openxmlformats.org/officeDocument/2006/relationships/image" Target="../media/image71.jpeg"/></Relationships>
</file>

<file path=ppt/slides/_rels/slide47.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43.xml"/><Relationship Id="rId1" Type="http://schemas.openxmlformats.org/officeDocument/2006/relationships/slideLayout" Target="../slideLayouts/slideLayout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73.jpeg"/></Relationships>
</file>

<file path=ppt/slides/_rels/slide48.xml.rels><?xml version="1.0" encoding="UTF-8" standalone="yes"?>
<Relationships xmlns="http://schemas.openxmlformats.org/package/2006/relationships"><Relationship Id="rId3" Type="http://schemas.openxmlformats.org/officeDocument/2006/relationships/hyperlink" Target="https://edu.rsc.org/job-profiles/school-science-technician/4012207.article" TargetMode="External"/><Relationship Id="rId2" Type="http://schemas.openxmlformats.org/officeDocument/2006/relationships/notesSlide" Target="../notesSlides/notesSlide44.xml"/><Relationship Id="rId1" Type="http://schemas.openxmlformats.org/officeDocument/2006/relationships/slideLayout" Target="../slideLayouts/slideLayout5.xml"/><Relationship Id="rId5" Type="http://schemas.openxmlformats.org/officeDocument/2006/relationships/image" Target="../media/image14.png"/><Relationship Id="rId4" Type="http://schemas.openxmlformats.org/officeDocument/2006/relationships/image" Target="../media/image11.pn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46.xml"/><Relationship Id="rId1" Type="http://schemas.openxmlformats.org/officeDocument/2006/relationships/slideLayout" Target="../slideLayouts/slideLayout6.xml"/><Relationship Id="rId6" Type="http://schemas.openxmlformats.org/officeDocument/2006/relationships/image" Target="../media/image75.jpeg"/><Relationship Id="rId5" Type="http://schemas.openxmlformats.org/officeDocument/2006/relationships/image" Target="../media/image15.png"/><Relationship Id="rId4" Type="http://schemas.openxmlformats.org/officeDocument/2006/relationships/image" Target="../media/image11.png"/></Relationships>
</file>

<file path=ppt/slides/_rels/slide51.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47.xml"/><Relationship Id="rId1" Type="http://schemas.openxmlformats.org/officeDocument/2006/relationships/slideLayout" Target="../slideLayouts/slideLayout6.xml"/><Relationship Id="rId5" Type="http://schemas.openxmlformats.org/officeDocument/2006/relationships/image" Target="../media/image13.png"/><Relationship Id="rId4" Type="http://schemas.openxmlformats.org/officeDocument/2006/relationships/image" Target="../media/image11.png"/></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hyperlink" Target="https://edu.rsc.org/job-profiles/teaching-technical-specialist/4014559.article" TargetMode="External"/><Relationship Id="rId2" Type="http://schemas.openxmlformats.org/officeDocument/2006/relationships/notesSlide" Target="../notesSlides/notesSlide49.xml"/><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6.png"/><Relationship Id="rId4" Type="http://schemas.openxmlformats.org/officeDocument/2006/relationships/image" Target="../media/image11.png"/></Relationships>
</file>

<file path=ppt/slides/_rels/slide54.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50.xml"/><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image" Target="../media/image11.png"/><Relationship Id="rId4" Type="http://schemas.openxmlformats.org/officeDocument/2006/relationships/image" Target="../media/image78.jpeg"/></Relationships>
</file>

<file path=ppt/slides/_rels/slide55.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51.xml"/><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80.jpeg"/></Relationships>
</file>

<file path=ppt/slides/_rels/slide56.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52.xml"/><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1.png"/><Relationship Id="rId4" Type="http://schemas.openxmlformats.org/officeDocument/2006/relationships/image" Target="../media/image82.jpeg"/></Relationships>
</file>

<file path=ppt/slides/_rels/slide57.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notesSlide" Target="../notesSlides/notesSlide53.xml"/><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1.png"/><Relationship Id="rId4" Type="http://schemas.openxmlformats.org/officeDocument/2006/relationships/image" Target="../media/image84.jpeg"/></Relationships>
</file>

<file path=ppt/slides/_rels/slide58.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54.xml"/><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1.png"/><Relationship Id="rId4" Type="http://schemas.openxmlformats.org/officeDocument/2006/relationships/image" Target="../media/image86.jpeg"/></Relationships>
</file>

<file path=ppt/slides/_rels/slide59.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55.xml"/><Relationship Id="rId1" Type="http://schemas.openxmlformats.org/officeDocument/2006/relationships/slideLayout" Target="../slideLayouts/slideLayout4.xml"/><Relationship Id="rId5" Type="http://schemas.openxmlformats.org/officeDocument/2006/relationships/image" Target="../media/image16.png"/><Relationship Id="rId4" Type="http://schemas.openxmlformats.org/officeDocument/2006/relationships/image" Target="../media/image88.jpeg"/></Relationships>
</file>

<file path=ppt/slides/_rels/slide6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rsc.li/3CJX7M3"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29E359-A08F-F0D1-6219-14B8E39E3286}"/>
              </a:ext>
            </a:extLst>
          </p:cNvPr>
          <p:cNvSpPr>
            <a:spLocks noGrp="1"/>
          </p:cNvSpPr>
          <p:nvPr>
            <p:ph type="title"/>
          </p:nvPr>
        </p:nvSpPr>
        <p:spPr/>
        <p:txBody>
          <a:bodyPr/>
          <a:lstStyle/>
          <a:p>
            <a:r>
              <a:rPr lang="cy-GB"/>
              <a:t>Gweithdy bondiau</a:t>
            </a:r>
          </a:p>
        </p:txBody>
      </p:sp>
      <p:sp>
        <p:nvSpPr>
          <p:cNvPr id="3" name="Text Placeholder 2">
            <a:extLst>
              <a:ext uri="{FF2B5EF4-FFF2-40B4-BE49-F238E27FC236}">
                <a16:creationId xmlns:a16="http://schemas.microsoft.com/office/drawing/2014/main" id="{5DDA92E3-0F10-76A8-2DE8-A2D6BD36A198}"/>
              </a:ext>
            </a:extLst>
          </p:cNvPr>
          <p:cNvSpPr>
            <a:spLocks noGrp="1"/>
          </p:cNvSpPr>
          <p:nvPr>
            <p:ph type="body" idx="1"/>
          </p:nvPr>
        </p:nvSpPr>
        <p:spPr/>
        <p:txBody>
          <a:bodyPr/>
          <a:lstStyle/>
          <a:p>
            <a:r>
              <a:rPr lang="cy-GB"/>
              <a:t>Bondiau cofalent a hydrocarbonau</a:t>
            </a:r>
          </a:p>
        </p:txBody>
      </p:sp>
      <p:sp>
        <p:nvSpPr>
          <p:cNvPr id="8" name="Text Placeholder 3">
            <a:extLst>
              <a:ext uri="{FF2B5EF4-FFF2-40B4-BE49-F238E27FC236}">
                <a16:creationId xmlns:a16="http://schemas.microsoft.com/office/drawing/2014/main" id="{39052D43-010D-97A6-996F-3A7E7ABEC6C3}"/>
              </a:ext>
            </a:extLst>
          </p:cNvPr>
          <p:cNvSpPr txBox="1">
            <a:spLocks/>
          </p:cNvSpPr>
          <p:nvPr/>
        </p:nvSpPr>
        <p:spPr>
          <a:xfrm>
            <a:off x="3450474" y="4653136"/>
            <a:ext cx="5292639" cy="1290464"/>
          </a:xfrm>
          <a:prstGeom prst="rect">
            <a:avLst/>
          </a:prstGeom>
        </p:spPr>
        <p:txBody>
          <a:bodyPr vert="horz" lIns="0" tIns="0" rIns="0" bIns="0" rtlCol="0" anchor="b" anchorCtr="0">
            <a:normAutofit/>
          </a:bodyPr>
          <a:lstStyle>
            <a:lvl1pPr marL="0" indent="0" algn="ctr" defTabSz="914400" rtl="0" eaLnBrk="1" latinLnBrk="0" hangingPunct="1">
              <a:lnSpc>
                <a:spcPts val="1640"/>
              </a:lnSpc>
              <a:spcBef>
                <a:spcPts val="1000"/>
              </a:spcBef>
              <a:buFont typeface="Arial" panose="020B0604020202020204" pitchFamily="34" charset="0"/>
              <a:buNone/>
              <a:defRPr sz="1200" b="0" i="0" kern="1200">
                <a:solidFill>
                  <a:schemeClr val="tx1"/>
                </a:solidFill>
                <a:latin typeface="Arial" panose="020B0604020202020204" pitchFamily="34" charset="0"/>
                <a:ea typeface="Source Sans Pro Black" panose="020B0503030403020204" pitchFamily="34" charset="0"/>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dirty="0"/>
              <a:t>Lawrlwythwch y nodiadau i athrawon,</a:t>
            </a:r>
            <a:br>
              <a:rPr lang="cy-GB" dirty="0"/>
            </a:br>
            <a:r>
              <a:rPr lang="cy-GB" dirty="0"/>
              <a:t>y llyfr gwaith i fyfyrwyr a’r nodiadau i dechnegwyr</a:t>
            </a:r>
            <a:br>
              <a:rPr lang="cy-GB" dirty="0"/>
            </a:br>
            <a:r>
              <a:rPr lang="cy-GB" dirty="0"/>
              <a:t>sy’n cyd-fynd â’r adnodd hwn yn</a:t>
            </a:r>
            <a:br>
              <a:rPr lang="cy-GB"/>
            </a:br>
            <a:r>
              <a:rPr lang="cy-GB">
                <a:ea typeface=""/>
                <a:hlinkClick r:id="rId3"/>
              </a:rPr>
              <a:t>rsc.li/4ftkKNZ</a:t>
            </a:r>
            <a:r>
              <a:rPr lang="cy-GB"/>
              <a:t>.</a:t>
            </a:r>
            <a:r>
              <a:rPr lang="cy-GB">
                <a:ea typeface=""/>
                <a:hlinkClick r:id="rId4">
                  <a:extLst>
                    <a:ext uri="{A12FA001-AC4F-418D-AE19-62706E023703}">
                      <ahyp:hlinkClr xmlns:ahyp="http://schemas.microsoft.com/office/drawing/2018/hyperlinkcolor" val="tx"/>
                    </a:ext>
                  </a:extLst>
                </a:hlinkClick>
              </a:rPr>
              <a:t> </a:t>
            </a:r>
            <a:endParaRPr lang="cy-GB" dirty="0">
              <a:ea typeface=""/>
              <a:hlinkClick r:id="rId4">
                <a:extLst>
                  <a:ext uri="{A12FA001-AC4F-418D-AE19-62706E023703}">
                    <ahyp:hlinkClr xmlns:ahyp="http://schemas.microsoft.com/office/drawing/2018/hyperlinkcolor" val="tx"/>
                  </a:ext>
                </a:extLst>
              </a:hlinkClick>
            </a:endParaRPr>
          </a:p>
        </p:txBody>
      </p:sp>
    </p:spTree>
    <p:extLst>
      <p:ext uri="{BB962C8B-B14F-4D97-AF65-F5344CB8AC3E}">
        <p14:creationId xmlns:p14="http://schemas.microsoft.com/office/powerpoint/2010/main" val="21363525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D6CA2-1573-4845-8B68-658D8BB6A064}"/>
              </a:ext>
            </a:extLst>
          </p:cNvPr>
          <p:cNvSpPr>
            <a:spLocks noGrp="1"/>
          </p:cNvSpPr>
          <p:nvPr>
            <p:ph type="title"/>
          </p:nvPr>
        </p:nvSpPr>
        <p:spPr/>
        <p:txBody>
          <a:bodyPr>
            <a:normAutofit fontScale="90000"/>
          </a:bodyPr>
          <a:lstStyle/>
          <a:p>
            <a:r>
              <a:rPr lang="cy-GB"/>
              <a:t>Amcanion dysgu</a:t>
            </a:r>
          </a:p>
        </p:txBody>
      </p:sp>
      <p:sp>
        <p:nvSpPr>
          <p:cNvPr id="3" name="Content Placeholder 2">
            <a:extLst>
              <a:ext uri="{FF2B5EF4-FFF2-40B4-BE49-F238E27FC236}">
                <a16:creationId xmlns:a16="http://schemas.microsoft.com/office/drawing/2014/main" id="{2F892334-7525-4FE5-AAB6-BB5A0BA708FB}"/>
              </a:ext>
            </a:extLst>
          </p:cNvPr>
          <p:cNvSpPr>
            <a:spLocks noGrp="1"/>
          </p:cNvSpPr>
          <p:nvPr>
            <p:ph idx="1"/>
          </p:nvPr>
        </p:nvSpPr>
        <p:spPr/>
        <p:txBody>
          <a:bodyPr/>
          <a:lstStyle/>
          <a:p>
            <a:pPr marL="0" indent="0">
              <a:buNone/>
            </a:pPr>
            <a:r>
              <a:rPr lang="cy-GB"/>
              <a:t>Erbyn diwedd y sesiwn hon, byddwch yn gallu:</a:t>
            </a:r>
          </a:p>
          <a:p>
            <a:pPr marL="342900" lvl="0" indent="-342900">
              <a:buClr>
                <a:srgbClr val="C80C2F"/>
              </a:buClr>
              <a:buSzPct val="125000"/>
              <a:buFont typeface="Arial" panose="020B0604020202020204" pitchFamily="34" charset="0"/>
              <a:buChar char="•"/>
            </a:pPr>
            <a:r>
              <a:rPr lang="cy-GB"/>
              <a:t>Egluro sut mae bond cofalent yn cael ei ffurfio rhwng dau atom.</a:t>
            </a:r>
          </a:p>
          <a:p>
            <a:pPr marL="342900" lvl="0" indent="-342900">
              <a:buClr>
                <a:srgbClr val="C80C2F"/>
              </a:buClr>
              <a:buSzPct val="125000"/>
              <a:buFont typeface="Arial" panose="020B0604020202020204" pitchFamily="34" charset="0"/>
              <a:buChar char="•"/>
            </a:pPr>
            <a:r>
              <a:rPr lang="cy-GB"/>
              <a:t>Adeiladu modelau ar gyfer o leiaf dri hydrocarbon.</a:t>
            </a:r>
          </a:p>
          <a:p>
            <a:pPr marL="342900" lvl="0" indent="-342900">
              <a:buClr>
                <a:srgbClr val="C80C2F"/>
              </a:buClr>
              <a:buSzPct val="125000"/>
              <a:buFont typeface="Arial" panose="020B0604020202020204" pitchFamily="34" charset="0"/>
              <a:buChar char="•"/>
            </a:pPr>
            <a:r>
              <a:rPr lang="cy-GB"/>
              <a:t>Lluniadu’r adeileddau graffig ar gyfer tri alcan a thri alcen.</a:t>
            </a:r>
          </a:p>
          <a:p>
            <a:pPr marL="342900" lvl="0" indent="-342900">
              <a:buClr>
                <a:srgbClr val="C80C2F"/>
              </a:buClr>
              <a:buSzPct val="125000"/>
              <a:buFont typeface="Arial" panose="020B0604020202020204" pitchFamily="34" charset="0"/>
              <a:buChar char="•"/>
            </a:pPr>
            <a:r>
              <a:rPr lang="cy-GB"/>
              <a:t>Cyfrifo’r adeileddau ar gyfer o leiaf ddau grŵp gweithredol ychwanegol a lluniadu eu fformiwlâu graffig.</a:t>
            </a:r>
          </a:p>
          <a:p>
            <a:endParaRPr lang="en-GB" dirty="0"/>
          </a:p>
        </p:txBody>
      </p:sp>
    </p:spTree>
    <p:extLst>
      <p:ext uri="{BB962C8B-B14F-4D97-AF65-F5344CB8AC3E}">
        <p14:creationId xmlns:p14="http://schemas.microsoft.com/office/powerpoint/2010/main" val="14784909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19C2E-C805-88AE-1FA6-7D3DD09EA2BB}"/>
              </a:ext>
            </a:extLst>
          </p:cNvPr>
          <p:cNvSpPr>
            <a:spLocks noGrp="1"/>
          </p:cNvSpPr>
          <p:nvPr>
            <p:ph type="title"/>
          </p:nvPr>
        </p:nvSpPr>
        <p:spPr>
          <a:xfrm>
            <a:off x="540070" y="540000"/>
            <a:ext cx="9001172" cy="439200"/>
          </a:xfrm>
        </p:spPr>
        <p:txBody>
          <a:bodyPr>
            <a:normAutofit fontScale="90000"/>
          </a:bodyPr>
          <a:lstStyle/>
          <a:p>
            <a:r>
              <a:rPr lang="cy-GB"/>
              <a:t>Hydrocarbonau</a:t>
            </a:r>
          </a:p>
        </p:txBody>
      </p:sp>
      <p:sp>
        <p:nvSpPr>
          <p:cNvPr id="6" name="Content Placeholder 5">
            <a:extLst>
              <a:ext uri="{FF2B5EF4-FFF2-40B4-BE49-F238E27FC236}">
                <a16:creationId xmlns:a16="http://schemas.microsoft.com/office/drawing/2014/main" id="{554EBC20-B9AB-5248-EEF0-1FCB66C7FBF7}"/>
              </a:ext>
            </a:extLst>
          </p:cNvPr>
          <p:cNvSpPr>
            <a:spLocks noGrp="1"/>
          </p:cNvSpPr>
          <p:nvPr>
            <p:ph idx="10"/>
          </p:nvPr>
        </p:nvSpPr>
        <p:spPr>
          <a:xfrm>
            <a:off x="540070" y="1260000"/>
            <a:ext cx="9001172" cy="656832"/>
          </a:xfrm>
        </p:spPr>
        <p:txBody>
          <a:bodyPr>
            <a:normAutofit fontScale="92500"/>
          </a:bodyPr>
          <a:lstStyle/>
          <a:p>
            <a:r>
              <a:rPr lang="cy-GB" sz="2200">
                <a:latin typeface="Arial" panose="020B0604020202020204" pitchFamily="34" charset="0"/>
                <a:cs typeface="Arial" panose="020B0604020202020204" pitchFamily="34" charset="0"/>
              </a:rPr>
              <a:t>Cyfansoddion sy’n cynnwys y pethau canlynol yn unig yw hydrocarbonau:</a:t>
            </a:r>
          </a:p>
        </p:txBody>
      </p:sp>
      <p:pic>
        <p:nvPicPr>
          <p:cNvPr id="7" name="Picture 6">
            <a:extLst>
              <a:ext uri="{FF2B5EF4-FFF2-40B4-BE49-F238E27FC236}">
                <a16:creationId xmlns:a16="http://schemas.microsoft.com/office/drawing/2014/main" id="{3EB45148-70D4-1DCD-7BB1-94FB21503BB5}"/>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33298" y="3312000"/>
            <a:ext cx="939922" cy="3048000"/>
          </a:xfrm>
          <a:prstGeom prst="rect">
            <a:avLst/>
          </a:prstGeom>
        </p:spPr>
      </p:pic>
      <p:pic>
        <p:nvPicPr>
          <p:cNvPr id="17" name="Picture 16" descr="Symbol cemegol hydrogen gyda rhif atomig o 1 a rhif màs o 12">
            <a:extLst>
              <a:ext uri="{FF2B5EF4-FFF2-40B4-BE49-F238E27FC236}">
                <a16:creationId xmlns:a16="http://schemas.microsoft.com/office/drawing/2014/main" id="{49F7413D-0E8B-D9BF-64A0-BF68D8580DD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856434" y="2348810"/>
            <a:ext cx="2232311" cy="2523600"/>
          </a:xfrm>
          <a:prstGeom prst="rect">
            <a:avLst/>
          </a:prstGeom>
        </p:spPr>
      </p:pic>
      <p:pic>
        <p:nvPicPr>
          <p:cNvPr id="9" name="Picture 8" descr="Symbol cemegol carbon gyda rhif atomig o 6 a rhif màs o 12">
            <a:extLst>
              <a:ext uri="{FF2B5EF4-FFF2-40B4-BE49-F238E27FC236}">
                <a16:creationId xmlns:a16="http://schemas.microsoft.com/office/drawing/2014/main" id="{4779D319-67BD-57AC-FC13-3821FE73192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574688" y="2348880"/>
            <a:ext cx="2232311" cy="2523600"/>
          </a:xfrm>
          <a:prstGeom prst="rect">
            <a:avLst/>
          </a:prstGeom>
        </p:spPr>
      </p:pic>
      <p:pic>
        <p:nvPicPr>
          <p:cNvPr id="3" name="Picture 2">
            <a:extLst>
              <a:ext uri="{FF2B5EF4-FFF2-40B4-BE49-F238E27FC236}">
                <a16:creationId xmlns:a16="http://schemas.microsoft.com/office/drawing/2014/main" id="{FA3FF1F5-F570-4744-E0BE-EBDE7F653C92}"/>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990953" y="-12700"/>
            <a:ext cx="2197386" cy="533400"/>
          </a:xfrm>
          <a:prstGeom prst="rect">
            <a:avLst/>
          </a:prstGeom>
        </p:spPr>
      </p:pic>
      <p:sp>
        <p:nvSpPr>
          <p:cNvPr id="4" name="Text Placeholder 2">
            <a:extLst>
              <a:ext uri="{FF2B5EF4-FFF2-40B4-BE49-F238E27FC236}">
                <a16:creationId xmlns:a16="http://schemas.microsoft.com/office/drawing/2014/main" id="{25D28421-E840-CE6E-456F-CCCA636A6EDA}"/>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vert="horz" lIns="0" tIns="0" rIns="0" bIns="0" rtlCol="0" anchor="ctr" anchorCtr="0">
            <a:normAutofit/>
          </a:bodyPr>
          <a:lstStyle>
            <a:lvl1pPr marL="0" indent="0" algn="ctr" defTabSz="914400" rtl="0" eaLnBrk="1" latinLnBrk="0" hangingPunct="1">
              <a:lnSpc>
                <a:spcPts val="2740"/>
              </a:lnSpc>
              <a:spcBef>
                <a:spcPts val="0"/>
              </a:spcBef>
              <a:spcAft>
                <a:spcPts val="2000"/>
              </a:spcAft>
              <a:buFontTx/>
              <a:buNone/>
              <a:defRPr sz="2300" b="1" i="0" kern="1200">
                <a:solidFill>
                  <a:schemeClr val="bg1"/>
                </a:solidFill>
                <a:latin typeface="Source Sans Pro Black" panose="020B0503030403020204" pitchFamily="34" charset="0"/>
                <a:ea typeface="Source Sans Pro Black" panose="020B0503030403020204" pitchFamily="34" charset="0"/>
                <a:cs typeface="Arial" panose="020B0604020202020204" pitchFamily="34" charset="0"/>
              </a:defRPr>
            </a:lvl1pPr>
            <a:lvl2pPr marL="457200" indent="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None/>
              <a:defRPr sz="2000" b="1" i="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Cyflwyniad</a:t>
            </a:r>
          </a:p>
        </p:txBody>
      </p:sp>
    </p:spTree>
    <p:extLst>
      <p:ext uri="{BB962C8B-B14F-4D97-AF65-F5344CB8AC3E}">
        <p14:creationId xmlns:p14="http://schemas.microsoft.com/office/powerpoint/2010/main" val="18297733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54527-C7A5-AD33-A904-2C6C0E7E62E8}"/>
              </a:ext>
            </a:extLst>
          </p:cNvPr>
          <p:cNvSpPr>
            <a:spLocks noGrp="1"/>
          </p:cNvSpPr>
          <p:nvPr>
            <p:ph type="title"/>
          </p:nvPr>
        </p:nvSpPr>
        <p:spPr/>
        <p:txBody>
          <a:bodyPr>
            <a:noAutofit/>
          </a:bodyPr>
          <a:lstStyle/>
          <a:p>
            <a:r>
              <a:rPr lang="cy-GB"/>
              <a:t>Hydrocarbonau</a:t>
            </a:r>
          </a:p>
        </p:txBody>
      </p:sp>
      <p:sp>
        <p:nvSpPr>
          <p:cNvPr id="5" name="Text Placeholder 4">
            <a:extLst>
              <a:ext uri="{FF2B5EF4-FFF2-40B4-BE49-F238E27FC236}">
                <a16:creationId xmlns:a16="http://schemas.microsoft.com/office/drawing/2014/main" id="{B644D437-8E58-7C18-D4AE-923127F83F5E}"/>
              </a:ext>
            </a:extLst>
          </p:cNvPr>
          <p:cNvSpPr>
            <a:spLocks noGrp="1"/>
          </p:cNvSpPr>
          <p:nvPr>
            <p:ph type="body" sz="half" idx="2"/>
          </p:nvPr>
        </p:nvSpPr>
        <p:spPr/>
        <p:txBody>
          <a:bodyPr/>
          <a:lstStyle/>
          <a:p>
            <a:r>
              <a:rPr lang="cy-GB"/>
              <a:t>Gweithgaredd 1</a:t>
            </a:r>
          </a:p>
        </p:txBody>
      </p:sp>
      <p:sp>
        <p:nvSpPr>
          <p:cNvPr id="6" name="Text Placeholder 5">
            <a:extLst>
              <a:ext uri="{FF2B5EF4-FFF2-40B4-BE49-F238E27FC236}">
                <a16:creationId xmlns:a16="http://schemas.microsoft.com/office/drawing/2014/main" id="{77F965F8-F97F-4A88-7806-0AC09BADE55B}"/>
              </a:ext>
            </a:extLst>
          </p:cNvPr>
          <p:cNvSpPr>
            <a:spLocks noGrp="1"/>
          </p:cNvSpPr>
          <p:nvPr>
            <p:ph type="body" sz="half" idx="10"/>
          </p:nvPr>
        </p:nvSpPr>
        <p:spPr>
          <a:xfrm>
            <a:off x="774101" y="5085184"/>
            <a:ext cx="3366438" cy="529200"/>
          </a:xfrm>
        </p:spPr>
        <p:txBody>
          <a:bodyPr/>
          <a:lstStyle/>
          <a:p>
            <a:r>
              <a:rPr lang="cy-GB" dirty="0"/>
              <a:t>Edrychwch ar y llyfr gwaith </a:t>
            </a:r>
            <a:br>
              <a:rPr lang="cy-GB" dirty="0"/>
            </a:br>
            <a:r>
              <a:rPr lang="cy-GB" dirty="0"/>
              <a:t>i fyfyrwyr</a:t>
            </a:r>
          </a:p>
        </p:txBody>
      </p:sp>
    </p:spTree>
    <p:extLst>
      <p:ext uri="{BB962C8B-B14F-4D97-AF65-F5344CB8AC3E}">
        <p14:creationId xmlns:p14="http://schemas.microsoft.com/office/powerpoint/2010/main" val="30183128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26D0C-1AF5-4CBE-8242-020613B87CCD}"/>
              </a:ext>
            </a:extLst>
          </p:cNvPr>
          <p:cNvSpPr>
            <a:spLocks noGrp="1"/>
          </p:cNvSpPr>
          <p:nvPr>
            <p:ph type="title"/>
          </p:nvPr>
        </p:nvSpPr>
        <p:spPr/>
        <p:txBody>
          <a:bodyPr>
            <a:normAutofit fontScale="90000"/>
          </a:bodyPr>
          <a:lstStyle/>
          <a:p>
            <a:r>
              <a:rPr lang="cy-GB"/>
              <a:t>Atebion</a:t>
            </a:r>
          </a:p>
        </p:txBody>
      </p:sp>
      <p:graphicFrame>
        <p:nvGraphicFramePr>
          <p:cNvPr id="4" name="Content Placeholder 3">
            <a:extLst>
              <a:ext uri="{FF2B5EF4-FFF2-40B4-BE49-F238E27FC236}">
                <a16:creationId xmlns:a16="http://schemas.microsoft.com/office/drawing/2014/main" id="{A64879EB-B69A-4156-854A-A762FFE38032}"/>
              </a:ext>
            </a:extLst>
          </p:cNvPr>
          <p:cNvGraphicFramePr>
            <a:graphicFrameLocks noGrp="1"/>
          </p:cNvGraphicFramePr>
          <p:nvPr>
            <p:ph idx="10"/>
            <p:extLst>
              <p:ext uri="{D42A27DB-BD31-4B8C-83A1-F6EECF244321}">
                <p14:modId xmlns:p14="http://schemas.microsoft.com/office/powerpoint/2010/main" val="3741620043"/>
              </p:ext>
            </p:extLst>
          </p:nvPr>
        </p:nvGraphicFramePr>
        <p:xfrm>
          <a:off x="336154" y="1260475"/>
          <a:ext cx="9204720" cy="5010227"/>
        </p:xfrm>
        <a:graphic>
          <a:graphicData uri="http://schemas.openxmlformats.org/drawingml/2006/table">
            <a:tbl>
              <a:tblPr firstRow="1" firstCol="1" bandRow="1">
                <a:tableStyleId>{5C22544A-7EE6-4342-B048-85BDC9FD1C3A}</a:tableStyleId>
              </a:tblPr>
              <a:tblGrid>
                <a:gridCol w="2222120">
                  <a:extLst>
                    <a:ext uri="{9D8B030D-6E8A-4147-A177-3AD203B41FA5}">
                      <a16:colId xmlns:a16="http://schemas.microsoft.com/office/drawing/2014/main" val="624050054"/>
                    </a:ext>
                  </a:extLst>
                </a:gridCol>
                <a:gridCol w="6982600">
                  <a:extLst>
                    <a:ext uri="{9D8B030D-6E8A-4147-A177-3AD203B41FA5}">
                      <a16:colId xmlns:a16="http://schemas.microsoft.com/office/drawing/2014/main" val="127235396"/>
                    </a:ext>
                  </a:extLst>
                </a:gridCol>
              </a:tblGrid>
              <a:tr h="990000">
                <a:tc>
                  <a:txBody>
                    <a:bodyPr/>
                    <a:lstStyle/>
                    <a:p>
                      <a:pPr marL="0" marR="406400" lvl="0" indent="0" algn="l" defTabSz="685800" rtl="0" eaLnBrk="1" fontAlgn="auto" latinLnBrk="0" hangingPunct="1">
                        <a:lnSpc>
                          <a:spcPct val="107000"/>
                        </a:lnSpc>
                        <a:spcBef>
                          <a:spcPts val="0"/>
                        </a:spcBef>
                        <a:spcAft>
                          <a:spcPts val="0"/>
                        </a:spcAft>
                        <a:buClrTx/>
                        <a:buSzTx/>
                        <a:buFontTx/>
                        <a:buNone/>
                        <a:tabLst>
                          <a:tab pos="1247775" algn="l"/>
                        </a:tabLst>
                        <a:defRPr/>
                      </a:pPr>
                      <a:r>
                        <a:rPr lang="cy-GB" sz="2200" b="1">
                          <a:solidFill>
                            <a:srgbClr val="004976"/>
                          </a:solidFill>
                          <a:effectLst/>
                          <a:latin typeface="Arial" panose="020B0604020202020204" pitchFamily="34" charset="0"/>
                          <a:cs typeface="Arial" panose="020B0604020202020204" pitchFamily="34" charset="0"/>
                        </a:rPr>
                        <a:t>Elfennau</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406400" lvl="0" indent="0" algn="l" defTabSz="685800" rtl="0" eaLnBrk="1" fontAlgn="auto" latinLnBrk="0" hangingPunct="1">
                        <a:lnSpc>
                          <a:spcPct val="107000"/>
                        </a:lnSpc>
                        <a:spcBef>
                          <a:spcPts val="0"/>
                        </a:spcBef>
                        <a:spcAft>
                          <a:spcPts val="0"/>
                        </a:spcAft>
                        <a:buClrTx/>
                        <a:buSzTx/>
                        <a:buFontTx/>
                        <a:buNone/>
                        <a:tabLst>
                          <a:tab pos="1247775" algn="l"/>
                        </a:tabLst>
                        <a:defRPr/>
                      </a:pPr>
                      <a:r>
                        <a:rPr lang="cy-GB" sz="2200" b="0">
                          <a:solidFill>
                            <a:schemeClr val="tx1"/>
                          </a:solidFill>
                          <a:effectLst/>
                          <a:latin typeface="Arial" panose="020B0604020202020204" pitchFamily="34" charset="0"/>
                          <a:cs typeface="Arial" panose="020B0604020202020204" pitchFamily="34" charset="0"/>
                        </a:rPr>
                        <a:t>y sylweddau symlaf na ellir eu torri i lawr gan ddefnyddio dulliau cemegol</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88654606"/>
                  </a:ext>
                </a:extLst>
              </a:tr>
              <a:tr h="990000">
                <a:tc>
                  <a:txBody>
                    <a:bodyPr/>
                    <a:lstStyle/>
                    <a:p>
                      <a:pPr marR="406400" algn="l">
                        <a:lnSpc>
                          <a:spcPct val="107000"/>
                        </a:lnSpc>
                        <a:spcAft>
                          <a:spcPts val="0"/>
                        </a:spcAft>
                        <a:tabLst>
                          <a:tab pos="1247775" algn="l"/>
                        </a:tabLst>
                      </a:pPr>
                      <a:r>
                        <a:rPr lang="cy-GB" sz="2200" b="1" dirty="0">
                          <a:solidFill>
                            <a:srgbClr val="004976"/>
                          </a:solidFill>
                          <a:effectLst/>
                          <a:latin typeface="Arial" panose="020B0604020202020204" pitchFamily="34" charset="0"/>
                          <a:cs typeface="Arial" panose="020B0604020202020204" pitchFamily="34" charset="0"/>
                        </a:rPr>
                        <a:t>Cyfansoddyn</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406400" lvl="0" indent="0" algn="l" defTabSz="685800" rtl="0" eaLnBrk="1" fontAlgn="auto" latinLnBrk="0" hangingPunct="1">
                        <a:lnSpc>
                          <a:spcPct val="107000"/>
                        </a:lnSpc>
                        <a:spcBef>
                          <a:spcPts val="0"/>
                        </a:spcBef>
                        <a:spcAft>
                          <a:spcPts val="0"/>
                        </a:spcAft>
                        <a:buClrTx/>
                        <a:buSzTx/>
                        <a:buFontTx/>
                        <a:buNone/>
                        <a:tabLst>
                          <a:tab pos="1247775" algn="l"/>
                        </a:tabLst>
                        <a:defRPr/>
                      </a:pPr>
                      <a:r>
                        <a:rPr lang="cy-GB" sz="2200" b="0">
                          <a:solidFill>
                            <a:schemeClr val="tx1"/>
                          </a:solidFill>
                          <a:effectLst/>
                          <a:latin typeface="Arial" panose="020B0604020202020204" pitchFamily="34" charset="0"/>
                          <a:cs typeface="Arial" panose="020B0604020202020204" pitchFamily="34" charset="0"/>
                        </a:rPr>
                        <a:t>sylwedd sy’n cael ei ffurfio pan fydd dwy neu ragor o elfennau cemegol yn cael eu bondio’n gemegol â’i gilydd</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21386685"/>
                  </a:ext>
                </a:extLst>
              </a:tr>
              <a:tr h="990000">
                <a:tc>
                  <a:txBody>
                    <a:bodyPr/>
                    <a:lstStyle/>
                    <a:p>
                      <a:pPr marR="406400" algn="l">
                        <a:lnSpc>
                          <a:spcPct val="107000"/>
                        </a:lnSpc>
                        <a:spcAft>
                          <a:spcPts val="0"/>
                        </a:spcAft>
                        <a:tabLst>
                          <a:tab pos="1247775" algn="l"/>
                        </a:tabLst>
                      </a:pPr>
                      <a:r>
                        <a:rPr lang="cy-GB" sz="2200" b="1">
                          <a:solidFill>
                            <a:srgbClr val="004976"/>
                          </a:solidFill>
                          <a:effectLst/>
                          <a:latin typeface="Arial" panose="020B0604020202020204" pitchFamily="34" charset="0"/>
                          <a:cs typeface="Arial" panose="020B0604020202020204" pitchFamily="34" charset="0"/>
                        </a:rPr>
                        <a:t>Hydrocarbon</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406400" lvl="0" indent="0" algn="l" defTabSz="685800" rtl="0" eaLnBrk="1" fontAlgn="auto" latinLnBrk="0" hangingPunct="1">
                        <a:lnSpc>
                          <a:spcPct val="107000"/>
                        </a:lnSpc>
                        <a:spcBef>
                          <a:spcPts val="0"/>
                        </a:spcBef>
                        <a:spcAft>
                          <a:spcPts val="0"/>
                        </a:spcAft>
                        <a:buClrTx/>
                        <a:buSzTx/>
                        <a:buFontTx/>
                        <a:buNone/>
                        <a:tabLst>
                          <a:tab pos="1247775" algn="l"/>
                        </a:tabLst>
                        <a:defRPr/>
                      </a:pPr>
                      <a:r>
                        <a:rPr lang="cy-GB" sz="2200" b="0">
                          <a:solidFill>
                            <a:schemeClr val="tx1"/>
                          </a:solidFill>
                          <a:effectLst/>
                          <a:latin typeface="Arial" panose="020B0604020202020204" pitchFamily="34" charset="0"/>
                          <a:cs typeface="Arial" panose="020B0604020202020204" pitchFamily="34" charset="0"/>
                        </a:rPr>
                        <a:t>cyfansoddyn sy’n cynnwys atomau hydrogen a charbon yn unig</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72203168"/>
                  </a:ext>
                </a:extLst>
              </a:tr>
              <a:tr h="990000">
                <a:tc>
                  <a:txBody>
                    <a:bodyPr/>
                    <a:lstStyle/>
                    <a:p>
                      <a:pPr marR="406400" algn="l">
                        <a:lnSpc>
                          <a:spcPct val="107000"/>
                        </a:lnSpc>
                        <a:spcAft>
                          <a:spcPts val="0"/>
                        </a:spcAft>
                        <a:tabLst>
                          <a:tab pos="1247775" algn="l"/>
                        </a:tabLst>
                      </a:pPr>
                      <a:r>
                        <a:rPr lang="cy-GB" sz="2200" b="1">
                          <a:solidFill>
                            <a:srgbClr val="004976"/>
                          </a:solidFill>
                          <a:effectLst/>
                          <a:latin typeface="Arial" panose="020B0604020202020204" pitchFamily="34" charset="0"/>
                          <a:cs typeface="Arial" panose="020B0604020202020204" pitchFamily="34" charset="0"/>
                        </a:rPr>
                        <a:t>Hydrocarbon dirlawn</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406400" lvl="0" indent="0" algn="l" defTabSz="685800" rtl="0" eaLnBrk="1" fontAlgn="auto" latinLnBrk="0" hangingPunct="1">
                        <a:lnSpc>
                          <a:spcPct val="107000"/>
                        </a:lnSpc>
                        <a:spcBef>
                          <a:spcPts val="0"/>
                        </a:spcBef>
                        <a:spcAft>
                          <a:spcPts val="0"/>
                        </a:spcAft>
                        <a:buClrTx/>
                        <a:buSzTx/>
                        <a:buFontTx/>
                        <a:buNone/>
                        <a:tabLst>
                          <a:tab pos="1247775" algn="l"/>
                        </a:tabLst>
                        <a:defRPr/>
                      </a:pPr>
                      <a:r>
                        <a:rPr lang="cy-GB" sz="2200" b="0">
                          <a:solidFill>
                            <a:schemeClr val="tx1"/>
                          </a:solidFill>
                          <a:effectLst/>
                          <a:latin typeface="Arial" panose="020B0604020202020204" pitchFamily="34" charset="0"/>
                          <a:cs typeface="Arial" panose="020B0604020202020204" pitchFamily="34" charset="0"/>
                        </a:rPr>
                        <a:t>hydrocarbon sy’n cynnwys bondiau sengl yn unig rhwng yr atomau carbon</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19983419"/>
                  </a:ext>
                </a:extLst>
              </a:tr>
              <a:tr h="990000">
                <a:tc>
                  <a:txBody>
                    <a:bodyPr/>
                    <a:lstStyle/>
                    <a:p>
                      <a:pPr marR="406400" algn="l">
                        <a:lnSpc>
                          <a:spcPct val="107000"/>
                        </a:lnSpc>
                        <a:spcAft>
                          <a:spcPts val="0"/>
                        </a:spcAft>
                        <a:tabLst>
                          <a:tab pos="1247775" algn="l"/>
                        </a:tabLst>
                      </a:pPr>
                      <a:r>
                        <a:rPr lang="cy-GB" sz="2200" b="1">
                          <a:solidFill>
                            <a:srgbClr val="004976"/>
                          </a:solidFill>
                          <a:effectLst/>
                          <a:latin typeface="Arial" panose="020B0604020202020204" pitchFamily="34" charset="0"/>
                          <a:cs typeface="Arial" panose="020B0604020202020204" pitchFamily="34" charset="0"/>
                        </a:rPr>
                        <a:t>Hydrocarbon annirlawn</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R="406400" algn="l">
                        <a:lnSpc>
                          <a:spcPct val="107000"/>
                        </a:lnSpc>
                        <a:spcAft>
                          <a:spcPts val="0"/>
                        </a:spcAft>
                        <a:tabLst>
                          <a:tab pos="1247775" algn="l"/>
                        </a:tabLst>
                      </a:pPr>
                      <a:r>
                        <a:rPr lang="cy-GB" sz="2200" b="0" dirty="0">
                          <a:solidFill>
                            <a:schemeClr val="tx1"/>
                          </a:solidFill>
                          <a:effectLst/>
                          <a:latin typeface="Arial" panose="020B0604020202020204" pitchFamily="34" charset="0"/>
                          <a:cs typeface="Arial" panose="020B0604020202020204" pitchFamily="34" charset="0"/>
                        </a:rPr>
                        <a:t>hydrocarbon sy’n cynnwys un neu ragor o fondiau dwbl neu driphlyg rhwng yr atomau carbon</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64511196"/>
                  </a:ext>
                </a:extLst>
              </a:tr>
            </a:tbl>
          </a:graphicData>
        </a:graphic>
      </p:graphicFrame>
      <p:pic>
        <p:nvPicPr>
          <p:cNvPr id="3" name="Picture 2">
            <a:extLst>
              <a:ext uri="{FF2B5EF4-FFF2-40B4-BE49-F238E27FC236}">
                <a16:creationId xmlns:a16="http://schemas.microsoft.com/office/drawing/2014/main" id="{3D60242F-A2B4-14CE-F18F-B945D0E8B951}"/>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421707" y="3366000"/>
            <a:ext cx="1346375" cy="2984500"/>
          </a:xfrm>
          <a:prstGeom prst="rect">
            <a:avLst/>
          </a:prstGeom>
        </p:spPr>
      </p:pic>
      <p:pic>
        <p:nvPicPr>
          <p:cNvPr id="5" name="Picture 4">
            <a:extLst>
              <a:ext uri="{FF2B5EF4-FFF2-40B4-BE49-F238E27FC236}">
                <a16:creationId xmlns:a16="http://schemas.microsoft.com/office/drawing/2014/main" id="{811A556A-B5C3-F1B5-FB9E-B35309CDDFBD}"/>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6" name="Text Placeholder 2">
            <a:extLst>
              <a:ext uri="{FF2B5EF4-FFF2-40B4-BE49-F238E27FC236}">
                <a16:creationId xmlns:a16="http://schemas.microsoft.com/office/drawing/2014/main" id="{7A14CC42-91BF-2F6A-0423-A0A84E0D55F6}"/>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1</a:t>
            </a:r>
          </a:p>
        </p:txBody>
      </p:sp>
    </p:spTree>
    <p:extLst>
      <p:ext uri="{BB962C8B-B14F-4D97-AF65-F5344CB8AC3E}">
        <p14:creationId xmlns:p14="http://schemas.microsoft.com/office/powerpoint/2010/main" val="15384467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15D2E-0600-2AC0-AE45-A4B2B5329FFF}"/>
              </a:ext>
            </a:extLst>
          </p:cNvPr>
          <p:cNvSpPr>
            <a:spLocks noGrp="1"/>
          </p:cNvSpPr>
          <p:nvPr>
            <p:ph type="title"/>
          </p:nvPr>
        </p:nvSpPr>
        <p:spPr/>
        <p:txBody>
          <a:bodyPr>
            <a:normAutofit fontScale="90000"/>
          </a:bodyPr>
          <a:lstStyle/>
          <a:p>
            <a:r>
              <a:rPr lang="cy-GB"/>
              <a:t>Cyfathrebwr gwyddoniaeth</a:t>
            </a:r>
          </a:p>
        </p:txBody>
      </p:sp>
      <p:sp>
        <p:nvSpPr>
          <p:cNvPr id="3" name="Content Placeholder 2">
            <a:extLst>
              <a:ext uri="{FF2B5EF4-FFF2-40B4-BE49-F238E27FC236}">
                <a16:creationId xmlns:a16="http://schemas.microsoft.com/office/drawing/2014/main" id="{65EE7997-7126-C5AC-5EAB-F6405A328344}"/>
              </a:ext>
            </a:extLst>
          </p:cNvPr>
          <p:cNvSpPr>
            <a:spLocks noGrp="1"/>
          </p:cNvSpPr>
          <p:nvPr>
            <p:ph idx="10"/>
          </p:nvPr>
        </p:nvSpPr>
        <p:spPr>
          <a:xfrm>
            <a:off x="540070" y="1260000"/>
            <a:ext cx="9001172" cy="989300"/>
          </a:xfrm>
        </p:spPr>
        <p:txBody>
          <a:bodyPr>
            <a:normAutofit fontScale="70000" lnSpcReduction="20000"/>
          </a:bodyPr>
          <a:lstStyle/>
          <a:p>
            <a:pPr marL="0" indent="0">
              <a:buNone/>
            </a:pPr>
            <a:r>
              <a:rPr lang="cy-GB" dirty="0">
                <a:latin typeface="Arial" panose="020B0604020202020204" pitchFamily="34" charset="0"/>
                <a:ea typeface="Arial"/>
                <a:cs typeface="Times New Roman" panose="02020603050405020304" pitchFamily="18" charset="0"/>
              </a:rPr>
              <a:t>Dyma Fernando, sy’n </a:t>
            </a:r>
            <a:r>
              <a:rPr lang="cy-GB" u="sng" dirty="0">
                <a:latin typeface="Arial" panose="020B0604020202020204" pitchFamily="34" charset="0"/>
                <a:ea typeface="Arial"/>
                <a:cs typeface="Times New Roman" panose="02020603050405020304" pitchFamily="18" charset="0"/>
                <a:hlinkClick r:id="rId3">
                  <a:extLst>
                    <a:ext uri="{A12FA001-AC4F-418D-AE19-62706E023703}">
                      <ahyp:hlinkClr xmlns:ahyp="http://schemas.microsoft.com/office/drawing/2018/hyperlinkcolor" val="tx"/>
                    </a:ext>
                  </a:extLst>
                </a:hlinkClick>
              </a:rPr>
              <a:t>gyfathrebwr gwyddoniaeth</a:t>
            </a:r>
            <a:r>
              <a:rPr lang="cy-GB" dirty="0">
                <a:latin typeface="Arial" panose="020B0604020202020204" pitchFamily="34" charset="0"/>
                <a:ea typeface="Arial"/>
                <a:cs typeface="Times New Roman" panose="02020603050405020304" pitchFamily="18" charset="0"/>
              </a:rPr>
              <a:t>. Mae’n defnyddio’i wybodaeth wyddonol i ddatgelu a chyfleu gwyddoniaeth gymhleth </a:t>
            </a:r>
            <a:br>
              <a:rPr lang="cy-GB" dirty="0">
                <a:latin typeface="Arial" panose="020B0604020202020204" pitchFamily="34" charset="0"/>
                <a:ea typeface="Arial"/>
                <a:cs typeface="Times New Roman" panose="02020603050405020304" pitchFamily="18" charset="0"/>
              </a:rPr>
            </a:br>
            <a:r>
              <a:rPr lang="cy-GB" dirty="0">
                <a:latin typeface="Arial" panose="020B0604020202020204" pitchFamily="34" charset="0"/>
                <a:ea typeface="Arial"/>
                <a:cs typeface="Times New Roman" panose="02020603050405020304" pitchFamily="18" charset="0"/>
              </a:rPr>
              <a:t>i’r cyhoedd.</a:t>
            </a:r>
          </a:p>
        </p:txBody>
      </p:sp>
      <p:pic>
        <p:nvPicPr>
          <p:cNvPr id="9" name="Picture 8" descr="Image containing a link to the online science communicator career video">
            <a:extLst>
              <a:ext uri="{FF2B5EF4-FFF2-40B4-BE49-F238E27FC236}">
                <a16:creationId xmlns:a16="http://schemas.microsoft.com/office/drawing/2014/main" id="{2C70F8CE-AD1D-7CA0-BC73-F8E070F3B89D}"/>
              </a:ext>
              <a:ext uri="{C183D7F6-B498-43B3-948B-1728B52AA6E4}">
                <adec:decorative xmlns:adec="http://schemas.microsoft.com/office/drawing/2017/decorative" val="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92338" y="2350864"/>
            <a:ext cx="6337300" cy="3454400"/>
          </a:xfrm>
          <a:prstGeom prst="rect">
            <a:avLst/>
          </a:prstGeom>
        </p:spPr>
      </p:pic>
      <p:pic>
        <p:nvPicPr>
          <p:cNvPr id="5" name="Picture 4">
            <a:extLst>
              <a:ext uri="{FF2B5EF4-FFF2-40B4-BE49-F238E27FC236}">
                <a16:creationId xmlns:a16="http://schemas.microsoft.com/office/drawing/2014/main" id="{64BEC69E-F081-BF92-CC1D-21CE8B2E73D7}"/>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523320" y="3420000"/>
            <a:ext cx="1143149" cy="2933700"/>
          </a:xfrm>
          <a:prstGeom prst="rect">
            <a:avLst/>
          </a:prstGeom>
        </p:spPr>
      </p:pic>
      <p:pic>
        <p:nvPicPr>
          <p:cNvPr id="7" name="Picture 6">
            <a:extLst>
              <a:ext uri="{FF2B5EF4-FFF2-40B4-BE49-F238E27FC236}">
                <a16:creationId xmlns:a16="http://schemas.microsoft.com/office/drawing/2014/main" id="{3706210B-C0F7-ECD3-3AF7-C9B162C062AD}"/>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990953" y="-12700"/>
            <a:ext cx="2197386" cy="533400"/>
          </a:xfrm>
          <a:prstGeom prst="rect">
            <a:avLst/>
          </a:prstGeom>
        </p:spPr>
      </p:pic>
      <p:sp>
        <p:nvSpPr>
          <p:cNvPr id="8" name="Text Placeholder 2">
            <a:extLst>
              <a:ext uri="{FF2B5EF4-FFF2-40B4-BE49-F238E27FC236}">
                <a16:creationId xmlns:a16="http://schemas.microsoft.com/office/drawing/2014/main" id="{225116B1-93BC-974E-8002-E963EA9343DA}"/>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vert="horz" lIns="0" tIns="0" rIns="0" bIns="0" rtlCol="0" anchor="ctr" anchorCtr="0">
            <a:normAutofit fontScale="92500"/>
          </a:bodyPr>
          <a:lstStyle>
            <a:lvl1pPr marL="0" indent="0" algn="ctr" defTabSz="914400" rtl="0" eaLnBrk="1" latinLnBrk="0" hangingPunct="1">
              <a:lnSpc>
                <a:spcPts val="2740"/>
              </a:lnSpc>
              <a:spcBef>
                <a:spcPts val="0"/>
              </a:spcBef>
              <a:spcAft>
                <a:spcPts val="2000"/>
              </a:spcAft>
              <a:buFontTx/>
              <a:buNone/>
              <a:defRPr sz="2300" b="1" i="0" kern="1200">
                <a:solidFill>
                  <a:schemeClr val="bg1"/>
                </a:solidFill>
                <a:latin typeface="Source Sans Pro Black" panose="020B0503030403020204" pitchFamily="34" charset="0"/>
                <a:ea typeface="Source Sans Pro Black" panose="020B0503030403020204" pitchFamily="34" charset="0"/>
                <a:cs typeface="Arial" panose="020B0604020202020204" pitchFamily="34" charset="0"/>
              </a:defRPr>
            </a:lvl1pPr>
            <a:lvl2pPr marL="457200" indent="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None/>
              <a:defRPr sz="2000" b="1" i="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Cysylltiadau gyrfa</a:t>
            </a:r>
          </a:p>
        </p:txBody>
      </p:sp>
      <p:sp>
        <p:nvSpPr>
          <p:cNvPr id="11" name="TextBox 10">
            <a:extLst>
              <a:ext uri="{FF2B5EF4-FFF2-40B4-BE49-F238E27FC236}">
                <a16:creationId xmlns:a16="http://schemas.microsoft.com/office/drawing/2014/main" id="{CEA84471-6D6B-5D32-F613-6FB93A5D8E9B}"/>
              </a:ext>
            </a:extLst>
          </p:cNvPr>
          <p:cNvSpPr txBox="1"/>
          <p:nvPr/>
        </p:nvSpPr>
        <p:spPr>
          <a:xfrm>
            <a:off x="2840058" y="4574208"/>
            <a:ext cx="4641861" cy="346249"/>
          </a:xfrm>
          <a:prstGeom prst="rect">
            <a:avLst/>
          </a:prstGeom>
          <a:noFill/>
        </p:spPr>
        <p:txBody>
          <a:bodyPr wrap="square" lIns="0" tIns="0" rIns="0" bIns="0" rtlCol="0">
            <a:spAutoFit/>
          </a:bodyPr>
          <a:lstStyle/>
          <a:p>
            <a:pPr algn="ctr">
              <a:lnSpc>
                <a:spcPts val="2740"/>
              </a:lnSpc>
            </a:pPr>
            <a:r>
              <a:rPr lang="cy-GB" sz="2500" b="1">
                <a:solidFill>
                  <a:srgbClr val="004976"/>
                </a:solidFill>
                <a:latin typeface="Source Sans Pro" panose="020B0503030403020204" pitchFamily="34" charset="0"/>
                <a:ea typeface="Source Sans Pro"/>
                <a:hlinkClick r:id="rId3">
                  <a:extLst>
                    <a:ext uri="{A12FA001-AC4F-418D-AE19-62706E023703}">
                      <ahyp:hlinkClr xmlns:ahyp="http://schemas.microsoft.com/office/drawing/2018/hyperlinkcolor" val="tx"/>
                    </a:ext>
                  </a:extLst>
                </a:hlinkClick>
              </a:rPr>
              <a:t>Cyfathrebwr gwyddoniaeth</a:t>
            </a:r>
          </a:p>
        </p:txBody>
      </p:sp>
    </p:spTree>
    <p:extLst>
      <p:ext uri="{BB962C8B-B14F-4D97-AF65-F5344CB8AC3E}">
        <p14:creationId xmlns:p14="http://schemas.microsoft.com/office/powerpoint/2010/main" val="24564806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54527-C7A5-AD33-A904-2C6C0E7E62E8}"/>
              </a:ext>
            </a:extLst>
          </p:cNvPr>
          <p:cNvSpPr>
            <a:spLocks noGrp="1"/>
          </p:cNvSpPr>
          <p:nvPr>
            <p:ph type="title"/>
          </p:nvPr>
        </p:nvSpPr>
        <p:spPr/>
        <p:txBody>
          <a:bodyPr>
            <a:noAutofit/>
          </a:bodyPr>
          <a:lstStyle/>
          <a:p>
            <a:r>
              <a:rPr lang="cy-GB"/>
              <a:t>Adeiledd hydrocarbonau</a:t>
            </a:r>
          </a:p>
        </p:txBody>
      </p:sp>
      <p:sp>
        <p:nvSpPr>
          <p:cNvPr id="3" name="Text Placeholder 2">
            <a:extLst>
              <a:ext uri="{FF2B5EF4-FFF2-40B4-BE49-F238E27FC236}">
                <a16:creationId xmlns:a16="http://schemas.microsoft.com/office/drawing/2014/main" id="{849C2E31-E726-45AE-3400-2198DF01C54B}"/>
              </a:ext>
            </a:extLst>
          </p:cNvPr>
          <p:cNvSpPr>
            <a:spLocks noGrp="1"/>
          </p:cNvSpPr>
          <p:nvPr>
            <p:ph type="body" sz="half" idx="2"/>
          </p:nvPr>
        </p:nvSpPr>
        <p:spPr/>
        <p:txBody>
          <a:bodyPr/>
          <a:lstStyle/>
          <a:p>
            <a:r>
              <a:rPr lang="cy-GB"/>
              <a:t>Gweithgaredd 2</a:t>
            </a:r>
          </a:p>
        </p:txBody>
      </p:sp>
      <p:sp>
        <p:nvSpPr>
          <p:cNvPr id="4" name="Text Placeholder 3">
            <a:extLst>
              <a:ext uri="{FF2B5EF4-FFF2-40B4-BE49-F238E27FC236}">
                <a16:creationId xmlns:a16="http://schemas.microsoft.com/office/drawing/2014/main" id="{BBF56528-0E64-779D-EA9A-805326200AB4}"/>
              </a:ext>
            </a:extLst>
          </p:cNvPr>
          <p:cNvSpPr>
            <a:spLocks noGrp="1"/>
          </p:cNvSpPr>
          <p:nvPr>
            <p:ph type="body" sz="half" idx="10"/>
          </p:nvPr>
        </p:nvSpPr>
        <p:spPr>
          <a:xfrm>
            <a:off x="774101" y="5085184"/>
            <a:ext cx="3366438" cy="529200"/>
          </a:xfrm>
        </p:spPr>
        <p:txBody>
          <a:bodyPr/>
          <a:lstStyle/>
          <a:p>
            <a:r>
              <a:rPr lang="cy-GB" dirty="0"/>
              <a:t>Edrychwch ar y llyfr gwaith </a:t>
            </a:r>
            <a:br>
              <a:rPr lang="cy-GB" dirty="0"/>
            </a:br>
            <a:r>
              <a:rPr lang="cy-GB" dirty="0"/>
              <a:t>i fyfyrwyr</a:t>
            </a:r>
          </a:p>
        </p:txBody>
      </p:sp>
    </p:spTree>
    <p:extLst>
      <p:ext uri="{BB962C8B-B14F-4D97-AF65-F5344CB8AC3E}">
        <p14:creationId xmlns:p14="http://schemas.microsoft.com/office/powerpoint/2010/main" val="12259237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835FC5-25B6-425D-9E36-2F97721D245B}"/>
              </a:ext>
            </a:extLst>
          </p:cNvPr>
          <p:cNvSpPr>
            <a:spLocks noGrp="1"/>
          </p:cNvSpPr>
          <p:nvPr>
            <p:ph type="title"/>
          </p:nvPr>
        </p:nvSpPr>
        <p:spPr/>
        <p:txBody>
          <a:bodyPr>
            <a:normAutofit/>
          </a:bodyPr>
          <a:lstStyle/>
          <a:p>
            <a:r>
              <a:rPr lang="cy-GB" sz="3200">
                <a:cs typeface="Arial" panose="020B0604020202020204" pitchFamily="34" charset="0"/>
              </a:rPr>
              <a:t>Adeiledd atom carbon</a:t>
            </a:r>
          </a:p>
        </p:txBody>
      </p:sp>
      <p:sp>
        <p:nvSpPr>
          <p:cNvPr id="3" name="TextBox 2">
            <a:extLst>
              <a:ext uri="{FF2B5EF4-FFF2-40B4-BE49-F238E27FC236}">
                <a16:creationId xmlns:a16="http://schemas.microsoft.com/office/drawing/2014/main" id="{B1D011D8-67A4-88E9-65CE-679726D35482}"/>
              </a:ext>
            </a:extLst>
          </p:cNvPr>
          <p:cNvSpPr txBox="1"/>
          <p:nvPr/>
        </p:nvSpPr>
        <p:spPr>
          <a:xfrm>
            <a:off x="540000" y="1260000"/>
            <a:ext cx="1036822" cy="331950"/>
          </a:xfrm>
          <a:prstGeom prst="rect">
            <a:avLst/>
          </a:prstGeom>
          <a:noFill/>
        </p:spPr>
        <p:txBody>
          <a:bodyPr wrap="none" lIns="0" tIns="0" rIns="0" bIns="0" rtlCol="0">
            <a:spAutoFit/>
          </a:bodyPr>
          <a:lstStyle/>
          <a:p>
            <a:pPr defTabSz="342000">
              <a:lnSpc>
                <a:spcPts val="2740"/>
              </a:lnSpc>
            </a:pPr>
            <a:r>
              <a:rPr lang="cy-GB" sz="2200" b="1">
                <a:solidFill>
                  <a:srgbClr val="C80C2F"/>
                </a:solidFill>
                <a:latin typeface="Arial" panose="020B0604020202020204" pitchFamily="34" charset="0"/>
                <a:cs typeface="Arial" panose="020B0604020202020204" pitchFamily="34" charset="0"/>
              </a:rPr>
              <a:t>1.	</a:t>
            </a:r>
            <a:r>
              <a:rPr lang="cy-GB" sz="2200">
                <a:latin typeface="Arial" panose="020B0604020202020204" pitchFamily="34" charset="0"/>
                <a:cs typeface="Arial" panose="020B0604020202020204" pitchFamily="34" charset="0"/>
              </a:rPr>
              <a:t>(a)	</a:t>
            </a:r>
          </a:p>
        </p:txBody>
      </p:sp>
      <p:pic>
        <p:nvPicPr>
          <p:cNvPr id="5" name="Picture 4" descr="Symbol cemegol carbon gyda rhif atomig o 6 a rhif màs o 12">
            <a:extLst>
              <a:ext uri="{FF2B5EF4-FFF2-40B4-BE49-F238E27FC236}">
                <a16:creationId xmlns:a16="http://schemas.microsoft.com/office/drawing/2014/main" id="{1F117261-AE33-D376-78DC-1528FA45DFA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696539" y="1928527"/>
            <a:ext cx="1474862" cy="1667313"/>
          </a:xfrm>
          <a:prstGeom prst="rect">
            <a:avLst/>
          </a:prstGeom>
        </p:spPr>
      </p:pic>
      <p:sp>
        <p:nvSpPr>
          <p:cNvPr id="19" name="Text Box 2"/>
          <p:cNvSpPr txBox="1">
            <a:spLocks noChangeArrowheads="1"/>
          </p:cNvSpPr>
          <p:nvPr/>
        </p:nvSpPr>
        <p:spPr bwMode="auto">
          <a:xfrm>
            <a:off x="840210" y="3994410"/>
            <a:ext cx="3888432" cy="1689733"/>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a:lnSpc>
                <a:spcPct val="107000"/>
              </a:lnSpc>
              <a:spcAft>
                <a:spcPts val="800"/>
              </a:spcAft>
            </a:pPr>
            <a:r>
              <a:rPr lang="cy-GB" sz="2200">
                <a:latin typeface="Arial" panose="020B0604020202020204" pitchFamily="34" charset="0"/>
                <a:ea typeface="Arial"/>
                <a:cs typeface="Arial" panose="020B0604020202020204" pitchFamily="34" charset="0"/>
              </a:rPr>
              <a:t>Mae hyn yn golygu bod gan garbon </a:t>
            </a:r>
          </a:p>
          <a:p>
            <a:pPr marL="514346" indent="-285748">
              <a:lnSpc>
                <a:spcPct val="107000"/>
              </a:lnSpc>
              <a:buClr>
                <a:srgbClr val="C80C2F"/>
              </a:buClr>
              <a:buSzPct val="125000"/>
              <a:buFont typeface="Arial" panose="020B0604020202020204" pitchFamily="34" charset="0"/>
              <a:buChar char="•"/>
            </a:pPr>
            <a:r>
              <a:rPr lang="cy-GB" sz="2200">
                <a:latin typeface="Arial" panose="020B0604020202020204" pitchFamily="34" charset="0"/>
                <a:ea typeface="Arial"/>
                <a:cs typeface="Arial" panose="020B0604020202020204" pitchFamily="34" charset="0"/>
              </a:rPr>
              <a:t>_____ phroton</a:t>
            </a:r>
          </a:p>
          <a:p>
            <a:pPr marL="514346" indent="-285748">
              <a:lnSpc>
                <a:spcPct val="107000"/>
              </a:lnSpc>
              <a:buClr>
                <a:srgbClr val="C80C2F"/>
              </a:buClr>
              <a:buSzPct val="125000"/>
              <a:buFont typeface="Arial" panose="020B0604020202020204" pitchFamily="34" charset="0"/>
              <a:buChar char="•"/>
            </a:pPr>
            <a:r>
              <a:rPr lang="cy-GB" sz="2200">
                <a:latin typeface="Arial" panose="020B0604020202020204" pitchFamily="34" charset="0"/>
                <a:ea typeface="Arial"/>
                <a:cs typeface="Arial" panose="020B0604020202020204" pitchFamily="34" charset="0"/>
              </a:rPr>
              <a:t>_____ niwtron</a:t>
            </a:r>
          </a:p>
          <a:p>
            <a:pPr marL="514346" indent="-285748">
              <a:lnSpc>
                <a:spcPct val="107000"/>
              </a:lnSpc>
              <a:buClr>
                <a:srgbClr val="C80C2F"/>
              </a:buClr>
              <a:buSzPct val="125000"/>
              <a:buFont typeface="Arial" panose="020B0604020202020204" pitchFamily="34" charset="0"/>
              <a:buChar char="•"/>
            </a:pPr>
            <a:r>
              <a:rPr lang="cy-GB" sz="2200">
                <a:latin typeface="Arial" panose="020B0604020202020204" pitchFamily="34" charset="0"/>
                <a:ea typeface="Arial"/>
                <a:cs typeface="Arial" panose="020B0604020202020204" pitchFamily="34" charset="0"/>
              </a:rPr>
              <a:t>_____ electron</a:t>
            </a:r>
          </a:p>
        </p:txBody>
      </p:sp>
      <p:sp>
        <p:nvSpPr>
          <p:cNvPr id="47" name="TextBox 46"/>
          <p:cNvSpPr txBox="1"/>
          <p:nvPr/>
        </p:nvSpPr>
        <p:spPr>
          <a:xfrm>
            <a:off x="1696539" y="5148501"/>
            <a:ext cx="409724" cy="430887"/>
          </a:xfrm>
          <a:prstGeom prst="rect">
            <a:avLst/>
          </a:prstGeom>
          <a:noFill/>
        </p:spPr>
        <p:txBody>
          <a:bodyPr wrap="square" rtlCol="0">
            <a:spAutoFit/>
          </a:bodyPr>
          <a:lstStyle/>
          <a:p>
            <a:r>
              <a:rPr lang="cy-GB" sz="2200" dirty="0">
                <a:latin typeface="Arial" panose="020B0604020202020204" pitchFamily="34" charset="0"/>
                <a:cs typeface="Arial" panose="020B0604020202020204" pitchFamily="34" charset="0"/>
              </a:rPr>
              <a:t>6</a:t>
            </a:r>
          </a:p>
        </p:txBody>
      </p:sp>
      <p:sp>
        <p:nvSpPr>
          <p:cNvPr id="14" name="TextBox 13">
            <a:extLst>
              <a:ext uri="{FF2B5EF4-FFF2-40B4-BE49-F238E27FC236}">
                <a16:creationId xmlns:a16="http://schemas.microsoft.com/office/drawing/2014/main" id="{0C3FFB59-CA8D-B960-F51E-A4119979E961}"/>
              </a:ext>
            </a:extLst>
          </p:cNvPr>
          <p:cNvSpPr txBox="1"/>
          <p:nvPr/>
        </p:nvSpPr>
        <p:spPr>
          <a:xfrm>
            <a:off x="1696539" y="4754485"/>
            <a:ext cx="409724" cy="430887"/>
          </a:xfrm>
          <a:prstGeom prst="rect">
            <a:avLst/>
          </a:prstGeom>
          <a:noFill/>
        </p:spPr>
        <p:txBody>
          <a:bodyPr wrap="square" rtlCol="0">
            <a:spAutoFit/>
          </a:bodyPr>
          <a:lstStyle/>
          <a:p>
            <a:r>
              <a:rPr lang="cy-GB" sz="2200">
                <a:latin typeface="Arial" panose="020B0604020202020204" pitchFamily="34" charset="0"/>
                <a:cs typeface="Arial" panose="020B0604020202020204" pitchFamily="34" charset="0"/>
              </a:rPr>
              <a:t>6</a:t>
            </a:r>
          </a:p>
        </p:txBody>
      </p:sp>
      <p:sp>
        <p:nvSpPr>
          <p:cNvPr id="15" name="TextBox 14">
            <a:extLst>
              <a:ext uri="{FF2B5EF4-FFF2-40B4-BE49-F238E27FC236}">
                <a16:creationId xmlns:a16="http://schemas.microsoft.com/office/drawing/2014/main" id="{CAFEF264-B54A-88FA-4258-D0E16386D86C}"/>
              </a:ext>
            </a:extLst>
          </p:cNvPr>
          <p:cNvSpPr txBox="1"/>
          <p:nvPr/>
        </p:nvSpPr>
        <p:spPr>
          <a:xfrm>
            <a:off x="1696539" y="5502641"/>
            <a:ext cx="409724" cy="430887"/>
          </a:xfrm>
          <a:prstGeom prst="rect">
            <a:avLst/>
          </a:prstGeom>
          <a:noFill/>
        </p:spPr>
        <p:txBody>
          <a:bodyPr wrap="square" rtlCol="0">
            <a:spAutoFit/>
          </a:bodyPr>
          <a:lstStyle/>
          <a:p>
            <a:r>
              <a:rPr lang="cy-GB" sz="2200" dirty="0">
                <a:latin typeface="Arial" panose="020B0604020202020204" pitchFamily="34" charset="0"/>
                <a:cs typeface="Arial" panose="020B0604020202020204" pitchFamily="34" charset="0"/>
              </a:rPr>
              <a:t>6</a:t>
            </a:r>
          </a:p>
        </p:txBody>
      </p:sp>
      <p:pic>
        <p:nvPicPr>
          <p:cNvPr id="9" name="Picture 8" descr="Ffurfwedd electronau carbon yn dangos dau gylch sy’n cynrychioli plisg electronau wedi'u llenwi. Mae dau ddot,, ar y cylch mwyaf mewnol a phedwar dot ar y cylch mwyaf allanol">
            <a:extLst>
              <a:ext uri="{FF2B5EF4-FFF2-40B4-BE49-F238E27FC236}">
                <a16:creationId xmlns:a16="http://schemas.microsoft.com/office/drawing/2014/main" id="{8871851A-0681-F583-2923-5F8FB064D11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88682" y="1700808"/>
            <a:ext cx="3888432" cy="3888432"/>
          </a:xfrm>
          <a:prstGeom prst="rect">
            <a:avLst/>
          </a:prstGeom>
        </p:spPr>
      </p:pic>
      <p:pic>
        <p:nvPicPr>
          <p:cNvPr id="11" name="Picture 10">
            <a:extLst>
              <a:ext uri="{FF2B5EF4-FFF2-40B4-BE49-F238E27FC236}">
                <a16:creationId xmlns:a16="http://schemas.microsoft.com/office/drawing/2014/main" id="{26231AEA-A05A-A4C3-FA8D-79CA0088E7F8}"/>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586829" y="3376800"/>
            <a:ext cx="1016132" cy="2997200"/>
          </a:xfrm>
          <a:prstGeom prst="rect">
            <a:avLst/>
          </a:prstGeom>
        </p:spPr>
      </p:pic>
      <p:pic>
        <p:nvPicPr>
          <p:cNvPr id="16" name="Picture 15">
            <a:extLst>
              <a:ext uri="{FF2B5EF4-FFF2-40B4-BE49-F238E27FC236}">
                <a16:creationId xmlns:a16="http://schemas.microsoft.com/office/drawing/2014/main" id="{C3B3A584-2B79-87F6-FA93-BABFFD223660}"/>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17" name="Text Placeholder 2">
            <a:extLst>
              <a:ext uri="{FF2B5EF4-FFF2-40B4-BE49-F238E27FC236}">
                <a16:creationId xmlns:a16="http://schemas.microsoft.com/office/drawing/2014/main" id="{38B7F118-1BE8-3E05-2E8B-EC1E7869E6E4}"/>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2</a:t>
            </a:r>
          </a:p>
        </p:txBody>
      </p:sp>
    </p:spTree>
    <p:extLst>
      <p:ext uri="{BB962C8B-B14F-4D97-AF65-F5344CB8AC3E}">
        <p14:creationId xmlns:p14="http://schemas.microsoft.com/office/powerpoint/2010/main" val="37269871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E30769E-AE81-4BA8-92C5-817F363BC4DB}"/>
              </a:ext>
            </a:extLst>
          </p:cNvPr>
          <p:cNvSpPr>
            <a:spLocks noGrp="1"/>
          </p:cNvSpPr>
          <p:nvPr>
            <p:ph type="title"/>
          </p:nvPr>
        </p:nvSpPr>
        <p:spPr/>
        <p:txBody>
          <a:bodyPr>
            <a:normAutofit/>
          </a:bodyPr>
          <a:lstStyle/>
          <a:p>
            <a:r>
              <a:rPr lang="cy-GB" sz="3200">
                <a:cs typeface="Arial" panose="020B0604020202020204" pitchFamily="34" charset="0"/>
              </a:rPr>
              <a:t>Adeiledd atom hydrogen</a:t>
            </a:r>
          </a:p>
        </p:txBody>
      </p:sp>
      <p:sp>
        <p:nvSpPr>
          <p:cNvPr id="2" name="TextBox 1">
            <a:extLst>
              <a:ext uri="{FF2B5EF4-FFF2-40B4-BE49-F238E27FC236}">
                <a16:creationId xmlns:a16="http://schemas.microsoft.com/office/drawing/2014/main" id="{E77309E7-377C-23BA-900C-F63A4C8CEB59}"/>
              </a:ext>
            </a:extLst>
          </p:cNvPr>
          <p:cNvSpPr txBox="1"/>
          <p:nvPr/>
        </p:nvSpPr>
        <p:spPr>
          <a:xfrm>
            <a:off x="540000" y="1260000"/>
            <a:ext cx="1036822" cy="331950"/>
          </a:xfrm>
          <a:prstGeom prst="rect">
            <a:avLst/>
          </a:prstGeom>
          <a:noFill/>
        </p:spPr>
        <p:txBody>
          <a:bodyPr wrap="none" lIns="0" tIns="0" rIns="0" bIns="0" rtlCol="0">
            <a:spAutoFit/>
          </a:bodyPr>
          <a:lstStyle/>
          <a:p>
            <a:pPr defTabSz="342000">
              <a:lnSpc>
                <a:spcPts val="2740"/>
              </a:lnSpc>
            </a:pPr>
            <a:r>
              <a:rPr lang="cy-GB" sz="2200" b="1">
                <a:solidFill>
                  <a:srgbClr val="C80C2F"/>
                </a:solidFill>
                <a:latin typeface="Arial" panose="020B0604020202020204" pitchFamily="34" charset="0"/>
                <a:cs typeface="Arial" panose="020B0604020202020204" pitchFamily="34" charset="0"/>
              </a:rPr>
              <a:t>1.	</a:t>
            </a:r>
            <a:r>
              <a:rPr lang="cy-GB" sz="2200">
                <a:latin typeface="Arial" panose="020B0604020202020204" pitchFamily="34" charset="0"/>
                <a:cs typeface="Arial" panose="020B0604020202020204" pitchFamily="34" charset="0"/>
              </a:rPr>
              <a:t>(b)	</a:t>
            </a:r>
          </a:p>
        </p:txBody>
      </p:sp>
      <p:pic>
        <p:nvPicPr>
          <p:cNvPr id="6" name="Picture 5" descr="Symbol cemegol hydrogen gyda rhif atomig o 1 a rhif màs o 12">
            <a:extLst>
              <a:ext uri="{FF2B5EF4-FFF2-40B4-BE49-F238E27FC236}">
                <a16:creationId xmlns:a16="http://schemas.microsoft.com/office/drawing/2014/main" id="{0F3CCAAD-9FE3-5980-5B6D-A6E9F667AF1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695600" y="1906070"/>
            <a:ext cx="1511240" cy="1708438"/>
          </a:xfrm>
          <a:prstGeom prst="rect">
            <a:avLst/>
          </a:prstGeom>
        </p:spPr>
      </p:pic>
      <p:sp>
        <p:nvSpPr>
          <p:cNvPr id="16" name="Text Box 2">
            <a:extLst>
              <a:ext uri="{FF2B5EF4-FFF2-40B4-BE49-F238E27FC236}">
                <a16:creationId xmlns:a16="http://schemas.microsoft.com/office/drawing/2014/main" id="{323DF476-30FB-42B2-C0AE-D13ECD59AE5C}"/>
              </a:ext>
            </a:extLst>
          </p:cNvPr>
          <p:cNvSpPr txBox="1">
            <a:spLocks noChangeArrowheads="1"/>
          </p:cNvSpPr>
          <p:nvPr/>
        </p:nvSpPr>
        <p:spPr bwMode="auto">
          <a:xfrm>
            <a:off x="840210" y="4005824"/>
            <a:ext cx="4248472" cy="1689733"/>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a:lnSpc>
                <a:spcPct val="107000"/>
              </a:lnSpc>
              <a:spcAft>
                <a:spcPts val="800"/>
              </a:spcAft>
            </a:pPr>
            <a:r>
              <a:rPr lang="cy-GB" sz="2200">
                <a:latin typeface="Arial" panose="020B0604020202020204" pitchFamily="34" charset="0"/>
                <a:ea typeface="Arial"/>
                <a:cs typeface="Arial" panose="020B0604020202020204" pitchFamily="34" charset="0"/>
              </a:rPr>
              <a:t>Mae hyn yn golygu bod gan hydrogen </a:t>
            </a:r>
          </a:p>
          <a:p>
            <a:pPr marL="514346" indent="-285748">
              <a:lnSpc>
                <a:spcPct val="107000"/>
              </a:lnSpc>
              <a:buClr>
                <a:srgbClr val="C80C2F"/>
              </a:buClr>
              <a:buSzPct val="125000"/>
              <a:buFont typeface="Arial" panose="020B0604020202020204" pitchFamily="34" charset="0"/>
              <a:buChar char="•"/>
            </a:pPr>
            <a:r>
              <a:rPr lang="cy-GB" sz="2200">
                <a:latin typeface="Arial" panose="020B0604020202020204" pitchFamily="34" charset="0"/>
                <a:ea typeface="Arial"/>
                <a:cs typeface="Arial" panose="020B0604020202020204" pitchFamily="34" charset="0"/>
              </a:rPr>
              <a:t>_____ proton</a:t>
            </a:r>
          </a:p>
          <a:p>
            <a:pPr marL="514346" indent="-285748">
              <a:lnSpc>
                <a:spcPct val="107000"/>
              </a:lnSpc>
              <a:buClr>
                <a:srgbClr val="C80C2F"/>
              </a:buClr>
              <a:buSzPct val="125000"/>
              <a:buFont typeface="Arial" panose="020B0604020202020204" pitchFamily="34" charset="0"/>
              <a:buChar char="•"/>
            </a:pPr>
            <a:r>
              <a:rPr lang="cy-GB" sz="2200">
                <a:latin typeface="Arial" panose="020B0604020202020204" pitchFamily="34" charset="0"/>
                <a:ea typeface="Arial"/>
                <a:cs typeface="Arial" panose="020B0604020202020204" pitchFamily="34" charset="0"/>
              </a:rPr>
              <a:t>_____ niwtron</a:t>
            </a:r>
          </a:p>
          <a:p>
            <a:pPr marL="514346" indent="-285748">
              <a:lnSpc>
                <a:spcPct val="107000"/>
              </a:lnSpc>
              <a:buClr>
                <a:srgbClr val="C80C2F"/>
              </a:buClr>
              <a:buSzPct val="125000"/>
              <a:buFont typeface="Arial" panose="020B0604020202020204" pitchFamily="34" charset="0"/>
              <a:buChar char="•"/>
            </a:pPr>
            <a:r>
              <a:rPr lang="cy-GB" sz="2200">
                <a:latin typeface="Arial" panose="020B0604020202020204" pitchFamily="34" charset="0"/>
                <a:ea typeface="Arial"/>
                <a:cs typeface="Arial" panose="020B0604020202020204" pitchFamily="34" charset="0"/>
              </a:rPr>
              <a:t>_____ electron</a:t>
            </a:r>
          </a:p>
        </p:txBody>
      </p:sp>
      <p:sp>
        <p:nvSpPr>
          <p:cNvPr id="17" name="TextBox 16">
            <a:extLst>
              <a:ext uri="{FF2B5EF4-FFF2-40B4-BE49-F238E27FC236}">
                <a16:creationId xmlns:a16="http://schemas.microsoft.com/office/drawing/2014/main" id="{BE01C524-787F-810E-3D98-52600A869CBE}"/>
              </a:ext>
            </a:extLst>
          </p:cNvPr>
          <p:cNvSpPr txBox="1"/>
          <p:nvPr/>
        </p:nvSpPr>
        <p:spPr>
          <a:xfrm>
            <a:off x="1696539" y="4798313"/>
            <a:ext cx="409724" cy="430887"/>
          </a:xfrm>
          <a:prstGeom prst="rect">
            <a:avLst/>
          </a:prstGeom>
          <a:noFill/>
        </p:spPr>
        <p:txBody>
          <a:bodyPr wrap="square" rtlCol="0">
            <a:spAutoFit/>
          </a:bodyPr>
          <a:lstStyle/>
          <a:p>
            <a:r>
              <a:rPr lang="cy-GB" sz="2200">
                <a:latin typeface="Arial" panose="020B0604020202020204" pitchFamily="34" charset="0"/>
                <a:cs typeface="Arial" panose="020B0604020202020204" pitchFamily="34" charset="0"/>
              </a:rPr>
              <a:t>1</a:t>
            </a:r>
          </a:p>
        </p:txBody>
      </p:sp>
      <p:sp>
        <p:nvSpPr>
          <p:cNvPr id="18" name="TextBox 17">
            <a:extLst>
              <a:ext uri="{FF2B5EF4-FFF2-40B4-BE49-F238E27FC236}">
                <a16:creationId xmlns:a16="http://schemas.microsoft.com/office/drawing/2014/main" id="{DB3F2130-0E59-C50F-8A59-23420FF18921}"/>
              </a:ext>
            </a:extLst>
          </p:cNvPr>
          <p:cNvSpPr txBox="1"/>
          <p:nvPr/>
        </p:nvSpPr>
        <p:spPr>
          <a:xfrm>
            <a:off x="1696539" y="5158353"/>
            <a:ext cx="409724" cy="430887"/>
          </a:xfrm>
          <a:prstGeom prst="rect">
            <a:avLst/>
          </a:prstGeom>
          <a:noFill/>
        </p:spPr>
        <p:txBody>
          <a:bodyPr wrap="square" rtlCol="0">
            <a:spAutoFit/>
          </a:bodyPr>
          <a:lstStyle/>
          <a:p>
            <a:r>
              <a:rPr lang="cy-GB" sz="2200" dirty="0">
                <a:latin typeface="Arial" panose="020B0604020202020204" pitchFamily="34" charset="0"/>
                <a:cs typeface="Arial" panose="020B0604020202020204" pitchFamily="34" charset="0"/>
              </a:rPr>
              <a:t>0</a:t>
            </a:r>
          </a:p>
        </p:txBody>
      </p:sp>
      <p:sp>
        <p:nvSpPr>
          <p:cNvPr id="21" name="TextBox 20">
            <a:extLst>
              <a:ext uri="{FF2B5EF4-FFF2-40B4-BE49-F238E27FC236}">
                <a16:creationId xmlns:a16="http://schemas.microsoft.com/office/drawing/2014/main" id="{50E44B83-B686-8AD8-4640-F2127160150F}"/>
              </a:ext>
            </a:extLst>
          </p:cNvPr>
          <p:cNvSpPr txBox="1"/>
          <p:nvPr/>
        </p:nvSpPr>
        <p:spPr>
          <a:xfrm>
            <a:off x="1696539" y="5517232"/>
            <a:ext cx="409724" cy="430887"/>
          </a:xfrm>
          <a:prstGeom prst="rect">
            <a:avLst/>
          </a:prstGeom>
          <a:noFill/>
        </p:spPr>
        <p:txBody>
          <a:bodyPr wrap="square" rtlCol="0">
            <a:spAutoFit/>
          </a:bodyPr>
          <a:lstStyle/>
          <a:p>
            <a:r>
              <a:rPr lang="cy-GB" sz="2200" dirty="0">
                <a:latin typeface="Arial" panose="020B0604020202020204" pitchFamily="34" charset="0"/>
                <a:cs typeface="Arial" panose="020B0604020202020204" pitchFamily="34" charset="0"/>
              </a:rPr>
              <a:t>1</a:t>
            </a:r>
          </a:p>
        </p:txBody>
      </p:sp>
      <p:pic>
        <p:nvPicPr>
          <p:cNvPr id="9" name="Picture 8" descr="Mae ffurfwedd electronau hydrogen yn dangos un dot, ar gylch sy’n cynrychioli un plisgyn electronau wedi’i lenwi ">
            <a:extLst>
              <a:ext uri="{FF2B5EF4-FFF2-40B4-BE49-F238E27FC236}">
                <a16:creationId xmlns:a16="http://schemas.microsoft.com/office/drawing/2014/main" id="{E372EB2A-ACBD-959F-308C-356FC9F3556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192042" y="1484784"/>
            <a:ext cx="3827009" cy="3827009"/>
          </a:xfrm>
          <a:prstGeom prst="rect">
            <a:avLst/>
          </a:prstGeom>
        </p:spPr>
      </p:pic>
      <p:pic>
        <p:nvPicPr>
          <p:cNvPr id="8" name="Picture 7">
            <a:extLst>
              <a:ext uri="{FF2B5EF4-FFF2-40B4-BE49-F238E27FC236}">
                <a16:creationId xmlns:a16="http://schemas.microsoft.com/office/drawing/2014/main" id="{6E469E02-035D-C2A9-775E-A7EEFCC7DA5D}"/>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643986" y="3456000"/>
            <a:ext cx="901817" cy="2895600"/>
          </a:xfrm>
          <a:prstGeom prst="rect">
            <a:avLst/>
          </a:prstGeom>
        </p:spPr>
      </p:pic>
      <p:pic>
        <p:nvPicPr>
          <p:cNvPr id="22" name="Picture 21">
            <a:extLst>
              <a:ext uri="{FF2B5EF4-FFF2-40B4-BE49-F238E27FC236}">
                <a16:creationId xmlns:a16="http://schemas.microsoft.com/office/drawing/2014/main" id="{FB8E6B55-8FDC-7032-A7E7-93A9E346D7C2}"/>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23" name="Text Placeholder 2">
            <a:extLst>
              <a:ext uri="{FF2B5EF4-FFF2-40B4-BE49-F238E27FC236}">
                <a16:creationId xmlns:a16="http://schemas.microsoft.com/office/drawing/2014/main" id="{D6D04EED-E8B8-64E0-E999-010A3A3DE2DA}"/>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2</a:t>
            </a:r>
          </a:p>
        </p:txBody>
      </p:sp>
    </p:spTree>
    <p:extLst>
      <p:ext uri="{BB962C8B-B14F-4D97-AF65-F5344CB8AC3E}">
        <p14:creationId xmlns:p14="http://schemas.microsoft.com/office/powerpoint/2010/main" val="34687809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3"/>
          <p:cNvSpPr>
            <a:spLocks noChangeArrowheads="1"/>
          </p:cNvSpPr>
          <p:nvPr/>
        </p:nvSpPr>
        <p:spPr bwMode="auto">
          <a:xfrm>
            <a:off x="1524794" y="9144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defTabSz="914392" eaLnBrk="0" fontAlgn="base" hangingPunct="0">
              <a:spcBef>
                <a:spcPct val="0"/>
              </a:spcBef>
              <a:spcAft>
                <a:spcPct val="0"/>
              </a:spcAft>
            </a:pPr>
            <a:r>
              <a:rPr lang="cy-GB" sz="1200" b="1">
                <a:solidFill>
                  <a:srgbClr val="FFFFFF"/>
                </a:solidFill>
                <a:latin typeface="Calibri" panose="020F0502020204030204" pitchFamily="34" charset="0"/>
                <a:ea typeface="Calibri"/>
                <a:cs typeface="Times New Roman" panose="02020603050405020304" pitchFamily="18" charset="0"/>
              </a:rPr>
              <a:t> C</a:t>
            </a:r>
          </a:p>
        </p:txBody>
      </p:sp>
      <p:sp>
        <p:nvSpPr>
          <p:cNvPr id="4" name="Title 3">
            <a:extLst>
              <a:ext uri="{FF2B5EF4-FFF2-40B4-BE49-F238E27FC236}">
                <a16:creationId xmlns:a16="http://schemas.microsoft.com/office/drawing/2014/main" id="{8C9EC455-42ED-414F-B2F4-3E36B153C5F1}"/>
              </a:ext>
            </a:extLst>
          </p:cNvPr>
          <p:cNvSpPr>
            <a:spLocks noGrp="1"/>
          </p:cNvSpPr>
          <p:nvPr>
            <p:ph type="title"/>
          </p:nvPr>
        </p:nvSpPr>
        <p:spPr/>
        <p:txBody>
          <a:bodyPr>
            <a:normAutofit fontScale="90000"/>
          </a:bodyPr>
          <a:lstStyle/>
          <a:p>
            <a:r>
              <a:rPr lang="cy-GB"/>
              <a:t>Bondiau cofalent</a:t>
            </a:r>
          </a:p>
        </p:txBody>
      </p:sp>
      <p:pic>
        <p:nvPicPr>
          <p:cNvPr id="21" name="Picture 20" descr="Ffurfwedd electronau atom methan Pedwar cylch, sy’n cynrychioli pedwar plisgyn electron, gyda’r briflythyren H yn eu canol. Mae’r rhain yn gorgyffwrdd â chylch, gyda chylch llai arall yn cynnwys y briflythyren C. Mae dau ddot, sy’n cynrychioli electronau, ar y cylch mewnol llai o amgylch y briflythyren C a dot a chroes, sy’n cynrychioli electronau, ym mhob rhan sy’n gorgyffwrdd. Mae allwedd hefyd yn dangos y croesau fel electronau yn H a dotiau fel electronau yn C">
            <a:extLst>
              <a:ext uri="{FF2B5EF4-FFF2-40B4-BE49-F238E27FC236}">
                <a16:creationId xmlns:a16="http://schemas.microsoft.com/office/drawing/2014/main" id="{5F741B2A-79DB-CC3A-6916-139139D3583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27079" y="1591950"/>
            <a:ext cx="5227153" cy="4145538"/>
          </a:xfrm>
          <a:prstGeom prst="rect">
            <a:avLst/>
          </a:prstGeom>
        </p:spPr>
      </p:pic>
      <p:pic>
        <p:nvPicPr>
          <p:cNvPr id="6" name="Picture 5">
            <a:extLst>
              <a:ext uri="{FF2B5EF4-FFF2-40B4-BE49-F238E27FC236}">
                <a16:creationId xmlns:a16="http://schemas.microsoft.com/office/drawing/2014/main" id="{7B44978D-EDA8-98FF-6C3B-0201B2F644BA}"/>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510619" y="3294000"/>
            <a:ext cx="1168552" cy="3048000"/>
          </a:xfrm>
          <a:prstGeom prst="rect">
            <a:avLst/>
          </a:prstGeom>
        </p:spPr>
      </p:pic>
      <p:pic>
        <p:nvPicPr>
          <p:cNvPr id="7" name="Picture 6">
            <a:extLst>
              <a:ext uri="{FF2B5EF4-FFF2-40B4-BE49-F238E27FC236}">
                <a16:creationId xmlns:a16="http://schemas.microsoft.com/office/drawing/2014/main" id="{200C4E04-6498-62F4-E354-8B879CADA59B}"/>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8" name="Text Placeholder 2">
            <a:extLst>
              <a:ext uri="{FF2B5EF4-FFF2-40B4-BE49-F238E27FC236}">
                <a16:creationId xmlns:a16="http://schemas.microsoft.com/office/drawing/2014/main" id="{49D11C91-2771-3DE4-B878-CABED519E914}"/>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2</a:t>
            </a:r>
          </a:p>
        </p:txBody>
      </p:sp>
      <p:sp>
        <p:nvSpPr>
          <p:cNvPr id="2" name="TextBox 1">
            <a:extLst>
              <a:ext uri="{FF2B5EF4-FFF2-40B4-BE49-F238E27FC236}">
                <a16:creationId xmlns:a16="http://schemas.microsoft.com/office/drawing/2014/main" id="{650B2D39-1EE1-2294-8049-95B8270B8854}"/>
              </a:ext>
            </a:extLst>
          </p:cNvPr>
          <p:cNvSpPr txBox="1"/>
          <p:nvPr/>
        </p:nvSpPr>
        <p:spPr>
          <a:xfrm>
            <a:off x="540000" y="1260000"/>
            <a:ext cx="345607" cy="331950"/>
          </a:xfrm>
          <a:prstGeom prst="rect">
            <a:avLst/>
          </a:prstGeom>
          <a:noFill/>
        </p:spPr>
        <p:txBody>
          <a:bodyPr wrap="none" lIns="0" tIns="0" rIns="0" bIns="0" rtlCol="0">
            <a:spAutoFit/>
          </a:bodyPr>
          <a:lstStyle/>
          <a:p>
            <a:pPr defTabSz="342000">
              <a:lnSpc>
                <a:spcPts val="2740"/>
              </a:lnSpc>
            </a:pPr>
            <a:r>
              <a:rPr lang="cy-GB" sz="2200" b="1">
                <a:solidFill>
                  <a:srgbClr val="C80C2F"/>
                </a:solidFill>
                <a:latin typeface="Arial" panose="020B0604020202020204" pitchFamily="34" charset="0"/>
                <a:cs typeface="Arial" panose="020B0604020202020204" pitchFamily="34" charset="0"/>
              </a:rPr>
              <a:t>2.</a:t>
            </a:r>
            <a:r>
              <a:rPr lang="cy-GB" sz="220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872417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7A5F6E-9B31-BB2B-0828-04EFFFD61BA1}"/>
              </a:ext>
            </a:extLst>
          </p:cNvPr>
          <p:cNvSpPr>
            <a:spLocks noGrp="1"/>
          </p:cNvSpPr>
          <p:nvPr>
            <p:ph type="title"/>
          </p:nvPr>
        </p:nvSpPr>
        <p:spPr/>
        <p:txBody>
          <a:bodyPr>
            <a:noAutofit/>
          </a:bodyPr>
          <a:lstStyle/>
          <a:p>
            <a:r>
              <a:rPr lang="cy-GB"/>
              <a:t>Moleciwlau syml</a:t>
            </a:r>
          </a:p>
        </p:txBody>
      </p:sp>
      <p:sp>
        <p:nvSpPr>
          <p:cNvPr id="3" name="Text Placeholder 2">
            <a:extLst>
              <a:ext uri="{FF2B5EF4-FFF2-40B4-BE49-F238E27FC236}">
                <a16:creationId xmlns:a16="http://schemas.microsoft.com/office/drawing/2014/main" id="{CD9DFB95-7D8E-2506-F534-1D00E694E764}"/>
              </a:ext>
            </a:extLst>
          </p:cNvPr>
          <p:cNvSpPr>
            <a:spLocks noGrp="1"/>
          </p:cNvSpPr>
          <p:nvPr>
            <p:ph type="body" sz="half" idx="2"/>
          </p:nvPr>
        </p:nvSpPr>
        <p:spPr/>
        <p:txBody>
          <a:bodyPr/>
          <a:lstStyle/>
          <a:p>
            <a:r>
              <a:rPr lang="cy-GB"/>
              <a:t>Gweithgaredd 3</a:t>
            </a:r>
          </a:p>
        </p:txBody>
      </p:sp>
      <p:sp>
        <p:nvSpPr>
          <p:cNvPr id="4" name="Text Placeholder 3">
            <a:extLst>
              <a:ext uri="{FF2B5EF4-FFF2-40B4-BE49-F238E27FC236}">
                <a16:creationId xmlns:a16="http://schemas.microsoft.com/office/drawing/2014/main" id="{EFA0A327-31A9-C209-FC67-069AC7FCE96A}"/>
              </a:ext>
            </a:extLst>
          </p:cNvPr>
          <p:cNvSpPr>
            <a:spLocks noGrp="1"/>
          </p:cNvSpPr>
          <p:nvPr>
            <p:ph type="body" sz="half" idx="10"/>
          </p:nvPr>
        </p:nvSpPr>
        <p:spPr>
          <a:xfrm>
            <a:off x="774101" y="5013176"/>
            <a:ext cx="3366438" cy="529200"/>
          </a:xfrm>
        </p:spPr>
        <p:txBody>
          <a:bodyPr/>
          <a:lstStyle/>
          <a:p>
            <a:r>
              <a:rPr lang="cy-GB" dirty="0"/>
              <a:t>Edrychwch ar y llyfr gwaith </a:t>
            </a:r>
            <a:br>
              <a:rPr lang="cy-GB" dirty="0"/>
            </a:br>
            <a:r>
              <a:rPr lang="cy-GB" dirty="0"/>
              <a:t>i fyfyrwyr</a:t>
            </a:r>
          </a:p>
        </p:txBody>
      </p:sp>
    </p:spTree>
    <p:extLst>
      <p:ext uri="{BB962C8B-B14F-4D97-AF65-F5344CB8AC3E}">
        <p14:creationId xmlns:p14="http://schemas.microsoft.com/office/powerpoint/2010/main" val="908405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047D4D6-E6A2-473C-A87E-EBDA3F42DF61}"/>
              </a:ext>
            </a:extLst>
          </p:cNvPr>
          <p:cNvSpPr>
            <a:spLocks noGrp="1"/>
          </p:cNvSpPr>
          <p:nvPr>
            <p:ph type="title"/>
          </p:nvPr>
        </p:nvSpPr>
        <p:spPr/>
        <p:txBody>
          <a:bodyPr>
            <a:normAutofit/>
          </a:bodyPr>
          <a:lstStyle/>
          <a:p>
            <a:r>
              <a:rPr lang="cy-GB" sz="3200">
                <a:cs typeface="Arial" panose="020B0604020202020204" pitchFamily="34" charset="0"/>
              </a:rPr>
              <a:t>Moleciwlau syml</a:t>
            </a:r>
          </a:p>
        </p:txBody>
      </p:sp>
      <p:graphicFrame>
        <p:nvGraphicFramePr>
          <p:cNvPr id="2" name="Table 1" descr="Table of data with the first column showing circles of eight different colours representing eight different elements. The table also has columns including the atom names, chemical symbol and number of bonds they can form. White represents hydrogen, black represents carbon, red represents oxygen, blue represents nitrogen, yellow represents sulfur, green represents chlorine, pink represents iodine and silver represents aluminium"/>
          <p:cNvGraphicFramePr>
            <a:graphicFrameLocks noGrp="1"/>
          </p:cNvGraphicFramePr>
          <p:nvPr>
            <p:extLst>
              <p:ext uri="{D42A27DB-BD31-4B8C-83A1-F6EECF244321}">
                <p14:modId xmlns:p14="http://schemas.microsoft.com/office/powerpoint/2010/main" val="1726709515"/>
              </p:ext>
            </p:extLst>
          </p:nvPr>
        </p:nvGraphicFramePr>
        <p:xfrm>
          <a:off x="540000" y="1260000"/>
          <a:ext cx="9360000" cy="4698000"/>
        </p:xfrm>
        <a:graphic>
          <a:graphicData uri="http://schemas.openxmlformats.org/drawingml/2006/table">
            <a:tbl>
              <a:tblPr firstRow="1" firstCol="1" bandRow="1">
                <a:tableStyleId>{5C22544A-7EE6-4342-B048-85BDC9FD1C3A}</a:tableStyleId>
              </a:tblPr>
              <a:tblGrid>
                <a:gridCol w="1800000">
                  <a:extLst>
                    <a:ext uri="{9D8B030D-6E8A-4147-A177-3AD203B41FA5}">
                      <a16:colId xmlns:a16="http://schemas.microsoft.com/office/drawing/2014/main" val="1705155407"/>
                    </a:ext>
                  </a:extLst>
                </a:gridCol>
                <a:gridCol w="2520000">
                  <a:extLst>
                    <a:ext uri="{9D8B030D-6E8A-4147-A177-3AD203B41FA5}">
                      <a16:colId xmlns:a16="http://schemas.microsoft.com/office/drawing/2014/main" val="3000603158"/>
                    </a:ext>
                  </a:extLst>
                </a:gridCol>
                <a:gridCol w="2520000">
                  <a:extLst>
                    <a:ext uri="{9D8B030D-6E8A-4147-A177-3AD203B41FA5}">
                      <a16:colId xmlns:a16="http://schemas.microsoft.com/office/drawing/2014/main" val="1157797654"/>
                    </a:ext>
                  </a:extLst>
                </a:gridCol>
                <a:gridCol w="2520000">
                  <a:extLst>
                    <a:ext uri="{9D8B030D-6E8A-4147-A177-3AD203B41FA5}">
                      <a16:colId xmlns:a16="http://schemas.microsoft.com/office/drawing/2014/main" val="2072449707"/>
                    </a:ext>
                  </a:extLst>
                </a:gridCol>
              </a:tblGrid>
              <a:tr h="522000">
                <a:tc>
                  <a:txBody>
                    <a:bodyPr/>
                    <a:lstStyle/>
                    <a:p>
                      <a:pPr algn="ctr">
                        <a:lnSpc>
                          <a:spcPct val="107000"/>
                        </a:lnSpc>
                        <a:spcAft>
                          <a:spcPts val="800"/>
                        </a:spcAft>
                      </a:pPr>
                      <a:r>
                        <a:rPr lang="cy-GB" sz="2000" b="1">
                          <a:effectLst/>
                          <a:latin typeface="Arial" panose="020B0604020202020204" pitchFamily="34" charset="0"/>
                          <a:cs typeface="Arial" panose="020B0604020202020204" pitchFamily="34" charset="0"/>
                        </a:rPr>
                        <a:t>Lliw’r bêl</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4976"/>
                    </a:solidFill>
                  </a:tcPr>
                </a:tc>
                <a:tc>
                  <a:txBody>
                    <a:bodyPr/>
                    <a:lstStyle/>
                    <a:p>
                      <a:pPr algn="ctr">
                        <a:lnSpc>
                          <a:spcPct val="107000"/>
                        </a:lnSpc>
                        <a:spcAft>
                          <a:spcPts val="800"/>
                        </a:spcAft>
                      </a:pPr>
                      <a:r>
                        <a:rPr lang="cy-GB" sz="2000" b="1">
                          <a:effectLst/>
                          <a:latin typeface="Arial" panose="020B0604020202020204" pitchFamily="34" charset="0"/>
                          <a:cs typeface="Arial" panose="020B0604020202020204" pitchFamily="34" charset="0"/>
                        </a:rPr>
                        <a:t>Enw’r atom</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4976"/>
                    </a:solidFill>
                  </a:tcPr>
                </a:tc>
                <a:tc>
                  <a:txBody>
                    <a:bodyPr/>
                    <a:lstStyle/>
                    <a:p>
                      <a:pPr algn="ctr">
                        <a:lnSpc>
                          <a:spcPct val="107000"/>
                        </a:lnSpc>
                        <a:spcAft>
                          <a:spcPts val="800"/>
                        </a:spcAft>
                      </a:pPr>
                      <a:r>
                        <a:rPr lang="cy-GB" sz="2000" b="1">
                          <a:effectLst/>
                          <a:latin typeface="Arial" panose="020B0604020202020204" pitchFamily="34" charset="0"/>
                          <a:cs typeface="Arial" panose="020B0604020202020204" pitchFamily="34" charset="0"/>
                        </a:rPr>
                        <a:t>Symbol cemegol</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4976"/>
                    </a:solidFill>
                  </a:tcPr>
                </a:tc>
                <a:tc>
                  <a:txBody>
                    <a:bodyPr/>
                    <a:lstStyle/>
                    <a:p>
                      <a:pPr algn="ctr">
                        <a:lnSpc>
                          <a:spcPct val="107000"/>
                        </a:lnSpc>
                        <a:spcAft>
                          <a:spcPts val="800"/>
                        </a:spcAft>
                      </a:pPr>
                      <a:r>
                        <a:rPr lang="cy-GB" sz="2000" b="1">
                          <a:effectLst/>
                          <a:latin typeface="Arial" panose="020B0604020202020204" pitchFamily="34" charset="0"/>
                          <a:ea typeface="Arial"/>
                          <a:cs typeface="Arial" panose="020B0604020202020204" pitchFamily="34" charset="0"/>
                        </a:rPr>
                        <a:t>Nifer y bondiau</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4976"/>
                    </a:solidFill>
                  </a:tcPr>
                </a:tc>
                <a:extLst>
                  <a:ext uri="{0D108BD9-81ED-4DB2-BD59-A6C34878D82A}">
                    <a16:rowId xmlns:a16="http://schemas.microsoft.com/office/drawing/2014/main" val="4203003006"/>
                  </a:ext>
                </a:extLst>
              </a:tr>
              <a:tr h="522000">
                <a:tc>
                  <a:txBody>
                    <a:bodyPr/>
                    <a:lstStyle/>
                    <a:p>
                      <a:pPr algn="l" rtl="0">
                        <a:lnSpc>
                          <a:spcPct val="107000"/>
                        </a:lnSpc>
                        <a:spcAft>
                          <a:spcPts val="800"/>
                        </a:spcAft>
                      </a:pPr>
                      <a:endParaRPr lang="en-GB" sz="2000" b="1" dirty="0">
                        <a:solidFill>
                          <a:srgbClr val="002060"/>
                        </a:solidFill>
                        <a:effectLst/>
                        <a:latin typeface="Arial" panose="020B0604020202020204" pitchFamily="3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cy-GB" sz="1600" b="0">
                          <a:effectLst/>
                          <a:latin typeface="Arial" panose="020B0604020202020204" pitchFamily="34" charset="0"/>
                          <a:ea typeface="Arial"/>
                          <a:cs typeface="Arial" panose="020B0604020202020204" pitchFamily="34" charset="0"/>
                        </a:rPr>
                        <a:t>hydrogen </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cy-GB" sz="2000" b="0">
                          <a:effectLst/>
                          <a:latin typeface="Arial" panose="020B0604020202020204" pitchFamily="34" charset="0"/>
                          <a:cs typeface="Arial" panose="020B0604020202020204" pitchFamily="34" charset="0"/>
                        </a:rPr>
                        <a:t>H</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cy-GB" sz="2000" b="0">
                          <a:effectLst/>
                          <a:latin typeface="Arial" panose="020B0604020202020204" pitchFamily="34" charset="0"/>
                          <a:cs typeface="Arial" panose="020B0604020202020204" pitchFamily="34" charset="0"/>
                        </a:rPr>
                        <a:t>1</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486413"/>
                  </a:ext>
                </a:extLst>
              </a:tr>
              <a:tr h="522000">
                <a:tc>
                  <a:txBody>
                    <a:bodyPr/>
                    <a:lstStyle/>
                    <a:p>
                      <a:pPr algn="l" rtl="0">
                        <a:lnSpc>
                          <a:spcPct val="107000"/>
                        </a:lnSpc>
                        <a:spcAft>
                          <a:spcPts val="800"/>
                        </a:spcAft>
                      </a:pPr>
                      <a:endParaRPr lang="en-GB" sz="2000" b="1" dirty="0">
                        <a:solidFill>
                          <a:srgbClr val="002060"/>
                        </a:solidFill>
                        <a:effectLst/>
                        <a:latin typeface="Arial" panose="020B0604020202020204" pitchFamily="3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cy-GB" sz="1600">
                          <a:effectLst/>
                          <a:latin typeface="Arial" panose="020B0604020202020204" pitchFamily="34" charset="0"/>
                          <a:ea typeface="Arial"/>
                          <a:cs typeface="Times New Roman" panose="02020603050405020304" pitchFamily="18" charset="0"/>
                        </a:rPr>
                        <a:t>carbon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cy-GB" sz="2000" b="0">
                          <a:effectLst/>
                          <a:latin typeface="Arial" panose="020B0604020202020204" pitchFamily="34" charset="0"/>
                          <a:cs typeface="Arial" panose="020B0604020202020204" pitchFamily="34" charset="0"/>
                        </a:rPr>
                        <a:t>C</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cy-GB" sz="2000" b="0">
                          <a:effectLst/>
                          <a:latin typeface="Arial" panose="020B0604020202020204" pitchFamily="34" charset="0"/>
                          <a:cs typeface="Arial" panose="020B0604020202020204" pitchFamily="34" charset="0"/>
                        </a:rPr>
                        <a:t>4</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35810230"/>
                  </a:ext>
                </a:extLst>
              </a:tr>
              <a:tr h="522000">
                <a:tc>
                  <a:txBody>
                    <a:bodyPr/>
                    <a:lstStyle/>
                    <a:p>
                      <a:pPr algn="l" rtl="0">
                        <a:lnSpc>
                          <a:spcPct val="107000"/>
                        </a:lnSpc>
                        <a:spcAft>
                          <a:spcPts val="800"/>
                        </a:spcAft>
                      </a:pPr>
                      <a:endParaRPr lang="en-GB" sz="2000" b="1" dirty="0">
                        <a:solidFill>
                          <a:srgbClr val="002060"/>
                        </a:solidFill>
                        <a:effectLst/>
                        <a:latin typeface="Arial" panose="020B0604020202020204" pitchFamily="3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cy-GB" sz="1600">
                          <a:effectLst/>
                          <a:latin typeface="Arial" panose="020B0604020202020204" pitchFamily="34" charset="0"/>
                          <a:ea typeface="Arial"/>
                          <a:cs typeface="Times New Roman" panose="02020603050405020304" pitchFamily="18" charset="0"/>
                        </a:rPr>
                        <a:t>ocsigen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cy-GB" sz="2000" b="0">
                          <a:effectLst/>
                          <a:latin typeface="Arial" panose="020B0604020202020204" pitchFamily="34" charset="0"/>
                          <a:cs typeface="Arial" panose="020B0604020202020204" pitchFamily="34" charset="0"/>
                        </a:rPr>
                        <a:t>O</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cy-GB" sz="2000" b="0">
                          <a:effectLst/>
                          <a:latin typeface="Arial" panose="020B0604020202020204" pitchFamily="34" charset="0"/>
                          <a:cs typeface="Arial" panose="020B0604020202020204" pitchFamily="34" charset="0"/>
                        </a:rPr>
                        <a:t>2</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66771962"/>
                  </a:ext>
                </a:extLst>
              </a:tr>
              <a:tr h="522000">
                <a:tc>
                  <a:txBody>
                    <a:bodyPr/>
                    <a:lstStyle/>
                    <a:p>
                      <a:pPr algn="l" rtl="0">
                        <a:lnSpc>
                          <a:spcPct val="107000"/>
                        </a:lnSpc>
                        <a:spcAft>
                          <a:spcPts val="800"/>
                        </a:spcAft>
                      </a:pPr>
                      <a:endParaRPr lang="en-GB" sz="2000" b="1" dirty="0">
                        <a:solidFill>
                          <a:srgbClr val="002060"/>
                        </a:solidFill>
                        <a:effectLst/>
                        <a:latin typeface="Arial" panose="020B0604020202020204" pitchFamily="3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cy-GB" sz="1600">
                          <a:effectLst/>
                          <a:latin typeface="Arial" panose="020B0604020202020204" pitchFamily="34" charset="0"/>
                          <a:ea typeface="Arial"/>
                          <a:cs typeface="Times New Roman" panose="02020603050405020304" pitchFamily="18" charset="0"/>
                        </a:rPr>
                        <a:t>nitrogen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cy-GB" sz="2000" b="0">
                          <a:effectLst/>
                          <a:latin typeface="Arial" panose="020B0604020202020204" pitchFamily="34" charset="0"/>
                          <a:cs typeface="Arial" panose="020B0604020202020204" pitchFamily="34" charset="0"/>
                        </a:rPr>
                        <a:t>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cy-GB" sz="2000" b="0">
                          <a:effectLst/>
                          <a:latin typeface="Arial" panose="020B0604020202020204" pitchFamily="34" charset="0"/>
                          <a:cs typeface="Arial" panose="020B0604020202020204" pitchFamily="34" charset="0"/>
                        </a:rPr>
                        <a:t>3</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79919174"/>
                  </a:ext>
                </a:extLst>
              </a:tr>
              <a:tr h="522000">
                <a:tc>
                  <a:txBody>
                    <a:bodyPr/>
                    <a:lstStyle/>
                    <a:p>
                      <a:pPr algn="l" rtl="0">
                        <a:lnSpc>
                          <a:spcPct val="107000"/>
                        </a:lnSpc>
                        <a:spcAft>
                          <a:spcPts val="800"/>
                        </a:spcAft>
                      </a:pPr>
                      <a:endParaRPr lang="en-GB" sz="2000" b="1" dirty="0">
                        <a:solidFill>
                          <a:srgbClr val="002060"/>
                        </a:solidFill>
                        <a:effectLst/>
                        <a:latin typeface="Arial" panose="020B0604020202020204" pitchFamily="3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cy-GB" sz="1600">
                          <a:effectLst/>
                          <a:latin typeface="Arial" panose="020B0604020202020204" pitchFamily="34" charset="0"/>
                          <a:ea typeface="Arial"/>
                          <a:cs typeface="Times New Roman" panose="02020603050405020304" pitchFamily="18" charset="0"/>
                        </a:rPr>
                        <a:t>sylffwr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cy-GB" sz="2000" b="0">
                          <a:effectLst/>
                          <a:latin typeface="Arial" panose="020B0604020202020204" pitchFamily="34" charset="0"/>
                          <a:cs typeface="Arial" panose="020B0604020202020204" pitchFamily="34" charset="0"/>
                        </a:rPr>
                        <a:t>S</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cy-GB" sz="2000" b="0">
                          <a:effectLst/>
                          <a:latin typeface="Arial" panose="020B0604020202020204" pitchFamily="34" charset="0"/>
                          <a:cs typeface="Arial" panose="020B0604020202020204" pitchFamily="34" charset="0"/>
                        </a:rPr>
                        <a:t>2</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31799468"/>
                  </a:ext>
                </a:extLst>
              </a:tr>
              <a:tr h="522000">
                <a:tc>
                  <a:txBody>
                    <a:bodyPr/>
                    <a:lstStyle/>
                    <a:p>
                      <a:pPr algn="l" rtl="0">
                        <a:lnSpc>
                          <a:spcPct val="107000"/>
                        </a:lnSpc>
                        <a:spcAft>
                          <a:spcPts val="800"/>
                        </a:spcAft>
                      </a:pPr>
                      <a:endParaRPr lang="en-GB" sz="2000" b="1" dirty="0">
                        <a:solidFill>
                          <a:srgbClr val="002060"/>
                        </a:solidFill>
                        <a:effectLst/>
                        <a:latin typeface="Arial" panose="020B0604020202020204" pitchFamily="3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cy-GB" sz="1600">
                          <a:effectLst/>
                          <a:latin typeface="Arial" panose="020B0604020202020204" pitchFamily="34" charset="0"/>
                          <a:ea typeface="Arial"/>
                          <a:cs typeface="Times New Roman" panose="02020603050405020304" pitchFamily="18" charset="0"/>
                        </a:rPr>
                        <a:t>clorin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cy-GB" sz="2000" b="0">
                          <a:effectLst/>
                          <a:latin typeface="Arial" panose="020B0604020202020204" pitchFamily="34" charset="0"/>
                          <a:cs typeface="Arial" panose="020B0604020202020204" pitchFamily="34" charset="0"/>
                        </a:rPr>
                        <a:t>Cl</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cy-GB" sz="2000" b="0">
                          <a:effectLst/>
                          <a:latin typeface="Arial" panose="020B0604020202020204" pitchFamily="34" charset="0"/>
                          <a:cs typeface="Arial" panose="020B0604020202020204" pitchFamily="34" charset="0"/>
                        </a:rPr>
                        <a:t>1</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5998082"/>
                  </a:ext>
                </a:extLst>
              </a:tr>
              <a:tr h="522000">
                <a:tc>
                  <a:txBody>
                    <a:bodyPr/>
                    <a:lstStyle/>
                    <a:p>
                      <a:pPr algn="l" rtl="0">
                        <a:lnSpc>
                          <a:spcPct val="107000"/>
                        </a:lnSpc>
                        <a:spcAft>
                          <a:spcPts val="800"/>
                        </a:spcAft>
                      </a:pPr>
                      <a:endParaRPr lang="en-GB" sz="2000" b="1" dirty="0">
                        <a:solidFill>
                          <a:srgbClr val="002060"/>
                        </a:solidFill>
                        <a:effectLst/>
                        <a:latin typeface="Arial" panose="020B0604020202020204" pitchFamily="3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cy-GB" sz="1600">
                          <a:effectLst/>
                          <a:latin typeface="Arial" panose="020B0604020202020204" pitchFamily="34" charset="0"/>
                          <a:ea typeface="Arial"/>
                          <a:cs typeface="Times New Roman" panose="02020603050405020304" pitchFamily="18" charset="0"/>
                        </a:rPr>
                        <a:t>ïodin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cy-GB" sz="2000" b="0">
                          <a:effectLst/>
                          <a:latin typeface="Arial" panose="020B0604020202020204" pitchFamily="34" charset="0"/>
                          <a:cs typeface="Arial" panose="020B0604020202020204" pitchFamily="34" charset="0"/>
                        </a:rPr>
                        <a:t>I</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cy-GB" sz="2000" b="0">
                          <a:effectLst/>
                          <a:latin typeface="Arial" panose="020B0604020202020204" pitchFamily="34" charset="0"/>
                          <a:cs typeface="Arial" panose="020B0604020202020204" pitchFamily="34" charset="0"/>
                        </a:rPr>
                        <a:t>1</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1971716"/>
                  </a:ext>
                </a:extLst>
              </a:tr>
              <a:tr h="522000">
                <a:tc>
                  <a:txBody>
                    <a:bodyPr/>
                    <a:lstStyle/>
                    <a:p>
                      <a:pPr algn="l" rtl="0">
                        <a:lnSpc>
                          <a:spcPct val="107000"/>
                        </a:lnSpc>
                        <a:spcAft>
                          <a:spcPts val="800"/>
                        </a:spcAft>
                      </a:pPr>
                      <a:endParaRPr lang="en-GB" sz="2000" b="1" dirty="0">
                        <a:solidFill>
                          <a:srgbClr val="002060"/>
                        </a:solidFill>
                        <a:effectLst/>
                        <a:latin typeface="Arial" panose="020B0604020202020204" pitchFamily="3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cy-GB" sz="1600">
                          <a:effectLst/>
                          <a:latin typeface="Arial" panose="020B0604020202020204" pitchFamily="34" charset="0"/>
                          <a:ea typeface="Arial"/>
                          <a:cs typeface="Times New Roman" panose="02020603050405020304" pitchFamily="18" charset="0"/>
                        </a:rPr>
                        <a:t>alwminiwm</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cy-GB" sz="2000" b="0">
                          <a:effectLst/>
                          <a:latin typeface="Arial" panose="020B0604020202020204" pitchFamily="34" charset="0"/>
                          <a:cs typeface="Arial" panose="020B0604020202020204" pitchFamily="34" charset="0"/>
                        </a:rPr>
                        <a:t>Al</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cy-GB" sz="2000" b="0" dirty="0">
                          <a:effectLst/>
                          <a:latin typeface="Arial" panose="020B0604020202020204" pitchFamily="34" charset="0"/>
                          <a:cs typeface="Arial" panose="020B0604020202020204" pitchFamily="34" charset="0"/>
                        </a:rPr>
                        <a:t>4</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04983220"/>
                  </a:ext>
                </a:extLst>
              </a:tr>
            </a:tbl>
          </a:graphicData>
        </a:graphic>
      </p:graphicFrame>
      <p:sp>
        <p:nvSpPr>
          <p:cNvPr id="6" name="Flowchart: Connector 5" descr="Cylch gwyn"/>
          <p:cNvSpPr>
            <a:spLocks noChangeArrowheads="1"/>
          </p:cNvSpPr>
          <p:nvPr/>
        </p:nvSpPr>
        <p:spPr bwMode="auto">
          <a:xfrm>
            <a:off x="1179406" y="1856732"/>
            <a:ext cx="360000" cy="360000"/>
          </a:xfrm>
          <a:prstGeom prst="flowChartConnector">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en-GB" dirty="0"/>
          </a:p>
        </p:txBody>
      </p:sp>
      <p:sp>
        <p:nvSpPr>
          <p:cNvPr id="7" name="Flowchart: Connector 6" descr="Cylch du"/>
          <p:cNvSpPr>
            <a:spLocks noChangeArrowheads="1"/>
          </p:cNvSpPr>
          <p:nvPr/>
        </p:nvSpPr>
        <p:spPr bwMode="auto">
          <a:xfrm>
            <a:off x="1179406" y="2379670"/>
            <a:ext cx="360000" cy="360000"/>
          </a:xfrm>
          <a:prstGeom prst="flowChartConnector">
            <a:avLst/>
          </a:prstGeom>
          <a:solidFill>
            <a:srgbClr val="000000"/>
          </a:solidFill>
          <a:ln w="9525">
            <a:solidFill>
              <a:srgbClr val="000000"/>
            </a:solidFill>
            <a:round/>
            <a:headEnd/>
            <a:tailEnd/>
          </a:ln>
        </p:spPr>
        <p:txBody>
          <a:bodyPr rot="0" vert="horz" wrap="square" lIns="91440" tIns="45720" rIns="91440" bIns="45720" anchor="t" anchorCtr="0" upright="1">
            <a:noAutofit/>
          </a:bodyPr>
          <a:lstStyle/>
          <a:p>
            <a:endParaRPr lang="en-GB" dirty="0"/>
          </a:p>
        </p:txBody>
      </p:sp>
      <p:sp>
        <p:nvSpPr>
          <p:cNvPr id="10" name="Flowchart: Connector 9" descr="Cylch coch"/>
          <p:cNvSpPr>
            <a:spLocks noChangeArrowheads="1"/>
          </p:cNvSpPr>
          <p:nvPr/>
        </p:nvSpPr>
        <p:spPr bwMode="auto">
          <a:xfrm>
            <a:off x="1179406" y="2902608"/>
            <a:ext cx="360000" cy="360000"/>
          </a:xfrm>
          <a:prstGeom prst="flowChartConnector">
            <a:avLst/>
          </a:prstGeom>
          <a:solidFill>
            <a:srgbClr val="FF0000"/>
          </a:solidFill>
          <a:ln w="9525">
            <a:solidFill>
              <a:srgbClr val="000000"/>
            </a:solidFill>
            <a:round/>
            <a:headEnd/>
            <a:tailEnd/>
          </a:ln>
        </p:spPr>
        <p:txBody>
          <a:bodyPr rot="0" vert="horz" wrap="square" lIns="91440" tIns="45720" rIns="91440" bIns="45720" anchor="t" anchorCtr="0" upright="1">
            <a:noAutofit/>
          </a:bodyPr>
          <a:lstStyle/>
          <a:p>
            <a:endParaRPr lang="en-GB" dirty="0"/>
          </a:p>
        </p:txBody>
      </p:sp>
      <p:sp>
        <p:nvSpPr>
          <p:cNvPr id="12" name="Flowchart: Connector 11" descr="Cylch glas"/>
          <p:cNvSpPr>
            <a:spLocks noChangeArrowheads="1"/>
          </p:cNvSpPr>
          <p:nvPr/>
        </p:nvSpPr>
        <p:spPr bwMode="auto">
          <a:xfrm>
            <a:off x="1179406" y="3425546"/>
            <a:ext cx="360000" cy="360000"/>
          </a:xfrm>
          <a:prstGeom prst="flowChartConnector">
            <a:avLst/>
          </a:prstGeom>
          <a:solidFill>
            <a:srgbClr val="0070C0"/>
          </a:solidFill>
          <a:ln w="9525">
            <a:solidFill>
              <a:srgbClr val="000000"/>
            </a:solidFill>
            <a:round/>
            <a:headEnd/>
            <a:tailEnd/>
          </a:ln>
        </p:spPr>
        <p:txBody>
          <a:bodyPr rot="0" vert="horz" wrap="square" lIns="91440" tIns="45720" rIns="91440" bIns="45720" anchor="t" anchorCtr="0" upright="1">
            <a:noAutofit/>
          </a:bodyPr>
          <a:lstStyle/>
          <a:p>
            <a:endParaRPr lang="en-GB" dirty="0"/>
          </a:p>
        </p:txBody>
      </p:sp>
      <p:sp>
        <p:nvSpPr>
          <p:cNvPr id="13" name="Flowchart: Connector 12" descr="Cylch melyn"/>
          <p:cNvSpPr>
            <a:spLocks noChangeArrowheads="1"/>
          </p:cNvSpPr>
          <p:nvPr/>
        </p:nvSpPr>
        <p:spPr bwMode="auto">
          <a:xfrm>
            <a:off x="1179406" y="3948484"/>
            <a:ext cx="360000" cy="360000"/>
          </a:xfrm>
          <a:prstGeom prst="flowChartConnector">
            <a:avLst/>
          </a:prstGeom>
          <a:solidFill>
            <a:srgbClr val="FFFF00"/>
          </a:solidFill>
          <a:ln w="9525">
            <a:solidFill>
              <a:srgbClr val="000000"/>
            </a:solidFill>
            <a:round/>
            <a:headEnd/>
            <a:tailEnd/>
          </a:ln>
        </p:spPr>
        <p:txBody>
          <a:bodyPr rot="0" vert="horz" wrap="square" lIns="91440" tIns="45720" rIns="91440" bIns="45720" anchor="t" anchorCtr="0" upright="1">
            <a:noAutofit/>
          </a:bodyPr>
          <a:lstStyle/>
          <a:p>
            <a:endParaRPr lang="en-GB" dirty="0"/>
          </a:p>
        </p:txBody>
      </p:sp>
      <p:sp>
        <p:nvSpPr>
          <p:cNvPr id="14" name="Flowchart: Connector 13" descr="Cylch gwyrdd"/>
          <p:cNvSpPr>
            <a:spLocks noChangeArrowheads="1"/>
          </p:cNvSpPr>
          <p:nvPr/>
        </p:nvSpPr>
        <p:spPr bwMode="auto">
          <a:xfrm>
            <a:off x="1179406" y="4471422"/>
            <a:ext cx="360000" cy="360000"/>
          </a:xfrm>
          <a:prstGeom prst="flowChartConnector">
            <a:avLst/>
          </a:prstGeom>
          <a:solidFill>
            <a:srgbClr val="00B050"/>
          </a:solidFill>
          <a:ln w="9525">
            <a:solidFill>
              <a:srgbClr val="000000"/>
            </a:solidFill>
            <a:round/>
            <a:headEnd/>
            <a:tailEnd/>
          </a:ln>
        </p:spPr>
        <p:txBody>
          <a:bodyPr rot="0" vert="horz" wrap="square" lIns="91440" tIns="45720" rIns="91440" bIns="45720" anchor="t" anchorCtr="0" upright="1">
            <a:noAutofit/>
          </a:bodyPr>
          <a:lstStyle/>
          <a:p>
            <a:endParaRPr lang="en-GB" dirty="0"/>
          </a:p>
        </p:txBody>
      </p:sp>
      <p:sp>
        <p:nvSpPr>
          <p:cNvPr id="15" name="Flowchart: Connector 14" descr="Cylch pinc"/>
          <p:cNvSpPr>
            <a:spLocks noChangeArrowheads="1"/>
          </p:cNvSpPr>
          <p:nvPr/>
        </p:nvSpPr>
        <p:spPr bwMode="auto">
          <a:xfrm>
            <a:off x="1179406" y="4994360"/>
            <a:ext cx="360000" cy="360000"/>
          </a:xfrm>
          <a:prstGeom prst="flowChartConnector">
            <a:avLst/>
          </a:prstGeom>
          <a:solidFill>
            <a:srgbClr val="D791A0"/>
          </a:solidFill>
          <a:ln w="9525">
            <a:solidFill>
              <a:srgbClr val="000000"/>
            </a:solidFill>
            <a:round/>
            <a:headEnd/>
            <a:tailEnd/>
          </a:ln>
        </p:spPr>
        <p:txBody>
          <a:bodyPr rot="0" vert="horz" wrap="square" lIns="91440" tIns="45720" rIns="91440" bIns="45720" anchor="t" anchorCtr="0" upright="1">
            <a:noAutofit/>
          </a:bodyPr>
          <a:lstStyle/>
          <a:p>
            <a:endParaRPr lang="en-GB" dirty="0"/>
          </a:p>
        </p:txBody>
      </p:sp>
      <p:sp>
        <p:nvSpPr>
          <p:cNvPr id="16" name="Flowchart: Connector 15" descr="Cylch llwyd"/>
          <p:cNvSpPr>
            <a:spLocks noChangeArrowheads="1"/>
          </p:cNvSpPr>
          <p:nvPr/>
        </p:nvSpPr>
        <p:spPr bwMode="auto">
          <a:xfrm>
            <a:off x="1179406" y="5517300"/>
            <a:ext cx="360000" cy="360000"/>
          </a:xfrm>
          <a:prstGeom prst="flowChartConnector">
            <a:avLst/>
          </a:prstGeom>
          <a:solidFill>
            <a:srgbClr val="BFBFBF"/>
          </a:solidFill>
          <a:ln w="9525">
            <a:solidFill>
              <a:srgbClr val="000000"/>
            </a:solidFill>
            <a:round/>
            <a:headEnd/>
            <a:tailEnd/>
          </a:ln>
        </p:spPr>
        <p:txBody>
          <a:bodyPr rot="0" vert="horz" wrap="square" lIns="91440" tIns="45720" rIns="91440" bIns="45720" anchor="t" anchorCtr="0" upright="1">
            <a:noAutofit/>
          </a:bodyPr>
          <a:lstStyle/>
          <a:p>
            <a:endParaRPr lang="en-GB" dirty="0"/>
          </a:p>
        </p:txBody>
      </p:sp>
      <p:pic>
        <p:nvPicPr>
          <p:cNvPr id="9" name="Picture 8">
            <a:extLst>
              <a:ext uri="{FF2B5EF4-FFF2-40B4-BE49-F238E27FC236}">
                <a16:creationId xmlns:a16="http://schemas.microsoft.com/office/drawing/2014/main" id="{B859F5EB-5CE7-D2F9-9E13-CC83E6C18918}"/>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33298" y="3312000"/>
            <a:ext cx="939922" cy="3048000"/>
          </a:xfrm>
          <a:prstGeom prst="rect">
            <a:avLst/>
          </a:prstGeom>
        </p:spPr>
      </p:pic>
      <p:pic>
        <p:nvPicPr>
          <p:cNvPr id="11" name="Picture 10">
            <a:extLst>
              <a:ext uri="{FF2B5EF4-FFF2-40B4-BE49-F238E27FC236}">
                <a16:creationId xmlns:a16="http://schemas.microsoft.com/office/drawing/2014/main" id="{2D18936F-B7FE-AAAC-02CB-5122779E6E81}"/>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17" name="Text Placeholder 2">
            <a:extLst>
              <a:ext uri="{FF2B5EF4-FFF2-40B4-BE49-F238E27FC236}">
                <a16:creationId xmlns:a16="http://schemas.microsoft.com/office/drawing/2014/main" id="{112EEB8F-F201-D8A9-B636-3213F20C27ED}"/>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3</a:t>
            </a:r>
          </a:p>
        </p:txBody>
      </p:sp>
    </p:spTree>
    <p:extLst>
      <p:ext uri="{BB962C8B-B14F-4D97-AF65-F5344CB8AC3E}">
        <p14:creationId xmlns:p14="http://schemas.microsoft.com/office/powerpoint/2010/main" val="38601601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4511BBB-0748-4F4A-9C13-416E3EC89023}"/>
              </a:ext>
            </a:extLst>
          </p:cNvPr>
          <p:cNvSpPr>
            <a:spLocks noGrp="1"/>
          </p:cNvSpPr>
          <p:nvPr>
            <p:ph type="title"/>
          </p:nvPr>
        </p:nvSpPr>
        <p:spPr/>
        <p:txBody>
          <a:bodyPr>
            <a:normAutofit fontScale="90000"/>
          </a:bodyPr>
          <a:lstStyle/>
          <a:p>
            <a:r>
              <a:rPr lang="cy-GB"/>
              <a:t>Hydrogen: </a:t>
            </a:r>
            <a:r>
              <a:rPr lang="cy-GB" sz="3600">
                <a:solidFill>
                  <a:srgbClr val="C80C2F"/>
                </a:solidFill>
                <a:latin typeface="Arial" panose="020B0604020202020204" pitchFamily="34" charset="0"/>
                <a:cs typeface="Arial" panose="020B0604020202020204" pitchFamily="34" charset="0"/>
              </a:rPr>
              <a:t>H</a:t>
            </a:r>
            <a:r>
              <a:rPr lang="cy-GB" sz="3600" baseline="-25000">
                <a:solidFill>
                  <a:srgbClr val="C80C2F"/>
                </a:solidFill>
                <a:latin typeface="Arial" panose="020B0604020202020204" pitchFamily="34" charset="0"/>
                <a:cs typeface="Arial" panose="020B0604020202020204" pitchFamily="34" charset="0"/>
              </a:rPr>
              <a:t>2</a:t>
            </a:r>
          </a:p>
        </p:txBody>
      </p:sp>
      <p:sp>
        <p:nvSpPr>
          <p:cNvPr id="13" name="Content Placeholder 6">
            <a:extLst>
              <a:ext uri="{FF2B5EF4-FFF2-40B4-BE49-F238E27FC236}">
                <a16:creationId xmlns:a16="http://schemas.microsoft.com/office/drawing/2014/main" id="{B8D0DAAA-2572-C91E-369F-9B018CF42DD0}"/>
              </a:ext>
            </a:extLst>
          </p:cNvPr>
          <p:cNvSpPr txBox="1">
            <a:spLocks/>
          </p:cNvSpPr>
          <p:nvPr/>
        </p:nvSpPr>
        <p:spPr>
          <a:xfrm>
            <a:off x="1272258"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Model</a:t>
            </a:r>
          </a:p>
        </p:txBody>
      </p:sp>
      <p:pic>
        <p:nvPicPr>
          <p:cNvPr id="5" name="Picture 4" descr="Model of a hydrogen molecule represented as two white balls joined by a single bond">
            <a:extLst>
              <a:ext uri="{FF2B5EF4-FFF2-40B4-BE49-F238E27FC236}">
                <a16:creationId xmlns:a16="http://schemas.microsoft.com/office/drawing/2014/main" id="{85AF2596-A190-2683-D2C2-CC030CCBCB4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72258" y="2649800"/>
            <a:ext cx="3347864" cy="2231609"/>
          </a:xfrm>
          <a:prstGeom prst="rect">
            <a:avLst/>
          </a:prstGeom>
        </p:spPr>
      </p:pic>
      <p:sp>
        <p:nvSpPr>
          <p:cNvPr id="9" name="Content Placeholder 6">
            <a:extLst>
              <a:ext uri="{FF2B5EF4-FFF2-40B4-BE49-F238E27FC236}">
                <a16:creationId xmlns:a16="http://schemas.microsoft.com/office/drawing/2014/main" id="{8412622B-2E91-1D39-0C78-63AE15C14583}"/>
              </a:ext>
            </a:extLst>
          </p:cNvPr>
          <p:cNvSpPr txBox="1">
            <a:spLocks/>
          </p:cNvSpPr>
          <p:nvPr/>
        </p:nvSpPr>
        <p:spPr>
          <a:xfrm>
            <a:off x="5757091"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Fformiwla graffig</a:t>
            </a:r>
          </a:p>
        </p:txBody>
      </p:sp>
      <p:pic>
        <p:nvPicPr>
          <p:cNvPr id="10" name="Picture 9" descr="Fformiwla graffig lawn nwy hydrogen  ">
            <a:extLst>
              <a:ext uri="{FF2B5EF4-FFF2-40B4-BE49-F238E27FC236}">
                <a16:creationId xmlns:a16="http://schemas.microsoft.com/office/drawing/2014/main" id="{9EAB8B1F-8F37-4A6B-5338-8DD92341566A}"/>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986285" y="2649800"/>
            <a:ext cx="2889475" cy="1080000"/>
          </a:xfrm>
          <a:prstGeom prst="rect">
            <a:avLst/>
          </a:prstGeom>
        </p:spPr>
      </p:pic>
      <p:pic>
        <p:nvPicPr>
          <p:cNvPr id="15" name="Picture 14">
            <a:extLst>
              <a:ext uri="{FF2B5EF4-FFF2-40B4-BE49-F238E27FC236}">
                <a16:creationId xmlns:a16="http://schemas.microsoft.com/office/drawing/2014/main" id="{31E804F9-E632-EAFB-9E9A-0880CE41B5E9}"/>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421707" y="3366000"/>
            <a:ext cx="1346375" cy="2984500"/>
          </a:xfrm>
          <a:prstGeom prst="rect">
            <a:avLst/>
          </a:prstGeom>
        </p:spPr>
      </p:pic>
      <p:pic>
        <p:nvPicPr>
          <p:cNvPr id="16" name="Picture 15">
            <a:extLst>
              <a:ext uri="{FF2B5EF4-FFF2-40B4-BE49-F238E27FC236}">
                <a16:creationId xmlns:a16="http://schemas.microsoft.com/office/drawing/2014/main" id="{FE15C476-197F-8A20-5C8A-BD91B42CF638}"/>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17" name="Text Placeholder 2">
            <a:extLst>
              <a:ext uri="{FF2B5EF4-FFF2-40B4-BE49-F238E27FC236}">
                <a16:creationId xmlns:a16="http://schemas.microsoft.com/office/drawing/2014/main" id="{E542B072-F95A-E3D6-B6F3-4A190AFCF8FA}"/>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3</a:t>
            </a:r>
          </a:p>
        </p:txBody>
      </p:sp>
    </p:spTree>
    <p:extLst>
      <p:ext uri="{BB962C8B-B14F-4D97-AF65-F5344CB8AC3E}">
        <p14:creationId xmlns:p14="http://schemas.microsoft.com/office/powerpoint/2010/main" val="8163104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9A2F8-124C-4984-8946-46504E32C890}"/>
              </a:ext>
            </a:extLst>
          </p:cNvPr>
          <p:cNvSpPr>
            <a:spLocks noGrp="1"/>
          </p:cNvSpPr>
          <p:nvPr>
            <p:ph type="title"/>
          </p:nvPr>
        </p:nvSpPr>
        <p:spPr/>
        <p:txBody>
          <a:bodyPr>
            <a:normAutofit/>
          </a:bodyPr>
          <a:lstStyle/>
          <a:p>
            <a:r>
              <a:rPr lang="cy-GB" sz="3200">
                <a:latin typeface="Arial" panose="020B0604020202020204" pitchFamily="34" charset="0"/>
                <a:cs typeface="Arial" panose="020B0604020202020204" pitchFamily="34" charset="0"/>
              </a:rPr>
              <a:t>Clorin: </a:t>
            </a:r>
            <a:r>
              <a:rPr lang="cy-GB" sz="3200">
                <a:solidFill>
                  <a:srgbClr val="C80C2F"/>
                </a:solidFill>
                <a:latin typeface="Arial" panose="020B0604020202020204" pitchFamily="34" charset="0"/>
                <a:cs typeface="Arial" panose="020B0604020202020204" pitchFamily="34" charset="0"/>
              </a:rPr>
              <a:t>Cl</a:t>
            </a:r>
            <a:r>
              <a:rPr lang="cy-GB" sz="3200" baseline="-25000">
                <a:solidFill>
                  <a:srgbClr val="C80C2F"/>
                </a:solidFill>
                <a:latin typeface="Arial" panose="020B0604020202020204" pitchFamily="34" charset="0"/>
                <a:cs typeface="Arial" panose="020B0604020202020204" pitchFamily="34" charset="0"/>
              </a:rPr>
              <a:t>2</a:t>
            </a:r>
          </a:p>
        </p:txBody>
      </p:sp>
      <p:sp>
        <p:nvSpPr>
          <p:cNvPr id="10" name="Content Placeholder 6">
            <a:extLst>
              <a:ext uri="{FF2B5EF4-FFF2-40B4-BE49-F238E27FC236}">
                <a16:creationId xmlns:a16="http://schemas.microsoft.com/office/drawing/2014/main" id="{7791EAEF-561B-2E9F-46C0-FB4C1776931C}"/>
              </a:ext>
            </a:extLst>
          </p:cNvPr>
          <p:cNvSpPr txBox="1">
            <a:spLocks/>
          </p:cNvSpPr>
          <p:nvPr/>
        </p:nvSpPr>
        <p:spPr>
          <a:xfrm>
            <a:off x="1272258"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Model</a:t>
            </a:r>
          </a:p>
        </p:txBody>
      </p:sp>
      <p:pic>
        <p:nvPicPr>
          <p:cNvPr id="6" name="Picture 5" descr="Model of a chlorine molecule represented as two green balls joined by a single bond">
            <a:extLst>
              <a:ext uri="{FF2B5EF4-FFF2-40B4-BE49-F238E27FC236}">
                <a16:creationId xmlns:a16="http://schemas.microsoft.com/office/drawing/2014/main" id="{7E8AFAE7-CA31-82B3-5741-207E5CD52AC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70800" y="2649600"/>
            <a:ext cx="3348498" cy="2232000"/>
          </a:xfrm>
          <a:prstGeom prst="rect">
            <a:avLst/>
          </a:prstGeom>
        </p:spPr>
      </p:pic>
      <p:sp>
        <p:nvSpPr>
          <p:cNvPr id="3" name="Content Placeholder 6">
            <a:extLst>
              <a:ext uri="{FF2B5EF4-FFF2-40B4-BE49-F238E27FC236}">
                <a16:creationId xmlns:a16="http://schemas.microsoft.com/office/drawing/2014/main" id="{115B92E4-7FD2-3CFD-A7F3-722203D3FBA4}"/>
              </a:ext>
            </a:extLst>
          </p:cNvPr>
          <p:cNvSpPr txBox="1">
            <a:spLocks/>
          </p:cNvSpPr>
          <p:nvPr/>
        </p:nvSpPr>
        <p:spPr>
          <a:xfrm>
            <a:off x="5757091"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Fformiwla graffig</a:t>
            </a:r>
          </a:p>
        </p:txBody>
      </p:sp>
      <p:pic>
        <p:nvPicPr>
          <p:cNvPr id="9" name="Picture 8" descr="Fformiwla graffig lawn nwy clorin">
            <a:extLst>
              <a:ext uri="{FF2B5EF4-FFF2-40B4-BE49-F238E27FC236}">
                <a16:creationId xmlns:a16="http://schemas.microsoft.com/office/drawing/2014/main" id="{DAF82692-57A9-66A6-4EA5-659139E7E0C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736396" y="2649600"/>
            <a:ext cx="3356236" cy="1026000"/>
          </a:xfrm>
          <a:prstGeom prst="rect">
            <a:avLst/>
          </a:prstGeom>
        </p:spPr>
      </p:pic>
      <p:pic>
        <p:nvPicPr>
          <p:cNvPr id="14" name="Picture 13">
            <a:extLst>
              <a:ext uri="{FF2B5EF4-FFF2-40B4-BE49-F238E27FC236}">
                <a16:creationId xmlns:a16="http://schemas.microsoft.com/office/drawing/2014/main" id="{768624B0-D052-E6E7-20C1-B99B116E8E2F}"/>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523320" y="3420000"/>
            <a:ext cx="1143149" cy="2933700"/>
          </a:xfrm>
          <a:prstGeom prst="rect">
            <a:avLst/>
          </a:prstGeom>
        </p:spPr>
      </p:pic>
      <p:pic>
        <p:nvPicPr>
          <p:cNvPr id="15" name="Picture 14">
            <a:extLst>
              <a:ext uri="{FF2B5EF4-FFF2-40B4-BE49-F238E27FC236}">
                <a16:creationId xmlns:a16="http://schemas.microsoft.com/office/drawing/2014/main" id="{8AAFFB07-C2B5-04F6-5878-911C4E941CC6}"/>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16" name="Text Placeholder 2">
            <a:extLst>
              <a:ext uri="{FF2B5EF4-FFF2-40B4-BE49-F238E27FC236}">
                <a16:creationId xmlns:a16="http://schemas.microsoft.com/office/drawing/2014/main" id="{C84F4B9C-9E41-2BDC-4DF5-6BC689EBB1C9}"/>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3</a:t>
            </a:r>
          </a:p>
        </p:txBody>
      </p:sp>
    </p:spTree>
    <p:extLst>
      <p:ext uri="{BB962C8B-B14F-4D97-AF65-F5344CB8AC3E}">
        <p14:creationId xmlns:p14="http://schemas.microsoft.com/office/powerpoint/2010/main" val="26843910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3FD5B-1466-4553-BD30-4F6ED139CDAE}"/>
              </a:ext>
            </a:extLst>
          </p:cNvPr>
          <p:cNvSpPr>
            <a:spLocks noGrp="1"/>
          </p:cNvSpPr>
          <p:nvPr>
            <p:ph type="title"/>
          </p:nvPr>
        </p:nvSpPr>
        <p:spPr/>
        <p:txBody>
          <a:bodyPr>
            <a:normAutofit fontScale="90000"/>
          </a:bodyPr>
          <a:lstStyle/>
          <a:p>
            <a:r>
              <a:rPr lang="cy-GB"/>
              <a:t>Hydrogen clorid: </a:t>
            </a:r>
            <a:r>
              <a:rPr lang="cy-GB">
                <a:solidFill>
                  <a:srgbClr val="C80C2F"/>
                </a:solidFill>
                <a:latin typeface="Arial" panose="020B0604020202020204" pitchFamily="34" charset="0"/>
                <a:ea typeface="Arial"/>
                <a:cs typeface="Arial" panose="020B0604020202020204" pitchFamily="34" charset="0"/>
              </a:rPr>
              <a:t>HCl</a:t>
            </a:r>
          </a:p>
        </p:txBody>
      </p:sp>
      <p:sp>
        <p:nvSpPr>
          <p:cNvPr id="4" name="Content Placeholder 6">
            <a:extLst>
              <a:ext uri="{FF2B5EF4-FFF2-40B4-BE49-F238E27FC236}">
                <a16:creationId xmlns:a16="http://schemas.microsoft.com/office/drawing/2014/main" id="{F787323C-7CB3-BE79-D21D-71AC9FB6EC2B}"/>
              </a:ext>
            </a:extLst>
          </p:cNvPr>
          <p:cNvSpPr txBox="1">
            <a:spLocks/>
          </p:cNvSpPr>
          <p:nvPr/>
        </p:nvSpPr>
        <p:spPr>
          <a:xfrm>
            <a:off x="1272258"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Model</a:t>
            </a:r>
          </a:p>
        </p:txBody>
      </p:sp>
      <p:pic>
        <p:nvPicPr>
          <p:cNvPr id="7" name="Picture 6" descr="Model of a hydrogen chloride molecule represented as a white ball joined to a green ball by a single bond">
            <a:extLst>
              <a:ext uri="{FF2B5EF4-FFF2-40B4-BE49-F238E27FC236}">
                <a16:creationId xmlns:a16="http://schemas.microsoft.com/office/drawing/2014/main" id="{1CB1CAE2-3AA6-F3DA-78C7-CA50065B959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70800" y="2649600"/>
            <a:ext cx="3348430" cy="2232000"/>
          </a:xfrm>
          <a:prstGeom prst="rect">
            <a:avLst/>
          </a:prstGeom>
        </p:spPr>
      </p:pic>
      <p:sp>
        <p:nvSpPr>
          <p:cNvPr id="3" name="Content Placeholder 6">
            <a:extLst>
              <a:ext uri="{FF2B5EF4-FFF2-40B4-BE49-F238E27FC236}">
                <a16:creationId xmlns:a16="http://schemas.microsoft.com/office/drawing/2014/main" id="{1D1E456E-8561-4EC4-9FC2-0713AE89F09E}"/>
              </a:ext>
            </a:extLst>
          </p:cNvPr>
          <p:cNvSpPr txBox="1">
            <a:spLocks/>
          </p:cNvSpPr>
          <p:nvPr/>
        </p:nvSpPr>
        <p:spPr>
          <a:xfrm>
            <a:off x="5757091"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Fformiwla graffig</a:t>
            </a:r>
          </a:p>
        </p:txBody>
      </p:sp>
      <p:pic>
        <p:nvPicPr>
          <p:cNvPr id="15" name="Picture 14">
            <a:extLst>
              <a:ext uri="{FF2B5EF4-FFF2-40B4-BE49-F238E27FC236}">
                <a16:creationId xmlns:a16="http://schemas.microsoft.com/office/drawing/2014/main" id="{9D35840A-2EA7-4C21-5F8C-346AD70225D6}"/>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586829" y="3376800"/>
            <a:ext cx="1016132" cy="2997200"/>
          </a:xfrm>
          <a:prstGeom prst="rect">
            <a:avLst/>
          </a:prstGeom>
        </p:spPr>
      </p:pic>
      <p:pic>
        <p:nvPicPr>
          <p:cNvPr id="16" name="Picture 15">
            <a:extLst>
              <a:ext uri="{FF2B5EF4-FFF2-40B4-BE49-F238E27FC236}">
                <a16:creationId xmlns:a16="http://schemas.microsoft.com/office/drawing/2014/main" id="{3F6A5CEC-1064-E07A-4D1B-38EE74493BF7}"/>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17" name="Text Placeholder 2">
            <a:extLst>
              <a:ext uri="{FF2B5EF4-FFF2-40B4-BE49-F238E27FC236}">
                <a16:creationId xmlns:a16="http://schemas.microsoft.com/office/drawing/2014/main" id="{4446A6FE-5638-7E98-C678-D509510F4FE1}"/>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3</a:t>
            </a:r>
          </a:p>
        </p:txBody>
      </p:sp>
      <p:pic>
        <p:nvPicPr>
          <p:cNvPr id="8" name="Picture 7" descr="Fformiwla graffig lawn hydrogen clorid">
            <a:extLst>
              <a:ext uri="{FF2B5EF4-FFF2-40B4-BE49-F238E27FC236}">
                <a16:creationId xmlns:a16="http://schemas.microsoft.com/office/drawing/2014/main" id="{63A7E78E-E7DB-39DF-90B7-3F29F3D87B20}"/>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5854832" y="2649600"/>
            <a:ext cx="3152381" cy="1438095"/>
          </a:xfrm>
          <a:prstGeom prst="rect">
            <a:avLst/>
          </a:prstGeom>
        </p:spPr>
      </p:pic>
    </p:spTree>
    <p:extLst>
      <p:ext uri="{BB962C8B-B14F-4D97-AF65-F5344CB8AC3E}">
        <p14:creationId xmlns:p14="http://schemas.microsoft.com/office/powerpoint/2010/main" val="39093606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BE6ED922-59BF-4E3D-AA1C-52D7CAD5B626}"/>
              </a:ext>
            </a:extLst>
          </p:cNvPr>
          <p:cNvSpPr>
            <a:spLocks noGrp="1"/>
          </p:cNvSpPr>
          <p:nvPr>
            <p:ph type="title"/>
          </p:nvPr>
        </p:nvSpPr>
        <p:spPr/>
        <p:txBody>
          <a:bodyPr>
            <a:normAutofit fontScale="90000"/>
          </a:bodyPr>
          <a:lstStyle/>
          <a:p>
            <a:r>
              <a:rPr lang="cy-GB"/>
              <a:t>Dŵr: </a:t>
            </a:r>
            <a:r>
              <a:rPr lang="cy-GB" sz="3600">
                <a:solidFill>
                  <a:srgbClr val="C80C2F"/>
                </a:solidFill>
                <a:latin typeface="Arial" panose="020B0604020202020204" pitchFamily="34" charset="0"/>
                <a:cs typeface="Arial" panose="020B0604020202020204" pitchFamily="34" charset="0"/>
              </a:rPr>
              <a:t>H</a:t>
            </a:r>
            <a:r>
              <a:rPr lang="cy-GB" sz="3600" baseline="-25000">
                <a:solidFill>
                  <a:srgbClr val="C80C2F"/>
                </a:solidFill>
                <a:latin typeface="Arial" panose="020B0604020202020204" pitchFamily="34" charset="0"/>
                <a:cs typeface="Arial" panose="020B0604020202020204" pitchFamily="34" charset="0"/>
              </a:rPr>
              <a:t>2</a:t>
            </a:r>
            <a:r>
              <a:rPr lang="cy-GB" sz="3600">
                <a:solidFill>
                  <a:srgbClr val="C80C2F"/>
                </a:solidFill>
                <a:latin typeface="Arial" panose="020B0604020202020204" pitchFamily="34" charset="0"/>
                <a:cs typeface="Arial" panose="020B0604020202020204" pitchFamily="34" charset="0"/>
              </a:rPr>
              <a:t>O</a:t>
            </a:r>
          </a:p>
        </p:txBody>
      </p:sp>
      <p:sp>
        <p:nvSpPr>
          <p:cNvPr id="4" name="Content Placeholder 6">
            <a:extLst>
              <a:ext uri="{FF2B5EF4-FFF2-40B4-BE49-F238E27FC236}">
                <a16:creationId xmlns:a16="http://schemas.microsoft.com/office/drawing/2014/main" id="{D4F44595-5B05-A465-29DA-A4454C829068}"/>
              </a:ext>
            </a:extLst>
          </p:cNvPr>
          <p:cNvSpPr txBox="1">
            <a:spLocks/>
          </p:cNvSpPr>
          <p:nvPr/>
        </p:nvSpPr>
        <p:spPr>
          <a:xfrm>
            <a:off x="1270936" y="1915200"/>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Model</a:t>
            </a:r>
          </a:p>
        </p:txBody>
      </p:sp>
      <p:pic>
        <p:nvPicPr>
          <p:cNvPr id="8" name="Picture 7" descr="Model of a water molecule represented as two white balls, each connected through a single bond to a central red ball">
            <a:extLst>
              <a:ext uri="{FF2B5EF4-FFF2-40B4-BE49-F238E27FC236}">
                <a16:creationId xmlns:a16="http://schemas.microsoft.com/office/drawing/2014/main" id="{9224A90D-088F-9E44-D6BF-8203C6A0358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70800" y="2649600"/>
            <a:ext cx="3348000" cy="2232000"/>
          </a:xfrm>
          <a:prstGeom prst="rect">
            <a:avLst/>
          </a:prstGeom>
        </p:spPr>
      </p:pic>
      <p:sp>
        <p:nvSpPr>
          <p:cNvPr id="2" name="Content Placeholder 6">
            <a:extLst>
              <a:ext uri="{FF2B5EF4-FFF2-40B4-BE49-F238E27FC236}">
                <a16:creationId xmlns:a16="http://schemas.microsoft.com/office/drawing/2014/main" id="{EB848EE7-4433-D6C0-B6B3-6CE0269B46F3}"/>
              </a:ext>
            </a:extLst>
          </p:cNvPr>
          <p:cNvSpPr txBox="1">
            <a:spLocks/>
          </p:cNvSpPr>
          <p:nvPr/>
        </p:nvSpPr>
        <p:spPr>
          <a:xfrm>
            <a:off x="5756400" y="1915200"/>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Fformiwla graffig</a:t>
            </a:r>
          </a:p>
        </p:txBody>
      </p:sp>
      <p:pic>
        <p:nvPicPr>
          <p:cNvPr id="11" name="Picture 10" descr="Fformiwla graffig lawn dŵr">
            <a:extLst>
              <a:ext uri="{FF2B5EF4-FFF2-40B4-BE49-F238E27FC236}">
                <a16:creationId xmlns:a16="http://schemas.microsoft.com/office/drawing/2014/main" id="{7F495ED6-8323-9A40-FE1F-A499DC8882E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952778" y="2649600"/>
            <a:ext cx="3026001" cy="1686296"/>
          </a:xfrm>
          <a:prstGeom prst="rect">
            <a:avLst/>
          </a:prstGeom>
        </p:spPr>
      </p:pic>
      <p:pic>
        <p:nvPicPr>
          <p:cNvPr id="13" name="Picture 12">
            <a:extLst>
              <a:ext uri="{FF2B5EF4-FFF2-40B4-BE49-F238E27FC236}">
                <a16:creationId xmlns:a16="http://schemas.microsoft.com/office/drawing/2014/main" id="{B6AB1D75-990A-731E-52EA-4BF96F4915A8}"/>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643986" y="3456000"/>
            <a:ext cx="901817" cy="2895600"/>
          </a:xfrm>
          <a:prstGeom prst="rect">
            <a:avLst/>
          </a:prstGeom>
        </p:spPr>
      </p:pic>
      <p:pic>
        <p:nvPicPr>
          <p:cNvPr id="14" name="Picture 13">
            <a:extLst>
              <a:ext uri="{FF2B5EF4-FFF2-40B4-BE49-F238E27FC236}">
                <a16:creationId xmlns:a16="http://schemas.microsoft.com/office/drawing/2014/main" id="{B0BC06C7-9DC9-9B8E-0E5E-F77432A598E1}"/>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15" name="Text Placeholder 2">
            <a:extLst>
              <a:ext uri="{FF2B5EF4-FFF2-40B4-BE49-F238E27FC236}">
                <a16:creationId xmlns:a16="http://schemas.microsoft.com/office/drawing/2014/main" id="{0EB0A4D9-4E7D-80D9-ABF9-FAAAC609D0E9}"/>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3</a:t>
            </a:r>
          </a:p>
        </p:txBody>
      </p:sp>
    </p:spTree>
    <p:extLst>
      <p:ext uri="{BB962C8B-B14F-4D97-AF65-F5344CB8AC3E}">
        <p14:creationId xmlns:p14="http://schemas.microsoft.com/office/powerpoint/2010/main" val="5358251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1DA7DE1-D821-48A5-9199-E2AE7B5B179E}"/>
              </a:ext>
            </a:extLst>
          </p:cNvPr>
          <p:cNvSpPr>
            <a:spLocks noGrp="1"/>
          </p:cNvSpPr>
          <p:nvPr>
            <p:ph type="title"/>
          </p:nvPr>
        </p:nvSpPr>
        <p:spPr/>
        <p:txBody>
          <a:bodyPr>
            <a:normAutofit fontScale="90000"/>
          </a:bodyPr>
          <a:lstStyle/>
          <a:p>
            <a:r>
              <a:rPr lang="cy-GB"/>
              <a:t>Amonia: </a:t>
            </a:r>
            <a:r>
              <a:rPr lang="cy-GB" sz="3600">
                <a:solidFill>
                  <a:srgbClr val="C80C2F"/>
                </a:solidFill>
                <a:latin typeface="Arial" panose="020B0604020202020204" pitchFamily="34" charset="0"/>
                <a:cs typeface="Arial" panose="020B0604020202020204" pitchFamily="34" charset="0"/>
              </a:rPr>
              <a:t>NH</a:t>
            </a:r>
            <a:r>
              <a:rPr lang="cy-GB" sz="3600" baseline="-25000">
                <a:solidFill>
                  <a:srgbClr val="C80C2F"/>
                </a:solidFill>
                <a:latin typeface="Arial" panose="020B0604020202020204" pitchFamily="34" charset="0"/>
                <a:cs typeface="Arial" panose="020B0604020202020204" pitchFamily="34" charset="0"/>
              </a:rPr>
              <a:t>3</a:t>
            </a:r>
          </a:p>
        </p:txBody>
      </p:sp>
      <p:sp>
        <p:nvSpPr>
          <p:cNvPr id="4" name="Content Placeholder 6">
            <a:extLst>
              <a:ext uri="{FF2B5EF4-FFF2-40B4-BE49-F238E27FC236}">
                <a16:creationId xmlns:a16="http://schemas.microsoft.com/office/drawing/2014/main" id="{D59D299B-19C4-1C26-4453-9259E7DA4DA0}"/>
              </a:ext>
            </a:extLst>
          </p:cNvPr>
          <p:cNvSpPr txBox="1">
            <a:spLocks/>
          </p:cNvSpPr>
          <p:nvPr/>
        </p:nvSpPr>
        <p:spPr>
          <a:xfrm>
            <a:off x="1272258"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Model</a:t>
            </a:r>
          </a:p>
        </p:txBody>
      </p:sp>
      <p:pic>
        <p:nvPicPr>
          <p:cNvPr id="8" name="Picture 7" descr="Model of an ammonia molecule represented as three white balls joined by a single bond to a central blue ball">
            <a:extLst>
              <a:ext uri="{FF2B5EF4-FFF2-40B4-BE49-F238E27FC236}">
                <a16:creationId xmlns:a16="http://schemas.microsoft.com/office/drawing/2014/main" id="{C95C331C-5C77-2E08-BD6C-62FE9231133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88279" y="2649600"/>
            <a:ext cx="3348572" cy="2232000"/>
          </a:xfrm>
          <a:prstGeom prst="rect">
            <a:avLst/>
          </a:prstGeom>
        </p:spPr>
      </p:pic>
      <p:pic>
        <p:nvPicPr>
          <p:cNvPr id="11" name="Picture 10" descr="Fformiwla graffig lawn nwy amonia">
            <a:extLst>
              <a:ext uri="{FF2B5EF4-FFF2-40B4-BE49-F238E27FC236}">
                <a16:creationId xmlns:a16="http://schemas.microsoft.com/office/drawing/2014/main" id="{371C2062-80FA-2ABB-D7D5-9006427EE56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0800000">
            <a:off x="5631023" y="1965600"/>
            <a:ext cx="3600000" cy="3600000"/>
          </a:xfrm>
          <a:prstGeom prst="rect">
            <a:avLst/>
          </a:prstGeom>
        </p:spPr>
      </p:pic>
      <p:pic>
        <p:nvPicPr>
          <p:cNvPr id="20" name="Picture 19">
            <a:extLst>
              <a:ext uri="{FF2B5EF4-FFF2-40B4-BE49-F238E27FC236}">
                <a16:creationId xmlns:a16="http://schemas.microsoft.com/office/drawing/2014/main" id="{AFE3BE63-CEBF-6511-93D9-507654C32E05}"/>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510619" y="3294000"/>
            <a:ext cx="1168552" cy="3048000"/>
          </a:xfrm>
          <a:prstGeom prst="rect">
            <a:avLst/>
          </a:prstGeom>
        </p:spPr>
      </p:pic>
      <p:pic>
        <p:nvPicPr>
          <p:cNvPr id="21" name="Picture 20">
            <a:extLst>
              <a:ext uri="{FF2B5EF4-FFF2-40B4-BE49-F238E27FC236}">
                <a16:creationId xmlns:a16="http://schemas.microsoft.com/office/drawing/2014/main" id="{A4DB710E-A73B-FEE8-B6F4-888E27BBE188}"/>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22" name="Text Placeholder 2">
            <a:extLst>
              <a:ext uri="{FF2B5EF4-FFF2-40B4-BE49-F238E27FC236}">
                <a16:creationId xmlns:a16="http://schemas.microsoft.com/office/drawing/2014/main" id="{9D39FC32-E6FC-2375-82A4-6EBB8E741AFB}"/>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3</a:t>
            </a:r>
          </a:p>
        </p:txBody>
      </p:sp>
      <p:sp>
        <p:nvSpPr>
          <p:cNvPr id="3" name="Content Placeholder 6">
            <a:extLst>
              <a:ext uri="{FF2B5EF4-FFF2-40B4-BE49-F238E27FC236}">
                <a16:creationId xmlns:a16="http://schemas.microsoft.com/office/drawing/2014/main" id="{28342257-C31F-8253-391A-FC600E60D0FF}"/>
              </a:ext>
            </a:extLst>
          </p:cNvPr>
          <p:cNvSpPr txBox="1">
            <a:spLocks/>
          </p:cNvSpPr>
          <p:nvPr/>
        </p:nvSpPr>
        <p:spPr>
          <a:xfrm>
            <a:off x="5757091"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Fformiwla graffig</a:t>
            </a:r>
          </a:p>
        </p:txBody>
      </p:sp>
    </p:spTree>
    <p:extLst>
      <p:ext uri="{BB962C8B-B14F-4D97-AF65-F5344CB8AC3E}">
        <p14:creationId xmlns:p14="http://schemas.microsoft.com/office/powerpoint/2010/main" val="25956240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BD1EA7-3910-403D-9D64-246F8F6F578D}"/>
              </a:ext>
            </a:extLst>
          </p:cNvPr>
          <p:cNvSpPr>
            <a:spLocks noGrp="1"/>
          </p:cNvSpPr>
          <p:nvPr>
            <p:ph type="title"/>
          </p:nvPr>
        </p:nvSpPr>
        <p:spPr/>
        <p:txBody>
          <a:bodyPr>
            <a:normAutofit fontScale="90000"/>
          </a:bodyPr>
          <a:lstStyle/>
          <a:p>
            <a:r>
              <a:rPr lang="cy-GB"/>
              <a:t>Ocsigen: </a:t>
            </a:r>
            <a:r>
              <a:rPr lang="cy-GB" sz="3600">
                <a:solidFill>
                  <a:srgbClr val="C80C2F"/>
                </a:solidFill>
                <a:latin typeface="Arial" panose="020B0604020202020204" pitchFamily="34" charset="0"/>
                <a:cs typeface="Arial" panose="020B0604020202020204" pitchFamily="34" charset="0"/>
              </a:rPr>
              <a:t>O</a:t>
            </a:r>
            <a:r>
              <a:rPr lang="cy-GB" sz="3600" baseline="-25000">
                <a:solidFill>
                  <a:srgbClr val="C80C2F"/>
                </a:solidFill>
                <a:latin typeface="Arial" panose="020B0604020202020204" pitchFamily="34" charset="0"/>
                <a:cs typeface="Arial" panose="020B0604020202020204" pitchFamily="34" charset="0"/>
              </a:rPr>
              <a:t>2</a:t>
            </a:r>
          </a:p>
        </p:txBody>
      </p:sp>
      <p:sp>
        <p:nvSpPr>
          <p:cNvPr id="16" name="Content Placeholder 6">
            <a:extLst>
              <a:ext uri="{FF2B5EF4-FFF2-40B4-BE49-F238E27FC236}">
                <a16:creationId xmlns:a16="http://schemas.microsoft.com/office/drawing/2014/main" id="{0C14AE25-40CF-2913-8853-20BB3E2A855A}"/>
              </a:ext>
            </a:extLst>
          </p:cNvPr>
          <p:cNvSpPr txBox="1">
            <a:spLocks/>
          </p:cNvSpPr>
          <p:nvPr/>
        </p:nvSpPr>
        <p:spPr>
          <a:xfrm>
            <a:off x="1272258"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Model</a:t>
            </a:r>
          </a:p>
        </p:txBody>
      </p:sp>
      <p:pic>
        <p:nvPicPr>
          <p:cNvPr id="6" name="Picture 5" descr="Model of an oxygen molecule represented as two red balls joined to each other by a double bond">
            <a:extLst>
              <a:ext uri="{FF2B5EF4-FFF2-40B4-BE49-F238E27FC236}">
                <a16:creationId xmlns:a16="http://schemas.microsoft.com/office/drawing/2014/main" id="{1B598DC1-F216-82D0-992E-E6034095162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70800" y="2649600"/>
            <a:ext cx="3347395" cy="2232000"/>
          </a:xfrm>
          <a:prstGeom prst="rect">
            <a:avLst/>
          </a:prstGeom>
        </p:spPr>
      </p:pic>
      <p:sp>
        <p:nvSpPr>
          <p:cNvPr id="3" name="Content Placeholder 6">
            <a:extLst>
              <a:ext uri="{FF2B5EF4-FFF2-40B4-BE49-F238E27FC236}">
                <a16:creationId xmlns:a16="http://schemas.microsoft.com/office/drawing/2014/main" id="{D8B092B0-2C39-BE3A-6FD1-90793C07A678}"/>
              </a:ext>
            </a:extLst>
          </p:cNvPr>
          <p:cNvSpPr txBox="1">
            <a:spLocks/>
          </p:cNvSpPr>
          <p:nvPr/>
        </p:nvSpPr>
        <p:spPr>
          <a:xfrm>
            <a:off x="5756400" y="1915200"/>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Fformiwla graffig</a:t>
            </a:r>
          </a:p>
        </p:txBody>
      </p:sp>
      <p:pic>
        <p:nvPicPr>
          <p:cNvPr id="9" name="Picture 8" descr="Fformiwla graffig lawn nwy ocsigen">
            <a:extLst>
              <a:ext uri="{FF2B5EF4-FFF2-40B4-BE49-F238E27FC236}">
                <a16:creationId xmlns:a16="http://schemas.microsoft.com/office/drawing/2014/main" id="{54942480-C247-0C55-0049-9BDA98681BFF}"/>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986800" y="2649600"/>
            <a:ext cx="2855592" cy="1080000"/>
          </a:xfrm>
          <a:prstGeom prst="rect">
            <a:avLst/>
          </a:prstGeom>
        </p:spPr>
      </p:pic>
      <p:pic>
        <p:nvPicPr>
          <p:cNvPr id="17" name="Picture 16">
            <a:extLst>
              <a:ext uri="{FF2B5EF4-FFF2-40B4-BE49-F238E27FC236}">
                <a16:creationId xmlns:a16="http://schemas.microsoft.com/office/drawing/2014/main" id="{35B94A20-F199-4BBE-55DE-CEE8195D629A}"/>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633298" y="3312000"/>
            <a:ext cx="939922" cy="3048000"/>
          </a:xfrm>
          <a:prstGeom prst="rect">
            <a:avLst/>
          </a:prstGeom>
        </p:spPr>
      </p:pic>
      <p:pic>
        <p:nvPicPr>
          <p:cNvPr id="18" name="Picture 17">
            <a:extLst>
              <a:ext uri="{FF2B5EF4-FFF2-40B4-BE49-F238E27FC236}">
                <a16:creationId xmlns:a16="http://schemas.microsoft.com/office/drawing/2014/main" id="{CD8383C3-2BDC-1E5C-D712-2D5D8F2C98E7}"/>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19" name="Text Placeholder 2">
            <a:extLst>
              <a:ext uri="{FF2B5EF4-FFF2-40B4-BE49-F238E27FC236}">
                <a16:creationId xmlns:a16="http://schemas.microsoft.com/office/drawing/2014/main" id="{A9E92E82-0BD0-8524-4862-9CCCB73C9148}"/>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3</a:t>
            </a:r>
          </a:p>
        </p:txBody>
      </p:sp>
    </p:spTree>
    <p:extLst>
      <p:ext uri="{BB962C8B-B14F-4D97-AF65-F5344CB8AC3E}">
        <p14:creationId xmlns:p14="http://schemas.microsoft.com/office/powerpoint/2010/main" val="2813456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E37C81-D992-4F62-99A1-210143BDE56B}"/>
              </a:ext>
            </a:extLst>
          </p:cNvPr>
          <p:cNvSpPr>
            <a:spLocks noGrp="1"/>
          </p:cNvSpPr>
          <p:nvPr>
            <p:ph type="title"/>
          </p:nvPr>
        </p:nvSpPr>
        <p:spPr/>
        <p:txBody>
          <a:bodyPr>
            <a:normAutofit fontScale="90000"/>
          </a:bodyPr>
          <a:lstStyle/>
          <a:p>
            <a:r>
              <a:rPr lang="cy-GB"/>
              <a:t>Carbon deuocsid: </a:t>
            </a:r>
            <a:r>
              <a:rPr lang="cy-GB" sz="3600">
                <a:solidFill>
                  <a:srgbClr val="C80C2F"/>
                </a:solidFill>
                <a:latin typeface="Arial" panose="020B0604020202020204" pitchFamily="34" charset="0"/>
                <a:cs typeface="Arial" panose="020B0604020202020204" pitchFamily="34" charset="0"/>
              </a:rPr>
              <a:t>CO</a:t>
            </a:r>
            <a:r>
              <a:rPr lang="cy-GB" sz="3600" baseline="-25000">
                <a:solidFill>
                  <a:srgbClr val="C80C2F"/>
                </a:solidFill>
                <a:latin typeface="Arial" panose="020B0604020202020204" pitchFamily="34" charset="0"/>
                <a:cs typeface="Arial" panose="020B0604020202020204" pitchFamily="34" charset="0"/>
              </a:rPr>
              <a:t>2</a:t>
            </a:r>
          </a:p>
        </p:txBody>
      </p:sp>
      <p:sp>
        <p:nvSpPr>
          <p:cNvPr id="15" name="Content Placeholder 6">
            <a:extLst>
              <a:ext uri="{FF2B5EF4-FFF2-40B4-BE49-F238E27FC236}">
                <a16:creationId xmlns:a16="http://schemas.microsoft.com/office/drawing/2014/main" id="{D2A1281A-35CA-3DCA-5D01-B21E4BB5CB14}"/>
              </a:ext>
            </a:extLst>
          </p:cNvPr>
          <p:cNvSpPr txBox="1">
            <a:spLocks/>
          </p:cNvSpPr>
          <p:nvPr/>
        </p:nvSpPr>
        <p:spPr>
          <a:xfrm>
            <a:off x="1272258" y="1915200"/>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Model</a:t>
            </a:r>
          </a:p>
        </p:txBody>
      </p:sp>
      <p:pic>
        <p:nvPicPr>
          <p:cNvPr id="8" name="Picture 7" descr="Model of a carbon dioxide molecule represented as two red balls joined to a central black ball. Each red ball is joined to the black ball by two bonds">
            <a:extLst>
              <a:ext uri="{FF2B5EF4-FFF2-40B4-BE49-F238E27FC236}">
                <a16:creationId xmlns:a16="http://schemas.microsoft.com/office/drawing/2014/main" id="{E00D234E-80EB-5CD1-9ABF-7D3FC40DB9C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70800" y="2649600"/>
            <a:ext cx="3348000" cy="2232000"/>
          </a:xfrm>
          <a:prstGeom prst="rect">
            <a:avLst/>
          </a:prstGeom>
        </p:spPr>
      </p:pic>
      <p:sp>
        <p:nvSpPr>
          <p:cNvPr id="3" name="Content Placeholder 6">
            <a:extLst>
              <a:ext uri="{FF2B5EF4-FFF2-40B4-BE49-F238E27FC236}">
                <a16:creationId xmlns:a16="http://schemas.microsoft.com/office/drawing/2014/main" id="{425D1E6C-29BE-BC90-5E1B-19F777FE954A}"/>
              </a:ext>
            </a:extLst>
          </p:cNvPr>
          <p:cNvSpPr txBox="1">
            <a:spLocks/>
          </p:cNvSpPr>
          <p:nvPr/>
        </p:nvSpPr>
        <p:spPr>
          <a:xfrm>
            <a:off x="5757090"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Fformiwla graffig</a:t>
            </a:r>
          </a:p>
        </p:txBody>
      </p:sp>
      <p:pic>
        <p:nvPicPr>
          <p:cNvPr id="11" name="Picture 10" descr="Fformiwla graffig lawn cnwy carbon deuocsid">
            <a:extLst>
              <a:ext uri="{FF2B5EF4-FFF2-40B4-BE49-F238E27FC236}">
                <a16:creationId xmlns:a16="http://schemas.microsoft.com/office/drawing/2014/main" id="{8F6D409C-9D2B-D074-BD5B-085DA30AED55}"/>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601416" y="2649600"/>
            <a:ext cx="3659213" cy="1080000"/>
          </a:xfrm>
          <a:prstGeom prst="rect">
            <a:avLst/>
          </a:prstGeom>
        </p:spPr>
      </p:pic>
      <p:pic>
        <p:nvPicPr>
          <p:cNvPr id="16" name="Picture 15">
            <a:extLst>
              <a:ext uri="{FF2B5EF4-FFF2-40B4-BE49-F238E27FC236}">
                <a16:creationId xmlns:a16="http://schemas.microsoft.com/office/drawing/2014/main" id="{4143049B-0C7A-95B7-5CF8-14917F24D5EF}"/>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421707" y="3366000"/>
            <a:ext cx="1346375" cy="2984500"/>
          </a:xfrm>
          <a:prstGeom prst="rect">
            <a:avLst/>
          </a:prstGeom>
        </p:spPr>
      </p:pic>
      <p:pic>
        <p:nvPicPr>
          <p:cNvPr id="17" name="Picture 16">
            <a:extLst>
              <a:ext uri="{FF2B5EF4-FFF2-40B4-BE49-F238E27FC236}">
                <a16:creationId xmlns:a16="http://schemas.microsoft.com/office/drawing/2014/main" id="{3040C647-FDEF-128F-100C-A2D56DDEC03E}"/>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18" name="Text Placeholder 2">
            <a:extLst>
              <a:ext uri="{FF2B5EF4-FFF2-40B4-BE49-F238E27FC236}">
                <a16:creationId xmlns:a16="http://schemas.microsoft.com/office/drawing/2014/main" id="{A89792DF-BF69-B58A-F5FF-C7B08439CCF1}"/>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3</a:t>
            </a:r>
          </a:p>
        </p:txBody>
      </p:sp>
    </p:spTree>
    <p:extLst>
      <p:ext uri="{BB962C8B-B14F-4D97-AF65-F5344CB8AC3E}">
        <p14:creationId xmlns:p14="http://schemas.microsoft.com/office/powerpoint/2010/main" val="22126029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54527-C7A5-AD33-A904-2C6C0E7E62E8}"/>
              </a:ext>
            </a:extLst>
          </p:cNvPr>
          <p:cNvSpPr>
            <a:spLocks noGrp="1"/>
          </p:cNvSpPr>
          <p:nvPr>
            <p:ph type="title"/>
          </p:nvPr>
        </p:nvSpPr>
        <p:spPr/>
        <p:txBody>
          <a:bodyPr>
            <a:normAutofit/>
          </a:bodyPr>
          <a:lstStyle/>
          <a:p>
            <a:r>
              <a:rPr lang="cy-GB"/>
              <a:t>Alcanau</a:t>
            </a:r>
          </a:p>
        </p:txBody>
      </p:sp>
      <p:sp>
        <p:nvSpPr>
          <p:cNvPr id="3" name="Text Placeholder 2">
            <a:extLst>
              <a:ext uri="{FF2B5EF4-FFF2-40B4-BE49-F238E27FC236}">
                <a16:creationId xmlns:a16="http://schemas.microsoft.com/office/drawing/2014/main" id="{B279E81B-D7DA-7D2E-2B90-529FE1FF4127}"/>
              </a:ext>
            </a:extLst>
          </p:cNvPr>
          <p:cNvSpPr>
            <a:spLocks noGrp="1"/>
          </p:cNvSpPr>
          <p:nvPr>
            <p:ph type="body" sz="half" idx="2"/>
          </p:nvPr>
        </p:nvSpPr>
        <p:spPr/>
        <p:txBody>
          <a:bodyPr/>
          <a:lstStyle/>
          <a:p>
            <a:r>
              <a:rPr lang="cy-GB"/>
              <a:t>Gweithgaredd 4</a:t>
            </a:r>
          </a:p>
        </p:txBody>
      </p:sp>
      <p:sp>
        <p:nvSpPr>
          <p:cNvPr id="4" name="Text Placeholder 3">
            <a:extLst>
              <a:ext uri="{FF2B5EF4-FFF2-40B4-BE49-F238E27FC236}">
                <a16:creationId xmlns:a16="http://schemas.microsoft.com/office/drawing/2014/main" id="{1D7F5697-1833-08E7-970B-785569BA4892}"/>
              </a:ext>
            </a:extLst>
          </p:cNvPr>
          <p:cNvSpPr>
            <a:spLocks noGrp="1"/>
          </p:cNvSpPr>
          <p:nvPr>
            <p:ph type="body" sz="half" idx="10"/>
          </p:nvPr>
        </p:nvSpPr>
        <p:spPr>
          <a:xfrm>
            <a:off x="774101" y="5060040"/>
            <a:ext cx="3366438" cy="529200"/>
          </a:xfrm>
        </p:spPr>
        <p:txBody>
          <a:bodyPr/>
          <a:lstStyle/>
          <a:p>
            <a:r>
              <a:rPr lang="cy-GB" dirty="0"/>
              <a:t>Edrychwch ar y llyfr gwaith </a:t>
            </a:r>
            <a:br>
              <a:rPr lang="cy-GB" dirty="0"/>
            </a:br>
            <a:r>
              <a:rPr lang="cy-GB" dirty="0"/>
              <a:t>i fyfyrwyr</a:t>
            </a:r>
          </a:p>
        </p:txBody>
      </p:sp>
    </p:spTree>
    <p:extLst>
      <p:ext uri="{BB962C8B-B14F-4D97-AF65-F5344CB8AC3E}">
        <p14:creationId xmlns:p14="http://schemas.microsoft.com/office/powerpoint/2010/main" val="274750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77C4DA-82F2-E19A-584A-B8DBC77613F2}"/>
              </a:ext>
            </a:extLst>
          </p:cNvPr>
          <p:cNvSpPr>
            <a:spLocks noGrp="1"/>
          </p:cNvSpPr>
          <p:nvPr>
            <p:ph type="title"/>
          </p:nvPr>
        </p:nvSpPr>
        <p:spPr/>
        <p:txBody>
          <a:bodyPr>
            <a:normAutofit fontScale="90000"/>
          </a:bodyPr>
          <a:lstStyle/>
          <a:p>
            <a:r>
              <a:rPr lang="cy-GB"/>
              <a:t>Alcanau</a:t>
            </a:r>
          </a:p>
        </p:txBody>
      </p:sp>
      <p:sp>
        <p:nvSpPr>
          <p:cNvPr id="3" name="Content Placeholder 2">
            <a:extLst>
              <a:ext uri="{FF2B5EF4-FFF2-40B4-BE49-F238E27FC236}">
                <a16:creationId xmlns:a16="http://schemas.microsoft.com/office/drawing/2014/main" id="{C6ECE63B-C9E6-9051-FBCE-1FA9C8748F57}"/>
              </a:ext>
            </a:extLst>
          </p:cNvPr>
          <p:cNvSpPr>
            <a:spLocks noGrp="1"/>
          </p:cNvSpPr>
          <p:nvPr>
            <p:ph idx="10"/>
          </p:nvPr>
        </p:nvSpPr>
        <p:spPr>
          <a:xfrm>
            <a:off x="540070" y="1260000"/>
            <a:ext cx="9373148" cy="5058000"/>
          </a:xfrm>
        </p:spPr>
        <p:txBody>
          <a:bodyPr>
            <a:noAutofit/>
          </a:bodyPr>
          <a:lstStyle/>
          <a:p>
            <a:pPr>
              <a:spcAft>
                <a:spcPts val="1600"/>
              </a:spcAft>
            </a:pPr>
            <a:r>
              <a:rPr lang="cy-GB" dirty="0"/>
              <a:t>Hydrocarbonau dirlawn sy’n deillio o olew crai yw alcanau. </a:t>
            </a:r>
          </a:p>
          <a:p>
            <a:pPr>
              <a:spcAft>
                <a:spcPts val="1600"/>
              </a:spcAft>
            </a:pPr>
            <a:r>
              <a:rPr lang="cy-GB" dirty="0"/>
              <a:t>Dyma Stuart, </a:t>
            </a:r>
            <a:r>
              <a:rPr lang="cy-GB" u="sng" dirty="0">
                <a:ea typeface=""/>
                <a:cs typeface="Times New Roman" panose="02020603050405020304" pitchFamily="18" charset="0"/>
                <a:hlinkClick r:id="rId3">
                  <a:extLst>
                    <a:ext uri="{A12FA001-AC4F-418D-AE19-62706E023703}">
                      <ahyp:hlinkClr xmlns:ahyp="http://schemas.microsoft.com/office/drawing/2018/hyperlinkcolor" val="tx"/>
                    </a:ext>
                  </a:extLst>
                </a:hlinkClick>
              </a:rPr>
              <a:t>arweinydd prosiect arbrofi cymhleth ym maes olew a nwy yn Shell</a:t>
            </a:r>
            <a:r>
              <a:rPr lang="cy-GB" dirty="0"/>
              <a:t>, sy’n defnyddio robotiaid, modelu cyfrifiadurol a data i ymchwilio a datblygu ffyrdd </a:t>
            </a:r>
            <a:br>
              <a:rPr lang="cy-GB" dirty="0"/>
            </a:br>
            <a:r>
              <a:rPr lang="cy-GB" dirty="0"/>
              <a:t>newydd o ddefnyddio </a:t>
            </a:r>
            <a:br>
              <a:rPr lang="cy-GB" dirty="0"/>
            </a:br>
            <a:r>
              <a:rPr lang="cy-GB" dirty="0"/>
              <a:t>olew crai a nwy.</a:t>
            </a:r>
          </a:p>
          <a:p>
            <a:pPr>
              <a:spcAft>
                <a:spcPts val="1600"/>
              </a:spcAft>
            </a:pPr>
            <a:r>
              <a:rPr lang="cy-GB" dirty="0"/>
              <a:t>Rydych chi’n awr yn </a:t>
            </a:r>
            <a:br>
              <a:rPr lang="cy-GB" dirty="0"/>
            </a:br>
            <a:r>
              <a:rPr lang="cy-GB" dirty="0"/>
              <a:t>mynd i adeiladu </a:t>
            </a:r>
            <a:br>
              <a:rPr lang="cy-GB" dirty="0"/>
            </a:br>
            <a:r>
              <a:rPr lang="cy-GB" dirty="0"/>
              <a:t>modelau o’r pedwar </a:t>
            </a:r>
            <a:br>
              <a:rPr lang="cy-GB" dirty="0"/>
            </a:br>
            <a:r>
              <a:rPr lang="cy-GB" dirty="0"/>
              <a:t>alcan cyntaf i chwilio </a:t>
            </a:r>
            <a:br>
              <a:rPr lang="cy-GB" dirty="0"/>
            </a:br>
            <a:r>
              <a:rPr lang="cy-GB" dirty="0"/>
              <a:t>am batrymau yn eu </a:t>
            </a:r>
            <a:br>
              <a:rPr lang="cy-GB" dirty="0"/>
            </a:br>
            <a:r>
              <a:rPr lang="cy-GB" dirty="0"/>
              <a:t>fformiwlâu.</a:t>
            </a:r>
          </a:p>
        </p:txBody>
      </p:sp>
      <p:sp>
        <p:nvSpPr>
          <p:cNvPr id="8" name="TextBox 7">
            <a:extLst>
              <a:ext uri="{FF2B5EF4-FFF2-40B4-BE49-F238E27FC236}">
                <a16:creationId xmlns:a16="http://schemas.microsoft.com/office/drawing/2014/main" id="{CE4D48DC-9A0E-AD17-7B17-834162CA4975}"/>
              </a:ext>
            </a:extLst>
          </p:cNvPr>
          <p:cNvSpPr txBox="1"/>
          <p:nvPr/>
        </p:nvSpPr>
        <p:spPr>
          <a:xfrm>
            <a:off x="4152876" y="4367477"/>
            <a:ext cx="4896544" cy="1038746"/>
          </a:xfrm>
          <a:prstGeom prst="rect">
            <a:avLst/>
          </a:prstGeom>
          <a:noFill/>
        </p:spPr>
        <p:txBody>
          <a:bodyPr wrap="square" lIns="0" tIns="0" rIns="0" bIns="0" rtlCol="0">
            <a:spAutoFit/>
          </a:bodyPr>
          <a:lstStyle/>
          <a:p>
            <a:pPr algn="ctr">
              <a:lnSpc>
                <a:spcPts val="2740"/>
              </a:lnSpc>
            </a:pPr>
            <a:r>
              <a:rPr lang="cy-GB" sz="2500" b="1">
                <a:solidFill>
                  <a:srgbClr val="004976"/>
                </a:solidFill>
                <a:latin typeface="Source Sans Pro" panose="020B0503030403020204" pitchFamily="34" charset="0"/>
                <a:ea typeface="Source Sans Pro"/>
                <a:hlinkClick r:id="rId3">
                  <a:extLst>
                    <a:ext uri="{A12FA001-AC4F-418D-AE19-62706E023703}">
                      <ahyp:hlinkClr xmlns:ahyp="http://schemas.microsoft.com/office/drawing/2018/hyperlinkcolor" val="tx"/>
                    </a:ext>
                  </a:extLst>
                </a:hlinkClick>
              </a:rPr>
              <a:t>Arweinydd prosiect arbrofi cymhleth ym maes olew a nwy yn Shell</a:t>
            </a:r>
          </a:p>
        </p:txBody>
      </p:sp>
      <p:pic>
        <p:nvPicPr>
          <p:cNvPr id="9" name="Picture 8" descr="Image containing a link to the online project leader career video">
            <a:hlinkClick r:id="rId3"/>
            <a:extLst>
              <a:ext uri="{FF2B5EF4-FFF2-40B4-BE49-F238E27FC236}">
                <a16:creationId xmlns:a16="http://schemas.microsoft.com/office/drawing/2014/main" id="{F4539EF1-86E5-CCD0-B718-4185AAED3FC1}"/>
              </a:ext>
              <a:ext uri="{C183D7F6-B498-43B3-948B-1728B52AA6E4}">
                <adec:decorative xmlns:adec="http://schemas.microsoft.com/office/drawing/2017/decorative" val="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32498" y="2492896"/>
            <a:ext cx="6337300" cy="3454400"/>
          </a:xfrm>
          <a:prstGeom prst="rect">
            <a:avLst/>
          </a:prstGeom>
        </p:spPr>
      </p:pic>
      <p:pic>
        <p:nvPicPr>
          <p:cNvPr id="6" name="Picture 5">
            <a:extLst>
              <a:ext uri="{FF2B5EF4-FFF2-40B4-BE49-F238E27FC236}">
                <a16:creationId xmlns:a16="http://schemas.microsoft.com/office/drawing/2014/main" id="{A6CA762B-C406-F20F-BF90-00CEDB15D1DC}"/>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990953" y="-12700"/>
            <a:ext cx="2197386" cy="533400"/>
          </a:xfrm>
          <a:prstGeom prst="rect">
            <a:avLst/>
          </a:prstGeom>
        </p:spPr>
      </p:pic>
      <p:sp>
        <p:nvSpPr>
          <p:cNvPr id="7" name="Text Placeholder 2">
            <a:extLst>
              <a:ext uri="{FF2B5EF4-FFF2-40B4-BE49-F238E27FC236}">
                <a16:creationId xmlns:a16="http://schemas.microsoft.com/office/drawing/2014/main" id="{759C3E44-B617-A57D-E01A-010F5F063783}"/>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vert="horz" lIns="0" tIns="0" rIns="0" bIns="0" rtlCol="0" anchor="ctr" anchorCtr="0">
            <a:normAutofit fontScale="92500"/>
          </a:bodyPr>
          <a:lstStyle>
            <a:lvl1pPr marL="0" indent="0" algn="ctr" defTabSz="914400" rtl="0" eaLnBrk="1" latinLnBrk="0" hangingPunct="1">
              <a:lnSpc>
                <a:spcPts val="2740"/>
              </a:lnSpc>
              <a:spcBef>
                <a:spcPts val="0"/>
              </a:spcBef>
              <a:spcAft>
                <a:spcPts val="2000"/>
              </a:spcAft>
              <a:buFontTx/>
              <a:buNone/>
              <a:defRPr sz="2300" b="1" i="0" kern="1200">
                <a:solidFill>
                  <a:schemeClr val="bg1"/>
                </a:solidFill>
                <a:latin typeface="Source Sans Pro Black" panose="020B0503030403020204" pitchFamily="34" charset="0"/>
                <a:ea typeface="Source Sans Pro Black" panose="020B0503030403020204" pitchFamily="34" charset="0"/>
                <a:cs typeface="Arial" panose="020B0604020202020204" pitchFamily="34" charset="0"/>
              </a:defRPr>
            </a:lvl1pPr>
            <a:lvl2pPr marL="457200" indent="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None/>
              <a:defRPr sz="2000" b="1" i="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Cysylltiadau gyrfa</a:t>
            </a:r>
          </a:p>
        </p:txBody>
      </p:sp>
      <p:pic>
        <p:nvPicPr>
          <p:cNvPr id="4" name="Picture 3">
            <a:extLst>
              <a:ext uri="{FF2B5EF4-FFF2-40B4-BE49-F238E27FC236}">
                <a16:creationId xmlns:a16="http://schemas.microsoft.com/office/drawing/2014/main" id="{E39F9DA1-DEDD-B58A-E4CF-58E08F3D7D1D}"/>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523320" y="3420000"/>
            <a:ext cx="1143149" cy="2933700"/>
          </a:xfrm>
          <a:prstGeom prst="rect">
            <a:avLst/>
          </a:prstGeom>
        </p:spPr>
      </p:pic>
      <p:sp>
        <p:nvSpPr>
          <p:cNvPr id="11" name="TextBox 10">
            <a:hlinkClick r:id="rId3"/>
            <a:extLst>
              <a:ext uri="{FF2B5EF4-FFF2-40B4-BE49-F238E27FC236}">
                <a16:creationId xmlns:a16="http://schemas.microsoft.com/office/drawing/2014/main" id="{4F2E1CA3-0E5B-B8CA-4312-BCEEC41813E3}"/>
              </a:ext>
            </a:extLst>
          </p:cNvPr>
          <p:cNvSpPr txBox="1"/>
          <p:nvPr/>
        </p:nvSpPr>
        <p:spPr>
          <a:xfrm>
            <a:off x="4280217" y="4713725"/>
            <a:ext cx="4641861" cy="346249"/>
          </a:xfrm>
          <a:prstGeom prst="rect">
            <a:avLst/>
          </a:prstGeom>
          <a:noFill/>
        </p:spPr>
        <p:txBody>
          <a:bodyPr wrap="square" lIns="0" tIns="0" rIns="0" bIns="0" rtlCol="0">
            <a:spAutoFit/>
          </a:bodyPr>
          <a:lstStyle/>
          <a:p>
            <a:pPr algn="ctr">
              <a:lnSpc>
                <a:spcPts val="2740"/>
              </a:lnSpc>
            </a:pPr>
            <a:r>
              <a:rPr lang="cy-GB" sz="2500" b="1">
                <a:solidFill>
                  <a:srgbClr val="004976"/>
                </a:solidFill>
                <a:latin typeface="Source Sans Pro" panose="020B0503030403020204" pitchFamily="34" charset="0"/>
                <a:ea typeface="Source Sans Pro"/>
              </a:rPr>
              <a:t>Arweinydd prosiect</a:t>
            </a:r>
          </a:p>
        </p:txBody>
      </p:sp>
    </p:spTree>
    <p:extLst>
      <p:ext uri="{BB962C8B-B14F-4D97-AF65-F5344CB8AC3E}">
        <p14:creationId xmlns:p14="http://schemas.microsoft.com/office/powerpoint/2010/main" val="9182529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F998D2-085F-349C-E1C1-82B7B41C96FC}"/>
              </a:ext>
            </a:extLst>
          </p:cNvPr>
          <p:cNvSpPr>
            <a:spLocks noGrp="1"/>
          </p:cNvSpPr>
          <p:nvPr>
            <p:ph type="title"/>
          </p:nvPr>
        </p:nvSpPr>
        <p:spPr/>
        <p:txBody>
          <a:bodyPr>
            <a:normAutofit fontScale="90000"/>
          </a:bodyPr>
          <a:lstStyle/>
          <a:p>
            <a:r>
              <a:rPr lang="cy-GB">
                <a:solidFill>
                  <a:srgbClr val="C80C2F"/>
                </a:solidFill>
              </a:rPr>
              <a:t>Meth</a:t>
            </a:r>
            <a:r>
              <a:rPr lang="cy-GB"/>
              <a:t>an: CH</a:t>
            </a:r>
            <a:r>
              <a:rPr lang="cy-GB" baseline="-25000"/>
              <a:t>4</a:t>
            </a:r>
          </a:p>
        </p:txBody>
      </p:sp>
      <p:sp>
        <p:nvSpPr>
          <p:cNvPr id="5" name="Content Placeholder 6">
            <a:extLst>
              <a:ext uri="{FF2B5EF4-FFF2-40B4-BE49-F238E27FC236}">
                <a16:creationId xmlns:a16="http://schemas.microsoft.com/office/drawing/2014/main" id="{9BA07D2B-9C46-B8B7-4B6A-CFE51B3C817A}"/>
              </a:ext>
            </a:extLst>
          </p:cNvPr>
          <p:cNvSpPr txBox="1">
            <a:spLocks/>
          </p:cNvSpPr>
          <p:nvPr/>
        </p:nvSpPr>
        <p:spPr>
          <a:xfrm>
            <a:off x="1270800" y="1915200"/>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Model</a:t>
            </a:r>
          </a:p>
        </p:txBody>
      </p:sp>
      <p:pic>
        <p:nvPicPr>
          <p:cNvPr id="4" name="Picture 3" descr="Model of a methane molecule represented as a central black ball joined to four white balls through single bonds">
            <a:extLst>
              <a:ext uri="{FF2B5EF4-FFF2-40B4-BE49-F238E27FC236}">
                <a16:creationId xmlns:a16="http://schemas.microsoft.com/office/drawing/2014/main" id="{DB5819D5-6A67-9082-C588-8C24374588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34938" y="2649600"/>
            <a:ext cx="3383726" cy="2255547"/>
          </a:xfrm>
          <a:prstGeom prst="rect">
            <a:avLst/>
          </a:prstGeom>
        </p:spPr>
      </p:pic>
      <p:sp>
        <p:nvSpPr>
          <p:cNvPr id="6" name="Content Placeholder 6">
            <a:extLst>
              <a:ext uri="{FF2B5EF4-FFF2-40B4-BE49-F238E27FC236}">
                <a16:creationId xmlns:a16="http://schemas.microsoft.com/office/drawing/2014/main" id="{E177B546-4239-7204-DB19-71544F469A1A}"/>
              </a:ext>
            </a:extLst>
          </p:cNvPr>
          <p:cNvSpPr txBox="1">
            <a:spLocks/>
          </p:cNvSpPr>
          <p:nvPr/>
        </p:nvSpPr>
        <p:spPr>
          <a:xfrm>
            <a:off x="5756400" y="1915200"/>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Fformiwla graffig</a:t>
            </a:r>
          </a:p>
        </p:txBody>
      </p:sp>
      <p:pic>
        <p:nvPicPr>
          <p:cNvPr id="7" name="Picture 6" descr="Fformiwla graffig lawn nwy methan">
            <a:extLst>
              <a:ext uri="{FF2B5EF4-FFF2-40B4-BE49-F238E27FC236}">
                <a16:creationId xmlns:a16="http://schemas.microsoft.com/office/drawing/2014/main" id="{0A394686-F04D-D7F8-F68C-33463FC768E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36149" y="2642400"/>
            <a:ext cx="2388366" cy="2435582"/>
          </a:xfrm>
          <a:prstGeom prst="rect">
            <a:avLst/>
          </a:prstGeom>
        </p:spPr>
      </p:pic>
      <p:pic>
        <p:nvPicPr>
          <p:cNvPr id="8" name="Picture 7">
            <a:extLst>
              <a:ext uri="{FF2B5EF4-FFF2-40B4-BE49-F238E27FC236}">
                <a16:creationId xmlns:a16="http://schemas.microsoft.com/office/drawing/2014/main" id="{36EEB75A-1105-EF0F-08DA-ED746601DBE1}"/>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9" name="Text Placeholder 2">
            <a:extLst>
              <a:ext uri="{FF2B5EF4-FFF2-40B4-BE49-F238E27FC236}">
                <a16:creationId xmlns:a16="http://schemas.microsoft.com/office/drawing/2014/main" id="{8215026D-4035-B951-C132-FBCAB01A9087}"/>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4</a:t>
            </a:r>
          </a:p>
        </p:txBody>
      </p:sp>
      <p:pic>
        <p:nvPicPr>
          <p:cNvPr id="3" name="Picture 2">
            <a:extLst>
              <a:ext uri="{FF2B5EF4-FFF2-40B4-BE49-F238E27FC236}">
                <a16:creationId xmlns:a16="http://schemas.microsoft.com/office/drawing/2014/main" id="{84ADC0DB-F7A6-9A48-7007-FADA02B7EEA7}"/>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586829" y="3376800"/>
            <a:ext cx="1016132" cy="2997200"/>
          </a:xfrm>
          <a:prstGeom prst="rect">
            <a:avLst/>
          </a:prstGeom>
        </p:spPr>
      </p:pic>
    </p:spTree>
    <p:extLst>
      <p:ext uri="{BB962C8B-B14F-4D97-AF65-F5344CB8AC3E}">
        <p14:creationId xmlns:p14="http://schemas.microsoft.com/office/powerpoint/2010/main" val="12324609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E062CB-0F76-F72D-50CE-4E7FEFB0766F}"/>
              </a:ext>
            </a:extLst>
          </p:cNvPr>
          <p:cNvSpPr>
            <a:spLocks noGrp="1"/>
          </p:cNvSpPr>
          <p:nvPr>
            <p:ph type="title"/>
          </p:nvPr>
        </p:nvSpPr>
        <p:spPr/>
        <p:txBody>
          <a:bodyPr>
            <a:normAutofit fontScale="90000"/>
          </a:bodyPr>
          <a:lstStyle/>
          <a:p>
            <a:r>
              <a:rPr lang="cy-GB">
                <a:solidFill>
                  <a:srgbClr val="C80C2F"/>
                </a:solidFill>
              </a:rPr>
              <a:t>Eth</a:t>
            </a:r>
            <a:r>
              <a:rPr lang="cy-GB"/>
              <a:t>an: C</a:t>
            </a:r>
            <a:r>
              <a:rPr lang="cy-GB" baseline="-25000"/>
              <a:t>2</a:t>
            </a:r>
            <a:r>
              <a:rPr lang="cy-GB"/>
              <a:t>H</a:t>
            </a:r>
            <a:r>
              <a:rPr lang="cy-GB" baseline="-25000"/>
              <a:t>6</a:t>
            </a:r>
          </a:p>
        </p:txBody>
      </p:sp>
      <p:sp>
        <p:nvSpPr>
          <p:cNvPr id="11" name="Content Placeholder 6">
            <a:extLst>
              <a:ext uri="{FF2B5EF4-FFF2-40B4-BE49-F238E27FC236}">
                <a16:creationId xmlns:a16="http://schemas.microsoft.com/office/drawing/2014/main" id="{94643D21-CA3D-37A1-3964-089CC9F2C50E}"/>
              </a:ext>
            </a:extLst>
          </p:cNvPr>
          <p:cNvSpPr txBox="1">
            <a:spLocks/>
          </p:cNvSpPr>
          <p:nvPr/>
        </p:nvSpPr>
        <p:spPr>
          <a:xfrm>
            <a:off x="1272258"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Model</a:t>
            </a:r>
          </a:p>
        </p:txBody>
      </p:sp>
      <p:pic>
        <p:nvPicPr>
          <p:cNvPr id="4" name="Picture 3" descr="Model of an ethane molecule represented as two black balls connected to each other through a single bond. Mae pob un o’r peli du hefyd wedi’i chysylltu â thair pêl wen gyda chysylltwyr llwyd.">
            <a:extLst>
              <a:ext uri="{FF2B5EF4-FFF2-40B4-BE49-F238E27FC236}">
                <a16:creationId xmlns:a16="http://schemas.microsoft.com/office/drawing/2014/main" id="{5FAC5AE9-188D-DBE1-6874-1EF4BB9A496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72258" y="2649600"/>
            <a:ext cx="3347864" cy="2231909"/>
          </a:xfrm>
          <a:prstGeom prst="rect">
            <a:avLst/>
          </a:prstGeom>
        </p:spPr>
      </p:pic>
      <p:sp>
        <p:nvSpPr>
          <p:cNvPr id="10" name="Content Placeholder 6">
            <a:extLst>
              <a:ext uri="{FF2B5EF4-FFF2-40B4-BE49-F238E27FC236}">
                <a16:creationId xmlns:a16="http://schemas.microsoft.com/office/drawing/2014/main" id="{E5568A0A-453F-EFC4-B954-715813B77408}"/>
              </a:ext>
            </a:extLst>
          </p:cNvPr>
          <p:cNvSpPr txBox="1">
            <a:spLocks/>
          </p:cNvSpPr>
          <p:nvPr/>
        </p:nvSpPr>
        <p:spPr>
          <a:xfrm>
            <a:off x="5757091"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Fformiwla graffig</a:t>
            </a:r>
          </a:p>
        </p:txBody>
      </p:sp>
      <p:pic>
        <p:nvPicPr>
          <p:cNvPr id="9" name="Picture 8" descr="Fformiwla graffig lawn nwy ethan">
            <a:extLst>
              <a:ext uri="{FF2B5EF4-FFF2-40B4-BE49-F238E27FC236}">
                <a16:creationId xmlns:a16="http://schemas.microsoft.com/office/drawing/2014/main" id="{B5CA5923-F54E-C61A-6C3D-77D2A1B6263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63671" y="2649600"/>
            <a:ext cx="3133321" cy="2450642"/>
          </a:xfrm>
          <a:prstGeom prst="rect">
            <a:avLst/>
          </a:prstGeom>
        </p:spPr>
      </p:pic>
      <p:pic>
        <p:nvPicPr>
          <p:cNvPr id="7" name="Picture 6">
            <a:extLst>
              <a:ext uri="{FF2B5EF4-FFF2-40B4-BE49-F238E27FC236}">
                <a16:creationId xmlns:a16="http://schemas.microsoft.com/office/drawing/2014/main" id="{3680D50A-AFA7-4D95-5B0C-AC5DCECECB17}"/>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8" name="Text Placeholder 2">
            <a:extLst>
              <a:ext uri="{FF2B5EF4-FFF2-40B4-BE49-F238E27FC236}">
                <a16:creationId xmlns:a16="http://schemas.microsoft.com/office/drawing/2014/main" id="{AF0CA0FA-9378-F115-1049-A08F03AA9D66}"/>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4</a:t>
            </a:r>
          </a:p>
        </p:txBody>
      </p:sp>
      <p:pic>
        <p:nvPicPr>
          <p:cNvPr id="5" name="Picture 4">
            <a:extLst>
              <a:ext uri="{FF2B5EF4-FFF2-40B4-BE49-F238E27FC236}">
                <a16:creationId xmlns:a16="http://schemas.microsoft.com/office/drawing/2014/main" id="{1A61955E-C59A-6C4C-5922-EF6A6EBBB9E0}"/>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643986" y="3456000"/>
            <a:ext cx="901817" cy="2895600"/>
          </a:xfrm>
          <a:prstGeom prst="rect">
            <a:avLst/>
          </a:prstGeom>
        </p:spPr>
      </p:pic>
    </p:spTree>
    <p:extLst>
      <p:ext uri="{BB962C8B-B14F-4D97-AF65-F5344CB8AC3E}">
        <p14:creationId xmlns:p14="http://schemas.microsoft.com/office/powerpoint/2010/main" val="18523713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80194-D40E-F8FF-D49E-F814F791C389}"/>
              </a:ext>
            </a:extLst>
          </p:cNvPr>
          <p:cNvSpPr>
            <a:spLocks noGrp="1"/>
          </p:cNvSpPr>
          <p:nvPr>
            <p:ph type="title"/>
          </p:nvPr>
        </p:nvSpPr>
        <p:spPr/>
        <p:txBody>
          <a:bodyPr>
            <a:normAutofit fontScale="90000"/>
          </a:bodyPr>
          <a:lstStyle/>
          <a:p>
            <a:r>
              <a:rPr lang="cy-GB">
                <a:solidFill>
                  <a:srgbClr val="C80C2F"/>
                </a:solidFill>
              </a:rPr>
              <a:t>Prop</a:t>
            </a:r>
            <a:r>
              <a:rPr lang="cy-GB"/>
              <a:t>an: C</a:t>
            </a:r>
            <a:r>
              <a:rPr lang="cy-GB" baseline="-25000"/>
              <a:t>3</a:t>
            </a:r>
            <a:r>
              <a:rPr lang="cy-GB"/>
              <a:t>H</a:t>
            </a:r>
            <a:r>
              <a:rPr lang="cy-GB" baseline="-25000"/>
              <a:t>8</a:t>
            </a:r>
          </a:p>
        </p:txBody>
      </p:sp>
      <p:sp>
        <p:nvSpPr>
          <p:cNvPr id="11" name="Content Placeholder 6">
            <a:extLst>
              <a:ext uri="{FF2B5EF4-FFF2-40B4-BE49-F238E27FC236}">
                <a16:creationId xmlns:a16="http://schemas.microsoft.com/office/drawing/2014/main" id="{8E7403E7-CBBE-2FB5-4D00-77EF4A024674}"/>
              </a:ext>
            </a:extLst>
          </p:cNvPr>
          <p:cNvSpPr txBox="1">
            <a:spLocks/>
          </p:cNvSpPr>
          <p:nvPr/>
        </p:nvSpPr>
        <p:spPr>
          <a:xfrm>
            <a:off x="1272258"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Model</a:t>
            </a:r>
          </a:p>
        </p:txBody>
      </p:sp>
      <p:pic>
        <p:nvPicPr>
          <p:cNvPr id="5" name="Picture 4" descr="Model of a propane molecule represented as three black balls connected to each other through a single bond. The two end black balls are connected to three white balls through single bonds and the central black ball is connected to two white balls through single bonds">
            <a:extLst>
              <a:ext uri="{FF2B5EF4-FFF2-40B4-BE49-F238E27FC236}">
                <a16:creationId xmlns:a16="http://schemas.microsoft.com/office/drawing/2014/main" id="{79E283CC-7F99-F716-4462-A848D442905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30182" y="2649600"/>
            <a:ext cx="4032015" cy="2688381"/>
          </a:xfrm>
          <a:prstGeom prst="rect">
            <a:avLst/>
          </a:prstGeom>
        </p:spPr>
      </p:pic>
      <p:sp>
        <p:nvSpPr>
          <p:cNvPr id="10" name="Content Placeholder 6">
            <a:extLst>
              <a:ext uri="{FF2B5EF4-FFF2-40B4-BE49-F238E27FC236}">
                <a16:creationId xmlns:a16="http://schemas.microsoft.com/office/drawing/2014/main" id="{98FA688A-854E-D04C-10C8-7B4E1C31BA22}"/>
              </a:ext>
            </a:extLst>
          </p:cNvPr>
          <p:cNvSpPr txBox="1">
            <a:spLocks/>
          </p:cNvSpPr>
          <p:nvPr/>
        </p:nvSpPr>
        <p:spPr>
          <a:xfrm>
            <a:off x="5757091"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Fformiwla graffig</a:t>
            </a:r>
          </a:p>
        </p:txBody>
      </p:sp>
      <p:pic>
        <p:nvPicPr>
          <p:cNvPr id="8" name="Picture 7" descr="Fformiwla graffig lawn nwy propan">
            <a:extLst>
              <a:ext uri="{FF2B5EF4-FFF2-40B4-BE49-F238E27FC236}">
                <a16:creationId xmlns:a16="http://schemas.microsoft.com/office/drawing/2014/main" id="{577B3EC9-C4A5-E113-0377-D46357DED91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56400" y="2649600"/>
            <a:ext cx="3505084" cy="2376264"/>
          </a:xfrm>
          <a:prstGeom prst="rect">
            <a:avLst/>
          </a:prstGeom>
        </p:spPr>
      </p:pic>
      <p:pic>
        <p:nvPicPr>
          <p:cNvPr id="7" name="Picture 6">
            <a:extLst>
              <a:ext uri="{FF2B5EF4-FFF2-40B4-BE49-F238E27FC236}">
                <a16:creationId xmlns:a16="http://schemas.microsoft.com/office/drawing/2014/main" id="{C6E8E4B0-877D-D0AD-3918-A3F3D2B93DDA}"/>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9" name="Text Placeholder 2">
            <a:extLst>
              <a:ext uri="{FF2B5EF4-FFF2-40B4-BE49-F238E27FC236}">
                <a16:creationId xmlns:a16="http://schemas.microsoft.com/office/drawing/2014/main" id="{721368A5-A98D-37C6-2DC0-9FC5AA7F3172}"/>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4</a:t>
            </a:r>
          </a:p>
        </p:txBody>
      </p:sp>
      <p:pic>
        <p:nvPicPr>
          <p:cNvPr id="4" name="Picture 3">
            <a:extLst>
              <a:ext uri="{FF2B5EF4-FFF2-40B4-BE49-F238E27FC236}">
                <a16:creationId xmlns:a16="http://schemas.microsoft.com/office/drawing/2014/main" id="{A2D5305A-C7FE-4880-680C-5A93A31A9F38}"/>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510619" y="3294000"/>
            <a:ext cx="1168552" cy="3048000"/>
          </a:xfrm>
          <a:prstGeom prst="rect">
            <a:avLst/>
          </a:prstGeom>
        </p:spPr>
      </p:pic>
    </p:spTree>
    <p:extLst>
      <p:ext uri="{BB962C8B-B14F-4D97-AF65-F5344CB8AC3E}">
        <p14:creationId xmlns:p14="http://schemas.microsoft.com/office/powerpoint/2010/main" val="23958101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F5313-5FF7-B459-95BD-AE4A46BDA60B}"/>
              </a:ext>
            </a:extLst>
          </p:cNvPr>
          <p:cNvSpPr>
            <a:spLocks noGrp="1"/>
          </p:cNvSpPr>
          <p:nvPr>
            <p:ph type="title"/>
          </p:nvPr>
        </p:nvSpPr>
        <p:spPr/>
        <p:txBody>
          <a:bodyPr>
            <a:normAutofit fontScale="90000"/>
          </a:bodyPr>
          <a:lstStyle/>
          <a:p>
            <a:r>
              <a:rPr lang="cy-GB">
                <a:solidFill>
                  <a:srgbClr val="C80C2F"/>
                </a:solidFill>
              </a:rPr>
              <a:t>Bwt</a:t>
            </a:r>
            <a:r>
              <a:rPr lang="cy-GB"/>
              <a:t>an: C</a:t>
            </a:r>
            <a:r>
              <a:rPr lang="cy-GB" baseline="-25000"/>
              <a:t>4</a:t>
            </a:r>
            <a:r>
              <a:rPr lang="cy-GB"/>
              <a:t>H</a:t>
            </a:r>
            <a:r>
              <a:rPr lang="cy-GB" baseline="-25000"/>
              <a:t>10</a:t>
            </a:r>
          </a:p>
        </p:txBody>
      </p:sp>
      <p:sp>
        <p:nvSpPr>
          <p:cNvPr id="11" name="Content Placeholder 6">
            <a:extLst>
              <a:ext uri="{FF2B5EF4-FFF2-40B4-BE49-F238E27FC236}">
                <a16:creationId xmlns:a16="http://schemas.microsoft.com/office/drawing/2014/main" id="{F7A10C6B-6643-0289-725C-748E9043D7CA}"/>
              </a:ext>
            </a:extLst>
          </p:cNvPr>
          <p:cNvSpPr txBox="1">
            <a:spLocks/>
          </p:cNvSpPr>
          <p:nvPr/>
        </p:nvSpPr>
        <p:spPr>
          <a:xfrm>
            <a:off x="1272258"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Model</a:t>
            </a:r>
          </a:p>
        </p:txBody>
      </p:sp>
      <p:pic>
        <p:nvPicPr>
          <p:cNvPr id="5" name="Picture 4" descr="Model of a butane molecule represented as four black balls connected to each other through  single bonds. The two end black balls are connected to three white balls through single bonds and the two central black balls are connected to two white balls through single bonds">
            <a:extLst>
              <a:ext uri="{FF2B5EF4-FFF2-40B4-BE49-F238E27FC236}">
                <a16:creationId xmlns:a16="http://schemas.microsoft.com/office/drawing/2014/main" id="{6E594398-3824-DCEF-A0FE-75E18064BFA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12218" y="2649600"/>
            <a:ext cx="4067944" cy="2711639"/>
          </a:xfrm>
          <a:prstGeom prst="rect">
            <a:avLst/>
          </a:prstGeom>
        </p:spPr>
      </p:pic>
      <p:sp>
        <p:nvSpPr>
          <p:cNvPr id="10" name="Content Placeholder 6">
            <a:extLst>
              <a:ext uri="{FF2B5EF4-FFF2-40B4-BE49-F238E27FC236}">
                <a16:creationId xmlns:a16="http://schemas.microsoft.com/office/drawing/2014/main" id="{B08EB872-4391-ED97-BB65-8475A8FD85C7}"/>
              </a:ext>
            </a:extLst>
          </p:cNvPr>
          <p:cNvSpPr txBox="1">
            <a:spLocks/>
          </p:cNvSpPr>
          <p:nvPr/>
        </p:nvSpPr>
        <p:spPr>
          <a:xfrm>
            <a:off x="5757091"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Fformiwla graffig</a:t>
            </a:r>
          </a:p>
        </p:txBody>
      </p:sp>
      <p:pic>
        <p:nvPicPr>
          <p:cNvPr id="8" name="Picture 7" descr="Fformiwla graffig lawn nwy bwtan">
            <a:extLst>
              <a:ext uri="{FF2B5EF4-FFF2-40B4-BE49-F238E27FC236}">
                <a16:creationId xmlns:a16="http://schemas.microsoft.com/office/drawing/2014/main" id="{66FE20CB-948A-9B74-0B31-8A2F191C8E3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38388" y="2649600"/>
            <a:ext cx="3983888" cy="1951141"/>
          </a:xfrm>
          <a:prstGeom prst="rect">
            <a:avLst/>
          </a:prstGeom>
        </p:spPr>
      </p:pic>
      <p:pic>
        <p:nvPicPr>
          <p:cNvPr id="7" name="Picture 6">
            <a:extLst>
              <a:ext uri="{FF2B5EF4-FFF2-40B4-BE49-F238E27FC236}">
                <a16:creationId xmlns:a16="http://schemas.microsoft.com/office/drawing/2014/main" id="{0C4640E0-E7CA-AC4B-2739-B0E321DC9942}"/>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9" name="Text Placeholder 2">
            <a:extLst>
              <a:ext uri="{FF2B5EF4-FFF2-40B4-BE49-F238E27FC236}">
                <a16:creationId xmlns:a16="http://schemas.microsoft.com/office/drawing/2014/main" id="{DAE76C22-F633-0CA2-848A-33152155C78E}"/>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4</a:t>
            </a:r>
          </a:p>
        </p:txBody>
      </p:sp>
      <p:pic>
        <p:nvPicPr>
          <p:cNvPr id="3" name="Picture 2">
            <a:extLst>
              <a:ext uri="{FF2B5EF4-FFF2-40B4-BE49-F238E27FC236}">
                <a16:creationId xmlns:a16="http://schemas.microsoft.com/office/drawing/2014/main" id="{D50A8064-F454-833B-BAA4-776233C0D037}"/>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633298" y="3312000"/>
            <a:ext cx="939922" cy="3048000"/>
          </a:xfrm>
          <a:prstGeom prst="rect">
            <a:avLst/>
          </a:prstGeom>
        </p:spPr>
      </p:pic>
    </p:spTree>
    <p:extLst>
      <p:ext uri="{BB962C8B-B14F-4D97-AF65-F5344CB8AC3E}">
        <p14:creationId xmlns:p14="http://schemas.microsoft.com/office/powerpoint/2010/main" val="24086858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86AF13B5-481C-493C-9CEB-C805C135BE2A}"/>
              </a:ext>
            </a:extLst>
          </p:cNvPr>
          <p:cNvSpPr>
            <a:spLocks noGrp="1"/>
          </p:cNvSpPr>
          <p:nvPr>
            <p:ph type="title"/>
          </p:nvPr>
        </p:nvSpPr>
        <p:spPr/>
        <p:txBody>
          <a:bodyPr>
            <a:normAutofit fontScale="90000"/>
          </a:bodyPr>
          <a:lstStyle/>
          <a:p>
            <a:r>
              <a:rPr lang="cy-GB"/>
              <a:t>Fformiwla gyffredinol ar gyfer alcanau</a:t>
            </a:r>
          </a:p>
        </p:txBody>
      </p:sp>
      <p:sp>
        <p:nvSpPr>
          <p:cNvPr id="2" name="Content Placeholder 1">
            <a:extLst>
              <a:ext uri="{FF2B5EF4-FFF2-40B4-BE49-F238E27FC236}">
                <a16:creationId xmlns:a16="http://schemas.microsoft.com/office/drawing/2014/main" id="{38B759D0-CE52-3A0E-9CC8-87374927E3C8}"/>
              </a:ext>
            </a:extLst>
          </p:cNvPr>
          <p:cNvSpPr>
            <a:spLocks noGrp="1"/>
          </p:cNvSpPr>
          <p:nvPr>
            <p:ph idx="10"/>
          </p:nvPr>
        </p:nvSpPr>
        <p:spPr>
          <a:xfrm>
            <a:off x="540070" y="1260000"/>
            <a:ext cx="9001172" cy="1664944"/>
          </a:xfrm>
        </p:spPr>
        <p:txBody>
          <a:bodyPr>
            <a:normAutofit/>
          </a:bodyPr>
          <a:lstStyle/>
          <a:p>
            <a:pPr marL="342000" indent="-342000"/>
            <a:r>
              <a:rPr lang="cy-GB" b="1">
                <a:solidFill>
                  <a:srgbClr val="C80C2F"/>
                </a:solidFill>
              </a:rPr>
              <a:t>2</a:t>
            </a:r>
            <a:r>
              <a:rPr lang="cy-GB" sz="2200" b="1">
                <a:solidFill>
                  <a:srgbClr val="C80C2F"/>
                </a:solidFill>
                <a:cs typeface="Arial" panose="020B0604020202020204" pitchFamily="34" charset="0"/>
              </a:rPr>
              <a:t>.	</a:t>
            </a:r>
            <a:r>
              <a:rPr lang="cy-GB">
                <a:latin typeface="Arial" panose="020B0604020202020204" pitchFamily="34" charset="0"/>
                <a:ea typeface="Arial"/>
              </a:rPr>
              <a:t>Mae nifer yr atomau hydrogen yn cael ei bennu drwy ddyblu nifer yr atomau carbon ac adio dau.</a:t>
            </a:r>
          </a:p>
          <a:p>
            <a:pPr>
              <a:spcBef>
                <a:spcPts val="2000"/>
              </a:spcBef>
            </a:pPr>
            <a:r>
              <a:rPr lang="cy-GB" b="1">
                <a:solidFill>
                  <a:srgbClr val="C80C2F"/>
                </a:solidFill>
              </a:rPr>
              <a:t>3</a:t>
            </a:r>
            <a:r>
              <a:rPr lang="cy-GB" sz="2200" b="1">
                <a:solidFill>
                  <a:srgbClr val="C80C2F"/>
                </a:solidFill>
                <a:latin typeface="Arial" panose="020B0604020202020204" pitchFamily="34" charset="0"/>
                <a:cs typeface="Arial" panose="020B0604020202020204" pitchFamily="34" charset="0"/>
              </a:rPr>
              <a:t>.</a:t>
            </a:r>
          </a:p>
        </p:txBody>
      </p:sp>
      <p:sp>
        <p:nvSpPr>
          <p:cNvPr id="6" name="TextBox 5">
            <a:extLst>
              <a:ext uri="{FF2B5EF4-FFF2-40B4-BE49-F238E27FC236}">
                <a16:creationId xmlns:a16="http://schemas.microsoft.com/office/drawing/2014/main" id="{D32CD1BB-C5B3-6813-0111-A7DC4FA49396}"/>
              </a:ext>
            </a:extLst>
          </p:cNvPr>
          <p:cNvSpPr txBox="1"/>
          <p:nvPr/>
        </p:nvSpPr>
        <p:spPr>
          <a:xfrm>
            <a:off x="-167902" y="2201645"/>
            <a:ext cx="4320480" cy="861774"/>
          </a:xfrm>
          <a:prstGeom prst="rect">
            <a:avLst/>
          </a:prstGeom>
          <a:noFill/>
        </p:spPr>
        <p:txBody>
          <a:bodyPr wrap="square" rtlCol="0">
            <a:spAutoFit/>
          </a:bodyPr>
          <a:lstStyle/>
          <a:p>
            <a:pPr algn="ctr"/>
            <a:r>
              <a:rPr lang="cy-GB" sz="5000">
                <a:latin typeface="Arial" panose="020B0604020202020204" pitchFamily="34" charset="0"/>
                <a:cs typeface="Arial" panose="020B0604020202020204" pitchFamily="34" charset="0"/>
              </a:rPr>
              <a:t>C</a:t>
            </a:r>
            <a:r>
              <a:rPr lang="cy-GB" sz="5000" i="1" baseline="-25000">
                <a:latin typeface="Arial" panose="020B0604020202020204" pitchFamily="34" charset="0"/>
                <a:cs typeface="Arial" panose="020B0604020202020204" pitchFamily="34" charset="0"/>
              </a:rPr>
              <a:t>n</a:t>
            </a:r>
            <a:r>
              <a:rPr lang="cy-GB" sz="5000">
                <a:latin typeface="Arial" panose="020B0604020202020204" pitchFamily="34" charset="0"/>
                <a:cs typeface="Arial" panose="020B0604020202020204" pitchFamily="34" charset="0"/>
              </a:rPr>
              <a:t>H</a:t>
            </a:r>
            <a:r>
              <a:rPr lang="cy-GB" sz="5000" i="1" baseline="-25000">
                <a:latin typeface="Arial" panose="020B0604020202020204" pitchFamily="34" charset="0"/>
                <a:cs typeface="Arial" panose="020B0604020202020204" pitchFamily="34" charset="0"/>
              </a:rPr>
              <a:t>2n</a:t>
            </a:r>
            <a:r>
              <a:rPr lang="cy-GB" sz="5000" baseline="-25000">
                <a:latin typeface="Arial" panose="020B0604020202020204" pitchFamily="34" charset="0"/>
                <a:cs typeface="Arial" panose="020B0604020202020204" pitchFamily="34" charset="0"/>
              </a:rPr>
              <a:t>+2</a:t>
            </a:r>
          </a:p>
        </p:txBody>
      </p:sp>
      <p:pic>
        <p:nvPicPr>
          <p:cNvPr id="3" name="Picture 2">
            <a:extLst>
              <a:ext uri="{FF2B5EF4-FFF2-40B4-BE49-F238E27FC236}">
                <a16:creationId xmlns:a16="http://schemas.microsoft.com/office/drawing/2014/main" id="{E0D97702-F69E-1E65-D65A-2EB899D17136}"/>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4" name="Text Placeholder 2">
            <a:extLst>
              <a:ext uri="{FF2B5EF4-FFF2-40B4-BE49-F238E27FC236}">
                <a16:creationId xmlns:a16="http://schemas.microsoft.com/office/drawing/2014/main" id="{EAEB3F40-0EA2-2A09-8AB3-6F29D2F1E0E3}"/>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4</a:t>
            </a:r>
          </a:p>
        </p:txBody>
      </p:sp>
      <p:pic>
        <p:nvPicPr>
          <p:cNvPr id="5" name="Picture 4">
            <a:extLst>
              <a:ext uri="{FF2B5EF4-FFF2-40B4-BE49-F238E27FC236}">
                <a16:creationId xmlns:a16="http://schemas.microsoft.com/office/drawing/2014/main" id="{2195BE5E-110B-D1F8-800C-A43432DD3C83}"/>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421707" y="3366000"/>
            <a:ext cx="1346375" cy="2984500"/>
          </a:xfrm>
          <a:prstGeom prst="rect">
            <a:avLst/>
          </a:prstGeom>
        </p:spPr>
      </p:pic>
    </p:spTree>
    <p:extLst>
      <p:ext uri="{BB962C8B-B14F-4D97-AF65-F5344CB8AC3E}">
        <p14:creationId xmlns:p14="http://schemas.microsoft.com/office/powerpoint/2010/main" val="4214402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2BF7F-68CC-3F62-6941-10C984EFFA60}"/>
              </a:ext>
            </a:extLst>
          </p:cNvPr>
          <p:cNvSpPr>
            <a:spLocks noGrp="1"/>
          </p:cNvSpPr>
          <p:nvPr>
            <p:ph type="title"/>
          </p:nvPr>
        </p:nvSpPr>
        <p:spPr/>
        <p:txBody>
          <a:bodyPr>
            <a:normAutofit fontScale="90000"/>
          </a:bodyPr>
          <a:lstStyle/>
          <a:p>
            <a:r>
              <a:rPr lang="cy-GB">
                <a:solidFill>
                  <a:srgbClr val="C80C2F"/>
                </a:solidFill>
              </a:rPr>
              <a:t>Pent</a:t>
            </a:r>
            <a:r>
              <a:rPr lang="cy-GB"/>
              <a:t>an: C</a:t>
            </a:r>
            <a:r>
              <a:rPr lang="cy-GB" baseline="-25000"/>
              <a:t>5</a:t>
            </a:r>
            <a:r>
              <a:rPr lang="cy-GB"/>
              <a:t>H</a:t>
            </a:r>
            <a:r>
              <a:rPr lang="cy-GB" baseline="-25000"/>
              <a:t>12</a:t>
            </a:r>
          </a:p>
        </p:txBody>
      </p:sp>
      <p:sp>
        <p:nvSpPr>
          <p:cNvPr id="11" name="Content Placeholder 6">
            <a:extLst>
              <a:ext uri="{FF2B5EF4-FFF2-40B4-BE49-F238E27FC236}">
                <a16:creationId xmlns:a16="http://schemas.microsoft.com/office/drawing/2014/main" id="{50EA8BC7-5D88-5493-D817-40C3FDE6AC31}"/>
              </a:ext>
            </a:extLst>
          </p:cNvPr>
          <p:cNvSpPr txBox="1">
            <a:spLocks/>
          </p:cNvSpPr>
          <p:nvPr/>
        </p:nvSpPr>
        <p:spPr>
          <a:xfrm>
            <a:off x="1272258"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Model</a:t>
            </a:r>
          </a:p>
        </p:txBody>
      </p:sp>
      <p:pic>
        <p:nvPicPr>
          <p:cNvPr id="6" name="Picture 5" descr="Model of a pentane molecule represented as five black balls connected to each other through single bonds. The two end black balls are connected to three white balls through single bonds and the central three black balls are connected to two white balls through single bonds">
            <a:extLst>
              <a:ext uri="{FF2B5EF4-FFF2-40B4-BE49-F238E27FC236}">
                <a16:creationId xmlns:a16="http://schemas.microsoft.com/office/drawing/2014/main" id="{BB9BFDD3-ACFB-E2B8-B666-95FFDA868D1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84226" y="2649600"/>
            <a:ext cx="3923928" cy="2615952"/>
          </a:xfrm>
          <a:prstGeom prst="rect">
            <a:avLst/>
          </a:prstGeom>
        </p:spPr>
      </p:pic>
      <p:sp>
        <p:nvSpPr>
          <p:cNvPr id="10" name="Content Placeholder 6">
            <a:extLst>
              <a:ext uri="{FF2B5EF4-FFF2-40B4-BE49-F238E27FC236}">
                <a16:creationId xmlns:a16="http://schemas.microsoft.com/office/drawing/2014/main" id="{BDB22A4B-1852-DCE4-9250-E29D1FBD298F}"/>
              </a:ext>
            </a:extLst>
          </p:cNvPr>
          <p:cNvSpPr txBox="1">
            <a:spLocks/>
          </p:cNvSpPr>
          <p:nvPr/>
        </p:nvSpPr>
        <p:spPr>
          <a:xfrm>
            <a:off x="5757091"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Fformiwla graffig</a:t>
            </a:r>
          </a:p>
        </p:txBody>
      </p:sp>
      <p:pic>
        <p:nvPicPr>
          <p:cNvPr id="9" name="Picture 8" descr="Fformiwla graffig lawn pentan">
            <a:extLst>
              <a:ext uri="{FF2B5EF4-FFF2-40B4-BE49-F238E27FC236}">
                <a16:creationId xmlns:a16="http://schemas.microsoft.com/office/drawing/2014/main" id="{773CF089-3B9F-FF67-7E6B-CBB02901552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311371" y="2649600"/>
            <a:ext cx="4270172" cy="1733708"/>
          </a:xfrm>
          <a:prstGeom prst="rect">
            <a:avLst/>
          </a:prstGeom>
        </p:spPr>
      </p:pic>
      <p:pic>
        <p:nvPicPr>
          <p:cNvPr id="4" name="Picture 3">
            <a:extLst>
              <a:ext uri="{FF2B5EF4-FFF2-40B4-BE49-F238E27FC236}">
                <a16:creationId xmlns:a16="http://schemas.microsoft.com/office/drawing/2014/main" id="{2DACBCBD-F030-32AF-D03E-448B09CBCE91}"/>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8" name="Text Placeholder 2">
            <a:extLst>
              <a:ext uri="{FF2B5EF4-FFF2-40B4-BE49-F238E27FC236}">
                <a16:creationId xmlns:a16="http://schemas.microsoft.com/office/drawing/2014/main" id="{A1B3EE05-9BC3-04BC-818C-98859D6758C7}"/>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4</a:t>
            </a:r>
          </a:p>
        </p:txBody>
      </p:sp>
      <p:pic>
        <p:nvPicPr>
          <p:cNvPr id="3" name="Picture 2">
            <a:extLst>
              <a:ext uri="{FF2B5EF4-FFF2-40B4-BE49-F238E27FC236}">
                <a16:creationId xmlns:a16="http://schemas.microsoft.com/office/drawing/2014/main" id="{EC0F33EB-CE3F-2127-4497-FB603E4289ED}"/>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523320" y="3420000"/>
            <a:ext cx="1143149" cy="2933700"/>
          </a:xfrm>
          <a:prstGeom prst="rect">
            <a:avLst/>
          </a:prstGeom>
        </p:spPr>
      </p:pic>
    </p:spTree>
    <p:extLst>
      <p:ext uri="{BB962C8B-B14F-4D97-AF65-F5344CB8AC3E}">
        <p14:creationId xmlns:p14="http://schemas.microsoft.com/office/powerpoint/2010/main" val="31718334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3BA14-D805-D1F8-7C87-3A6B683840E3}"/>
              </a:ext>
            </a:extLst>
          </p:cNvPr>
          <p:cNvSpPr>
            <a:spLocks noGrp="1"/>
          </p:cNvSpPr>
          <p:nvPr>
            <p:ph type="title"/>
          </p:nvPr>
        </p:nvSpPr>
        <p:spPr/>
        <p:txBody>
          <a:bodyPr>
            <a:normAutofit fontScale="90000"/>
          </a:bodyPr>
          <a:lstStyle/>
          <a:p>
            <a:r>
              <a:rPr lang="cy-GB">
                <a:solidFill>
                  <a:srgbClr val="C80C2F"/>
                </a:solidFill>
              </a:rPr>
              <a:t>Hecs</a:t>
            </a:r>
            <a:r>
              <a:rPr lang="cy-GB"/>
              <a:t>an: C</a:t>
            </a:r>
            <a:r>
              <a:rPr lang="cy-GB" baseline="-25000"/>
              <a:t>6</a:t>
            </a:r>
            <a:r>
              <a:rPr lang="cy-GB"/>
              <a:t>H</a:t>
            </a:r>
            <a:r>
              <a:rPr lang="cy-GB" baseline="-25000"/>
              <a:t>14</a:t>
            </a:r>
          </a:p>
        </p:txBody>
      </p:sp>
      <p:sp>
        <p:nvSpPr>
          <p:cNvPr id="11" name="Content Placeholder 6">
            <a:extLst>
              <a:ext uri="{FF2B5EF4-FFF2-40B4-BE49-F238E27FC236}">
                <a16:creationId xmlns:a16="http://schemas.microsoft.com/office/drawing/2014/main" id="{568B6825-C2E8-E96C-8260-475A39115034}"/>
              </a:ext>
            </a:extLst>
          </p:cNvPr>
          <p:cNvSpPr txBox="1">
            <a:spLocks/>
          </p:cNvSpPr>
          <p:nvPr/>
        </p:nvSpPr>
        <p:spPr>
          <a:xfrm>
            <a:off x="1272258"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Model</a:t>
            </a:r>
          </a:p>
        </p:txBody>
      </p:sp>
      <p:pic>
        <p:nvPicPr>
          <p:cNvPr id="6" name="Picture 5" descr="Model of a hexane molecule represented as six black balls connected to each other through a single bond. The two end black balls are connected to three white balls through single bonds and the central four black balls are connected to two white balls through single bonds">
            <a:extLst>
              <a:ext uri="{FF2B5EF4-FFF2-40B4-BE49-F238E27FC236}">
                <a16:creationId xmlns:a16="http://schemas.microsoft.com/office/drawing/2014/main" id="{F4F21BDF-577E-7918-3B13-CF342719833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38268" y="2649600"/>
            <a:ext cx="3815844" cy="2543651"/>
          </a:xfrm>
          <a:prstGeom prst="rect">
            <a:avLst/>
          </a:prstGeom>
        </p:spPr>
      </p:pic>
      <p:sp>
        <p:nvSpPr>
          <p:cNvPr id="10" name="Content Placeholder 6">
            <a:extLst>
              <a:ext uri="{FF2B5EF4-FFF2-40B4-BE49-F238E27FC236}">
                <a16:creationId xmlns:a16="http://schemas.microsoft.com/office/drawing/2014/main" id="{18BF2824-4F09-FA7A-D2A0-144C5DB92963}"/>
              </a:ext>
            </a:extLst>
          </p:cNvPr>
          <p:cNvSpPr txBox="1">
            <a:spLocks/>
          </p:cNvSpPr>
          <p:nvPr/>
        </p:nvSpPr>
        <p:spPr>
          <a:xfrm>
            <a:off x="5757091"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Fformiwla graffig</a:t>
            </a:r>
          </a:p>
        </p:txBody>
      </p:sp>
      <p:pic>
        <p:nvPicPr>
          <p:cNvPr id="9" name="Picture 8" descr="Fformiwla graffig lawn hecsan">
            <a:extLst>
              <a:ext uri="{FF2B5EF4-FFF2-40B4-BE49-F238E27FC236}">
                <a16:creationId xmlns:a16="http://schemas.microsoft.com/office/drawing/2014/main" id="{09FDA244-23BA-0A66-231E-989008808F7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232698" y="2649600"/>
            <a:ext cx="4422025" cy="1512168"/>
          </a:xfrm>
          <a:prstGeom prst="rect">
            <a:avLst/>
          </a:prstGeom>
        </p:spPr>
      </p:pic>
      <p:pic>
        <p:nvPicPr>
          <p:cNvPr id="4" name="Picture 3">
            <a:extLst>
              <a:ext uri="{FF2B5EF4-FFF2-40B4-BE49-F238E27FC236}">
                <a16:creationId xmlns:a16="http://schemas.microsoft.com/office/drawing/2014/main" id="{0BB3BDA2-FF3B-35D5-2FF4-CCFAF0A8E0B9}"/>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8" name="Text Placeholder 2">
            <a:extLst>
              <a:ext uri="{FF2B5EF4-FFF2-40B4-BE49-F238E27FC236}">
                <a16:creationId xmlns:a16="http://schemas.microsoft.com/office/drawing/2014/main" id="{2FBC20C7-A36F-1E2B-893A-C75E888085D9}"/>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4</a:t>
            </a:r>
          </a:p>
        </p:txBody>
      </p:sp>
      <p:pic>
        <p:nvPicPr>
          <p:cNvPr id="3" name="Picture 2">
            <a:extLst>
              <a:ext uri="{FF2B5EF4-FFF2-40B4-BE49-F238E27FC236}">
                <a16:creationId xmlns:a16="http://schemas.microsoft.com/office/drawing/2014/main" id="{A748B7E5-C454-7D12-E695-F8F0B7A43650}"/>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586829" y="3376800"/>
            <a:ext cx="1016132" cy="2997200"/>
          </a:xfrm>
          <a:prstGeom prst="rect">
            <a:avLst/>
          </a:prstGeom>
        </p:spPr>
      </p:pic>
    </p:spTree>
    <p:extLst>
      <p:ext uri="{BB962C8B-B14F-4D97-AF65-F5344CB8AC3E}">
        <p14:creationId xmlns:p14="http://schemas.microsoft.com/office/powerpoint/2010/main" val="14700423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BA6F4-FBA2-6283-9A39-22F3B5853360}"/>
              </a:ext>
            </a:extLst>
          </p:cNvPr>
          <p:cNvSpPr>
            <a:spLocks noGrp="1"/>
          </p:cNvSpPr>
          <p:nvPr>
            <p:ph type="title"/>
          </p:nvPr>
        </p:nvSpPr>
        <p:spPr/>
        <p:txBody>
          <a:bodyPr>
            <a:normAutofit fontScale="90000"/>
          </a:bodyPr>
          <a:lstStyle/>
          <a:p>
            <a:r>
              <a:rPr lang="cy-GB">
                <a:solidFill>
                  <a:srgbClr val="C80C2F"/>
                </a:solidFill>
              </a:rPr>
              <a:t>Hept</a:t>
            </a:r>
            <a:r>
              <a:rPr lang="cy-GB"/>
              <a:t>an: C</a:t>
            </a:r>
            <a:r>
              <a:rPr lang="cy-GB" baseline="-25000"/>
              <a:t>7</a:t>
            </a:r>
            <a:r>
              <a:rPr lang="cy-GB"/>
              <a:t>H</a:t>
            </a:r>
            <a:r>
              <a:rPr lang="cy-GB" baseline="-25000"/>
              <a:t>16</a:t>
            </a:r>
          </a:p>
        </p:txBody>
      </p:sp>
      <p:sp>
        <p:nvSpPr>
          <p:cNvPr id="11" name="Content Placeholder 6">
            <a:extLst>
              <a:ext uri="{FF2B5EF4-FFF2-40B4-BE49-F238E27FC236}">
                <a16:creationId xmlns:a16="http://schemas.microsoft.com/office/drawing/2014/main" id="{11A9B409-C60F-3DCE-3E74-61D1F13994A5}"/>
              </a:ext>
            </a:extLst>
          </p:cNvPr>
          <p:cNvSpPr txBox="1">
            <a:spLocks/>
          </p:cNvSpPr>
          <p:nvPr/>
        </p:nvSpPr>
        <p:spPr>
          <a:xfrm>
            <a:off x="1272258"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Model</a:t>
            </a:r>
          </a:p>
        </p:txBody>
      </p:sp>
      <p:pic>
        <p:nvPicPr>
          <p:cNvPr id="4" name="Picture 3" descr="Model of a heptane molecule represented as seven black balls connected to each other through a single bond. The two end black balls are connected to three white balls through single bonds and the central five black balls are connected to two white balls through single bonds">
            <a:extLst>
              <a:ext uri="{FF2B5EF4-FFF2-40B4-BE49-F238E27FC236}">
                <a16:creationId xmlns:a16="http://schemas.microsoft.com/office/drawing/2014/main" id="{BB5B6B64-21EC-D043-E7CB-2140DFD263C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49250" y="2649600"/>
            <a:ext cx="3793879" cy="2529252"/>
          </a:xfrm>
          <a:prstGeom prst="rect">
            <a:avLst/>
          </a:prstGeom>
        </p:spPr>
      </p:pic>
      <p:sp>
        <p:nvSpPr>
          <p:cNvPr id="10" name="Content Placeholder 6">
            <a:extLst>
              <a:ext uri="{FF2B5EF4-FFF2-40B4-BE49-F238E27FC236}">
                <a16:creationId xmlns:a16="http://schemas.microsoft.com/office/drawing/2014/main" id="{F6D5379F-C6E6-849D-BC84-73C7E01E3521}"/>
              </a:ext>
            </a:extLst>
          </p:cNvPr>
          <p:cNvSpPr txBox="1">
            <a:spLocks/>
          </p:cNvSpPr>
          <p:nvPr/>
        </p:nvSpPr>
        <p:spPr>
          <a:xfrm>
            <a:off x="5757091"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Fformiwla graffig</a:t>
            </a:r>
          </a:p>
        </p:txBody>
      </p:sp>
      <p:pic>
        <p:nvPicPr>
          <p:cNvPr id="9" name="Picture 8" descr="Fformiwla graffig lawn heptan">
            <a:extLst>
              <a:ext uri="{FF2B5EF4-FFF2-40B4-BE49-F238E27FC236}">
                <a16:creationId xmlns:a16="http://schemas.microsoft.com/office/drawing/2014/main" id="{56D00EE6-730D-8905-5583-0D49FECA628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344141" y="2649600"/>
            <a:ext cx="4355976" cy="1301523"/>
          </a:xfrm>
          <a:prstGeom prst="rect">
            <a:avLst/>
          </a:prstGeom>
        </p:spPr>
      </p:pic>
      <p:pic>
        <p:nvPicPr>
          <p:cNvPr id="6" name="Picture 5">
            <a:extLst>
              <a:ext uri="{FF2B5EF4-FFF2-40B4-BE49-F238E27FC236}">
                <a16:creationId xmlns:a16="http://schemas.microsoft.com/office/drawing/2014/main" id="{B105680F-7F2F-39FF-F45E-C12E5B5E3A6B}"/>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8" name="Text Placeholder 2">
            <a:extLst>
              <a:ext uri="{FF2B5EF4-FFF2-40B4-BE49-F238E27FC236}">
                <a16:creationId xmlns:a16="http://schemas.microsoft.com/office/drawing/2014/main" id="{40C7302A-2C1C-CCE9-2620-5CAA6201EBEC}"/>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4</a:t>
            </a:r>
          </a:p>
        </p:txBody>
      </p:sp>
      <p:pic>
        <p:nvPicPr>
          <p:cNvPr id="3" name="Picture 2">
            <a:extLst>
              <a:ext uri="{FF2B5EF4-FFF2-40B4-BE49-F238E27FC236}">
                <a16:creationId xmlns:a16="http://schemas.microsoft.com/office/drawing/2014/main" id="{C6E1656A-2378-CA06-8F26-6FA223A6F3DA}"/>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643986" y="3456000"/>
            <a:ext cx="901817" cy="2895600"/>
          </a:xfrm>
          <a:prstGeom prst="rect">
            <a:avLst/>
          </a:prstGeom>
        </p:spPr>
      </p:pic>
    </p:spTree>
    <p:extLst>
      <p:ext uri="{BB962C8B-B14F-4D97-AF65-F5344CB8AC3E}">
        <p14:creationId xmlns:p14="http://schemas.microsoft.com/office/powerpoint/2010/main" val="13854791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09C2A-44FE-11A1-3129-938A74818981}"/>
              </a:ext>
            </a:extLst>
          </p:cNvPr>
          <p:cNvSpPr>
            <a:spLocks noGrp="1"/>
          </p:cNvSpPr>
          <p:nvPr>
            <p:ph type="title"/>
          </p:nvPr>
        </p:nvSpPr>
        <p:spPr/>
        <p:txBody>
          <a:bodyPr>
            <a:normAutofit fontScale="90000"/>
          </a:bodyPr>
          <a:lstStyle/>
          <a:p>
            <a:r>
              <a:rPr lang="cy-GB">
                <a:solidFill>
                  <a:srgbClr val="C80C2F"/>
                </a:solidFill>
              </a:rPr>
              <a:t>Oct</a:t>
            </a:r>
            <a:r>
              <a:rPr lang="cy-GB"/>
              <a:t>an: C</a:t>
            </a:r>
            <a:r>
              <a:rPr lang="cy-GB" baseline="-25000"/>
              <a:t>8</a:t>
            </a:r>
            <a:r>
              <a:rPr lang="cy-GB"/>
              <a:t>H</a:t>
            </a:r>
            <a:r>
              <a:rPr lang="cy-GB" baseline="-25000"/>
              <a:t>18</a:t>
            </a:r>
          </a:p>
        </p:txBody>
      </p:sp>
      <p:sp>
        <p:nvSpPr>
          <p:cNvPr id="11" name="Content Placeholder 6">
            <a:extLst>
              <a:ext uri="{FF2B5EF4-FFF2-40B4-BE49-F238E27FC236}">
                <a16:creationId xmlns:a16="http://schemas.microsoft.com/office/drawing/2014/main" id="{2F2DB0E7-D1F5-272A-B3C6-1AF87545D628}"/>
              </a:ext>
            </a:extLst>
          </p:cNvPr>
          <p:cNvSpPr txBox="1">
            <a:spLocks/>
          </p:cNvSpPr>
          <p:nvPr/>
        </p:nvSpPr>
        <p:spPr>
          <a:xfrm>
            <a:off x="1272258"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Model</a:t>
            </a:r>
          </a:p>
        </p:txBody>
      </p:sp>
      <p:pic>
        <p:nvPicPr>
          <p:cNvPr id="6" name="Picture 5" descr="Model of an octane molecule represented as eight black balls connected to each other through a single bond. The two end black balls are connected to three white balls through single bonds and the central six black balls are connected to two white balls through single bonds">
            <a:extLst>
              <a:ext uri="{FF2B5EF4-FFF2-40B4-BE49-F238E27FC236}">
                <a16:creationId xmlns:a16="http://schemas.microsoft.com/office/drawing/2014/main" id="{C209B854-7393-6D84-D2E9-30B8F0E47D8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14362" y="2649600"/>
            <a:ext cx="3463656" cy="2309104"/>
          </a:xfrm>
          <a:prstGeom prst="rect">
            <a:avLst/>
          </a:prstGeom>
        </p:spPr>
      </p:pic>
      <p:sp>
        <p:nvSpPr>
          <p:cNvPr id="10" name="Content Placeholder 6">
            <a:extLst>
              <a:ext uri="{FF2B5EF4-FFF2-40B4-BE49-F238E27FC236}">
                <a16:creationId xmlns:a16="http://schemas.microsoft.com/office/drawing/2014/main" id="{CFD67853-4794-B1DA-2320-EC45BB9B53D5}"/>
              </a:ext>
            </a:extLst>
          </p:cNvPr>
          <p:cNvSpPr txBox="1">
            <a:spLocks/>
          </p:cNvSpPr>
          <p:nvPr/>
        </p:nvSpPr>
        <p:spPr>
          <a:xfrm>
            <a:off x="5757091"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Fformiwla graffig</a:t>
            </a:r>
          </a:p>
        </p:txBody>
      </p:sp>
      <p:pic>
        <p:nvPicPr>
          <p:cNvPr id="9" name="Picture 8" descr="Fformiwla graffig lawn octan">
            <a:extLst>
              <a:ext uri="{FF2B5EF4-FFF2-40B4-BE49-F238E27FC236}">
                <a16:creationId xmlns:a16="http://schemas.microsoft.com/office/drawing/2014/main" id="{A16FAF5F-D692-5A25-4A9C-4C0C9D2CFC5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74739" y="2649600"/>
            <a:ext cx="5112568" cy="1356347"/>
          </a:xfrm>
          <a:prstGeom prst="rect">
            <a:avLst/>
          </a:prstGeom>
        </p:spPr>
      </p:pic>
      <p:pic>
        <p:nvPicPr>
          <p:cNvPr id="4" name="Picture 3">
            <a:extLst>
              <a:ext uri="{FF2B5EF4-FFF2-40B4-BE49-F238E27FC236}">
                <a16:creationId xmlns:a16="http://schemas.microsoft.com/office/drawing/2014/main" id="{B94B3388-89B5-54D3-CF3E-AECA27810A34}"/>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8" name="Text Placeholder 2">
            <a:extLst>
              <a:ext uri="{FF2B5EF4-FFF2-40B4-BE49-F238E27FC236}">
                <a16:creationId xmlns:a16="http://schemas.microsoft.com/office/drawing/2014/main" id="{ACD28944-C3E8-5EC1-BF30-B800A3FD3B27}"/>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4</a:t>
            </a:r>
          </a:p>
        </p:txBody>
      </p:sp>
      <p:pic>
        <p:nvPicPr>
          <p:cNvPr id="3" name="Picture 2">
            <a:extLst>
              <a:ext uri="{FF2B5EF4-FFF2-40B4-BE49-F238E27FC236}">
                <a16:creationId xmlns:a16="http://schemas.microsoft.com/office/drawing/2014/main" id="{7080701F-5DE9-D42E-B67B-C8DA3555F114}"/>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510619" y="3294000"/>
            <a:ext cx="1168552" cy="3048000"/>
          </a:xfrm>
          <a:prstGeom prst="rect">
            <a:avLst/>
          </a:prstGeom>
        </p:spPr>
      </p:pic>
    </p:spTree>
    <p:extLst>
      <p:ext uri="{BB962C8B-B14F-4D97-AF65-F5344CB8AC3E}">
        <p14:creationId xmlns:p14="http://schemas.microsoft.com/office/powerpoint/2010/main" val="53489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4B5F6D-455E-0B91-FC2F-FD88A0927620}"/>
              </a:ext>
            </a:extLst>
          </p:cNvPr>
          <p:cNvSpPr>
            <a:spLocks noGrp="1"/>
          </p:cNvSpPr>
          <p:nvPr>
            <p:ph type="title"/>
          </p:nvPr>
        </p:nvSpPr>
        <p:spPr/>
        <p:txBody>
          <a:bodyPr>
            <a:normAutofit fontScale="90000"/>
          </a:bodyPr>
          <a:lstStyle/>
          <a:p>
            <a:r>
              <a:rPr lang="cy-GB">
                <a:solidFill>
                  <a:srgbClr val="C80C2F"/>
                </a:solidFill>
              </a:rPr>
              <a:t>Her:</a:t>
            </a:r>
            <a:r>
              <a:rPr lang="cy-GB"/>
              <a:t> grymoedd rhyngfoleciwlaidd</a:t>
            </a:r>
          </a:p>
        </p:txBody>
      </p:sp>
      <p:sp>
        <p:nvSpPr>
          <p:cNvPr id="3" name="Content Placeholder 2">
            <a:extLst>
              <a:ext uri="{FF2B5EF4-FFF2-40B4-BE49-F238E27FC236}">
                <a16:creationId xmlns:a16="http://schemas.microsoft.com/office/drawing/2014/main" id="{0B200B8A-B48B-9BB0-C7E6-1238B87BCCB0}"/>
              </a:ext>
            </a:extLst>
          </p:cNvPr>
          <p:cNvSpPr>
            <a:spLocks noGrp="1"/>
          </p:cNvSpPr>
          <p:nvPr>
            <p:ph idx="10"/>
          </p:nvPr>
        </p:nvSpPr>
        <p:spPr/>
        <p:txBody>
          <a:bodyPr>
            <a:normAutofit/>
          </a:bodyPr>
          <a:lstStyle/>
          <a:p>
            <a:r>
              <a:rPr lang="cy-GB"/>
              <a:t>Grymoedd atyniad gwan sy’n gweithredu rhwng moleciwlau yw grymoedd rhyngfoleciwlaidd. </a:t>
            </a:r>
          </a:p>
          <a:p>
            <a:r>
              <a:rPr lang="cy-GB"/>
              <a:t>Mae cryfder grymoedd rhyngfoleciwlaidd yn gysylltiedig â maint y moleciwlau. </a:t>
            </a:r>
          </a:p>
          <a:p>
            <a:r>
              <a:rPr lang="cy-GB"/>
              <a:t>Po fwyaf yw’r moleciwlau, y cryfaf yw’r grymoedd rhyngfoleciwlaidd rhyngddynt. Felly, mae angen mwy o egni i wahanu moleciwlau mawr na rhai llai. </a:t>
            </a:r>
          </a:p>
        </p:txBody>
      </p:sp>
      <p:pic>
        <p:nvPicPr>
          <p:cNvPr id="4" name="Picture 3">
            <a:extLst>
              <a:ext uri="{FF2B5EF4-FFF2-40B4-BE49-F238E27FC236}">
                <a16:creationId xmlns:a16="http://schemas.microsoft.com/office/drawing/2014/main" id="{953A1A71-5E69-67B8-593B-30AE3F1D23D8}"/>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5" name="Text Placeholder 2">
            <a:extLst>
              <a:ext uri="{FF2B5EF4-FFF2-40B4-BE49-F238E27FC236}">
                <a16:creationId xmlns:a16="http://schemas.microsoft.com/office/drawing/2014/main" id="{46AF81AD-5F4A-D0AF-5B9C-38208A8B5289}"/>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4</a:t>
            </a:r>
          </a:p>
        </p:txBody>
      </p:sp>
      <p:pic>
        <p:nvPicPr>
          <p:cNvPr id="6" name="Picture 5">
            <a:extLst>
              <a:ext uri="{FF2B5EF4-FFF2-40B4-BE49-F238E27FC236}">
                <a16:creationId xmlns:a16="http://schemas.microsoft.com/office/drawing/2014/main" id="{D7B25E94-2320-00AB-7468-C159BC63EB6F}"/>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633298" y="3312000"/>
            <a:ext cx="939922" cy="3048000"/>
          </a:xfrm>
          <a:prstGeom prst="rect">
            <a:avLst/>
          </a:prstGeom>
        </p:spPr>
      </p:pic>
    </p:spTree>
    <p:extLst>
      <p:ext uri="{BB962C8B-B14F-4D97-AF65-F5344CB8AC3E}">
        <p14:creationId xmlns:p14="http://schemas.microsoft.com/office/powerpoint/2010/main" val="38833156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4B5F6D-455E-0B91-FC2F-FD88A0927620}"/>
              </a:ext>
            </a:extLst>
          </p:cNvPr>
          <p:cNvSpPr>
            <a:spLocks noGrp="1"/>
          </p:cNvSpPr>
          <p:nvPr>
            <p:ph type="title"/>
          </p:nvPr>
        </p:nvSpPr>
        <p:spPr/>
        <p:txBody>
          <a:bodyPr>
            <a:normAutofit fontScale="90000"/>
          </a:bodyPr>
          <a:lstStyle/>
          <a:p>
            <a:r>
              <a:rPr lang="cy-GB">
                <a:solidFill>
                  <a:srgbClr val="C80C2F"/>
                </a:solidFill>
              </a:rPr>
              <a:t>Her:</a:t>
            </a:r>
            <a:r>
              <a:rPr lang="cy-GB"/>
              <a:t> atebion</a:t>
            </a:r>
          </a:p>
        </p:txBody>
      </p:sp>
      <p:sp>
        <p:nvSpPr>
          <p:cNvPr id="3" name="Content Placeholder 2">
            <a:extLst>
              <a:ext uri="{FF2B5EF4-FFF2-40B4-BE49-F238E27FC236}">
                <a16:creationId xmlns:a16="http://schemas.microsoft.com/office/drawing/2014/main" id="{0B200B8A-B48B-9BB0-C7E6-1238B87BCCB0}"/>
              </a:ext>
            </a:extLst>
          </p:cNvPr>
          <p:cNvSpPr>
            <a:spLocks noGrp="1"/>
          </p:cNvSpPr>
          <p:nvPr>
            <p:ph idx="10"/>
          </p:nvPr>
        </p:nvSpPr>
        <p:spPr>
          <a:xfrm>
            <a:off x="540070" y="1260000"/>
            <a:ext cx="8869092" cy="4162900"/>
          </a:xfrm>
        </p:spPr>
        <p:txBody>
          <a:bodyPr>
            <a:normAutofit/>
          </a:bodyPr>
          <a:lstStyle/>
          <a:p>
            <a:pPr marL="342000" indent="-457200">
              <a:lnSpc>
                <a:spcPct val="100000"/>
              </a:lnSpc>
              <a:buClr>
                <a:srgbClr val="C80C2F"/>
              </a:buClr>
              <a:tabLst>
                <a:tab pos="342000" algn="l"/>
                <a:tab pos="806400" algn="l"/>
              </a:tabLst>
            </a:pPr>
            <a:r>
              <a:rPr lang="cy-GB" sz="2200" b="1">
                <a:solidFill>
                  <a:srgbClr val="C80C2F"/>
                </a:solidFill>
                <a:latin typeface="Arial" panose="020B0604020202020204" pitchFamily="34" charset="0"/>
                <a:cs typeface="Arial" panose="020B0604020202020204" pitchFamily="34" charset="0"/>
              </a:rPr>
              <a:t>5.	</a:t>
            </a:r>
            <a:r>
              <a:rPr lang="cy-GB"/>
              <a:t>(a) Methan</a:t>
            </a:r>
            <a:r>
              <a:rPr lang="cy-GB">
                <a:effectLst/>
                <a:latin typeface="Arial" panose="020B0604020202020204" pitchFamily="34" charset="0"/>
                <a:ea typeface="Arial"/>
              </a:rPr>
              <a:t> </a:t>
            </a:r>
          </a:p>
          <a:p>
            <a:pPr marL="806400" indent="-457200">
              <a:lnSpc>
                <a:spcPct val="100000"/>
              </a:lnSpc>
              <a:buClr>
                <a:srgbClr val="C80C2F"/>
              </a:buClr>
            </a:pPr>
            <a:r>
              <a:rPr lang="cy-GB"/>
              <a:t>(b) Unrhyw dri o blith: pentan; hecsan; heptan; octan; nonan; decan.</a:t>
            </a:r>
          </a:p>
          <a:p>
            <a:pPr marL="806400" indent="-457200">
              <a:lnSpc>
                <a:spcPct val="100000"/>
              </a:lnSpc>
              <a:buClr>
                <a:srgbClr val="C80C2F"/>
              </a:buClr>
            </a:pPr>
            <a:r>
              <a:rPr lang="cy-GB"/>
              <a:t>(c) Wrth i faint y moleciwlau gynyddu, mae’r ymdoddbwynt a’r berwbwynt yn cynyddu.</a:t>
            </a:r>
          </a:p>
          <a:p>
            <a:pPr marL="806400" indent="-457200">
              <a:lnSpc>
                <a:spcPct val="100000"/>
              </a:lnSpc>
              <a:buClr>
                <a:srgbClr val="C80C2F"/>
              </a:buClr>
            </a:pPr>
            <a:r>
              <a:rPr lang="cy-GB"/>
              <a:t>(d) Wrth i’r gadwyn garbon fynd yn hirach, mae grymoedd rhyngfoleciwlaidd cryfach rhwng y moleciwlau.</a:t>
            </a:r>
            <a:r>
              <a:rPr lang="cy-GB">
                <a:solidFill>
                  <a:srgbClr val="222222"/>
                </a:solidFill>
                <a:effectLst/>
                <a:latin typeface="Arial" panose="020B0604020202020204" pitchFamily="34" charset="0"/>
                <a:ea typeface="Arial"/>
                <a:cs typeface="Arial" panose="020B0604020202020204" pitchFamily="34" charset="0"/>
              </a:rPr>
              <a:t> Mae angen mwy o egni i drechu’r grymoedd hyn, felly mae’r ymdoddbwyntiau a’r berwbwyntiau yn cynyddu.</a:t>
            </a:r>
          </a:p>
        </p:txBody>
      </p:sp>
      <p:pic>
        <p:nvPicPr>
          <p:cNvPr id="4" name="Picture 3">
            <a:extLst>
              <a:ext uri="{FF2B5EF4-FFF2-40B4-BE49-F238E27FC236}">
                <a16:creationId xmlns:a16="http://schemas.microsoft.com/office/drawing/2014/main" id="{953A1A71-5E69-67B8-593B-30AE3F1D23D8}"/>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5" name="Text Placeholder 2">
            <a:extLst>
              <a:ext uri="{FF2B5EF4-FFF2-40B4-BE49-F238E27FC236}">
                <a16:creationId xmlns:a16="http://schemas.microsoft.com/office/drawing/2014/main" id="{46AF81AD-5F4A-D0AF-5B9C-38208A8B5289}"/>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4</a:t>
            </a:r>
          </a:p>
        </p:txBody>
      </p:sp>
      <p:pic>
        <p:nvPicPr>
          <p:cNvPr id="6" name="Picture 5">
            <a:extLst>
              <a:ext uri="{FF2B5EF4-FFF2-40B4-BE49-F238E27FC236}">
                <a16:creationId xmlns:a16="http://schemas.microsoft.com/office/drawing/2014/main" id="{D7B25E94-2320-00AB-7468-C159BC63EB6F}"/>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633298" y="3312000"/>
            <a:ext cx="939922" cy="3048000"/>
          </a:xfrm>
          <a:prstGeom prst="rect">
            <a:avLst/>
          </a:prstGeom>
        </p:spPr>
      </p:pic>
    </p:spTree>
    <p:extLst>
      <p:ext uri="{BB962C8B-B14F-4D97-AF65-F5344CB8AC3E}">
        <p14:creationId xmlns:p14="http://schemas.microsoft.com/office/powerpoint/2010/main" val="34905651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54527-C7A5-AD33-A904-2C6C0E7E62E8}"/>
              </a:ext>
            </a:extLst>
          </p:cNvPr>
          <p:cNvSpPr>
            <a:spLocks noGrp="1"/>
          </p:cNvSpPr>
          <p:nvPr>
            <p:ph type="title"/>
          </p:nvPr>
        </p:nvSpPr>
        <p:spPr/>
        <p:txBody>
          <a:bodyPr>
            <a:noAutofit/>
          </a:bodyPr>
          <a:lstStyle/>
          <a:p>
            <a:r>
              <a:rPr lang="cy-GB"/>
              <a:t>Adweithiau</a:t>
            </a:r>
            <a:br>
              <a:rPr lang="cy-GB"/>
            </a:br>
            <a:r>
              <a:rPr lang="cy-GB"/>
              <a:t>alcanau</a:t>
            </a:r>
          </a:p>
        </p:txBody>
      </p:sp>
      <p:sp>
        <p:nvSpPr>
          <p:cNvPr id="3" name="Text Placeholder 2">
            <a:extLst>
              <a:ext uri="{FF2B5EF4-FFF2-40B4-BE49-F238E27FC236}">
                <a16:creationId xmlns:a16="http://schemas.microsoft.com/office/drawing/2014/main" id="{98A269A8-AADB-535B-44BC-166689CC92E5}"/>
              </a:ext>
            </a:extLst>
          </p:cNvPr>
          <p:cNvSpPr>
            <a:spLocks noGrp="1"/>
          </p:cNvSpPr>
          <p:nvPr>
            <p:ph type="body" sz="half" idx="2"/>
          </p:nvPr>
        </p:nvSpPr>
        <p:spPr/>
        <p:txBody>
          <a:bodyPr/>
          <a:lstStyle/>
          <a:p>
            <a:r>
              <a:rPr lang="cy-GB"/>
              <a:t>Gweithgaredd 5</a:t>
            </a:r>
          </a:p>
        </p:txBody>
      </p:sp>
      <p:sp>
        <p:nvSpPr>
          <p:cNvPr id="4" name="Text Placeholder 3">
            <a:extLst>
              <a:ext uri="{FF2B5EF4-FFF2-40B4-BE49-F238E27FC236}">
                <a16:creationId xmlns:a16="http://schemas.microsoft.com/office/drawing/2014/main" id="{3098DFE9-E359-9C40-E1A8-74E93247537D}"/>
              </a:ext>
            </a:extLst>
          </p:cNvPr>
          <p:cNvSpPr>
            <a:spLocks noGrp="1"/>
          </p:cNvSpPr>
          <p:nvPr>
            <p:ph type="body" sz="half" idx="10"/>
          </p:nvPr>
        </p:nvSpPr>
        <p:spPr>
          <a:xfrm>
            <a:off x="774101" y="5085184"/>
            <a:ext cx="3366438" cy="529200"/>
          </a:xfrm>
        </p:spPr>
        <p:txBody>
          <a:bodyPr/>
          <a:lstStyle/>
          <a:p>
            <a:r>
              <a:rPr lang="cy-GB" dirty="0"/>
              <a:t>Edrychwch ar y llyfr gwaith </a:t>
            </a:r>
            <a:br>
              <a:rPr lang="cy-GB" dirty="0"/>
            </a:br>
            <a:r>
              <a:rPr lang="cy-GB" dirty="0"/>
              <a:t>i fyfyrwyr</a:t>
            </a:r>
          </a:p>
        </p:txBody>
      </p:sp>
    </p:spTree>
    <p:extLst>
      <p:ext uri="{BB962C8B-B14F-4D97-AF65-F5344CB8AC3E}">
        <p14:creationId xmlns:p14="http://schemas.microsoft.com/office/powerpoint/2010/main" val="18792716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C6987-A82D-1CDF-112D-5F9E1D870F17}"/>
              </a:ext>
            </a:extLst>
          </p:cNvPr>
          <p:cNvSpPr>
            <a:spLocks noGrp="1"/>
          </p:cNvSpPr>
          <p:nvPr>
            <p:ph type="title"/>
          </p:nvPr>
        </p:nvSpPr>
        <p:spPr/>
        <p:txBody>
          <a:bodyPr>
            <a:normAutofit fontScale="90000"/>
          </a:bodyPr>
          <a:lstStyle/>
          <a:p>
            <a:r>
              <a:rPr lang="cy-GB"/>
              <a:t>Adweithiau alcanau</a:t>
            </a:r>
          </a:p>
        </p:txBody>
      </p:sp>
      <p:sp>
        <p:nvSpPr>
          <p:cNvPr id="3" name="Content Placeholder 2">
            <a:extLst>
              <a:ext uri="{FF2B5EF4-FFF2-40B4-BE49-F238E27FC236}">
                <a16:creationId xmlns:a16="http://schemas.microsoft.com/office/drawing/2014/main" id="{BC5F6508-BAF3-1158-A74C-8BA15E3CB62B}"/>
              </a:ext>
            </a:extLst>
          </p:cNvPr>
          <p:cNvSpPr>
            <a:spLocks noGrp="1"/>
          </p:cNvSpPr>
          <p:nvPr>
            <p:ph idx="10"/>
          </p:nvPr>
        </p:nvSpPr>
        <p:spPr>
          <a:xfrm>
            <a:off x="540070" y="1260000"/>
            <a:ext cx="9229132" cy="4162900"/>
          </a:xfrm>
        </p:spPr>
        <p:txBody>
          <a:bodyPr>
            <a:noAutofit/>
          </a:bodyPr>
          <a:lstStyle/>
          <a:p>
            <a:r>
              <a:rPr lang="cy-GB" sz="2150" dirty="0"/>
              <a:t>Mae alcanau’n cael eu defnyddio’n aml fel tanwydd gan eu bod yn mynd drwy adweithiau hylosgi yn rhwydd gydag ocsigen i gynhyrchu llawer iawn o egni.</a:t>
            </a:r>
          </a:p>
          <a:p>
            <a:r>
              <a:rPr lang="cy-GB" sz="2150" dirty="0"/>
              <a:t>Mae dau fath o adwaith hylosgi a all ddigwydd yn dibynnu ar faint o ocsigen sy’n bresennol o amgylch y tanwydd.</a:t>
            </a:r>
          </a:p>
          <a:p>
            <a:pPr defTabSz="914392" eaLnBrk="0" fontAlgn="base" hangingPunct="0">
              <a:spcBef>
                <a:spcPct val="0"/>
              </a:spcBef>
            </a:pPr>
            <a:r>
              <a:rPr lang="cy-GB" sz="2150" dirty="0"/>
              <a:t>Mae </a:t>
            </a:r>
            <a:r>
              <a:rPr lang="cy-GB" sz="2150" b="1" dirty="0"/>
              <a:t>hylosgiad cyflawn</a:t>
            </a:r>
            <a:r>
              <a:rPr lang="cy-GB" sz="2150" dirty="0"/>
              <a:t> yn digwydd pan fydd cyflenwad helaeth o ocsigen: </a:t>
            </a:r>
          </a:p>
          <a:p>
            <a:pPr marL="0" indent="0" algn="ctr" defTabSz="914392" eaLnBrk="0" fontAlgn="base" hangingPunct="0">
              <a:spcBef>
                <a:spcPct val="0"/>
              </a:spcBef>
              <a:buNone/>
            </a:pPr>
            <a:r>
              <a:rPr lang="cy-GB" sz="2150" b="1" dirty="0">
                <a:ea typeface=""/>
                <a:cs typeface="Arial" panose="020B0604020202020204" pitchFamily="34" charset="0"/>
              </a:rPr>
              <a:t>alcan + ocsigen → carbon deuocsid + dŵr</a:t>
            </a:r>
          </a:p>
          <a:p>
            <a:r>
              <a:rPr lang="cy-GB" sz="2150" dirty="0"/>
              <a:t>Mae</a:t>
            </a:r>
            <a:r>
              <a:rPr lang="cy-GB" sz="2150" b="1" dirty="0"/>
              <a:t> hylosgiad anghyflawn</a:t>
            </a:r>
            <a:r>
              <a:rPr lang="cy-GB" sz="2150" dirty="0"/>
              <a:t> yn digwydd pan fydd y cyflenwad ocsigen yn gyfyngedig:</a:t>
            </a:r>
          </a:p>
          <a:p>
            <a:pPr marL="0" indent="0" algn="ctr">
              <a:buNone/>
            </a:pPr>
            <a:r>
              <a:rPr lang="cy-GB" sz="2150" b="1" dirty="0">
                <a:ea typeface=""/>
                <a:cs typeface="Arial" panose="020B0604020202020204" pitchFamily="34" charset="0"/>
              </a:rPr>
              <a:t>alcan + ocsigen → carbon monocsid + carbon + dŵr</a:t>
            </a:r>
          </a:p>
        </p:txBody>
      </p:sp>
      <p:pic>
        <p:nvPicPr>
          <p:cNvPr id="4" name="Picture 3">
            <a:extLst>
              <a:ext uri="{FF2B5EF4-FFF2-40B4-BE49-F238E27FC236}">
                <a16:creationId xmlns:a16="http://schemas.microsoft.com/office/drawing/2014/main" id="{573902DF-ADB5-3E35-4E5B-6DEC60249A4E}"/>
              </a:ext>
              <a:ext uri="{C183D7F6-B498-43B3-948B-1728B52AA6E4}">
                <adec:decorative xmlns:adec="http://schemas.microsoft.com/office/drawing/2017/decorative" val="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5" name="Text Placeholder 2">
            <a:extLst>
              <a:ext uri="{FF2B5EF4-FFF2-40B4-BE49-F238E27FC236}">
                <a16:creationId xmlns:a16="http://schemas.microsoft.com/office/drawing/2014/main" id="{97ED2E77-3A14-0AA2-BB18-034A78B09FBC}"/>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5</a:t>
            </a:r>
          </a:p>
        </p:txBody>
      </p:sp>
      <p:pic>
        <p:nvPicPr>
          <p:cNvPr id="6" name="Picture 5">
            <a:extLst>
              <a:ext uri="{FF2B5EF4-FFF2-40B4-BE49-F238E27FC236}">
                <a16:creationId xmlns:a16="http://schemas.microsoft.com/office/drawing/2014/main" id="{37B4F3AD-7377-448A-67C6-5700EF51761D}"/>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421707" y="3366000"/>
            <a:ext cx="1346375" cy="2984500"/>
          </a:xfrm>
          <a:prstGeom prst="rect">
            <a:avLst/>
          </a:prstGeom>
        </p:spPr>
      </p:pic>
    </p:spTree>
    <p:extLst>
      <p:ext uri="{BB962C8B-B14F-4D97-AF65-F5344CB8AC3E}">
        <p14:creationId xmlns:p14="http://schemas.microsoft.com/office/powerpoint/2010/main" val="33812830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22677003-1351-4316-82B5-609FDE2E292F}"/>
              </a:ext>
            </a:extLst>
          </p:cNvPr>
          <p:cNvSpPr>
            <a:spLocks noGrp="1"/>
          </p:cNvSpPr>
          <p:nvPr>
            <p:ph type="title"/>
          </p:nvPr>
        </p:nvSpPr>
        <p:spPr/>
        <p:txBody>
          <a:bodyPr>
            <a:normAutofit fontScale="90000"/>
          </a:bodyPr>
          <a:lstStyle/>
          <a:p>
            <a:r>
              <a:rPr lang="cy-GB" sz="3600"/>
              <a:t>Adweithiau alcanau</a:t>
            </a:r>
          </a:p>
        </p:txBody>
      </p:sp>
      <p:sp>
        <p:nvSpPr>
          <p:cNvPr id="2" name="Rectangle 2"/>
          <p:cNvSpPr>
            <a:spLocks noChangeArrowheads="1"/>
          </p:cNvSpPr>
          <p:nvPr/>
        </p:nvSpPr>
        <p:spPr bwMode="auto">
          <a:xfrm>
            <a:off x="539999" y="1345655"/>
            <a:ext cx="7759395" cy="2003818"/>
          </a:xfrm>
          <a:prstGeom prst="rect">
            <a:avLst/>
          </a:prstGeom>
          <a:noFill/>
          <a:ln>
            <a:noFill/>
          </a:ln>
          <a:effectLst/>
        </p:spPr>
        <p:txBody>
          <a:bodyPr vert="horz" wrap="square" lIns="0" tIns="0" rIns="0" bIns="0" numCol="1" anchor="ctr" anchorCtr="0" compatLnSpc="1">
            <a:prstTxWarp prst="textNoShape">
              <a:avLst/>
            </a:prstTxWarp>
            <a:spAutoFit/>
          </a:bodyPr>
          <a:lstStyle/>
          <a:p>
            <a:pPr defTabSz="914392" eaLnBrk="0" fontAlgn="base" hangingPunct="0">
              <a:lnSpc>
                <a:spcPts val="2740"/>
              </a:lnSpc>
              <a:spcBef>
                <a:spcPct val="0"/>
              </a:spcBef>
              <a:spcAft>
                <a:spcPts val="2000"/>
              </a:spcAft>
            </a:pPr>
            <a:r>
              <a:rPr lang="cy-GB" sz="2200">
                <a:latin typeface="Arial" panose="020B0604020202020204" pitchFamily="34" charset="0"/>
                <a:ea typeface="Arial"/>
                <a:cs typeface="Arial" panose="020B0604020202020204" pitchFamily="34" charset="0"/>
              </a:rPr>
              <a:t>Yn</a:t>
            </a:r>
            <a:r>
              <a:rPr lang="cy-GB" sz="2200" b="1">
                <a:latin typeface="Arial" panose="020B0604020202020204" pitchFamily="34" charset="0"/>
                <a:ea typeface="Arial"/>
                <a:cs typeface="Arial" panose="020B0604020202020204" pitchFamily="34" charset="0"/>
              </a:rPr>
              <a:t> hylosgiad cyflawn</a:t>
            </a:r>
            <a:r>
              <a:rPr lang="cy-GB" sz="2200">
                <a:latin typeface="Arial" panose="020B0604020202020204" pitchFamily="34" charset="0"/>
                <a:ea typeface="Arial"/>
                <a:cs typeface="Arial" panose="020B0604020202020204" pitchFamily="34" charset="0"/>
              </a:rPr>
              <a:t> methan:</a:t>
            </a:r>
          </a:p>
          <a:p>
            <a:pPr defTabSz="1440000" eaLnBrk="0" fontAlgn="base" hangingPunct="0">
              <a:lnSpc>
                <a:spcPts val="2740"/>
              </a:lnSpc>
              <a:spcBef>
                <a:spcPct val="0"/>
              </a:spcBef>
              <a:spcAft>
                <a:spcPts val="1000"/>
              </a:spcAft>
              <a:tabLst>
                <a:tab pos="1440000" algn="ctr"/>
                <a:tab pos="3240000" algn="ctr"/>
                <a:tab pos="5400000" algn="ctr"/>
              </a:tabLst>
            </a:pPr>
            <a:r>
              <a:rPr lang="cy-GB" sz="2200">
                <a:latin typeface="Arial" panose="020B0604020202020204" pitchFamily="34" charset="0"/>
                <a:ea typeface="Arial"/>
                <a:cs typeface="Arial" panose="020B0604020202020204" pitchFamily="34" charset="0"/>
              </a:rPr>
              <a:t>	methan  +  ocsigen   →  carbon deuocsid + dŵr</a:t>
            </a:r>
          </a:p>
          <a:p>
            <a:pPr defTabSz="1440000" eaLnBrk="0" fontAlgn="base" hangingPunct="0">
              <a:lnSpc>
                <a:spcPts val="2740"/>
              </a:lnSpc>
              <a:spcBef>
                <a:spcPct val="0"/>
              </a:spcBef>
              <a:spcAft>
                <a:spcPts val="2000"/>
              </a:spcAft>
              <a:tabLst>
                <a:tab pos="1440000" algn="ctr"/>
                <a:tab pos="3240000" algn="ctr"/>
                <a:tab pos="5400000" algn="ctr"/>
              </a:tabLst>
            </a:pPr>
            <a:r>
              <a:rPr lang="cy-GB" sz="2200">
                <a:latin typeface="Cambria Math" panose="02040503050406030204" pitchFamily="18" charset="0"/>
                <a:ea typeface="Cambria Math"/>
                <a:cs typeface="Arial" panose="020B0604020202020204" pitchFamily="34" charset="0"/>
              </a:rPr>
              <a:t>	CH</a:t>
            </a:r>
            <a:r>
              <a:rPr lang="cy-GB" sz="2200" baseline="-30000">
                <a:latin typeface="Cambria Math" panose="02040503050406030204" pitchFamily="18" charset="0"/>
                <a:ea typeface="Cambria Math"/>
                <a:cs typeface="Arial" panose="020B0604020202020204" pitchFamily="34" charset="0"/>
              </a:rPr>
              <a:t>4 </a:t>
            </a:r>
            <a:r>
              <a:rPr lang="cy-GB" sz="2200">
                <a:latin typeface="Cambria Math" panose="02040503050406030204" pitchFamily="18" charset="0"/>
                <a:ea typeface="Cambria Math"/>
                <a:cs typeface="Arial" panose="020B0604020202020204" pitchFamily="34" charset="0"/>
              </a:rPr>
              <a:t>(n)  +  2O</a:t>
            </a:r>
            <a:r>
              <a:rPr lang="cy-GB" sz="2200" baseline="-30000">
                <a:latin typeface="Cambria Math" panose="02040503050406030204" pitchFamily="18" charset="0"/>
                <a:ea typeface="Cambria Math"/>
                <a:cs typeface="Arial" panose="020B0604020202020204" pitchFamily="34" charset="0"/>
              </a:rPr>
              <a:t>2</a:t>
            </a:r>
            <a:r>
              <a:rPr lang="cy-GB" sz="2200">
                <a:latin typeface="Cambria Math" panose="02040503050406030204" pitchFamily="18" charset="0"/>
                <a:ea typeface="Cambria Math"/>
                <a:cs typeface="Arial" panose="020B0604020202020204" pitchFamily="34" charset="0"/>
              </a:rPr>
              <a:t> (n)	</a:t>
            </a:r>
            <a:r>
              <a:rPr lang="cy-GB" sz="2200">
                <a:latin typeface="Arial" panose="020B0604020202020204" pitchFamily="34" charset="0"/>
                <a:ea typeface="Arial"/>
                <a:cs typeface="Arial" panose="020B0604020202020204" pitchFamily="34" charset="0"/>
              </a:rPr>
              <a:t>→</a:t>
            </a:r>
            <a:r>
              <a:rPr lang="cy-GB" sz="2200">
                <a:latin typeface="Cambria Math" panose="02040503050406030204" pitchFamily="18" charset="0"/>
                <a:ea typeface="Cambria Math"/>
                <a:cs typeface="Arial" panose="020B0604020202020204" pitchFamily="34" charset="0"/>
              </a:rPr>
              <a:t>	CO</a:t>
            </a:r>
            <a:r>
              <a:rPr lang="cy-GB" sz="2200" baseline="-30000">
                <a:latin typeface="Cambria Math" panose="02040503050406030204" pitchFamily="18" charset="0"/>
                <a:ea typeface="Cambria Math"/>
                <a:cs typeface="Arial" panose="020B0604020202020204" pitchFamily="34" charset="0"/>
              </a:rPr>
              <a:t>2</a:t>
            </a:r>
            <a:r>
              <a:rPr lang="cy-GB" sz="2200">
                <a:latin typeface="Cambria Math" panose="02040503050406030204" pitchFamily="18" charset="0"/>
                <a:ea typeface="Cambria Math"/>
                <a:cs typeface="Arial" panose="020B0604020202020204" pitchFamily="34" charset="0"/>
              </a:rPr>
              <a:t> (n)  +  2H</a:t>
            </a:r>
            <a:r>
              <a:rPr lang="cy-GB" sz="2200" baseline="-30000">
                <a:latin typeface="Cambria Math" panose="02040503050406030204" pitchFamily="18" charset="0"/>
                <a:ea typeface="Cambria Math"/>
                <a:cs typeface="Arial" panose="020B0604020202020204" pitchFamily="34" charset="0"/>
              </a:rPr>
              <a:t>2</a:t>
            </a:r>
            <a:r>
              <a:rPr lang="cy-GB" sz="2200">
                <a:latin typeface="Cambria Math" panose="02040503050406030204" pitchFamily="18" charset="0"/>
                <a:ea typeface="Cambria Math"/>
                <a:cs typeface="Arial" panose="020B0604020202020204" pitchFamily="34" charset="0"/>
              </a:rPr>
              <a:t>O (n)</a:t>
            </a:r>
          </a:p>
          <a:p>
            <a:pPr defTabSz="914392" eaLnBrk="0" fontAlgn="base" hangingPunct="0">
              <a:lnSpc>
                <a:spcPts val="2740"/>
              </a:lnSpc>
              <a:spcBef>
                <a:spcPct val="0"/>
              </a:spcBef>
              <a:spcAft>
                <a:spcPts val="2000"/>
              </a:spcAft>
            </a:pPr>
            <a:r>
              <a:rPr lang="cy-GB" sz="2200">
                <a:latin typeface="Arial" panose="020B0604020202020204" pitchFamily="34" charset="0"/>
                <a:cs typeface="Arial" panose="020B0604020202020204" pitchFamily="34" charset="0"/>
              </a:rPr>
              <a:t>Mae twll aer y llosgydd Bunsen yn gwbl agored ac mae’r fflam yn las. </a:t>
            </a:r>
          </a:p>
        </p:txBody>
      </p:sp>
      <p:pic>
        <p:nvPicPr>
          <p:cNvPr id="5" name="Picture 4" descr="Nwy yn llosgi o losgydd Bunsen gyda fflam las">
            <a:extLst>
              <a:ext uri="{FF2B5EF4-FFF2-40B4-BE49-F238E27FC236}">
                <a16:creationId xmlns:a16="http://schemas.microsoft.com/office/drawing/2014/main" id="{3C53676B-A180-1309-1134-3D6CF42BB06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34298" y="759600"/>
            <a:ext cx="1178920" cy="2636912"/>
          </a:xfrm>
          <a:prstGeom prst="rect">
            <a:avLst/>
          </a:prstGeom>
        </p:spPr>
      </p:pic>
      <p:sp>
        <p:nvSpPr>
          <p:cNvPr id="3" name="Rectangle 3"/>
          <p:cNvSpPr>
            <a:spLocks noChangeArrowheads="1"/>
          </p:cNvSpPr>
          <p:nvPr/>
        </p:nvSpPr>
        <p:spPr bwMode="auto">
          <a:xfrm>
            <a:off x="540000" y="3864041"/>
            <a:ext cx="8354659" cy="2003818"/>
          </a:xfrm>
          <a:prstGeom prst="rect">
            <a:avLst/>
          </a:prstGeom>
          <a:noFill/>
          <a:ln>
            <a:noFill/>
          </a:ln>
          <a:effectLst/>
        </p:spPr>
        <p:txBody>
          <a:bodyPr vert="horz" wrap="square" lIns="0" tIns="0" rIns="0" bIns="0" numCol="1" anchor="ctr" anchorCtr="0" compatLnSpc="1">
            <a:prstTxWarp prst="textNoShape">
              <a:avLst/>
            </a:prstTxWarp>
            <a:spAutoFit/>
          </a:bodyPr>
          <a:lstStyle/>
          <a:p>
            <a:pPr lvl="0" eaLnBrk="0" fontAlgn="base" hangingPunct="0">
              <a:lnSpc>
                <a:spcPts val="2740"/>
              </a:lnSpc>
              <a:spcBef>
                <a:spcPct val="0"/>
              </a:spcBef>
              <a:spcAft>
                <a:spcPts val="2000"/>
              </a:spcAft>
            </a:pPr>
            <a:r>
              <a:rPr lang="cy-GB" sz="2200">
                <a:latin typeface="Arial" panose="020B0604020202020204" pitchFamily="34" charset="0"/>
                <a:ea typeface="Arial"/>
                <a:cs typeface="Arial" panose="020B0604020202020204" pitchFamily="34" charset="0"/>
              </a:rPr>
              <a:t>Yn</a:t>
            </a:r>
            <a:r>
              <a:rPr lang="cy-GB" sz="2200" b="1">
                <a:latin typeface="Arial" panose="020B0604020202020204" pitchFamily="34" charset="0"/>
                <a:ea typeface="Arial"/>
                <a:cs typeface="Arial" panose="020B0604020202020204" pitchFamily="34" charset="0"/>
              </a:rPr>
              <a:t> hylosgiad anghyflawn</a:t>
            </a:r>
            <a:r>
              <a:rPr lang="cy-GB" sz="2200">
                <a:latin typeface="Arial" panose="020B0604020202020204" pitchFamily="34" charset="0"/>
                <a:ea typeface="Arial"/>
                <a:cs typeface="Arial" panose="020B0604020202020204" pitchFamily="34" charset="0"/>
              </a:rPr>
              <a:t> methan:</a:t>
            </a:r>
          </a:p>
          <a:p>
            <a:pPr defTabSz="1440000" eaLnBrk="0" fontAlgn="base" hangingPunct="0">
              <a:lnSpc>
                <a:spcPts val="2740"/>
              </a:lnSpc>
              <a:spcBef>
                <a:spcPct val="0"/>
              </a:spcBef>
              <a:spcAft>
                <a:spcPts val="1000"/>
              </a:spcAft>
              <a:tabLst>
                <a:tab pos="1440000" algn="ctr"/>
                <a:tab pos="3240000" algn="ctr"/>
                <a:tab pos="5940000" algn="ctr"/>
              </a:tabLst>
            </a:pPr>
            <a:r>
              <a:rPr lang="cy-GB" sz="2200">
                <a:latin typeface="Arial" panose="020B0604020202020204" pitchFamily="34" charset="0"/>
                <a:ea typeface="Arial"/>
                <a:cs typeface="Arial" panose="020B0604020202020204" pitchFamily="34" charset="0"/>
              </a:rPr>
              <a:t>	methan + ocsigen → carbon monocsid + carbon + dŵr</a:t>
            </a:r>
          </a:p>
          <a:p>
            <a:pPr defTabSz="1440000" eaLnBrk="0" fontAlgn="base" hangingPunct="0">
              <a:lnSpc>
                <a:spcPts val="2740"/>
              </a:lnSpc>
              <a:spcBef>
                <a:spcPct val="0"/>
              </a:spcBef>
              <a:spcAft>
                <a:spcPts val="2000"/>
              </a:spcAft>
              <a:tabLst>
                <a:tab pos="1440000" algn="ctr"/>
                <a:tab pos="3240000" algn="ctr"/>
                <a:tab pos="5940000" algn="ctr"/>
              </a:tabLst>
            </a:pPr>
            <a:r>
              <a:rPr lang="cy-GB" sz="2200">
                <a:latin typeface="Cambria Math" panose="02040503050406030204" pitchFamily="18" charset="0"/>
                <a:ea typeface="Cambria Math"/>
                <a:cs typeface="Arial" panose="020B0604020202020204" pitchFamily="34" charset="0"/>
              </a:rPr>
              <a:t>	3CH</a:t>
            </a:r>
            <a:r>
              <a:rPr lang="cy-GB" sz="2200" baseline="-30000">
                <a:latin typeface="Cambria Math" panose="02040503050406030204" pitchFamily="18" charset="0"/>
                <a:ea typeface="Cambria Math"/>
                <a:cs typeface="Arial" panose="020B0604020202020204" pitchFamily="34" charset="0"/>
              </a:rPr>
              <a:t>4</a:t>
            </a:r>
            <a:r>
              <a:rPr lang="cy-GB" sz="2200">
                <a:latin typeface="Cambria Math" panose="02040503050406030204" pitchFamily="18" charset="0"/>
                <a:ea typeface="Cambria Math"/>
                <a:cs typeface="Arial" panose="020B0604020202020204" pitchFamily="34" charset="0"/>
              </a:rPr>
              <a:t> (n)  +  4O</a:t>
            </a:r>
            <a:r>
              <a:rPr lang="cy-GB" sz="2200" baseline="-30000">
                <a:latin typeface="Cambria Math" panose="02040503050406030204" pitchFamily="18" charset="0"/>
                <a:ea typeface="Cambria Math"/>
                <a:cs typeface="Arial" panose="020B0604020202020204" pitchFamily="34" charset="0"/>
              </a:rPr>
              <a:t>2</a:t>
            </a:r>
            <a:r>
              <a:rPr lang="cy-GB" sz="2200">
                <a:latin typeface="Cambria Math" panose="02040503050406030204" pitchFamily="18" charset="0"/>
                <a:ea typeface="Cambria Math"/>
                <a:cs typeface="Arial" panose="020B0604020202020204" pitchFamily="34" charset="0"/>
              </a:rPr>
              <a:t> (n)	</a:t>
            </a:r>
            <a:r>
              <a:rPr lang="cy-GB" sz="2200">
                <a:latin typeface="Arial" panose="020B0604020202020204" pitchFamily="34" charset="0"/>
                <a:ea typeface="Arial"/>
                <a:cs typeface="Arial" panose="020B0604020202020204" pitchFamily="34" charset="0"/>
              </a:rPr>
              <a:t>→</a:t>
            </a:r>
            <a:r>
              <a:rPr lang="cy-GB" sz="2200">
                <a:latin typeface="Cambria Math" panose="02040503050406030204" pitchFamily="18" charset="0"/>
                <a:ea typeface="Cambria Math"/>
                <a:cs typeface="Arial" panose="020B0604020202020204" pitchFamily="34" charset="0"/>
              </a:rPr>
              <a:t>	2CO (n)  +  C (s)  +  6H</a:t>
            </a:r>
            <a:r>
              <a:rPr lang="cy-GB" sz="2200" baseline="-30000">
                <a:latin typeface="Cambria Math" panose="02040503050406030204" pitchFamily="18" charset="0"/>
                <a:ea typeface="Cambria Math"/>
                <a:cs typeface="Arial" panose="020B0604020202020204" pitchFamily="34" charset="0"/>
              </a:rPr>
              <a:t>2</a:t>
            </a:r>
            <a:r>
              <a:rPr lang="cy-GB" sz="2200">
                <a:latin typeface="Cambria Math" panose="02040503050406030204" pitchFamily="18" charset="0"/>
                <a:ea typeface="Cambria Math"/>
                <a:cs typeface="Arial" panose="020B0604020202020204" pitchFamily="34" charset="0"/>
              </a:rPr>
              <a:t>O (n)</a:t>
            </a:r>
          </a:p>
          <a:p>
            <a:pPr defTabSz="914392" eaLnBrk="0" fontAlgn="base" hangingPunct="0">
              <a:lnSpc>
                <a:spcPts val="2740"/>
              </a:lnSpc>
              <a:spcBef>
                <a:spcPct val="0"/>
              </a:spcBef>
              <a:spcAft>
                <a:spcPts val="2000"/>
              </a:spcAft>
            </a:pPr>
            <a:r>
              <a:rPr lang="cy-GB" sz="2200">
                <a:latin typeface="Arial" panose="020B0604020202020204" pitchFamily="34" charset="0"/>
                <a:cs typeface="Arial" panose="020B0604020202020204" pitchFamily="34" charset="0"/>
              </a:rPr>
              <a:t>Mae twll aer y llosgydd Bunsen ar gau ac mae’r fflam yn felyn.</a:t>
            </a:r>
          </a:p>
        </p:txBody>
      </p:sp>
      <p:pic>
        <p:nvPicPr>
          <p:cNvPr id="9" name="Picture 8" descr="Nwy yn llosgi o losgydd Bunsen gyda fflam oren">
            <a:extLst>
              <a:ext uri="{FF2B5EF4-FFF2-40B4-BE49-F238E27FC236}">
                <a16:creationId xmlns:a16="http://schemas.microsoft.com/office/drawing/2014/main" id="{8A72F3B9-9254-0693-8F8E-1D3643421EA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734298" y="3645024"/>
            <a:ext cx="1091712" cy="2441852"/>
          </a:xfrm>
          <a:prstGeom prst="rect">
            <a:avLst/>
          </a:prstGeom>
        </p:spPr>
      </p:pic>
      <p:pic>
        <p:nvPicPr>
          <p:cNvPr id="6" name="Picture 5">
            <a:extLst>
              <a:ext uri="{FF2B5EF4-FFF2-40B4-BE49-F238E27FC236}">
                <a16:creationId xmlns:a16="http://schemas.microsoft.com/office/drawing/2014/main" id="{5EA71A7B-DB8E-6679-18B6-8EE3096499F3}"/>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7" name="Text Placeholder 2">
            <a:extLst>
              <a:ext uri="{FF2B5EF4-FFF2-40B4-BE49-F238E27FC236}">
                <a16:creationId xmlns:a16="http://schemas.microsoft.com/office/drawing/2014/main" id="{7992DDF4-4B72-D707-4BE1-5E10EC4E762D}"/>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5</a:t>
            </a:r>
          </a:p>
        </p:txBody>
      </p:sp>
      <p:pic>
        <p:nvPicPr>
          <p:cNvPr id="4" name="Picture 3">
            <a:extLst>
              <a:ext uri="{FF2B5EF4-FFF2-40B4-BE49-F238E27FC236}">
                <a16:creationId xmlns:a16="http://schemas.microsoft.com/office/drawing/2014/main" id="{4A53899A-0CA9-1E97-8524-C065313B24DD}"/>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523320" y="3420000"/>
            <a:ext cx="1143149" cy="2933700"/>
          </a:xfrm>
          <a:prstGeom prst="rect">
            <a:avLst/>
          </a:prstGeom>
        </p:spPr>
      </p:pic>
    </p:spTree>
    <p:extLst>
      <p:ext uri="{BB962C8B-B14F-4D97-AF65-F5344CB8AC3E}">
        <p14:creationId xmlns:p14="http://schemas.microsoft.com/office/powerpoint/2010/main" val="3745842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50A61A-6698-C08E-27F4-1E88F6EFEA18}"/>
              </a:ext>
            </a:extLst>
          </p:cNvPr>
          <p:cNvSpPr>
            <a:spLocks noGrp="1"/>
          </p:cNvSpPr>
          <p:nvPr>
            <p:ph type="title"/>
          </p:nvPr>
        </p:nvSpPr>
        <p:spPr/>
        <p:txBody>
          <a:bodyPr>
            <a:normAutofit fontScale="90000"/>
          </a:bodyPr>
          <a:lstStyle/>
          <a:p>
            <a:r>
              <a:rPr lang="cy-GB" sz="3600">
                <a:cs typeface="Arial" panose="020B0604020202020204" pitchFamily="34" charset="0"/>
              </a:rPr>
              <a:t>Arddangosiadau</a:t>
            </a:r>
          </a:p>
        </p:txBody>
      </p:sp>
      <p:sp>
        <p:nvSpPr>
          <p:cNvPr id="3" name="Content Placeholder 2">
            <a:extLst>
              <a:ext uri="{FF2B5EF4-FFF2-40B4-BE49-F238E27FC236}">
                <a16:creationId xmlns:a16="http://schemas.microsoft.com/office/drawing/2014/main" id="{AA205155-0358-6A6C-B9ED-CDE583946ACC}"/>
              </a:ext>
            </a:extLst>
          </p:cNvPr>
          <p:cNvSpPr>
            <a:spLocks noGrp="1"/>
          </p:cNvSpPr>
          <p:nvPr>
            <p:ph idx="10"/>
          </p:nvPr>
        </p:nvSpPr>
        <p:spPr/>
        <p:txBody>
          <a:bodyPr>
            <a:normAutofit/>
          </a:bodyPr>
          <a:lstStyle/>
          <a:p>
            <a:pPr marL="342000" indent="-342000">
              <a:buClr>
                <a:srgbClr val="C80C2F"/>
              </a:buClr>
            </a:pPr>
            <a:r>
              <a:rPr lang="cy-GB" b="1">
                <a:solidFill>
                  <a:srgbClr val="C80C2F"/>
                </a:solidFill>
                <a:latin typeface="Arial" panose="020B0604020202020204" pitchFamily="34" charset="0"/>
                <a:cs typeface="Arial" panose="020B0604020202020204" pitchFamily="34" charset="0"/>
              </a:rPr>
              <a:t>1.</a:t>
            </a:r>
            <a:r>
              <a:rPr lang="cy-GB">
                <a:latin typeface="Arial" panose="020B0604020202020204" pitchFamily="34" charset="0"/>
                <a:cs typeface="Arial" panose="020B0604020202020204" pitchFamily="34" charset="0"/>
              </a:rPr>
              <a:t>	Fflam llosgydd Bunsen </a:t>
            </a:r>
          </a:p>
          <a:p>
            <a:pPr marL="342000" indent="-342000">
              <a:buClr>
                <a:srgbClr val="C80C2F"/>
              </a:buClr>
            </a:pPr>
            <a:r>
              <a:rPr lang="cy-GB" b="1">
                <a:solidFill>
                  <a:srgbClr val="C80C2F"/>
                </a:solidFill>
                <a:latin typeface="Arial" panose="020B0604020202020204" pitchFamily="34" charset="0"/>
                <a:cs typeface="Arial" panose="020B0604020202020204" pitchFamily="34" charset="0"/>
              </a:rPr>
              <a:t>2.</a:t>
            </a:r>
            <a:r>
              <a:rPr lang="cy-GB">
                <a:latin typeface="Arial" panose="020B0604020202020204" pitchFamily="34" charset="0"/>
                <a:cs typeface="Arial" panose="020B0604020202020204" pitchFamily="34" charset="0"/>
              </a:rPr>
              <a:t>	Ffrwydrad rheoledig methan</a:t>
            </a:r>
          </a:p>
          <a:p>
            <a:pPr marL="342000" indent="-342000">
              <a:buClr>
                <a:srgbClr val="C80C2F"/>
              </a:buClr>
            </a:pPr>
            <a:r>
              <a:rPr lang="cy-GB" b="1">
                <a:solidFill>
                  <a:srgbClr val="C80C2F"/>
                </a:solidFill>
                <a:latin typeface="Arial" panose="020B0604020202020204" pitchFamily="34" charset="0"/>
                <a:cs typeface="Arial" panose="020B0604020202020204" pitchFamily="34" charset="0"/>
              </a:rPr>
              <a:t>3.</a:t>
            </a:r>
            <a:r>
              <a:rPr lang="cy-GB">
                <a:latin typeface="Arial" panose="020B0604020202020204" pitchFamily="34" charset="0"/>
                <a:cs typeface="Arial" panose="020B0604020202020204" pitchFamily="34" charset="0"/>
              </a:rPr>
              <a:t>	Swigod methan</a:t>
            </a:r>
          </a:p>
        </p:txBody>
      </p:sp>
      <p:pic>
        <p:nvPicPr>
          <p:cNvPr id="4" name="Picture 3">
            <a:extLst>
              <a:ext uri="{FF2B5EF4-FFF2-40B4-BE49-F238E27FC236}">
                <a16:creationId xmlns:a16="http://schemas.microsoft.com/office/drawing/2014/main" id="{9B4C4400-4C07-4E50-71ED-7BA13A800F87}"/>
              </a:ext>
              <a:ext uri="{C183D7F6-B498-43B3-948B-1728B52AA6E4}">
                <adec:decorative xmlns:adec="http://schemas.microsoft.com/office/drawing/2017/decorative" val="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586829" y="3376800"/>
            <a:ext cx="1016132" cy="2997200"/>
          </a:xfrm>
          <a:prstGeom prst="rect">
            <a:avLst/>
          </a:prstGeom>
        </p:spPr>
      </p:pic>
      <p:pic>
        <p:nvPicPr>
          <p:cNvPr id="5" name="Picture 4">
            <a:extLst>
              <a:ext uri="{FF2B5EF4-FFF2-40B4-BE49-F238E27FC236}">
                <a16:creationId xmlns:a16="http://schemas.microsoft.com/office/drawing/2014/main" id="{9F7A0D49-7393-B52D-45A0-1692906E0D2D}"/>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6" name="Text Placeholder 2">
            <a:extLst>
              <a:ext uri="{FF2B5EF4-FFF2-40B4-BE49-F238E27FC236}">
                <a16:creationId xmlns:a16="http://schemas.microsoft.com/office/drawing/2014/main" id="{36984C6D-DAB7-3572-B409-786EA9FB69D2}"/>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5</a:t>
            </a:r>
          </a:p>
        </p:txBody>
      </p:sp>
    </p:spTree>
    <p:extLst>
      <p:ext uri="{BB962C8B-B14F-4D97-AF65-F5344CB8AC3E}">
        <p14:creationId xmlns:p14="http://schemas.microsoft.com/office/powerpoint/2010/main" val="4956643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54527-C7A5-AD33-A904-2C6C0E7E62E8}"/>
              </a:ext>
            </a:extLst>
          </p:cNvPr>
          <p:cNvSpPr>
            <a:spLocks noGrp="1"/>
          </p:cNvSpPr>
          <p:nvPr>
            <p:ph type="title"/>
          </p:nvPr>
        </p:nvSpPr>
        <p:spPr/>
        <p:txBody>
          <a:bodyPr>
            <a:normAutofit/>
          </a:bodyPr>
          <a:lstStyle/>
          <a:p>
            <a:r>
              <a:rPr lang="cy-GB"/>
              <a:t>Alcenau</a:t>
            </a:r>
          </a:p>
        </p:txBody>
      </p:sp>
      <p:sp>
        <p:nvSpPr>
          <p:cNvPr id="3" name="Text Placeholder 2">
            <a:extLst>
              <a:ext uri="{FF2B5EF4-FFF2-40B4-BE49-F238E27FC236}">
                <a16:creationId xmlns:a16="http://schemas.microsoft.com/office/drawing/2014/main" id="{BCF15A5C-AF88-2363-A12B-29951C78A9F6}"/>
              </a:ext>
            </a:extLst>
          </p:cNvPr>
          <p:cNvSpPr>
            <a:spLocks noGrp="1"/>
          </p:cNvSpPr>
          <p:nvPr>
            <p:ph type="body" sz="half" idx="2"/>
          </p:nvPr>
        </p:nvSpPr>
        <p:spPr/>
        <p:txBody>
          <a:bodyPr/>
          <a:lstStyle/>
          <a:p>
            <a:r>
              <a:rPr lang="cy-GB"/>
              <a:t>Gweithgaredd 6</a:t>
            </a:r>
          </a:p>
        </p:txBody>
      </p:sp>
      <p:sp>
        <p:nvSpPr>
          <p:cNvPr id="4" name="Text Placeholder 3">
            <a:extLst>
              <a:ext uri="{FF2B5EF4-FFF2-40B4-BE49-F238E27FC236}">
                <a16:creationId xmlns:a16="http://schemas.microsoft.com/office/drawing/2014/main" id="{9A0BC0E4-5336-7E49-A7C9-A70B9D91A1FF}"/>
              </a:ext>
            </a:extLst>
          </p:cNvPr>
          <p:cNvSpPr>
            <a:spLocks noGrp="1"/>
          </p:cNvSpPr>
          <p:nvPr>
            <p:ph type="body" sz="half" idx="10"/>
          </p:nvPr>
        </p:nvSpPr>
        <p:spPr>
          <a:xfrm>
            <a:off x="774101" y="5085184"/>
            <a:ext cx="3366438" cy="529200"/>
          </a:xfrm>
        </p:spPr>
        <p:txBody>
          <a:bodyPr/>
          <a:lstStyle/>
          <a:p>
            <a:r>
              <a:rPr lang="cy-GB" dirty="0"/>
              <a:t>Edrychwch ar y llyfr gwaith </a:t>
            </a:r>
            <a:br>
              <a:rPr lang="cy-GB" dirty="0"/>
            </a:br>
            <a:r>
              <a:rPr lang="cy-GB" dirty="0"/>
              <a:t>i fyfyrwyr</a:t>
            </a:r>
          </a:p>
        </p:txBody>
      </p:sp>
    </p:spTree>
    <p:extLst>
      <p:ext uri="{BB962C8B-B14F-4D97-AF65-F5344CB8AC3E}">
        <p14:creationId xmlns:p14="http://schemas.microsoft.com/office/powerpoint/2010/main" val="2116089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77C4DA-82F2-E19A-584A-B8DBC77613F2}"/>
              </a:ext>
            </a:extLst>
          </p:cNvPr>
          <p:cNvSpPr>
            <a:spLocks noGrp="1"/>
          </p:cNvSpPr>
          <p:nvPr>
            <p:ph type="title"/>
          </p:nvPr>
        </p:nvSpPr>
        <p:spPr/>
        <p:txBody>
          <a:bodyPr>
            <a:normAutofit fontScale="90000"/>
          </a:bodyPr>
          <a:lstStyle/>
          <a:p>
            <a:r>
              <a:rPr lang="cy-GB"/>
              <a:t>Alcenau</a:t>
            </a:r>
          </a:p>
        </p:txBody>
      </p:sp>
      <p:sp>
        <p:nvSpPr>
          <p:cNvPr id="3" name="Content Placeholder 2">
            <a:extLst>
              <a:ext uri="{FF2B5EF4-FFF2-40B4-BE49-F238E27FC236}">
                <a16:creationId xmlns:a16="http://schemas.microsoft.com/office/drawing/2014/main" id="{C6ECE63B-C9E6-9051-FBCE-1FA9C8748F57}"/>
              </a:ext>
            </a:extLst>
          </p:cNvPr>
          <p:cNvSpPr>
            <a:spLocks noGrp="1"/>
          </p:cNvSpPr>
          <p:nvPr>
            <p:ph idx="10"/>
          </p:nvPr>
        </p:nvSpPr>
        <p:spPr/>
        <p:txBody>
          <a:bodyPr>
            <a:normAutofit/>
          </a:bodyPr>
          <a:lstStyle/>
          <a:p>
            <a:r>
              <a:rPr lang="cy-GB"/>
              <a:t>Hydrocarbonau annirlawn yw alcenau.</a:t>
            </a:r>
          </a:p>
          <a:p>
            <a:r>
              <a:rPr lang="cy-GB"/>
              <a:t>Mae alcenau’n gyfansoddion sy’n cynnwys atomau hydrogen a charbon yn unig ac sy’n cynnwys o leiaf un bond dwbl rhwng dau atom carbon. </a:t>
            </a:r>
          </a:p>
        </p:txBody>
      </p:sp>
      <p:pic>
        <p:nvPicPr>
          <p:cNvPr id="4" name="Picture 3">
            <a:extLst>
              <a:ext uri="{FF2B5EF4-FFF2-40B4-BE49-F238E27FC236}">
                <a16:creationId xmlns:a16="http://schemas.microsoft.com/office/drawing/2014/main" id="{0D994BEB-DB37-14EE-C229-E38E2E03AB76}"/>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5" name="Text Placeholder 2">
            <a:extLst>
              <a:ext uri="{FF2B5EF4-FFF2-40B4-BE49-F238E27FC236}">
                <a16:creationId xmlns:a16="http://schemas.microsoft.com/office/drawing/2014/main" id="{046E7795-FE8B-D53C-7E04-4A9F6D5349AC}"/>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6</a:t>
            </a:r>
          </a:p>
        </p:txBody>
      </p:sp>
      <p:pic>
        <p:nvPicPr>
          <p:cNvPr id="6" name="Picture 5">
            <a:extLst>
              <a:ext uri="{FF2B5EF4-FFF2-40B4-BE49-F238E27FC236}">
                <a16:creationId xmlns:a16="http://schemas.microsoft.com/office/drawing/2014/main" id="{AAA34815-C417-7C5B-E481-D4E335B94C92}"/>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643986" y="3456000"/>
            <a:ext cx="901817" cy="2895600"/>
          </a:xfrm>
          <a:prstGeom prst="rect">
            <a:avLst/>
          </a:prstGeom>
        </p:spPr>
      </p:pic>
    </p:spTree>
    <p:extLst>
      <p:ext uri="{BB962C8B-B14F-4D97-AF65-F5344CB8AC3E}">
        <p14:creationId xmlns:p14="http://schemas.microsoft.com/office/powerpoint/2010/main" val="11541715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07D80-F6FA-5522-23A3-9AA276059142}"/>
              </a:ext>
            </a:extLst>
          </p:cNvPr>
          <p:cNvSpPr>
            <a:spLocks noGrp="1"/>
          </p:cNvSpPr>
          <p:nvPr>
            <p:ph type="title"/>
          </p:nvPr>
        </p:nvSpPr>
        <p:spPr/>
        <p:txBody>
          <a:bodyPr>
            <a:normAutofit fontScale="90000"/>
          </a:bodyPr>
          <a:lstStyle/>
          <a:p>
            <a:r>
              <a:rPr lang="cy-GB"/>
              <a:t>Bond dwbl</a:t>
            </a:r>
          </a:p>
        </p:txBody>
      </p:sp>
      <p:pic>
        <p:nvPicPr>
          <p:cNvPr id="7" name="Picture 6" descr="Fformiwla graffig lawn ar gyfer ethen gyda saeth yn pwyntio i fyny at y bond dwbl rhwng y ddau atom carbon gyda’r label bond dwbl">
            <a:extLst>
              <a:ext uri="{FF2B5EF4-FFF2-40B4-BE49-F238E27FC236}">
                <a16:creationId xmlns:a16="http://schemas.microsoft.com/office/drawing/2014/main" id="{0388E1C1-6A14-6844-31EA-75AD5E5CEC8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856434" y="1184440"/>
            <a:ext cx="5112568" cy="4186734"/>
          </a:xfrm>
          <a:prstGeom prst="rect">
            <a:avLst/>
          </a:prstGeom>
        </p:spPr>
      </p:pic>
      <p:pic>
        <p:nvPicPr>
          <p:cNvPr id="6" name="Picture 5">
            <a:extLst>
              <a:ext uri="{FF2B5EF4-FFF2-40B4-BE49-F238E27FC236}">
                <a16:creationId xmlns:a16="http://schemas.microsoft.com/office/drawing/2014/main" id="{9C091D01-D951-D85C-29A1-D76154F8233D}"/>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8" name="Text Placeholder 2">
            <a:extLst>
              <a:ext uri="{FF2B5EF4-FFF2-40B4-BE49-F238E27FC236}">
                <a16:creationId xmlns:a16="http://schemas.microsoft.com/office/drawing/2014/main" id="{3D638B81-188F-95A6-770F-0C962B7A3B1E}"/>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6</a:t>
            </a:r>
          </a:p>
        </p:txBody>
      </p:sp>
      <p:pic>
        <p:nvPicPr>
          <p:cNvPr id="3" name="Picture 2">
            <a:extLst>
              <a:ext uri="{FF2B5EF4-FFF2-40B4-BE49-F238E27FC236}">
                <a16:creationId xmlns:a16="http://schemas.microsoft.com/office/drawing/2014/main" id="{774A1893-30DD-124E-B9F5-31EEFDA8C73E}"/>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510619" y="3294000"/>
            <a:ext cx="1168552" cy="3048000"/>
          </a:xfrm>
          <a:prstGeom prst="rect">
            <a:avLst/>
          </a:prstGeom>
        </p:spPr>
      </p:pic>
      <p:sp>
        <p:nvSpPr>
          <p:cNvPr id="4" name="TextBox 3">
            <a:extLst>
              <a:ext uri="{FF2B5EF4-FFF2-40B4-BE49-F238E27FC236}">
                <a16:creationId xmlns:a16="http://schemas.microsoft.com/office/drawing/2014/main" id="{C9D5C023-24AA-27DD-B497-A9DD41D80944}"/>
              </a:ext>
            </a:extLst>
          </p:cNvPr>
          <p:cNvSpPr txBox="1"/>
          <p:nvPr/>
        </p:nvSpPr>
        <p:spPr>
          <a:xfrm>
            <a:off x="540000" y="1260000"/>
            <a:ext cx="1036822" cy="331950"/>
          </a:xfrm>
          <a:prstGeom prst="rect">
            <a:avLst/>
          </a:prstGeom>
          <a:noFill/>
        </p:spPr>
        <p:txBody>
          <a:bodyPr wrap="none" lIns="0" tIns="0" rIns="0" bIns="0" rtlCol="0">
            <a:spAutoFit/>
          </a:bodyPr>
          <a:lstStyle/>
          <a:p>
            <a:pPr defTabSz="342000">
              <a:lnSpc>
                <a:spcPts val="2740"/>
              </a:lnSpc>
            </a:pPr>
            <a:r>
              <a:rPr lang="cy-GB" sz="2200" b="1">
                <a:solidFill>
                  <a:srgbClr val="C80C2F"/>
                </a:solidFill>
                <a:latin typeface="Arial" panose="020B0604020202020204" pitchFamily="34" charset="0"/>
                <a:cs typeface="Arial" panose="020B0604020202020204" pitchFamily="34" charset="0"/>
              </a:rPr>
              <a:t>1.	</a:t>
            </a:r>
            <a:r>
              <a:rPr lang="cy-GB" sz="2200">
                <a:latin typeface="Arial" panose="020B0604020202020204" pitchFamily="34" charset="0"/>
                <a:cs typeface="Arial" panose="020B0604020202020204" pitchFamily="34" charset="0"/>
              </a:rPr>
              <a:t>(a)	</a:t>
            </a:r>
          </a:p>
        </p:txBody>
      </p:sp>
    </p:spTree>
    <p:extLst>
      <p:ext uri="{BB962C8B-B14F-4D97-AF65-F5344CB8AC3E}">
        <p14:creationId xmlns:p14="http://schemas.microsoft.com/office/powerpoint/2010/main" val="29060029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69DF3-FC93-43D4-83FB-C59C095FAA67}"/>
              </a:ext>
            </a:extLst>
          </p:cNvPr>
          <p:cNvSpPr>
            <a:spLocks noGrp="1"/>
          </p:cNvSpPr>
          <p:nvPr>
            <p:ph type="title"/>
          </p:nvPr>
        </p:nvSpPr>
        <p:spPr/>
        <p:txBody>
          <a:bodyPr>
            <a:normAutofit fontScale="90000"/>
          </a:bodyPr>
          <a:lstStyle/>
          <a:p>
            <a:pPr marR="406396">
              <a:lnSpc>
                <a:spcPct val="107000"/>
              </a:lnSpc>
              <a:spcAft>
                <a:spcPts val="800"/>
              </a:spcAft>
              <a:tabLst>
                <a:tab pos="1247765" algn="l"/>
              </a:tabLst>
            </a:pPr>
            <a:r>
              <a:rPr lang="cy-GB" sz="3600">
                <a:solidFill>
                  <a:srgbClr val="C80C2F"/>
                </a:solidFill>
                <a:cs typeface="Times New Roman" panose="02020603050405020304" pitchFamily="18" charset="0"/>
              </a:rPr>
              <a:t>Eth</a:t>
            </a:r>
            <a:r>
              <a:rPr lang="cy-GB" sz="3600">
                <a:cs typeface="Times New Roman" panose="02020603050405020304" pitchFamily="18" charset="0"/>
              </a:rPr>
              <a:t>en C</a:t>
            </a:r>
            <a:r>
              <a:rPr lang="cy-GB" sz="3600" baseline="-25000">
                <a:cs typeface="Times New Roman" panose="02020603050405020304" pitchFamily="18" charset="0"/>
              </a:rPr>
              <a:t>2</a:t>
            </a:r>
            <a:r>
              <a:rPr lang="cy-GB" sz="3600">
                <a:cs typeface="Times New Roman" panose="02020603050405020304" pitchFamily="18" charset="0"/>
              </a:rPr>
              <a:t>H</a:t>
            </a:r>
            <a:r>
              <a:rPr lang="cy-GB" sz="3600" baseline="-25000">
                <a:cs typeface="Times New Roman" panose="02020603050405020304" pitchFamily="18" charset="0"/>
              </a:rPr>
              <a:t>4</a:t>
            </a:r>
          </a:p>
        </p:txBody>
      </p:sp>
      <p:sp>
        <p:nvSpPr>
          <p:cNvPr id="11" name="Content Placeholder 6">
            <a:extLst>
              <a:ext uri="{FF2B5EF4-FFF2-40B4-BE49-F238E27FC236}">
                <a16:creationId xmlns:a16="http://schemas.microsoft.com/office/drawing/2014/main" id="{3B1AF3F3-8D18-E79E-747C-ADD86FB6B3B9}"/>
              </a:ext>
            </a:extLst>
          </p:cNvPr>
          <p:cNvSpPr txBox="1">
            <a:spLocks/>
          </p:cNvSpPr>
          <p:nvPr/>
        </p:nvSpPr>
        <p:spPr>
          <a:xfrm>
            <a:off x="1272258"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Model</a:t>
            </a:r>
          </a:p>
        </p:txBody>
      </p:sp>
      <p:pic>
        <p:nvPicPr>
          <p:cNvPr id="5" name="Picture 4" descr="Model of an ethene molecule represented as two black balls joined to each other with two bonds. Each black ball is also joined to two white balls through single bonds">
            <a:extLst>
              <a:ext uri="{FF2B5EF4-FFF2-40B4-BE49-F238E27FC236}">
                <a16:creationId xmlns:a16="http://schemas.microsoft.com/office/drawing/2014/main" id="{8C651523-CC63-E37E-1056-29FE2961691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32054" y="2649600"/>
            <a:ext cx="3628272" cy="2419279"/>
          </a:xfrm>
          <a:prstGeom prst="rect">
            <a:avLst/>
          </a:prstGeom>
        </p:spPr>
      </p:pic>
      <p:sp>
        <p:nvSpPr>
          <p:cNvPr id="10" name="Content Placeholder 6">
            <a:extLst>
              <a:ext uri="{FF2B5EF4-FFF2-40B4-BE49-F238E27FC236}">
                <a16:creationId xmlns:a16="http://schemas.microsoft.com/office/drawing/2014/main" id="{5A662ACF-8CCB-19FB-04AA-2BDC10D87F93}"/>
              </a:ext>
            </a:extLst>
          </p:cNvPr>
          <p:cNvSpPr txBox="1">
            <a:spLocks/>
          </p:cNvSpPr>
          <p:nvPr/>
        </p:nvSpPr>
        <p:spPr>
          <a:xfrm>
            <a:off x="5757091"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Fformiwla graffig</a:t>
            </a:r>
          </a:p>
        </p:txBody>
      </p:sp>
      <p:pic>
        <p:nvPicPr>
          <p:cNvPr id="8" name="Picture 7" descr="Fformiwla graffig lawn ar gyfer ethen ">
            <a:extLst>
              <a:ext uri="{FF2B5EF4-FFF2-40B4-BE49-F238E27FC236}">
                <a16:creationId xmlns:a16="http://schemas.microsoft.com/office/drawing/2014/main" id="{4D59EECE-AEDD-34D0-00B6-93D50B53DC0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24786" y="2649600"/>
            <a:ext cx="2635072" cy="2614324"/>
          </a:xfrm>
          <a:prstGeom prst="rect">
            <a:avLst/>
          </a:prstGeom>
        </p:spPr>
      </p:pic>
      <p:pic>
        <p:nvPicPr>
          <p:cNvPr id="7" name="Picture 6">
            <a:extLst>
              <a:ext uri="{FF2B5EF4-FFF2-40B4-BE49-F238E27FC236}">
                <a16:creationId xmlns:a16="http://schemas.microsoft.com/office/drawing/2014/main" id="{DF957606-7B82-BB89-F997-D16F1818D349}"/>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9" name="Text Placeholder 2">
            <a:extLst>
              <a:ext uri="{FF2B5EF4-FFF2-40B4-BE49-F238E27FC236}">
                <a16:creationId xmlns:a16="http://schemas.microsoft.com/office/drawing/2014/main" id="{4F745548-BCB4-13B7-4BC7-E6DEBA13C866}"/>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6</a:t>
            </a:r>
          </a:p>
        </p:txBody>
      </p:sp>
      <p:pic>
        <p:nvPicPr>
          <p:cNvPr id="3" name="Picture 2">
            <a:extLst>
              <a:ext uri="{FF2B5EF4-FFF2-40B4-BE49-F238E27FC236}">
                <a16:creationId xmlns:a16="http://schemas.microsoft.com/office/drawing/2014/main" id="{31E67D0C-3AB6-2A2B-42EA-4DDC61C6FD1A}"/>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633298" y="3312000"/>
            <a:ext cx="939922" cy="3048000"/>
          </a:xfrm>
          <a:prstGeom prst="rect">
            <a:avLst/>
          </a:prstGeom>
        </p:spPr>
      </p:pic>
    </p:spTree>
    <p:extLst>
      <p:ext uri="{BB962C8B-B14F-4D97-AF65-F5344CB8AC3E}">
        <p14:creationId xmlns:p14="http://schemas.microsoft.com/office/powerpoint/2010/main" val="39234518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69DF3-FC93-43D4-83FB-C59C095FAA67}"/>
              </a:ext>
            </a:extLst>
          </p:cNvPr>
          <p:cNvSpPr>
            <a:spLocks noGrp="1"/>
          </p:cNvSpPr>
          <p:nvPr>
            <p:ph type="title"/>
          </p:nvPr>
        </p:nvSpPr>
        <p:spPr/>
        <p:txBody>
          <a:bodyPr>
            <a:normAutofit fontScale="90000"/>
          </a:bodyPr>
          <a:lstStyle/>
          <a:p>
            <a:r>
              <a:rPr lang="cy-GB" sz="3600">
                <a:solidFill>
                  <a:srgbClr val="C80C2F"/>
                </a:solidFill>
                <a:cs typeface="Times New Roman" panose="02020603050405020304" pitchFamily="18" charset="0"/>
              </a:rPr>
              <a:t>Prop</a:t>
            </a:r>
            <a:r>
              <a:rPr lang="cy-GB" sz="3600">
                <a:cs typeface="Times New Roman" panose="02020603050405020304" pitchFamily="18" charset="0"/>
              </a:rPr>
              <a:t>en:</a:t>
            </a:r>
            <a:r>
              <a:rPr lang="cy-GB" sz="3600">
                <a:solidFill>
                  <a:srgbClr val="002060"/>
                </a:solidFill>
                <a:cs typeface="Times New Roman" panose="02020603050405020304" pitchFamily="18" charset="0"/>
              </a:rPr>
              <a:t> C</a:t>
            </a:r>
            <a:r>
              <a:rPr lang="cy-GB" sz="3600" baseline="-25000">
                <a:solidFill>
                  <a:srgbClr val="002060"/>
                </a:solidFill>
                <a:cs typeface="Times New Roman" panose="02020603050405020304" pitchFamily="18" charset="0"/>
              </a:rPr>
              <a:t>3</a:t>
            </a:r>
            <a:r>
              <a:rPr lang="cy-GB" sz="3600">
                <a:solidFill>
                  <a:srgbClr val="002060"/>
                </a:solidFill>
                <a:cs typeface="Times New Roman" panose="02020603050405020304" pitchFamily="18" charset="0"/>
              </a:rPr>
              <a:t>H</a:t>
            </a:r>
            <a:r>
              <a:rPr lang="cy-GB" sz="3600" baseline="-25000">
                <a:solidFill>
                  <a:srgbClr val="002060"/>
                </a:solidFill>
                <a:cs typeface="Times New Roman" panose="02020603050405020304" pitchFamily="18" charset="0"/>
              </a:rPr>
              <a:t>6</a:t>
            </a:r>
          </a:p>
        </p:txBody>
      </p:sp>
      <p:sp>
        <p:nvSpPr>
          <p:cNvPr id="11" name="Content Placeholder 6">
            <a:extLst>
              <a:ext uri="{FF2B5EF4-FFF2-40B4-BE49-F238E27FC236}">
                <a16:creationId xmlns:a16="http://schemas.microsoft.com/office/drawing/2014/main" id="{ED1597D1-88A2-9192-9F13-2460AAE6E257}"/>
              </a:ext>
            </a:extLst>
          </p:cNvPr>
          <p:cNvSpPr txBox="1">
            <a:spLocks/>
          </p:cNvSpPr>
          <p:nvPr/>
        </p:nvSpPr>
        <p:spPr>
          <a:xfrm>
            <a:off x="1272258"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Model</a:t>
            </a:r>
          </a:p>
        </p:txBody>
      </p:sp>
      <p:pic>
        <p:nvPicPr>
          <p:cNvPr id="5" name="Picture 4" descr="Model of a propene molecule containing three black balls and six white balls. The first black ball is connected to two white balls through single bonds, the central black ball is joined to the first black ball through two bonds and one white ball through a single bond and the third black ball is joined to the central black ball through a single bond and two white balls through single bonds">
            <a:extLst>
              <a:ext uri="{FF2B5EF4-FFF2-40B4-BE49-F238E27FC236}">
                <a16:creationId xmlns:a16="http://schemas.microsoft.com/office/drawing/2014/main" id="{F64A9B13-19A7-021C-3C05-C943B48771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81786" y="2649600"/>
            <a:ext cx="3928807" cy="2618842"/>
          </a:xfrm>
          <a:prstGeom prst="rect">
            <a:avLst/>
          </a:prstGeom>
        </p:spPr>
      </p:pic>
      <p:sp>
        <p:nvSpPr>
          <p:cNvPr id="10" name="Content Placeholder 6">
            <a:extLst>
              <a:ext uri="{FF2B5EF4-FFF2-40B4-BE49-F238E27FC236}">
                <a16:creationId xmlns:a16="http://schemas.microsoft.com/office/drawing/2014/main" id="{3318166C-10D3-8280-A902-5DA7C1CAB096}"/>
              </a:ext>
            </a:extLst>
          </p:cNvPr>
          <p:cNvSpPr txBox="1">
            <a:spLocks/>
          </p:cNvSpPr>
          <p:nvPr/>
        </p:nvSpPr>
        <p:spPr>
          <a:xfrm>
            <a:off x="5757091"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Fformiwla graffig</a:t>
            </a:r>
          </a:p>
        </p:txBody>
      </p:sp>
      <p:pic>
        <p:nvPicPr>
          <p:cNvPr id="8" name="Picture 7" descr="Fformiwla graffig lawn propen">
            <a:extLst>
              <a:ext uri="{FF2B5EF4-FFF2-40B4-BE49-F238E27FC236}">
                <a16:creationId xmlns:a16="http://schemas.microsoft.com/office/drawing/2014/main" id="{2E02FFF4-A90C-AFA2-58AC-76905545AE8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79579" y="2649600"/>
            <a:ext cx="3238407" cy="2467358"/>
          </a:xfrm>
          <a:prstGeom prst="rect">
            <a:avLst/>
          </a:prstGeom>
        </p:spPr>
      </p:pic>
      <p:pic>
        <p:nvPicPr>
          <p:cNvPr id="7" name="Picture 6">
            <a:extLst>
              <a:ext uri="{FF2B5EF4-FFF2-40B4-BE49-F238E27FC236}">
                <a16:creationId xmlns:a16="http://schemas.microsoft.com/office/drawing/2014/main" id="{4D25185A-B932-BA63-BE18-DDF0DF703A6E}"/>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9" name="Text Placeholder 2">
            <a:extLst>
              <a:ext uri="{FF2B5EF4-FFF2-40B4-BE49-F238E27FC236}">
                <a16:creationId xmlns:a16="http://schemas.microsoft.com/office/drawing/2014/main" id="{D38E86B3-A45D-1841-AAC6-9C84B6CFE07D}"/>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6</a:t>
            </a:r>
          </a:p>
        </p:txBody>
      </p:sp>
      <p:pic>
        <p:nvPicPr>
          <p:cNvPr id="3" name="Picture 2">
            <a:extLst>
              <a:ext uri="{FF2B5EF4-FFF2-40B4-BE49-F238E27FC236}">
                <a16:creationId xmlns:a16="http://schemas.microsoft.com/office/drawing/2014/main" id="{4A4F59DB-1B93-E7B8-31B9-285DEF833EFC}"/>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421707" y="3366000"/>
            <a:ext cx="1346375" cy="2984500"/>
          </a:xfrm>
          <a:prstGeom prst="rect">
            <a:avLst/>
          </a:prstGeom>
        </p:spPr>
      </p:pic>
    </p:spTree>
    <p:extLst>
      <p:ext uri="{BB962C8B-B14F-4D97-AF65-F5344CB8AC3E}">
        <p14:creationId xmlns:p14="http://schemas.microsoft.com/office/powerpoint/2010/main" val="41882576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69DF3-FC93-43D4-83FB-C59C095FAA67}"/>
              </a:ext>
            </a:extLst>
          </p:cNvPr>
          <p:cNvSpPr>
            <a:spLocks noGrp="1"/>
          </p:cNvSpPr>
          <p:nvPr>
            <p:ph type="title"/>
          </p:nvPr>
        </p:nvSpPr>
        <p:spPr/>
        <p:txBody>
          <a:bodyPr>
            <a:normAutofit fontScale="90000"/>
          </a:bodyPr>
          <a:lstStyle/>
          <a:p>
            <a:pPr marR="406396">
              <a:lnSpc>
                <a:spcPct val="107000"/>
              </a:lnSpc>
              <a:spcAft>
                <a:spcPts val="800"/>
              </a:spcAft>
              <a:tabLst>
                <a:tab pos="1247765" algn="l"/>
              </a:tabLst>
            </a:pPr>
            <a:r>
              <a:rPr lang="cy-GB" sz="3600">
                <a:solidFill>
                  <a:srgbClr val="C80C2F"/>
                </a:solidFill>
                <a:cs typeface="Times New Roman" panose="02020603050405020304" pitchFamily="18" charset="0"/>
              </a:rPr>
              <a:t>Bwt</a:t>
            </a:r>
            <a:r>
              <a:rPr lang="cy-GB" sz="3600">
                <a:cs typeface="Times New Roman" panose="02020603050405020304" pitchFamily="18" charset="0"/>
              </a:rPr>
              <a:t>en:</a:t>
            </a:r>
            <a:r>
              <a:rPr lang="cy-GB" sz="3600">
                <a:solidFill>
                  <a:srgbClr val="002060"/>
                </a:solidFill>
                <a:cs typeface="Times New Roman" panose="02020603050405020304" pitchFamily="18" charset="0"/>
              </a:rPr>
              <a:t> C</a:t>
            </a:r>
            <a:r>
              <a:rPr lang="cy-GB" sz="3600" baseline="-25000">
                <a:solidFill>
                  <a:srgbClr val="002060"/>
                </a:solidFill>
                <a:cs typeface="Times New Roman" panose="02020603050405020304" pitchFamily="18" charset="0"/>
              </a:rPr>
              <a:t>4</a:t>
            </a:r>
            <a:r>
              <a:rPr lang="cy-GB" sz="3600">
                <a:solidFill>
                  <a:srgbClr val="002060"/>
                </a:solidFill>
                <a:cs typeface="Times New Roman" panose="02020603050405020304" pitchFamily="18" charset="0"/>
              </a:rPr>
              <a:t>H</a:t>
            </a:r>
            <a:r>
              <a:rPr lang="cy-GB" sz="3600" baseline="-25000">
                <a:solidFill>
                  <a:srgbClr val="002060"/>
                </a:solidFill>
                <a:cs typeface="Times New Roman" panose="02020603050405020304" pitchFamily="18" charset="0"/>
              </a:rPr>
              <a:t>8</a:t>
            </a:r>
          </a:p>
        </p:txBody>
      </p:sp>
      <p:pic>
        <p:nvPicPr>
          <p:cNvPr id="5" name="Picture 4" descr="Fformiwla graffig lawn bwt-1-en ">
            <a:extLst>
              <a:ext uri="{FF2B5EF4-FFF2-40B4-BE49-F238E27FC236}">
                <a16:creationId xmlns:a16="http://schemas.microsoft.com/office/drawing/2014/main" id="{7431BBBE-9DDE-94E2-2BFA-9250D83FD25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04534" y="1433180"/>
            <a:ext cx="3135700" cy="1729270"/>
          </a:xfrm>
          <a:prstGeom prst="rect">
            <a:avLst/>
          </a:prstGeom>
        </p:spPr>
      </p:pic>
      <p:pic>
        <p:nvPicPr>
          <p:cNvPr id="9" name="Picture 8" descr="Fformiwla graffig lawn bwt-2-en ">
            <a:extLst>
              <a:ext uri="{FF2B5EF4-FFF2-40B4-BE49-F238E27FC236}">
                <a16:creationId xmlns:a16="http://schemas.microsoft.com/office/drawing/2014/main" id="{E7925453-057F-C136-FA22-170F8997AAC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948866" y="1433180"/>
            <a:ext cx="3676962" cy="1851804"/>
          </a:xfrm>
          <a:prstGeom prst="rect">
            <a:avLst/>
          </a:prstGeom>
        </p:spPr>
      </p:pic>
      <p:pic>
        <p:nvPicPr>
          <p:cNvPr id="12" name="Picture 11" descr="Model of a but-1-ene molecule with a double bond between the first and second black balls, single bonds between the second, third and fourth black balls. The fourth black ball is connected to three white balls through single bonds, the third black ball is connected to two white balls through single bonds, the second black ball is connected to one white ball and the first black ball is connected to two white balls">
            <a:extLst>
              <a:ext uri="{FF2B5EF4-FFF2-40B4-BE49-F238E27FC236}">
                <a16:creationId xmlns:a16="http://schemas.microsoft.com/office/drawing/2014/main" id="{F07577DA-D26E-8CD2-8693-C3DD201699E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370501" y="3600000"/>
            <a:ext cx="3384028" cy="2256320"/>
          </a:xfrm>
          <a:prstGeom prst="rect">
            <a:avLst/>
          </a:prstGeom>
        </p:spPr>
      </p:pic>
      <p:pic>
        <p:nvPicPr>
          <p:cNvPr id="16" name="Picture 15" descr="Model of a but-2-ene molecule with a double bond between the second and third black ball, single bonds between the first and second and third and fourth black balls. The first and  fourth black balls are connected to three white balls through single bonds and the second and third black balls are connected to one white ball through single bonds ">
            <a:extLst>
              <a:ext uri="{FF2B5EF4-FFF2-40B4-BE49-F238E27FC236}">
                <a16:creationId xmlns:a16="http://schemas.microsoft.com/office/drawing/2014/main" id="{199E57B2-CAB9-FAF8-5260-C5A1CA3DF19C}"/>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095333" y="3600000"/>
            <a:ext cx="3384028" cy="2256313"/>
          </a:xfrm>
          <a:prstGeom prst="rect">
            <a:avLst/>
          </a:prstGeom>
        </p:spPr>
      </p:pic>
      <p:pic>
        <p:nvPicPr>
          <p:cNvPr id="7" name="Picture 6">
            <a:extLst>
              <a:ext uri="{FF2B5EF4-FFF2-40B4-BE49-F238E27FC236}">
                <a16:creationId xmlns:a16="http://schemas.microsoft.com/office/drawing/2014/main" id="{F6665332-FFC3-4761-91B3-1F585DEDDC85}"/>
              </a:ext>
              <a:ext uri="{C183D7F6-B498-43B3-948B-1728B52AA6E4}">
                <adec:decorative xmlns:adec="http://schemas.microsoft.com/office/drawing/2017/decorative" val="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11" name="Text Placeholder 2">
            <a:extLst>
              <a:ext uri="{FF2B5EF4-FFF2-40B4-BE49-F238E27FC236}">
                <a16:creationId xmlns:a16="http://schemas.microsoft.com/office/drawing/2014/main" id="{E4C472BB-A78F-3461-CDEF-1E3A7097B4BB}"/>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6</a:t>
            </a:r>
          </a:p>
        </p:txBody>
      </p:sp>
      <p:pic>
        <p:nvPicPr>
          <p:cNvPr id="3" name="Picture 2">
            <a:extLst>
              <a:ext uri="{FF2B5EF4-FFF2-40B4-BE49-F238E27FC236}">
                <a16:creationId xmlns:a16="http://schemas.microsoft.com/office/drawing/2014/main" id="{43CC3BC5-FA59-DB55-3C89-779B9F8CE2C3}"/>
              </a:ext>
              <a:ext uri="{C183D7F6-B498-43B3-948B-1728B52AA6E4}">
                <adec:decorative xmlns:adec="http://schemas.microsoft.com/office/drawing/2017/decorative" val="1"/>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0523320" y="3420000"/>
            <a:ext cx="1143149" cy="2933700"/>
          </a:xfrm>
          <a:prstGeom prst="rect">
            <a:avLst/>
          </a:prstGeom>
        </p:spPr>
      </p:pic>
      <p:sp>
        <p:nvSpPr>
          <p:cNvPr id="4" name="Content Placeholder 6">
            <a:extLst>
              <a:ext uri="{FF2B5EF4-FFF2-40B4-BE49-F238E27FC236}">
                <a16:creationId xmlns:a16="http://schemas.microsoft.com/office/drawing/2014/main" id="{85702982-8B93-EFED-9ED5-D7BFD8517040}"/>
              </a:ext>
            </a:extLst>
          </p:cNvPr>
          <p:cNvSpPr txBox="1">
            <a:spLocks/>
          </p:cNvSpPr>
          <p:nvPr/>
        </p:nvSpPr>
        <p:spPr>
          <a:xfrm>
            <a:off x="540000" y="1433180"/>
            <a:ext cx="2028402" cy="108888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cy-GB" sz="2800"/>
              <a:t>Fformiwlâu graffig</a:t>
            </a:r>
          </a:p>
        </p:txBody>
      </p:sp>
      <p:sp>
        <p:nvSpPr>
          <p:cNvPr id="6" name="Content Placeholder 6">
            <a:extLst>
              <a:ext uri="{FF2B5EF4-FFF2-40B4-BE49-F238E27FC236}">
                <a16:creationId xmlns:a16="http://schemas.microsoft.com/office/drawing/2014/main" id="{BBB402B9-8587-B113-F7F2-4EC398EF7E40}"/>
              </a:ext>
            </a:extLst>
          </p:cNvPr>
          <p:cNvSpPr txBox="1">
            <a:spLocks/>
          </p:cNvSpPr>
          <p:nvPr/>
        </p:nvSpPr>
        <p:spPr>
          <a:xfrm>
            <a:off x="540000" y="3600000"/>
            <a:ext cx="2052073"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cy-GB" sz="2800"/>
              <a:t>Modelau</a:t>
            </a:r>
          </a:p>
        </p:txBody>
      </p:sp>
    </p:spTree>
    <p:extLst>
      <p:ext uri="{BB962C8B-B14F-4D97-AF65-F5344CB8AC3E}">
        <p14:creationId xmlns:p14="http://schemas.microsoft.com/office/powerpoint/2010/main" val="159511109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B5180B7A-7764-C9E6-CEC5-6C5CDD41AB52}"/>
              </a:ext>
            </a:extLst>
          </p:cNvPr>
          <p:cNvSpPr>
            <a:spLocks noGrp="1"/>
          </p:cNvSpPr>
          <p:nvPr>
            <p:ph type="title"/>
          </p:nvPr>
        </p:nvSpPr>
        <p:spPr/>
        <p:txBody>
          <a:bodyPr>
            <a:normAutofit fontScale="90000"/>
          </a:bodyPr>
          <a:lstStyle/>
          <a:p>
            <a:r>
              <a:rPr lang="cy-GB"/>
              <a:t>Alcenau</a:t>
            </a:r>
          </a:p>
        </p:txBody>
      </p:sp>
      <p:sp>
        <p:nvSpPr>
          <p:cNvPr id="3" name="Content Placeholder 2">
            <a:extLst>
              <a:ext uri="{FF2B5EF4-FFF2-40B4-BE49-F238E27FC236}">
                <a16:creationId xmlns:a16="http://schemas.microsoft.com/office/drawing/2014/main" id="{6ACC3601-DBBF-8D4E-412A-D1DDF0510B51}"/>
              </a:ext>
            </a:extLst>
          </p:cNvPr>
          <p:cNvSpPr>
            <a:spLocks noGrp="1"/>
          </p:cNvSpPr>
          <p:nvPr>
            <p:ph idx="10"/>
          </p:nvPr>
        </p:nvSpPr>
        <p:spPr>
          <a:xfrm>
            <a:off x="540070" y="1260000"/>
            <a:ext cx="9001172" cy="2745064"/>
          </a:xfrm>
        </p:spPr>
        <p:txBody>
          <a:bodyPr>
            <a:normAutofit/>
          </a:bodyPr>
          <a:lstStyle/>
          <a:p>
            <a:pPr marL="342000" indent="-342000">
              <a:buNone/>
            </a:pPr>
            <a:r>
              <a:rPr lang="cy-GB" b="1">
                <a:solidFill>
                  <a:srgbClr val="C80C2F"/>
                </a:solidFill>
                <a:ea typeface=""/>
                <a:cs typeface="Times New Roman" panose="02020603050405020304" pitchFamily="18" charset="0"/>
              </a:rPr>
              <a:t>2.</a:t>
            </a:r>
            <a:r>
              <a:rPr lang="cy-GB"/>
              <a:t>	Nid yw methen yn bodoli oherwydd mae gan alcenau fond dwbl rhwng dau atom carbon – dim ond un atom carbon sydd gan fethan.</a:t>
            </a:r>
          </a:p>
          <a:p>
            <a:pPr marL="342000" indent="-342000">
              <a:buNone/>
            </a:pPr>
            <a:r>
              <a:rPr lang="cy-GB" b="1">
                <a:solidFill>
                  <a:srgbClr val="C80C2F"/>
                </a:solidFill>
                <a:ea typeface=""/>
                <a:cs typeface="Times New Roman" panose="02020603050405020304" pitchFamily="18" charset="0"/>
              </a:rPr>
              <a:t>3. </a:t>
            </a:r>
            <a:r>
              <a:rPr lang="cy-GB"/>
              <a:t>	Pan ychwanegir un atom carbon at y gadwyn, ychwanegir dau yn rhagor o atomau hydrogen. Mae nifer yr atomau hydrogen ddwywaith yn fwy na nifer yr atomau carbon.</a:t>
            </a:r>
          </a:p>
          <a:p>
            <a:pPr marL="342000" indent="-342000">
              <a:buNone/>
            </a:pPr>
            <a:r>
              <a:rPr lang="cy-GB" b="1">
                <a:solidFill>
                  <a:srgbClr val="C80C2F"/>
                </a:solidFill>
                <a:ea typeface=""/>
                <a:cs typeface="Times New Roman" panose="02020603050405020304" pitchFamily="18" charset="0"/>
              </a:rPr>
              <a:t>4. </a:t>
            </a:r>
            <a:r>
              <a:rPr lang="cy-GB"/>
              <a:t>	Fformiwla gyffredinol alcenau:</a:t>
            </a:r>
          </a:p>
        </p:txBody>
      </p:sp>
      <p:pic>
        <p:nvPicPr>
          <p:cNvPr id="4" name="Picture 3">
            <a:extLst>
              <a:ext uri="{FF2B5EF4-FFF2-40B4-BE49-F238E27FC236}">
                <a16:creationId xmlns:a16="http://schemas.microsoft.com/office/drawing/2014/main" id="{8B133154-4241-08D7-8D2A-88EC6204E107}"/>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5" name="Text Placeholder 2">
            <a:extLst>
              <a:ext uri="{FF2B5EF4-FFF2-40B4-BE49-F238E27FC236}">
                <a16:creationId xmlns:a16="http://schemas.microsoft.com/office/drawing/2014/main" id="{77A78114-E7DB-03B6-4DEC-1B3AB9005DBA}"/>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6</a:t>
            </a:r>
          </a:p>
        </p:txBody>
      </p:sp>
      <p:pic>
        <p:nvPicPr>
          <p:cNvPr id="2" name="Picture 1">
            <a:extLst>
              <a:ext uri="{FF2B5EF4-FFF2-40B4-BE49-F238E27FC236}">
                <a16:creationId xmlns:a16="http://schemas.microsoft.com/office/drawing/2014/main" id="{50670B76-91F6-E26A-E57E-A029B3DAF8CB}"/>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586829" y="3376800"/>
            <a:ext cx="1016132" cy="2997200"/>
          </a:xfrm>
          <a:prstGeom prst="rect">
            <a:avLst/>
          </a:prstGeom>
        </p:spPr>
      </p:pic>
      <p:sp>
        <p:nvSpPr>
          <p:cNvPr id="10" name="TextBox 9">
            <a:extLst>
              <a:ext uri="{FF2B5EF4-FFF2-40B4-BE49-F238E27FC236}">
                <a16:creationId xmlns:a16="http://schemas.microsoft.com/office/drawing/2014/main" id="{F34F4F4C-0024-3C08-0E3F-ABBA796E6A94}"/>
              </a:ext>
            </a:extLst>
          </p:cNvPr>
          <p:cNvSpPr txBox="1"/>
          <p:nvPr/>
        </p:nvSpPr>
        <p:spPr>
          <a:xfrm>
            <a:off x="2880416" y="4416783"/>
            <a:ext cx="4320480" cy="861774"/>
          </a:xfrm>
          <a:prstGeom prst="rect">
            <a:avLst/>
          </a:prstGeom>
          <a:noFill/>
        </p:spPr>
        <p:txBody>
          <a:bodyPr wrap="square" rtlCol="0">
            <a:spAutoFit/>
          </a:bodyPr>
          <a:lstStyle/>
          <a:p>
            <a:pPr algn="ctr"/>
            <a:r>
              <a:rPr lang="cy-GB" sz="5000">
                <a:latin typeface="Arial" panose="020B0604020202020204" pitchFamily="34" charset="0"/>
                <a:cs typeface="Arial" panose="020B0604020202020204" pitchFamily="34" charset="0"/>
              </a:rPr>
              <a:t>C</a:t>
            </a:r>
            <a:r>
              <a:rPr lang="cy-GB" sz="5000" i="1" baseline="-25000">
                <a:latin typeface="Arial" panose="020B0604020202020204" pitchFamily="34" charset="0"/>
                <a:cs typeface="Arial" panose="020B0604020202020204" pitchFamily="34" charset="0"/>
              </a:rPr>
              <a:t>n</a:t>
            </a:r>
            <a:r>
              <a:rPr lang="cy-GB" sz="5000">
                <a:latin typeface="Arial" panose="020B0604020202020204" pitchFamily="34" charset="0"/>
                <a:cs typeface="Arial" panose="020B0604020202020204" pitchFamily="34" charset="0"/>
              </a:rPr>
              <a:t>H</a:t>
            </a:r>
            <a:r>
              <a:rPr lang="cy-GB" sz="5000" i="1" baseline="-25000">
                <a:latin typeface="Arial" panose="020B0604020202020204" pitchFamily="34" charset="0"/>
                <a:cs typeface="Arial" panose="020B0604020202020204" pitchFamily="34" charset="0"/>
              </a:rPr>
              <a:t>2n</a:t>
            </a:r>
          </a:p>
        </p:txBody>
      </p:sp>
    </p:spTree>
    <p:extLst>
      <p:ext uri="{BB962C8B-B14F-4D97-AF65-F5344CB8AC3E}">
        <p14:creationId xmlns:p14="http://schemas.microsoft.com/office/powerpoint/2010/main" val="26555190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69DF3-FC93-43D4-83FB-C59C095FAA67}"/>
              </a:ext>
            </a:extLst>
          </p:cNvPr>
          <p:cNvSpPr>
            <a:spLocks noGrp="1"/>
          </p:cNvSpPr>
          <p:nvPr>
            <p:ph type="title"/>
          </p:nvPr>
        </p:nvSpPr>
        <p:spPr/>
        <p:txBody>
          <a:bodyPr>
            <a:normAutofit fontScale="90000"/>
          </a:bodyPr>
          <a:lstStyle/>
          <a:p>
            <a:r>
              <a:rPr lang="cy-GB" sz="3600">
                <a:solidFill>
                  <a:srgbClr val="C80C2F"/>
                </a:solidFill>
                <a:cs typeface="Times New Roman" panose="02020603050405020304" pitchFamily="18" charset="0"/>
              </a:rPr>
              <a:t>Pent</a:t>
            </a:r>
            <a:r>
              <a:rPr lang="cy-GB" sz="3600">
                <a:cs typeface="Times New Roman" panose="02020603050405020304" pitchFamily="18" charset="0"/>
              </a:rPr>
              <a:t>en:</a:t>
            </a:r>
            <a:r>
              <a:rPr lang="cy-GB" sz="3600">
                <a:solidFill>
                  <a:srgbClr val="002060"/>
                </a:solidFill>
                <a:cs typeface="Times New Roman" panose="02020603050405020304" pitchFamily="18" charset="0"/>
              </a:rPr>
              <a:t> C</a:t>
            </a:r>
            <a:r>
              <a:rPr lang="cy-GB" sz="3600" baseline="-25000">
                <a:solidFill>
                  <a:srgbClr val="002060"/>
                </a:solidFill>
                <a:cs typeface="Times New Roman" panose="02020603050405020304" pitchFamily="18" charset="0"/>
              </a:rPr>
              <a:t>5</a:t>
            </a:r>
            <a:r>
              <a:rPr lang="cy-GB" sz="3600">
                <a:solidFill>
                  <a:srgbClr val="002060"/>
                </a:solidFill>
                <a:cs typeface="Times New Roman" panose="02020603050405020304" pitchFamily="18" charset="0"/>
              </a:rPr>
              <a:t>H</a:t>
            </a:r>
            <a:r>
              <a:rPr lang="cy-GB" sz="3600" baseline="-25000">
                <a:solidFill>
                  <a:srgbClr val="002060"/>
                </a:solidFill>
                <a:cs typeface="Times New Roman" panose="02020603050405020304" pitchFamily="18" charset="0"/>
              </a:rPr>
              <a:t>10</a:t>
            </a:r>
          </a:p>
        </p:txBody>
      </p:sp>
      <p:sp>
        <p:nvSpPr>
          <p:cNvPr id="11" name="Content Placeholder 6">
            <a:extLst>
              <a:ext uri="{FF2B5EF4-FFF2-40B4-BE49-F238E27FC236}">
                <a16:creationId xmlns:a16="http://schemas.microsoft.com/office/drawing/2014/main" id="{BC098002-D685-F238-C711-E5AF16E7D21E}"/>
              </a:ext>
            </a:extLst>
          </p:cNvPr>
          <p:cNvSpPr txBox="1">
            <a:spLocks/>
          </p:cNvSpPr>
          <p:nvPr/>
        </p:nvSpPr>
        <p:spPr>
          <a:xfrm>
            <a:off x="1272258"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Model</a:t>
            </a:r>
          </a:p>
        </p:txBody>
      </p:sp>
      <p:pic>
        <p:nvPicPr>
          <p:cNvPr id="6" name="Picture 5" descr="Model of a pent-1-ene molecule with a double bond between the first and second black balls, single bonds between the second, third, fourth and fifth black balls. The first black ball is connected to two white balls through single bonds, the second black ball is connected to one white ball through a single bond, the third and fourth black balls are connected to two white balls through single bonds and the fifth black ball is connected to three white balls through single bonds">
            <a:extLst>
              <a:ext uri="{FF2B5EF4-FFF2-40B4-BE49-F238E27FC236}">
                <a16:creationId xmlns:a16="http://schemas.microsoft.com/office/drawing/2014/main" id="{830FA38D-F2CD-125B-4821-13BB8955B6A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73557" y="2649600"/>
            <a:ext cx="3346565" cy="2231043"/>
          </a:xfrm>
          <a:prstGeom prst="rect">
            <a:avLst/>
          </a:prstGeom>
        </p:spPr>
      </p:pic>
      <p:sp>
        <p:nvSpPr>
          <p:cNvPr id="9" name="Content Placeholder 6">
            <a:extLst>
              <a:ext uri="{FF2B5EF4-FFF2-40B4-BE49-F238E27FC236}">
                <a16:creationId xmlns:a16="http://schemas.microsoft.com/office/drawing/2014/main" id="{B89CDCC7-10A8-6B79-8ED0-9255FA65EC2B}"/>
              </a:ext>
            </a:extLst>
          </p:cNvPr>
          <p:cNvSpPr txBox="1">
            <a:spLocks/>
          </p:cNvSpPr>
          <p:nvPr/>
        </p:nvSpPr>
        <p:spPr>
          <a:xfrm>
            <a:off x="5757091"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Fformiwla graffig</a:t>
            </a:r>
          </a:p>
        </p:txBody>
      </p:sp>
      <p:pic>
        <p:nvPicPr>
          <p:cNvPr id="10" name="Picture 9" descr="Fformiwla graffig lawn pent-1-en">
            <a:extLst>
              <a:ext uri="{FF2B5EF4-FFF2-40B4-BE49-F238E27FC236}">
                <a16:creationId xmlns:a16="http://schemas.microsoft.com/office/drawing/2014/main" id="{C89A9AE0-1D53-D543-98F3-E1797948ACD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92738" y="2649600"/>
            <a:ext cx="3790457" cy="1836328"/>
          </a:xfrm>
          <a:prstGeom prst="rect">
            <a:avLst/>
          </a:prstGeom>
        </p:spPr>
      </p:pic>
      <p:pic>
        <p:nvPicPr>
          <p:cNvPr id="4" name="Picture 3">
            <a:extLst>
              <a:ext uri="{FF2B5EF4-FFF2-40B4-BE49-F238E27FC236}">
                <a16:creationId xmlns:a16="http://schemas.microsoft.com/office/drawing/2014/main" id="{51B0304D-1D48-48DC-B6C2-9E38786EDC10}"/>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8" name="Text Placeholder 2">
            <a:extLst>
              <a:ext uri="{FF2B5EF4-FFF2-40B4-BE49-F238E27FC236}">
                <a16:creationId xmlns:a16="http://schemas.microsoft.com/office/drawing/2014/main" id="{C25C185D-AA5B-DB56-59EA-60751E2B2487}"/>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6</a:t>
            </a:r>
          </a:p>
        </p:txBody>
      </p:sp>
      <p:pic>
        <p:nvPicPr>
          <p:cNvPr id="3" name="Picture 2">
            <a:extLst>
              <a:ext uri="{FF2B5EF4-FFF2-40B4-BE49-F238E27FC236}">
                <a16:creationId xmlns:a16="http://schemas.microsoft.com/office/drawing/2014/main" id="{970260A1-9AAF-FB15-9EBD-92AD0E07E463}"/>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643986" y="3456000"/>
            <a:ext cx="901817" cy="2895600"/>
          </a:xfrm>
          <a:prstGeom prst="rect">
            <a:avLst/>
          </a:prstGeom>
        </p:spPr>
      </p:pic>
    </p:spTree>
    <p:extLst>
      <p:ext uri="{BB962C8B-B14F-4D97-AF65-F5344CB8AC3E}">
        <p14:creationId xmlns:p14="http://schemas.microsoft.com/office/powerpoint/2010/main" val="35269889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69DF3-FC93-43D4-83FB-C59C095FAA67}"/>
              </a:ext>
            </a:extLst>
          </p:cNvPr>
          <p:cNvSpPr>
            <a:spLocks noGrp="1"/>
          </p:cNvSpPr>
          <p:nvPr>
            <p:ph type="title"/>
          </p:nvPr>
        </p:nvSpPr>
        <p:spPr/>
        <p:txBody>
          <a:bodyPr>
            <a:normAutofit fontScale="90000"/>
          </a:bodyPr>
          <a:lstStyle/>
          <a:p>
            <a:r>
              <a:rPr lang="cy-GB" sz="3600">
                <a:solidFill>
                  <a:srgbClr val="C80C2F"/>
                </a:solidFill>
                <a:cs typeface="Times New Roman" panose="02020603050405020304" pitchFamily="18" charset="0"/>
              </a:rPr>
              <a:t>Hecs</a:t>
            </a:r>
            <a:r>
              <a:rPr lang="cy-GB" sz="3600">
                <a:cs typeface="Times New Roman" panose="02020603050405020304" pitchFamily="18" charset="0"/>
              </a:rPr>
              <a:t>en:</a:t>
            </a:r>
            <a:r>
              <a:rPr lang="cy-GB" sz="3600">
                <a:solidFill>
                  <a:srgbClr val="002060"/>
                </a:solidFill>
                <a:cs typeface="Times New Roman" panose="02020603050405020304" pitchFamily="18" charset="0"/>
              </a:rPr>
              <a:t> C</a:t>
            </a:r>
            <a:r>
              <a:rPr lang="cy-GB" sz="3600" baseline="-25000">
                <a:solidFill>
                  <a:srgbClr val="002060"/>
                </a:solidFill>
                <a:cs typeface="Times New Roman" panose="02020603050405020304" pitchFamily="18" charset="0"/>
              </a:rPr>
              <a:t>6</a:t>
            </a:r>
            <a:r>
              <a:rPr lang="cy-GB" sz="3600">
                <a:solidFill>
                  <a:srgbClr val="002060"/>
                </a:solidFill>
                <a:cs typeface="Times New Roman" panose="02020603050405020304" pitchFamily="18" charset="0"/>
              </a:rPr>
              <a:t>H</a:t>
            </a:r>
            <a:r>
              <a:rPr lang="cy-GB" sz="3600" baseline="-25000">
                <a:solidFill>
                  <a:srgbClr val="002060"/>
                </a:solidFill>
                <a:cs typeface="Times New Roman" panose="02020603050405020304" pitchFamily="18" charset="0"/>
              </a:rPr>
              <a:t>12</a:t>
            </a:r>
          </a:p>
        </p:txBody>
      </p:sp>
      <p:sp>
        <p:nvSpPr>
          <p:cNvPr id="11" name="Content Placeholder 6">
            <a:extLst>
              <a:ext uri="{FF2B5EF4-FFF2-40B4-BE49-F238E27FC236}">
                <a16:creationId xmlns:a16="http://schemas.microsoft.com/office/drawing/2014/main" id="{015B5EBD-4A93-D172-CDF2-0AB5ECA21238}"/>
              </a:ext>
            </a:extLst>
          </p:cNvPr>
          <p:cNvSpPr txBox="1">
            <a:spLocks/>
          </p:cNvSpPr>
          <p:nvPr/>
        </p:nvSpPr>
        <p:spPr>
          <a:xfrm>
            <a:off x="1272258"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Model</a:t>
            </a:r>
          </a:p>
        </p:txBody>
      </p:sp>
      <p:pic>
        <p:nvPicPr>
          <p:cNvPr id="6" name="Picture 5" descr="Model of a hex-1-ene molecule with a double bond between the first and second black balls, single bonds between the second, third, fourth, fifth and sixth black balls. The first black ball is connected to two white balls through single bonds, the second black ball is connected to one white ball through a single bond, the third, fourth and fifth black balls are each connected to two white balls through single bonds and the sixth black ball is connected to three white balls through single bonds">
            <a:extLst>
              <a:ext uri="{FF2B5EF4-FFF2-40B4-BE49-F238E27FC236}">
                <a16:creationId xmlns:a16="http://schemas.microsoft.com/office/drawing/2014/main" id="{1043DB2B-CFF3-A3BC-1700-B2392A68BF4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4364" y="2649600"/>
            <a:ext cx="3763651" cy="2509340"/>
          </a:xfrm>
          <a:prstGeom prst="rect">
            <a:avLst/>
          </a:prstGeom>
        </p:spPr>
      </p:pic>
      <p:sp>
        <p:nvSpPr>
          <p:cNvPr id="9" name="Content Placeholder 6">
            <a:extLst>
              <a:ext uri="{FF2B5EF4-FFF2-40B4-BE49-F238E27FC236}">
                <a16:creationId xmlns:a16="http://schemas.microsoft.com/office/drawing/2014/main" id="{E7B4C753-4C79-B7DA-E077-CFE365D1C6CF}"/>
              </a:ext>
            </a:extLst>
          </p:cNvPr>
          <p:cNvSpPr txBox="1">
            <a:spLocks/>
          </p:cNvSpPr>
          <p:nvPr/>
        </p:nvSpPr>
        <p:spPr>
          <a:xfrm>
            <a:off x="5757091"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Fformiwla graffig</a:t>
            </a:r>
          </a:p>
        </p:txBody>
      </p:sp>
      <p:pic>
        <p:nvPicPr>
          <p:cNvPr id="10" name="Picture 9" descr="Fformiwla graffig lawn hex-1-en">
            <a:extLst>
              <a:ext uri="{FF2B5EF4-FFF2-40B4-BE49-F238E27FC236}">
                <a16:creationId xmlns:a16="http://schemas.microsoft.com/office/drawing/2014/main" id="{A0AB8E96-3683-A203-242A-501EBFB551A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269210" y="2649600"/>
            <a:ext cx="4427984" cy="1842425"/>
          </a:xfrm>
          <a:prstGeom prst="rect">
            <a:avLst/>
          </a:prstGeom>
        </p:spPr>
      </p:pic>
      <p:pic>
        <p:nvPicPr>
          <p:cNvPr id="4" name="Picture 3">
            <a:extLst>
              <a:ext uri="{FF2B5EF4-FFF2-40B4-BE49-F238E27FC236}">
                <a16:creationId xmlns:a16="http://schemas.microsoft.com/office/drawing/2014/main" id="{416992E9-F2BF-9951-A216-F411B3377CDD}"/>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5" name="Text Placeholder 2">
            <a:extLst>
              <a:ext uri="{FF2B5EF4-FFF2-40B4-BE49-F238E27FC236}">
                <a16:creationId xmlns:a16="http://schemas.microsoft.com/office/drawing/2014/main" id="{A092FC3C-824F-3D0B-C7FB-8E27FD4449F8}"/>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6</a:t>
            </a:r>
          </a:p>
        </p:txBody>
      </p:sp>
      <p:pic>
        <p:nvPicPr>
          <p:cNvPr id="3" name="Picture 2">
            <a:extLst>
              <a:ext uri="{FF2B5EF4-FFF2-40B4-BE49-F238E27FC236}">
                <a16:creationId xmlns:a16="http://schemas.microsoft.com/office/drawing/2014/main" id="{53FE376F-1996-7D33-0CBA-D7671D2EF3FE}"/>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510619" y="3294000"/>
            <a:ext cx="1168552" cy="3048000"/>
          </a:xfrm>
          <a:prstGeom prst="rect">
            <a:avLst/>
          </a:prstGeom>
        </p:spPr>
      </p:pic>
    </p:spTree>
    <p:extLst>
      <p:ext uri="{BB962C8B-B14F-4D97-AF65-F5344CB8AC3E}">
        <p14:creationId xmlns:p14="http://schemas.microsoft.com/office/powerpoint/2010/main" val="211143815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69DF3-FC93-43D4-83FB-C59C095FAA67}"/>
              </a:ext>
            </a:extLst>
          </p:cNvPr>
          <p:cNvSpPr>
            <a:spLocks noGrp="1"/>
          </p:cNvSpPr>
          <p:nvPr>
            <p:ph type="title"/>
          </p:nvPr>
        </p:nvSpPr>
        <p:spPr/>
        <p:txBody>
          <a:bodyPr>
            <a:normAutofit fontScale="90000"/>
          </a:bodyPr>
          <a:lstStyle/>
          <a:p>
            <a:r>
              <a:rPr lang="cy-GB" sz="3600">
                <a:solidFill>
                  <a:srgbClr val="C80C2F"/>
                </a:solidFill>
                <a:cs typeface="Times New Roman" panose="02020603050405020304" pitchFamily="18" charset="0"/>
              </a:rPr>
              <a:t>Hept</a:t>
            </a:r>
            <a:r>
              <a:rPr lang="cy-GB" sz="3600">
                <a:cs typeface="Times New Roman" panose="02020603050405020304" pitchFamily="18" charset="0"/>
              </a:rPr>
              <a:t>en:</a:t>
            </a:r>
            <a:r>
              <a:rPr lang="cy-GB" sz="3600">
                <a:solidFill>
                  <a:srgbClr val="002060"/>
                </a:solidFill>
                <a:cs typeface="Times New Roman" panose="02020603050405020304" pitchFamily="18" charset="0"/>
              </a:rPr>
              <a:t> C</a:t>
            </a:r>
            <a:r>
              <a:rPr lang="cy-GB" sz="3600" baseline="-25000">
                <a:solidFill>
                  <a:srgbClr val="002060"/>
                </a:solidFill>
                <a:cs typeface="Times New Roman" panose="02020603050405020304" pitchFamily="18" charset="0"/>
              </a:rPr>
              <a:t>7</a:t>
            </a:r>
            <a:r>
              <a:rPr lang="cy-GB" sz="3600">
                <a:solidFill>
                  <a:srgbClr val="002060"/>
                </a:solidFill>
                <a:cs typeface="Times New Roman" panose="02020603050405020304" pitchFamily="18" charset="0"/>
              </a:rPr>
              <a:t>H</a:t>
            </a:r>
            <a:r>
              <a:rPr lang="cy-GB" sz="3600" baseline="-25000">
                <a:solidFill>
                  <a:srgbClr val="002060"/>
                </a:solidFill>
                <a:cs typeface="Times New Roman" panose="02020603050405020304" pitchFamily="18" charset="0"/>
              </a:rPr>
              <a:t>14</a:t>
            </a:r>
          </a:p>
        </p:txBody>
      </p:sp>
      <p:sp>
        <p:nvSpPr>
          <p:cNvPr id="9" name="Content Placeholder 6">
            <a:extLst>
              <a:ext uri="{FF2B5EF4-FFF2-40B4-BE49-F238E27FC236}">
                <a16:creationId xmlns:a16="http://schemas.microsoft.com/office/drawing/2014/main" id="{4B4BB845-3AF7-67AF-A3F6-A44CAF0E708A}"/>
              </a:ext>
            </a:extLst>
          </p:cNvPr>
          <p:cNvSpPr txBox="1">
            <a:spLocks/>
          </p:cNvSpPr>
          <p:nvPr/>
        </p:nvSpPr>
        <p:spPr>
          <a:xfrm>
            <a:off x="1272258"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Model</a:t>
            </a:r>
          </a:p>
        </p:txBody>
      </p:sp>
      <p:pic>
        <p:nvPicPr>
          <p:cNvPr id="12" name="Picture 11" descr="Model of a hept-1-ene molecule with a double bond between the first and second black balls, single bonds between the second, third, fourth, fifth, sixth and seventh black balls. The first black ball is connected to two white balls through single bonds, the second black ball is connected to one white ball through a single bond, the third, fourth, fifth and sixth black balls are each connected to two white balls through single bonds and the seventh black ball is connected to three white balls through single bonds">
            <a:extLst>
              <a:ext uri="{FF2B5EF4-FFF2-40B4-BE49-F238E27FC236}">
                <a16:creationId xmlns:a16="http://schemas.microsoft.com/office/drawing/2014/main" id="{E86C8349-CFC1-72AD-7E7C-55624586B3C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61816" y="2649600"/>
            <a:ext cx="3368748" cy="2246058"/>
          </a:xfrm>
          <a:prstGeom prst="rect">
            <a:avLst/>
          </a:prstGeom>
        </p:spPr>
      </p:pic>
      <p:sp>
        <p:nvSpPr>
          <p:cNvPr id="6" name="Content Placeholder 6">
            <a:extLst>
              <a:ext uri="{FF2B5EF4-FFF2-40B4-BE49-F238E27FC236}">
                <a16:creationId xmlns:a16="http://schemas.microsoft.com/office/drawing/2014/main" id="{458347D0-3432-76F5-8440-609D0CFB2E51}"/>
              </a:ext>
            </a:extLst>
          </p:cNvPr>
          <p:cNvSpPr txBox="1">
            <a:spLocks/>
          </p:cNvSpPr>
          <p:nvPr/>
        </p:nvSpPr>
        <p:spPr>
          <a:xfrm>
            <a:off x="5757091"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Fformiwla graffig</a:t>
            </a:r>
          </a:p>
        </p:txBody>
      </p:sp>
      <p:pic>
        <p:nvPicPr>
          <p:cNvPr id="14" name="Picture 13" descr="Fformiwla graffig lawn hept-1-en">
            <a:extLst>
              <a:ext uri="{FF2B5EF4-FFF2-40B4-BE49-F238E27FC236}">
                <a16:creationId xmlns:a16="http://schemas.microsoft.com/office/drawing/2014/main" id="{D531D7AB-4F54-52C2-E55C-2E6B6E16723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29200" y="2649600"/>
            <a:ext cx="4702301" cy="1699702"/>
          </a:xfrm>
          <a:prstGeom prst="rect">
            <a:avLst/>
          </a:prstGeom>
        </p:spPr>
      </p:pic>
      <p:pic>
        <p:nvPicPr>
          <p:cNvPr id="4" name="Picture 3">
            <a:extLst>
              <a:ext uri="{FF2B5EF4-FFF2-40B4-BE49-F238E27FC236}">
                <a16:creationId xmlns:a16="http://schemas.microsoft.com/office/drawing/2014/main" id="{416992E9-F2BF-9951-A216-F411B3377CDD}"/>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5" name="Text Placeholder 2">
            <a:extLst>
              <a:ext uri="{FF2B5EF4-FFF2-40B4-BE49-F238E27FC236}">
                <a16:creationId xmlns:a16="http://schemas.microsoft.com/office/drawing/2014/main" id="{A092FC3C-824F-3D0B-C7FB-8E27FD4449F8}"/>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6</a:t>
            </a:r>
          </a:p>
        </p:txBody>
      </p:sp>
      <p:pic>
        <p:nvPicPr>
          <p:cNvPr id="3" name="Picture 2">
            <a:extLst>
              <a:ext uri="{FF2B5EF4-FFF2-40B4-BE49-F238E27FC236}">
                <a16:creationId xmlns:a16="http://schemas.microsoft.com/office/drawing/2014/main" id="{53FE376F-1996-7D33-0CBA-D7671D2EF3FE}"/>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510619" y="3294000"/>
            <a:ext cx="1168552" cy="3048000"/>
          </a:xfrm>
          <a:prstGeom prst="rect">
            <a:avLst/>
          </a:prstGeom>
        </p:spPr>
      </p:pic>
    </p:spTree>
    <p:extLst>
      <p:ext uri="{BB962C8B-B14F-4D97-AF65-F5344CB8AC3E}">
        <p14:creationId xmlns:p14="http://schemas.microsoft.com/office/powerpoint/2010/main" val="411022810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69DF3-FC93-43D4-83FB-C59C095FAA67}"/>
              </a:ext>
            </a:extLst>
          </p:cNvPr>
          <p:cNvSpPr>
            <a:spLocks noGrp="1"/>
          </p:cNvSpPr>
          <p:nvPr>
            <p:ph type="title"/>
          </p:nvPr>
        </p:nvSpPr>
        <p:spPr>
          <a:xfrm>
            <a:off x="540070" y="551561"/>
            <a:ext cx="9001172" cy="439200"/>
          </a:xfrm>
        </p:spPr>
        <p:txBody>
          <a:bodyPr>
            <a:normAutofit fontScale="90000"/>
          </a:bodyPr>
          <a:lstStyle/>
          <a:p>
            <a:r>
              <a:rPr lang="cy-GB" sz="3600">
                <a:solidFill>
                  <a:srgbClr val="C80C2F"/>
                </a:solidFill>
                <a:cs typeface="Times New Roman" panose="02020603050405020304" pitchFamily="18" charset="0"/>
              </a:rPr>
              <a:t>Oct</a:t>
            </a:r>
            <a:r>
              <a:rPr lang="cy-GB" sz="3600">
                <a:cs typeface="Times New Roman" panose="02020603050405020304" pitchFamily="18" charset="0"/>
              </a:rPr>
              <a:t>en:</a:t>
            </a:r>
            <a:r>
              <a:rPr lang="cy-GB" sz="3600">
                <a:solidFill>
                  <a:srgbClr val="002060"/>
                </a:solidFill>
                <a:cs typeface="Times New Roman" panose="02020603050405020304" pitchFamily="18" charset="0"/>
              </a:rPr>
              <a:t> C</a:t>
            </a:r>
            <a:r>
              <a:rPr lang="cy-GB" sz="3600" baseline="-25000">
                <a:solidFill>
                  <a:srgbClr val="002060"/>
                </a:solidFill>
                <a:cs typeface="Times New Roman" panose="02020603050405020304" pitchFamily="18" charset="0"/>
              </a:rPr>
              <a:t>8</a:t>
            </a:r>
            <a:r>
              <a:rPr lang="cy-GB" sz="3600">
                <a:solidFill>
                  <a:srgbClr val="002060"/>
                </a:solidFill>
                <a:cs typeface="Times New Roman" panose="02020603050405020304" pitchFamily="18" charset="0"/>
              </a:rPr>
              <a:t>H</a:t>
            </a:r>
            <a:r>
              <a:rPr lang="cy-GB" sz="3600" baseline="-25000">
                <a:solidFill>
                  <a:srgbClr val="002060"/>
                </a:solidFill>
                <a:cs typeface="Times New Roman" panose="02020603050405020304" pitchFamily="18" charset="0"/>
              </a:rPr>
              <a:t>16</a:t>
            </a:r>
            <a:r>
              <a:rPr lang="cy-GB" sz="3600">
                <a:solidFill>
                  <a:srgbClr val="002060"/>
                </a:solidFill>
                <a:cs typeface="Times New Roman" panose="02020603050405020304" pitchFamily="18" charset="0"/>
              </a:rPr>
              <a:t> </a:t>
            </a:r>
          </a:p>
        </p:txBody>
      </p:sp>
      <p:sp>
        <p:nvSpPr>
          <p:cNvPr id="11" name="Content Placeholder 6">
            <a:extLst>
              <a:ext uri="{FF2B5EF4-FFF2-40B4-BE49-F238E27FC236}">
                <a16:creationId xmlns:a16="http://schemas.microsoft.com/office/drawing/2014/main" id="{4EC12289-8720-7C16-469D-DE1DA25E430E}"/>
              </a:ext>
            </a:extLst>
          </p:cNvPr>
          <p:cNvSpPr txBox="1">
            <a:spLocks/>
          </p:cNvSpPr>
          <p:nvPr/>
        </p:nvSpPr>
        <p:spPr>
          <a:xfrm>
            <a:off x="1272258"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Model</a:t>
            </a:r>
          </a:p>
        </p:txBody>
      </p:sp>
      <p:pic>
        <p:nvPicPr>
          <p:cNvPr id="7" name="Picture 6" descr="Model of a oct-1-ene molecule with a double bond between the first and second black balls, single bonds between the second, third, fourth, fifth, sixth, seventh and eighth black balls. The first black ball is connected to two white balls through single bonds, the second black ball is connected to one white ball through a single bond, the third, fourth, fifth, sixth and seventh black balls are each connected to two white balls through single bonds and the eighth black ball is connected to three white balls through single bonds">
            <a:extLst>
              <a:ext uri="{FF2B5EF4-FFF2-40B4-BE49-F238E27FC236}">
                <a16:creationId xmlns:a16="http://schemas.microsoft.com/office/drawing/2014/main" id="{F6C2BC7A-11F1-5425-5E16-9B481255BC7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20230" y="2649600"/>
            <a:ext cx="3851920" cy="2567694"/>
          </a:xfrm>
          <a:prstGeom prst="rect">
            <a:avLst/>
          </a:prstGeom>
        </p:spPr>
      </p:pic>
      <p:sp>
        <p:nvSpPr>
          <p:cNvPr id="9" name="Content Placeholder 6">
            <a:extLst>
              <a:ext uri="{FF2B5EF4-FFF2-40B4-BE49-F238E27FC236}">
                <a16:creationId xmlns:a16="http://schemas.microsoft.com/office/drawing/2014/main" id="{CA6F7B53-B833-9CFF-A445-A994FB4DE454}"/>
              </a:ext>
            </a:extLst>
          </p:cNvPr>
          <p:cNvSpPr txBox="1">
            <a:spLocks/>
          </p:cNvSpPr>
          <p:nvPr/>
        </p:nvSpPr>
        <p:spPr>
          <a:xfrm>
            <a:off x="5757091"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Fformiwla graffig</a:t>
            </a:r>
          </a:p>
        </p:txBody>
      </p:sp>
      <p:pic>
        <p:nvPicPr>
          <p:cNvPr id="10" name="Picture 9" descr="Fformiwla graffig lawn oct-1-en">
            <a:extLst>
              <a:ext uri="{FF2B5EF4-FFF2-40B4-BE49-F238E27FC236}">
                <a16:creationId xmlns:a16="http://schemas.microsoft.com/office/drawing/2014/main" id="{499F23A7-28AC-4514-1683-C26D4ADCD97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48722" y="2649600"/>
            <a:ext cx="4139952" cy="1414058"/>
          </a:xfrm>
          <a:prstGeom prst="rect">
            <a:avLst/>
          </a:prstGeom>
        </p:spPr>
      </p:pic>
      <p:pic>
        <p:nvPicPr>
          <p:cNvPr id="5" name="Picture 4">
            <a:extLst>
              <a:ext uri="{FF2B5EF4-FFF2-40B4-BE49-F238E27FC236}">
                <a16:creationId xmlns:a16="http://schemas.microsoft.com/office/drawing/2014/main" id="{855DFD9B-BC4B-5183-4621-46747474C85E}"/>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6" name="Text Placeholder 2">
            <a:extLst>
              <a:ext uri="{FF2B5EF4-FFF2-40B4-BE49-F238E27FC236}">
                <a16:creationId xmlns:a16="http://schemas.microsoft.com/office/drawing/2014/main" id="{463CA209-3C88-D647-7D26-EBFB81D15D30}"/>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6</a:t>
            </a:r>
          </a:p>
        </p:txBody>
      </p:sp>
      <p:pic>
        <p:nvPicPr>
          <p:cNvPr id="3" name="Picture 2">
            <a:extLst>
              <a:ext uri="{FF2B5EF4-FFF2-40B4-BE49-F238E27FC236}">
                <a16:creationId xmlns:a16="http://schemas.microsoft.com/office/drawing/2014/main" id="{6F2D796A-D45F-5EA7-537E-008880C69B9B}"/>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633298" y="3312000"/>
            <a:ext cx="939922" cy="3048000"/>
          </a:xfrm>
          <a:prstGeom prst="rect">
            <a:avLst/>
          </a:prstGeom>
        </p:spPr>
      </p:pic>
    </p:spTree>
    <p:extLst>
      <p:ext uri="{BB962C8B-B14F-4D97-AF65-F5344CB8AC3E}">
        <p14:creationId xmlns:p14="http://schemas.microsoft.com/office/powerpoint/2010/main" val="8076254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F1153-C090-F06E-1F61-17ABF3FBF394}"/>
              </a:ext>
            </a:extLst>
          </p:cNvPr>
          <p:cNvSpPr>
            <a:spLocks noGrp="1"/>
          </p:cNvSpPr>
          <p:nvPr>
            <p:ph type="title"/>
          </p:nvPr>
        </p:nvSpPr>
        <p:spPr/>
        <p:txBody>
          <a:bodyPr>
            <a:normAutofit fontScale="90000"/>
          </a:bodyPr>
          <a:lstStyle/>
          <a:p>
            <a:r>
              <a:rPr lang="cy-GB"/>
              <a:t>Alcenau</a:t>
            </a:r>
          </a:p>
        </p:txBody>
      </p:sp>
      <p:sp>
        <p:nvSpPr>
          <p:cNvPr id="3" name="Content Placeholder 2">
            <a:extLst>
              <a:ext uri="{FF2B5EF4-FFF2-40B4-BE49-F238E27FC236}">
                <a16:creationId xmlns:a16="http://schemas.microsoft.com/office/drawing/2014/main" id="{19D5D7AC-21FD-FD06-C8E2-B408EACDB1BE}"/>
              </a:ext>
            </a:extLst>
          </p:cNvPr>
          <p:cNvSpPr>
            <a:spLocks noGrp="1"/>
          </p:cNvSpPr>
          <p:nvPr>
            <p:ph idx="10"/>
          </p:nvPr>
        </p:nvSpPr>
        <p:spPr/>
        <p:txBody>
          <a:bodyPr>
            <a:normAutofit/>
          </a:bodyPr>
          <a:lstStyle/>
          <a:p>
            <a:pPr marL="342000" marR="406396" indent="-342000">
              <a:lnSpc>
                <a:spcPct val="107000"/>
              </a:lnSpc>
              <a:buNone/>
              <a:tabLst>
                <a:tab pos="457200" algn="l"/>
              </a:tabLst>
            </a:pPr>
            <a:r>
              <a:rPr lang="cy-GB" b="1">
                <a:solidFill>
                  <a:srgbClr val="C80C2F"/>
                </a:solidFill>
                <a:ea typeface=""/>
                <a:cs typeface="Times New Roman" panose="02020603050405020304" pitchFamily="18" charset="0"/>
              </a:rPr>
              <a:t>6.</a:t>
            </a:r>
            <a:r>
              <a:rPr lang="cy-GB" b="1">
                <a:solidFill>
                  <a:srgbClr val="FF0000"/>
                </a:solidFill>
                <a:ea typeface=""/>
                <a:cs typeface="Times New Roman" panose="02020603050405020304" pitchFamily="18" charset="0"/>
              </a:rPr>
              <a:t> 	</a:t>
            </a:r>
            <a:r>
              <a:rPr lang="cy-GB"/>
              <a:t>Ydy, mae safle’r bond dwbl yn bwysig. </a:t>
            </a:r>
          </a:p>
          <a:p>
            <a:pPr marR="406396" lvl="1">
              <a:lnSpc>
                <a:spcPct val="107000"/>
              </a:lnSpc>
              <a:buNone/>
              <a:tabLst>
                <a:tab pos="1247765" algn="l"/>
              </a:tabLst>
            </a:pPr>
            <a:r>
              <a:rPr lang="cy-GB"/>
              <a:t>	Y rheswm am hyn yw y gall alcenau sydd â phedwar neu ragor o atomau carbon fod â bondiau dwbl mewn gwahanol safleoedd o’r moleciwl (gan ffurfio isomerau). Mae hyn yn effeithio ar siâp y moleciwl ac, yn aml, ar ei briodweddau.    </a:t>
            </a:r>
          </a:p>
          <a:p>
            <a:pPr>
              <a:spcAft>
                <a:spcPts val="800"/>
              </a:spcAft>
            </a:pPr>
            <a:r>
              <a:rPr lang="cy-GB"/>
              <a:t>Dyma Sandrine. Mae hi’n </a:t>
            </a:r>
            <a:r>
              <a:rPr lang="cy-GB" u="sng">
                <a:hlinkClick r:id="rId3">
                  <a:extLst>
                    <a:ext uri="{A12FA001-AC4F-418D-AE19-62706E023703}">
                      <ahyp:hlinkClr xmlns:ahyp="http://schemas.microsoft.com/office/drawing/2018/hyperlinkcolor" val="tx"/>
                    </a:ext>
                  </a:extLst>
                </a:hlinkClick>
              </a:rPr>
              <a:t>dechnegydd gwyddoniaeth mewn ysgol</a:t>
            </a:r>
            <a:r>
              <a:rPr lang="cy-GB"/>
              <a:t> ac mae’n defnyddio’i gwybodaeth a’i sgiliau i ddylunio, paratoi a phrofi gweithgareddau ymarferol fel yr arddangosiadau hyn.</a:t>
            </a:r>
          </a:p>
        </p:txBody>
      </p:sp>
      <p:pic>
        <p:nvPicPr>
          <p:cNvPr id="4" name="Picture 3">
            <a:extLst>
              <a:ext uri="{FF2B5EF4-FFF2-40B4-BE49-F238E27FC236}">
                <a16:creationId xmlns:a16="http://schemas.microsoft.com/office/drawing/2014/main" id="{77AA2C32-2016-D13B-7613-9D8378507DB2}"/>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5" name="Text Placeholder 2">
            <a:extLst>
              <a:ext uri="{FF2B5EF4-FFF2-40B4-BE49-F238E27FC236}">
                <a16:creationId xmlns:a16="http://schemas.microsoft.com/office/drawing/2014/main" id="{43D81DB2-1F13-95D3-AD97-43C8BFB9D58E}"/>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fontScale="92500"/>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Cysylltiadau gyrfa</a:t>
            </a:r>
          </a:p>
        </p:txBody>
      </p:sp>
      <p:pic>
        <p:nvPicPr>
          <p:cNvPr id="6" name="Picture 5">
            <a:extLst>
              <a:ext uri="{FF2B5EF4-FFF2-40B4-BE49-F238E27FC236}">
                <a16:creationId xmlns:a16="http://schemas.microsoft.com/office/drawing/2014/main" id="{B2BDD7BA-99BE-C2EF-89A4-50BCD51631BB}"/>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421707" y="3366000"/>
            <a:ext cx="1346375" cy="2984500"/>
          </a:xfrm>
          <a:prstGeom prst="rect">
            <a:avLst/>
          </a:prstGeom>
        </p:spPr>
      </p:pic>
    </p:spTree>
    <p:extLst>
      <p:ext uri="{BB962C8B-B14F-4D97-AF65-F5344CB8AC3E}">
        <p14:creationId xmlns:p14="http://schemas.microsoft.com/office/powerpoint/2010/main" val="28987514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54527-C7A5-AD33-A904-2C6C0E7E62E8}"/>
              </a:ext>
            </a:extLst>
          </p:cNvPr>
          <p:cNvSpPr>
            <a:spLocks noGrp="1"/>
          </p:cNvSpPr>
          <p:nvPr>
            <p:ph type="title"/>
          </p:nvPr>
        </p:nvSpPr>
        <p:spPr/>
        <p:txBody>
          <a:bodyPr>
            <a:noAutofit/>
          </a:bodyPr>
          <a:lstStyle/>
          <a:p>
            <a:r>
              <a:rPr lang="cy-GB"/>
              <a:t>Adweithiau</a:t>
            </a:r>
            <a:br>
              <a:rPr lang="cy-GB"/>
            </a:br>
            <a:r>
              <a:rPr lang="cy-GB"/>
              <a:t>alcenau</a:t>
            </a:r>
          </a:p>
        </p:txBody>
      </p:sp>
      <p:sp>
        <p:nvSpPr>
          <p:cNvPr id="3" name="Text Placeholder 2">
            <a:extLst>
              <a:ext uri="{FF2B5EF4-FFF2-40B4-BE49-F238E27FC236}">
                <a16:creationId xmlns:a16="http://schemas.microsoft.com/office/drawing/2014/main" id="{49055BC6-AD79-7B27-A196-6C90AA05DB1A}"/>
              </a:ext>
            </a:extLst>
          </p:cNvPr>
          <p:cNvSpPr>
            <a:spLocks noGrp="1"/>
          </p:cNvSpPr>
          <p:nvPr>
            <p:ph type="body" sz="half" idx="2"/>
          </p:nvPr>
        </p:nvSpPr>
        <p:spPr/>
        <p:txBody>
          <a:bodyPr/>
          <a:lstStyle/>
          <a:p>
            <a:r>
              <a:rPr lang="cy-GB"/>
              <a:t>Gweithgaredd 7</a:t>
            </a:r>
          </a:p>
        </p:txBody>
      </p:sp>
      <p:sp>
        <p:nvSpPr>
          <p:cNvPr id="4" name="Text Placeholder 3">
            <a:extLst>
              <a:ext uri="{FF2B5EF4-FFF2-40B4-BE49-F238E27FC236}">
                <a16:creationId xmlns:a16="http://schemas.microsoft.com/office/drawing/2014/main" id="{EDFDFE0F-95BD-580E-DDDB-76B8789FF8B7}"/>
              </a:ext>
            </a:extLst>
          </p:cNvPr>
          <p:cNvSpPr>
            <a:spLocks noGrp="1"/>
          </p:cNvSpPr>
          <p:nvPr>
            <p:ph type="body" sz="half" idx="10"/>
          </p:nvPr>
        </p:nvSpPr>
        <p:spPr>
          <a:xfrm>
            <a:off x="774101" y="5085184"/>
            <a:ext cx="3366438" cy="529200"/>
          </a:xfrm>
        </p:spPr>
        <p:txBody>
          <a:bodyPr/>
          <a:lstStyle/>
          <a:p>
            <a:r>
              <a:rPr lang="cy-GB" dirty="0"/>
              <a:t>Edrychwch ar y llyfr gwaith </a:t>
            </a:r>
            <a:br>
              <a:rPr lang="cy-GB" dirty="0"/>
            </a:br>
            <a:r>
              <a:rPr lang="cy-GB" dirty="0"/>
              <a:t>i fyfyrwyr</a:t>
            </a:r>
          </a:p>
        </p:txBody>
      </p:sp>
    </p:spTree>
    <p:extLst>
      <p:ext uri="{BB962C8B-B14F-4D97-AF65-F5344CB8AC3E}">
        <p14:creationId xmlns:p14="http://schemas.microsoft.com/office/powerpoint/2010/main" val="356076892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96D87-CBC5-474E-8C1A-5590D1E1FFB4}"/>
              </a:ext>
            </a:extLst>
          </p:cNvPr>
          <p:cNvSpPr>
            <a:spLocks noGrp="1"/>
          </p:cNvSpPr>
          <p:nvPr>
            <p:ph type="title"/>
          </p:nvPr>
        </p:nvSpPr>
        <p:spPr/>
        <p:txBody>
          <a:bodyPr>
            <a:normAutofit fontScale="90000"/>
          </a:bodyPr>
          <a:lstStyle/>
          <a:p>
            <a:r>
              <a:rPr lang="cy-GB"/>
              <a:t>Adweithiau alcenau</a:t>
            </a:r>
          </a:p>
        </p:txBody>
      </p:sp>
      <p:pic>
        <p:nvPicPr>
          <p:cNvPr id="5" name="Picture 4" descr="Photo showing two test tubes in a test tube rack, a brown bottle of hexane and a brown bottle of hex-1-ene with a question mark in the centre">
            <a:extLst>
              <a:ext uri="{FF2B5EF4-FFF2-40B4-BE49-F238E27FC236}">
                <a16:creationId xmlns:a16="http://schemas.microsoft.com/office/drawing/2014/main" id="{F0BF988F-1ABC-80CD-3A05-2C223DADA98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0070" y="1893023"/>
            <a:ext cx="2603361" cy="3010622"/>
          </a:xfrm>
          <a:prstGeom prst="rect">
            <a:avLst/>
          </a:prstGeom>
        </p:spPr>
      </p:pic>
      <p:pic>
        <p:nvPicPr>
          <p:cNvPr id="7" name="Picture 6">
            <a:extLst>
              <a:ext uri="{FF2B5EF4-FFF2-40B4-BE49-F238E27FC236}">
                <a16:creationId xmlns:a16="http://schemas.microsoft.com/office/drawing/2014/main" id="{ED7F6744-B11E-7EF2-DF35-66E69B6D9368}"/>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9" name="Text Placeholder 2">
            <a:extLst>
              <a:ext uri="{FF2B5EF4-FFF2-40B4-BE49-F238E27FC236}">
                <a16:creationId xmlns:a16="http://schemas.microsoft.com/office/drawing/2014/main" id="{D78FF753-D5D8-CFB0-497F-02334C1ED006}"/>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7</a:t>
            </a:r>
          </a:p>
        </p:txBody>
      </p:sp>
      <p:pic>
        <p:nvPicPr>
          <p:cNvPr id="3" name="Picture 2">
            <a:extLst>
              <a:ext uri="{FF2B5EF4-FFF2-40B4-BE49-F238E27FC236}">
                <a16:creationId xmlns:a16="http://schemas.microsoft.com/office/drawing/2014/main" id="{A20E5B22-0C95-579F-A8AE-2B6A686AB8CB}"/>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523320" y="3420000"/>
            <a:ext cx="1143149" cy="2933700"/>
          </a:xfrm>
          <a:prstGeom prst="rect">
            <a:avLst/>
          </a:prstGeom>
        </p:spPr>
      </p:pic>
      <p:sp>
        <p:nvSpPr>
          <p:cNvPr id="4" name="TextBox 3">
            <a:extLst>
              <a:ext uri="{FF2B5EF4-FFF2-40B4-BE49-F238E27FC236}">
                <a16:creationId xmlns:a16="http://schemas.microsoft.com/office/drawing/2014/main" id="{7A2A6EA8-EE25-7142-4818-529250A6F26E}"/>
              </a:ext>
            </a:extLst>
          </p:cNvPr>
          <p:cNvSpPr txBox="1"/>
          <p:nvPr/>
        </p:nvSpPr>
        <p:spPr>
          <a:xfrm>
            <a:off x="527119" y="5013176"/>
            <a:ext cx="2447237" cy="153888"/>
          </a:xfrm>
          <a:prstGeom prst="rect">
            <a:avLst/>
          </a:prstGeom>
          <a:noFill/>
        </p:spPr>
        <p:txBody>
          <a:bodyPr wrap="square" lIns="0" tIns="0" rIns="0" bIns="0" rtlCol="0">
            <a:spAutoFit/>
          </a:bodyPr>
          <a:lstStyle/>
          <a:p>
            <a:r>
              <a:rPr lang="cy-GB" sz="1000" dirty="0">
                <a:latin typeface="Arial" panose="020B0604020202020204" pitchFamily="34" charset="0"/>
                <a:cs typeface="Arial" panose="020B0604020202020204" pitchFamily="34" charset="0"/>
              </a:rPr>
              <a:t>© Andrew Lambert/Science Photo Library</a:t>
            </a:r>
          </a:p>
        </p:txBody>
      </p:sp>
      <p:pic>
        <p:nvPicPr>
          <p:cNvPr id="10" name="Picture 9" descr="Hafaliad yn dangos y fformiwla graffig lawn a’r hafaliad geiriau ar gyfer yr adwaith rhwng ethen a bromin i gynhyrchu 1,2-deubromoethan">
            <a:extLst>
              <a:ext uri="{FF2B5EF4-FFF2-40B4-BE49-F238E27FC236}">
                <a16:creationId xmlns:a16="http://schemas.microsoft.com/office/drawing/2014/main" id="{86ECF87C-BA6A-A0FA-8825-808E72DD030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143431" y="1969945"/>
            <a:ext cx="6871857" cy="2933700"/>
          </a:xfrm>
          <a:prstGeom prst="rect">
            <a:avLst/>
          </a:prstGeom>
        </p:spPr>
      </p:pic>
    </p:spTree>
    <p:extLst>
      <p:ext uri="{BB962C8B-B14F-4D97-AF65-F5344CB8AC3E}">
        <p14:creationId xmlns:p14="http://schemas.microsoft.com/office/powerpoint/2010/main" val="119210490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F2DCC-F590-AC4B-EE7A-C2A693FCB2D0}"/>
              </a:ext>
            </a:extLst>
          </p:cNvPr>
          <p:cNvSpPr>
            <a:spLocks noGrp="1"/>
          </p:cNvSpPr>
          <p:nvPr>
            <p:ph type="title"/>
          </p:nvPr>
        </p:nvSpPr>
        <p:spPr/>
        <p:txBody>
          <a:bodyPr>
            <a:normAutofit fontScale="90000"/>
          </a:bodyPr>
          <a:lstStyle/>
          <a:p>
            <a:r>
              <a:rPr lang="cy-GB"/>
              <a:t>Adweithiau alcenau</a:t>
            </a:r>
          </a:p>
        </p:txBody>
      </p:sp>
      <p:sp>
        <p:nvSpPr>
          <p:cNvPr id="3" name="Content Placeholder 2">
            <a:extLst>
              <a:ext uri="{FF2B5EF4-FFF2-40B4-BE49-F238E27FC236}">
                <a16:creationId xmlns:a16="http://schemas.microsoft.com/office/drawing/2014/main" id="{71E3B238-6FA8-1352-A620-96CA7284504D}"/>
              </a:ext>
            </a:extLst>
          </p:cNvPr>
          <p:cNvSpPr>
            <a:spLocks noGrp="1"/>
          </p:cNvSpPr>
          <p:nvPr>
            <p:ph idx="10"/>
          </p:nvPr>
        </p:nvSpPr>
        <p:spPr>
          <a:xfrm>
            <a:off x="540070" y="1260000"/>
            <a:ext cx="8725076" cy="1561336"/>
          </a:xfrm>
        </p:spPr>
        <p:txBody>
          <a:bodyPr/>
          <a:lstStyle/>
          <a:p>
            <a:pPr marL="342000" indent="-342000">
              <a:spcAft>
                <a:spcPts val="600"/>
              </a:spcAft>
              <a:buClr>
                <a:srgbClr val="C00000"/>
              </a:buClr>
            </a:pPr>
            <a:r>
              <a:rPr lang="cy-GB" sz="2200" b="1" dirty="0">
                <a:solidFill>
                  <a:srgbClr val="C80C2F"/>
                </a:solidFill>
                <a:latin typeface="Arial" panose="020B0604020202020204" pitchFamily="34" charset="0"/>
                <a:cs typeface="Arial" panose="020B0604020202020204" pitchFamily="34" charset="0"/>
              </a:rPr>
              <a:t>1.	</a:t>
            </a:r>
            <a:r>
              <a:rPr lang="cy-GB" dirty="0"/>
              <a:t>Mae bromin yn adweithio â’r bond dwbl carbon–carbon, gan achosi i’r lliw newid o fod yn oren i fod yn ddi-liw. Nid yw alcanau’n cynnwys y bond adweithiol hwn felly nid ydynt yn dadliwio </a:t>
            </a:r>
            <a:br>
              <a:rPr lang="cy-GB" dirty="0"/>
            </a:br>
            <a:r>
              <a:rPr lang="cy-GB" dirty="0"/>
              <a:t>dŵr bromin.</a:t>
            </a:r>
          </a:p>
        </p:txBody>
      </p:sp>
      <p:graphicFrame>
        <p:nvGraphicFramePr>
          <p:cNvPr id="8" name="Table 7" descr="Table showing the appearance of bromine water before and after the addition of alkenes and alkanes. Bromine water is orange before hexane and hexene are added. When hexane is added the bromine water stays orange and when hexene is added the bromine water turns colourless">
            <a:extLst>
              <a:ext uri="{FF2B5EF4-FFF2-40B4-BE49-F238E27FC236}">
                <a16:creationId xmlns:a16="http://schemas.microsoft.com/office/drawing/2014/main" id="{5009462C-3225-B26E-53D6-8CD08DA56DFD}"/>
              </a:ext>
            </a:extLst>
          </p:cNvPr>
          <p:cNvGraphicFramePr>
            <a:graphicFrameLocks noGrp="1"/>
          </p:cNvGraphicFramePr>
          <p:nvPr>
            <p:extLst>
              <p:ext uri="{D42A27DB-BD31-4B8C-83A1-F6EECF244321}">
                <p14:modId xmlns:p14="http://schemas.microsoft.com/office/powerpoint/2010/main" val="2239423836"/>
              </p:ext>
            </p:extLst>
          </p:nvPr>
        </p:nvGraphicFramePr>
        <p:xfrm>
          <a:off x="540000" y="2708920"/>
          <a:ext cx="5940000" cy="2673081"/>
        </p:xfrm>
        <a:graphic>
          <a:graphicData uri="http://schemas.openxmlformats.org/drawingml/2006/table">
            <a:tbl>
              <a:tblPr firstRow="1" firstCol="1" bandRow="1">
                <a:tableStyleId>{5C22544A-7EE6-4342-B048-85BDC9FD1C3A}</a:tableStyleId>
              </a:tblPr>
              <a:tblGrid>
                <a:gridCol w="1980000">
                  <a:extLst>
                    <a:ext uri="{9D8B030D-6E8A-4147-A177-3AD203B41FA5}">
                      <a16:colId xmlns:a16="http://schemas.microsoft.com/office/drawing/2014/main" val="1898418235"/>
                    </a:ext>
                  </a:extLst>
                </a:gridCol>
                <a:gridCol w="1980000">
                  <a:extLst>
                    <a:ext uri="{9D8B030D-6E8A-4147-A177-3AD203B41FA5}">
                      <a16:colId xmlns:a16="http://schemas.microsoft.com/office/drawing/2014/main" val="3731713034"/>
                    </a:ext>
                  </a:extLst>
                </a:gridCol>
                <a:gridCol w="1980000">
                  <a:extLst>
                    <a:ext uri="{9D8B030D-6E8A-4147-A177-3AD203B41FA5}">
                      <a16:colId xmlns:a16="http://schemas.microsoft.com/office/drawing/2014/main" val="541558924"/>
                    </a:ext>
                  </a:extLst>
                </a:gridCol>
              </a:tblGrid>
              <a:tr h="1629081">
                <a:tc>
                  <a:txBody>
                    <a:bodyPr/>
                    <a:lstStyle/>
                    <a:p>
                      <a:pPr marL="0" algn="ctr">
                        <a:lnSpc>
                          <a:spcPct val="100000"/>
                        </a:lnSpc>
                        <a:spcAft>
                          <a:spcPts val="0"/>
                        </a:spcAft>
                        <a:tabLst>
                          <a:tab pos="1247775" algn="l"/>
                        </a:tabLst>
                      </a:pPr>
                      <a:r>
                        <a:rPr lang="cy-GB" sz="1800">
                          <a:effectLst/>
                          <a:latin typeface="Arial" panose="020B0604020202020204" pitchFamily="34" charset="0"/>
                          <a:cs typeface="Arial" panose="020B0604020202020204" pitchFamily="34" charset="0"/>
                        </a:rPr>
                        <a:t>Alcan ynteu Alcen</a:t>
                      </a:r>
                    </a:p>
                  </a:txBody>
                  <a:tcPr marL="68400" marR="684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4976"/>
                    </a:solidFill>
                  </a:tcPr>
                </a:tc>
                <a:tc>
                  <a:txBody>
                    <a:bodyPr/>
                    <a:lstStyle/>
                    <a:p>
                      <a:pPr marL="0" algn="ctr">
                        <a:lnSpc>
                          <a:spcPct val="100000"/>
                        </a:lnSpc>
                        <a:spcAft>
                          <a:spcPts val="0"/>
                        </a:spcAft>
                        <a:tabLst>
                          <a:tab pos="1247775" algn="l"/>
                        </a:tabLst>
                      </a:pPr>
                      <a:r>
                        <a:rPr lang="cy-GB" sz="1800">
                          <a:effectLst/>
                          <a:latin typeface="Arial" panose="020B0604020202020204" pitchFamily="34" charset="0"/>
                          <a:cs typeface="Arial" panose="020B0604020202020204" pitchFamily="34" charset="0"/>
                        </a:rPr>
                        <a:t>Ymddangosiad dŵr bromin </a:t>
                      </a:r>
                      <a:br>
                        <a:rPr lang="cy-GB" sz="1800">
                          <a:effectLst/>
                          <a:latin typeface="Arial" panose="020B0604020202020204" pitchFamily="34" charset="0"/>
                          <a:cs typeface="Arial" panose="020B0604020202020204" pitchFamily="34" charset="0"/>
                        </a:rPr>
                      </a:br>
                      <a:r>
                        <a:rPr lang="cy-GB" sz="1800">
                          <a:effectLst/>
                          <a:latin typeface="Arial" panose="020B0604020202020204" pitchFamily="34" charset="0"/>
                          <a:cs typeface="Arial" panose="020B0604020202020204" pitchFamily="34" charset="0"/>
                        </a:rPr>
                        <a:t>(Br</a:t>
                      </a:r>
                      <a:r>
                        <a:rPr lang="cy-GB" sz="1800" baseline="-25000">
                          <a:effectLst/>
                          <a:latin typeface="Arial" panose="020B0604020202020204" pitchFamily="34" charset="0"/>
                          <a:cs typeface="Arial" panose="020B0604020202020204" pitchFamily="34" charset="0"/>
                        </a:rPr>
                        <a:t>2</a:t>
                      </a:r>
                      <a:r>
                        <a:rPr lang="cy-GB" sz="1800">
                          <a:effectLst/>
                          <a:latin typeface="Arial" panose="020B0604020202020204" pitchFamily="34" charset="0"/>
                          <a:cs typeface="Arial" panose="020B0604020202020204" pitchFamily="34" charset="0"/>
                        </a:rPr>
                        <a:t> (dyfr)) cyn ychwanegu’r alcan/alcen</a:t>
                      </a:r>
                    </a:p>
                  </a:txBody>
                  <a:tcPr marL="68400" marR="684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4976"/>
                    </a:solidFill>
                  </a:tcPr>
                </a:tc>
                <a:tc>
                  <a:txBody>
                    <a:bodyPr/>
                    <a:lstStyle/>
                    <a:p>
                      <a:pPr marL="0" algn="ctr">
                        <a:lnSpc>
                          <a:spcPct val="100000"/>
                        </a:lnSpc>
                        <a:spcAft>
                          <a:spcPts val="0"/>
                        </a:spcAft>
                        <a:tabLst>
                          <a:tab pos="1247775" algn="l"/>
                        </a:tabLst>
                      </a:pPr>
                      <a:r>
                        <a:rPr lang="cy-GB" sz="1800">
                          <a:effectLst/>
                          <a:latin typeface="Arial" panose="020B0604020202020204" pitchFamily="34" charset="0"/>
                          <a:cs typeface="Arial" panose="020B0604020202020204" pitchFamily="34" charset="0"/>
                        </a:rPr>
                        <a:t>Ymddangosiad dŵr bromin </a:t>
                      </a:r>
                      <a:br>
                        <a:rPr lang="cy-GB" sz="1800">
                          <a:effectLst/>
                          <a:latin typeface="Arial" panose="020B0604020202020204" pitchFamily="34" charset="0"/>
                          <a:cs typeface="Arial" panose="020B0604020202020204" pitchFamily="34" charset="0"/>
                        </a:rPr>
                      </a:br>
                      <a:r>
                        <a:rPr lang="cy-GB" sz="1800">
                          <a:effectLst/>
                          <a:latin typeface="Arial" panose="020B0604020202020204" pitchFamily="34" charset="0"/>
                          <a:cs typeface="Arial" panose="020B0604020202020204" pitchFamily="34" charset="0"/>
                        </a:rPr>
                        <a:t>(Br</a:t>
                      </a:r>
                      <a:r>
                        <a:rPr lang="cy-GB" sz="1800" baseline="-25000">
                          <a:effectLst/>
                          <a:latin typeface="Arial" panose="020B0604020202020204" pitchFamily="34" charset="0"/>
                          <a:cs typeface="Arial" panose="020B0604020202020204" pitchFamily="34" charset="0"/>
                        </a:rPr>
                        <a:t>2</a:t>
                      </a:r>
                      <a:r>
                        <a:rPr lang="cy-GB" sz="1800">
                          <a:effectLst/>
                          <a:latin typeface="Arial" panose="020B0604020202020204" pitchFamily="34" charset="0"/>
                          <a:cs typeface="Arial" panose="020B0604020202020204" pitchFamily="34" charset="0"/>
                        </a:rPr>
                        <a:t> (dyfr)) ar ôl ychwanegu’r alcan/alcen</a:t>
                      </a:r>
                    </a:p>
                  </a:txBody>
                  <a:tcPr marL="68400" marR="684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4976"/>
                    </a:solidFill>
                  </a:tcPr>
                </a:tc>
                <a:extLst>
                  <a:ext uri="{0D108BD9-81ED-4DB2-BD59-A6C34878D82A}">
                    <a16:rowId xmlns:a16="http://schemas.microsoft.com/office/drawing/2014/main" val="2324016363"/>
                  </a:ext>
                </a:extLst>
              </a:tr>
              <a:tr h="522000">
                <a:tc>
                  <a:txBody>
                    <a:bodyPr/>
                    <a:lstStyle/>
                    <a:p>
                      <a:pPr marL="0" marR="406400" algn="ctr">
                        <a:lnSpc>
                          <a:spcPct val="100000"/>
                        </a:lnSpc>
                        <a:spcAft>
                          <a:spcPts val="0"/>
                        </a:spcAft>
                        <a:tabLst>
                          <a:tab pos="1247775" algn="l"/>
                        </a:tabLst>
                      </a:pPr>
                      <a:r>
                        <a:rPr lang="cy-GB" sz="1800">
                          <a:solidFill>
                            <a:schemeClr val="tx1"/>
                          </a:solidFill>
                          <a:effectLst/>
                          <a:latin typeface="Arial" panose="020B0604020202020204" pitchFamily="34" charset="0"/>
                          <a:cs typeface="Arial" panose="020B0604020202020204" pitchFamily="34" charset="0"/>
                        </a:rPr>
                        <a:t>     Hecsan</a:t>
                      </a:r>
                    </a:p>
                  </a:txBody>
                  <a:tcPr marL="68400" marR="684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406400" algn="ctr">
                        <a:lnSpc>
                          <a:spcPct val="100000"/>
                        </a:lnSpc>
                        <a:spcAft>
                          <a:spcPts val="0"/>
                        </a:spcAft>
                        <a:tabLst>
                          <a:tab pos="1247775" algn="l"/>
                        </a:tabLst>
                      </a:pPr>
                      <a:r>
                        <a:rPr lang="cy-GB" sz="1800">
                          <a:effectLst/>
                          <a:latin typeface="Arial" panose="020B0604020202020204" pitchFamily="34" charset="0"/>
                          <a:cs typeface="Arial" panose="020B0604020202020204" pitchFamily="34" charset="0"/>
                        </a:rPr>
                        <a:t>     oren</a:t>
                      </a:r>
                    </a:p>
                  </a:txBody>
                  <a:tcPr marL="68400" marR="684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406400" algn="ctr">
                        <a:lnSpc>
                          <a:spcPct val="100000"/>
                        </a:lnSpc>
                        <a:spcAft>
                          <a:spcPts val="0"/>
                        </a:spcAft>
                        <a:tabLst>
                          <a:tab pos="1247775" algn="l"/>
                        </a:tabLst>
                      </a:pPr>
                      <a:r>
                        <a:rPr lang="cy-GB" sz="1800">
                          <a:effectLst/>
                          <a:latin typeface="Arial" panose="020B0604020202020204" pitchFamily="34" charset="0"/>
                          <a:cs typeface="Arial" panose="020B0604020202020204" pitchFamily="34" charset="0"/>
                        </a:rPr>
                        <a:t>     oren</a:t>
                      </a:r>
                    </a:p>
                  </a:txBody>
                  <a:tcPr marL="68400" marR="684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59658672"/>
                  </a:ext>
                </a:extLst>
              </a:tr>
              <a:tr h="522000">
                <a:tc>
                  <a:txBody>
                    <a:bodyPr/>
                    <a:lstStyle/>
                    <a:p>
                      <a:pPr marL="0" marR="406400" algn="ctr">
                        <a:lnSpc>
                          <a:spcPct val="100000"/>
                        </a:lnSpc>
                        <a:spcAft>
                          <a:spcPts val="0"/>
                        </a:spcAft>
                        <a:tabLst>
                          <a:tab pos="1247775" algn="l"/>
                        </a:tabLst>
                      </a:pPr>
                      <a:r>
                        <a:rPr lang="cy-GB" sz="1800">
                          <a:solidFill>
                            <a:schemeClr val="tx1"/>
                          </a:solidFill>
                          <a:effectLst/>
                          <a:latin typeface="Arial" panose="020B0604020202020204" pitchFamily="34" charset="0"/>
                          <a:cs typeface="Arial" panose="020B0604020202020204" pitchFamily="34" charset="0"/>
                        </a:rPr>
                        <a:t>     Hecsen</a:t>
                      </a:r>
                    </a:p>
                  </a:txBody>
                  <a:tcPr marL="68400" marR="684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406400" algn="ctr">
                        <a:lnSpc>
                          <a:spcPct val="100000"/>
                        </a:lnSpc>
                        <a:spcAft>
                          <a:spcPts val="0"/>
                        </a:spcAft>
                        <a:tabLst>
                          <a:tab pos="1247775" algn="l"/>
                        </a:tabLst>
                      </a:pPr>
                      <a:r>
                        <a:rPr lang="cy-GB" sz="1800">
                          <a:effectLst/>
                          <a:latin typeface="Arial" panose="020B0604020202020204" pitchFamily="34" charset="0"/>
                          <a:cs typeface="Arial" panose="020B0604020202020204" pitchFamily="34" charset="0"/>
                        </a:rPr>
                        <a:t>     oren</a:t>
                      </a:r>
                    </a:p>
                  </a:txBody>
                  <a:tcPr marL="68400" marR="684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406400" algn="ctr">
                        <a:lnSpc>
                          <a:spcPct val="100000"/>
                        </a:lnSpc>
                        <a:spcAft>
                          <a:spcPts val="0"/>
                        </a:spcAft>
                        <a:tabLst>
                          <a:tab pos="1247775" algn="l"/>
                        </a:tabLst>
                      </a:pPr>
                      <a:r>
                        <a:rPr lang="cy-GB" sz="1800" dirty="0">
                          <a:effectLst/>
                          <a:latin typeface="Arial" panose="020B0604020202020204" pitchFamily="34" charset="0"/>
                          <a:cs typeface="Arial" panose="020B0604020202020204" pitchFamily="34" charset="0"/>
                        </a:rPr>
                        <a:t>     di-liw</a:t>
                      </a:r>
                    </a:p>
                  </a:txBody>
                  <a:tcPr marL="68400" marR="684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25636689"/>
                  </a:ext>
                </a:extLst>
              </a:tr>
            </a:tbl>
          </a:graphicData>
        </a:graphic>
      </p:graphicFrame>
      <p:grpSp>
        <p:nvGrpSpPr>
          <p:cNvPr id="14" name="Group 13" descr="Photo showing two test tubes. The first tube contains orange bromine water labelled alkane and the second tube contains colourless bromine water labelled alkene">
            <a:extLst>
              <a:ext uri="{FF2B5EF4-FFF2-40B4-BE49-F238E27FC236}">
                <a16:creationId xmlns:a16="http://schemas.microsoft.com/office/drawing/2014/main" id="{0D23DD82-2144-6C57-88E2-744424F678E6}"/>
              </a:ext>
            </a:extLst>
          </p:cNvPr>
          <p:cNvGrpSpPr/>
          <p:nvPr/>
        </p:nvGrpSpPr>
        <p:grpSpPr>
          <a:xfrm>
            <a:off x="6941103" y="2708921"/>
            <a:ext cx="3060000" cy="3054495"/>
            <a:chOff x="6443930" y="2549307"/>
            <a:chExt cx="3060000" cy="3054495"/>
          </a:xfrm>
        </p:grpSpPr>
        <p:sp>
          <p:nvSpPr>
            <p:cNvPr id="4" name="TextBox 3">
              <a:extLst>
                <a:ext uri="{FF2B5EF4-FFF2-40B4-BE49-F238E27FC236}">
                  <a16:creationId xmlns:a16="http://schemas.microsoft.com/office/drawing/2014/main" id="{C93B4433-A9EE-FF27-30C5-F74E2A226FBC}"/>
                </a:ext>
              </a:extLst>
            </p:cNvPr>
            <p:cNvSpPr txBox="1"/>
            <p:nvPr/>
          </p:nvSpPr>
          <p:spPr>
            <a:xfrm>
              <a:off x="6580530" y="5172915"/>
              <a:ext cx="1486358" cy="430887"/>
            </a:xfrm>
            <a:prstGeom prst="rect">
              <a:avLst/>
            </a:prstGeom>
            <a:noFill/>
          </p:spPr>
          <p:txBody>
            <a:bodyPr wrap="square" rtlCol="0">
              <a:spAutoFit/>
            </a:bodyPr>
            <a:lstStyle/>
            <a:p>
              <a:pPr algn="ctr"/>
              <a:r>
                <a:rPr lang="cy-GB" sz="2200">
                  <a:latin typeface="Arial" panose="020B0604020202020204" pitchFamily="34" charset="0"/>
                  <a:cs typeface="Arial" panose="020B0604020202020204" pitchFamily="34" charset="0"/>
                </a:rPr>
                <a:t>Alcan</a:t>
              </a:r>
            </a:p>
          </p:txBody>
        </p:sp>
        <p:sp>
          <p:nvSpPr>
            <p:cNvPr id="5" name="TextBox 4">
              <a:extLst>
                <a:ext uri="{FF2B5EF4-FFF2-40B4-BE49-F238E27FC236}">
                  <a16:creationId xmlns:a16="http://schemas.microsoft.com/office/drawing/2014/main" id="{1156CDB0-E28C-D016-F8A3-9AAB23DE8006}"/>
                </a:ext>
              </a:extLst>
            </p:cNvPr>
            <p:cNvSpPr txBox="1"/>
            <p:nvPr/>
          </p:nvSpPr>
          <p:spPr>
            <a:xfrm>
              <a:off x="7938320" y="5172915"/>
              <a:ext cx="1388538" cy="430887"/>
            </a:xfrm>
            <a:prstGeom prst="rect">
              <a:avLst/>
            </a:prstGeom>
            <a:noFill/>
          </p:spPr>
          <p:txBody>
            <a:bodyPr wrap="square" rtlCol="0">
              <a:spAutoFit/>
            </a:bodyPr>
            <a:lstStyle/>
            <a:p>
              <a:pPr algn="ctr"/>
              <a:r>
                <a:rPr lang="cy-GB" sz="2200">
                  <a:latin typeface="Arial" panose="020B0604020202020204" pitchFamily="34" charset="0"/>
                  <a:cs typeface="Arial" panose="020B0604020202020204" pitchFamily="34" charset="0"/>
                </a:rPr>
                <a:t>Alcen</a:t>
              </a:r>
            </a:p>
          </p:txBody>
        </p:sp>
        <p:pic>
          <p:nvPicPr>
            <p:cNvPr id="7" name="Picture 6" descr="A picture containing indoor, yellow  Description automatically generated">
              <a:extLst>
                <a:ext uri="{FF2B5EF4-FFF2-40B4-BE49-F238E27FC236}">
                  <a16:creationId xmlns:a16="http://schemas.microsoft.com/office/drawing/2014/main" id="{D9BAB162-EB27-B956-EDBD-66AF807BCC4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443930" y="2549307"/>
              <a:ext cx="3060000" cy="2520000"/>
            </a:xfrm>
            <a:prstGeom prst="rect">
              <a:avLst/>
            </a:prstGeom>
          </p:spPr>
        </p:pic>
      </p:grpSp>
      <p:pic>
        <p:nvPicPr>
          <p:cNvPr id="9" name="Picture 8">
            <a:extLst>
              <a:ext uri="{FF2B5EF4-FFF2-40B4-BE49-F238E27FC236}">
                <a16:creationId xmlns:a16="http://schemas.microsoft.com/office/drawing/2014/main" id="{65617964-11F3-C5F5-9165-516C88D74FB5}"/>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10" name="Text Placeholder 2">
            <a:extLst>
              <a:ext uri="{FF2B5EF4-FFF2-40B4-BE49-F238E27FC236}">
                <a16:creationId xmlns:a16="http://schemas.microsoft.com/office/drawing/2014/main" id="{2C135F11-ABC5-0278-A47D-2C3129EBD3A1}"/>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7</a:t>
            </a:r>
          </a:p>
        </p:txBody>
      </p:sp>
      <p:pic>
        <p:nvPicPr>
          <p:cNvPr id="11" name="Picture 10">
            <a:extLst>
              <a:ext uri="{FF2B5EF4-FFF2-40B4-BE49-F238E27FC236}">
                <a16:creationId xmlns:a16="http://schemas.microsoft.com/office/drawing/2014/main" id="{AAEE696A-62C1-9A23-8805-C2F0C902815A}"/>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586829" y="3376800"/>
            <a:ext cx="1016132" cy="2997200"/>
          </a:xfrm>
          <a:prstGeom prst="rect">
            <a:avLst/>
          </a:prstGeom>
        </p:spPr>
      </p:pic>
    </p:spTree>
    <p:extLst>
      <p:ext uri="{BB962C8B-B14F-4D97-AF65-F5344CB8AC3E}">
        <p14:creationId xmlns:p14="http://schemas.microsoft.com/office/powerpoint/2010/main" val="89125823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54527-C7A5-AD33-A904-2C6C0E7E62E8}"/>
              </a:ext>
            </a:extLst>
          </p:cNvPr>
          <p:cNvSpPr>
            <a:spLocks noGrp="1"/>
          </p:cNvSpPr>
          <p:nvPr>
            <p:ph type="title"/>
          </p:nvPr>
        </p:nvSpPr>
        <p:spPr/>
        <p:txBody>
          <a:bodyPr>
            <a:noAutofit/>
          </a:bodyPr>
          <a:lstStyle/>
          <a:p>
            <a:r>
              <a:rPr lang="cy-GB"/>
              <a:t>Grwpiau gweithredol</a:t>
            </a:r>
          </a:p>
        </p:txBody>
      </p:sp>
      <p:sp>
        <p:nvSpPr>
          <p:cNvPr id="3" name="Text Placeholder 2">
            <a:extLst>
              <a:ext uri="{FF2B5EF4-FFF2-40B4-BE49-F238E27FC236}">
                <a16:creationId xmlns:a16="http://schemas.microsoft.com/office/drawing/2014/main" id="{18FE6094-C470-9618-39F3-08F37F7F51D0}"/>
              </a:ext>
            </a:extLst>
          </p:cNvPr>
          <p:cNvSpPr>
            <a:spLocks noGrp="1"/>
          </p:cNvSpPr>
          <p:nvPr>
            <p:ph type="body" sz="half" idx="2"/>
          </p:nvPr>
        </p:nvSpPr>
        <p:spPr/>
        <p:txBody>
          <a:bodyPr/>
          <a:lstStyle/>
          <a:p>
            <a:r>
              <a:rPr lang="cy-GB"/>
              <a:t>Gweithgaredd 8</a:t>
            </a:r>
          </a:p>
        </p:txBody>
      </p:sp>
      <p:sp>
        <p:nvSpPr>
          <p:cNvPr id="4" name="Text Placeholder 3">
            <a:extLst>
              <a:ext uri="{FF2B5EF4-FFF2-40B4-BE49-F238E27FC236}">
                <a16:creationId xmlns:a16="http://schemas.microsoft.com/office/drawing/2014/main" id="{1DA023EB-6B3F-ED4F-BD55-60C846FEC944}"/>
              </a:ext>
            </a:extLst>
          </p:cNvPr>
          <p:cNvSpPr>
            <a:spLocks noGrp="1"/>
          </p:cNvSpPr>
          <p:nvPr>
            <p:ph type="body" sz="half" idx="10"/>
          </p:nvPr>
        </p:nvSpPr>
        <p:spPr>
          <a:xfrm>
            <a:off x="774101" y="5085184"/>
            <a:ext cx="3366438" cy="529200"/>
          </a:xfrm>
        </p:spPr>
        <p:txBody>
          <a:bodyPr/>
          <a:lstStyle/>
          <a:p>
            <a:r>
              <a:rPr lang="cy-GB" dirty="0"/>
              <a:t>Edrychwch ar y llyfr gwaith </a:t>
            </a:r>
            <a:br>
              <a:rPr lang="cy-GB" dirty="0"/>
            </a:br>
            <a:r>
              <a:rPr lang="cy-GB" dirty="0"/>
              <a:t>i fyfyrwyr</a:t>
            </a:r>
          </a:p>
        </p:txBody>
      </p:sp>
    </p:spTree>
    <p:extLst>
      <p:ext uri="{BB962C8B-B14F-4D97-AF65-F5344CB8AC3E}">
        <p14:creationId xmlns:p14="http://schemas.microsoft.com/office/powerpoint/2010/main" val="274277775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a:extLst>
              <a:ext uri="{FF2B5EF4-FFF2-40B4-BE49-F238E27FC236}">
                <a16:creationId xmlns:a16="http://schemas.microsoft.com/office/drawing/2014/main" id="{29ED7388-8DCF-9599-2FEB-78311E167C2F}"/>
              </a:ext>
            </a:extLst>
          </p:cNvPr>
          <p:cNvSpPr>
            <a:spLocks noGrp="1"/>
          </p:cNvSpPr>
          <p:nvPr>
            <p:ph type="title"/>
          </p:nvPr>
        </p:nvSpPr>
        <p:spPr>
          <a:xfrm>
            <a:off x="540070" y="540000"/>
            <a:ext cx="9001172" cy="439200"/>
          </a:xfrm>
        </p:spPr>
        <p:txBody>
          <a:bodyPr>
            <a:normAutofit fontScale="90000"/>
          </a:bodyPr>
          <a:lstStyle/>
          <a:p>
            <a:r>
              <a:rPr lang="cy-GB"/>
              <a:t>Grŵp gweithredol</a:t>
            </a:r>
          </a:p>
        </p:txBody>
      </p:sp>
      <p:sp>
        <p:nvSpPr>
          <p:cNvPr id="3" name="Content Placeholder 2">
            <a:extLst>
              <a:ext uri="{FF2B5EF4-FFF2-40B4-BE49-F238E27FC236}">
                <a16:creationId xmlns:a16="http://schemas.microsoft.com/office/drawing/2014/main" id="{4C05719A-4520-5063-A75F-4C2FEDA1F7E7}"/>
              </a:ext>
            </a:extLst>
          </p:cNvPr>
          <p:cNvSpPr>
            <a:spLocks noGrp="1"/>
          </p:cNvSpPr>
          <p:nvPr>
            <p:ph idx="10"/>
          </p:nvPr>
        </p:nvSpPr>
        <p:spPr>
          <a:xfrm>
            <a:off x="540070" y="1145712"/>
            <a:ext cx="9733188" cy="5091600"/>
          </a:xfrm>
        </p:spPr>
        <p:txBody>
          <a:bodyPr>
            <a:normAutofit fontScale="92500"/>
          </a:bodyPr>
          <a:lstStyle/>
          <a:p>
            <a:pPr>
              <a:spcAft>
                <a:spcPts val="1000"/>
              </a:spcAft>
            </a:pPr>
            <a:r>
              <a:rPr lang="cy-GB" dirty="0"/>
              <a:t>Mae </a:t>
            </a:r>
            <a:r>
              <a:rPr lang="cy-GB" b="1" dirty="0"/>
              <a:t>grŵp gweithredol</a:t>
            </a:r>
            <a:r>
              <a:rPr lang="cy-GB" dirty="0"/>
              <a:t> yn </a:t>
            </a:r>
            <a:br>
              <a:rPr lang="cy-GB" dirty="0"/>
            </a:br>
            <a:r>
              <a:rPr lang="cy-GB" dirty="0"/>
              <a:t>atom neu’n grŵp o atomau </a:t>
            </a:r>
            <a:br>
              <a:rPr lang="cy-GB" dirty="0"/>
            </a:br>
            <a:r>
              <a:rPr lang="cy-GB" dirty="0"/>
              <a:t>sy’n pennu priodweddau </a:t>
            </a:r>
            <a:br>
              <a:rPr lang="cy-GB" dirty="0"/>
            </a:br>
            <a:r>
              <a:rPr lang="cy-GB" dirty="0"/>
              <a:t>cemegol y cyfansoddyn y </a:t>
            </a:r>
            <a:br>
              <a:rPr lang="cy-GB" dirty="0"/>
            </a:br>
            <a:r>
              <a:rPr lang="cy-GB" dirty="0"/>
              <a:t>mae’n rhan ohono.</a:t>
            </a:r>
          </a:p>
          <a:p>
            <a:pPr>
              <a:spcAft>
                <a:spcPts val="1000"/>
              </a:spcAft>
            </a:pPr>
            <a:r>
              <a:rPr lang="cy-GB" dirty="0"/>
              <a:t>Bydd cyfansoddion sy’n </a:t>
            </a:r>
            <a:br>
              <a:rPr lang="cy-GB" dirty="0"/>
            </a:br>
            <a:r>
              <a:rPr lang="cy-GB" dirty="0"/>
              <a:t>cynnwys yr un grŵp </a:t>
            </a:r>
            <a:br>
              <a:rPr lang="cy-GB" dirty="0"/>
            </a:br>
            <a:r>
              <a:rPr lang="cy-GB" dirty="0"/>
              <a:t>gweithredol yn rhannu </a:t>
            </a:r>
            <a:br>
              <a:rPr lang="cy-GB" dirty="0"/>
            </a:br>
            <a:r>
              <a:rPr lang="cy-GB" dirty="0"/>
              <a:t>priodweddau cemegol tebyg.</a:t>
            </a:r>
          </a:p>
          <a:p>
            <a:pPr>
              <a:spcAft>
                <a:spcPts val="1000"/>
              </a:spcAft>
            </a:pPr>
            <a:r>
              <a:rPr lang="cy-GB" dirty="0"/>
              <a:t>Dyma Mike, </a:t>
            </a:r>
            <a:r>
              <a:rPr lang="cy-GB" u="sng" dirty="0">
                <a:ea typeface=""/>
                <a:cs typeface="Times New Roman" panose="02020603050405020304" pitchFamily="18" charset="0"/>
                <a:hlinkClick r:id="rId3">
                  <a:extLst>
                    <a:ext uri="{A12FA001-AC4F-418D-AE19-62706E023703}">
                      <ahyp:hlinkClr xmlns:ahyp="http://schemas.microsoft.com/office/drawing/2018/hyperlinkcolor" val="tx"/>
                    </a:ext>
                  </a:extLst>
                </a:hlinkClick>
              </a:rPr>
              <a:t>sy’n arbenigwr technegol ar gyfer addysgu yn Adran Gemeg Prifysgol Manceinion.</a:t>
            </a:r>
            <a:r>
              <a:rPr lang="cy-GB" dirty="0"/>
              <a:t> Mae’n defnyddio’i wybodaeth am grwpiau gweithredol a phriodweddau cemegol i gefnogi israddedigion ac ôl-raddedigion cemeg. Mae’n gwneud yn siŵr bod ganddynt yr holl gyfarpar, deunyddiau a chemegion sydd eu hangen arnynt i gynnal arbrofion ac ymchwiliadau mewn ffordd ddiogel. </a:t>
            </a:r>
          </a:p>
        </p:txBody>
      </p:sp>
      <p:pic>
        <p:nvPicPr>
          <p:cNvPr id="6" name="Picture 5">
            <a:extLst>
              <a:ext uri="{FF2B5EF4-FFF2-40B4-BE49-F238E27FC236}">
                <a16:creationId xmlns:a16="http://schemas.microsoft.com/office/drawing/2014/main" id="{808FBA91-778C-8D29-8790-AC96EF6CE1CE}"/>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990953" y="-27384"/>
            <a:ext cx="2197386" cy="533400"/>
          </a:xfrm>
          <a:prstGeom prst="rect">
            <a:avLst/>
          </a:prstGeom>
        </p:spPr>
      </p:pic>
      <p:sp>
        <p:nvSpPr>
          <p:cNvPr id="7" name="Text Placeholder 2">
            <a:extLst>
              <a:ext uri="{FF2B5EF4-FFF2-40B4-BE49-F238E27FC236}">
                <a16:creationId xmlns:a16="http://schemas.microsoft.com/office/drawing/2014/main" id="{71EA6F45-67D1-945F-4F4C-4B2B9B75077A}"/>
              </a:ext>
              <a:ext uri="{C183D7F6-B498-43B3-948B-1728B52AA6E4}">
                <adec:decorative xmlns:adec="http://schemas.microsoft.com/office/drawing/2017/decorative" val="1"/>
              </a:ext>
            </a:extLst>
          </p:cNvPr>
          <p:cNvSpPr txBox="1">
            <a:spLocks/>
          </p:cNvSpPr>
          <p:nvPr/>
        </p:nvSpPr>
        <p:spPr>
          <a:xfrm>
            <a:off x="9930195" y="-20939"/>
            <a:ext cx="2359287" cy="529200"/>
          </a:xfrm>
          <a:prstGeom prst="rect">
            <a:avLst/>
          </a:prstGeom>
        </p:spPr>
        <p:txBody>
          <a:bodyPr vert="horz" lIns="0" tIns="0" rIns="0" bIns="0" rtlCol="0" anchor="ctr" anchorCtr="0">
            <a:noAutofit/>
          </a:bodyPr>
          <a:lstStyle>
            <a:lvl1pPr marL="0" indent="0" algn="ctr" defTabSz="914400" rtl="0" eaLnBrk="1" latinLnBrk="0" hangingPunct="1">
              <a:lnSpc>
                <a:spcPts val="2740"/>
              </a:lnSpc>
              <a:spcBef>
                <a:spcPts val="0"/>
              </a:spcBef>
              <a:spcAft>
                <a:spcPts val="2000"/>
              </a:spcAft>
              <a:buFontTx/>
              <a:buNone/>
              <a:defRPr sz="2300" b="1" i="0" kern="1200">
                <a:solidFill>
                  <a:schemeClr val="bg1"/>
                </a:solidFill>
                <a:latin typeface="Source Sans Pro Black" panose="020B0503030403020204" pitchFamily="34" charset="0"/>
                <a:ea typeface="Source Sans Pro Black" panose="020B0503030403020204" pitchFamily="34" charset="0"/>
                <a:cs typeface="Arial" panose="020B0604020202020204" pitchFamily="34" charset="0"/>
              </a:defRPr>
            </a:lvl1pPr>
            <a:lvl2pPr marL="457200" indent="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None/>
              <a:defRPr sz="2000" b="1" i="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sz="1950" dirty="0"/>
              <a:t>Cysylltiadau gyrfa</a:t>
            </a:r>
          </a:p>
        </p:txBody>
      </p:sp>
      <p:pic>
        <p:nvPicPr>
          <p:cNvPr id="2" name="Picture 1">
            <a:extLst>
              <a:ext uri="{FF2B5EF4-FFF2-40B4-BE49-F238E27FC236}">
                <a16:creationId xmlns:a16="http://schemas.microsoft.com/office/drawing/2014/main" id="{2676D9DE-4DCF-FA0B-CEEB-A22FA6E7ADD7}"/>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643986" y="3456000"/>
            <a:ext cx="901817" cy="2895600"/>
          </a:xfrm>
          <a:prstGeom prst="rect">
            <a:avLst/>
          </a:prstGeom>
        </p:spPr>
      </p:pic>
      <p:pic>
        <p:nvPicPr>
          <p:cNvPr id="5" name="Picture 4" descr="Image containing a link to the online teaching technical specialist career video">
            <a:hlinkClick r:id="rId3"/>
            <a:extLst>
              <a:ext uri="{FF2B5EF4-FFF2-40B4-BE49-F238E27FC236}">
                <a16:creationId xmlns:a16="http://schemas.microsoft.com/office/drawing/2014/main" id="{25C7B0CD-57EA-3C06-8767-A050D2737726}"/>
              </a:ext>
              <a:ext uri="{C183D7F6-B498-43B3-948B-1728B52AA6E4}">
                <adec:decorative xmlns:adec="http://schemas.microsoft.com/office/drawing/2017/decorative" val="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96594" y="838696"/>
            <a:ext cx="6337300" cy="3454400"/>
          </a:xfrm>
          <a:prstGeom prst="rect">
            <a:avLst/>
          </a:prstGeom>
        </p:spPr>
      </p:pic>
      <p:sp>
        <p:nvSpPr>
          <p:cNvPr id="8" name="TextBox 7">
            <a:extLst>
              <a:ext uri="{FF2B5EF4-FFF2-40B4-BE49-F238E27FC236}">
                <a16:creationId xmlns:a16="http://schemas.microsoft.com/office/drawing/2014/main" id="{9577C649-BB4A-04AD-ED29-3C85FA893C2C}"/>
              </a:ext>
            </a:extLst>
          </p:cNvPr>
          <p:cNvSpPr txBox="1"/>
          <p:nvPr/>
        </p:nvSpPr>
        <p:spPr>
          <a:xfrm>
            <a:off x="5144314" y="2924944"/>
            <a:ext cx="4641861" cy="346249"/>
          </a:xfrm>
          <a:prstGeom prst="rect">
            <a:avLst/>
          </a:prstGeom>
          <a:noFill/>
        </p:spPr>
        <p:txBody>
          <a:bodyPr wrap="square" lIns="0" tIns="0" rIns="0" bIns="0" rtlCol="0">
            <a:spAutoFit/>
          </a:bodyPr>
          <a:lstStyle/>
          <a:p>
            <a:pPr algn="ctr">
              <a:lnSpc>
                <a:spcPts val="2740"/>
              </a:lnSpc>
            </a:pPr>
            <a:r>
              <a:rPr lang="cy-GB" sz="2500" b="1" dirty="0">
                <a:solidFill>
                  <a:srgbClr val="004976"/>
                </a:solidFill>
                <a:latin typeface="Source Sans Pro" panose="020B0503030403020204" pitchFamily="34" charset="0"/>
                <a:ea typeface="Source Sans Pro"/>
                <a:hlinkClick r:id="rId3">
                  <a:extLst>
                    <a:ext uri="{A12FA001-AC4F-418D-AE19-62706E023703}">
                      <ahyp:hlinkClr xmlns:ahyp="http://schemas.microsoft.com/office/drawing/2018/hyperlinkcolor" val="tx"/>
                    </a:ext>
                  </a:extLst>
                </a:hlinkClick>
              </a:rPr>
              <a:t>Arbenigwr technegol ar gyfer addysgu</a:t>
            </a:r>
          </a:p>
        </p:txBody>
      </p:sp>
    </p:spTree>
    <p:extLst>
      <p:ext uri="{BB962C8B-B14F-4D97-AF65-F5344CB8AC3E}">
        <p14:creationId xmlns:p14="http://schemas.microsoft.com/office/powerpoint/2010/main" val="62711753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FF7B661-BFB5-23AD-3575-9A82898E4D53}"/>
              </a:ext>
            </a:extLst>
          </p:cNvPr>
          <p:cNvSpPr>
            <a:spLocks noGrp="1"/>
          </p:cNvSpPr>
          <p:nvPr>
            <p:ph type="title"/>
          </p:nvPr>
        </p:nvSpPr>
        <p:spPr/>
        <p:txBody>
          <a:bodyPr>
            <a:normAutofit fontScale="90000"/>
          </a:bodyPr>
          <a:lstStyle/>
          <a:p>
            <a:r>
              <a:rPr lang="cy-GB"/>
              <a:t>Alcen: </a:t>
            </a:r>
            <a:r>
              <a:rPr lang="cy-GB">
                <a:solidFill>
                  <a:srgbClr val="C80C2F"/>
                </a:solidFill>
              </a:rPr>
              <a:t>bwten C</a:t>
            </a:r>
            <a:r>
              <a:rPr lang="cy-GB" baseline="-25000">
                <a:solidFill>
                  <a:srgbClr val="C80C2F"/>
                </a:solidFill>
              </a:rPr>
              <a:t>4</a:t>
            </a:r>
            <a:r>
              <a:rPr lang="cy-GB">
                <a:solidFill>
                  <a:srgbClr val="C80C2F"/>
                </a:solidFill>
              </a:rPr>
              <a:t>H</a:t>
            </a:r>
            <a:r>
              <a:rPr lang="cy-GB" baseline="-25000">
                <a:solidFill>
                  <a:srgbClr val="C80C2F"/>
                </a:solidFill>
              </a:rPr>
              <a:t>8</a:t>
            </a:r>
            <a:br>
              <a:rPr lang="cy-GB" sz="3600">
                <a:latin typeface="Arial" panose="020B0604020202020204" pitchFamily="34" charset="0"/>
                <a:cs typeface="Arial" panose="020B0604020202020204" pitchFamily="34" charset="0"/>
              </a:rPr>
            </a:br>
            <a:endParaRPr lang="cy-GB" sz="3600">
              <a:latin typeface="Arial" panose="020B0604020202020204" pitchFamily="34" charset="0"/>
              <a:cs typeface="Arial" panose="020B0604020202020204" pitchFamily="34" charset="0"/>
            </a:endParaRPr>
          </a:p>
        </p:txBody>
      </p:sp>
      <p:sp>
        <p:nvSpPr>
          <p:cNvPr id="11" name="Content Placeholder 6">
            <a:extLst>
              <a:ext uri="{FF2B5EF4-FFF2-40B4-BE49-F238E27FC236}">
                <a16:creationId xmlns:a16="http://schemas.microsoft.com/office/drawing/2014/main" id="{F192BB48-3487-A589-B921-2F008B32793E}"/>
              </a:ext>
            </a:extLst>
          </p:cNvPr>
          <p:cNvSpPr txBox="1">
            <a:spLocks/>
          </p:cNvSpPr>
          <p:nvPr/>
        </p:nvSpPr>
        <p:spPr>
          <a:xfrm>
            <a:off x="1272258"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Model</a:t>
            </a:r>
          </a:p>
        </p:txBody>
      </p:sp>
      <p:pic>
        <p:nvPicPr>
          <p:cNvPr id="4" name="Picture 3" descr="Model of a but-1-ene molecule with a double bond between the first and second black balls, single bonds between the second, third and fourth black balls. The fourth black ball is connected to three white balls through single bonds, the third black ball is connected to two white balls through single bonds, the second black ball is connected to one white ball and the first black ball is connected to two white balls">
            <a:extLst>
              <a:ext uri="{FF2B5EF4-FFF2-40B4-BE49-F238E27FC236}">
                <a16:creationId xmlns:a16="http://schemas.microsoft.com/office/drawing/2014/main" id="{BE06B89C-45D8-7DED-B5D5-D6661C9A97E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94237" y="2649600"/>
            <a:ext cx="4103906" cy="2736303"/>
          </a:xfrm>
          <a:prstGeom prst="rect">
            <a:avLst/>
          </a:prstGeom>
        </p:spPr>
      </p:pic>
      <p:sp>
        <p:nvSpPr>
          <p:cNvPr id="10" name="Content Placeholder 6">
            <a:extLst>
              <a:ext uri="{FF2B5EF4-FFF2-40B4-BE49-F238E27FC236}">
                <a16:creationId xmlns:a16="http://schemas.microsoft.com/office/drawing/2014/main" id="{CA975D98-2586-164E-757E-50D45F23F2D4}"/>
              </a:ext>
            </a:extLst>
          </p:cNvPr>
          <p:cNvSpPr txBox="1">
            <a:spLocks/>
          </p:cNvSpPr>
          <p:nvPr/>
        </p:nvSpPr>
        <p:spPr>
          <a:xfrm>
            <a:off x="5757091"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Fformiwla graffig</a:t>
            </a:r>
          </a:p>
        </p:txBody>
      </p:sp>
      <p:pic>
        <p:nvPicPr>
          <p:cNvPr id="8" name="Picture 7" descr="Fformiwla graffig lawn bwt-1-en gyda chylch o amgylch y bond dwbl carbon-carbon rhwng yr atomau carbon cyntaf ac ail">
            <a:extLst>
              <a:ext uri="{FF2B5EF4-FFF2-40B4-BE49-F238E27FC236}">
                <a16:creationId xmlns:a16="http://schemas.microsoft.com/office/drawing/2014/main" id="{53BF9CB1-85C7-1BE9-0CFD-4A8C713F80F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48722" y="2649600"/>
            <a:ext cx="3769895" cy="2079014"/>
          </a:xfrm>
          <a:prstGeom prst="rect">
            <a:avLst/>
          </a:prstGeom>
        </p:spPr>
      </p:pic>
      <p:pic>
        <p:nvPicPr>
          <p:cNvPr id="7" name="Picture 6">
            <a:extLst>
              <a:ext uri="{FF2B5EF4-FFF2-40B4-BE49-F238E27FC236}">
                <a16:creationId xmlns:a16="http://schemas.microsoft.com/office/drawing/2014/main" id="{78D11A17-B307-9395-50B7-4F26DE3608E5}"/>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9" name="Text Placeholder 2">
            <a:extLst>
              <a:ext uri="{FF2B5EF4-FFF2-40B4-BE49-F238E27FC236}">
                <a16:creationId xmlns:a16="http://schemas.microsoft.com/office/drawing/2014/main" id="{00DF1BD4-466E-5AFF-B659-0B1E96167DC4}"/>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8</a:t>
            </a:r>
          </a:p>
        </p:txBody>
      </p:sp>
      <p:pic>
        <p:nvPicPr>
          <p:cNvPr id="2" name="Picture 1">
            <a:extLst>
              <a:ext uri="{FF2B5EF4-FFF2-40B4-BE49-F238E27FC236}">
                <a16:creationId xmlns:a16="http://schemas.microsoft.com/office/drawing/2014/main" id="{AC5583C8-7651-18AB-E1FB-EC7A80E0DE10}"/>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510619" y="3294000"/>
            <a:ext cx="1168552" cy="3048000"/>
          </a:xfrm>
          <a:prstGeom prst="rect">
            <a:avLst/>
          </a:prstGeom>
        </p:spPr>
      </p:pic>
    </p:spTree>
    <p:extLst>
      <p:ext uri="{BB962C8B-B14F-4D97-AF65-F5344CB8AC3E}">
        <p14:creationId xmlns:p14="http://schemas.microsoft.com/office/powerpoint/2010/main" val="272912303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637EE-6031-4755-A8D0-34447A5D6404}"/>
              </a:ext>
            </a:extLst>
          </p:cNvPr>
          <p:cNvSpPr>
            <a:spLocks noGrp="1"/>
          </p:cNvSpPr>
          <p:nvPr>
            <p:ph type="title"/>
          </p:nvPr>
        </p:nvSpPr>
        <p:spPr/>
        <p:txBody>
          <a:bodyPr>
            <a:normAutofit fontScale="90000"/>
          </a:bodyPr>
          <a:lstStyle/>
          <a:p>
            <a:r>
              <a:rPr lang="cy-GB"/>
              <a:t>Alcohol: </a:t>
            </a:r>
            <a:r>
              <a:rPr lang="cy-GB">
                <a:solidFill>
                  <a:srgbClr val="C80C2F"/>
                </a:solidFill>
              </a:rPr>
              <a:t>ethanol CH</a:t>
            </a:r>
            <a:r>
              <a:rPr lang="cy-GB" baseline="-25000">
                <a:solidFill>
                  <a:srgbClr val="C80C2F"/>
                </a:solidFill>
              </a:rPr>
              <a:t>3</a:t>
            </a:r>
            <a:r>
              <a:rPr lang="cy-GB">
                <a:solidFill>
                  <a:srgbClr val="C80C2F"/>
                </a:solidFill>
              </a:rPr>
              <a:t>CH</a:t>
            </a:r>
            <a:r>
              <a:rPr lang="cy-GB" baseline="-25000">
                <a:solidFill>
                  <a:srgbClr val="C80C2F"/>
                </a:solidFill>
              </a:rPr>
              <a:t>2</a:t>
            </a:r>
            <a:r>
              <a:rPr lang="cy-GB">
                <a:solidFill>
                  <a:srgbClr val="C80C2F"/>
                </a:solidFill>
              </a:rPr>
              <a:t>OH</a:t>
            </a:r>
            <a:br>
              <a:rPr lang="cy-GB" sz="3600">
                <a:latin typeface="Arial" panose="020B0604020202020204" pitchFamily="34" charset="0"/>
                <a:cs typeface="Arial" panose="020B0604020202020204" pitchFamily="34" charset="0"/>
              </a:rPr>
            </a:br>
            <a:endParaRPr lang="cy-GB" sz="3600">
              <a:latin typeface="Arial" panose="020B0604020202020204" pitchFamily="34" charset="0"/>
              <a:cs typeface="Arial" panose="020B0604020202020204" pitchFamily="34" charset="0"/>
            </a:endParaRPr>
          </a:p>
        </p:txBody>
      </p:sp>
      <p:sp>
        <p:nvSpPr>
          <p:cNvPr id="11" name="Content Placeholder 6">
            <a:extLst>
              <a:ext uri="{FF2B5EF4-FFF2-40B4-BE49-F238E27FC236}">
                <a16:creationId xmlns:a16="http://schemas.microsoft.com/office/drawing/2014/main" id="{CCD3CC47-60E2-ADC7-0A2C-9DA7B162A49A}"/>
              </a:ext>
            </a:extLst>
          </p:cNvPr>
          <p:cNvSpPr txBox="1">
            <a:spLocks/>
          </p:cNvSpPr>
          <p:nvPr/>
        </p:nvSpPr>
        <p:spPr>
          <a:xfrm>
            <a:off x="1272258"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Model</a:t>
            </a:r>
          </a:p>
        </p:txBody>
      </p:sp>
      <p:pic>
        <p:nvPicPr>
          <p:cNvPr id="4" name="Picture 3" descr="Model of ethanol with two black balls connected to each other through single bonds. The first black ball is joined to three white balls through single bonds and the second black ball is joined to two white balls and a red ball. The red ball is also connected to a single white ball with a single bond">
            <a:extLst>
              <a:ext uri="{FF2B5EF4-FFF2-40B4-BE49-F238E27FC236}">
                <a16:creationId xmlns:a16="http://schemas.microsoft.com/office/drawing/2014/main" id="{CE70E6ED-C7DF-6F21-E4D3-F560E6012A9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8202" y="2649600"/>
            <a:ext cx="4355976" cy="2903623"/>
          </a:xfrm>
          <a:prstGeom prst="rect">
            <a:avLst/>
          </a:prstGeom>
        </p:spPr>
      </p:pic>
      <p:sp>
        <p:nvSpPr>
          <p:cNvPr id="10" name="Content Placeholder 6">
            <a:extLst>
              <a:ext uri="{FF2B5EF4-FFF2-40B4-BE49-F238E27FC236}">
                <a16:creationId xmlns:a16="http://schemas.microsoft.com/office/drawing/2014/main" id="{41FE0D80-4528-ABC7-9339-003AB5D6E16D}"/>
              </a:ext>
            </a:extLst>
          </p:cNvPr>
          <p:cNvSpPr txBox="1">
            <a:spLocks/>
          </p:cNvSpPr>
          <p:nvPr/>
        </p:nvSpPr>
        <p:spPr>
          <a:xfrm>
            <a:off x="5757091"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Fformiwla graffig</a:t>
            </a:r>
          </a:p>
        </p:txBody>
      </p:sp>
      <p:pic>
        <p:nvPicPr>
          <p:cNvPr id="8" name="Picture 7" descr="Fformiwla graffig lawn ar gyfer ethanol gyda chylch o amgylch y grŵp OH">
            <a:extLst>
              <a:ext uri="{FF2B5EF4-FFF2-40B4-BE49-F238E27FC236}">
                <a16:creationId xmlns:a16="http://schemas.microsoft.com/office/drawing/2014/main" id="{182238C7-C507-3059-BEDE-7D6CAD92E7E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56400" y="2649600"/>
            <a:ext cx="3563251" cy="1925250"/>
          </a:xfrm>
          <a:prstGeom prst="rect">
            <a:avLst/>
          </a:prstGeom>
        </p:spPr>
      </p:pic>
      <p:pic>
        <p:nvPicPr>
          <p:cNvPr id="6" name="Picture 5">
            <a:extLst>
              <a:ext uri="{FF2B5EF4-FFF2-40B4-BE49-F238E27FC236}">
                <a16:creationId xmlns:a16="http://schemas.microsoft.com/office/drawing/2014/main" id="{E900236F-85E0-4F4A-7097-5620A0AF62BF}"/>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9" name="Text Placeholder 2">
            <a:extLst>
              <a:ext uri="{FF2B5EF4-FFF2-40B4-BE49-F238E27FC236}">
                <a16:creationId xmlns:a16="http://schemas.microsoft.com/office/drawing/2014/main" id="{5D82685E-2D05-801E-D626-C3F23FF02033}"/>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8</a:t>
            </a:r>
          </a:p>
        </p:txBody>
      </p:sp>
      <p:pic>
        <p:nvPicPr>
          <p:cNvPr id="3" name="Picture 2">
            <a:extLst>
              <a:ext uri="{FF2B5EF4-FFF2-40B4-BE49-F238E27FC236}">
                <a16:creationId xmlns:a16="http://schemas.microsoft.com/office/drawing/2014/main" id="{E0DBAE35-DFD1-E865-A375-09CC920D369A}"/>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633298" y="3312000"/>
            <a:ext cx="939922" cy="3048000"/>
          </a:xfrm>
          <a:prstGeom prst="rect">
            <a:avLst/>
          </a:prstGeom>
        </p:spPr>
      </p:pic>
    </p:spTree>
    <p:extLst>
      <p:ext uri="{BB962C8B-B14F-4D97-AF65-F5344CB8AC3E}">
        <p14:creationId xmlns:p14="http://schemas.microsoft.com/office/powerpoint/2010/main" val="29082230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8759BF6-7563-81DC-2FF1-71CAA3D7D1C9}"/>
              </a:ext>
            </a:extLst>
          </p:cNvPr>
          <p:cNvSpPr>
            <a:spLocks noGrp="1"/>
          </p:cNvSpPr>
          <p:nvPr>
            <p:ph type="title"/>
          </p:nvPr>
        </p:nvSpPr>
        <p:spPr/>
        <p:txBody>
          <a:bodyPr>
            <a:normAutofit fontScale="90000"/>
          </a:bodyPr>
          <a:lstStyle/>
          <a:p>
            <a:r>
              <a:rPr lang="cy-GB"/>
              <a:t>Asid carbocsylig: </a:t>
            </a:r>
            <a:r>
              <a:rPr lang="cy-GB">
                <a:solidFill>
                  <a:srgbClr val="C80C2F"/>
                </a:solidFill>
              </a:rPr>
              <a:t>asid ethanöig CH</a:t>
            </a:r>
            <a:r>
              <a:rPr lang="cy-GB" baseline="-25000">
                <a:solidFill>
                  <a:srgbClr val="C80C2F"/>
                </a:solidFill>
              </a:rPr>
              <a:t>3</a:t>
            </a:r>
            <a:r>
              <a:rPr lang="cy-GB">
                <a:solidFill>
                  <a:srgbClr val="C80C2F"/>
                </a:solidFill>
              </a:rPr>
              <a:t>COOH</a:t>
            </a:r>
            <a:br>
              <a:rPr lang="cy-GB" sz="3600">
                <a:latin typeface="Arial" panose="020B0604020202020204" pitchFamily="34" charset="0"/>
                <a:cs typeface="Arial" panose="020B0604020202020204" pitchFamily="34" charset="0"/>
              </a:rPr>
            </a:br>
            <a:endParaRPr lang="cy-GB" sz="3600">
              <a:latin typeface="Arial" panose="020B0604020202020204" pitchFamily="34" charset="0"/>
              <a:cs typeface="Arial" panose="020B0604020202020204" pitchFamily="34" charset="0"/>
            </a:endParaRPr>
          </a:p>
        </p:txBody>
      </p:sp>
      <p:sp>
        <p:nvSpPr>
          <p:cNvPr id="11" name="Content Placeholder 6">
            <a:extLst>
              <a:ext uri="{FF2B5EF4-FFF2-40B4-BE49-F238E27FC236}">
                <a16:creationId xmlns:a16="http://schemas.microsoft.com/office/drawing/2014/main" id="{567E70FF-5BD0-EA42-F91D-C35419D42288}"/>
              </a:ext>
            </a:extLst>
          </p:cNvPr>
          <p:cNvSpPr txBox="1">
            <a:spLocks/>
          </p:cNvSpPr>
          <p:nvPr/>
        </p:nvSpPr>
        <p:spPr>
          <a:xfrm>
            <a:off x="1272258"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Model</a:t>
            </a:r>
          </a:p>
        </p:txBody>
      </p:sp>
      <p:pic>
        <p:nvPicPr>
          <p:cNvPr id="5" name="Picture 4" descr="Model of ethanoic acid with two black balls connected to each other through single bonds. The first black ball is joined to three white balls through single bonds and the second black ball is joined to one red ball with a double bond and another red ball through a single bond. This second red ball is also connected to a single white ball with a single bond">
            <a:extLst>
              <a:ext uri="{FF2B5EF4-FFF2-40B4-BE49-F238E27FC236}">
                <a16:creationId xmlns:a16="http://schemas.microsoft.com/office/drawing/2014/main" id="{0DBB233F-3484-EF7C-84DA-F5E677EBCCD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84225" y="2520000"/>
            <a:ext cx="3923929" cy="2615953"/>
          </a:xfrm>
          <a:prstGeom prst="rect">
            <a:avLst/>
          </a:prstGeom>
        </p:spPr>
      </p:pic>
      <p:sp>
        <p:nvSpPr>
          <p:cNvPr id="10" name="Content Placeholder 6">
            <a:extLst>
              <a:ext uri="{FF2B5EF4-FFF2-40B4-BE49-F238E27FC236}">
                <a16:creationId xmlns:a16="http://schemas.microsoft.com/office/drawing/2014/main" id="{76D04B70-803A-19B6-FAC1-694AB70A552C}"/>
              </a:ext>
            </a:extLst>
          </p:cNvPr>
          <p:cNvSpPr txBox="1">
            <a:spLocks/>
          </p:cNvSpPr>
          <p:nvPr/>
        </p:nvSpPr>
        <p:spPr>
          <a:xfrm>
            <a:off x="5757091"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Fformiwla graffig</a:t>
            </a:r>
          </a:p>
        </p:txBody>
      </p:sp>
      <p:pic>
        <p:nvPicPr>
          <p:cNvPr id="8" name="Picture 7" descr="Fformiwla graffig asid ethanöig gyda chylch o amgylch y grŵp COOH">
            <a:extLst>
              <a:ext uri="{FF2B5EF4-FFF2-40B4-BE49-F238E27FC236}">
                <a16:creationId xmlns:a16="http://schemas.microsoft.com/office/drawing/2014/main" id="{5B86E7E9-A742-F854-385E-23FF4646B2F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160690" y="2520000"/>
            <a:ext cx="4355976" cy="2321592"/>
          </a:xfrm>
          <a:prstGeom prst="rect">
            <a:avLst/>
          </a:prstGeom>
        </p:spPr>
      </p:pic>
      <p:pic>
        <p:nvPicPr>
          <p:cNvPr id="7" name="Picture 6">
            <a:extLst>
              <a:ext uri="{FF2B5EF4-FFF2-40B4-BE49-F238E27FC236}">
                <a16:creationId xmlns:a16="http://schemas.microsoft.com/office/drawing/2014/main" id="{6027E21A-4102-CCCF-86D2-1BAA9D11B397}"/>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9" name="Text Placeholder 2">
            <a:extLst>
              <a:ext uri="{FF2B5EF4-FFF2-40B4-BE49-F238E27FC236}">
                <a16:creationId xmlns:a16="http://schemas.microsoft.com/office/drawing/2014/main" id="{47D0B88B-BC0C-183F-28F8-67F57A73BF59}"/>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8</a:t>
            </a:r>
          </a:p>
        </p:txBody>
      </p:sp>
      <p:pic>
        <p:nvPicPr>
          <p:cNvPr id="2" name="Picture 1">
            <a:extLst>
              <a:ext uri="{FF2B5EF4-FFF2-40B4-BE49-F238E27FC236}">
                <a16:creationId xmlns:a16="http://schemas.microsoft.com/office/drawing/2014/main" id="{F3BA9C10-7125-066C-11AB-433DC67FE868}"/>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421707" y="3366000"/>
            <a:ext cx="1346375" cy="2984500"/>
          </a:xfrm>
          <a:prstGeom prst="rect">
            <a:avLst/>
          </a:prstGeom>
        </p:spPr>
      </p:pic>
    </p:spTree>
    <p:extLst>
      <p:ext uri="{BB962C8B-B14F-4D97-AF65-F5344CB8AC3E}">
        <p14:creationId xmlns:p14="http://schemas.microsoft.com/office/powerpoint/2010/main" val="30144767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D31A5E8-EE84-4E92-69E6-4AB1D660AF3F}"/>
              </a:ext>
            </a:extLst>
          </p:cNvPr>
          <p:cNvSpPr>
            <a:spLocks noGrp="1"/>
          </p:cNvSpPr>
          <p:nvPr>
            <p:ph type="title"/>
          </p:nvPr>
        </p:nvSpPr>
        <p:spPr/>
        <p:txBody>
          <a:bodyPr>
            <a:normAutofit fontScale="90000"/>
          </a:bodyPr>
          <a:lstStyle/>
          <a:p>
            <a:r>
              <a:rPr lang="cy-GB"/>
              <a:t>Aldehyd: </a:t>
            </a:r>
            <a:r>
              <a:rPr lang="cy-GB">
                <a:solidFill>
                  <a:srgbClr val="C80C2F"/>
                </a:solidFill>
              </a:rPr>
              <a:t>propanal CH</a:t>
            </a:r>
            <a:r>
              <a:rPr lang="cy-GB" baseline="-25000">
                <a:solidFill>
                  <a:srgbClr val="C80C2F"/>
                </a:solidFill>
              </a:rPr>
              <a:t>3</a:t>
            </a:r>
            <a:r>
              <a:rPr lang="cy-GB">
                <a:solidFill>
                  <a:srgbClr val="C80C2F"/>
                </a:solidFill>
              </a:rPr>
              <a:t>CH</a:t>
            </a:r>
            <a:r>
              <a:rPr lang="cy-GB" baseline="-25000">
                <a:solidFill>
                  <a:srgbClr val="C80C2F"/>
                </a:solidFill>
              </a:rPr>
              <a:t>2</a:t>
            </a:r>
            <a:r>
              <a:rPr lang="cy-GB">
                <a:solidFill>
                  <a:srgbClr val="C80C2F"/>
                </a:solidFill>
              </a:rPr>
              <a:t>CHO</a:t>
            </a:r>
            <a:br>
              <a:rPr lang="cy-GB" sz="3600">
                <a:latin typeface="Arial" panose="020B0604020202020204" pitchFamily="34" charset="0"/>
                <a:ea typeface="Arial"/>
                <a:cs typeface="Arial" panose="020B0604020202020204" pitchFamily="34" charset="0"/>
              </a:rPr>
            </a:br>
            <a:endParaRPr lang="cy-GB" sz="3600">
              <a:latin typeface="Arial" panose="020B0604020202020204" pitchFamily="34" charset="0"/>
              <a:ea typeface="Arial"/>
              <a:cs typeface="Arial" panose="020B0604020202020204" pitchFamily="34" charset="0"/>
            </a:endParaRPr>
          </a:p>
        </p:txBody>
      </p:sp>
      <p:sp>
        <p:nvSpPr>
          <p:cNvPr id="11" name="Content Placeholder 6">
            <a:extLst>
              <a:ext uri="{FF2B5EF4-FFF2-40B4-BE49-F238E27FC236}">
                <a16:creationId xmlns:a16="http://schemas.microsoft.com/office/drawing/2014/main" id="{666CFAF2-AFF6-CFDF-BC29-0E85990AB72E}"/>
              </a:ext>
            </a:extLst>
          </p:cNvPr>
          <p:cNvSpPr txBox="1">
            <a:spLocks/>
          </p:cNvSpPr>
          <p:nvPr/>
        </p:nvSpPr>
        <p:spPr>
          <a:xfrm>
            <a:off x="1272258"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Model</a:t>
            </a:r>
          </a:p>
        </p:txBody>
      </p:sp>
      <p:pic>
        <p:nvPicPr>
          <p:cNvPr id="6" name="Picture 5" descr="Model of propanal with three black balls connected to each other through single bonds. The first black ball is joined to three white balls through single bonds, the second black ball is connected to two white balls and the third black ball is connected to a white ball through a single bond and a red ball through a double bond ">
            <a:extLst>
              <a:ext uri="{FF2B5EF4-FFF2-40B4-BE49-F238E27FC236}">
                <a16:creationId xmlns:a16="http://schemas.microsoft.com/office/drawing/2014/main" id="{C9741FE3-C25C-7904-24FB-B740B0A199F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1974" y="2520000"/>
            <a:ext cx="3888432" cy="2591947"/>
          </a:xfrm>
          <a:prstGeom prst="rect">
            <a:avLst/>
          </a:prstGeom>
        </p:spPr>
      </p:pic>
      <p:sp>
        <p:nvSpPr>
          <p:cNvPr id="10" name="Content Placeholder 6">
            <a:extLst>
              <a:ext uri="{FF2B5EF4-FFF2-40B4-BE49-F238E27FC236}">
                <a16:creationId xmlns:a16="http://schemas.microsoft.com/office/drawing/2014/main" id="{2C5A2F16-33CA-2352-6E54-400FB7563DBD}"/>
              </a:ext>
            </a:extLst>
          </p:cNvPr>
          <p:cNvSpPr txBox="1">
            <a:spLocks/>
          </p:cNvSpPr>
          <p:nvPr/>
        </p:nvSpPr>
        <p:spPr>
          <a:xfrm>
            <a:off x="5757091"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Fformiwla graffig</a:t>
            </a:r>
          </a:p>
        </p:txBody>
      </p:sp>
      <p:pic>
        <p:nvPicPr>
          <p:cNvPr id="9" name="Picture 8" descr="Fformiwla graffig lawn propanal gyda chylch o amgylch y carbon wedi’i fondio â’r ocsigen">
            <a:extLst>
              <a:ext uri="{FF2B5EF4-FFF2-40B4-BE49-F238E27FC236}">
                <a16:creationId xmlns:a16="http://schemas.microsoft.com/office/drawing/2014/main" id="{1825E2BB-122D-5FE0-A319-C4A0B7B7FAF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315874" y="2520000"/>
            <a:ext cx="4093288" cy="2181588"/>
          </a:xfrm>
          <a:prstGeom prst="rect">
            <a:avLst/>
          </a:prstGeom>
        </p:spPr>
      </p:pic>
      <p:pic>
        <p:nvPicPr>
          <p:cNvPr id="3" name="Picture 2">
            <a:extLst>
              <a:ext uri="{FF2B5EF4-FFF2-40B4-BE49-F238E27FC236}">
                <a16:creationId xmlns:a16="http://schemas.microsoft.com/office/drawing/2014/main" id="{5C9DCCF9-904A-8D19-0448-D8AE8929D294}"/>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8" name="Text Placeholder 2">
            <a:extLst>
              <a:ext uri="{FF2B5EF4-FFF2-40B4-BE49-F238E27FC236}">
                <a16:creationId xmlns:a16="http://schemas.microsoft.com/office/drawing/2014/main" id="{D7CA38F5-FFD1-AAE8-77BE-EC71CDE1D4F6}"/>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8</a:t>
            </a:r>
          </a:p>
        </p:txBody>
      </p:sp>
      <p:pic>
        <p:nvPicPr>
          <p:cNvPr id="2" name="Picture 1">
            <a:extLst>
              <a:ext uri="{FF2B5EF4-FFF2-40B4-BE49-F238E27FC236}">
                <a16:creationId xmlns:a16="http://schemas.microsoft.com/office/drawing/2014/main" id="{C1D9BE84-1F31-73AA-3939-582AA29CBFB9}"/>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523320" y="3420000"/>
            <a:ext cx="1143149" cy="2933700"/>
          </a:xfrm>
          <a:prstGeom prst="rect">
            <a:avLst/>
          </a:prstGeom>
        </p:spPr>
      </p:pic>
    </p:spTree>
    <p:extLst>
      <p:ext uri="{BB962C8B-B14F-4D97-AF65-F5344CB8AC3E}">
        <p14:creationId xmlns:p14="http://schemas.microsoft.com/office/powerpoint/2010/main" val="7264967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F613D0B-34A6-3183-ED0D-32E5E8FC4BFF}"/>
              </a:ext>
            </a:extLst>
          </p:cNvPr>
          <p:cNvSpPr>
            <a:spLocks noGrp="1"/>
          </p:cNvSpPr>
          <p:nvPr>
            <p:ph type="title"/>
          </p:nvPr>
        </p:nvSpPr>
        <p:spPr/>
        <p:txBody>
          <a:bodyPr>
            <a:normAutofit fontScale="90000"/>
          </a:bodyPr>
          <a:lstStyle/>
          <a:p>
            <a:r>
              <a:rPr lang="cy-GB"/>
              <a:t>Ceton: </a:t>
            </a:r>
            <a:r>
              <a:rPr lang="cy-GB" sz="3600">
                <a:solidFill>
                  <a:srgbClr val="C80C2F"/>
                </a:solidFill>
                <a:latin typeface="Arial" panose="020B0604020202020204" pitchFamily="34" charset="0"/>
                <a:cs typeface="Arial" panose="020B0604020202020204" pitchFamily="34" charset="0"/>
              </a:rPr>
              <a:t>propanon CH</a:t>
            </a:r>
            <a:r>
              <a:rPr lang="cy-GB" sz="3600" baseline="-25000">
                <a:solidFill>
                  <a:srgbClr val="C80C2F"/>
                </a:solidFill>
                <a:latin typeface="Arial" panose="020B0604020202020204" pitchFamily="34" charset="0"/>
                <a:cs typeface="Arial" panose="020B0604020202020204" pitchFamily="34" charset="0"/>
              </a:rPr>
              <a:t>3</a:t>
            </a:r>
            <a:r>
              <a:rPr lang="cy-GB" sz="3600">
                <a:solidFill>
                  <a:srgbClr val="C80C2F"/>
                </a:solidFill>
                <a:latin typeface="Arial" panose="020B0604020202020204" pitchFamily="34" charset="0"/>
                <a:cs typeface="Arial" panose="020B0604020202020204" pitchFamily="34" charset="0"/>
              </a:rPr>
              <a:t>COCH</a:t>
            </a:r>
            <a:r>
              <a:rPr lang="cy-GB" sz="3600" baseline="-25000">
                <a:solidFill>
                  <a:srgbClr val="C80C2F"/>
                </a:solidFill>
                <a:latin typeface="Arial" panose="020B0604020202020204" pitchFamily="34" charset="0"/>
                <a:cs typeface="Arial" panose="020B0604020202020204" pitchFamily="34" charset="0"/>
              </a:rPr>
              <a:t>3</a:t>
            </a:r>
          </a:p>
        </p:txBody>
      </p:sp>
      <p:sp>
        <p:nvSpPr>
          <p:cNvPr id="11" name="Content Placeholder 6">
            <a:extLst>
              <a:ext uri="{FF2B5EF4-FFF2-40B4-BE49-F238E27FC236}">
                <a16:creationId xmlns:a16="http://schemas.microsoft.com/office/drawing/2014/main" id="{754EA843-8CE8-629D-070D-B6CF31A3A70C}"/>
              </a:ext>
            </a:extLst>
          </p:cNvPr>
          <p:cNvSpPr txBox="1">
            <a:spLocks/>
          </p:cNvSpPr>
          <p:nvPr/>
        </p:nvSpPr>
        <p:spPr>
          <a:xfrm>
            <a:off x="1272258"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Model</a:t>
            </a:r>
          </a:p>
        </p:txBody>
      </p:sp>
      <p:pic>
        <p:nvPicPr>
          <p:cNvPr id="5" name="Picture 4" descr="Model of propanone with three black balls. The central black ball is connected to a red ball through a double bond and to two other black balls through single bonds. Each of the end black balls is connected to three white balls through single bonds">
            <a:extLst>
              <a:ext uri="{FF2B5EF4-FFF2-40B4-BE49-F238E27FC236}">
                <a16:creationId xmlns:a16="http://schemas.microsoft.com/office/drawing/2014/main" id="{0F0E2B40-AF56-5BAE-6D93-8C89CC066CA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800000">
            <a:off x="1064114" y="2520000"/>
            <a:ext cx="3764152" cy="2509744"/>
          </a:xfrm>
          <a:prstGeom prst="rect">
            <a:avLst/>
          </a:prstGeom>
        </p:spPr>
      </p:pic>
      <p:sp>
        <p:nvSpPr>
          <p:cNvPr id="10" name="Content Placeholder 6">
            <a:extLst>
              <a:ext uri="{FF2B5EF4-FFF2-40B4-BE49-F238E27FC236}">
                <a16:creationId xmlns:a16="http://schemas.microsoft.com/office/drawing/2014/main" id="{A019300E-5611-B9DB-DB7F-1329D8D251CD}"/>
              </a:ext>
            </a:extLst>
          </p:cNvPr>
          <p:cNvSpPr txBox="1">
            <a:spLocks/>
          </p:cNvSpPr>
          <p:nvPr/>
        </p:nvSpPr>
        <p:spPr>
          <a:xfrm>
            <a:off x="5757091" y="1916832"/>
            <a:ext cx="3347864" cy="439200"/>
          </a:xfrm>
          <a:prstGeom prst="rect">
            <a:avLst/>
          </a:prstGeom>
        </p:spPr>
        <p:txBody>
          <a:bodyPr vert="horz" lIns="0" tIns="0" rIns="0" bIns="0" rtlCol="0">
            <a:norm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cy-GB" sz="2800"/>
              <a:t>Fformiwla graffig</a:t>
            </a:r>
          </a:p>
        </p:txBody>
      </p:sp>
      <p:pic>
        <p:nvPicPr>
          <p:cNvPr id="8" name="Picture 7" descr="Fformiwla graffig lawn propanon gyda chylch o amgylch y grŵp CO yn y canol">
            <a:extLst>
              <a:ext uri="{FF2B5EF4-FFF2-40B4-BE49-F238E27FC236}">
                <a16:creationId xmlns:a16="http://schemas.microsoft.com/office/drawing/2014/main" id="{1FC2E92D-6273-25FA-C225-BF008EA11BC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94850" y="2520000"/>
            <a:ext cx="3842304" cy="2604881"/>
          </a:xfrm>
          <a:prstGeom prst="rect">
            <a:avLst/>
          </a:prstGeom>
        </p:spPr>
      </p:pic>
      <p:pic>
        <p:nvPicPr>
          <p:cNvPr id="7" name="Picture 6">
            <a:extLst>
              <a:ext uri="{FF2B5EF4-FFF2-40B4-BE49-F238E27FC236}">
                <a16:creationId xmlns:a16="http://schemas.microsoft.com/office/drawing/2014/main" id="{CCD20CA7-53EB-245C-4037-232AF4B2A60D}"/>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01103" y="-6255"/>
            <a:ext cx="2197386" cy="533400"/>
          </a:xfrm>
          <a:prstGeom prst="rect">
            <a:avLst/>
          </a:prstGeom>
        </p:spPr>
      </p:pic>
      <p:sp>
        <p:nvSpPr>
          <p:cNvPr id="9" name="Text Placeholder 2">
            <a:extLst>
              <a:ext uri="{FF2B5EF4-FFF2-40B4-BE49-F238E27FC236}">
                <a16:creationId xmlns:a16="http://schemas.microsoft.com/office/drawing/2014/main" id="{503C1F0A-A4F3-9C3D-0990-42058B4B483D}"/>
              </a:ext>
              <a:ext uri="{C183D7F6-B498-43B3-948B-1728B52AA6E4}">
                <adec:decorative xmlns:adec="http://schemas.microsoft.com/office/drawing/2017/decorative" val="1"/>
              </a:ext>
            </a:extLst>
          </p:cNvPr>
          <p:cNvSpPr txBox="1">
            <a:spLocks/>
          </p:cNvSpPr>
          <p:nvPr/>
        </p:nvSpPr>
        <p:spPr>
          <a:xfrm>
            <a:off x="10002203" y="-6255"/>
            <a:ext cx="2196286" cy="529200"/>
          </a:xfrm>
          <a:prstGeom prst="rect">
            <a:avLst/>
          </a:prstGeom>
        </p:spPr>
        <p:txBody>
          <a:bodyPr lIns="0" tIns="0" rIns="0" bIns="0" anchor="ctr"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300" b="1" i="0" kern="1200">
                <a:solidFill>
                  <a:schemeClr val="bg1"/>
                </a:solidFill>
                <a:latin typeface="Source Sans Pro Black" panose="020B0503030403020204" pitchFamily="34" charset="0"/>
                <a:ea typeface="Source Sans Pro Black" panose="020B0503030403020204" pitchFamily="34"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cy-GB"/>
              <a:t>Gweithgaredd 8</a:t>
            </a:r>
          </a:p>
        </p:txBody>
      </p:sp>
      <p:pic>
        <p:nvPicPr>
          <p:cNvPr id="2" name="Picture 1">
            <a:extLst>
              <a:ext uri="{FF2B5EF4-FFF2-40B4-BE49-F238E27FC236}">
                <a16:creationId xmlns:a16="http://schemas.microsoft.com/office/drawing/2014/main" id="{17F28CCE-5A87-6181-302E-5169350E8F85}"/>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586829" y="3376800"/>
            <a:ext cx="1016132" cy="2997200"/>
          </a:xfrm>
          <a:prstGeom prst="rect">
            <a:avLst/>
          </a:prstGeom>
        </p:spPr>
      </p:pic>
    </p:spTree>
    <p:extLst>
      <p:ext uri="{BB962C8B-B14F-4D97-AF65-F5344CB8AC3E}">
        <p14:creationId xmlns:p14="http://schemas.microsoft.com/office/powerpoint/2010/main" val="20659204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0B9C26A-B28D-BB92-31FC-BFFCEB26127E}"/>
              </a:ext>
            </a:extLst>
          </p:cNvPr>
          <p:cNvSpPr>
            <a:spLocks noGrp="1"/>
          </p:cNvSpPr>
          <p:nvPr>
            <p:ph type="title"/>
          </p:nvPr>
        </p:nvSpPr>
        <p:spPr/>
        <p:txBody>
          <a:bodyPr>
            <a:normAutofit fontScale="90000"/>
          </a:bodyPr>
          <a:lstStyle/>
          <a:p>
            <a:r>
              <a:rPr lang="cy-GB"/>
              <a:t>Cwis cyflym</a:t>
            </a:r>
          </a:p>
        </p:txBody>
      </p:sp>
      <p:sp>
        <p:nvSpPr>
          <p:cNvPr id="7" name="TextBox 6"/>
          <p:cNvSpPr txBox="1"/>
          <p:nvPr/>
        </p:nvSpPr>
        <p:spPr>
          <a:xfrm>
            <a:off x="1043714" y="1607599"/>
            <a:ext cx="3154785" cy="1015663"/>
          </a:xfrm>
          <a:prstGeom prst="rect">
            <a:avLst/>
          </a:prstGeom>
          <a:noFill/>
        </p:spPr>
        <p:txBody>
          <a:bodyPr wrap="square" lIns="0" tIns="0" rIns="0" bIns="0" rtlCol="0">
            <a:spAutoFit/>
          </a:bodyPr>
          <a:lstStyle/>
          <a:p>
            <a:pPr marL="306000" indent="-306000"/>
            <a:r>
              <a:rPr lang="cy-GB" sz="2200" b="1">
                <a:solidFill>
                  <a:srgbClr val="C80C2F"/>
                </a:solidFill>
                <a:latin typeface="Arial" panose="020B0604020202020204" pitchFamily="34" charset="0"/>
                <a:cs typeface="Arial" panose="020B0604020202020204" pitchFamily="34" charset="0"/>
              </a:rPr>
              <a:t>1. </a:t>
            </a:r>
            <a:r>
              <a:rPr lang="cy-GB" sz="2200">
                <a:latin typeface="Arial" panose="020B0604020202020204" pitchFamily="34" charset="0"/>
                <a:cs typeface="Arial" panose="020B0604020202020204" pitchFamily="34" charset="0"/>
              </a:rPr>
              <a:t>Beth sy’n digwydd</a:t>
            </a:r>
            <a:br>
              <a:rPr lang="cy-GB" sz="2200">
                <a:latin typeface="Arial" panose="020B0604020202020204" pitchFamily="34" charset="0"/>
                <a:cs typeface="Arial" panose="020B0604020202020204" pitchFamily="34" charset="0"/>
              </a:rPr>
            </a:br>
            <a:r>
              <a:rPr lang="cy-GB" sz="2200">
                <a:latin typeface="Arial" panose="020B0604020202020204" pitchFamily="34" charset="0"/>
                <a:cs typeface="Arial" panose="020B0604020202020204" pitchFamily="34" charset="0"/>
              </a:rPr>
              <a:t>mewn </a:t>
            </a:r>
            <a:r>
              <a:rPr lang="cy-GB" sz="2200" b="1">
                <a:latin typeface="Arial" panose="020B0604020202020204" pitchFamily="34" charset="0"/>
                <a:cs typeface="Arial" panose="020B0604020202020204" pitchFamily="34" charset="0"/>
              </a:rPr>
              <a:t>bondio</a:t>
            </a:r>
            <a:br>
              <a:rPr lang="cy-GB" sz="2200" b="1">
                <a:latin typeface="Arial" panose="020B0604020202020204" pitchFamily="34" charset="0"/>
                <a:cs typeface="Arial" panose="020B0604020202020204" pitchFamily="34" charset="0"/>
              </a:rPr>
            </a:br>
            <a:r>
              <a:rPr lang="cy-GB" sz="2200" b="1">
                <a:latin typeface="Arial" panose="020B0604020202020204" pitchFamily="34" charset="0"/>
                <a:cs typeface="Arial" panose="020B0604020202020204" pitchFamily="34" charset="0"/>
              </a:rPr>
              <a:t>cofalent?</a:t>
            </a:r>
          </a:p>
        </p:txBody>
      </p:sp>
      <p:sp>
        <p:nvSpPr>
          <p:cNvPr id="16" name="TextBox 15"/>
          <p:cNvSpPr txBox="1"/>
          <p:nvPr/>
        </p:nvSpPr>
        <p:spPr>
          <a:xfrm>
            <a:off x="7188436" y="1435714"/>
            <a:ext cx="3016644" cy="677108"/>
          </a:xfrm>
          <a:prstGeom prst="rect">
            <a:avLst/>
          </a:prstGeom>
          <a:noFill/>
        </p:spPr>
        <p:txBody>
          <a:bodyPr wrap="square" lIns="0" tIns="0" rIns="0" bIns="0" rtlCol="0">
            <a:spAutoFit/>
          </a:bodyPr>
          <a:lstStyle/>
          <a:p>
            <a:pPr marL="306000" indent="-306000"/>
            <a:r>
              <a:rPr lang="cy-GB" sz="2200" b="1">
                <a:solidFill>
                  <a:srgbClr val="C80C2F"/>
                </a:solidFill>
                <a:latin typeface="Arial" panose="020B0604020202020204" pitchFamily="34" charset="0"/>
                <a:cs typeface="Arial" panose="020B0604020202020204" pitchFamily="34" charset="0"/>
              </a:rPr>
              <a:t>2. </a:t>
            </a:r>
            <a:r>
              <a:rPr lang="cy-GB" sz="2200">
                <a:latin typeface="Arial" panose="020B0604020202020204" pitchFamily="34" charset="0"/>
                <a:cs typeface="Arial" panose="020B0604020202020204" pitchFamily="34" charset="0"/>
              </a:rPr>
              <a:t>Beth yw enw’r </a:t>
            </a:r>
            <a:r>
              <a:rPr lang="cy-GB" sz="2200" b="1">
                <a:latin typeface="Arial" panose="020B0604020202020204" pitchFamily="34" charset="0"/>
                <a:cs typeface="Arial" panose="020B0604020202020204" pitchFamily="34" charset="0"/>
              </a:rPr>
              <a:t>hydrocarbon </a:t>
            </a:r>
            <a:r>
              <a:rPr lang="cy-GB" sz="2200">
                <a:latin typeface="Arial" panose="020B0604020202020204" pitchFamily="34" charset="0"/>
                <a:cs typeface="Arial" panose="020B0604020202020204" pitchFamily="34" charset="0"/>
              </a:rPr>
              <a:t>hwn? </a:t>
            </a:r>
          </a:p>
        </p:txBody>
      </p:sp>
      <p:sp>
        <p:nvSpPr>
          <p:cNvPr id="19" name="TextBox 18"/>
          <p:cNvSpPr txBox="1"/>
          <p:nvPr/>
        </p:nvSpPr>
        <p:spPr>
          <a:xfrm>
            <a:off x="7894655" y="2144575"/>
            <a:ext cx="1646587" cy="769441"/>
          </a:xfrm>
          <a:prstGeom prst="rect">
            <a:avLst/>
          </a:prstGeom>
          <a:noFill/>
        </p:spPr>
        <p:txBody>
          <a:bodyPr wrap="square" rtlCol="0">
            <a:spAutoFit/>
          </a:bodyPr>
          <a:lstStyle/>
          <a:p>
            <a:r>
              <a:rPr lang="cy-GB" sz="4400" b="1">
                <a:latin typeface="Arial" panose="020B0604020202020204" pitchFamily="34" charset="0"/>
                <a:cs typeface="Arial" panose="020B0604020202020204" pitchFamily="34" charset="0"/>
              </a:rPr>
              <a:t>C</a:t>
            </a:r>
            <a:r>
              <a:rPr lang="cy-GB" sz="4400" b="1" baseline="-25000">
                <a:latin typeface="Arial" panose="020B0604020202020204" pitchFamily="34" charset="0"/>
                <a:cs typeface="Arial" panose="020B0604020202020204" pitchFamily="34" charset="0"/>
              </a:rPr>
              <a:t>5</a:t>
            </a:r>
            <a:r>
              <a:rPr lang="cy-GB" sz="4400" b="1">
                <a:latin typeface="Arial" panose="020B0604020202020204" pitchFamily="34" charset="0"/>
                <a:cs typeface="Arial" panose="020B0604020202020204" pitchFamily="34" charset="0"/>
              </a:rPr>
              <a:t>H</a:t>
            </a:r>
            <a:r>
              <a:rPr lang="cy-GB" sz="4400" b="1" baseline="-25000">
                <a:latin typeface="Arial" panose="020B0604020202020204" pitchFamily="34" charset="0"/>
                <a:cs typeface="Arial" panose="020B0604020202020204" pitchFamily="34" charset="0"/>
              </a:rPr>
              <a:t>12</a:t>
            </a:r>
          </a:p>
        </p:txBody>
      </p:sp>
      <p:sp>
        <p:nvSpPr>
          <p:cNvPr id="15" name="TextBox 14"/>
          <p:cNvSpPr txBox="1"/>
          <p:nvPr/>
        </p:nvSpPr>
        <p:spPr>
          <a:xfrm>
            <a:off x="984226" y="4255311"/>
            <a:ext cx="2569914" cy="1354217"/>
          </a:xfrm>
          <a:prstGeom prst="rect">
            <a:avLst/>
          </a:prstGeom>
          <a:noFill/>
        </p:spPr>
        <p:txBody>
          <a:bodyPr wrap="square" lIns="0" tIns="0" rIns="0" bIns="0" rtlCol="0">
            <a:spAutoFit/>
          </a:bodyPr>
          <a:lstStyle/>
          <a:p>
            <a:pPr marL="306000" indent="-306000"/>
            <a:r>
              <a:rPr lang="cy-GB" sz="2200" b="1" dirty="0">
                <a:solidFill>
                  <a:srgbClr val="C80C2F"/>
                </a:solidFill>
                <a:latin typeface="Arial" panose="020B0604020202020204" pitchFamily="34" charset="0"/>
                <a:cs typeface="Arial" panose="020B0604020202020204" pitchFamily="34" charset="0"/>
              </a:rPr>
              <a:t>3. </a:t>
            </a:r>
            <a:r>
              <a:rPr lang="cy-GB" sz="2200" dirty="0">
                <a:latin typeface="Arial" panose="020B0604020202020204" pitchFamily="34" charset="0"/>
                <a:cs typeface="Arial" panose="020B0604020202020204" pitchFamily="34" charset="0"/>
              </a:rPr>
              <a:t>Beth yw’r gwahaniaeth rhwng</a:t>
            </a:r>
            <a:r>
              <a:rPr lang="cy-GB" sz="2200" b="1" dirty="0">
                <a:latin typeface="Arial" panose="020B0604020202020204" pitchFamily="34" charset="0"/>
                <a:cs typeface="Arial" panose="020B0604020202020204" pitchFamily="34" charset="0"/>
              </a:rPr>
              <a:t> alcanau</a:t>
            </a:r>
            <a:r>
              <a:rPr lang="cy-GB" sz="2200" dirty="0">
                <a:latin typeface="Arial" panose="020B0604020202020204" pitchFamily="34" charset="0"/>
                <a:cs typeface="Arial" panose="020B0604020202020204" pitchFamily="34" charset="0"/>
              </a:rPr>
              <a:t> </a:t>
            </a:r>
            <a:br>
              <a:rPr lang="cy-GB" sz="2200" dirty="0">
                <a:latin typeface="Arial" panose="020B0604020202020204" pitchFamily="34" charset="0"/>
                <a:cs typeface="Arial" panose="020B0604020202020204" pitchFamily="34" charset="0"/>
              </a:rPr>
            </a:br>
            <a:r>
              <a:rPr lang="cy-GB" sz="2200" dirty="0">
                <a:latin typeface="Arial" panose="020B0604020202020204" pitchFamily="34" charset="0"/>
                <a:cs typeface="Arial" panose="020B0604020202020204" pitchFamily="34" charset="0"/>
              </a:rPr>
              <a:t>ac </a:t>
            </a:r>
            <a:r>
              <a:rPr lang="cy-GB" sz="2200" b="1" dirty="0">
                <a:latin typeface="Arial" panose="020B0604020202020204" pitchFamily="34" charset="0"/>
                <a:cs typeface="Arial" panose="020B0604020202020204" pitchFamily="34" charset="0"/>
              </a:rPr>
              <a:t>alcenau</a:t>
            </a:r>
            <a:r>
              <a:rPr lang="cy-GB" sz="2200" dirty="0">
                <a:latin typeface="Arial" panose="020B0604020202020204" pitchFamily="34" charset="0"/>
                <a:cs typeface="Arial" panose="020B0604020202020204" pitchFamily="34" charset="0"/>
              </a:rPr>
              <a:t>?</a:t>
            </a:r>
          </a:p>
        </p:txBody>
      </p:sp>
      <p:sp>
        <p:nvSpPr>
          <p:cNvPr id="18" name="TextBox 17"/>
          <p:cNvSpPr txBox="1"/>
          <p:nvPr/>
        </p:nvSpPr>
        <p:spPr>
          <a:xfrm>
            <a:off x="7173514" y="4293096"/>
            <a:ext cx="3099744" cy="677108"/>
          </a:xfrm>
          <a:prstGeom prst="rect">
            <a:avLst/>
          </a:prstGeom>
          <a:noFill/>
        </p:spPr>
        <p:txBody>
          <a:bodyPr wrap="square" lIns="0" tIns="0" rIns="0" bIns="0" rtlCol="0">
            <a:spAutoFit/>
          </a:bodyPr>
          <a:lstStyle/>
          <a:p>
            <a:pPr marL="306000" indent="-306000"/>
            <a:r>
              <a:rPr lang="cy-GB" sz="2200" b="1">
                <a:solidFill>
                  <a:srgbClr val="C80C2F"/>
                </a:solidFill>
                <a:latin typeface="Arial" panose="020B0604020202020204" pitchFamily="34" charset="0"/>
                <a:cs typeface="Arial" panose="020B0604020202020204" pitchFamily="34" charset="0"/>
              </a:rPr>
              <a:t>4. </a:t>
            </a:r>
            <a:r>
              <a:rPr lang="cy-GB" sz="2200">
                <a:latin typeface="Arial" panose="020B0604020202020204" pitchFamily="34" charset="0"/>
                <a:cs typeface="Arial" panose="020B0604020202020204" pitchFamily="34" charset="0"/>
              </a:rPr>
              <a:t>A yw’r </a:t>
            </a:r>
            <a:r>
              <a:rPr lang="cy-GB" sz="2200" b="1">
                <a:latin typeface="Arial" panose="020B0604020202020204" pitchFamily="34" charset="0"/>
                <a:cs typeface="Arial" panose="020B0604020202020204" pitchFamily="34" charset="0"/>
              </a:rPr>
              <a:t>fformiwla graffig</a:t>
            </a:r>
            <a:r>
              <a:rPr lang="cy-GB" sz="2200">
                <a:latin typeface="Arial" panose="020B0604020202020204" pitchFamily="34" charset="0"/>
                <a:cs typeface="Arial" panose="020B0604020202020204" pitchFamily="34" charset="0"/>
              </a:rPr>
              <a:t> hon yn gywir?</a:t>
            </a:r>
          </a:p>
        </p:txBody>
      </p:sp>
      <p:pic>
        <p:nvPicPr>
          <p:cNvPr id="6" name="Picture 5" descr="Fformiwla graffig lawn pentan">
            <a:extLst>
              <a:ext uri="{FF2B5EF4-FFF2-40B4-BE49-F238E27FC236}">
                <a16:creationId xmlns:a16="http://schemas.microsoft.com/office/drawing/2014/main" id="{3B076C4F-D67E-E876-9DFB-FB3BE473119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56587" y="5024752"/>
            <a:ext cx="1995053" cy="810000"/>
          </a:xfrm>
          <a:prstGeom prst="rect">
            <a:avLst/>
          </a:prstGeom>
        </p:spPr>
      </p:pic>
      <p:pic>
        <p:nvPicPr>
          <p:cNvPr id="10" name="Picture 9">
            <a:extLst>
              <a:ext uri="{FF2B5EF4-FFF2-40B4-BE49-F238E27FC236}">
                <a16:creationId xmlns:a16="http://schemas.microsoft.com/office/drawing/2014/main" id="{373B6710-D903-AD44-0025-0C26C99FDB37}"/>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95473" y="3251246"/>
            <a:ext cx="1477355" cy="1051498"/>
          </a:xfrm>
          <a:prstGeom prst="rect">
            <a:avLst/>
          </a:prstGeom>
        </p:spPr>
      </p:pic>
      <p:sp>
        <p:nvSpPr>
          <p:cNvPr id="4" name="Cloud Callout 3">
            <a:extLst>
              <a:ext uri="{C183D7F6-B498-43B3-948B-1728B52AA6E4}">
                <adec:decorative xmlns:adec="http://schemas.microsoft.com/office/drawing/2017/decorative" val="1"/>
              </a:ext>
            </a:extLst>
          </p:cNvPr>
          <p:cNvSpPr/>
          <p:nvPr/>
        </p:nvSpPr>
        <p:spPr>
          <a:xfrm>
            <a:off x="360228" y="946803"/>
            <a:ext cx="3528392" cy="2449800"/>
          </a:xfrm>
          <a:prstGeom prst="cloudCallout">
            <a:avLst>
              <a:gd name="adj1" fmla="val 66240"/>
              <a:gd name="adj2" fmla="val 61259"/>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Cloud Callout 16">
            <a:extLst>
              <a:ext uri="{C183D7F6-B498-43B3-948B-1728B52AA6E4}">
                <adec:decorative xmlns:adec="http://schemas.microsoft.com/office/drawing/2017/decorative" val="1"/>
              </a:ext>
            </a:extLst>
          </p:cNvPr>
          <p:cNvSpPr/>
          <p:nvPr/>
        </p:nvSpPr>
        <p:spPr>
          <a:xfrm flipH="1">
            <a:off x="6835954" y="946113"/>
            <a:ext cx="3643185" cy="2552334"/>
          </a:xfrm>
          <a:prstGeom prst="cloudCallout">
            <a:avLst>
              <a:gd name="adj1" fmla="val 69965"/>
              <a:gd name="adj2" fmla="val 45742"/>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Cloud Callout 12">
            <a:extLst>
              <a:ext uri="{C183D7F6-B498-43B3-948B-1728B52AA6E4}">
                <adec:decorative xmlns:adec="http://schemas.microsoft.com/office/drawing/2017/decorative" val="1"/>
              </a:ext>
            </a:extLst>
          </p:cNvPr>
          <p:cNvSpPr/>
          <p:nvPr/>
        </p:nvSpPr>
        <p:spPr>
          <a:xfrm flipH="1">
            <a:off x="250347" y="3722447"/>
            <a:ext cx="3590388" cy="2495514"/>
          </a:xfrm>
          <a:prstGeom prst="cloudCallout">
            <a:avLst>
              <a:gd name="adj1" fmla="val -62480"/>
              <a:gd name="adj2" fmla="val -30598"/>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Cloud Callout 11">
            <a:extLst>
              <a:ext uri="{C183D7F6-B498-43B3-948B-1728B52AA6E4}">
                <adec:decorative xmlns:adec="http://schemas.microsoft.com/office/drawing/2017/decorative" val="1"/>
              </a:ext>
            </a:extLst>
          </p:cNvPr>
          <p:cNvSpPr/>
          <p:nvPr/>
        </p:nvSpPr>
        <p:spPr>
          <a:xfrm flipH="1">
            <a:off x="6740707" y="3869386"/>
            <a:ext cx="3704162" cy="2310733"/>
          </a:xfrm>
          <a:prstGeom prst="cloudCallout">
            <a:avLst>
              <a:gd name="adj1" fmla="val 63253"/>
              <a:gd name="adj2" fmla="val -32460"/>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B00FEA90-E382-299F-B2BD-9D2EE197D427}"/>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643986" y="3456000"/>
            <a:ext cx="901817" cy="2895600"/>
          </a:xfrm>
          <a:prstGeom prst="rect">
            <a:avLst/>
          </a:prstGeom>
        </p:spPr>
      </p:pic>
      <p:sp>
        <p:nvSpPr>
          <p:cNvPr id="5" name="TextBox 4">
            <a:extLst>
              <a:ext uri="{FF2B5EF4-FFF2-40B4-BE49-F238E27FC236}">
                <a16:creationId xmlns:a16="http://schemas.microsoft.com/office/drawing/2014/main" id="{F700B11E-7DBE-B1A1-25CF-86CE352BC173}"/>
              </a:ext>
              <a:ext uri="{C183D7F6-B498-43B3-948B-1728B52AA6E4}">
                <adec:decorative xmlns:adec="http://schemas.microsoft.com/office/drawing/2017/decorative" val="1"/>
              </a:ext>
            </a:extLst>
          </p:cNvPr>
          <p:cNvSpPr txBox="1"/>
          <p:nvPr/>
        </p:nvSpPr>
        <p:spPr>
          <a:xfrm rot="16200000">
            <a:off x="10837537" y="5262835"/>
            <a:ext cx="2124144" cy="184666"/>
          </a:xfrm>
          <a:prstGeom prst="rect">
            <a:avLst/>
          </a:prstGeom>
          <a:noFill/>
        </p:spPr>
        <p:txBody>
          <a:bodyPr wrap="square" lIns="0" tIns="0" rIns="0" bIns="0">
            <a:spAutoFit/>
          </a:bodyPr>
          <a:lstStyle/>
          <a:p>
            <a:pPr algn="ctr"/>
            <a:r>
              <a:rPr lang="cy-GB" sz="1200">
                <a:latin typeface="Arial" panose="020B0604020202020204" pitchFamily="34" charset="0"/>
                <a:cs typeface="Arial" panose="020B0604020202020204" pitchFamily="34" charset="0"/>
              </a:rPr>
              <a:t>© Nikolaeva/Shutterstock</a:t>
            </a:r>
          </a:p>
        </p:txBody>
      </p:sp>
    </p:spTree>
    <p:extLst>
      <p:ext uri="{BB962C8B-B14F-4D97-AF65-F5344CB8AC3E}">
        <p14:creationId xmlns:p14="http://schemas.microsoft.com/office/powerpoint/2010/main" val="138799886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BE366-43E7-BFDF-EF43-47C099EAFB8C}"/>
              </a:ext>
            </a:extLst>
          </p:cNvPr>
          <p:cNvSpPr>
            <a:spLocks noGrp="1"/>
          </p:cNvSpPr>
          <p:nvPr>
            <p:ph type="title"/>
          </p:nvPr>
        </p:nvSpPr>
        <p:spPr/>
        <p:txBody>
          <a:bodyPr>
            <a:normAutofit fontScale="90000"/>
          </a:bodyPr>
          <a:lstStyle/>
          <a:p>
            <a:r>
              <a:rPr lang="cy-GB"/>
              <a:t>Atebion y cwis cyflym</a:t>
            </a:r>
          </a:p>
        </p:txBody>
      </p:sp>
      <p:sp>
        <p:nvSpPr>
          <p:cNvPr id="3" name="Content Placeholder 2">
            <a:extLst>
              <a:ext uri="{FF2B5EF4-FFF2-40B4-BE49-F238E27FC236}">
                <a16:creationId xmlns:a16="http://schemas.microsoft.com/office/drawing/2014/main" id="{5D045EE9-E53F-F893-8DF0-6A6455E8ABFA}"/>
              </a:ext>
            </a:extLst>
          </p:cNvPr>
          <p:cNvSpPr>
            <a:spLocks noGrp="1"/>
          </p:cNvSpPr>
          <p:nvPr>
            <p:ph idx="10"/>
          </p:nvPr>
        </p:nvSpPr>
        <p:spPr/>
        <p:txBody>
          <a:bodyPr>
            <a:normAutofit/>
          </a:bodyPr>
          <a:lstStyle/>
          <a:p>
            <a:pPr marL="342000" indent="-342000">
              <a:buClr>
                <a:srgbClr val="C80C2F"/>
              </a:buClr>
            </a:pPr>
            <a:r>
              <a:rPr lang="cy-GB" b="1">
                <a:solidFill>
                  <a:srgbClr val="C80C2F"/>
                </a:solidFill>
                <a:ea typeface=""/>
              </a:rPr>
              <a:t>1.</a:t>
            </a:r>
            <a:r>
              <a:rPr lang="cy-GB"/>
              <a:t>	Mewn bondio cofalent, mae dau atom yn rhannu electronau eu plisg allanol i gael plisgyn allanol llawn. </a:t>
            </a:r>
          </a:p>
          <a:p>
            <a:pPr marL="342000" indent="-342000">
              <a:buClr>
                <a:srgbClr val="C80C2F"/>
              </a:buClr>
            </a:pPr>
            <a:r>
              <a:rPr lang="cy-GB" b="1">
                <a:solidFill>
                  <a:srgbClr val="C80C2F"/>
                </a:solidFill>
                <a:ea typeface=""/>
              </a:rPr>
              <a:t>2.</a:t>
            </a:r>
            <a:r>
              <a:rPr lang="cy-GB"/>
              <a:t>	Pentan</a:t>
            </a:r>
          </a:p>
          <a:p>
            <a:pPr marL="342000" indent="-342000">
              <a:buClr>
                <a:srgbClr val="C80C2F"/>
              </a:buClr>
            </a:pPr>
            <a:r>
              <a:rPr lang="cy-GB" b="1">
                <a:solidFill>
                  <a:srgbClr val="C80C2F"/>
                </a:solidFill>
                <a:ea typeface=""/>
              </a:rPr>
              <a:t>3.</a:t>
            </a:r>
            <a:r>
              <a:rPr lang="cy-GB"/>
              <a:t>	Dim ond bondiau carbon i garbon sengl sydd mewn alcanau, tra bo alcenau’n cynnwys o leiaf un bond carbon i garbon dwbl. </a:t>
            </a:r>
          </a:p>
          <a:p>
            <a:pPr marL="342000" indent="-342000">
              <a:buClr>
                <a:srgbClr val="C80C2F"/>
              </a:buClr>
            </a:pPr>
            <a:r>
              <a:rPr lang="cy-GB" b="1">
                <a:solidFill>
                  <a:srgbClr val="C80C2F"/>
                </a:solidFill>
                <a:ea typeface=""/>
              </a:rPr>
              <a:t>4.</a:t>
            </a:r>
            <a:r>
              <a:rPr lang="cy-GB"/>
              <a:t>	Ydy – dyna’r fformiwla graffig gywir ar gyfer pentan.</a:t>
            </a:r>
          </a:p>
        </p:txBody>
      </p:sp>
      <p:pic>
        <p:nvPicPr>
          <p:cNvPr id="4" name="Picture 3">
            <a:extLst>
              <a:ext uri="{FF2B5EF4-FFF2-40B4-BE49-F238E27FC236}">
                <a16:creationId xmlns:a16="http://schemas.microsoft.com/office/drawing/2014/main" id="{0696FA9E-C3A3-6538-AB32-3709BBA584F5}"/>
              </a:ext>
              <a:ext uri="{C183D7F6-B498-43B3-948B-1728B52AA6E4}">
                <adec:decorative xmlns:adec="http://schemas.microsoft.com/office/drawing/2017/decorative" val="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510619" y="3294000"/>
            <a:ext cx="1168552" cy="3048000"/>
          </a:xfrm>
          <a:prstGeom prst="rect">
            <a:avLst/>
          </a:prstGeom>
        </p:spPr>
      </p:pic>
    </p:spTree>
    <p:extLst>
      <p:ext uri="{BB962C8B-B14F-4D97-AF65-F5344CB8AC3E}">
        <p14:creationId xmlns:p14="http://schemas.microsoft.com/office/powerpoint/2010/main" val="94321383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2A884-4964-8407-9D51-50DF0CB782A4}"/>
              </a:ext>
            </a:extLst>
          </p:cNvPr>
          <p:cNvSpPr>
            <a:spLocks noGrp="1"/>
          </p:cNvSpPr>
          <p:nvPr>
            <p:ph type="title"/>
          </p:nvPr>
        </p:nvSpPr>
        <p:spPr/>
        <p:txBody>
          <a:bodyPr>
            <a:normAutofit fontScale="90000"/>
          </a:bodyPr>
          <a:lstStyle/>
          <a:p>
            <a:r>
              <a:rPr lang="cy-GB">
                <a:effectLst/>
                <a:cs typeface="Arial" panose="020B0604020202020204" pitchFamily="34" charset="0"/>
              </a:rPr>
              <a:t>Diolchiadau</a:t>
            </a:r>
          </a:p>
        </p:txBody>
      </p:sp>
      <p:sp>
        <p:nvSpPr>
          <p:cNvPr id="3" name="Content Placeholder 2">
            <a:extLst>
              <a:ext uri="{FF2B5EF4-FFF2-40B4-BE49-F238E27FC236}">
                <a16:creationId xmlns:a16="http://schemas.microsoft.com/office/drawing/2014/main" id="{61CC367D-C6BF-34E6-9533-E26A548105DE}"/>
              </a:ext>
            </a:extLst>
          </p:cNvPr>
          <p:cNvSpPr>
            <a:spLocks noGrp="1"/>
          </p:cNvSpPr>
          <p:nvPr>
            <p:ph idx="10"/>
          </p:nvPr>
        </p:nvSpPr>
        <p:spPr>
          <a:xfrm>
            <a:off x="540070" y="1260000"/>
            <a:ext cx="9001172" cy="2019600"/>
          </a:xfrm>
        </p:spPr>
        <p:txBody>
          <a:bodyPr>
            <a:normAutofit fontScale="92500"/>
          </a:bodyPr>
          <a:lstStyle/>
          <a:p>
            <a:pPr>
              <a:spcBef>
                <a:spcPts val="600"/>
              </a:spcBef>
            </a:pPr>
            <a:r>
              <a:rPr lang="cy-GB">
                <a:latin typeface="Arial" panose="020B0604020202020204" pitchFamily="34" charset="0"/>
                <a:ea typeface="Arial"/>
                <a:cs typeface="Arial" panose="020B0604020202020204" pitchFamily="34" charset="0"/>
              </a:rPr>
              <a:t>Cafodd yr adnodd hwn ei ddatblygu’n wreiddiol gan Brifysgol John Moores Lerpwl i gefnogi gwaith allgymorth a gyflwynwyd fel rhan o</a:t>
            </a:r>
            <a:br>
              <a:rPr lang="cy-GB">
                <a:latin typeface="Arial" panose="020B0604020202020204" pitchFamily="34" charset="0"/>
                <a:ea typeface="Arial"/>
                <a:cs typeface="Arial" panose="020B0604020202020204" pitchFamily="34" charset="0"/>
              </a:rPr>
            </a:br>
            <a:r>
              <a:rPr lang="cy-GB">
                <a:latin typeface="Arial" panose="020B0604020202020204" pitchFamily="34" charset="0"/>
                <a:ea typeface="Arial"/>
                <a:cs typeface="Arial" panose="020B0604020202020204" pitchFamily="34" charset="0"/>
              </a:rPr>
              <a:t>brosiect Chemistry for All. </a:t>
            </a:r>
          </a:p>
          <a:p>
            <a:r>
              <a:rPr lang="cy-GB">
                <a:latin typeface="Arial" panose="020B0604020202020204" pitchFamily="34" charset="0"/>
                <a:ea typeface="Arial"/>
                <a:cs typeface="Times New Roman" panose="02020603050405020304" pitchFamily="18" charset="0"/>
              </a:rPr>
              <a:t>I gael rhagor o wybodaeth am y prosiect, ac i gael rhagor o adnoddau i helpu i ehangu cyfranogiad, ewch i’n canolfan adnoddau allgymorth: </a:t>
            </a:r>
            <a:r>
              <a:rPr lang="cy-GB">
                <a:latin typeface="Arial" panose="020B0604020202020204" pitchFamily="34" charset="0"/>
                <a:ea typeface="Arial"/>
                <a:cs typeface="Times New Roman" panose="02020603050405020304" pitchFamily="18" charset="0"/>
                <a:hlinkClick r:id="rId2">
                  <a:extLst>
                    <a:ext uri="{A12FA001-AC4F-418D-AE19-62706E023703}">
                      <ahyp:hlinkClr xmlns:ahyp="http://schemas.microsoft.com/office/drawing/2018/hyperlinkcolor" val="tx"/>
                    </a:ext>
                  </a:extLst>
                </a:hlinkClick>
              </a:rPr>
              <a:t>rsc.li/3CJX7M3</a:t>
            </a:r>
            <a:r>
              <a:rPr lang="cy-GB">
                <a:latin typeface="Arial" panose="020B0604020202020204" pitchFamily="34" charset="0"/>
                <a:ea typeface="Arial"/>
                <a:cs typeface="Times New Roman" panose="02020603050405020304" pitchFamily="18" charset="0"/>
              </a:rPr>
              <a:t>.</a:t>
            </a:r>
          </a:p>
        </p:txBody>
      </p:sp>
      <p:sp>
        <p:nvSpPr>
          <p:cNvPr id="4" name="Content Placeholder 2">
            <a:extLst>
              <a:ext uri="{FF2B5EF4-FFF2-40B4-BE49-F238E27FC236}">
                <a16:creationId xmlns:a16="http://schemas.microsoft.com/office/drawing/2014/main" id="{74C75922-6925-0931-410F-99AFC09A4E6B}"/>
              </a:ext>
            </a:extLst>
          </p:cNvPr>
          <p:cNvSpPr txBox="1">
            <a:spLocks/>
          </p:cNvSpPr>
          <p:nvPr/>
        </p:nvSpPr>
        <p:spPr>
          <a:xfrm>
            <a:off x="540000" y="4725144"/>
            <a:ext cx="8568952" cy="1224136"/>
          </a:xfrm>
          <a:prstGeom prst="rect">
            <a:avLst/>
          </a:prstGeom>
        </p:spPr>
        <p:txBody>
          <a:bodyPr vert="horz" lIns="0" tIns="0" rIns="0" bIns="0" rtlCol="0" anchor="b" anchorCtr="0">
            <a:noAutofit/>
          </a:bodyPr>
          <a:lstStyle>
            <a:lvl1pPr marL="0" indent="0" algn="l" defTabSz="914400" rtl="0" eaLnBrk="1" latinLnBrk="0" hangingPunct="1">
              <a:lnSpc>
                <a:spcPts val="2740"/>
              </a:lnSpc>
              <a:spcBef>
                <a:spcPts val="0"/>
              </a:spcBef>
              <a:spcAft>
                <a:spcPts val="2000"/>
              </a:spcAft>
              <a:buFontTx/>
              <a:buNone/>
              <a:defRPr sz="2200" b="0" i="0" kern="1200">
                <a:solidFill>
                  <a:schemeClr val="tx1"/>
                </a:solidFill>
                <a:latin typeface="Arial" panose="020B0604020202020204" pitchFamily="34" charset="0"/>
                <a:ea typeface="+mn-ea"/>
                <a:cs typeface="Arial" panose="020B0604020202020204" pitchFamily="34" charset="0"/>
              </a:defRPr>
            </a:lvl1pPr>
            <a:lvl2pPr marL="342000" indent="-342000" algn="l" defTabSz="914400" rtl="0" eaLnBrk="1" latinLnBrk="0" hangingPunct="1">
              <a:lnSpc>
                <a:spcPts val="2540"/>
              </a:lnSpc>
              <a:spcBef>
                <a:spcPts val="0"/>
              </a:spcBef>
              <a:spcAft>
                <a:spcPts val="2000"/>
              </a:spcAft>
              <a:buClr>
                <a:srgbClr val="C80C2F"/>
              </a:buClr>
              <a:buSzPct val="120000"/>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2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640"/>
              </a:lnSpc>
              <a:spcAft>
                <a:spcPts val="800"/>
              </a:spcAft>
            </a:pPr>
            <a:r>
              <a:rPr lang="cy-GB" sz="1200"/>
              <a:t>Oni nodir yn benodol, mae’r holl luniau dan hawlfraint © Y Gymdeithas Gemeg Frenhinol.</a:t>
            </a:r>
          </a:p>
          <a:p>
            <a:pPr>
              <a:lnSpc>
                <a:spcPts val="1640"/>
              </a:lnSpc>
              <a:spcAft>
                <a:spcPts val="800"/>
              </a:spcAft>
            </a:pPr>
            <a:r>
              <a:rPr lang="cy-GB" sz="1200"/>
              <a:t>Mae’r Gymdeithas Gemeg Frenhinol yn cydnabod yn ddiolchgar y caniatâd a roddwyd i atgynhyrchu deunydd hawlfraint yn yr adnodd hwn. Gwnaed pob ymdrech i gysylltu â deiliaid deunydd hawlfraint, ond os cafodd unrhyw rai eu hepgor yn anfwriadol, bydd y Gymdeithas Gemeg Frenhinol yn falch o wneud y trefniadau angenrheidiol ar y cyfle cyntaf.</a:t>
            </a:r>
          </a:p>
        </p:txBody>
      </p:sp>
      <p:pic>
        <p:nvPicPr>
          <p:cNvPr id="5" name="Picture 4">
            <a:extLst>
              <a:ext uri="{FF2B5EF4-FFF2-40B4-BE49-F238E27FC236}">
                <a16:creationId xmlns:a16="http://schemas.microsoft.com/office/drawing/2014/main" id="{FF09E7D8-0F69-1EA3-7874-9D7823E21D5B}"/>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33298" y="3312000"/>
            <a:ext cx="939922" cy="3048000"/>
          </a:xfrm>
          <a:prstGeom prst="rect">
            <a:avLst/>
          </a:prstGeom>
        </p:spPr>
      </p:pic>
    </p:spTree>
    <p:extLst>
      <p:ext uri="{BB962C8B-B14F-4D97-AF65-F5344CB8AC3E}">
        <p14:creationId xmlns:p14="http://schemas.microsoft.com/office/powerpoint/2010/main" val="343279619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Props1.xml><?xml version="1.0" encoding="utf-8"?>
<ds:datastoreItem xmlns:ds="http://schemas.openxmlformats.org/officeDocument/2006/customXml" ds:itemID="{4392ADE4-9C6B-4FF5-A362-7434F98CF23A}">
  <ds:schemaRefs>
    <ds:schemaRef ds:uri="http://schemas.microsoft.com/sharepoint/v3/contenttype/forms"/>
  </ds:schemaRefs>
</ds:datastoreItem>
</file>

<file path=customXml/itemProps2.xml><?xml version="1.0" encoding="utf-8"?>
<ds:datastoreItem xmlns:ds="http://schemas.openxmlformats.org/officeDocument/2006/customXml" ds:itemID="{8C87B6C6-A4A4-4502-8E89-328D9F760AA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632171B-27A3-4AA5-9E48-F5848F2ACD74}">
  <ds:schemaRefs>
    <ds:schemaRef ds:uri="http://purl.org/dc/terms/"/>
    <ds:schemaRef ds:uri="5c7d88b2-bc5d-47d8-b067-5f30c82b40fb"/>
    <ds:schemaRef ds:uri="http://schemas.openxmlformats.org/package/2006/metadata/core-properties"/>
    <ds:schemaRef ds:uri="http://schemas.microsoft.com/office/2006/documentManagement/types"/>
    <ds:schemaRef ds:uri="http://purl.org/dc/dcmitype/"/>
    <ds:schemaRef ds:uri="http://purl.org/dc/elements/1.1/"/>
    <ds:schemaRef ds:uri="http://schemas.microsoft.com/office/infopath/2007/PartnerControls"/>
    <ds:schemaRef ds:uri="9e3c562f-56b0-4bc9-96c8-d04b09868558"/>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30</TotalTime>
  <Words>2515</Words>
  <Application>Microsoft Office PowerPoint</Application>
  <PresentationFormat>Custom</PresentationFormat>
  <Paragraphs>405</Paragraphs>
  <Slides>61</Slides>
  <Notes>55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61</vt:i4>
      </vt:variant>
    </vt:vector>
  </HeadingPairs>
  <TitlesOfParts>
    <vt:vector size="70" baseType="lpstr">
      <vt:lpstr>Arial</vt:lpstr>
      <vt:lpstr>Calibri</vt:lpstr>
      <vt:lpstr>Calibri Light</vt:lpstr>
      <vt:lpstr>Cambria Math</vt:lpstr>
      <vt:lpstr>Source Sans Pro</vt:lpstr>
      <vt:lpstr>Source Sans Pro Black</vt:lpstr>
      <vt:lpstr>Times New Roman</vt:lpstr>
      <vt:lpstr>Verdana</vt:lpstr>
      <vt:lpstr>Office Theme</vt:lpstr>
      <vt:lpstr>Gweithdy bondiau</vt:lpstr>
      <vt:lpstr>Amcanion dysgu</vt:lpstr>
      <vt:lpstr>Hydrocarbonau</vt:lpstr>
      <vt:lpstr>Hydrocarbonau</vt:lpstr>
      <vt:lpstr>Atebion</vt:lpstr>
      <vt:lpstr>Cyfathrebwr gwyddoniaeth</vt:lpstr>
      <vt:lpstr>Adeiledd hydrocarbonau</vt:lpstr>
      <vt:lpstr>Adeiledd atom carbon</vt:lpstr>
      <vt:lpstr>Adeiledd atom hydrogen</vt:lpstr>
      <vt:lpstr>Bondiau cofalent</vt:lpstr>
      <vt:lpstr>Moleciwlau syml</vt:lpstr>
      <vt:lpstr>Moleciwlau syml</vt:lpstr>
      <vt:lpstr>Hydrogen: H2</vt:lpstr>
      <vt:lpstr>Clorin: Cl2</vt:lpstr>
      <vt:lpstr>Hydrogen clorid: HCl</vt:lpstr>
      <vt:lpstr>Dŵr: H2O</vt:lpstr>
      <vt:lpstr>Amonia: NH3</vt:lpstr>
      <vt:lpstr>Ocsigen: O2</vt:lpstr>
      <vt:lpstr>Carbon deuocsid: CO2</vt:lpstr>
      <vt:lpstr>Alcanau</vt:lpstr>
      <vt:lpstr>Alcanau</vt:lpstr>
      <vt:lpstr>Methan: CH4</vt:lpstr>
      <vt:lpstr>Ethan: C2H6</vt:lpstr>
      <vt:lpstr>Propan: C3H8</vt:lpstr>
      <vt:lpstr>Bwtan: C4H10</vt:lpstr>
      <vt:lpstr>Fformiwla gyffredinol ar gyfer alcanau</vt:lpstr>
      <vt:lpstr>Pentan: C5H12</vt:lpstr>
      <vt:lpstr>Hecsan: C6H14</vt:lpstr>
      <vt:lpstr>Heptan: C7H16</vt:lpstr>
      <vt:lpstr>Octan: C8H18</vt:lpstr>
      <vt:lpstr>Her: grymoedd rhyngfoleciwlaidd</vt:lpstr>
      <vt:lpstr>Her: atebion</vt:lpstr>
      <vt:lpstr>Adweithiau alcanau</vt:lpstr>
      <vt:lpstr>Adweithiau alcanau</vt:lpstr>
      <vt:lpstr>Adweithiau alcanau</vt:lpstr>
      <vt:lpstr>Arddangosiadau</vt:lpstr>
      <vt:lpstr>Alcenau</vt:lpstr>
      <vt:lpstr>Alcenau</vt:lpstr>
      <vt:lpstr>Bond dwbl</vt:lpstr>
      <vt:lpstr>Ethen C2H4</vt:lpstr>
      <vt:lpstr>Propen: C3H6</vt:lpstr>
      <vt:lpstr>Bwten: C4H8</vt:lpstr>
      <vt:lpstr>Alcenau</vt:lpstr>
      <vt:lpstr>Penten: C5H10</vt:lpstr>
      <vt:lpstr>Hecsen: C6H12</vt:lpstr>
      <vt:lpstr>Hepten: C7H14</vt:lpstr>
      <vt:lpstr>Octen: C8H16 </vt:lpstr>
      <vt:lpstr>Alcenau</vt:lpstr>
      <vt:lpstr>Adweithiau alcenau</vt:lpstr>
      <vt:lpstr>Adweithiau alcenau</vt:lpstr>
      <vt:lpstr>Adweithiau alcenau</vt:lpstr>
      <vt:lpstr>Grwpiau gweithredol</vt:lpstr>
      <vt:lpstr>Grŵp gweithredol</vt:lpstr>
      <vt:lpstr>Alcen: bwten C4H8 </vt:lpstr>
      <vt:lpstr>Alcohol: ethanol CH3CH2OH </vt:lpstr>
      <vt:lpstr>Asid carbocsylig: asid ethanöig CH3COOH </vt:lpstr>
      <vt:lpstr>Aldehyd: propanal CH3CH2CHO </vt:lpstr>
      <vt:lpstr>Ceton: propanon CH3COCH3</vt:lpstr>
      <vt:lpstr>Cwis cyflym</vt:lpstr>
      <vt:lpstr>Atebion y cwis cyflym</vt:lpstr>
      <vt:lpstr>Diolchiadau</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Bonding workshop slides CYM</dc:title>
  <dc:subject/>
  <dc:creator>Royal Society of Chemistry</dc:creator>
  <cp:keywords/>
  <dc:description/>
  <cp:lastModifiedBy>Hannah Griffiths</cp:lastModifiedBy>
  <cp:revision>1</cp:revision>
  <dcterms:created xsi:type="dcterms:W3CDTF">2026-05-28T15:04:30Z</dcterms:created>
  <dcterms:modified xsi:type="dcterms:W3CDTF">2026-06-16T10:43:39Z</dcterms:modified>
  <cp:category>Available from https://rsc.li/4ftkKNZ</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