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75"/>
  </p:notesMasterIdLst>
  <p:handoutMasterIdLst>
    <p:handoutMasterId r:id="rId76"/>
  </p:handoutMasterIdLst>
  <p:sldIdLst>
    <p:sldId id="436" r:id="rId2"/>
    <p:sldId id="450" r:id="rId3"/>
    <p:sldId id="437" r:id="rId4"/>
    <p:sldId id="438" r:id="rId5"/>
    <p:sldId id="439" r:id="rId6"/>
    <p:sldId id="440" r:id="rId7"/>
    <p:sldId id="441" r:id="rId8"/>
    <p:sldId id="442" r:id="rId9"/>
    <p:sldId id="479" r:id="rId10"/>
    <p:sldId id="480" r:id="rId11"/>
    <p:sldId id="446" r:id="rId12"/>
    <p:sldId id="448" r:id="rId13"/>
    <p:sldId id="447" r:id="rId14"/>
    <p:sldId id="474" r:id="rId15"/>
    <p:sldId id="449" r:id="rId16"/>
    <p:sldId id="357" r:id="rId17"/>
    <p:sldId id="359" r:id="rId18"/>
    <p:sldId id="391" r:id="rId19"/>
    <p:sldId id="393" r:id="rId20"/>
    <p:sldId id="394" r:id="rId21"/>
    <p:sldId id="398" r:id="rId22"/>
    <p:sldId id="396" r:id="rId23"/>
    <p:sldId id="397" r:id="rId24"/>
    <p:sldId id="473" r:id="rId25"/>
    <p:sldId id="451" r:id="rId26"/>
    <p:sldId id="452" r:id="rId27"/>
    <p:sldId id="400" r:id="rId28"/>
    <p:sldId id="401" r:id="rId29"/>
    <p:sldId id="453" r:id="rId30"/>
    <p:sldId id="403" r:id="rId31"/>
    <p:sldId id="405" r:id="rId32"/>
    <p:sldId id="475" r:id="rId33"/>
    <p:sldId id="454" r:id="rId34"/>
    <p:sldId id="455" r:id="rId35"/>
    <p:sldId id="456" r:id="rId36"/>
    <p:sldId id="457" r:id="rId37"/>
    <p:sldId id="465" r:id="rId38"/>
    <p:sldId id="459" r:id="rId39"/>
    <p:sldId id="460" r:id="rId40"/>
    <p:sldId id="461" r:id="rId41"/>
    <p:sldId id="462" r:id="rId42"/>
    <p:sldId id="463" r:id="rId43"/>
    <p:sldId id="464" r:id="rId44"/>
    <p:sldId id="476" r:id="rId45"/>
    <p:sldId id="466" r:id="rId46"/>
    <p:sldId id="467" r:id="rId47"/>
    <p:sldId id="411" r:id="rId48"/>
    <p:sldId id="412" r:id="rId49"/>
    <p:sldId id="413" r:id="rId50"/>
    <p:sldId id="414" r:id="rId51"/>
    <p:sldId id="415" r:id="rId52"/>
    <p:sldId id="416" r:id="rId53"/>
    <p:sldId id="417" r:id="rId54"/>
    <p:sldId id="477" r:id="rId55"/>
    <p:sldId id="468" r:id="rId56"/>
    <p:sldId id="469" r:id="rId57"/>
    <p:sldId id="422" r:id="rId58"/>
    <p:sldId id="423" r:id="rId59"/>
    <p:sldId id="424" r:id="rId60"/>
    <p:sldId id="425" r:id="rId61"/>
    <p:sldId id="427" r:id="rId62"/>
    <p:sldId id="472" r:id="rId63"/>
    <p:sldId id="478" r:id="rId64"/>
    <p:sldId id="470" r:id="rId65"/>
    <p:sldId id="471" r:id="rId66"/>
    <p:sldId id="428" r:id="rId67"/>
    <p:sldId id="429" r:id="rId68"/>
    <p:sldId id="430" r:id="rId69"/>
    <p:sldId id="431" r:id="rId70"/>
    <p:sldId id="432" r:id="rId71"/>
    <p:sldId id="433" r:id="rId72"/>
    <p:sldId id="434" r:id="rId73"/>
    <p:sldId id="435" r:id="rId74"/>
  </p:sldIdLst>
  <p:sldSz cx="9144000" cy="6858000" type="screen4x3"/>
  <p:notesSz cx="6669088" cy="9928225"/>
  <p:custDataLst>
    <p:tags r:id="rId77"/>
  </p:custDataLst>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mcdonnell"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8F6"/>
    <a:srgbClr val="99CD00"/>
    <a:srgbClr val="A9B600"/>
    <a:srgbClr val="003F7B"/>
    <a:srgbClr val="E17000"/>
    <a:srgbClr val="013E67"/>
    <a:srgbClr val="01426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85000" autoAdjust="0"/>
  </p:normalViewPr>
  <p:slideViewPr>
    <p:cSldViewPr>
      <p:cViewPr varScale="1">
        <p:scale>
          <a:sx n="59" d="100"/>
          <a:sy n="59" d="100"/>
        </p:scale>
        <p:origin x="-666" y="-84"/>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29226" y="247527"/>
            <a:ext cx="2889032" cy="496751"/>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a:p>
        </p:txBody>
      </p:sp>
      <p:sp>
        <p:nvSpPr>
          <p:cNvPr id="16387" name="Rectangle 3"/>
          <p:cNvSpPr>
            <a:spLocks noGrp="1" noChangeArrowheads="1"/>
          </p:cNvSpPr>
          <p:nvPr>
            <p:ph type="dt" sz="quarter" idx="1"/>
          </p:nvPr>
        </p:nvSpPr>
        <p:spPr bwMode="auto">
          <a:xfrm>
            <a:off x="2816543" y="9100873"/>
            <a:ext cx="2889032" cy="496751"/>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a:p>
        </p:txBody>
      </p:sp>
      <p:sp>
        <p:nvSpPr>
          <p:cNvPr id="16389" name="Rectangle 5"/>
          <p:cNvSpPr>
            <a:spLocks noGrp="1" noChangeArrowheads="1"/>
          </p:cNvSpPr>
          <p:nvPr>
            <p:ph type="sldNum" sz="quarter" idx="3"/>
          </p:nvPr>
        </p:nvSpPr>
        <p:spPr bwMode="auto">
          <a:xfrm>
            <a:off x="5705574" y="9100873"/>
            <a:ext cx="593513" cy="496751"/>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a:p>
        </p:txBody>
      </p:sp>
      <p:pic>
        <p:nvPicPr>
          <p:cNvPr id="84997" name="Picture 6" descr="RSC_logo"/>
          <p:cNvPicPr>
            <a:picLocks noChangeAspect="1" noChangeArrowheads="1"/>
          </p:cNvPicPr>
          <p:nvPr/>
        </p:nvPicPr>
        <p:blipFill>
          <a:blip r:embed="rId2" cstate="print"/>
          <a:srcRect/>
          <a:stretch>
            <a:fillRect/>
          </a:stretch>
        </p:blipFill>
        <p:spPr bwMode="auto">
          <a:xfrm>
            <a:off x="326206" y="9348401"/>
            <a:ext cx="1569109" cy="25430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890542" cy="496751"/>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5" name="Rectangle 3"/>
          <p:cNvSpPr>
            <a:spLocks noGrp="1" noChangeArrowheads="1"/>
          </p:cNvSpPr>
          <p:nvPr>
            <p:ph type="dt" idx="1"/>
          </p:nvPr>
        </p:nvSpPr>
        <p:spPr bwMode="auto">
          <a:xfrm>
            <a:off x="3778546" y="0"/>
            <a:ext cx="2890542" cy="496751"/>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56324"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89515" y="4716585"/>
            <a:ext cx="4890060" cy="44673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1" y="9431476"/>
            <a:ext cx="2890542" cy="49675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9" name="Rectangle 7"/>
          <p:cNvSpPr>
            <a:spLocks noGrp="1" noChangeArrowheads="1"/>
          </p:cNvSpPr>
          <p:nvPr>
            <p:ph type="sldNum" sz="quarter" idx="5"/>
          </p:nvPr>
        </p:nvSpPr>
        <p:spPr bwMode="auto">
          <a:xfrm>
            <a:off x="3778546" y="9431476"/>
            <a:ext cx="2890542" cy="49675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attletimes.nwsource.com/html/health/2004261357_malaria05m.html"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dailymail.co.uk/tvshowbiz/article-1293071/Nadine-Coyle-urges-prayers-Cheryl-Cole-spends-fifth-day-hospital-battling-malaria.html" TargetMode="External"/><Relationship Id="rId5" Type="http://schemas.openxmlformats.org/officeDocument/2006/relationships/hyperlink" Target="http://www.mirror.co.uk/3am/celebrity-news/cheryl-cole-has-malaria-dr-miriam-233475" TargetMode="External"/><Relationship Id="rId4" Type="http://schemas.openxmlformats.org/officeDocument/2006/relationships/hyperlink" Target="http://www.telegraph.co.uk/health/7878524/Why-cant-we-rid-the-world-of-malaria.htm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Some links to newspaper</a:t>
            </a:r>
            <a:r>
              <a:rPr lang="en-GB" baseline="0" dirty="0" smtClean="0"/>
              <a:t> articles (broadsheet and tabloid) are provided here.(You may be able to find some other examples yourself also);</a:t>
            </a:r>
          </a:p>
          <a:p>
            <a:r>
              <a:rPr lang="en-IE" sz="1200" kern="1200" dirty="0" smtClean="0">
                <a:solidFill>
                  <a:schemeClr val="tx1"/>
                </a:solidFill>
                <a:latin typeface="Arial" charset="0"/>
                <a:ea typeface="MS PGothic" pitchFamily="34" charset="-128"/>
                <a:cs typeface="+mn-cs"/>
              </a:rPr>
              <a:t> </a:t>
            </a:r>
          </a:p>
          <a:p>
            <a:r>
              <a:rPr lang="en-IE" sz="1200" u="sng" kern="1200" dirty="0" smtClean="0">
                <a:solidFill>
                  <a:schemeClr val="tx1"/>
                </a:solidFill>
                <a:latin typeface="Arial" charset="0"/>
                <a:ea typeface="MS PGothic" pitchFamily="34" charset="-128"/>
                <a:cs typeface="+mn-cs"/>
                <a:hlinkClick r:id="rId3"/>
              </a:rPr>
              <a:t>http://seattletimes.nwsource.com/html/health/2004261357_malaria05m.html</a:t>
            </a:r>
            <a:endParaRPr lang="en-IE" sz="1200" kern="1200" dirty="0" smtClean="0">
              <a:solidFill>
                <a:schemeClr val="tx1"/>
              </a:solidFill>
              <a:latin typeface="Arial" charset="0"/>
              <a:ea typeface="MS PGothic" pitchFamily="34" charset="-128"/>
              <a:cs typeface="+mn-cs"/>
            </a:endParaRPr>
          </a:p>
          <a:p>
            <a:r>
              <a:rPr lang="en-IE" sz="1200" kern="1200" dirty="0" smtClean="0">
                <a:solidFill>
                  <a:schemeClr val="tx1"/>
                </a:solidFill>
                <a:latin typeface="Arial" charset="0"/>
                <a:ea typeface="MS PGothic" pitchFamily="34" charset="-128"/>
                <a:cs typeface="+mn-cs"/>
              </a:rPr>
              <a:t> </a:t>
            </a:r>
          </a:p>
          <a:p>
            <a:r>
              <a:rPr lang="en-IE" sz="1200" u="sng" kern="1200" dirty="0" smtClean="0">
                <a:solidFill>
                  <a:schemeClr val="tx1"/>
                </a:solidFill>
                <a:latin typeface="Arial" charset="0"/>
                <a:ea typeface="MS PGothic" pitchFamily="34" charset="-128"/>
                <a:cs typeface="+mn-cs"/>
                <a:hlinkClick r:id="rId4"/>
              </a:rPr>
              <a:t>http://www.telegraph.co.uk/health/7878524/Why-cant-we-rid-the-world-of-malaria.html</a:t>
            </a:r>
            <a:endParaRPr lang="en-IE" sz="1200" kern="1200" dirty="0" smtClean="0">
              <a:solidFill>
                <a:schemeClr val="tx1"/>
              </a:solidFill>
              <a:latin typeface="Arial" charset="0"/>
              <a:ea typeface="MS PGothic" pitchFamily="34" charset="-128"/>
              <a:cs typeface="+mn-cs"/>
            </a:endParaRPr>
          </a:p>
          <a:p>
            <a:r>
              <a:rPr lang="en-IE" sz="1200" kern="1200" dirty="0" smtClean="0">
                <a:solidFill>
                  <a:schemeClr val="tx1"/>
                </a:solidFill>
                <a:latin typeface="Arial" charset="0"/>
                <a:ea typeface="MS PGothic" pitchFamily="34" charset="-128"/>
                <a:cs typeface="+mn-cs"/>
              </a:rPr>
              <a:t> </a:t>
            </a:r>
          </a:p>
          <a:p>
            <a:r>
              <a:rPr lang="en-IE" sz="1200" u="sng" kern="1200" dirty="0" smtClean="0">
                <a:solidFill>
                  <a:schemeClr val="tx1"/>
                </a:solidFill>
                <a:latin typeface="Arial" charset="0"/>
                <a:ea typeface="MS PGothic" pitchFamily="34" charset="-128"/>
                <a:cs typeface="+mn-cs"/>
                <a:hlinkClick r:id="rId5"/>
              </a:rPr>
              <a:t>http://www.mirror.co.uk/3am/celebrity-news/cheryl-cole-has-malaria-dr-miriam-233475</a:t>
            </a:r>
            <a:endParaRPr lang="en-IE" sz="1200" kern="1200" dirty="0" smtClean="0">
              <a:solidFill>
                <a:schemeClr val="tx1"/>
              </a:solidFill>
              <a:latin typeface="Arial" charset="0"/>
              <a:ea typeface="MS PGothic" pitchFamily="34" charset="-128"/>
              <a:cs typeface="+mn-cs"/>
            </a:endParaRPr>
          </a:p>
          <a:p>
            <a:r>
              <a:rPr lang="en-IE" sz="1200" kern="1200" dirty="0" smtClean="0">
                <a:solidFill>
                  <a:schemeClr val="tx1"/>
                </a:solidFill>
                <a:latin typeface="Arial" charset="0"/>
                <a:ea typeface="MS PGothic" pitchFamily="34" charset="-128"/>
                <a:cs typeface="+mn-cs"/>
              </a:rPr>
              <a:t> </a:t>
            </a:r>
          </a:p>
          <a:p>
            <a:r>
              <a:rPr lang="en-IE" sz="1200" u="sng" kern="1200" dirty="0" smtClean="0">
                <a:solidFill>
                  <a:schemeClr val="tx1"/>
                </a:solidFill>
                <a:latin typeface="Arial" charset="0"/>
                <a:ea typeface="MS PGothic" pitchFamily="34" charset="-128"/>
                <a:cs typeface="+mn-cs"/>
                <a:hlinkClick r:id="rId6"/>
              </a:rPr>
              <a:t>http://www.dailymail.co.uk/tvshowbiz/article-1293071/Nadine-Coyle-urges-prayers-Cheryl-Cole-spends-fifth-day-hospital-battling-malaria.html</a:t>
            </a:r>
            <a:r>
              <a:rPr lang="en-IE" sz="1200" kern="1200" dirty="0" smtClean="0">
                <a:solidFill>
                  <a:schemeClr val="tx1"/>
                </a:solidFill>
                <a:latin typeface="Arial" charset="0"/>
                <a:ea typeface="MS PGothic" pitchFamily="34" charset="-128"/>
                <a:cs typeface="+mn-cs"/>
              </a:rPr>
              <a:t> </a:t>
            </a:r>
          </a:p>
          <a:p>
            <a:endParaRPr lang="en-GB" baseline="0" dirty="0" smtClean="0"/>
          </a:p>
          <a:p>
            <a:r>
              <a:rPr lang="en-GB" baseline="0" dirty="0" smtClean="0"/>
              <a:t>If you would like to do so, you can print them and circulate them.</a:t>
            </a:r>
          </a:p>
          <a:p>
            <a:r>
              <a:rPr lang="en-GB" baseline="0" dirty="0" smtClean="0"/>
              <a:t>It would be expected that the vocabulary and terminology used will be commented on as well as the scientific content.</a:t>
            </a:r>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The tutor should</a:t>
            </a:r>
            <a:r>
              <a:rPr lang="en-GB" baseline="0" dirty="0" smtClean="0"/>
              <a:t> remind students to read the Guide, memo and Call for Funding, and that they will have to prepare abstracts as part of the overall project (for the final proposal).</a:t>
            </a:r>
          </a:p>
          <a:p>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The tutor should highlight to the students that much of the</a:t>
            </a:r>
            <a:r>
              <a:rPr lang="en-GB" baseline="0" dirty="0" smtClean="0"/>
              <a:t> information described above can be found in the article that was used in workshop 1 (Malaria No More) and that they should also have been able to find more information between workshops 1 and 2.</a:t>
            </a:r>
          </a:p>
          <a:p>
            <a:r>
              <a:rPr lang="en-GB" baseline="0" dirty="0" smtClean="0"/>
              <a:t>The information listed above should contribute to the following sections of their wiki: summary of the significance of the problem &amp; background information.</a:t>
            </a:r>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The tutor should highlight to the students that much of the</a:t>
            </a:r>
            <a:r>
              <a:rPr lang="en-GB" baseline="0" dirty="0" smtClean="0"/>
              <a:t> information described above can be found in the article that was used in workshop 1 (Malaria No More) and that they should also have been able to find more information between workshops 1 and 2.</a:t>
            </a:r>
          </a:p>
          <a:p>
            <a:r>
              <a:rPr lang="en-GB" baseline="0" dirty="0" smtClean="0"/>
              <a:t>The information listed above should contribute to the following sections of their wiki: summary of the significance of the problem &amp; background information.</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Remind the students to refer to the relevant section of the student guide for a list of tasks associated with the workshop.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600" baseline="0" dirty="0" smtClean="0"/>
              <a:t>Remind the students to refer to the relevant section of the student guide for a list of tasks associated with the workshop. Note that the instructions given in the guide are in some cases more specific that the prompts within this presentation.  For example, when adding files to the wiki students are asked to “</a:t>
            </a:r>
            <a:r>
              <a:rPr lang="en-GB" sz="1200" kern="1200" dirty="0" smtClean="0">
                <a:solidFill>
                  <a:schemeClr val="tx1"/>
                </a:solidFill>
                <a:latin typeface="Arial" charset="0"/>
                <a:ea typeface="MS PGothic" pitchFamily="34" charset="-128"/>
                <a:cs typeface="+mn-cs"/>
              </a:rPr>
              <a:t>write a brief comment on everything that you upload stating what it is and why it is relevant so that other members of your group can keep track of each individual contribution and group progress.”</a:t>
            </a:r>
            <a:endParaRPr lang="en-IE" sz="1200" kern="1200" dirty="0" smtClean="0">
              <a:solidFill>
                <a:schemeClr val="tx1"/>
              </a:solidFill>
              <a:latin typeface="Arial" charset="0"/>
              <a:ea typeface="MS PGothic" pitchFamily="34" charset="-128"/>
              <a:cs typeface="+mn-cs"/>
            </a:endParaRPr>
          </a:p>
          <a:p>
            <a:endParaRPr lang="en-GB" sz="1600" baseline="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For tutor: It may be useful to hold a brief discussion ensuring that each group understands what is meant by the term ‘</a:t>
            </a:r>
            <a:r>
              <a:rPr lang="en-GB" sz="1600" baseline="0" dirty="0" err="1" smtClean="0"/>
              <a:t>pharmacophore</a:t>
            </a:r>
            <a:r>
              <a:rPr lang="en-GB" sz="1600" baseline="0" dirty="0" smtClean="0"/>
              <a:t>’, what is meant by ‘SAR’ and what is involved in a SAR study.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endParaRPr lang="en-GB" sz="1600" baseline="0" dirty="0" smtClean="0"/>
          </a:p>
          <a:p>
            <a:pPr algn="just"/>
            <a:r>
              <a:rPr lang="en-GB" sz="1600" baseline="0" dirty="0" smtClean="0"/>
              <a:t>Remind the students to refer to the relevant section of the student guide for a list of tasks associated with the workshop.</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students that there are no right and wrong answers as such and that you will be there to advise them if modifications are sensible/appropriate if asked.</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You will need to advise the students as to the number of target compounds that you wish each group to make.</a:t>
            </a:r>
          </a:p>
          <a:p>
            <a:endParaRPr lang="en-GB" sz="1600" baseline="0" dirty="0" smtClean="0"/>
          </a:p>
          <a:p>
            <a:r>
              <a:rPr lang="en-GB" sz="1600" baseline="0" dirty="0" smtClean="0"/>
              <a:t>Remind students that detailed instructions are provided in guide and that PP is only a prompt.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a:t>
            </a:r>
          </a:p>
          <a:p>
            <a:endParaRPr lang="en-GB" sz="1600" baseline="0" dirty="0" smtClean="0"/>
          </a:p>
          <a:p>
            <a:endParaRPr lang="en-GB" sz="1600" baseline="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You may wish to lead a class discussion ensuring that the class appreciates the reasons for prediction of drug-likeness in the early stages of drug discovery and the use of Lipinski’s rule of 5 and PSA/rotatable bonds for prediction of oral availability.</a:t>
            </a:r>
          </a:p>
          <a:p>
            <a:endParaRPr lang="en-GB" sz="1600" baseline="0" dirty="0" smtClean="0"/>
          </a:p>
          <a:p>
            <a:r>
              <a:rPr lang="en-GB" sz="1600" baseline="0" dirty="0" smtClean="0"/>
              <a:t>In the context of </a:t>
            </a:r>
            <a:r>
              <a:rPr lang="en-GB" sz="1600" baseline="0" dirty="0" err="1" smtClean="0"/>
              <a:t>antimalarials</a:t>
            </a:r>
            <a:r>
              <a:rPr lang="en-GB" sz="1600" baseline="0" dirty="0" smtClean="0"/>
              <a:t>, it is appropriate to ensure that the students appreciate the desire for orally available </a:t>
            </a:r>
            <a:r>
              <a:rPr lang="en-GB" sz="1600" baseline="0" dirty="0" err="1" smtClean="0"/>
              <a:t>antimalarials</a:t>
            </a:r>
            <a:r>
              <a:rPr lang="en-GB" sz="1600" baseline="0" dirty="0" smtClean="0"/>
              <a: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It would be best to provide</a:t>
            </a:r>
            <a:r>
              <a:rPr lang="en-GB" baseline="0" dirty="0" smtClean="0"/>
              <a:t> students with at least </a:t>
            </a:r>
            <a:r>
              <a:rPr lang="en-GB" baseline="0" dirty="0" smtClean="0"/>
              <a:t>one </a:t>
            </a:r>
            <a:r>
              <a:rPr lang="en-GB" baseline="0" dirty="0" smtClean="0"/>
              <a:t>of these worksheets per compounds (and perhaps have a few spare).  Although you may wish to make them available electronically, it is proposed that they can be completed by hand during the workshop and submitted ‘attached’ to the memo.</a:t>
            </a:r>
            <a:endParaRPr lang="en-GB"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a:p>
            <a:r>
              <a:rPr lang="en-GB" sz="1600" baseline="0" dirty="0" smtClean="0"/>
              <a:t>Remind students that detailed instructions are provided in guide and that PP is only a prompt.</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You may wish</a:t>
            </a:r>
            <a:r>
              <a:rPr lang="en-GB" baseline="0" dirty="0" smtClean="0"/>
              <a:t> to provide the students with an electronic copy of the Gantt chart (Word version) to use as a template.</a:t>
            </a:r>
          </a:p>
          <a:p>
            <a:r>
              <a:rPr lang="en-GB" baseline="0" dirty="0" smtClean="0"/>
              <a:t>Students should identify the name of the </a:t>
            </a:r>
            <a:r>
              <a:rPr lang="en-GB" baseline="0" dirty="0" err="1" smtClean="0"/>
              <a:t>workpackage</a:t>
            </a:r>
            <a:r>
              <a:rPr lang="en-GB" baseline="0" dirty="0" smtClean="0"/>
              <a:t> and a brief description of what is involved.</a:t>
            </a:r>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Students may opt to work with a laptop belonging to one of their group if they are not in a room with access to networked computers and the memo can be added to the wiki afterwards. Even if a laptop is not available, they can make changes to a printed copy of the memo or handwrite it and add it to the wiki afterwards. </a:t>
            </a:r>
          </a:p>
          <a:p>
            <a:endParaRPr lang="en-GB" sz="1600" baseline="0" dirty="0" smtClean="0"/>
          </a:p>
          <a:p>
            <a:r>
              <a:rPr lang="en-GB" sz="1600" baseline="0" dirty="0" smtClean="0"/>
              <a:t>Remind students that detailed instructions are provided in their guide and that the </a:t>
            </a:r>
            <a:r>
              <a:rPr lang="en-GB" sz="1600" baseline="0" dirty="0" err="1" smtClean="0"/>
              <a:t>powerpoint</a:t>
            </a:r>
            <a:r>
              <a:rPr lang="en-GB" sz="1600" baseline="0" dirty="0" smtClean="0"/>
              <a:t> slides only provide a prompt.</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IE" sz="1200" kern="1200" dirty="0" smtClean="0">
                <a:solidFill>
                  <a:schemeClr val="tx1"/>
                </a:solidFill>
                <a:latin typeface="Arial" charset="0"/>
                <a:ea typeface="MS PGothic" pitchFamily="34" charset="-128"/>
                <a:cs typeface="+mn-cs"/>
              </a:rPr>
              <a:t>Students could be asked if they want to make a case for going to the library or a computer room to complete some work that they specify, providing that the tutor agrees that such a request is reasonable. This arrangement is at the discretion of the tutor.</a:t>
            </a:r>
          </a:p>
          <a:p>
            <a:endParaRPr lang="en-GB" sz="1600" baseline="0" dirty="0" smtClean="0"/>
          </a:p>
          <a:p>
            <a:r>
              <a:rPr lang="en-GB" sz="1600" baseline="0" dirty="0" smtClean="0"/>
              <a:t>Remind students that detailed instructions are provided in guide and that PP is only a prompt.</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 and that they should have proofread their proposal and edited it so that it reads coherently, is clearly </a:t>
            </a:r>
            <a:r>
              <a:rPr lang="en-GB" sz="1600" baseline="0" dirty="0" smtClean="0"/>
              <a:t>structured </a:t>
            </a:r>
            <a:r>
              <a:rPr lang="en-GB" sz="1600" baseline="0" dirty="0" smtClean="0"/>
              <a:t>and “flows” well.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600" baseline="0" dirty="0" smtClean="0"/>
              <a:t>Remind students that detailed instructions are provided in their guide and that the </a:t>
            </a:r>
            <a:r>
              <a:rPr lang="en-GB" sz="1600" baseline="0" dirty="0" err="1" smtClean="0"/>
              <a:t>powerpoint</a:t>
            </a:r>
            <a:r>
              <a:rPr lang="en-GB" sz="1600" baseline="0" dirty="0" smtClean="0"/>
              <a:t> slides only provide a prompt.</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IE" sz="1200" kern="1200" dirty="0" smtClean="0">
                <a:solidFill>
                  <a:schemeClr val="tx1"/>
                </a:solidFill>
                <a:latin typeface="Arial" charset="0"/>
                <a:ea typeface="MS PGothic" pitchFamily="34" charset="-128"/>
                <a:cs typeface="+mn-cs"/>
              </a:rPr>
              <a:t>It is probably best to speak to the entire cohort first and deal with any general issues and then speak to each group individually in turn. It may be necessary to remind students to take some notes on what you say. Some specific guidelines for the final presentation that will take place in Workshop 7 should be provided. </a:t>
            </a:r>
            <a:r>
              <a:rPr lang="en-IE" sz="1200" b="1" kern="1200" dirty="0" smtClean="0">
                <a:solidFill>
                  <a:schemeClr val="tx1"/>
                </a:solidFill>
                <a:latin typeface="Arial" charset="0"/>
                <a:ea typeface="MS PGothic" pitchFamily="34" charset="-128"/>
                <a:cs typeface="+mn-cs"/>
              </a:rPr>
              <a:t>General guidelines for preparing and giving presentations are provided in the Appendix 6 to the student guide but some specific information will need to be given (see</a:t>
            </a:r>
            <a:r>
              <a:rPr lang="en-IE" sz="1200" b="1" kern="1200" baseline="0" dirty="0" smtClean="0">
                <a:solidFill>
                  <a:schemeClr val="tx1"/>
                </a:solidFill>
                <a:latin typeface="Arial" charset="0"/>
                <a:ea typeface="MS PGothic" pitchFamily="34" charset="-128"/>
                <a:cs typeface="+mn-cs"/>
              </a:rPr>
              <a:t> notes in tutor guide)</a:t>
            </a:r>
            <a:r>
              <a:rPr lang="en-IE" sz="1200" b="1" kern="1200" dirty="0" smtClean="0">
                <a:solidFill>
                  <a:schemeClr val="tx1"/>
                </a:solidFill>
                <a:latin typeface="Arial" charset="0"/>
                <a:ea typeface="MS PGothic" pitchFamily="34" charset="-128"/>
                <a:cs typeface="+mn-cs"/>
              </a:rPr>
              <a:t>. </a:t>
            </a:r>
          </a:p>
          <a:p>
            <a:r>
              <a:rPr lang="en-IE" sz="1200" kern="1200" dirty="0" smtClean="0">
                <a:solidFill>
                  <a:schemeClr val="tx1"/>
                </a:solidFill>
                <a:latin typeface="Arial" charset="0"/>
                <a:ea typeface="MS PGothic" pitchFamily="34" charset="-128"/>
                <a:cs typeface="+mn-cs"/>
              </a:rPr>
              <a:t>Students should be reminded to refer back to the original information about the Molecules Against Malaria grant proposal provided (Internal Memo # 1) and Appendix 4 (</a:t>
            </a:r>
            <a:r>
              <a:rPr lang="en-GB" sz="1200" kern="1200" dirty="0" smtClean="0">
                <a:solidFill>
                  <a:schemeClr val="tx1"/>
                </a:solidFill>
                <a:latin typeface="Arial" charset="0"/>
                <a:ea typeface="MS PGothic" pitchFamily="34" charset="-128"/>
                <a:cs typeface="+mn-cs"/>
              </a:rPr>
              <a:t>Checklist for Submission of Final Proposal) </a:t>
            </a:r>
            <a:r>
              <a:rPr lang="en-IE" sz="1200" kern="1200" dirty="0" smtClean="0">
                <a:solidFill>
                  <a:schemeClr val="tx1"/>
                </a:solidFill>
                <a:latin typeface="Arial" charset="0"/>
                <a:ea typeface="MS PGothic" pitchFamily="34" charset="-128"/>
                <a:cs typeface="+mn-cs"/>
              </a:rPr>
              <a:t>to ensure that their presentation and report are addressing all aspects required.</a:t>
            </a:r>
          </a:p>
          <a:p>
            <a:r>
              <a:rPr lang="en-IE" sz="1200" kern="1200" dirty="0" smtClean="0">
                <a:solidFill>
                  <a:schemeClr val="tx1"/>
                </a:solidFill>
                <a:latin typeface="Arial" charset="0"/>
                <a:ea typeface="MS PGothic" pitchFamily="34" charset="-128"/>
                <a:cs typeface="+mn-cs"/>
              </a:rPr>
              <a:t>During the time when you are speaking to an individual group, the others will be able to plan the work required to produce and give their presentation and any other work that still remains. It may be best to start with the groups that have the most work left to do.</a:t>
            </a:r>
          </a:p>
          <a:p>
            <a:endParaRPr lang="en-GB" sz="1600" baseline="0"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 and that they should list the tasks left to complete the proposal but focus on the presentation for the coming week and then work on the proposal.</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 and that they should have consulted the guidelines on preparing and giving presentations.</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This slide was presented at the beginning of the module. You may want to modify some of the assessment</a:t>
            </a:r>
            <a:r>
              <a:rPr lang="en-GB" baseline="0" dirty="0" smtClean="0"/>
              <a:t> components and weightings listed if you altered them.</a:t>
            </a:r>
            <a:endParaRPr lang="en-GB"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baseline="0" dirty="0" smtClean="0"/>
              <a:t>The tutor should highlight that students will be provided with relevant information and guidance from tutors that will allow them to complete a number of tasks associated with each workshop.  These tasks are listed in the guide.  Some will be carried out in class and some will require the students to meet and work outside of the class.</a:t>
            </a:r>
          </a:p>
          <a:p>
            <a:r>
              <a:rPr lang="en-GB" sz="1600" baseline="0" dirty="0" smtClean="0"/>
              <a:t>On completion of tasks, the students should add the relevant information to the appropriate sections of their wiki so that they are preparing the grant proposal as they go along.  </a:t>
            </a:r>
          </a:p>
          <a:p>
            <a:r>
              <a:rPr lang="en-GB" sz="1600" baseline="0" dirty="0" smtClean="0"/>
              <a:t>Prompts will be given on PP slides as to which sections of the wiki/proposal can be added to during each workshop.</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600" baseline="0" dirty="0" smtClean="0"/>
              <a:t>Remind students that detailed instructions are provided in their guide and that these </a:t>
            </a:r>
            <a:r>
              <a:rPr lang="en-GB" sz="1600" baseline="0" dirty="0" err="1" smtClean="0"/>
              <a:t>powerpoint</a:t>
            </a:r>
            <a:r>
              <a:rPr lang="en-GB" sz="1600" baseline="0" dirty="0" smtClean="0"/>
              <a:t> slides only provide a prompt.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600" baseline="0" dirty="0" smtClean="0"/>
              <a:t>Also, the requirement to provide a supportive audience for their peers should be emphasised before the presentations begin.</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IE" sz="1200" kern="1200" dirty="0" smtClean="0">
                <a:solidFill>
                  <a:schemeClr val="tx1"/>
                </a:solidFill>
                <a:latin typeface="Arial" charset="0"/>
                <a:ea typeface="MS PGothic" pitchFamily="34" charset="-128"/>
                <a:cs typeface="+mn-cs"/>
              </a:rPr>
              <a:t>The questionnair</a:t>
            </a:r>
            <a:r>
              <a:rPr lang="en-IE" sz="1200" kern="1200" baseline="0" dirty="0" smtClean="0">
                <a:solidFill>
                  <a:schemeClr val="tx1"/>
                </a:solidFill>
                <a:latin typeface="Arial" charset="0"/>
                <a:ea typeface="MS PGothic" pitchFamily="34" charset="-128"/>
                <a:cs typeface="+mn-cs"/>
              </a:rPr>
              <a:t>e evaluation is optional but is strongly recommended if you have opted not to ask for a reflective piece to be completed by each student. </a:t>
            </a:r>
          </a:p>
          <a:p>
            <a:r>
              <a:rPr lang="en-IE" sz="1200" kern="1200" baseline="0" dirty="0" smtClean="0">
                <a:solidFill>
                  <a:schemeClr val="tx1"/>
                </a:solidFill>
                <a:latin typeface="Arial" charset="0"/>
                <a:ea typeface="MS PGothic" pitchFamily="34" charset="-128"/>
                <a:cs typeface="+mn-cs"/>
              </a:rPr>
              <a:t>You may have your own generic feedback form for modules in your institution  or you may like to use the more specific sample questionnaire provided in the tutor guide and modify it slightly.</a:t>
            </a:r>
          </a:p>
          <a:p>
            <a:r>
              <a:rPr lang="en-IE" sz="1200" b="1" kern="1200" baseline="0" dirty="0" smtClean="0">
                <a:solidFill>
                  <a:schemeClr val="tx1"/>
                </a:solidFill>
                <a:latin typeface="Arial" charset="0"/>
                <a:ea typeface="MS PGothic" pitchFamily="34" charset="-128"/>
                <a:cs typeface="+mn-cs"/>
              </a:rPr>
              <a:t>Perhaps stop here and start the presentations and then continue from here afterwards.</a:t>
            </a:r>
            <a:endParaRPr lang="en-IE" sz="1200" b="1" kern="1200" dirty="0" smtClean="0">
              <a:solidFill>
                <a:schemeClr val="tx1"/>
              </a:solidFill>
              <a:latin typeface="Arial" charset="0"/>
              <a:ea typeface="MS PGothic" pitchFamily="34" charset="-128"/>
              <a:cs typeface="+mn-cs"/>
            </a:endParaRPr>
          </a:p>
          <a:p>
            <a:endParaRPr lang="en-GB" sz="1600" baseline="0"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students that a written summary like this is very useful if they attend an interview in the future as it allows them to discuss their experience of working in a team and development of communication, organisation and other transferable skills. </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600" baseline="0" dirty="0" smtClean="0"/>
              <a:t>Remind the students to refer to the relevant section of the student guide for a list of tasks associated with the workshop and that they should list the tasks left to complete the proposal and then write their reflective piece.</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This slide was presented at the beginning of the module. You may want to modify some of the assessment</a:t>
            </a:r>
            <a:r>
              <a:rPr lang="en-GB" baseline="0" dirty="0" smtClean="0"/>
              <a:t> components and weightings listed if you altered them.</a:t>
            </a:r>
            <a:endParaRPr lang="en-GB"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This slide was presented at the beginning of the module. The intention of showing it here is to help the students</a:t>
            </a:r>
            <a:r>
              <a:rPr lang="en-GB" baseline="0" dirty="0" smtClean="0"/>
              <a:t> with their reflective piece and/or evaluation survey by recapping the main aspects.</a:t>
            </a:r>
            <a:endParaRPr lang="en-GB"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 slide was presented at the beginning of the module. The intention of showing it here is to help the students</a:t>
            </a:r>
            <a:r>
              <a:rPr lang="en-GB" baseline="0" dirty="0" smtClean="0"/>
              <a:t> with their reflective piece and/or evaluation survey by reviewing the transferable skills it was expected would be developed.</a:t>
            </a:r>
            <a:endParaRPr lang="en-GB" dirty="0" smtClean="0"/>
          </a:p>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It is useful to have a dictionary available so that students can look up unfamiliar terms.</a:t>
            </a:r>
          </a:p>
          <a:p>
            <a:r>
              <a:rPr lang="en-GB" dirty="0" smtClean="0"/>
              <a:t>If you prefer, students can have been asked to read the article before they come to the class and this will mean that less time needs to be allocated to this activity.</a:t>
            </a:r>
          </a:p>
          <a:p>
            <a:r>
              <a:rPr lang="en-GB" dirty="0" smtClean="0"/>
              <a:t>The</a:t>
            </a:r>
            <a:r>
              <a:rPr lang="en-GB" baseline="0" dirty="0" smtClean="0"/>
              <a:t> order selected for the points can be indicated by putting a number in front of each. It is useful to point out that the order will be similar but not necessarily the same as in the article as it is important to structure the abstract so that it is a “stand-alone” piece. </a:t>
            </a:r>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owl.english.purdue.edu/owl/resource/656/0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owl.english.purdue.edu/owl/resource/706/01/"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4216539"/>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1, Part 2</a:t>
            </a:r>
          </a:p>
          <a:p>
            <a:pPr algn="ctr"/>
            <a:endParaRPr lang="en-IE" sz="2800" b="1" dirty="0" smtClean="0"/>
          </a:p>
          <a:p>
            <a:pPr algn="ctr"/>
            <a:r>
              <a:rPr lang="en-IE" sz="2800" b="1" dirty="0" smtClean="0"/>
              <a:t>Writing An Abstract</a:t>
            </a:r>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1196752"/>
            <a:ext cx="7715304" cy="830997"/>
          </a:xfrm>
          <a:prstGeom prst="rect">
            <a:avLst/>
          </a:prstGeom>
          <a:noFill/>
        </p:spPr>
        <p:txBody>
          <a:bodyPr wrap="square" rtlCol="0">
            <a:spAutoFit/>
          </a:bodyPr>
          <a:lstStyle/>
          <a:p>
            <a:pPr algn="just"/>
            <a:endParaRPr lang="en-GB" b="1" dirty="0" smtClean="0"/>
          </a:p>
          <a:p>
            <a:pPr algn="just"/>
            <a:endParaRPr lang="en-GB" dirty="0" smtClean="0"/>
          </a:p>
        </p:txBody>
      </p:sp>
      <p:sp>
        <p:nvSpPr>
          <p:cNvPr id="4" name="Rectangle 3"/>
          <p:cNvSpPr/>
          <p:nvPr/>
        </p:nvSpPr>
        <p:spPr>
          <a:xfrm>
            <a:off x="467544" y="404664"/>
            <a:ext cx="8352928" cy="6001643"/>
          </a:xfrm>
          <a:prstGeom prst="rect">
            <a:avLst/>
          </a:prstGeom>
        </p:spPr>
        <p:txBody>
          <a:bodyPr wrap="square">
            <a:spAutoFit/>
          </a:bodyPr>
          <a:lstStyle/>
          <a:p>
            <a:pPr marL="2171700" lvl="4" indent="-342900" algn="just"/>
            <a:endParaRPr lang="en-IE" dirty="0" smtClean="0"/>
          </a:p>
          <a:p>
            <a:pPr marL="185738" indent="-185738" algn="just">
              <a:buFontTx/>
              <a:buChar char="•"/>
            </a:pPr>
            <a:r>
              <a:rPr lang="en-IE" dirty="0" smtClean="0"/>
              <a:t>A sample abstract will now be circulated.  Note the length of the abstract. You should check to see which points from the abstract plan prepared by the class are included. Also, note any differences.</a:t>
            </a:r>
          </a:p>
          <a:p>
            <a:pPr marL="185738" indent="-185738" algn="just"/>
            <a:endParaRPr lang="en-IE" dirty="0" smtClean="0"/>
          </a:p>
          <a:p>
            <a:pPr marL="185738" indent="-185738" algn="just"/>
            <a:r>
              <a:rPr lang="en-IE" u="sng" dirty="0" smtClean="0"/>
              <a:t>Modifications to suit a different audience</a:t>
            </a:r>
          </a:p>
          <a:p>
            <a:pPr marL="185738" indent="-185738" algn="just">
              <a:buFontTx/>
              <a:buChar char="•"/>
            </a:pPr>
            <a:r>
              <a:rPr lang="en-IE" dirty="0" smtClean="0"/>
              <a:t>Suggest amendments to the abstract to suit a lay audience instead of an audience with a science education.</a:t>
            </a:r>
          </a:p>
          <a:p>
            <a:pPr marL="185738" indent="-185738" algn="just">
              <a:buFontTx/>
              <a:buChar char="•"/>
            </a:pPr>
            <a:r>
              <a:rPr lang="en-IE" dirty="0" smtClean="0"/>
              <a:t>The changes suggested should be justified and discussed. </a:t>
            </a:r>
          </a:p>
          <a:p>
            <a:pPr marL="185738" indent="-185738" algn="just">
              <a:buFontTx/>
              <a:buChar char="•"/>
            </a:pPr>
            <a:endParaRPr lang="en-IE" dirty="0" smtClean="0"/>
          </a:p>
          <a:p>
            <a:pPr marL="185738" indent="-185738" algn="just">
              <a:buFontTx/>
              <a:buChar char="•"/>
            </a:pPr>
            <a:r>
              <a:rPr lang="en-IE" dirty="0" smtClean="0"/>
              <a:t>Once this is complete, some sample newspaper articles about malaria may be provided.</a:t>
            </a:r>
          </a:p>
          <a:p>
            <a:pPr marL="185738" indent="-185738" algn="just">
              <a:buFontTx/>
              <a:buChar char="•"/>
            </a:pPr>
            <a:r>
              <a:rPr lang="en-IE" dirty="0" smtClean="0"/>
              <a:t>If they are made available, your group should discuss how they vary in style from each other and from the original article. </a:t>
            </a:r>
          </a:p>
        </p:txBody>
      </p:sp>
      <p:sp>
        <p:nvSpPr>
          <p:cNvPr id="5" name="Rectangle 4"/>
          <p:cNvSpPr/>
          <p:nvPr/>
        </p:nvSpPr>
        <p:spPr>
          <a:xfrm>
            <a:off x="1637928" y="332656"/>
            <a:ext cx="5886400" cy="461665"/>
          </a:xfrm>
          <a:prstGeom prst="rect">
            <a:avLst/>
          </a:prstGeom>
        </p:spPr>
        <p:txBody>
          <a:bodyPr wrap="square">
            <a:spAutoFit/>
          </a:bodyPr>
          <a:lstStyle/>
          <a:p>
            <a:pPr algn="ctr"/>
            <a:r>
              <a:rPr lang="en-IE" b="1" dirty="0" smtClean="0"/>
              <a:t>Over to you</a:t>
            </a:r>
            <a:endParaRPr lang="en-US" b="1"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836712"/>
            <a:ext cx="7715304" cy="461665"/>
          </a:xfrm>
          <a:prstGeom prst="rect">
            <a:avLst/>
          </a:prstGeom>
          <a:noFill/>
        </p:spPr>
        <p:txBody>
          <a:bodyPr wrap="square" rtlCol="0">
            <a:spAutoFit/>
          </a:bodyPr>
          <a:lstStyle/>
          <a:p>
            <a:pPr algn="ctr"/>
            <a:r>
              <a:rPr lang="en-GB" b="1" dirty="0" smtClean="0"/>
              <a:t>Following </a:t>
            </a:r>
            <a:r>
              <a:rPr lang="en-GB" b="1" dirty="0" err="1" smtClean="0"/>
              <a:t>Antimalarial</a:t>
            </a:r>
            <a:r>
              <a:rPr lang="en-GB" b="1" dirty="0" smtClean="0"/>
              <a:t> Workshop 1 you should:</a:t>
            </a:r>
            <a:endParaRPr lang="en-GB" sz="1800" b="1" dirty="0"/>
          </a:p>
        </p:txBody>
      </p:sp>
      <p:sp>
        <p:nvSpPr>
          <p:cNvPr id="9" name="TextBox 8"/>
          <p:cNvSpPr txBox="1"/>
          <p:nvPr/>
        </p:nvSpPr>
        <p:spPr>
          <a:xfrm>
            <a:off x="576064" y="2204864"/>
            <a:ext cx="8028384" cy="2308324"/>
          </a:xfrm>
          <a:prstGeom prst="rect">
            <a:avLst/>
          </a:prstGeom>
          <a:noFill/>
        </p:spPr>
        <p:txBody>
          <a:bodyPr wrap="square" rtlCol="0">
            <a:spAutoFit/>
          </a:bodyPr>
          <a:lstStyle/>
          <a:p>
            <a:pPr algn="just"/>
            <a:r>
              <a:rPr lang="en-IE" dirty="0" smtClean="0"/>
              <a:t>Be aware of the context, the problem to be solved and of how the module will be assessed.</a:t>
            </a:r>
          </a:p>
          <a:p>
            <a:pPr algn="just"/>
            <a:endParaRPr lang="en-IE" dirty="0" smtClean="0"/>
          </a:p>
          <a:p>
            <a:pPr lvl="0" algn="just"/>
            <a:r>
              <a:rPr lang="en-IE" dirty="0" smtClean="0"/>
              <a:t>Be able to discuss the importance of abstract construction.</a:t>
            </a:r>
          </a:p>
          <a:p>
            <a:pPr lvl="0" algn="just"/>
            <a:endParaRPr lang="en-IE"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45128" y="807095"/>
            <a:ext cx="7715304" cy="461665"/>
          </a:xfrm>
          <a:prstGeom prst="rect">
            <a:avLst/>
          </a:prstGeom>
          <a:noFill/>
        </p:spPr>
        <p:txBody>
          <a:bodyPr wrap="square" rtlCol="0">
            <a:spAutoFit/>
          </a:bodyPr>
          <a:lstStyle/>
          <a:p>
            <a:pPr algn="ctr"/>
            <a:r>
              <a:rPr lang="en-GB" b="1" dirty="0" smtClean="0"/>
              <a:t>Following </a:t>
            </a:r>
            <a:r>
              <a:rPr lang="en-GB" b="1" dirty="0" err="1" smtClean="0"/>
              <a:t>Antimalarial</a:t>
            </a:r>
            <a:r>
              <a:rPr lang="en-GB" b="1" dirty="0" smtClean="0"/>
              <a:t> Workshop 1 you should:</a:t>
            </a:r>
            <a:endParaRPr lang="en-GB" sz="1800" b="1" dirty="0"/>
          </a:p>
        </p:txBody>
      </p:sp>
      <p:sp>
        <p:nvSpPr>
          <p:cNvPr id="9" name="TextBox 8"/>
          <p:cNvSpPr txBox="1"/>
          <p:nvPr/>
        </p:nvSpPr>
        <p:spPr>
          <a:xfrm>
            <a:off x="467544" y="1640989"/>
            <a:ext cx="8244408" cy="4524315"/>
          </a:xfrm>
          <a:prstGeom prst="rect">
            <a:avLst/>
          </a:prstGeom>
          <a:noFill/>
        </p:spPr>
        <p:txBody>
          <a:bodyPr wrap="square" rtlCol="0">
            <a:spAutoFit/>
          </a:bodyPr>
          <a:lstStyle/>
          <a:p>
            <a:pPr lvl="0" algn="just"/>
            <a:r>
              <a:rPr lang="en-IE" dirty="0" smtClean="0"/>
              <a:t>Know the geographical locations of populations that live with the threat of malaria and be aware of the impact of the disease on these populations.</a:t>
            </a:r>
          </a:p>
          <a:p>
            <a:pPr lvl="0" algn="just"/>
            <a:endParaRPr lang="en-IE" dirty="0" smtClean="0"/>
          </a:p>
          <a:p>
            <a:pPr lvl="0" algn="just"/>
            <a:r>
              <a:rPr lang="en-IE" dirty="0" smtClean="0"/>
              <a:t>Be able to explain the life cycle of the malaria parasite that causes the disease.</a:t>
            </a:r>
          </a:p>
          <a:p>
            <a:pPr lvl="0" algn="just"/>
            <a:endParaRPr lang="en-IE" dirty="0" smtClean="0"/>
          </a:p>
          <a:p>
            <a:pPr lvl="0" algn="just"/>
            <a:r>
              <a:rPr lang="en-GB" dirty="0" smtClean="0"/>
              <a:t>Identify the structure of </a:t>
            </a:r>
            <a:r>
              <a:rPr lang="en-GB" dirty="0" err="1" smtClean="0"/>
              <a:t>chloroquine</a:t>
            </a:r>
            <a:r>
              <a:rPr lang="en-GB" dirty="0" smtClean="0"/>
              <a:t> and give a brief overview of the mode of action.</a:t>
            </a:r>
          </a:p>
          <a:p>
            <a:pPr lvl="0" algn="just"/>
            <a:endParaRPr lang="en-IE" dirty="0" smtClean="0"/>
          </a:p>
          <a:p>
            <a:pPr lvl="0" algn="just"/>
            <a:r>
              <a:rPr lang="en-IE" dirty="0" smtClean="0"/>
              <a:t>Be aware of the issue of </a:t>
            </a:r>
            <a:r>
              <a:rPr lang="en-IE" dirty="0" err="1" smtClean="0"/>
              <a:t>chloroquine</a:t>
            </a:r>
            <a:r>
              <a:rPr lang="en-IE" dirty="0" smtClean="0"/>
              <a:t> resistance and the need for new </a:t>
            </a:r>
            <a:r>
              <a:rPr lang="en-IE" dirty="0" err="1" smtClean="0"/>
              <a:t>antimalarial</a:t>
            </a:r>
            <a:r>
              <a:rPr lang="en-IE" dirty="0" smtClean="0"/>
              <a:t> drugs.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70332" y="767020"/>
            <a:ext cx="8034116" cy="5047536"/>
          </a:xfrm>
          <a:prstGeom prst="rect">
            <a:avLst/>
          </a:prstGeom>
          <a:noFill/>
        </p:spPr>
        <p:txBody>
          <a:bodyPr wrap="square" rtlCol="0">
            <a:spAutoFit/>
          </a:bodyPr>
          <a:lstStyle/>
          <a:p>
            <a:pPr algn="ctr"/>
            <a:r>
              <a:rPr lang="en-GB" dirty="0" smtClean="0"/>
              <a:t> </a:t>
            </a:r>
            <a:r>
              <a:rPr lang="en-GB" b="1" dirty="0" smtClean="0"/>
              <a:t>Prior to </a:t>
            </a:r>
            <a:r>
              <a:rPr lang="en-GB" b="1" dirty="0" err="1" smtClean="0"/>
              <a:t>Antimalarial</a:t>
            </a:r>
            <a:r>
              <a:rPr lang="en-GB" b="1" dirty="0" smtClean="0"/>
              <a:t> Workshop 2 you should:</a:t>
            </a:r>
          </a:p>
          <a:p>
            <a:pPr algn="ctr"/>
            <a:endParaRPr lang="en-GB" b="1" dirty="0" smtClean="0"/>
          </a:p>
          <a:p>
            <a:pPr algn="ctr"/>
            <a:endParaRPr lang="en-GB" sz="1000" b="1" dirty="0" smtClean="0"/>
          </a:p>
          <a:p>
            <a:pPr lvl="0" algn="just"/>
            <a:r>
              <a:rPr lang="en-GB" dirty="0" smtClean="0"/>
              <a:t>Review the Student Guide, the memo and the call for funding provided, and ensure you understand the overall brief to produce a grant proposal.</a:t>
            </a:r>
          </a:p>
          <a:p>
            <a:pPr lvl="0" algn="just">
              <a:buFont typeface="Arial" pitchFamily="34" charset="0"/>
              <a:buChar char="•"/>
            </a:pPr>
            <a:endParaRPr lang="en-GB" dirty="0" smtClean="0"/>
          </a:p>
          <a:p>
            <a:pPr lvl="0" algn="just"/>
            <a:r>
              <a:rPr lang="en-GB" dirty="0" smtClean="0"/>
              <a:t>Carry out research relevant to the grant proposal and prepare a half-page typed summary of the research you carried out.</a:t>
            </a:r>
          </a:p>
          <a:p>
            <a:pPr lvl="0" algn="just"/>
            <a:endParaRPr lang="en-GB" dirty="0" smtClean="0"/>
          </a:p>
          <a:p>
            <a:pPr algn="just"/>
            <a:r>
              <a:rPr lang="en-GB" dirty="0" smtClean="0"/>
              <a:t>Have a short meeting to review and discuss the project as a whole and the progress made before the next workshop.</a:t>
            </a:r>
            <a:endParaRPr lang="en-IE"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2</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a:t>
            </a:r>
            <a:r>
              <a:rPr lang="en-GB" dirty="0" smtClean="0"/>
              <a:t>Pharmacokinetics</a:t>
            </a:r>
          </a:p>
          <a:p>
            <a:pPr algn="just" defTabSz="1876425"/>
            <a:r>
              <a:rPr lang="en-GB" b="1" dirty="0" smtClean="0"/>
              <a:t>Workshop 5: </a:t>
            </a:r>
            <a:r>
              <a:rPr lang="en-GB" dirty="0" smtClean="0"/>
              <a:t>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2</a:t>
            </a:r>
            <a:endParaRPr lang="en-GB" b="1"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251520" y="1214422"/>
            <a:ext cx="8640960" cy="5416868"/>
          </a:xfrm>
          <a:prstGeom prst="rect">
            <a:avLst/>
          </a:prstGeom>
          <a:noFill/>
        </p:spPr>
        <p:txBody>
          <a:bodyPr wrap="square" rtlCol="0">
            <a:spAutoFit/>
          </a:bodyPr>
          <a:lstStyle/>
          <a:p>
            <a:pPr algn="ctr"/>
            <a:r>
              <a:rPr lang="en-GB" dirty="0" smtClean="0"/>
              <a:t> </a:t>
            </a:r>
            <a:r>
              <a:rPr lang="en-GB" b="1" dirty="0" smtClean="0"/>
              <a:t>From the previous Workshop you should now:</a:t>
            </a:r>
          </a:p>
          <a:p>
            <a:pPr algn="ctr"/>
            <a:endParaRPr lang="en-GB" sz="1000" b="1" dirty="0" smtClean="0"/>
          </a:p>
          <a:p>
            <a:pPr marL="185738" indent="-185738" algn="just">
              <a:buFont typeface="Arial" pitchFamily="34" charset="0"/>
              <a:buChar char="•"/>
            </a:pPr>
            <a:r>
              <a:rPr lang="en-IE" dirty="0" smtClean="0"/>
              <a:t>Be aware of the context, the problem to be solved and of how the module will be assessed.</a:t>
            </a:r>
          </a:p>
          <a:p>
            <a:pPr marL="185738" lvl="0" indent="-185738" algn="just">
              <a:buFont typeface="Arial" pitchFamily="34" charset="0"/>
              <a:buChar char="•"/>
            </a:pPr>
            <a:r>
              <a:rPr lang="en-IE" dirty="0" smtClean="0"/>
              <a:t>Be able to discuss the importance of abstract construction.</a:t>
            </a:r>
          </a:p>
          <a:p>
            <a:pPr marL="185738" lvl="0" indent="-185738" algn="just">
              <a:buFont typeface="Arial" pitchFamily="34" charset="0"/>
              <a:buChar char="•"/>
            </a:pPr>
            <a:r>
              <a:rPr lang="en-IE" dirty="0" smtClean="0"/>
              <a:t>Know the geographical locations of populations that live with the threat of malaria and be aware of the impact of the disease on these populations.</a:t>
            </a:r>
          </a:p>
          <a:p>
            <a:pPr marL="185738" lvl="0" indent="-185738" algn="just">
              <a:buFont typeface="Arial" pitchFamily="34" charset="0"/>
              <a:buChar char="•"/>
            </a:pPr>
            <a:r>
              <a:rPr lang="en-IE" dirty="0" smtClean="0"/>
              <a:t>Be able to explain the life cycle of the malaria parasite that causes the disease.</a:t>
            </a:r>
          </a:p>
          <a:p>
            <a:pPr marL="185738" lvl="0" indent="-185738" algn="just">
              <a:buFont typeface="Arial" pitchFamily="34" charset="0"/>
              <a:buChar char="•"/>
            </a:pPr>
            <a:r>
              <a:rPr lang="en-GB" dirty="0" smtClean="0"/>
              <a:t>Identify the structure of </a:t>
            </a:r>
            <a:r>
              <a:rPr lang="en-GB" dirty="0" err="1" smtClean="0"/>
              <a:t>chloroquine</a:t>
            </a:r>
            <a:r>
              <a:rPr lang="en-GB" dirty="0" smtClean="0"/>
              <a:t> and give a brief overview of the mode of action.</a:t>
            </a:r>
            <a:endParaRPr lang="en-IE" dirty="0" smtClean="0"/>
          </a:p>
          <a:p>
            <a:pPr marL="185738" lvl="0" indent="-185738" algn="just">
              <a:buFont typeface="Arial" pitchFamily="34" charset="0"/>
              <a:buChar char="•"/>
            </a:pPr>
            <a:r>
              <a:rPr lang="en-IE" dirty="0" smtClean="0"/>
              <a:t>Be aware of the issue of </a:t>
            </a:r>
            <a:r>
              <a:rPr lang="en-IE" dirty="0" err="1" smtClean="0"/>
              <a:t>chloroquine</a:t>
            </a:r>
            <a:r>
              <a:rPr lang="en-IE" dirty="0" smtClean="0"/>
              <a:t> resistance and the need for new </a:t>
            </a:r>
            <a:r>
              <a:rPr lang="en-IE" dirty="0" err="1" smtClean="0"/>
              <a:t>antimalarial</a:t>
            </a:r>
            <a:r>
              <a:rPr lang="en-IE" dirty="0" smtClean="0"/>
              <a:t> drugs.</a:t>
            </a:r>
          </a:p>
          <a:p>
            <a:pPr algn="just"/>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570332" y="1370960"/>
            <a:ext cx="8034116" cy="4678204"/>
          </a:xfrm>
          <a:prstGeom prst="rect">
            <a:avLst/>
          </a:prstGeom>
          <a:noFill/>
        </p:spPr>
        <p:txBody>
          <a:bodyPr wrap="square" rtlCol="0">
            <a:spAutoFit/>
          </a:bodyPr>
          <a:lstStyle/>
          <a:p>
            <a:pPr algn="ctr"/>
            <a:r>
              <a:rPr lang="en-GB" dirty="0" smtClean="0"/>
              <a:t> </a:t>
            </a:r>
            <a:r>
              <a:rPr lang="en-GB" b="1" dirty="0" smtClean="0"/>
              <a:t>Prior to this Workshop you were asked to:</a:t>
            </a:r>
          </a:p>
          <a:p>
            <a:pPr algn="ctr"/>
            <a:endParaRPr lang="en-GB" sz="1000" b="1" dirty="0" smtClean="0"/>
          </a:p>
          <a:p>
            <a:pPr lvl="0" algn="just"/>
            <a:r>
              <a:rPr lang="en-GB" dirty="0" smtClean="0"/>
              <a:t>Review the Student Guide, the memo (#1) and the Call for Funding provided, and ensure you understand the overall brief to produce a grant proposal.</a:t>
            </a:r>
          </a:p>
          <a:p>
            <a:pPr lvl="0" algn="just">
              <a:buFont typeface="Arial" pitchFamily="34" charset="0"/>
              <a:buChar char="•"/>
            </a:pPr>
            <a:endParaRPr lang="en-GB" dirty="0" smtClean="0"/>
          </a:p>
          <a:p>
            <a:pPr lvl="0" algn="just"/>
            <a:r>
              <a:rPr lang="en-GB" dirty="0" smtClean="0"/>
              <a:t>Carry out research relevant to the grant proposal and prepare a half-page typed summary of the research you carried out.</a:t>
            </a:r>
          </a:p>
          <a:p>
            <a:pPr lvl="0" algn="just"/>
            <a:endParaRPr lang="en-GB" dirty="0" smtClean="0"/>
          </a:p>
          <a:p>
            <a:pPr algn="just"/>
            <a:r>
              <a:rPr lang="en-GB" dirty="0" smtClean="0"/>
              <a:t>Have a short meeting to review and discuss the project as a whole and the progress made before the next workshop.</a:t>
            </a:r>
            <a:endParaRPr lang="en-IE"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830997"/>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a:t>
            </a:r>
            <a:endParaRPr lang="en-GB" b="1" dirty="0"/>
          </a:p>
        </p:txBody>
      </p:sp>
      <p:sp>
        <p:nvSpPr>
          <p:cNvPr id="9" name="TextBox 8"/>
          <p:cNvSpPr txBox="1"/>
          <p:nvPr/>
        </p:nvSpPr>
        <p:spPr>
          <a:xfrm>
            <a:off x="714348" y="2119496"/>
            <a:ext cx="7715304" cy="3046988"/>
          </a:xfrm>
          <a:prstGeom prst="rect">
            <a:avLst/>
          </a:prstGeom>
          <a:noFill/>
        </p:spPr>
        <p:txBody>
          <a:bodyPr wrap="square" rtlCol="0">
            <a:spAutoFit/>
          </a:bodyPr>
          <a:lstStyle/>
          <a:p>
            <a:pPr algn="ctr"/>
            <a:r>
              <a:rPr lang="en-GB" b="1" dirty="0" err="1" smtClean="0"/>
              <a:t>Antimalarial</a:t>
            </a:r>
            <a:r>
              <a:rPr lang="en-GB" b="1" dirty="0" smtClean="0"/>
              <a:t> Workshop 2</a:t>
            </a:r>
          </a:p>
          <a:p>
            <a:endParaRPr lang="en-GB" dirty="0" smtClean="0"/>
          </a:p>
          <a:p>
            <a:pPr algn="just"/>
            <a:r>
              <a:rPr lang="en-GB" b="1" dirty="0" smtClean="0"/>
              <a:t>Part 1 (30-40 </a:t>
            </a:r>
            <a:r>
              <a:rPr lang="en-GB" b="1" dirty="0" err="1" smtClean="0"/>
              <a:t>mins</a:t>
            </a:r>
            <a:r>
              <a:rPr lang="en-GB" b="1" dirty="0" smtClean="0"/>
              <a:t>):</a:t>
            </a:r>
          </a:p>
          <a:p>
            <a:pPr algn="just"/>
            <a:r>
              <a:rPr lang="en-GB" dirty="0" smtClean="0"/>
              <a:t>Using your wiki.</a:t>
            </a:r>
          </a:p>
          <a:p>
            <a:pPr algn="just"/>
            <a:endParaRPr lang="en-GB" b="1" dirty="0" smtClean="0"/>
          </a:p>
          <a:p>
            <a:pPr algn="just"/>
            <a:r>
              <a:rPr lang="en-GB" b="1" dirty="0" smtClean="0"/>
              <a:t>Part 2 (approx. 1 hour):</a:t>
            </a:r>
          </a:p>
          <a:p>
            <a:pPr algn="just"/>
            <a:r>
              <a:rPr lang="en-GB" dirty="0" smtClean="0"/>
              <a:t>The relationship between chemical structure and biological activity.	</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a:t>
            </a:r>
            <a:r>
              <a:rPr lang="en-GB" dirty="0" smtClean="0"/>
              <a:t>Pharmacokinetics</a:t>
            </a:r>
          </a:p>
          <a:p>
            <a:pPr algn="just" defTabSz="1876425"/>
            <a:r>
              <a:rPr lang="en-GB" b="1" dirty="0" smtClean="0"/>
              <a:t>Workshop 5: </a:t>
            </a:r>
            <a:r>
              <a:rPr lang="en-GB" dirty="0" smtClean="0"/>
              <a:t>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2</a:t>
            </a:r>
            <a:endParaRPr lang="en-GB" b="1"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2</a:t>
            </a:r>
          </a:p>
        </p:txBody>
      </p:sp>
      <p:sp>
        <p:nvSpPr>
          <p:cNvPr id="9" name="TextBox 8"/>
          <p:cNvSpPr txBox="1"/>
          <p:nvPr/>
        </p:nvSpPr>
        <p:spPr>
          <a:xfrm>
            <a:off x="714348" y="1124744"/>
            <a:ext cx="7715304" cy="4909036"/>
          </a:xfrm>
          <a:prstGeom prst="rect">
            <a:avLst/>
          </a:prstGeom>
          <a:noFill/>
        </p:spPr>
        <p:txBody>
          <a:bodyPr wrap="square" rtlCol="0">
            <a:spAutoFit/>
          </a:bodyPr>
          <a:lstStyle/>
          <a:p>
            <a:pPr algn="just"/>
            <a:r>
              <a:rPr lang="en-GB" b="1" dirty="0" smtClean="0"/>
              <a:t>Part 1:</a:t>
            </a:r>
            <a:r>
              <a:rPr lang="en-GB" dirty="0" smtClean="0"/>
              <a:t>Using your wiki.</a:t>
            </a:r>
          </a:p>
          <a:p>
            <a:pPr algn="just"/>
            <a:endParaRPr lang="en-GB" dirty="0" smtClean="0"/>
          </a:p>
          <a:p>
            <a:pPr algn="just"/>
            <a:r>
              <a:rPr lang="en-GB" b="1" dirty="0" smtClean="0"/>
              <a:t>Reminder:</a:t>
            </a:r>
          </a:p>
          <a:p>
            <a:pPr marL="361950" indent="-266700" algn="just"/>
            <a:endParaRPr lang="en-GB" sz="1000" b="1" dirty="0" smtClean="0"/>
          </a:p>
          <a:p>
            <a:pPr marL="361950" indent="-266700" algn="just">
              <a:spcAft>
                <a:spcPts val="600"/>
              </a:spcAft>
              <a:buFont typeface="Arial" pitchFamily="34" charset="0"/>
              <a:buChar char="•"/>
            </a:pPr>
            <a:r>
              <a:rPr lang="en-GB" dirty="0" smtClean="0"/>
              <a:t>You will add information to the wiki during and after each workshop as you complete tasks.</a:t>
            </a:r>
          </a:p>
          <a:p>
            <a:pPr marL="361950" indent="-266700" algn="just">
              <a:spcAft>
                <a:spcPts val="600"/>
              </a:spcAft>
              <a:buFont typeface="Arial" pitchFamily="34" charset="0"/>
              <a:buChar char="•"/>
              <a:tabLst>
                <a:tab pos="173038" algn="l"/>
              </a:tabLst>
            </a:pPr>
            <a:r>
              <a:rPr lang="en-GB" dirty="0" smtClean="0"/>
              <a:t>At the end of the module you will publish your final research proposal directly from your wiki (i.e.  your wiki will become your final assignment).</a:t>
            </a:r>
          </a:p>
          <a:p>
            <a:pPr marL="361950" indent="-266700" algn="just">
              <a:spcAft>
                <a:spcPts val="600"/>
              </a:spcAft>
              <a:buFont typeface="Arial" pitchFamily="34" charset="0"/>
              <a:buChar char="•"/>
              <a:tabLst>
                <a:tab pos="173038" algn="l"/>
              </a:tabLst>
            </a:pPr>
            <a:r>
              <a:rPr lang="en-GB" dirty="0" smtClean="0"/>
              <a:t>The wiki enables your tutor to track your progress and give you regular feedback .</a:t>
            </a:r>
          </a:p>
          <a:p>
            <a:pPr marL="361950" indent="-266700" algn="just">
              <a:spcAft>
                <a:spcPts val="600"/>
              </a:spcAft>
              <a:buFont typeface="Arial" pitchFamily="34" charset="0"/>
              <a:buChar char="•"/>
              <a:tabLst>
                <a:tab pos="173038" algn="l"/>
              </a:tabLst>
            </a:pPr>
            <a:r>
              <a:rPr lang="en-GB" dirty="0" smtClean="0"/>
              <a:t>The wiki keeps a record of individual contributions to the group project. </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2</a:t>
            </a:r>
          </a:p>
        </p:txBody>
      </p:sp>
      <p:sp>
        <p:nvSpPr>
          <p:cNvPr id="9" name="TextBox 8"/>
          <p:cNvSpPr txBox="1"/>
          <p:nvPr/>
        </p:nvSpPr>
        <p:spPr>
          <a:xfrm>
            <a:off x="251520" y="980728"/>
            <a:ext cx="8640960" cy="5632311"/>
          </a:xfrm>
          <a:prstGeom prst="rect">
            <a:avLst/>
          </a:prstGeom>
          <a:noFill/>
        </p:spPr>
        <p:txBody>
          <a:bodyPr wrap="square" rtlCol="0">
            <a:spAutoFit/>
          </a:bodyPr>
          <a:lstStyle/>
          <a:p>
            <a:pPr algn="just"/>
            <a:r>
              <a:rPr lang="en-GB" b="1" dirty="0" smtClean="0"/>
              <a:t>Part 1:</a:t>
            </a:r>
            <a:r>
              <a:rPr lang="en-GB" dirty="0" smtClean="0"/>
              <a:t>Using your wiki.</a:t>
            </a:r>
          </a:p>
          <a:p>
            <a:pPr algn="just"/>
            <a:endParaRPr lang="en-GB" sz="1000" b="1" dirty="0" smtClean="0"/>
          </a:p>
          <a:p>
            <a:pPr algn="just"/>
            <a:r>
              <a:rPr lang="en-GB" dirty="0" smtClean="0"/>
              <a:t>Upload the half page research summaries to your wiki and add a comment concerning its relevance and content.</a:t>
            </a:r>
          </a:p>
          <a:p>
            <a:pPr algn="just"/>
            <a:endParaRPr lang="en-GB" sz="2000" dirty="0" smtClean="0"/>
          </a:p>
          <a:p>
            <a:pPr algn="just"/>
            <a:r>
              <a:rPr lang="en-GB" dirty="0" smtClean="0"/>
              <a:t>Discuss and start the following section of your wiki/grant proposal:</a:t>
            </a:r>
          </a:p>
          <a:p>
            <a:pPr marL="361950" lvl="0" indent="-361950" algn="just">
              <a:buFont typeface="Arial" pitchFamily="34" charset="0"/>
              <a:buChar char="•"/>
            </a:pPr>
            <a:r>
              <a:rPr lang="en-GB" dirty="0" smtClean="0"/>
              <a:t>A short summary addressing why the proposed work is significant and outlining the benefits to people in the UK/Ireland and in a country where malaria is endemic (max. 200 words).</a:t>
            </a:r>
          </a:p>
          <a:p>
            <a:pPr marL="361950" lvl="0" indent="-361950" algn="just"/>
            <a:endParaRPr lang="en-GB" sz="1800" dirty="0" smtClean="0"/>
          </a:p>
          <a:p>
            <a:pPr lvl="0" algn="just"/>
            <a:r>
              <a:rPr lang="en-GB" dirty="0" smtClean="0"/>
              <a:t>You should also start to consider the content of the following sections:</a:t>
            </a:r>
            <a:endParaRPr lang="en-IE" dirty="0" smtClean="0"/>
          </a:p>
          <a:p>
            <a:pPr marL="2608263" lvl="0" indent="-457200" algn="just">
              <a:buFont typeface="Arial" pitchFamily="34" charset="0"/>
              <a:buChar char="•"/>
            </a:pPr>
            <a:r>
              <a:rPr lang="en-GB" dirty="0" smtClean="0"/>
              <a:t>Aims and objectives of the work.</a:t>
            </a:r>
            <a:endParaRPr lang="en-IE" dirty="0" smtClean="0"/>
          </a:p>
          <a:p>
            <a:pPr marL="2608263" lvl="0" indent="-457200" algn="just">
              <a:buFont typeface="Arial" pitchFamily="34" charset="0"/>
              <a:buChar char="•"/>
            </a:pPr>
            <a:r>
              <a:rPr lang="en-GB" dirty="0" smtClean="0"/>
              <a:t>Background information.</a:t>
            </a:r>
            <a:endParaRPr lang="en-IE"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1520" y="1071801"/>
            <a:ext cx="8640960" cy="5786199"/>
          </a:xfrm>
          <a:prstGeom prst="rect">
            <a:avLst/>
          </a:prstGeom>
          <a:noFill/>
        </p:spPr>
        <p:txBody>
          <a:bodyPr wrap="square" rtlCol="0">
            <a:spAutoFit/>
          </a:bodyPr>
          <a:lstStyle/>
          <a:p>
            <a:pPr algn="just"/>
            <a:r>
              <a:rPr lang="en-GB" b="1" dirty="0" smtClean="0"/>
              <a:t>Part 2:</a:t>
            </a:r>
            <a:r>
              <a:rPr lang="en-GB" dirty="0" smtClean="0"/>
              <a:t> The relationship between chemical structure and biological activity.</a:t>
            </a:r>
          </a:p>
          <a:p>
            <a:pPr algn="just"/>
            <a:endParaRPr lang="en-GB" sz="1000" dirty="0" smtClean="0"/>
          </a:p>
          <a:p>
            <a:pPr algn="just"/>
            <a:r>
              <a:rPr lang="en-GB" dirty="0" smtClean="0"/>
              <a:t>At Prof. Woodward’s request, Dr. Samuel Southern from Library Information Services has researched the literature and has prepared a report about 4-AQs. Part A of this report is now available to you.  </a:t>
            </a:r>
          </a:p>
          <a:p>
            <a:pPr algn="just"/>
            <a:endParaRPr lang="en-GB" sz="1000" dirty="0" smtClean="0"/>
          </a:p>
          <a:p>
            <a:pPr algn="just"/>
            <a:r>
              <a:rPr lang="en-GB" dirty="0" smtClean="0"/>
              <a:t>You must read it carefully and use the information provided to:</a:t>
            </a:r>
          </a:p>
          <a:p>
            <a:pPr marL="173038" lvl="0" indent="-173038" algn="just">
              <a:buFont typeface="Arial" pitchFamily="34" charset="0"/>
              <a:buChar char="•"/>
            </a:pPr>
            <a:r>
              <a:rPr lang="en-GB" dirty="0" smtClean="0"/>
              <a:t>Identify a likely </a:t>
            </a:r>
            <a:r>
              <a:rPr lang="en-GB" dirty="0" err="1" smtClean="0"/>
              <a:t>pharmacophore</a:t>
            </a:r>
            <a:r>
              <a:rPr lang="en-GB" dirty="0" smtClean="0"/>
              <a:t>.</a:t>
            </a:r>
          </a:p>
          <a:p>
            <a:pPr marL="173038" indent="-173038" algn="just">
              <a:buFont typeface="Arial" pitchFamily="34" charset="0"/>
              <a:buChar char="•"/>
            </a:pPr>
            <a:r>
              <a:rPr lang="en-GB" dirty="0" smtClean="0"/>
              <a:t>Describe the proposed mode of action, identifying the drug target and likely drug target interactions.</a:t>
            </a:r>
            <a:endParaRPr lang="en-IE" dirty="0" smtClean="0"/>
          </a:p>
          <a:p>
            <a:pPr marL="173038" lvl="0" indent="-173038" algn="just">
              <a:buFont typeface="Arial" pitchFamily="34" charset="0"/>
              <a:buChar char="•"/>
            </a:pPr>
            <a:r>
              <a:rPr lang="en-GB" dirty="0" smtClean="0"/>
              <a:t>Identify the part(s) or region(s) of the molecules that could be chemically modified as part of a SAR study while still retaining the </a:t>
            </a:r>
            <a:r>
              <a:rPr lang="en-GB" dirty="0" err="1" smtClean="0"/>
              <a:t>pharmacophore</a:t>
            </a:r>
            <a:r>
              <a:rPr lang="en-GB" dirty="0" smtClean="0"/>
              <a:t>.</a:t>
            </a:r>
            <a:endParaRPr lang="en-IE" dirty="0" smtClean="0"/>
          </a:p>
          <a:p>
            <a:pPr algn="just"/>
            <a:endParaRPr lang="en-GB" dirty="0" smtClean="0"/>
          </a:p>
        </p:txBody>
      </p:sp>
      <p:sp>
        <p:nvSpPr>
          <p:cNvPr id="5" name="TextBox 4"/>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2</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758309"/>
            <a:ext cx="7715304" cy="5632311"/>
          </a:xfrm>
          <a:prstGeom prst="rect">
            <a:avLst/>
          </a:prstGeom>
          <a:noFill/>
        </p:spPr>
        <p:txBody>
          <a:bodyPr wrap="square" rtlCol="0">
            <a:spAutoFit/>
          </a:bodyPr>
          <a:lstStyle/>
          <a:p>
            <a:pPr algn="just"/>
            <a:r>
              <a:rPr lang="en-GB" b="1" dirty="0" smtClean="0"/>
              <a:t>Before you leave the class:</a:t>
            </a:r>
            <a:endParaRPr lang="en-GB" sz="1000" b="1" dirty="0" smtClean="0"/>
          </a:p>
          <a:p>
            <a:pPr marL="268288" indent="-268288" algn="just">
              <a:buFont typeface="Arial" pitchFamily="34" charset="0"/>
              <a:buChar char="•"/>
            </a:pPr>
            <a:r>
              <a:rPr lang="en-GB" dirty="0" smtClean="0"/>
              <a:t>Update your wiki.</a:t>
            </a:r>
          </a:p>
          <a:p>
            <a:pPr marL="268288" indent="-268288" algn="just">
              <a:buFont typeface="Arial" pitchFamily="34" charset="0"/>
              <a:buChar char="•"/>
            </a:pPr>
            <a:r>
              <a:rPr lang="en-GB" dirty="0" smtClean="0"/>
              <a:t>Prepare a list of tasks to be completed before the next workshop and assign one or more group members to each task.</a:t>
            </a:r>
          </a:p>
          <a:p>
            <a:pPr marL="268288" indent="-268288" algn="just">
              <a:buFont typeface="Arial" pitchFamily="34" charset="0"/>
              <a:buChar char="•"/>
            </a:pPr>
            <a:r>
              <a:rPr lang="en-GB" dirty="0" smtClean="0"/>
              <a:t>Arrange a time to meet between Workshops.</a:t>
            </a:r>
          </a:p>
          <a:p>
            <a:pPr marL="268288" indent="-268288" algn="just">
              <a:buFont typeface="Arial" pitchFamily="34" charset="0"/>
              <a:buChar char="•"/>
            </a:pPr>
            <a:endParaRPr lang="en-GB" dirty="0" smtClean="0"/>
          </a:p>
          <a:p>
            <a:pPr algn="just"/>
            <a:r>
              <a:rPr lang="en-GB" b="1" dirty="0" smtClean="0"/>
              <a:t>Before the next Workshop you should aim to complete an initial draft of the following sections of your wiki/ proposal: </a:t>
            </a:r>
          </a:p>
          <a:p>
            <a:pPr marL="258763" indent="-258763" algn="just">
              <a:buFont typeface="Arial" pitchFamily="34" charset="0"/>
              <a:buChar char="•"/>
            </a:pPr>
            <a:r>
              <a:rPr lang="en-GB" dirty="0" smtClean="0"/>
              <a:t>Complete your 200 word </a:t>
            </a:r>
            <a:r>
              <a:rPr lang="en-GB" dirty="0" smtClean="0"/>
              <a:t>summary on the project significance.</a:t>
            </a:r>
            <a:endParaRPr lang="en-GB" dirty="0" smtClean="0"/>
          </a:p>
          <a:p>
            <a:pPr marL="268288" indent="-268288" algn="just">
              <a:buFont typeface="Arial" pitchFamily="34" charset="0"/>
              <a:buChar char="•"/>
            </a:pPr>
            <a:r>
              <a:rPr lang="en-GB" dirty="0" smtClean="0"/>
              <a:t>Aims and objectives.</a:t>
            </a:r>
          </a:p>
          <a:p>
            <a:pPr marL="268288" indent="-268288" algn="just">
              <a:buFont typeface="Arial" pitchFamily="34" charset="0"/>
              <a:buChar char="•"/>
            </a:pPr>
            <a:r>
              <a:rPr lang="en-GB" dirty="0" smtClean="0"/>
              <a:t>Background information.</a:t>
            </a:r>
          </a:p>
          <a:p>
            <a:pPr marL="268288" indent="-268288" algn="just">
              <a:buFont typeface="Arial" pitchFamily="34" charset="0"/>
              <a:buChar char="•"/>
            </a:pPr>
            <a:r>
              <a:rPr lang="en-GB" dirty="0" smtClean="0"/>
              <a:t>The mode of action of 4-AQ </a:t>
            </a:r>
            <a:r>
              <a:rPr lang="en-GB" dirty="0" err="1" smtClean="0"/>
              <a:t>antimalarials</a:t>
            </a:r>
            <a:r>
              <a:rPr lang="en-GB" dirty="0" smtClean="0"/>
              <a:t>.</a:t>
            </a:r>
            <a:endParaRPr lang="en-GB" sz="2000" dirty="0" smtClean="0"/>
          </a:p>
        </p:txBody>
      </p:sp>
      <p:sp>
        <p:nvSpPr>
          <p:cNvPr id="4" name="TextBox 3"/>
          <p:cNvSpPr txBox="1"/>
          <p:nvPr/>
        </p:nvSpPr>
        <p:spPr>
          <a:xfrm>
            <a:off x="1475656" y="260648"/>
            <a:ext cx="6120680" cy="461665"/>
          </a:xfrm>
          <a:prstGeom prst="rect">
            <a:avLst/>
          </a:prstGeom>
          <a:noFill/>
        </p:spPr>
        <p:txBody>
          <a:bodyPr wrap="square" rtlCol="0">
            <a:spAutoFit/>
          </a:bodyPr>
          <a:lstStyle/>
          <a:p>
            <a:pPr algn="ctr"/>
            <a:r>
              <a:rPr lang="en-GB" b="1" dirty="0" err="1" smtClean="0"/>
              <a:t>Antimalarial</a:t>
            </a:r>
            <a:r>
              <a:rPr lang="en-GB" b="1" dirty="0" smtClean="0"/>
              <a:t> Workshop 2</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3</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a:t>
            </a:r>
            <a:r>
              <a:rPr lang="en-GB" dirty="0" smtClean="0"/>
              <a:t>Using a wiki and the relationship between 	structure and activity</a:t>
            </a:r>
          </a:p>
          <a:p>
            <a:pPr algn="just" defTabSz="1876425"/>
            <a:r>
              <a:rPr lang="en-GB" b="1" dirty="0" smtClean="0"/>
              <a:t>Workshop 3: Designing your SAR Study</a:t>
            </a:r>
          </a:p>
          <a:p>
            <a:pPr algn="just" defTabSz="1876425"/>
            <a:r>
              <a:rPr lang="en-GB" b="1" dirty="0" smtClean="0"/>
              <a:t>Workshop 4: </a:t>
            </a:r>
            <a:r>
              <a:rPr lang="en-GB" dirty="0" smtClean="0"/>
              <a:t>Pharmacokinetics</a:t>
            </a:r>
          </a:p>
          <a:p>
            <a:pPr algn="just" defTabSz="1876425"/>
            <a:r>
              <a:rPr lang="en-GB" b="1" dirty="0" smtClean="0"/>
              <a:t>Workshop 5: </a:t>
            </a:r>
            <a:r>
              <a:rPr lang="en-GB" dirty="0" smtClean="0"/>
              <a:t>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3</a:t>
            </a:r>
            <a:endParaRPr lang="en-GB" b="1"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714348" y="1214422"/>
            <a:ext cx="7715304" cy="4678204"/>
          </a:xfrm>
          <a:prstGeom prst="rect">
            <a:avLst/>
          </a:prstGeom>
          <a:noFill/>
        </p:spPr>
        <p:txBody>
          <a:bodyPr wrap="square" rtlCol="0">
            <a:spAutoFit/>
          </a:bodyPr>
          <a:lstStyle/>
          <a:p>
            <a:pPr algn="just"/>
            <a:r>
              <a:rPr lang="en-GB" b="1" dirty="0" smtClean="0"/>
              <a:t>Following the previous Workshop you should now be able to:</a:t>
            </a:r>
          </a:p>
          <a:p>
            <a:pPr algn="just"/>
            <a:endParaRPr lang="en-GB" sz="1000" b="1" dirty="0" smtClean="0"/>
          </a:p>
          <a:p>
            <a:pPr lvl="0" algn="just"/>
            <a:r>
              <a:rPr lang="en-IE" dirty="0" smtClean="0"/>
              <a:t>Use your wiki effectively.</a:t>
            </a:r>
          </a:p>
          <a:p>
            <a:pPr lvl="0" algn="just"/>
            <a:endParaRPr lang="en-IE" dirty="0" smtClean="0"/>
          </a:p>
          <a:p>
            <a:pPr lvl="0" algn="just"/>
            <a:r>
              <a:rPr lang="en-IE" dirty="0" smtClean="0"/>
              <a:t>Give an overview of the mode of action of 4-AQ </a:t>
            </a:r>
            <a:r>
              <a:rPr lang="en-IE" dirty="0" err="1" smtClean="0"/>
              <a:t>antimalarials</a:t>
            </a:r>
            <a:r>
              <a:rPr lang="en-IE" dirty="0" smtClean="0"/>
              <a:t>, identifying the drug target and binding interactions.</a:t>
            </a:r>
          </a:p>
          <a:p>
            <a:pPr lvl="0" algn="just"/>
            <a:endParaRPr lang="en-IE" dirty="0" smtClean="0"/>
          </a:p>
          <a:p>
            <a:pPr lvl="0" algn="just"/>
            <a:r>
              <a:rPr lang="en-IE" dirty="0" smtClean="0"/>
              <a:t>Identify the </a:t>
            </a:r>
            <a:r>
              <a:rPr lang="en-IE" dirty="0" err="1" smtClean="0"/>
              <a:t>pharmacophore</a:t>
            </a:r>
            <a:r>
              <a:rPr lang="en-IE" dirty="0" smtClean="0"/>
              <a:t> of 4-AQ </a:t>
            </a:r>
            <a:r>
              <a:rPr lang="en-IE" dirty="0" err="1" smtClean="0"/>
              <a:t>antimalarials</a:t>
            </a:r>
            <a:r>
              <a:rPr lang="en-IE" dirty="0" smtClean="0"/>
              <a:t> and the regions of these drugs than can be modified as part of an SAR study.</a:t>
            </a:r>
          </a:p>
          <a:p>
            <a:pPr algn="just"/>
            <a:endParaRPr lang="en-GB"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570332" y="1370960"/>
            <a:ext cx="8034116" cy="5047536"/>
          </a:xfrm>
          <a:prstGeom prst="rect">
            <a:avLst/>
          </a:prstGeom>
          <a:noFill/>
        </p:spPr>
        <p:txBody>
          <a:bodyPr wrap="square" rtlCol="0">
            <a:spAutoFit/>
          </a:bodyPr>
          <a:lstStyle/>
          <a:p>
            <a:pPr algn="ctr"/>
            <a:r>
              <a:rPr lang="en-GB" dirty="0" smtClean="0"/>
              <a:t> </a:t>
            </a:r>
            <a:r>
              <a:rPr lang="en-GB" b="1" dirty="0" smtClean="0"/>
              <a:t>Between the previous Workshop and this one:</a:t>
            </a:r>
          </a:p>
          <a:p>
            <a:pPr algn="ctr"/>
            <a:endParaRPr lang="en-GB" sz="1000" b="1" dirty="0" smtClean="0"/>
          </a:p>
          <a:p>
            <a:pPr lvl="0" algn="just"/>
            <a:r>
              <a:rPr lang="en-IE" dirty="0" smtClean="0"/>
              <a:t>You should have made significant progress on the following parts of your research proposal/wiki:</a:t>
            </a:r>
          </a:p>
          <a:p>
            <a:pPr lvl="0" algn="just"/>
            <a:endParaRPr lang="en-IE" dirty="0" smtClean="0"/>
          </a:p>
          <a:p>
            <a:pPr marL="361950" lvl="0" indent="-361950" algn="just">
              <a:buFont typeface="Arial" pitchFamily="34" charset="0"/>
              <a:buChar char="•"/>
            </a:pPr>
            <a:r>
              <a:rPr lang="en-GB" dirty="0" smtClean="0"/>
              <a:t>The short summary addressing why the proposed work is significant and outlining the benefits to people in the UK / Ireland and in a country where malaria is endemic (max. 200 words).</a:t>
            </a:r>
          </a:p>
          <a:p>
            <a:pPr marL="361950" indent="-361950" algn="just">
              <a:buFont typeface="Arial" pitchFamily="34" charset="0"/>
              <a:buChar char="•"/>
            </a:pPr>
            <a:r>
              <a:rPr lang="en-GB" dirty="0" smtClean="0"/>
              <a:t>Aims and objectives.</a:t>
            </a:r>
          </a:p>
          <a:p>
            <a:pPr marL="361950" indent="-361950" algn="just">
              <a:buFont typeface="Arial" pitchFamily="34" charset="0"/>
              <a:buChar char="•"/>
            </a:pPr>
            <a:r>
              <a:rPr lang="en-GB" dirty="0" smtClean="0"/>
              <a:t>Background information.</a:t>
            </a:r>
          </a:p>
          <a:p>
            <a:pPr marL="361950" indent="-361950" algn="just">
              <a:buFont typeface="Arial" pitchFamily="34" charset="0"/>
              <a:buChar char="•"/>
            </a:pPr>
            <a:r>
              <a:rPr lang="en-GB" dirty="0" smtClean="0"/>
              <a:t>The mode of action of 4-AQ </a:t>
            </a:r>
            <a:r>
              <a:rPr lang="en-GB" dirty="0" err="1" smtClean="0"/>
              <a:t>antimalarials</a:t>
            </a:r>
            <a:r>
              <a:rPr lang="en-GB" dirty="0" smtClean="0"/>
              <a:t>.</a:t>
            </a:r>
            <a:endParaRPr lang="en-IE" dirty="0" smtClean="0"/>
          </a:p>
          <a:p>
            <a:pPr lvl="0" algn="just"/>
            <a:endParaRPr lang="en-IE" dirty="0" smtClean="0"/>
          </a:p>
          <a:p>
            <a:pPr algn="just"/>
            <a:endParaRPr lang="en-GB"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3</a:t>
            </a:r>
          </a:p>
        </p:txBody>
      </p:sp>
      <p:sp>
        <p:nvSpPr>
          <p:cNvPr id="4" name="TextBox 3"/>
          <p:cNvSpPr txBox="1"/>
          <p:nvPr/>
        </p:nvSpPr>
        <p:spPr>
          <a:xfrm>
            <a:off x="714348" y="1035888"/>
            <a:ext cx="7715304" cy="5201424"/>
          </a:xfrm>
          <a:prstGeom prst="rect">
            <a:avLst/>
          </a:prstGeom>
          <a:noFill/>
        </p:spPr>
        <p:txBody>
          <a:bodyPr wrap="square" rtlCol="0">
            <a:spAutoFit/>
          </a:bodyPr>
          <a:lstStyle/>
          <a:p>
            <a:pPr algn="just"/>
            <a:r>
              <a:rPr lang="en-GB" dirty="0" smtClean="0"/>
              <a:t>Dr. Samuel Southern from Library Information Services has completed Part B of his report and it is now available to you.  </a:t>
            </a:r>
          </a:p>
          <a:p>
            <a:pPr algn="just"/>
            <a:endParaRPr lang="en-GB" sz="1000" dirty="0" smtClean="0"/>
          </a:p>
          <a:p>
            <a:pPr algn="just"/>
            <a:r>
              <a:rPr lang="en-GB" dirty="0" smtClean="0"/>
              <a:t>You must read it carefully and use the information provided to:</a:t>
            </a:r>
          </a:p>
          <a:p>
            <a:pPr marL="173038" lvl="0" indent="-173038" algn="just">
              <a:buFont typeface="Arial" pitchFamily="34" charset="0"/>
              <a:buChar char="•"/>
            </a:pPr>
            <a:r>
              <a:rPr lang="en-IE" dirty="0" smtClean="0"/>
              <a:t>Review the synthetic routes to a number of 4-AQs and related compounds. Use them as inspiration for your own SAR study.</a:t>
            </a:r>
          </a:p>
          <a:p>
            <a:pPr marL="173038" lvl="0" indent="-173038" algn="just">
              <a:buFont typeface="Arial" pitchFamily="34" charset="0"/>
              <a:buChar char="•"/>
            </a:pPr>
            <a:r>
              <a:rPr lang="en-IE" dirty="0" smtClean="0"/>
              <a:t>Review the methods used to assess the biological activity of 4-AQs.</a:t>
            </a:r>
          </a:p>
          <a:p>
            <a:pPr marL="173038" lvl="0" indent="-173038" algn="just">
              <a:buFont typeface="Arial" pitchFamily="34" charset="0"/>
              <a:buChar char="•"/>
            </a:pPr>
            <a:endParaRPr lang="en-IE" sz="1000" dirty="0" smtClean="0"/>
          </a:p>
          <a:p>
            <a:pPr lvl="0" algn="just"/>
            <a:r>
              <a:rPr lang="en-IE" dirty="0" smtClean="0"/>
              <a:t>Use the reports (Part A and B), your own knowledge and experience (from this and other modules) and ask for advice if needed to complete the tasks.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3568" y="620688"/>
            <a:ext cx="7715304" cy="461665"/>
          </a:xfrm>
          <a:prstGeom prst="rect">
            <a:avLst/>
          </a:prstGeom>
          <a:noFill/>
        </p:spPr>
        <p:txBody>
          <a:bodyPr wrap="square" rtlCol="0">
            <a:spAutoFit/>
          </a:bodyPr>
          <a:lstStyle/>
          <a:p>
            <a:pPr algn="ctr"/>
            <a:r>
              <a:rPr lang="en-IE" b="1" dirty="0" smtClean="0"/>
              <a:t>Writing Abstracts</a:t>
            </a:r>
            <a:endParaRPr lang="en-US" b="1" dirty="0"/>
          </a:p>
        </p:txBody>
      </p:sp>
      <p:sp>
        <p:nvSpPr>
          <p:cNvPr id="4" name="Rectangle 3"/>
          <p:cNvSpPr/>
          <p:nvPr/>
        </p:nvSpPr>
        <p:spPr>
          <a:xfrm>
            <a:off x="539552" y="1196752"/>
            <a:ext cx="7704856" cy="4524315"/>
          </a:xfrm>
          <a:prstGeom prst="rect">
            <a:avLst/>
          </a:prstGeom>
        </p:spPr>
        <p:txBody>
          <a:bodyPr wrap="square">
            <a:spAutoFit/>
          </a:bodyPr>
          <a:lstStyle/>
          <a:p>
            <a:pPr algn="just"/>
            <a:r>
              <a:rPr lang="en-IE" dirty="0" smtClean="0"/>
              <a:t>The aim of this activity is to give you some experience of preparing an abstract of an article before you write one for the Molecules Against Malaria grant proposal.</a:t>
            </a:r>
          </a:p>
          <a:p>
            <a:pPr algn="just"/>
            <a:endParaRPr lang="en-IE" dirty="0" smtClean="0"/>
          </a:p>
          <a:p>
            <a:pPr algn="just"/>
            <a:r>
              <a:rPr lang="en-IE" dirty="0" smtClean="0"/>
              <a:t>Writing an abstract is not an easy task;</a:t>
            </a:r>
          </a:p>
          <a:p>
            <a:pPr algn="just"/>
            <a:endParaRPr lang="en-IE" dirty="0" smtClean="0"/>
          </a:p>
          <a:p>
            <a:pPr algn="just"/>
            <a:r>
              <a:rPr lang="en-IE" dirty="0" smtClean="0"/>
              <a:t>“I was going to write you a short letter but I didn’t have time”</a:t>
            </a:r>
          </a:p>
          <a:p>
            <a:pPr algn="just"/>
            <a:r>
              <a:rPr lang="en-IE" dirty="0" smtClean="0"/>
              <a:t>George Bernard Shaw</a:t>
            </a:r>
          </a:p>
          <a:p>
            <a:pPr algn="just"/>
            <a:endParaRPr lang="en-IE" dirty="0" smtClean="0"/>
          </a:p>
          <a:p>
            <a:pPr algn="just"/>
            <a:r>
              <a:rPr lang="en-IE" dirty="0" smtClean="0"/>
              <a:t>“To write simply is as difficult as to be good”</a:t>
            </a:r>
          </a:p>
          <a:p>
            <a:pPr algn="just"/>
            <a:r>
              <a:rPr lang="en-IE" dirty="0" smtClean="0"/>
              <a:t>William Somerset </a:t>
            </a:r>
            <a:r>
              <a:rPr lang="en-IE" dirty="0" err="1" smtClean="0"/>
              <a:t>Maughan</a:t>
            </a:r>
            <a:endParaRPr lang="en-IE"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332656"/>
            <a:ext cx="6120680" cy="461665"/>
          </a:xfrm>
          <a:prstGeom prst="rect">
            <a:avLst/>
          </a:prstGeom>
          <a:noFill/>
        </p:spPr>
        <p:txBody>
          <a:bodyPr wrap="square" rtlCol="0">
            <a:spAutoFit/>
          </a:bodyPr>
          <a:lstStyle/>
          <a:p>
            <a:pPr algn="ctr"/>
            <a:r>
              <a:rPr lang="en-GB" b="1" dirty="0" err="1" smtClean="0"/>
              <a:t>Antimalarial</a:t>
            </a:r>
            <a:r>
              <a:rPr lang="en-GB" b="1" dirty="0" smtClean="0"/>
              <a:t> Workshop 3</a:t>
            </a:r>
          </a:p>
        </p:txBody>
      </p:sp>
      <p:sp>
        <p:nvSpPr>
          <p:cNvPr id="9" name="TextBox 8"/>
          <p:cNvSpPr txBox="1"/>
          <p:nvPr/>
        </p:nvSpPr>
        <p:spPr>
          <a:xfrm>
            <a:off x="714348" y="908720"/>
            <a:ext cx="7715304" cy="5262979"/>
          </a:xfrm>
          <a:prstGeom prst="rect">
            <a:avLst/>
          </a:prstGeom>
          <a:noFill/>
        </p:spPr>
        <p:txBody>
          <a:bodyPr wrap="square" rtlCol="0">
            <a:spAutoFit/>
          </a:bodyPr>
          <a:lstStyle/>
          <a:p>
            <a:pPr algn="just"/>
            <a:r>
              <a:rPr lang="en-GB" dirty="0" smtClean="0"/>
              <a:t>During the first hour of the workshop you will be asked to:</a:t>
            </a:r>
          </a:p>
          <a:p>
            <a:pPr marL="361950" indent="-361950" algn="just">
              <a:buFont typeface="Arial" pitchFamily="34" charset="0"/>
              <a:buChar char="•"/>
            </a:pPr>
            <a:r>
              <a:rPr lang="en-GB" dirty="0" smtClean="0"/>
              <a:t>Select a lead compound if one has not been assigned by your tutor. </a:t>
            </a:r>
          </a:p>
          <a:p>
            <a:pPr marL="361950" lvl="0" indent="-361950" algn="just">
              <a:buFont typeface="Arial" pitchFamily="34" charset="0"/>
              <a:buChar char="•"/>
            </a:pPr>
            <a:r>
              <a:rPr lang="en-GB" dirty="0" smtClean="0"/>
              <a:t>Propose chemical modifications of the lead compound to afford new 4-AQs (target compounds).</a:t>
            </a:r>
            <a:endParaRPr lang="en-IE" dirty="0" smtClean="0"/>
          </a:p>
          <a:p>
            <a:pPr marL="361950" lvl="0" indent="-361950" algn="just">
              <a:buFont typeface="Arial" pitchFamily="34" charset="0"/>
              <a:buChar char="•"/>
            </a:pPr>
            <a:r>
              <a:rPr lang="en-GB" dirty="0" smtClean="0"/>
              <a:t>Suggest  the synthetic route(s) to the target compounds and identify commercially available starting materials. </a:t>
            </a:r>
          </a:p>
          <a:p>
            <a:pPr marL="361950" lvl="0" indent="-361950" algn="just"/>
            <a:endParaRPr lang="en-IE" dirty="0" smtClean="0"/>
          </a:p>
          <a:p>
            <a:pPr lvl="0" indent="3175" algn="just"/>
            <a:r>
              <a:rPr lang="en-IE" dirty="0" smtClean="0"/>
              <a:t>In the last part of the workshop</a:t>
            </a:r>
            <a:r>
              <a:rPr lang="en-GB" dirty="0" smtClean="0"/>
              <a:t> (approx. 30 </a:t>
            </a:r>
            <a:r>
              <a:rPr lang="en-GB" dirty="0" err="1" smtClean="0"/>
              <a:t>mins</a:t>
            </a:r>
            <a:r>
              <a:rPr lang="en-GB" dirty="0" smtClean="0"/>
              <a:t>) you should:</a:t>
            </a:r>
            <a:endParaRPr lang="en-IE" dirty="0" smtClean="0"/>
          </a:p>
          <a:p>
            <a:pPr marL="361950" lvl="0" indent="-361950" algn="just">
              <a:buFont typeface="Arial" pitchFamily="34" charset="0"/>
              <a:buChar char="•"/>
            </a:pPr>
            <a:r>
              <a:rPr lang="en-GB" dirty="0" smtClean="0"/>
              <a:t>Discuss and propose a method or methods for the biological evaluation of the new 4-AQs. </a:t>
            </a:r>
            <a:endParaRPr lang="en-IE"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3850" y="830317"/>
            <a:ext cx="8496622" cy="5262979"/>
          </a:xfrm>
          <a:prstGeom prst="rect">
            <a:avLst/>
          </a:prstGeom>
          <a:noFill/>
        </p:spPr>
        <p:txBody>
          <a:bodyPr wrap="square" rtlCol="0">
            <a:spAutoFit/>
          </a:bodyPr>
          <a:lstStyle/>
          <a:p>
            <a:pPr algn="just"/>
            <a:r>
              <a:rPr lang="en-GB" b="1" dirty="0" smtClean="0"/>
              <a:t>Before you leave the class:</a:t>
            </a:r>
            <a:endParaRPr lang="en-GB" sz="1000" b="1" dirty="0" smtClean="0"/>
          </a:p>
          <a:p>
            <a:pPr marL="268288" indent="-268288" algn="just">
              <a:buFont typeface="Arial" pitchFamily="34" charset="0"/>
              <a:buChar char="•"/>
            </a:pPr>
            <a:r>
              <a:rPr lang="en-GB" dirty="0" smtClean="0"/>
              <a:t>Update your wiki if possible.</a:t>
            </a:r>
          </a:p>
          <a:p>
            <a:pPr marL="268288" indent="-268288" algn="just">
              <a:buFont typeface="Arial" pitchFamily="34" charset="0"/>
              <a:buChar char="•"/>
            </a:pPr>
            <a:r>
              <a:rPr lang="en-GB" dirty="0" smtClean="0"/>
              <a:t>Prepare a list of tasks to be completed before the next workshop and assign one or more group members to each task.</a:t>
            </a:r>
          </a:p>
          <a:p>
            <a:pPr marL="268288" indent="-268288" algn="just">
              <a:buFont typeface="Arial" pitchFamily="34" charset="0"/>
              <a:buChar char="•"/>
            </a:pPr>
            <a:r>
              <a:rPr lang="en-GB" dirty="0" smtClean="0"/>
              <a:t>Arrange a time to meet between workshops.</a:t>
            </a:r>
          </a:p>
          <a:p>
            <a:pPr marL="268288" indent="-268288" algn="just">
              <a:buFont typeface="Arial" pitchFamily="34" charset="0"/>
              <a:buChar char="•"/>
            </a:pPr>
            <a:r>
              <a:rPr lang="en-GB" dirty="0" smtClean="0"/>
              <a:t>Pharmacokinetics revision</a:t>
            </a:r>
          </a:p>
          <a:p>
            <a:pPr marL="268288" indent="-268288" algn="just">
              <a:buFont typeface="Arial" pitchFamily="34" charset="0"/>
              <a:buChar char="•"/>
            </a:pPr>
            <a:endParaRPr lang="en-GB" dirty="0" smtClean="0"/>
          </a:p>
          <a:p>
            <a:pPr algn="just"/>
            <a:r>
              <a:rPr lang="en-GB" b="1" dirty="0" smtClean="0"/>
              <a:t>Before the next workshop you should aim to complete the following sections of your wiki/ proposal: </a:t>
            </a:r>
          </a:p>
          <a:p>
            <a:pPr marL="268288" lvl="0" indent="-268288" algn="just">
              <a:buFont typeface="Arial" pitchFamily="34" charset="0"/>
              <a:buChar char="•"/>
            </a:pPr>
            <a:r>
              <a:rPr lang="en-GB" dirty="0" smtClean="0"/>
              <a:t>Proposed Structure Activity Relationship (SAR) study: Selection/identification of lead compound, target compounds, selection of biological assay(s) and rationale.</a:t>
            </a:r>
            <a:endParaRPr lang="en-IE" dirty="0" smtClean="0"/>
          </a:p>
          <a:p>
            <a:pPr marL="268288" lvl="0" indent="-268288">
              <a:buFont typeface="Arial" pitchFamily="34" charset="0"/>
              <a:buChar char="•"/>
            </a:pPr>
            <a:r>
              <a:rPr lang="en-GB" dirty="0" smtClean="0"/>
              <a:t>Synthetic route(s) to the target compounds.</a:t>
            </a:r>
            <a:endParaRPr lang="en-IE" dirty="0"/>
          </a:p>
        </p:txBody>
      </p:sp>
      <p:sp>
        <p:nvSpPr>
          <p:cNvPr id="4" name="TextBox 3"/>
          <p:cNvSpPr txBox="1"/>
          <p:nvPr/>
        </p:nvSpPr>
        <p:spPr>
          <a:xfrm>
            <a:off x="1475656" y="159023"/>
            <a:ext cx="6120680" cy="461665"/>
          </a:xfrm>
          <a:prstGeom prst="rect">
            <a:avLst/>
          </a:prstGeom>
          <a:noFill/>
        </p:spPr>
        <p:txBody>
          <a:bodyPr wrap="square" rtlCol="0">
            <a:spAutoFit/>
          </a:bodyPr>
          <a:lstStyle/>
          <a:p>
            <a:pPr algn="ctr"/>
            <a:r>
              <a:rPr lang="en-GB" b="1" dirty="0" err="1" smtClean="0"/>
              <a:t>Antimalarial</a:t>
            </a:r>
            <a:r>
              <a:rPr lang="en-GB" b="1" dirty="0" smtClean="0"/>
              <a:t> Workshop 3</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4</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a:t>
            </a:r>
            <a:r>
              <a:rPr lang="en-GB" dirty="0" smtClean="0"/>
              <a:t>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Pharmacokinetics</a:t>
            </a:r>
          </a:p>
          <a:p>
            <a:pPr algn="just" defTabSz="1876425"/>
            <a:r>
              <a:rPr lang="en-GB" b="1" dirty="0" smtClean="0"/>
              <a:t>Workshop 5: </a:t>
            </a:r>
            <a:r>
              <a:rPr lang="en-GB" dirty="0" smtClean="0"/>
              <a:t>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4</a:t>
            </a:r>
            <a:endParaRPr lang="en-GB" b="1"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714348" y="1442968"/>
            <a:ext cx="7715304" cy="3416320"/>
          </a:xfrm>
          <a:prstGeom prst="rect">
            <a:avLst/>
          </a:prstGeom>
          <a:noFill/>
        </p:spPr>
        <p:txBody>
          <a:bodyPr wrap="square" rtlCol="0">
            <a:spAutoFit/>
          </a:bodyPr>
          <a:lstStyle/>
          <a:p>
            <a:pPr algn="just"/>
            <a:r>
              <a:rPr lang="en-GB" b="1" dirty="0" smtClean="0"/>
              <a:t>Following the previous Workshop you should now have:</a:t>
            </a:r>
          </a:p>
          <a:p>
            <a:pPr algn="just"/>
            <a:endParaRPr lang="en-GB" dirty="0" smtClean="0"/>
          </a:p>
          <a:p>
            <a:pPr marL="361950" indent="-361950" algn="just">
              <a:buFont typeface="Arial" pitchFamily="34" charset="0"/>
              <a:buChar char="•"/>
            </a:pPr>
            <a:r>
              <a:rPr lang="en-GB" dirty="0" smtClean="0"/>
              <a:t>Identified the target compounds for your proposed SAR study.</a:t>
            </a:r>
          </a:p>
          <a:p>
            <a:pPr marL="361950" indent="-361950" algn="just">
              <a:buFont typeface="Arial" pitchFamily="34" charset="0"/>
              <a:buChar char="•"/>
            </a:pPr>
            <a:r>
              <a:rPr lang="en-GB" dirty="0" smtClean="0"/>
              <a:t>Proposed synthetic routes to your target compounds.</a:t>
            </a:r>
          </a:p>
          <a:p>
            <a:pPr marL="361950" indent="-361950" algn="just">
              <a:buFont typeface="Arial" pitchFamily="34" charset="0"/>
              <a:buChar char="•"/>
            </a:pPr>
            <a:r>
              <a:rPr lang="en-GB" dirty="0" smtClean="0"/>
              <a:t>Identified a biological assay or assays that you would use to evaluate the </a:t>
            </a:r>
            <a:r>
              <a:rPr lang="en-GB" dirty="0" err="1" smtClean="0"/>
              <a:t>antimalarial</a:t>
            </a:r>
            <a:r>
              <a:rPr lang="en-GB" dirty="0" smtClean="0"/>
              <a:t> activity of your target compounds.</a:t>
            </a:r>
            <a:endParaRPr lang="en-GB"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570332" y="1370960"/>
            <a:ext cx="8034116" cy="4678204"/>
          </a:xfrm>
          <a:prstGeom prst="rect">
            <a:avLst/>
          </a:prstGeom>
          <a:noFill/>
        </p:spPr>
        <p:txBody>
          <a:bodyPr wrap="square" rtlCol="0">
            <a:spAutoFit/>
          </a:bodyPr>
          <a:lstStyle/>
          <a:p>
            <a:pPr algn="ctr"/>
            <a:r>
              <a:rPr lang="en-GB" dirty="0" smtClean="0"/>
              <a:t> </a:t>
            </a:r>
            <a:r>
              <a:rPr lang="en-GB" b="1" dirty="0" smtClean="0"/>
              <a:t>Between the previous Workshop and this one:</a:t>
            </a:r>
          </a:p>
          <a:p>
            <a:pPr algn="ctr"/>
            <a:endParaRPr lang="en-GB" sz="1000" b="1" dirty="0" smtClean="0"/>
          </a:p>
          <a:p>
            <a:pPr lvl="0" algn="just"/>
            <a:r>
              <a:rPr lang="en-IE" dirty="0" smtClean="0"/>
              <a:t>You should have made significant progress on the following parts of your research proposal/wiki:</a:t>
            </a:r>
          </a:p>
          <a:p>
            <a:pPr lvl="0" algn="just"/>
            <a:endParaRPr lang="en-IE" dirty="0" smtClean="0"/>
          </a:p>
          <a:p>
            <a:pPr marL="268288" lvl="0" indent="-268288" algn="just">
              <a:buFont typeface="Arial" pitchFamily="34" charset="0"/>
              <a:buChar char="•"/>
            </a:pPr>
            <a:r>
              <a:rPr lang="en-GB" dirty="0" smtClean="0"/>
              <a:t>Proposed Structure Activity Relationship (SAR) study: Target compounds, selection of biological assay(s) and rationale.</a:t>
            </a:r>
            <a:endParaRPr lang="en-IE" dirty="0" smtClean="0"/>
          </a:p>
          <a:p>
            <a:pPr marL="268288" lvl="0" indent="-268288">
              <a:buFont typeface="Arial" pitchFamily="34" charset="0"/>
              <a:buChar char="•"/>
            </a:pPr>
            <a:r>
              <a:rPr lang="en-GB" dirty="0" smtClean="0"/>
              <a:t>Synthetic route to the target compounds.</a:t>
            </a:r>
          </a:p>
          <a:p>
            <a:pPr marL="268288" lvl="0" indent="-268288"/>
            <a:endParaRPr lang="en-GB" dirty="0" smtClean="0"/>
          </a:p>
          <a:p>
            <a:pPr lvl="0"/>
            <a:r>
              <a:rPr lang="en-GB" dirty="0" smtClean="0"/>
              <a:t>And you should have read the appropriate section of the recommended text (Pharmacokinetics) in preparation for this workshop.</a:t>
            </a:r>
            <a:endParaRPr lang="en-IE" dirty="0" smtClean="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830997"/>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a:t>
            </a:r>
            <a:endParaRPr lang="en-GB" b="1" dirty="0"/>
          </a:p>
        </p:txBody>
      </p:sp>
      <p:sp>
        <p:nvSpPr>
          <p:cNvPr id="9" name="TextBox 8"/>
          <p:cNvSpPr txBox="1"/>
          <p:nvPr/>
        </p:nvSpPr>
        <p:spPr>
          <a:xfrm>
            <a:off x="714348" y="2119496"/>
            <a:ext cx="7715304" cy="2677656"/>
          </a:xfrm>
          <a:prstGeom prst="rect">
            <a:avLst/>
          </a:prstGeom>
          <a:noFill/>
        </p:spPr>
        <p:txBody>
          <a:bodyPr wrap="square" rtlCol="0">
            <a:spAutoFit/>
          </a:bodyPr>
          <a:lstStyle/>
          <a:p>
            <a:pPr algn="ctr"/>
            <a:r>
              <a:rPr lang="en-GB" b="1" dirty="0" err="1" smtClean="0"/>
              <a:t>Antimalarial</a:t>
            </a:r>
            <a:r>
              <a:rPr lang="en-GB" b="1" dirty="0" smtClean="0"/>
              <a:t> Workshop 4</a:t>
            </a:r>
          </a:p>
          <a:p>
            <a:endParaRPr lang="en-GB" dirty="0" smtClean="0"/>
          </a:p>
          <a:p>
            <a:pPr algn="just"/>
            <a:r>
              <a:rPr lang="en-GB" b="1" dirty="0" smtClean="0"/>
              <a:t>Part 1 (1 hour):</a:t>
            </a:r>
          </a:p>
          <a:p>
            <a:pPr algn="just"/>
            <a:r>
              <a:rPr lang="en-GB" dirty="0" smtClean="0"/>
              <a:t>Pharmacokinetics</a:t>
            </a:r>
            <a:endParaRPr lang="en-GB" dirty="0" smtClean="0"/>
          </a:p>
          <a:p>
            <a:pPr algn="just"/>
            <a:endParaRPr lang="en-GB" b="1" dirty="0" smtClean="0"/>
          </a:p>
          <a:p>
            <a:pPr algn="just"/>
            <a:r>
              <a:rPr lang="en-GB" b="1" dirty="0" smtClean="0"/>
              <a:t>Part 2 (40 </a:t>
            </a:r>
            <a:r>
              <a:rPr lang="en-GB" b="1" dirty="0" err="1" smtClean="0"/>
              <a:t>mins</a:t>
            </a:r>
            <a:r>
              <a:rPr lang="en-GB" b="1" dirty="0" smtClean="0"/>
              <a:t>):</a:t>
            </a:r>
          </a:p>
          <a:p>
            <a:pPr algn="just"/>
            <a:r>
              <a:rPr lang="en-GB" dirty="0" smtClean="0"/>
              <a:t>Timelines</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4</a:t>
            </a:r>
          </a:p>
        </p:txBody>
      </p:sp>
      <p:sp>
        <p:nvSpPr>
          <p:cNvPr id="9" name="TextBox 8"/>
          <p:cNvSpPr txBox="1"/>
          <p:nvPr/>
        </p:nvSpPr>
        <p:spPr>
          <a:xfrm>
            <a:off x="714348" y="1218232"/>
            <a:ext cx="7715304" cy="4893647"/>
          </a:xfrm>
          <a:prstGeom prst="rect">
            <a:avLst/>
          </a:prstGeom>
          <a:noFill/>
        </p:spPr>
        <p:txBody>
          <a:bodyPr wrap="square" rtlCol="0">
            <a:spAutoFit/>
          </a:bodyPr>
          <a:lstStyle/>
          <a:p>
            <a:pPr algn="just"/>
            <a:r>
              <a:rPr lang="en-GB" dirty="0" smtClean="0"/>
              <a:t>In Part 1 of this Workshop you will be asked to:</a:t>
            </a:r>
          </a:p>
          <a:p>
            <a:pPr algn="just"/>
            <a:endParaRPr lang="en-GB" dirty="0" smtClean="0"/>
          </a:p>
          <a:p>
            <a:pPr marL="361950" indent="-361950" algn="just">
              <a:buFont typeface="Arial" pitchFamily="34" charset="0"/>
              <a:buChar char="•"/>
            </a:pPr>
            <a:r>
              <a:rPr lang="en-GB" dirty="0" smtClean="0"/>
              <a:t>Analyse your target compounds using Lipinski’s rule of 5 and PSA/rotatable bonds.  A worksheet is provided to assist you.</a:t>
            </a:r>
          </a:p>
          <a:p>
            <a:pPr marL="361950" lvl="0" indent="-361950" algn="just">
              <a:buFont typeface="Arial" pitchFamily="34" charset="0"/>
              <a:buChar char="•"/>
            </a:pPr>
            <a:r>
              <a:rPr lang="en-IE" dirty="0" smtClean="0"/>
              <a:t>Predict whether the target compounds will be orally available.</a:t>
            </a:r>
          </a:p>
          <a:p>
            <a:pPr marL="361950" lvl="0" indent="-361950" algn="just">
              <a:buFont typeface="Arial" pitchFamily="34" charset="0"/>
              <a:buChar char="•"/>
            </a:pPr>
            <a:r>
              <a:rPr lang="en-IE" dirty="0" smtClean="0"/>
              <a:t>Predict how the target compounds will be metabolised.</a:t>
            </a:r>
          </a:p>
          <a:p>
            <a:pPr marL="361950" lvl="0" indent="-361950" algn="just">
              <a:buFont typeface="Arial" pitchFamily="34" charset="0"/>
              <a:buChar char="•"/>
            </a:pPr>
            <a:r>
              <a:rPr lang="en-IE" dirty="0" smtClean="0"/>
              <a:t>Prepare a memo to the GHO Pharmacology Team summarising the analyses.</a:t>
            </a:r>
          </a:p>
          <a:p>
            <a:pPr marL="361950" lvl="0" indent="-361950" algn="just">
              <a:buFont typeface="Arial" pitchFamily="34" charset="0"/>
              <a:buChar char="•"/>
            </a:pPr>
            <a:r>
              <a:rPr lang="en-IE" b="1" i="1" dirty="0" smtClean="0"/>
              <a:t>If time, </a:t>
            </a:r>
            <a:r>
              <a:rPr lang="en-IE" dirty="0" smtClean="0"/>
              <a:t>re-evaluate the target compounds in light of your findings.</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375047"/>
            <a:ext cx="6120680" cy="461665"/>
          </a:xfrm>
          <a:prstGeom prst="rect">
            <a:avLst/>
          </a:prstGeom>
          <a:noFill/>
        </p:spPr>
        <p:txBody>
          <a:bodyPr wrap="square" rtlCol="0">
            <a:spAutoFit/>
          </a:bodyPr>
          <a:lstStyle/>
          <a:p>
            <a:pPr algn="ctr"/>
            <a:r>
              <a:rPr lang="en-GB" b="1" dirty="0" err="1" smtClean="0"/>
              <a:t>Antimalarial</a:t>
            </a:r>
            <a:r>
              <a:rPr lang="en-GB" b="1" dirty="0" smtClean="0"/>
              <a:t> Workshop 4</a:t>
            </a:r>
          </a:p>
        </p:txBody>
      </p:sp>
      <p:sp>
        <p:nvSpPr>
          <p:cNvPr id="4" name="TextBox 3"/>
          <p:cNvSpPr txBox="1"/>
          <p:nvPr/>
        </p:nvSpPr>
        <p:spPr>
          <a:xfrm>
            <a:off x="323528" y="980728"/>
            <a:ext cx="8568952" cy="5262979"/>
          </a:xfrm>
          <a:prstGeom prst="rect">
            <a:avLst/>
          </a:prstGeom>
          <a:noFill/>
        </p:spPr>
        <p:txBody>
          <a:bodyPr wrap="square" rtlCol="0">
            <a:spAutoFit/>
          </a:bodyPr>
          <a:lstStyle/>
          <a:p>
            <a:pPr algn="just"/>
            <a:r>
              <a:rPr lang="en-GB" dirty="0" smtClean="0"/>
              <a:t>Prof. R. Woodward (GHO Centre Director) has sent an internal memo (#4) informing you of the involvement of the GHO Pharmacology Team and attached Part C of the Report which outlines aspects of the pharmacokinetics of 4-AQs.</a:t>
            </a:r>
          </a:p>
          <a:p>
            <a:pPr algn="just"/>
            <a:endParaRPr lang="en-GB" dirty="0" smtClean="0"/>
          </a:p>
          <a:p>
            <a:pPr algn="just"/>
            <a:r>
              <a:rPr lang="en-GB" dirty="0" smtClean="0"/>
              <a:t>She </a:t>
            </a:r>
            <a:r>
              <a:rPr lang="en-GB" dirty="0" smtClean="0"/>
              <a:t>has asked you to contact the Pharmacology Team via an internal memo and provide them with information about the predicted pharmacokinetics of the target compounds. ‘Drug-Likeness Analysis’ sheets are provided and must be completed for each compound.</a:t>
            </a:r>
          </a:p>
          <a:p>
            <a:pPr algn="just"/>
            <a:endParaRPr lang="en-GB" dirty="0" smtClean="0"/>
          </a:p>
          <a:p>
            <a:pPr algn="just"/>
            <a:r>
              <a:rPr lang="en-IE" dirty="0" smtClean="0"/>
              <a:t>Read the report provided carefully and use the information it contains and any information you have gained from your own research to respond to Prof. R. Woodward’s request.</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IE" b="1" dirty="0" smtClean="0"/>
              <a:t>What is an abstract?</a:t>
            </a:r>
            <a:endParaRPr lang="en-US" b="1" dirty="0" smtClean="0"/>
          </a:p>
        </p:txBody>
      </p:sp>
      <p:sp>
        <p:nvSpPr>
          <p:cNvPr id="4" name="Rectangle 3"/>
          <p:cNvSpPr/>
          <p:nvPr/>
        </p:nvSpPr>
        <p:spPr>
          <a:xfrm>
            <a:off x="755576" y="1340768"/>
            <a:ext cx="7632848" cy="830997"/>
          </a:xfrm>
          <a:prstGeom prst="rect">
            <a:avLst/>
          </a:prstGeom>
        </p:spPr>
        <p:txBody>
          <a:bodyPr wrap="square">
            <a:spAutoFit/>
          </a:bodyPr>
          <a:lstStyle/>
          <a:p>
            <a:endParaRPr lang="en-US" dirty="0" smtClean="0"/>
          </a:p>
          <a:p>
            <a:endParaRPr lang="en-US" dirty="0" smtClean="0"/>
          </a:p>
        </p:txBody>
      </p:sp>
      <p:sp>
        <p:nvSpPr>
          <p:cNvPr id="5" name="Rectangle 4"/>
          <p:cNvSpPr/>
          <p:nvPr/>
        </p:nvSpPr>
        <p:spPr>
          <a:xfrm>
            <a:off x="-36512" y="2132856"/>
            <a:ext cx="9180512" cy="1200329"/>
          </a:xfrm>
          <a:prstGeom prst="rect">
            <a:avLst/>
          </a:prstGeom>
        </p:spPr>
        <p:txBody>
          <a:bodyPr wrap="square">
            <a:spAutoFit/>
          </a:bodyPr>
          <a:lstStyle/>
          <a:p>
            <a:pPr algn="ctr"/>
            <a:r>
              <a:rPr lang="en-IE" dirty="0" smtClean="0"/>
              <a:t>“A short piece of writing containing the main ideas in a document”</a:t>
            </a:r>
          </a:p>
          <a:p>
            <a:pPr algn="ctr"/>
            <a:endParaRPr lang="en-IE" dirty="0" smtClean="0"/>
          </a:p>
          <a:p>
            <a:pPr algn="ctr"/>
            <a:r>
              <a:rPr lang="en-IE" dirty="0" smtClean="0"/>
              <a:t>Oxford English Dictionary</a:t>
            </a:r>
            <a:endParaRPr lang="en-IE"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9552" y="188640"/>
            <a:ext cx="7715304" cy="461665"/>
          </a:xfrm>
          <a:prstGeom prst="rect">
            <a:avLst/>
          </a:prstGeom>
          <a:noFill/>
        </p:spPr>
        <p:txBody>
          <a:bodyPr wrap="square" rtlCol="0">
            <a:spAutoFit/>
          </a:bodyPr>
          <a:lstStyle/>
          <a:p>
            <a:pPr algn="ctr"/>
            <a:r>
              <a:rPr lang="en-IE" b="1" dirty="0" smtClean="0"/>
              <a:t>Drug-Likeness Analysis</a:t>
            </a:r>
            <a:endParaRPr lang="en-GB" b="1" dirty="0"/>
          </a:p>
        </p:txBody>
      </p:sp>
      <p:sp>
        <p:nvSpPr>
          <p:cNvPr id="9" name="TextBox 8"/>
          <p:cNvSpPr txBox="1"/>
          <p:nvPr/>
        </p:nvSpPr>
        <p:spPr>
          <a:xfrm>
            <a:off x="323528" y="620688"/>
            <a:ext cx="8470880" cy="4170372"/>
          </a:xfrm>
          <a:prstGeom prst="rect">
            <a:avLst/>
          </a:prstGeom>
          <a:noFill/>
        </p:spPr>
        <p:txBody>
          <a:bodyPr wrap="square" rtlCol="0">
            <a:spAutoFit/>
          </a:bodyPr>
          <a:lstStyle/>
          <a:p>
            <a:pPr algn="just"/>
            <a:r>
              <a:rPr lang="en-IE" sz="2000" dirty="0" smtClean="0"/>
              <a:t>Structure (identify functional groups, HBAs, HBDs and rotatable bonds): </a:t>
            </a:r>
          </a:p>
          <a:p>
            <a:endParaRPr lang="en-IE" sz="2000" dirty="0" smtClean="0"/>
          </a:p>
          <a:p>
            <a:endParaRPr lang="en-IE" sz="2000" dirty="0" smtClean="0"/>
          </a:p>
          <a:p>
            <a:endParaRPr lang="en-IE" sz="2000" dirty="0" smtClean="0"/>
          </a:p>
          <a:p>
            <a:endParaRPr lang="en-IE" sz="2000" dirty="0" smtClean="0"/>
          </a:p>
          <a:p>
            <a:endParaRPr lang="en-IE" sz="2000" dirty="0" smtClean="0"/>
          </a:p>
          <a:p>
            <a:endParaRPr lang="en-IE" sz="2000" dirty="0" smtClean="0"/>
          </a:p>
          <a:p>
            <a:r>
              <a:rPr lang="en-IE" sz="2000" dirty="0" smtClean="0"/>
              <a:t>	       	</a:t>
            </a:r>
          </a:p>
          <a:p>
            <a:pPr>
              <a:spcAft>
                <a:spcPts val="600"/>
              </a:spcAft>
            </a:pPr>
            <a:r>
              <a:rPr lang="en-IE" sz="2000" dirty="0" smtClean="0"/>
              <a:t>	</a:t>
            </a:r>
          </a:p>
          <a:p>
            <a:endParaRPr lang="en-IE" sz="2000" dirty="0" smtClean="0"/>
          </a:p>
          <a:p>
            <a:r>
              <a:rPr lang="en-IE" sz="2000" dirty="0" smtClean="0"/>
              <a:t>				</a:t>
            </a:r>
          </a:p>
          <a:p>
            <a:endParaRPr lang="en-IE" sz="2000" dirty="0" smtClean="0"/>
          </a:p>
          <a:p>
            <a:endParaRPr lang="en-IE" sz="2000" dirty="0" smtClean="0"/>
          </a:p>
        </p:txBody>
      </p:sp>
      <p:sp>
        <p:nvSpPr>
          <p:cNvPr id="5" name="Rectangle 4"/>
          <p:cNvSpPr/>
          <p:nvPr/>
        </p:nvSpPr>
        <p:spPr>
          <a:xfrm>
            <a:off x="1917409" y="5871518"/>
            <a:ext cx="184731" cy="461665"/>
          </a:xfrm>
          <a:prstGeom prst="rect">
            <a:avLst/>
          </a:prstGeom>
        </p:spPr>
        <p:txBody>
          <a:bodyPr wrap="none">
            <a:spAutoFit/>
          </a:bodyPr>
          <a:lstStyle/>
          <a:p>
            <a:pPr lvl="0" algn="just"/>
            <a:endParaRPr lang="en-IE" dirty="0" smtClean="0">
              <a:solidFill>
                <a:srgbClr val="000000"/>
              </a:solidFill>
            </a:endParaRPr>
          </a:p>
        </p:txBody>
      </p:sp>
      <p:graphicFrame>
        <p:nvGraphicFramePr>
          <p:cNvPr id="7" name="Table 6"/>
          <p:cNvGraphicFramePr>
            <a:graphicFrameLocks noGrp="1"/>
          </p:cNvGraphicFramePr>
          <p:nvPr/>
        </p:nvGraphicFramePr>
        <p:xfrm>
          <a:off x="251520" y="4355936"/>
          <a:ext cx="8640960" cy="1737360"/>
        </p:xfrm>
        <a:graphic>
          <a:graphicData uri="http://schemas.openxmlformats.org/drawingml/2006/table">
            <a:tbl>
              <a:tblPr firstRow="1" bandRow="1">
                <a:tableStyleId>{5C22544A-7EE6-4342-B048-85BDC9FD1C3A}</a:tableStyleId>
              </a:tblPr>
              <a:tblGrid>
                <a:gridCol w="3960440"/>
                <a:gridCol w="4680520"/>
              </a:tblGrid>
              <a:tr h="360040">
                <a:tc>
                  <a:txBody>
                    <a:bodyPr/>
                    <a:lstStyle/>
                    <a:p>
                      <a:r>
                        <a:rPr lang="en-IE" sz="1800" b="0" dirty="0" smtClean="0">
                          <a:solidFill>
                            <a:schemeClr val="tx1"/>
                          </a:solidFill>
                        </a:rPr>
                        <a:t>Molecular weight (in Daltons):</a:t>
                      </a:r>
                      <a:endParaRPr lang="en-I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E" sz="1800" b="0" dirty="0" smtClean="0">
                          <a:solidFill>
                            <a:schemeClr val="tx1"/>
                          </a:solidFill>
                        </a:rPr>
                        <a:t>No. of hydrogen bond acceptors:</a:t>
                      </a:r>
                      <a:endParaRPr lang="en-I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4320">
                <a:tc>
                  <a:txBody>
                    <a:bodyPr/>
                    <a:lstStyle/>
                    <a:p>
                      <a:r>
                        <a:rPr lang="en-IE" sz="1800" dirty="0" smtClean="0"/>
                        <a:t>No. of rotatable bonds:	</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E" sz="1800" dirty="0" smtClean="0"/>
                        <a:t>No. of hydrogen bond donors:</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2493">
                <a:tc>
                  <a:txBody>
                    <a:bodyPr/>
                    <a:lstStyle/>
                    <a:p>
                      <a:r>
                        <a:rPr lang="en-IE" sz="1800" dirty="0" smtClean="0"/>
                        <a:t>Log P:</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E" dirty="0" smtClean="0"/>
                        <a:t>Polar</a:t>
                      </a:r>
                      <a:r>
                        <a:rPr lang="en-IE" baseline="0" dirty="0" smtClean="0"/>
                        <a:t> surface area:</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2493">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800" b="0" dirty="0" smtClean="0"/>
                        <a:t>Rule</a:t>
                      </a:r>
                      <a:r>
                        <a:rPr lang="en-IE" sz="1800" b="0" baseline="0" dirty="0" smtClean="0"/>
                        <a:t> of 5 violations:</a:t>
                      </a:r>
                      <a:endParaRPr lang="en-IE" b="0" dirty="0" smtClean="0"/>
                    </a:p>
                    <a:p>
                      <a:endParaRPr lang="en-IE"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a:r>
              <a:rPr lang="en-GB" b="1" dirty="0" err="1" smtClean="0"/>
              <a:t>Antimalarial</a:t>
            </a:r>
            <a:r>
              <a:rPr lang="en-GB" b="1" dirty="0" smtClean="0"/>
              <a:t> Workshop 4</a:t>
            </a:r>
          </a:p>
        </p:txBody>
      </p:sp>
      <p:sp>
        <p:nvSpPr>
          <p:cNvPr id="9" name="TextBox 8"/>
          <p:cNvSpPr txBox="1"/>
          <p:nvPr/>
        </p:nvSpPr>
        <p:spPr>
          <a:xfrm>
            <a:off x="714348" y="1668864"/>
            <a:ext cx="7715304" cy="3416320"/>
          </a:xfrm>
          <a:prstGeom prst="rect">
            <a:avLst/>
          </a:prstGeom>
          <a:noFill/>
        </p:spPr>
        <p:txBody>
          <a:bodyPr wrap="square" rtlCol="0">
            <a:spAutoFit/>
          </a:bodyPr>
          <a:lstStyle/>
          <a:p>
            <a:pPr algn="just"/>
            <a:r>
              <a:rPr lang="en-GB" dirty="0" smtClean="0"/>
              <a:t>In Part 2 of this Workshop you will be asked to:</a:t>
            </a:r>
          </a:p>
          <a:p>
            <a:pPr algn="just"/>
            <a:endParaRPr lang="en-GB" dirty="0" smtClean="0"/>
          </a:p>
          <a:p>
            <a:pPr marL="361950" indent="-361950" algn="just">
              <a:buFont typeface="Arial" pitchFamily="34" charset="0"/>
              <a:buChar char="•"/>
            </a:pPr>
            <a:r>
              <a:rPr lang="en-IE" dirty="0" smtClean="0"/>
              <a:t>Produce a Gantt chart planning the time required for each stage and the overall time for the SAR study.</a:t>
            </a:r>
          </a:p>
          <a:p>
            <a:pPr marL="361950" indent="-361950" algn="just">
              <a:buFont typeface="Arial" pitchFamily="34" charset="0"/>
              <a:buChar char="•"/>
            </a:pPr>
            <a:r>
              <a:rPr lang="en-IE" dirty="0" smtClean="0"/>
              <a:t>‘From Bench to Bedside’: Discuss and estimate the time that it would take to bring a compound that was active in the SAR study through all subsequent steps of the drug development process to clinical use, assuming it was successful at each stage.</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73120" y="303039"/>
            <a:ext cx="7715304" cy="461665"/>
          </a:xfrm>
          <a:prstGeom prst="rect">
            <a:avLst/>
          </a:prstGeom>
          <a:noFill/>
        </p:spPr>
        <p:txBody>
          <a:bodyPr wrap="square" rtlCol="0">
            <a:spAutoFit/>
          </a:bodyPr>
          <a:lstStyle/>
          <a:p>
            <a:pPr algn="ctr"/>
            <a:r>
              <a:rPr lang="en-IE" b="1" dirty="0" smtClean="0"/>
              <a:t>Sample Gantt Chart</a:t>
            </a:r>
            <a:endParaRPr lang="en-GB" b="1" dirty="0"/>
          </a:p>
        </p:txBody>
      </p:sp>
      <p:sp>
        <p:nvSpPr>
          <p:cNvPr id="5" name="Rectangle 4"/>
          <p:cNvSpPr/>
          <p:nvPr/>
        </p:nvSpPr>
        <p:spPr>
          <a:xfrm>
            <a:off x="1917409" y="5871518"/>
            <a:ext cx="184731" cy="461665"/>
          </a:xfrm>
          <a:prstGeom prst="rect">
            <a:avLst/>
          </a:prstGeom>
        </p:spPr>
        <p:txBody>
          <a:bodyPr wrap="none">
            <a:spAutoFit/>
          </a:bodyPr>
          <a:lstStyle/>
          <a:p>
            <a:pPr lvl="0" algn="just"/>
            <a:endParaRPr lang="en-IE" dirty="0" smtClean="0">
              <a:solidFill>
                <a:srgbClr val="000000"/>
              </a:solidFill>
            </a:endParaRPr>
          </a:p>
        </p:txBody>
      </p:sp>
      <p:graphicFrame>
        <p:nvGraphicFramePr>
          <p:cNvPr id="10" name="Table 9"/>
          <p:cNvGraphicFramePr>
            <a:graphicFrameLocks noGrp="1"/>
          </p:cNvGraphicFramePr>
          <p:nvPr/>
        </p:nvGraphicFramePr>
        <p:xfrm>
          <a:off x="395536" y="1628800"/>
          <a:ext cx="8496945" cy="3355374"/>
        </p:xfrm>
        <a:graphic>
          <a:graphicData uri="http://schemas.openxmlformats.org/drawingml/2006/table">
            <a:tbl>
              <a:tblPr/>
              <a:tblGrid>
                <a:gridCol w="2786153"/>
                <a:gridCol w="958739"/>
                <a:gridCol w="958739"/>
                <a:gridCol w="958739"/>
                <a:gridCol w="958739"/>
                <a:gridCol w="958739"/>
                <a:gridCol w="917097"/>
              </a:tblGrid>
              <a:tr h="1037116">
                <a:tc>
                  <a:txBody>
                    <a:bodyPr/>
                    <a:lstStyle/>
                    <a:p>
                      <a:pPr algn="ctr"/>
                      <a:endParaRPr lang="en-IE" sz="2800" dirty="0" smtClean="0"/>
                    </a:p>
                    <a:p>
                      <a:pPr algn="ctr"/>
                      <a:r>
                        <a:rPr lang="en-IE" sz="2400" dirty="0" err="1" smtClean="0"/>
                        <a:t>Workpackage</a:t>
                      </a:r>
                      <a:endParaRPr lang="en-IE" sz="24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p>
                    <a:p>
                      <a:pPr algn="just">
                        <a:lnSpc>
                          <a:spcPts val="1400"/>
                        </a:lnSpc>
                        <a:spcAft>
                          <a:spcPts val="600"/>
                        </a:spcAft>
                      </a:pPr>
                      <a:r>
                        <a:rPr lang="en-GB" sz="2000" dirty="0" smtClean="0">
                          <a:latin typeface="Arial"/>
                          <a:ea typeface="Calibri"/>
                          <a:cs typeface="Times New Roman"/>
                        </a:rPr>
                        <a:t>1 -4</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endParaRPr lang="en-IE" sz="2000" dirty="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5 - 8</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endParaRPr lang="en-IE" sz="2000" dirty="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9 – 13</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p>
                    <a:p>
                      <a:pPr algn="just">
                        <a:lnSpc>
                          <a:spcPts val="1400"/>
                        </a:lnSpc>
                        <a:spcAft>
                          <a:spcPts val="600"/>
                        </a:spcAft>
                      </a:pPr>
                      <a:r>
                        <a:rPr lang="en-GB" sz="2000" dirty="0" smtClean="0">
                          <a:latin typeface="Arial"/>
                          <a:ea typeface="Calibri"/>
                          <a:cs typeface="Times New Roman"/>
                        </a:rPr>
                        <a:t>13-17</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endParaRPr lang="en-IE" sz="2000" dirty="0">
                        <a:latin typeface="Arial"/>
                        <a:ea typeface="Calibri"/>
                        <a:cs typeface="Times New Roman"/>
                      </a:endParaRPr>
                    </a:p>
                    <a:p>
                      <a:pPr algn="just">
                        <a:lnSpc>
                          <a:spcPts val="1400"/>
                        </a:lnSpc>
                        <a:spcAft>
                          <a:spcPts val="600"/>
                        </a:spcAft>
                      </a:pPr>
                      <a:r>
                        <a:rPr lang="en-GB" sz="2000" dirty="0">
                          <a:latin typeface="Arial"/>
                          <a:ea typeface="Calibri"/>
                          <a:cs typeface="Times New Roman"/>
                        </a:rPr>
                        <a:t>18 - 22</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2000" dirty="0" smtClean="0">
                        <a:latin typeface="Arial"/>
                        <a:ea typeface="Calibri"/>
                        <a:cs typeface="Times New Roman"/>
                      </a:endParaRPr>
                    </a:p>
                    <a:p>
                      <a:pPr algn="just">
                        <a:lnSpc>
                          <a:spcPts val="1400"/>
                        </a:lnSpc>
                        <a:spcAft>
                          <a:spcPts val="600"/>
                        </a:spcAft>
                      </a:pPr>
                      <a:r>
                        <a:rPr lang="en-GB" sz="2000" dirty="0" smtClean="0">
                          <a:latin typeface="Arial"/>
                          <a:ea typeface="Calibri"/>
                          <a:cs typeface="Times New Roman"/>
                        </a:rPr>
                        <a:t>Day</a:t>
                      </a:r>
                    </a:p>
                    <a:p>
                      <a:pPr algn="just">
                        <a:lnSpc>
                          <a:spcPts val="1400"/>
                        </a:lnSpc>
                        <a:spcAft>
                          <a:spcPts val="600"/>
                        </a:spcAft>
                      </a:pPr>
                      <a:r>
                        <a:rPr lang="en-GB" sz="2000" dirty="0" smtClean="0">
                          <a:latin typeface="Arial"/>
                          <a:ea typeface="Calibri"/>
                          <a:cs typeface="Times New Roman"/>
                        </a:rPr>
                        <a:t>22-25</a:t>
                      </a:r>
                      <a:endParaRPr lang="en-IE" sz="2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1142">
                <a:tc>
                  <a:txBody>
                    <a:bodyPr/>
                    <a:lstStyle/>
                    <a:p>
                      <a:pPr algn="ctr"/>
                      <a:endParaRPr lang="en-IE" sz="2800" dirty="0" smtClean="0"/>
                    </a:p>
                    <a:p>
                      <a:pPr algn="ctr"/>
                      <a:r>
                        <a:rPr lang="en-IE" sz="2800" dirty="0" smtClean="0"/>
                        <a:t>WP</a:t>
                      </a:r>
                      <a:r>
                        <a:rPr lang="en-IE" sz="2800" baseline="0" dirty="0" smtClean="0"/>
                        <a:t> 1</a:t>
                      </a:r>
                      <a:endParaRPr lang="en-IE" sz="28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7116">
                <a:tc>
                  <a:txBody>
                    <a:bodyPr/>
                    <a:lstStyle/>
                    <a:p>
                      <a:pPr algn="ctr"/>
                      <a:endParaRPr lang="en-IE" sz="2800" dirty="0" smtClean="0"/>
                    </a:p>
                    <a:p>
                      <a:pPr algn="ctr"/>
                      <a:r>
                        <a:rPr lang="en-IE" sz="2800" dirty="0" smtClean="0"/>
                        <a:t>WP 2</a:t>
                      </a:r>
                      <a:endParaRPr lang="en-IE" sz="28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600"/>
                        </a:spcAft>
                      </a:pPr>
                      <a:endParaRPr lang="en-GB" sz="10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2" name="Group 13"/>
          <p:cNvGrpSpPr/>
          <p:nvPr/>
        </p:nvGrpSpPr>
        <p:grpSpPr>
          <a:xfrm>
            <a:off x="3203850" y="3140970"/>
            <a:ext cx="5688632" cy="1474689"/>
            <a:chOff x="3635896" y="3140968"/>
            <a:chExt cx="2233092" cy="618356"/>
          </a:xfrm>
        </p:grpSpPr>
        <p:sp>
          <p:nvSpPr>
            <p:cNvPr id="3078" name="Rectangle 6"/>
            <p:cNvSpPr>
              <a:spLocks noChangeArrowheads="1"/>
            </p:cNvSpPr>
            <p:nvPr/>
          </p:nvSpPr>
          <p:spPr bwMode="auto">
            <a:xfrm>
              <a:off x="3635896" y="3140968"/>
              <a:ext cx="1257300" cy="114300"/>
            </a:xfrm>
            <a:prstGeom prst="rect">
              <a:avLst/>
            </a:prstGeom>
            <a:solidFill>
              <a:srgbClr val="333333"/>
            </a:solidFill>
            <a:ln w="9525">
              <a:solidFill>
                <a:srgbClr val="333333"/>
              </a:solidFill>
              <a:miter lim="800000"/>
              <a:headEnd/>
              <a:tailEnd/>
            </a:ln>
          </p:spPr>
          <p:txBody>
            <a:bodyPr vert="horz" wrap="square" lIns="91440" tIns="45720" rIns="91440" bIns="45720" numCol="1" anchor="t" anchorCtr="0" compatLnSpc="1">
              <a:prstTxWarp prst="textNoShape">
                <a:avLst/>
              </a:prstTxWarp>
            </a:bodyPr>
            <a:lstStyle/>
            <a:p>
              <a:endParaRPr lang="en-IE"/>
            </a:p>
          </p:txBody>
        </p:sp>
        <p:sp>
          <p:nvSpPr>
            <p:cNvPr id="3077" name="Rectangle 5"/>
            <p:cNvSpPr>
              <a:spLocks noChangeArrowheads="1"/>
            </p:cNvSpPr>
            <p:nvPr/>
          </p:nvSpPr>
          <p:spPr bwMode="auto">
            <a:xfrm>
              <a:off x="4572000" y="3645024"/>
              <a:ext cx="1296988" cy="114300"/>
            </a:xfrm>
            <a:prstGeom prst="rect">
              <a:avLst/>
            </a:prstGeom>
            <a:solidFill>
              <a:srgbClr val="333333"/>
            </a:solidFill>
            <a:ln w="9525">
              <a:solidFill>
                <a:srgbClr val="333333"/>
              </a:solidFill>
              <a:miter lim="800000"/>
              <a:headEnd/>
              <a:tailEnd/>
            </a:ln>
          </p:spPr>
          <p:txBody>
            <a:bodyPr vert="horz" wrap="square" lIns="91440" tIns="45720" rIns="91440" bIns="45720" numCol="1" anchor="t" anchorCtr="0" compatLnSpc="1">
              <a:prstTxWarp prst="textNoShape">
                <a:avLst/>
              </a:prstTxWarp>
            </a:bodyPr>
            <a:lstStyle/>
            <a:p>
              <a:endParaRPr lang="en-IE"/>
            </a:p>
          </p:txBody>
        </p:sp>
      </p:gr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692696"/>
            <a:ext cx="7715304" cy="5632311"/>
          </a:xfrm>
          <a:prstGeom prst="rect">
            <a:avLst/>
          </a:prstGeom>
          <a:noFill/>
        </p:spPr>
        <p:txBody>
          <a:bodyPr wrap="square" rtlCol="0">
            <a:spAutoFit/>
          </a:bodyPr>
          <a:lstStyle/>
          <a:p>
            <a:pPr algn="just"/>
            <a:r>
              <a:rPr lang="en-GB" b="1" dirty="0" smtClean="0"/>
              <a:t>Before you leave the class:</a:t>
            </a:r>
            <a:endParaRPr lang="en-GB" sz="1000" b="1" dirty="0" smtClean="0"/>
          </a:p>
          <a:p>
            <a:pPr marL="268288" indent="-268288" algn="just">
              <a:buFont typeface="Arial" pitchFamily="34" charset="0"/>
              <a:buChar char="•"/>
            </a:pPr>
            <a:r>
              <a:rPr lang="en-GB" dirty="0" smtClean="0"/>
              <a:t>Complete Drug-Likeness analyses, internal memo, Gantt chart and update your wiki, if possible.</a:t>
            </a:r>
          </a:p>
          <a:p>
            <a:pPr marL="268288" indent="-268288" algn="just">
              <a:buFont typeface="Arial" pitchFamily="34" charset="0"/>
              <a:buChar char="•"/>
            </a:pPr>
            <a:r>
              <a:rPr lang="en-GB" dirty="0" smtClean="0"/>
              <a:t>Prepare a list of tasks to be completed before the next workshop and assign one or more group members to each task.</a:t>
            </a:r>
          </a:p>
          <a:p>
            <a:pPr marL="268288" indent="-268288" algn="just">
              <a:buFont typeface="Arial" pitchFamily="34" charset="0"/>
              <a:buChar char="•"/>
            </a:pPr>
            <a:r>
              <a:rPr lang="en-GB" dirty="0" smtClean="0"/>
              <a:t>Arrange a time to meet between workshops.</a:t>
            </a:r>
          </a:p>
          <a:p>
            <a:pPr marL="268288" indent="-268288" algn="just">
              <a:buFont typeface="Arial" pitchFamily="34" charset="0"/>
              <a:buChar char="•"/>
            </a:pPr>
            <a:endParaRPr lang="en-GB" dirty="0" smtClean="0"/>
          </a:p>
          <a:p>
            <a:pPr algn="just"/>
            <a:r>
              <a:rPr lang="en-GB" b="1" dirty="0" smtClean="0"/>
              <a:t>Before the next workshop you should aim to complete the following sections of your wiki/ proposal: </a:t>
            </a:r>
          </a:p>
          <a:p>
            <a:pPr marL="268288" lvl="0" indent="-268288" algn="just">
              <a:buFont typeface="Arial" pitchFamily="34" charset="0"/>
              <a:buChar char="•"/>
            </a:pPr>
            <a:r>
              <a:rPr lang="en-IE" dirty="0" smtClean="0"/>
              <a:t>Pharmacokinetics and drug-likeness.</a:t>
            </a:r>
          </a:p>
          <a:p>
            <a:pPr marL="268288" lvl="0" indent="-268288" algn="just">
              <a:buFont typeface="Arial" pitchFamily="34" charset="0"/>
              <a:buChar char="•"/>
            </a:pPr>
            <a:r>
              <a:rPr lang="en-IE" dirty="0" smtClean="0"/>
              <a:t>Timeline/Gantt chart and ‘Bench to Bedside’ estimate.</a:t>
            </a:r>
          </a:p>
          <a:p>
            <a:pPr marL="268288" lvl="0" indent="-268288" algn="just">
              <a:buFont typeface="Arial" pitchFamily="34" charset="0"/>
              <a:buChar char="•"/>
            </a:pPr>
            <a:r>
              <a:rPr lang="en-IE" dirty="0" smtClean="0"/>
              <a:t>Read about the use of parallel synthesis and high throughput screening as tools for use in SAR studies.</a:t>
            </a:r>
            <a:endParaRPr lang="en-IE" dirty="0"/>
          </a:p>
        </p:txBody>
      </p:sp>
      <p:sp>
        <p:nvSpPr>
          <p:cNvPr id="4" name="TextBox 3"/>
          <p:cNvSpPr txBox="1"/>
          <p:nvPr/>
        </p:nvSpPr>
        <p:spPr>
          <a:xfrm>
            <a:off x="1475656" y="188640"/>
            <a:ext cx="6120680" cy="461665"/>
          </a:xfrm>
          <a:prstGeom prst="rect">
            <a:avLst/>
          </a:prstGeom>
          <a:noFill/>
        </p:spPr>
        <p:txBody>
          <a:bodyPr wrap="square" rtlCol="0">
            <a:spAutoFit/>
          </a:bodyPr>
          <a:lstStyle/>
          <a:p>
            <a:pPr algn="ctr"/>
            <a:r>
              <a:rPr lang="en-GB" b="1" dirty="0" err="1" smtClean="0"/>
              <a:t>Antimalarial</a:t>
            </a:r>
            <a:r>
              <a:rPr lang="en-GB" b="1" dirty="0" smtClean="0"/>
              <a:t> Workshop 4</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5</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a:t>
            </a:r>
            <a:r>
              <a:rPr lang="en-GB" dirty="0" smtClean="0"/>
              <a:t>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a:t>
            </a:r>
            <a:r>
              <a:rPr lang="en-GB" dirty="0" smtClean="0"/>
              <a:t>Pharmacokinetics</a:t>
            </a:r>
          </a:p>
          <a:p>
            <a:pPr defTabSz="1876425"/>
            <a:r>
              <a:rPr lang="en-GB" b="1" dirty="0" smtClean="0"/>
              <a:t>Workshop 5: 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5</a:t>
            </a:r>
            <a:endParaRPr lang="en-GB" b="1"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611560" y="1052736"/>
            <a:ext cx="8106124" cy="4832092"/>
          </a:xfrm>
          <a:prstGeom prst="rect">
            <a:avLst/>
          </a:prstGeom>
          <a:noFill/>
        </p:spPr>
        <p:txBody>
          <a:bodyPr wrap="square" rtlCol="0">
            <a:spAutoFit/>
          </a:bodyPr>
          <a:lstStyle/>
          <a:p>
            <a:pPr algn="ctr"/>
            <a:r>
              <a:rPr lang="en-GB" b="1" dirty="0" smtClean="0"/>
              <a:t>Between the previous Workshop and this one:</a:t>
            </a:r>
          </a:p>
          <a:p>
            <a:pPr algn="ctr"/>
            <a:endParaRPr lang="en-GB" sz="1000" b="1" dirty="0" smtClean="0"/>
          </a:p>
          <a:p>
            <a:pPr algn="ctr"/>
            <a:endParaRPr lang="en-GB" sz="1000" b="1" dirty="0" smtClean="0"/>
          </a:p>
          <a:p>
            <a:pPr lvl="0" algn="just"/>
            <a:r>
              <a:rPr lang="en-IE" dirty="0" smtClean="0"/>
              <a:t>You should have made significant progress on, or  completed, the following parts of your research proposal/wiki:</a:t>
            </a:r>
          </a:p>
          <a:p>
            <a:pPr algn="just">
              <a:buFont typeface="Arial" pitchFamily="34" charset="0"/>
              <a:buChar char="•"/>
            </a:pPr>
            <a:endParaRPr lang="en-GB" dirty="0" smtClean="0"/>
          </a:p>
          <a:p>
            <a:pPr marL="182563" lvl="0" indent="-182563" algn="just">
              <a:buFont typeface="Arial" pitchFamily="34" charset="0"/>
              <a:buChar char="•"/>
            </a:pPr>
            <a:r>
              <a:rPr lang="en-IE" dirty="0" smtClean="0"/>
              <a:t> Pharmacokinetics and drug-likeness.</a:t>
            </a:r>
          </a:p>
          <a:p>
            <a:pPr marL="182563" lvl="0" indent="-182563" algn="just">
              <a:buFont typeface="Arial" pitchFamily="34" charset="0"/>
              <a:buChar char="•"/>
            </a:pPr>
            <a:r>
              <a:rPr lang="en-IE" dirty="0" smtClean="0"/>
              <a:t> Timeline/Gantt chart and ‘Bench to Bedside’ estimate.</a:t>
            </a:r>
          </a:p>
          <a:p>
            <a:pPr lvl="0" algn="just"/>
            <a:endParaRPr lang="en-IE" dirty="0" smtClean="0"/>
          </a:p>
          <a:p>
            <a:pPr lvl="0" algn="just"/>
            <a:endParaRPr lang="en-IE" dirty="0" smtClean="0"/>
          </a:p>
          <a:p>
            <a:pPr algn="just"/>
            <a:r>
              <a:rPr lang="en-GB" dirty="0" smtClean="0"/>
              <a:t>In addition, you should have read </a:t>
            </a:r>
            <a:r>
              <a:rPr lang="en-IE" dirty="0" smtClean="0"/>
              <a:t>about the use of parallel synthesis and high throughput screening (HTS) as tools for use in SAR studies.</a:t>
            </a:r>
            <a:endParaRPr lang="en-GB" dirty="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830997"/>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a:t>
            </a:r>
            <a:endParaRPr lang="en-GB" b="1" dirty="0"/>
          </a:p>
        </p:txBody>
      </p:sp>
      <p:sp>
        <p:nvSpPr>
          <p:cNvPr id="9" name="TextBox 8"/>
          <p:cNvSpPr txBox="1"/>
          <p:nvPr/>
        </p:nvSpPr>
        <p:spPr>
          <a:xfrm>
            <a:off x="714348" y="2119496"/>
            <a:ext cx="7715304" cy="4154984"/>
          </a:xfrm>
          <a:prstGeom prst="rect">
            <a:avLst/>
          </a:prstGeom>
          <a:noFill/>
        </p:spPr>
        <p:txBody>
          <a:bodyPr wrap="square" rtlCol="0">
            <a:spAutoFit/>
          </a:bodyPr>
          <a:lstStyle/>
          <a:p>
            <a:pPr algn="ctr"/>
            <a:r>
              <a:rPr lang="en-GB" b="1" dirty="0" err="1" smtClean="0"/>
              <a:t>Antimalarial</a:t>
            </a:r>
            <a:r>
              <a:rPr lang="en-GB" b="1" dirty="0" smtClean="0"/>
              <a:t> Workshop 5</a:t>
            </a:r>
          </a:p>
          <a:p>
            <a:endParaRPr lang="en-GB" dirty="0" smtClean="0"/>
          </a:p>
          <a:p>
            <a:r>
              <a:rPr lang="en-GB" b="1" dirty="0" smtClean="0"/>
              <a:t>Part 1: (1 hour)</a:t>
            </a:r>
          </a:p>
          <a:p>
            <a:pPr algn="just"/>
            <a:r>
              <a:rPr lang="en-IE" dirty="0" smtClean="0"/>
              <a:t>Parallel Synthesis and High Throughput Screening Evaluation</a:t>
            </a:r>
            <a:endParaRPr lang="en-GB" dirty="0" smtClean="0"/>
          </a:p>
          <a:p>
            <a:endParaRPr lang="en-GB" dirty="0" smtClean="0"/>
          </a:p>
          <a:p>
            <a:r>
              <a:rPr lang="en-GB" b="1" dirty="0" smtClean="0"/>
              <a:t>Part 2:  (1 hour)</a:t>
            </a:r>
          </a:p>
          <a:p>
            <a:pPr algn="just"/>
            <a:r>
              <a:rPr lang="en-IE" dirty="0" smtClean="0"/>
              <a:t>Review of Progress and Completing Tasks for Submission of Draft Proposal</a:t>
            </a:r>
            <a:endParaRPr lang="en-GB" dirty="0" smtClean="0"/>
          </a:p>
          <a:p>
            <a:pPr algn="ctr"/>
            <a:endParaRPr lang="en-GB" dirty="0" smtClean="0"/>
          </a:p>
          <a:p>
            <a:pPr algn="ctr"/>
            <a:endParaRPr lang="en-GB" dirty="0" smtClean="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375047"/>
            <a:ext cx="6120680" cy="461665"/>
          </a:xfrm>
          <a:prstGeom prst="rect">
            <a:avLst/>
          </a:prstGeom>
          <a:noFill/>
        </p:spPr>
        <p:txBody>
          <a:bodyPr wrap="square" rtlCol="0">
            <a:spAutoFit/>
          </a:bodyPr>
          <a:lstStyle/>
          <a:p>
            <a:pPr algn="ctr"/>
            <a:r>
              <a:rPr lang="en-GB" b="1" dirty="0" err="1" smtClean="0"/>
              <a:t>Antimalarial</a:t>
            </a:r>
            <a:r>
              <a:rPr lang="en-GB" b="1" dirty="0" smtClean="0"/>
              <a:t> Workshop 5, Part 1</a:t>
            </a:r>
          </a:p>
        </p:txBody>
      </p:sp>
      <p:sp>
        <p:nvSpPr>
          <p:cNvPr id="4" name="TextBox 3"/>
          <p:cNvSpPr txBox="1"/>
          <p:nvPr/>
        </p:nvSpPr>
        <p:spPr>
          <a:xfrm>
            <a:off x="323528" y="1052736"/>
            <a:ext cx="8568952" cy="4893647"/>
          </a:xfrm>
          <a:prstGeom prst="rect">
            <a:avLst/>
          </a:prstGeom>
          <a:noFill/>
        </p:spPr>
        <p:txBody>
          <a:bodyPr wrap="square" rtlCol="0">
            <a:spAutoFit/>
          </a:bodyPr>
          <a:lstStyle/>
          <a:p>
            <a:pPr algn="just"/>
            <a:r>
              <a:rPr lang="en-GB" dirty="0" smtClean="0"/>
              <a:t>Prof. R. Woodward (GHO Centre Director) has sent an internal memo (#5) informing you that Inspired Pharmaceuticals Ltd are willing to make available their facilities to allow your team to carry out parallel synthesis or HTS. She has attached a letter from Inspired Pharmaceuticals Ltd. which outlines the equipment and technology they can make available.</a:t>
            </a:r>
          </a:p>
          <a:p>
            <a:pPr algn="just"/>
            <a:endParaRPr lang="en-GB" dirty="0" smtClean="0"/>
          </a:p>
          <a:p>
            <a:pPr algn="just"/>
            <a:r>
              <a:rPr lang="en-GB" dirty="0" smtClean="0"/>
              <a:t>She has asked you to prepare an internal memo in which your team critically assesses how these facilities could be used to enhance your SAR study, highlighting any changes needed to your current proposal and the advantages and disadvantages of employing these methodologies.</a:t>
            </a:r>
            <a:endParaRPr lang="en-IE"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IE" b="1" dirty="0" smtClean="0"/>
              <a:t>Why do I need to know how to write an abstract?</a:t>
            </a:r>
            <a:endParaRPr lang="en-US" b="1" dirty="0" smtClean="0"/>
          </a:p>
        </p:txBody>
      </p:sp>
      <p:sp>
        <p:nvSpPr>
          <p:cNvPr id="4" name="Rectangle 3"/>
          <p:cNvSpPr/>
          <p:nvPr/>
        </p:nvSpPr>
        <p:spPr>
          <a:xfrm>
            <a:off x="755576" y="1340768"/>
            <a:ext cx="7632848" cy="5262979"/>
          </a:xfrm>
          <a:prstGeom prst="rect">
            <a:avLst/>
          </a:prstGeom>
        </p:spPr>
        <p:txBody>
          <a:bodyPr wrap="square">
            <a:spAutoFit/>
          </a:bodyPr>
          <a:lstStyle/>
          <a:p>
            <a:pPr marL="271463" indent="-271463" algn="just">
              <a:buFontTx/>
              <a:buChar char="•"/>
            </a:pPr>
            <a:r>
              <a:rPr lang="en-US" dirty="0" smtClean="0"/>
              <a:t>You learn how to present complex information in a clear, concise manner.</a:t>
            </a:r>
          </a:p>
          <a:p>
            <a:pPr marL="271463" indent="-271463" algn="just"/>
            <a:endParaRPr lang="en-US" dirty="0" smtClean="0"/>
          </a:p>
          <a:p>
            <a:pPr marL="271463" indent="-271463" algn="just">
              <a:buFontTx/>
              <a:buChar char="•"/>
            </a:pPr>
            <a:r>
              <a:rPr lang="en-US" dirty="0" smtClean="0"/>
              <a:t> You learn how to condense report information into a short format used for database searches.</a:t>
            </a:r>
          </a:p>
          <a:p>
            <a:pPr marL="271463" indent="-271463" algn="just"/>
            <a:endParaRPr lang="en-US" dirty="0" smtClean="0"/>
          </a:p>
          <a:p>
            <a:pPr marL="271463" indent="-271463" algn="just">
              <a:buFontTx/>
              <a:buChar char="•"/>
            </a:pPr>
            <a:r>
              <a:rPr lang="en-US" dirty="0" smtClean="0"/>
              <a:t>You develop skills for reading articles and reports more effectively and ensuring that you can identify the most important points.</a:t>
            </a:r>
          </a:p>
          <a:p>
            <a:pPr marL="271463" indent="-271463" algn="just"/>
            <a:endParaRPr lang="en-IE" b="1" dirty="0" smtClean="0"/>
          </a:p>
          <a:p>
            <a:pPr marL="271463" indent="-271463" algn="just">
              <a:buFontTx/>
              <a:buChar char="•"/>
            </a:pPr>
            <a:r>
              <a:rPr lang="en-US" dirty="0" smtClean="0"/>
              <a:t>The abstract prepared helps your colleagues, peers and supervisors to decide if it is worthwhile reading an entire report or article. </a:t>
            </a:r>
          </a:p>
          <a:p>
            <a:pPr>
              <a:buFontTx/>
              <a:buChar char="•"/>
            </a:pPr>
            <a:endParaRPr lang="en-US" dirty="0" smtClean="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188640"/>
            <a:ext cx="6120680" cy="461665"/>
          </a:xfrm>
          <a:prstGeom prst="rect">
            <a:avLst/>
          </a:prstGeom>
          <a:noFill/>
        </p:spPr>
        <p:txBody>
          <a:bodyPr wrap="square" rtlCol="0">
            <a:spAutoFit/>
          </a:bodyPr>
          <a:lstStyle/>
          <a:p>
            <a:pPr algn="ctr"/>
            <a:r>
              <a:rPr lang="en-GB" b="1" dirty="0" err="1" smtClean="0"/>
              <a:t>Antimalarial</a:t>
            </a:r>
            <a:r>
              <a:rPr lang="en-GB" b="1" dirty="0" smtClean="0"/>
              <a:t> Workshop 5: Part 1</a:t>
            </a:r>
          </a:p>
        </p:txBody>
      </p:sp>
      <p:sp>
        <p:nvSpPr>
          <p:cNvPr id="9" name="TextBox 8"/>
          <p:cNvSpPr txBox="1"/>
          <p:nvPr/>
        </p:nvSpPr>
        <p:spPr>
          <a:xfrm>
            <a:off x="395536" y="800700"/>
            <a:ext cx="8424936" cy="5724644"/>
          </a:xfrm>
          <a:prstGeom prst="rect">
            <a:avLst/>
          </a:prstGeom>
          <a:noFill/>
        </p:spPr>
        <p:txBody>
          <a:bodyPr wrap="square" rtlCol="0">
            <a:spAutoFit/>
          </a:bodyPr>
          <a:lstStyle/>
          <a:p>
            <a:pPr algn="just"/>
            <a:r>
              <a:rPr lang="en-GB" dirty="0" smtClean="0"/>
              <a:t>In Part 1 of this workshop you will be asked to:</a:t>
            </a:r>
          </a:p>
          <a:p>
            <a:pPr algn="just"/>
            <a:endParaRPr lang="en-GB" sz="1000" dirty="0" smtClean="0"/>
          </a:p>
          <a:p>
            <a:pPr marL="182563" lvl="0" indent="-182563" algn="just">
              <a:buFont typeface="Arial" pitchFamily="34" charset="0"/>
              <a:buChar char="•"/>
            </a:pPr>
            <a:r>
              <a:rPr lang="en-GB" dirty="0" smtClean="0"/>
              <a:t>Critically evaluate the impact of parallel synthesis and HTS on your SAR study. </a:t>
            </a:r>
          </a:p>
          <a:p>
            <a:pPr marL="182563" lvl="1" indent="-182563" algn="just"/>
            <a:r>
              <a:rPr lang="en-GB" sz="2000" dirty="0" smtClean="0"/>
              <a:t>	Positive and negative aspects of their application should be considered.</a:t>
            </a:r>
          </a:p>
          <a:p>
            <a:pPr marL="182563" lvl="1" indent="-182563" algn="just"/>
            <a:endParaRPr lang="en-IE" sz="800" dirty="0" smtClean="0"/>
          </a:p>
          <a:p>
            <a:pPr marL="182563" lvl="0" indent="-182563" algn="just">
              <a:buFont typeface="Arial" pitchFamily="34" charset="0"/>
              <a:buChar char="•"/>
            </a:pPr>
            <a:r>
              <a:rPr lang="en-GB" dirty="0" smtClean="0"/>
              <a:t>Write a memo stating your decision. </a:t>
            </a:r>
          </a:p>
          <a:p>
            <a:pPr marL="182563" lvl="1" indent="-182563" algn="just"/>
            <a:r>
              <a:rPr lang="en-GB" sz="2000" dirty="0" smtClean="0"/>
              <a:t>	Provide sufficient justification and summarise your discussions (</a:t>
            </a:r>
            <a:r>
              <a:rPr lang="en-GB" sz="2000" i="1" dirty="0" smtClean="0"/>
              <a:t>i.e. </a:t>
            </a:r>
            <a:r>
              <a:rPr lang="en-GB" sz="2000" dirty="0" smtClean="0"/>
              <a:t>state advantages and disadvantages regardless of your final decision). Indicate if changes to your proposal are required.</a:t>
            </a:r>
          </a:p>
          <a:p>
            <a:pPr marL="182563" lvl="1" indent="-182563" algn="just"/>
            <a:endParaRPr lang="en-IE" sz="800" dirty="0" smtClean="0"/>
          </a:p>
          <a:p>
            <a:pPr marL="182563" lvl="0" indent="-182563" algn="just">
              <a:buFont typeface="Arial" pitchFamily="34" charset="0"/>
              <a:buChar char="•"/>
            </a:pPr>
            <a:r>
              <a:rPr lang="en-GB" dirty="0" smtClean="0"/>
              <a:t>Identify any other tools that you think would be of use in this study.</a:t>
            </a:r>
          </a:p>
          <a:p>
            <a:pPr marL="182563" lvl="1" indent="-182563" algn="just"/>
            <a:r>
              <a:rPr lang="en-GB" sz="2000" dirty="0" smtClean="0"/>
              <a:t>	You may request in your memo that they are made available and you may also mention them in your final report. Remember to include a justification for their use.</a:t>
            </a:r>
          </a:p>
          <a:p>
            <a:pPr marL="182563" lvl="1" indent="-182563" algn="just"/>
            <a:endParaRPr lang="en-IE" sz="800" dirty="0" smtClean="0"/>
          </a:p>
          <a:p>
            <a:pPr marL="182563" lvl="0" indent="-182563">
              <a:buFont typeface="Arial" pitchFamily="34" charset="0"/>
              <a:buChar char="•"/>
            </a:pPr>
            <a:r>
              <a:rPr lang="en-GB" dirty="0" smtClean="0"/>
              <a:t> Upload the memo to your wiki.</a:t>
            </a:r>
            <a:endParaRPr lang="en-IE" dirty="0" smtClean="0"/>
          </a:p>
          <a:p>
            <a:pPr algn="just"/>
            <a:endParaRPr lang="en-GB" dirty="0" smtClean="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332656"/>
            <a:ext cx="6120680" cy="461665"/>
          </a:xfrm>
          <a:prstGeom prst="rect">
            <a:avLst/>
          </a:prstGeom>
          <a:noFill/>
        </p:spPr>
        <p:txBody>
          <a:bodyPr wrap="square" rtlCol="0">
            <a:spAutoFit/>
          </a:bodyPr>
          <a:lstStyle/>
          <a:p>
            <a:pPr algn="ctr"/>
            <a:r>
              <a:rPr lang="en-GB" b="1" dirty="0" err="1" smtClean="0"/>
              <a:t>Antimalarial</a:t>
            </a:r>
            <a:r>
              <a:rPr lang="en-GB" b="1" dirty="0" smtClean="0"/>
              <a:t> Workshop 5, Part 2</a:t>
            </a:r>
          </a:p>
        </p:txBody>
      </p:sp>
      <p:sp>
        <p:nvSpPr>
          <p:cNvPr id="9" name="TextBox 8"/>
          <p:cNvSpPr txBox="1"/>
          <p:nvPr/>
        </p:nvSpPr>
        <p:spPr>
          <a:xfrm>
            <a:off x="539552" y="856357"/>
            <a:ext cx="8136904" cy="5632311"/>
          </a:xfrm>
          <a:prstGeom prst="rect">
            <a:avLst/>
          </a:prstGeom>
          <a:noFill/>
        </p:spPr>
        <p:txBody>
          <a:bodyPr wrap="square" rtlCol="0">
            <a:spAutoFit/>
          </a:bodyPr>
          <a:lstStyle/>
          <a:p>
            <a:pPr algn="ctr"/>
            <a:r>
              <a:rPr lang="en-IE" b="1" dirty="0" smtClean="0"/>
              <a:t>Review of progress and completing tasks for draft proposal submission</a:t>
            </a:r>
            <a:endParaRPr lang="en-GB" b="1" dirty="0" smtClean="0"/>
          </a:p>
          <a:p>
            <a:pPr algn="just"/>
            <a:endParaRPr lang="en-GB" dirty="0" smtClean="0"/>
          </a:p>
          <a:p>
            <a:pPr algn="just"/>
            <a:r>
              <a:rPr lang="en-GB" dirty="0" smtClean="0"/>
              <a:t>In Part 2 of this workshop you will be asked to:</a:t>
            </a:r>
          </a:p>
          <a:p>
            <a:pPr algn="just"/>
            <a:endParaRPr lang="en-GB" sz="1000" dirty="0" smtClean="0"/>
          </a:p>
          <a:p>
            <a:pPr algn="just"/>
            <a:r>
              <a:rPr lang="en-IE" dirty="0" smtClean="0"/>
              <a:t>Review your work to date as a group by identifying any weaknesses, tasks that are not yet complete or changes that are required and then address these. </a:t>
            </a:r>
          </a:p>
          <a:p>
            <a:pPr algn="just"/>
            <a:endParaRPr lang="en-IE" dirty="0" smtClean="0"/>
          </a:p>
          <a:p>
            <a:pPr algn="just"/>
            <a:r>
              <a:rPr lang="en-IE" dirty="0" smtClean="0"/>
              <a:t>At the end of this workshop, </a:t>
            </a:r>
            <a:r>
              <a:rPr lang="en-GB" b="1" dirty="0" smtClean="0"/>
              <a:t>the deadline for submission </a:t>
            </a:r>
            <a:r>
              <a:rPr lang="en-GB" dirty="0" smtClean="0"/>
              <a:t>of your draft wiki / proposal will be provided. </a:t>
            </a:r>
          </a:p>
          <a:p>
            <a:pPr algn="just"/>
            <a:r>
              <a:rPr lang="en-GB" dirty="0" smtClean="0"/>
              <a:t>If you are using a wiki to generate your proposal, you should convert it to a PDF format and then submit the proposal by the date specified. You will receive formal feedback on your proposal in workshop 6.  </a:t>
            </a:r>
            <a:endParaRPr lang="en-IE" dirty="0" smtClean="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1560" y="980728"/>
            <a:ext cx="7715304" cy="5262979"/>
          </a:xfrm>
          <a:prstGeom prst="rect">
            <a:avLst/>
          </a:prstGeom>
          <a:noFill/>
        </p:spPr>
        <p:txBody>
          <a:bodyPr wrap="square" rtlCol="0">
            <a:spAutoFit/>
          </a:bodyPr>
          <a:lstStyle/>
          <a:p>
            <a:pPr algn="just"/>
            <a:r>
              <a:rPr lang="en-GB" b="1" dirty="0" smtClean="0"/>
              <a:t>Before you leave the class:</a:t>
            </a:r>
            <a:endParaRPr lang="en-GB" sz="1000" b="1" dirty="0" smtClean="0"/>
          </a:p>
          <a:p>
            <a:pPr marL="182563" lvl="0" indent="-182563" algn="just">
              <a:buFont typeface="Arial" pitchFamily="34" charset="0"/>
              <a:buChar char="•"/>
            </a:pPr>
            <a:r>
              <a:rPr lang="en-GB" dirty="0" smtClean="0"/>
              <a:t>Write the memo requested stating your decision on the use of parallel synthesis and HTS in your SAR study and make relevant changes to the proposal. </a:t>
            </a:r>
          </a:p>
          <a:p>
            <a:pPr marL="182563" lvl="0" indent="-182563" algn="just">
              <a:buFont typeface="Arial" pitchFamily="34" charset="0"/>
              <a:buChar char="•"/>
            </a:pPr>
            <a:r>
              <a:rPr lang="en-GB" dirty="0" smtClean="0"/>
              <a:t>Act on feedback provided from the previous workshop.</a:t>
            </a:r>
            <a:endParaRPr lang="en-IE" dirty="0" smtClean="0"/>
          </a:p>
          <a:p>
            <a:pPr marL="182563" lvl="0" indent="-182563" algn="just">
              <a:buFont typeface="Arial" pitchFamily="34" charset="0"/>
              <a:buChar char="•"/>
            </a:pPr>
            <a:r>
              <a:rPr lang="en-GB" dirty="0" smtClean="0"/>
              <a:t>As a group, review your work to date and identify any weaknesses or areas that need further work.  Use the checklist provided in </a:t>
            </a:r>
            <a:r>
              <a:rPr lang="en-GB" dirty="0" smtClean="0"/>
              <a:t>the Appendix </a:t>
            </a:r>
            <a:r>
              <a:rPr lang="en-GB" dirty="0" smtClean="0"/>
              <a:t>to review your proposal.</a:t>
            </a:r>
            <a:endParaRPr lang="en-IE" dirty="0" smtClean="0"/>
          </a:p>
          <a:p>
            <a:pPr marL="182563" indent="-182563" algn="just">
              <a:buFont typeface="Arial" pitchFamily="34" charset="0"/>
              <a:buChar char="•"/>
            </a:pPr>
            <a:r>
              <a:rPr lang="en-GB" dirty="0" smtClean="0"/>
              <a:t>Prepare a list of tasks to be completed before the next workshop and assign one or more group members to each task.</a:t>
            </a:r>
          </a:p>
          <a:p>
            <a:pPr marL="182563" indent="-182563" algn="just">
              <a:buFont typeface="Arial" pitchFamily="34" charset="0"/>
              <a:buChar char="•"/>
            </a:pPr>
            <a:r>
              <a:rPr lang="en-GB" dirty="0" smtClean="0"/>
              <a:t>Arrange a time to meet between workshops.</a:t>
            </a:r>
          </a:p>
        </p:txBody>
      </p:sp>
      <p:sp>
        <p:nvSpPr>
          <p:cNvPr id="4" name="TextBox 3"/>
          <p:cNvSpPr txBox="1"/>
          <p:nvPr/>
        </p:nvSpPr>
        <p:spPr>
          <a:xfrm>
            <a:off x="1475656" y="404664"/>
            <a:ext cx="6120680" cy="461665"/>
          </a:xfrm>
          <a:prstGeom prst="rect">
            <a:avLst/>
          </a:prstGeom>
          <a:noFill/>
        </p:spPr>
        <p:txBody>
          <a:bodyPr wrap="square" rtlCol="0">
            <a:spAutoFit/>
          </a:bodyPr>
          <a:lstStyle/>
          <a:p>
            <a:pPr algn="ctr"/>
            <a:r>
              <a:rPr lang="en-GB" b="1" dirty="0" err="1" smtClean="0"/>
              <a:t>Antimalarial</a:t>
            </a:r>
            <a:r>
              <a:rPr lang="en-GB" b="1" dirty="0" smtClean="0"/>
              <a:t> Workshop 5</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1560" y="1352957"/>
            <a:ext cx="7715304" cy="5262979"/>
          </a:xfrm>
          <a:prstGeom prst="rect">
            <a:avLst/>
          </a:prstGeom>
          <a:noFill/>
        </p:spPr>
        <p:txBody>
          <a:bodyPr wrap="square" rtlCol="0">
            <a:spAutoFit/>
          </a:bodyPr>
          <a:lstStyle/>
          <a:p>
            <a:pPr marL="268288" indent="-268288" algn="just">
              <a:buFont typeface="Arial" pitchFamily="34" charset="0"/>
              <a:buChar char="•"/>
            </a:pPr>
            <a:endParaRPr lang="en-GB" dirty="0" smtClean="0"/>
          </a:p>
          <a:p>
            <a:pPr algn="just"/>
            <a:r>
              <a:rPr lang="en-GB" b="1" dirty="0" smtClean="0"/>
              <a:t>Before the next workshop your group will have: </a:t>
            </a:r>
          </a:p>
          <a:p>
            <a:pPr algn="just"/>
            <a:endParaRPr lang="en-GB" b="1" dirty="0" smtClean="0"/>
          </a:p>
          <a:p>
            <a:pPr marL="182563" lvl="0" indent="-182563" algn="just">
              <a:buFont typeface="Arial" pitchFamily="34" charset="0"/>
              <a:buChar char="•"/>
            </a:pPr>
            <a:r>
              <a:rPr lang="en-GB" u="sng" dirty="0" smtClean="0"/>
              <a:t>Submitted your draft proposal in the format specified by the deadline given</a:t>
            </a:r>
            <a:r>
              <a:rPr lang="en-GB" dirty="0" smtClean="0"/>
              <a:t>.</a:t>
            </a:r>
          </a:p>
          <a:p>
            <a:pPr marL="182563" indent="-182563" algn="just">
              <a:buFont typeface="Arial" pitchFamily="34" charset="0"/>
              <a:buChar char="•"/>
            </a:pPr>
            <a:r>
              <a:rPr lang="en-GB" u="sng" dirty="0" smtClean="0"/>
              <a:t>Submitted a  work in progress summary on </a:t>
            </a:r>
            <a:r>
              <a:rPr lang="en-GB" u="sng" dirty="0" smtClean="0"/>
              <a:t>your draft </a:t>
            </a:r>
            <a:r>
              <a:rPr lang="en-GB" u="sng" dirty="0" smtClean="0"/>
              <a:t>group report and uploaded it to your wiki.</a:t>
            </a:r>
          </a:p>
          <a:p>
            <a:pPr marL="182563" lvl="0" indent="-182563" algn="just">
              <a:buFont typeface="Arial" pitchFamily="34" charset="0"/>
              <a:buChar char="•"/>
            </a:pPr>
            <a:r>
              <a:rPr lang="en-GB" dirty="0" smtClean="0"/>
              <a:t>Met as a group to review progress on the actions assigned and posted a short summary of the meeting (date, time, those present and action items resulting).</a:t>
            </a:r>
            <a:endParaRPr lang="en-IE" dirty="0" smtClean="0"/>
          </a:p>
          <a:p>
            <a:pPr marL="182563" lvl="0" indent="-182563" algn="just">
              <a:buFont typeface="Arial" pitchFamily="34" charset="0"/>
              <a:buChar char="•"/>
            </a:pPr>
            <a:r>
              <a:rPr lang="en-GB" dirty="0" smtClean="0"/>
              <a:t>Continued to carry out research as part of your group on areas relevant to the grant proposal.</a:t>
            </a:r>
            <a:endParaRPr lang="en-IE" dirty="0" smtClean="0"/>
          </a:p>
          <a:p>
            <a:pPr algn="just"/>
            <a:endParaRPr lang="en-GB" b="1" dirty="0" smtClean="0"/>
          </a:p>
          <a:p>
            <a:pPr marL="268288" lvl="0" indent="-268288" algn="just"/>
            <a:endParaRPr lang="en-IE" dirty="0"/>
          </a:p>
        </p:txBody>
      </p:sp>
      <p:sp>
        <p:nvSpPr>
          <p:cNvPr id="4" name="TextBox 3"/>
          <p:cNvSpPr txBox="1"/>
          <p:nvPr/>
        </p:nvSpPr>
        <p:spPr>
          <a:xfrm>
            <a:off x="1475656" y="735087"/>
            <a:ext cx="6120680" cy="461665"/>
          </a:xfrm>
          <a:prstGeom prst="rect">
            <a:avLst/>
          </a:prstGeom>
          <a:noFill/>
        </p:spPr>
        <p:txBody>
          <a:bodyPr wrap="square" rtlCol="0">
            <a:spAutoFit/>
          </a:bodyPr>
          <a:lstStyle/>
          <a:p>
            <a:pPr algn="ctr"/>
            <a:r>
              <a:rPr lang="en-GB" b="1" dirty="0" err="1" smtClean="0"/>
              <a:t>Antimalarial</a:t>
            </a:r>
            <a:r>
              <a:rPr lang="en-GB" b="1" dirty="0" smtClean="0"/>
              <a:t> Workshop 5</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6</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3939540"/>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a:t>
            </a:r>
            <a:r>
              <a:rPr lang="en-GB" dirty="0" smtClean="0"/>
              <a:t>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a:t>
            </a:r>
            <a:r>
              <a:rPr lang="en-GB" dirty="0" smtClean="0"/>
              <a:t>Pharmacokinetics</a:t>
            </a:r>
          </a:p>
          <a:p>
            <a:pPr defTabSz="1876425"/>
            <a:r>
              <a:rPr lang="en-GB" b="1" dirty="0" smtClean="0"/>
              <a:t>Workshop 5: </a:t>
            </a:r>
            <a:r>
              <a:rPr lang="en-GB" dirty="0" smtClean="0"/>
              <a:t>Parallel Synthesis and High Throughput 	Screening</a:t>
            </a:r>
          </a:p>
          <a:p>
            <a:pPr algn="just" defTabSz="1876425"/>
            <a:r>
              <a:rPr lang="en-GB" b="1" dirty="0" smtClean="0"/>
              <a:t>Workshop 6: Clinic for formative feedback</a:t>
            </a:r>
          </a:p>
          <a:p>
            <a:pPr algn="just" defTabSz="1876425"/>
            <a:r>
              <a:rPr lang="en-GB" b="1" dirty="0" smtClean="0"/>
              <a:t>Workshop 7:</a:t>
            </a:r>
            <a:r>
              <a:rPr lang="en-GB" dirty="0" smtClean="0"/>
              <a:t> 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6</a:t>
            </a:r>
            <a:endParaRPr lang="en-GB" b="1"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683568" y="1268760"/>
            <a:ext cx="8106124" cy="4247317"/>
          </a:xfrm>
          <a:prstGeom prst="rect">
            <a:avLst/>
          </a:prstGeom>
          <a:noFill/>
        </p:spPr>
        <p:txBody>
          <a:bodyPr wrap="square" rtlCol="0">
            <a:spAutoFit/>
          </a:bodyPr>
          <a:lstStyle/>
          <a:p>
            <a:pPr algn="ctr"/>
            <a:r>
              <a:rPr lang="en-GB" b="1" dirty="0" smtClean="0"/>
              <a:t>Between the previous Workshop and this one:</a:t>
            </a:r>
          </a:p>
          <a:p>
            <a:pPr algn="ctr"/>
            <a:endParaRPr lang="en-GB" sz="1000" b="1" dirty="0" smtClean="0"/>
          </a:p>
          <a:p>
            <a:pPr algn="ctr"/>
            <a:endParaRPr lang="en-GB" sz="1000" b="1" dirty="0" smtClean="0"/>
          </a:p>
          <a:p>
            <a:pPr algn="ctr"/>
            <a:endParaRPr lang="en-GB" sz="1000" b="1" dirty="0" smtClean="0"/>
          </a:p>
          <a:p>
            <a:pPr lvl="0" algn="ctr"/>
            <a:r>
              <a:rPr lang="en-IE" dirty="0" smtClean="0"/>
              <a:t>You should have:</a:t>
            </a:r>
          </a:p>
          <a:p>
            <a:pPr marL="182563" lvl="0" indent="-182563" algn="just"/>
            <a:r>
              <a:rPr lang="en-IE" dirty="0" smtClean="0"/>
              <a:t> </a:t>
            </a:r>
          </a:p>
          <a:p>
            <a:pPr marL="182563" lvl="0" indent="-182563" algn="just">
              <a:buFont typeface="Arial" pitchFamily="34" charset="0"/>
              <a:buChar char="•"/>
            </a:pPr>
            <a:r>
              <a:rPr lang="en-GB" u="sng" dirty="0" smtClean="0"/>
              <a:t>Submitted your draft proposal in the format specified by the deadline given</a:t>
            </a:r>
            <a:r>
              <a:rPr lang="en-GB" dirty="0" smtClean="0"/>
              <a:t>.</a:t>
            </a:r>
          </a:p>
          <a:p>
            <a:pPr marL="182563" lvl="0" indent="-182563" algn="just">
              <a:buFont typeface="Arial" pitchFamily="34" charset="0"/>
              <a:buChar char="•"/>
            </a:pPr>
            <a:r>
              <a:rPr lang="en-GB" dirty="0" smtClean="0"/>
              <a:t>Met as a group to review progress on the actions assigned and posted a short summary of the meeting (date, time, those present and action items resulting).</a:t>
            </a:r>
            <a:endParaRPr lang="en-IE" dirty="0" smtClean="0"/>
          </a:p>
          <a:p>
            <a:pPr marL="182563" lvl="0" indent="-182563" algn="just">
              <a:buFont typeface="Arial" pitchFamily="34" charset="0"/>
              <a:buChar char="•"/>
            </a:pPr>
            <a:r>
              <a:rPr lang="en-GB" dirty="0" smtClean="0"/>
              <a:t>Continued to carry out research as part of your group on areas relevant to the grant proposal.</a:t>
            </a:r>
            <a:endParaRPr lang="en-IE" dirty="0" smtClean="0"/>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332656"/>
            <a:ext cx="6120680" cy="830997"/>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a:t>
            </a:r>
            <a:endParaRPr lang="en-GB" b="1" dirty="0"/>
          </a:p>
        </p:txBody>
      </p:sp>
      <p:sp>
        <p:nvSpPr>
          <p:cNvPr id="9" name="TextBox 8"/>
          <p:cNvSpPr txBox="1"/>
          <p:nvPr/>
        </p:nvSpPr>
        <p:spPr>
          <a:xfrm>
            <a:off x="467544" y="1196752"/>
            <a:ext cx="8136904" cy="4678204"/>
          </a:xfrm>
          <a:prstGeom prst="rect">
            <a:avLst/>
          </a:prstGeom>
          <a:noFill/>
        </p:spPr>
        <p:txBody>
          <a:bodyPr wrap="square" rtlCol="0">
            <a:spAutoFit/>
          </a:bodyPr>
          <a:lstStyle/>
          <a:p>
            <a:pPr algn="ctr"/>
            <a:r>
              <a:rPr lang="en-GB" b="1" dirty="0" err="1" smtClean="0"/>
              <a:t>Antimalarial</a:t>
            </a:r>
            <a:r>
              <a:rPr lang="en-GB" b="1" dirty="0" smtClean="0"/>
              <a:t> Workshop 6</a:t>
            </a:r>
          </a:p>
          <a:p>
            <a:endParaRPr lang="en-GB" dirty="0" smtClean="0"/>
          </a:p>
          <a:p>
            <a:pPr algn="just"/>
            <a:r>
              <a:rPr lang="en-IE" b="1" dirty="0" smtClean="0"/>
              <a:t>Clinic for formative feedback</a:t>
            </a:r>
          </a:p>
          <a:p>
            <a:pPr algn="just"/>
            <a:endParaRPr lang="en-IE" sz="1000" b="1" dirty="0" smtClean="0"/>
          </a:p>
          <a:p>
            <a:pPr marL="182563" indent="-182563" algn="just"/>
            <a:r>
              <a:rPr lang="en-IE" dirty="0" smtClean="0"/>
              <a:t>The purpose of this workshop session is to: </a:t>
            </a:r>
          </a:p>
          <a:p>
            <a:pPr marL="182563" lvl="0" indent="-182563" algn="just">
              <a:buFont typeface="Arial" pitchFamily="34" charset="0"/>
              <a:buChar char="•"/>
            </a:pPr>
            <a:r>
              <a:rPr lang="en-IE" dirty="0" smtClean="0"/>
              <a:t>Answer any of your queries on the grant proposal assignment and activities and discuss any issues raised.</a:t>
            </a:r>
          </a:p>
          <a:p>
            <a:pPr marL="182563" lvl="0" indent="-182563" algn="just">
              <a:buFont typeface="Arial" pitchFamily="34" charset="0"/>
              <a:buChar char="•"/>
            </a:pPr>
            <a:r>
              <a:rPr lang="en-IE" dirty="0" smtClean="0"/>
              <a:t>Provide you with formative feedback (as an entire class and as an individual group) on which areas of the proposal you need to work on and which ones have been addressed satisfactorily.</a:t>
            </a:r>
          </a:p>
          <a:p>
            <a:pPr marL="182563" lvl="0" indent="-182563" algn="just">
              <a:buFont typeface="Arial" pitchFamily="34" charset="0"/>
              <a:buChar char="•"/>
            </a:pPr>
            <a:r>
              <a:rPr lang="en-IE" dirty="0" smtClean="0"/>
              <a:t>Identify the tasks remaining and plan for when they’ll be achieved.</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980728"/>
            <a:ext cx="6120680" cy="461665"/>
          </a:xfrm>
          <a:prstGeom prst="rect">
            <a:avLst/>
          </a:prstGeom>
          <a:noFill/>
        </p:spPr>
        <p:txBody>
          <a:bodyPr wrap="square" rtlCol="0">
            <a:spAutoFit/>
          </a:bodyPr>
          <a:lstStyle/>
          <a:p>
            <a:pPr algn="ctr"/>
            <a:r>
              <a:rPr lang="en-GB" b="1" dirty="0" err="1" smtClean="0"/>
              <a:t>Antimalarial</a:t>
            </a:r>
            <a:r>
              <a:rPr lang="en-GB" b="1" dirty="0" smtClean="0"/>
              <a:t> Workshop 6</a:t>
            </a:r>
          </a:p>
        </p:txBody>
      </p:sp>
      <p:sp>
        <p:nvSpPr>
          <p:cNvPr id="9" name="TextBox 8"/>
          <p:cNvSpPr txBox="1"/>
          <p:nvPr/>
        </p:nvSpPr>
        <p:spPr>
          <a:xfrm>
            <a:off x="467544" y="1700808"/>
            <a:ext cx="8424936" cy="3570208"/>
          </a:xfrm>
          <a:prstGeom prst="rect">
            <a:avLst/>
          </a:prstGeom>
          <a:noFill/>
        </p:spPr>
        <p:txBody>
          <a:bodyPr wrap="square" rtlCol="0">
            <a:spAutoFit/>
          </a:bodyPr>
          <a:lstStyle/>
          <a:p>
            <a:pPr algn="just"/>
            <a:r>
              <a:rPr lang="en-GB" b="1" dirty="0" smtClean="0"/>
              <a:t>In this workshop you will be asked to:</a:t>
            </a:r>
          </a:p>
          <a:p>
            <a:pPr algn="just"/>
            <a:endParaRPr lang="en-GB" sz="1000" dirty="0" smtClean="0"/>
          </a:p>
          <a:p>
            <a:pPr marL="182563" indent="-182563" algn="just">
              <a:buFont typeface="Arial" pitchFamily="34" charset="0"/>
              <a:buChar char="•"/>
            </a:pPr>
            <a:r>
              <a:rPr lang="en-GB" dirty="0" smtClean="0"/>
              <a:t>Act on feedback provided from your tutor and ask questions if anything is not clear.</a:t>
            </a:r>
            <a:endParaRPr lang="en-IE" dirty="0" smtClean="0"/>
          </a:p>
          <a:p>
            <a:pPr marL="182563" lvl="0" indent="-182563" algn="just">
              <a:buFont typeface="Arial" pitchFamily="34" charset="0"/>
              <a:buChar char="•"/>
            </a:pPr>
            <a:r>
              <a:rPr lang="en-GB" dirty="0" smtClean="0"/>
              <a:t>Review your work as a group and identify any tasks that need to be completed.  </a:t>
            </a:r>
            <a:endParaRPr lang="en-IE" dirty="0" smtClean="0"/>
          </a:p>
          <a:p>
            <a:pPr marL="182563" lvl="0" indent="-182563" algn="just">
              <a:buFont typeface="Arial" pitchFamily="34" charset="0"/>
              <a:buChar char="•"/>
            </a:pPr>
            <a:r>
              <a:rPr lang="en-GB" dirty="0" smtClean="0"/>
              <a:t>Complete any outstanding work from previous workshops.</a:t>
            </a:r>
            <a:endParaRPr lang="en-IE" dirty="0" smtClean="0"/>
          </a:p>
          <a:p>
            <a:pPr marL="182563" lvl="0" indent="-182563" algn="just">
              <a:buFont typeface="Arial" pitchFamily="34" charset="0"/>
              <a:buChar char="•"/>
            </a:pPr>
            <a:r>
              <a:rPr lang="en-GB" dirty="0" smtClean="0"/>
              <a:t>Plan and begin preparations for your presentation (details on the length of time your group will have to speak will be provided). </a:t>
            </a:r>
            <a:endParaRPr lang="en-IE"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1196752"/>
            <a:ext cx="7715304" cy="830997"/>
          </a:xfrm>
          <a:prstGeom prst="rect">
            <a:avLst/>
          </a:prstGeom>
          <a:noFill/>
        </p:spPr>
        <p:txBody>
          <a:bodyPr wrap="square" rtlCol="0">
            <a:spAutoFit/>
          </a:bodyPr>
          <a:lstStyle/>
          <a:p>
            <a:pPr algn="just"/>
            <a:endParaRPr lang="en-GB" b="1" dirty="0" smtClean="0"/>
          </a:p>
          <a:p>
            <a:pPr algn="just"/>
            <a:endParaRPr lang="en-GB" dirty="0" smtClean="0"/>
          </a:p>
        </p:txBody>
      </p:sp>
      <p:sp>
        <p:nvSpPr>
          <p:cNvPr id="4" name="Rectangle 3"/>
          <p:cNvSpPr/>
          <p:nvPr/>
        </p:nvSpPr>
        <p:spPr>
          <a:xfrm>
            <a:off x="395536" y="836712"/>
            <a:ext cx="8424936" cy="5539978"/>
          </a:xfrm>
          <a:prstGeom prst="rect">
            <a:avLst/>
          </a:prstGeom>
        </p:spPr>
        <p:txBody>
          <a:bodyPr wrap="square">
            <a:spAutoFit/>
          </a:bodyPr>
          <a:lstStyle/>
          <a:p>
            <a:pPr marL="355600" indent="-355600" algn="just">
              <a:buFontTx/>
              <a:buChar char="•"/>
            </a:pPr>
            <a:r>
              <a:rPr lang="en-IE" sz="2200" dirty="0" smtClean="0"/>
              <a:t>Decide how long your abstract should be - typically less </a:t>
            </a:r>
            <a:r>
              <a:rPr lang="en-IE" sz="2200" dirty="0" smtClean="0"/>
              <a:t>than 10 </a:t>
            </a:r>
            <a:r>
              <a:rPr lang="en-IE" sz="2200" dirty="0" smtClean="0"/>
              <a:t>% of the length of full article or whatever word count is specified.</a:t>
            </a:r>
          </a:p>
          <a:p>
            <a:pPr marL="355600" indent="-355600" algn="just">
              <a:buFontTx/>
              <a:buChar char="•"/>
            </a:pPr>
            <a:r>
              <a:rPr lang="en-IE" sz="2200" dirty="0" smtClean="0"/>
              <a:t>Identify key points that you think you should include from the full text: Perhaps make a list or use a highlighter pen.</a:t>
            </a:r>
          </a:p>
          <a:p>
            <a:pPr marL="355600" indent="-355600" algn="just">
              <a:buFontTx/>
              <a:buChar char="•"/>
            </a:pPr>
            <a:r>
              <a:rPr lang="en-IE" sz="2200" dirty="0" smtClean="0"/>
              <a:t>Do not include tables, detailed examples etc. </a:t>
            </a:r>
          </a:p>
          <a:p>
            <a:pPr marL="355600" indent="-355600" algn="just">
              <a:buFontTx/>
              <a:buChar char="•"/>
            </a:pPr>
            <a:r>
              <a:rPr lang="en-IE" sz="2200" dirty="0" smtClean="0"/>
              <a:t>Abbreviations should be defined when first used except if they are very well known (e.g. EC, UK).</a:t>
            </a:r>
          </a:p>
          <a:p>
            <a:pPr marL="355600" indent="-355600" algn="just">
              <a:buFontTx/>
              <a:buChar char="•"/>
            </a:pPr>
            <a:r>
              <a:rPr lang="en-IE" sz="2200" dirty="0" smtClean="0"/>
              <a:t>Write a first draft including all of the points that you identified.</a:t>
            </a:r>
          </a:p>
          <a:p>
            <a:pPr marL="355600" indent="-355600" algn="just">
              <a:buFontTx/>
              <a:buChar char="•"/>
            </a:pPr>
            <a:r>
              <a:rPr lang="en-IE" sz="2200" dirty="0" smtClean="0"/>
              <a:t>Now re-write your first draft so that the final result is a stand-alone ‘mini-essay’ that can be easily followed by a reader.</a:t>
            </a:r>
          </a:p>
          <a:p>
            <a:pPr marL="355600" indent="-355600" algn="just">
              <a:buFontTx/>
              <a:buChar char="•"/>
            </a:pPr>
            <a:r>
              <a:rPr lang="en-IE" sz="2200" dirty="0" smtClean="0"/>
              <a:t>Double check and re-edit if you need to. Check that the word count is within the specification.</a:t>
            </a:r>
          </a:p>
          <a:p>
            <a:pPr marL="355600" indent="-355600" algn="just">
              <a:buFontTx/>
              <a:buChar char="•"/>
            </a:pPr>
            <a:r>
              <a:rPr lang="en-IE" sz="2200" dirty="0" smtClean="0"/>
              <a:t>Then re-read the article and make sure your abstract is written in the same style and provides the same emphasis on particular areas as the article.</a:t>
            </a:r>
            <a:endParaRPr lang="en-IE" sz="2200" dirty="0"/>
          </a:p>
        </p:txBody>
      </p:sp>
      <p:sp>
        <p:nvSpPr>
          <p:cNvPr id="5" name="Rectangle 4"/>
          <p:cNvSpPr/>
          <p:nvPr/>
        </p:nvSpPr>
        <p:spPr>
          <a:xfrm>
            <a:off x="1637928" y="231031"/>
            <a:ext cx="5886400" cy="461665"/>
          </a:xfrm>
          <a:prstGeom prst="rect">
            <a:avLst/>
          </a:prstGeom>
        </p:spPr>
        <p:txBody>
          <a:bodyPr wrap="square">
            <a:spAutoFit/>
          </a:bodyPr>
          <a:lstStyle/>
          <a:p>
            <a:pPr algn="ctr"/>
            <a:r>
              <a:rPr lang="en-IE" b="1" dirty="0" smtClean="0"/>
              <a:t>How to write an abstract of an article</a:t>
            </a:r>
            <a:endParaRPr lang="en-US" b="1"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1560" y="1721708"/>
            <a:ext cx="7715304" cy="3939540"/>
          </a:xfrm>
          <a:prstGeom prst="rect">
            <a:avLst/>
          </a:prstGeom>
          <a:noFill/>
        </p:spPr>
        <p:txBody>
          <a:bodyPr wrap="square" rtlCol="0">
            <a:spAutoFit/>
          </a:bodyPr>
          <a:lstStyle/>
          <a:p>
            <a:pPr algn="just"/>
            <a:r>
              <a:rPr lang="en-GB" b="1" dirty="0" smtClean="0"/>
              <a:t>Before you leave the class:</a:t>
            </a:r>
          </a:p>
          <a:p>
            <a:pPr algn="just"/>
            <a:endParaRPr lang="en-GB" sz="1000" b="1" dirty="0" smtClean="0"/>
          </a:p>
          <a:p>
            <a:pPr marL="182563" lvl="0" indent="-182563" algn="just">
              <a:buFont typeface="Arial" pitchFamily="34" charset="0"/>
              <a:buChar char="•"/>
            </a:pPr>
            <a:r>
              <a:rPr lang="en-GB" dirty="0" smtClean="0"/>
              <a:t>Discuss the feedback provided on your proposal and identify areas that need further work and prioritise them.</a:t>
            </a:r>
            <a:endParaRPr lang="en-IE" dirty="0" smtClean="0"/>
          </a:p>
          <a:p>
            <a:pPr marL="182563" lvl="0" indent="-182563" algn="just">
              <a:buFont typeface="Arial" pitchFamily="34" charset="0"/>
              <a:buChar char="•"/>
            </a:pPr>
            <a:r>
              <a:rPr lang="en-GB" dirty="0" smtClean="0"/>
              <a:t>Prepare a list of tasks to be completed before the next workshop and assign one or more group members to each task.</a:t>
            </a:r>
          </a:p>
          <a:p>
            <a:pPr marL="182563" indent="-182563" algn="just">
              <a:buFont typeface="Arial" pitchFamily="34" charset="0"/>
              <a:buChar char="•"/>
            </a:pPr>
            <a:r>
              <a:rPr lang="en-GB" dirty="0" smtClean="0"/>
              <a:t>Arrange a time to meet before the next workshop. More than one meeting is likely to be needed to allow you to practice your presentation.</a:t>
            </a:r>
          </a:p>
        </p:txBody>
      </p:sp>
      <p:sp>
        <p:nvSpPr>
          <p:cNvPr id="4" name="TextBox 3"/>
          <p:cNvSpPr txBox="1"/>
          <p:nvPr/>
        </p:nvSpPr>
        <p:spPr>
          <a:xfrm>
            <a:off x="1547664" y="980728"/>
            <a:ext cx="6120680" cy="461665"/>
          </a:xfrm>
          <a:prstGeom prst="rect">
            <a:avLst/>
          </a:prstGeom>
          <a:noFill/>
        </p:spPr>
        <p:txBody>
          <a:bodyPr wrap="square" rtlCol="0">
            <a:spAutoFit/>
          </a:bodyPr>
          <a:lstStyle/>
          <a:p>
            <a:pPr algn="ctr"/>
            <a:r>
              <a:rPr lang="en-GB" b="1" dirty="0" err="1" smtClean="0"/>
              <a:t>Antimalarial</a:t>
            </a:r>
            <a:r>
              <a:rPr lang="en-GB" b="1" dirty="0" smtClean="0"/>
              <a:t> Workshop 6</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1560" y="1785005"/>
            <a:ext cx="7715304" cy="4308872"/>
          </a:xfrm>
          <a:prstGeom prst="rect">
            <a:avLst/>
          </a:prstGeom>
          <a:noFill/>
        </p:spPr>
        <p:txBody>
          <a:bodyPr wrap="square" rtlCol="0">
            <a:spAutoFit/>
          </a:bodyPr>
          <a:lstStyle/>
          <a:p>
            <a:pPr algn="just"/>
            <a:r>
              <a:rPr lang="en-GB" b="1" dirty="0" smtClean="0"/>
              <a:t>Before the next workshop your group will have: </a:t>
            </a:r>
          </a:p>
          <a:p>
            <a:pPr algn="just"/>
            <a:endParaRPr lang="en-GB" sz="1000" b="1" dirty="0" smtClean="0"/>
          </a:p>
          <a:p>
            <a:pPr marL="182563" lvl="0" indent="-182563" algn="just">
              <a:buFont typeface="Arial" pitchFamily="34" charset="0"/>
              <a:buChar char="•"/>
            </a:pPr>
            <a:r>
              <a:rPr lang="en-GB" dirty="0" smtClean="0"/>
              <a:t>Met as a group to finalise and practice your final presentation. </a:t>
            </a:r>
          </a:p>
          <a:p>
            <a:pPr marL="182563" lvl="0" indent="-182563" algn="just">
              <a:buFont typeface="Arial" pitchFamily="34" charset="0"/>
              <a:buChar char="•"/>
            </a:pPr>
            <a:r>
              <a:rPr lang="en-GB" dirty="0" smtClean="0"/>
              <a:t>Practised it several times as a “dry run” and ensured it meets the time requirement. </a:t>
            </a:r>
          </a:p>
          <a:p>
            <a:pPr marL="182563" lvl="0" indent="-182563" algn="just">
              <a:buFont typeface="Arial" pitchFamily="34" charset="0"/>
              <a:buChar char="•"/>
            </a:pPr>
            <a:r>
              <a:rPr lang="en-GB" dirty="0" smtClean="0"/>
              <a:t>Posted information on your wiki on who attended the </a:t>
            </a:r>
            <a:r>
              <a:rPr lang="en-GB" dirty="0" smtClean="0"/>
              <a:t>meeting(s) </a:t>
            </a:r>
            <a:r>
              <a:rPr lang="en-GB" dirty="0" smtClean="0"/>
              <a:t>and the tasks completed at the </a:t>
            </a:r>
            <a:r>
              <a:rPr lang="en-GB" dirty="0" smtClean="0"/>
              <a:t>meeting(s).</a:t>
            </a:r>
            <a:endParaRPr lang="en-IE" dirty="0" smtClean="0"/>
          </a:p>
          <a:p>
            <a:pPr marL="182563" lvl="0" indent="-182563" algn="just">
              <a:buFont typeface="Arial" pitchFamily="34" charset="0"/>
              <a:buChar char="•"/>
            </a:pPr>
            <a:r>
              <a:rPr lang="en-IE" dirty="0" smtClean="0"/>
              <a:t>Continued to update and edit the wiki. The structure, coherence and consistency of style and formatting of the final report are important considerations at this stage.</a:t>
            </a:r>
          </a:p>
        </p:txBody>
      </p:sp>
      <p:sp>
        <p:nvSpPr>
          <p:cNvPr id="4" name="TextBox 3"/>
          <p:cNvSpPr txBox="1"/>
          <p:nvPr/>
        </p:nvSpPr>
        <p:spPr>
          <a:xfrm>
            <a:off x="1547664" y="1023119"/>
            <a:ext cx="6120680" cy="461665"/>
          </a:xfrm>
          <a:prstGeom prst="rect">
            <a:avLst/>
          </a:prstGeom>
          <a:noFill/>
        </p:spPr>
        <p:txBody>
          <a:bodyPr wrap="square" rtlCol="0">
            <a:spAutoFit/>
          </a:bodyPr>
          <a:lstStyle/>
          <a:p>
            <a:pPr algn="ctr"/>
            <a:r>
              <a:rPr lang="en-GB" b="1" dirty="0" err="1" smtClean="0"/>
              <a:t>Antimalarial</a:t>
            </a:r>
            <a:r>
              <a:rPr lang="en-GB" b="1" dirty="0" smtClean="0"/>
              <a:t> Workshop 6</a:t>
            </a:r>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052736"/>
            <a:ext cx="7715304" cy="461665"/>
          </a:xfrm>
          <a:prstGeom prst="rect">
            <a:avLst/>
          </a:prstGeom>
          <a:noFill/>
        </p:spPr>
        <p:txBody>
          <a:bodyPr wrap="square" rtlCol="0">
            <a:spAutoFit/>
          </a:bodyPr>
          <a:lstStyle/>
          <a:p>
            <a:pPr algn="ctr"/>
            <a:r>
              <a:rPr lang="en-IE" b="1" dirty="0" smtClean="0"/>
              <a:t>Recap - Assessment of the project</a:t>
            </a:r>
            <a:endParaRPr lang="en-IE" b="1" dirty="0"/>
          </a:p>
        </p:txBody>
      </p:sp>
      <p:sp>
        <p:nvSpPr>
          <p:cNvPr id="9" name="TextBox 8"/>
          <p:cNvSpPr txBox="1"/>
          <p:nvPr/>
        </p:nvSpPr>
        <p:spPr>
          <a:xfrm>
            <a:off x="714348" y="1578272"/>
            <a:ext cx="7715304" cy="830997"/>
          </a:xfrm>
          <a:prstGeom prst="rect">
            <a:avLst/>
          </a:prstGeom>
          <a:noFill/>
        </p:spPr>
        <p:txBody>
          <a:bodyPr wrap="square" rtlCol="0">
            <a:spAutoFit/>
          </a:bodyPr>
          <a:lstStyle/>
          <a:p>
            <a:pPr algn="just"/>
            <a:endParaRPr lang="en-GB" dirty="0" smtClean="0"/>
          </a:p>
          <a:p>
            <a:pPr algn="just"/>
            <a:endParaRPr lang="en-GB" dirty="0" smtClean="0"/>
          </a:p>
        </p:txBody>
      </p:sp>
      <p:graphicFrame>
        <p:nvGraphicFramePr>
          <p:cNvPr id="4" name="Table 3"/>
          <p:cNvGraphicFramePr>
            <a:graphicFrameLocks noGrp="1"/>
          </p:cNvGraphicFramePr>
          <p:nvPr/>
        </p:nvGraphicFramePr>
        <p:xfrm>
          <a:off x="827584" y="1700808"/>
          <a:ext cx="7416823" cy="4499443"/>
        </p:xfrm>
        <a:graphic>
          <a:graphicData uri="http://schemas.openxmlformats.org/drawingml/2006/table">
            <a:tbl>
              <a:tblPr/>
              <a:tblGrid>
                <a:gridCol w="3004715"/>
                <a:gridCol w="2206054"/>
                <a:gridCol w="2206054"/>
              </a:tblGrid>
              <a:tr h="664569">
                <a:tc>
                  <a:txBody>
                    <a:bodyPr/>
                    <a:lstStyle/>
                    <a:p>
                      <a:pPr indent="457200" algn="ctr">
                        <a:lnSpc>
                          <a:spcPct val="100000"/>
                        </a:lnSpc>
                        <a:spcAft>
                          <a:spcPts val="600"/>
                        </a:spcAft>
                      </a:pPr>
                      <a:r>
                        <a:rPr lang="en-IE" sz="2400" b="1" dirty="0">
                          <a:latin typeface="Arial"/>
                          <a:ea typeface="Calibri"/>
                        </a:rPr>
                        <a:t>Activity</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00000"/>
                        </a:lnSpc>
                        <a:spcAft>
                          <a:spcPts val="600"/>
                        </a:spcAft>
                      </a:pPr>
                      <a:r>
                        <a:rPr lang="en-IE" sz="2400" b="1" dirty="0" smtClean="0">
                          <a:latin typeface="Arial"/>
                          <a:ea typeface="Calibri"/>
                        </a:rPr>
                        <a:t>Basis </a:t>
                      </a:r>
                      <a:r>
                        <a:rPr lang="en-IE" sz="2400" b="1" dirty="0">
                          <a:latin typeface="Arial"/>
                          <a:ea typeface="Calibri"/>
                        </a:rPr>
                        <a:t>of delivery</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00000"/>
                        </a:lnSpc>
                        <a:spcAft>
                          <a:spcPts val="600"/>
                        </a:spcAft>
                      </a:pPr>
                      <a:r>
                        <a:rPr lang="en-IE" sz="2400" b="1" dirty="0">
                          <a:latin typeface="Arial"/>
                          <a:ea typeface="Calibri"/>
                        </a:rPr>
                        <a:t>% marks allocation</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Participation during workshops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Contribution to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985">
                <a:tc>
                  <a:txBody>
                    <a:bodyPr/>
                    <a:lstStyle/>
                    <a:p>
                      <a:pPr algn="ctr">
                        <a:lnSpc>
                          <a:spcPct val="100000"/>
                        </a:lnSpc>
                        <a:spcAft>
                          <a:spcPts val="600"/>
                        </a:spcAft>
                      </a:pPr>
                      <a:r>
                        <a:rPr lang="en-IE" sz="2400">
                          <a:latin typeface="Arial"/>
                          <a:ea typeface="Calibri"/>
                        </a:rPr>
                        <a:t>Presentation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186">
                <a:tc>
                  <a:txBody>
                    <a:bodyPr/>
                    <a:lstStyle/>
                    <a:p>
                      <a:pPr algn="ctr">
                        <a:lnSpc>
                          <a:spcPct val="100000"/>
                        </a:lnSpc>
                        <a:spcAft>
                          <a:spcPts val="600"/>
                        </a:spcAft>
                      </a:pPr>
                      <a:r>
                        <a:rPr lang="en-IE" sz="2400">
                          <a:latin typeface="Arial"/>
                          <a:ea typeface="Calibri"/>
                        </a:rPr>
                        <a:t>Research proposal (generated from the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Group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dirty="0" smtClean="0">
                          <a:solidFill>
                            <a:schemeClr val="tx1"/>
                          </a:solidFill>
                          <a:latin typeface="Arial"/>
                          <a:ea typeface="Calibri"/>
                        </a:rPr>
                        <a:t>35</a:t>
                      </a:r>
                      <a:endParaRPr lang="en-IE" sz="2400" dirty="0">
                        <a:solidFill>
                          <a:schemeClr val="tx1"/>
                        </a:solidFill>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Reflective piece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dirty="0" smtClean="0">
                          <a:solidFill>
                            <a:schemeClr val="tx1"/>
                          </a:solidFill>
                          <a:latin typeface="Arial"/>
                          <a:ea typeface="Calibri"/>
                        </a:rPr>
                        <a:t>10</a:t>
                      </a:r>
                      <a:endParaRPr lang="en-IE" sz="2400" dirty="0">
                        <a:solidFill>
                          <a:schemeClr val="tx1"/>
                        </a:solidFill>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2483768" y="332656"/>
            <a:ext cx="3785845" cy="461665"/>
          </a:xfrm>
          <a:prstGeom prst="rect">
            <a:avLst/>
          </a:prstGeom>
        </p:spPr>
        <p:txBody>
          <a:bodyPr wrap="none">
            <a:spAutoFit/>
          </a:bodyPr>
          <a:lstStyle/>
          <a:p>
            <a:pPr algn="ctr"/>
            <a:r>
              <a:rPr lang="en-GB" b="1" dirty="0" err="1" smtClean="0"/>
              <a:t>Antimalarial</a:t>
            </a:r>
            <a:r>
              <a:rPr lang="en-GB" b="1" dirty="0" smtClean="0"/>
              <a:t> Workshop 6</a:t>
            </a: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3785652"/>
          </a:xfrm>
          <a:prstGeom prst="rect">
            <a:avLst/>
          </a:prstGeom>
          <a:noFill/>
        </p:spPr>
        <p:txBody>
          <a:bodyPr wrap="square" rtlCol="0">
            <a:spAutoFit/>
          </a:bodyPr>
          <a:lstStyle/>
          <a:p>
            <a:pPr algn="ctr"/>
            <a:r>
              <a:rPr lang="en-IE" sz="4400" b="1" dirty="0" smtClean="0"/>
              <a:t>Molecules Against Malaria:</a:t>
            </a:r>
          </a:p>
          <a:p>
            <a:pPr algn="ctr"/>
            <a:r>
              <a:rPr lang="en-IE" sz="2800" b="1" dirty="0" smtClean="0"/>
              <a:t>Design of a Structure Activity Relationship Study of </a:t>
            </a:r>
            <a:r>
              <a:rPr lang="en-IE" sz="2800" b="1" dirty="0" err="1" smtClean="0"/>
              <a:t>Antimalarial</a:t>
            </a:r>
            <a:r>
              <a:rPr lang="en-IE" sz="2800" b="1" dirty="0" smtClean="0"/>
              <a:t> 4-Aminoquinolines</a:t>
            </a:r>
          </a:p>
          <a:p>
            <a:pPr algn="ctr"/>
            <a:endParaRPr lang="en-IE" sz="2800" b="1" dirty="0" smtClean="0"/>
          </a:p>
          <a:p>
            <a:pPr algn="ctr"/>
            <a:r>
              <a:rPr lang="en-IE" sz="2800" b="1" dirty="0" smtClean="0"/>
              <a:t>Workshop 7</a:t>
            </a:r>
          </a:p>
          <a:p>
            <a:pPr algn="ctr"/>
            <a:endParaRPr lang="en-IE" sz="2800" b="1" dirty="0" smtClean="0"/>
          </a:p>
          <a:p>
            <a:pPr algn="ctr"/>
            <a:endParaRPr lang="en-IE" sz="2800" b="1" dirty="0" smtClean="0"/>
          </a:p>
          <a:p>
            <a:pPr algn="ctr"/>
            <a:endParaRPr lang="en-IE" sz="2800" b="1" dirty="0"/>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7544" y="2153756"/>
            <a:ext cx="8424936" cy="4308872"/>
          </a:xfrm>
          <a:prstGeom prst="rect">
            <a:avLst/>
          </a:prstGeom>
          <a:noFill/>
        </p:spPr>
        <p:txBody>
          <a:bodyPr wrap="square" rtlCol="0">
            <a:spAutoFit/>
          </a:bodyPr>
          <a:lstStyle/>
          <a:p>
            <a:pPr algn="just"/>
            <a:endParaRPr lang="en-GB" sz="1000" dirty="0" smtClean="0"/>
          </a:p>
          <a:p>
            <a:pPr algn="just" defTabSz="1876425"/>
            <a:r>
              <a:rPr lang="en-GB" b="1" dirty="0" smtClean="0"/>
              <a:t>Workshop 1:</a:t>
            </a:r>
            <a:r>
              <a:rPr lang="en-GB" dirty="0" smtClean="0"/>
              <a:t> Introduction</a:t>
            </a:r>
          </a:p>
          <a:p>
            <a:pPr defTabSz="1876425"/>
            <a:r>
              <a:rPr lang="en-GB" b="1" dirty="0" smtClean="0"/>
              <a:t>Workshop 2: </a:t>
            </a:r>
            <a:r>
              <a:rPr lang="en-GB" dirty="0" smtClean="0"/>
              <a:t>Using a wiki and the relationship between 	structure and activity</a:t>
            </a:r>
          </a:p>
          <a:p>
            <a:pPr algn="just" defTabSz="1876425"/>
            <a:r>
              <a:rPr lang="en-GB" b="1" dirty="0" smtClean="0"/>
              <a:t>Workshop 3: </a:t>
            </a:r>
            <a:r>
              <a:rPr lang="en-GB" dirty="0" smtClean="0"/>
              <a:t>Designing your SAR Study</a:t>
            </a:r>
          </a:p>
          <a:p>
            <a:pPr algn="just" defTabSz="1876425"/>
            <a:r>
              <a:rPr lang="en-GB" b="1" dirty="0" smtClean="0"/>
              <a:t>Workshop 4: </a:t>
            </a:r>
            <a:r>
              <a:rPr lang="en-GB" dirty="0" smtClean="0"/>
              <a:t>Pharmacokinetics</a:t>
            </a:r>
          </a:p>
          <a:p>
            <a:pPr algn="just" defTabSz="1876425"/>
            <a:r>
              <a:rPr lang="en-GB" b="1" dirty="0" smtClean="0"/>
              <a:t>Workshop 5: </a:t>
            </a:r>
            <a:r>
              <a:rPr lang="en-GB" dirty="0" smtClean="0"/>
              <a:t>Parallel Synthesis and High Throughput 		Screening</a:t>
            </a:r>
          </a:p>
          <a:p>
            <a:pPr algn="just" defTabSz="1876425"/>
            <a:r>
              <a:rPr lang="en-GB" b="1" dirty="0" smtClean="0"/>
              <a:t>Workshop 6: </a:t>
            </a:r>
            <a:r>
              <a:rPr lang="en-GB" dirty="0" smtClean="0"/>
              <a:t>Clinic for formative feedback</a:t>
            </a:r>
          </a:p>
          <a:p>
            <a:pPr algn="just" defTabSz="1876425"/>
            <a:r>
              <a:rPr lang="en-GB" b="1" dirty="0" smtClean="0"/>
              <a:t>Workshop 7:</a:t>
            </a:r>
            <a:r>
              <a:rPr lang="en-GB" dirty="0" smtClean="0"/>
              <a:t> </a:t>
            </a:r>
            <a:r>
              <a:rPr lang="en-GB" b="1" dirty="0" smtClean="0"/>
              <a:t>Presentation of the grant proposal to the class</a:t>
            </a:r>
          </a:p>
          <a:p>
            <a:pPr algn="just"/>
            <a:endParaRPr lang="en-GB" dirty="0" smtClean="0"/>
          </a:p>
        </p:txBody>
      </p:sp>
      <p:sp>
        <p:nvSpPr>
          <p:cNvPr id="4" name="TextBox 3"/>
          <p:cNvSpPr txBox="1"/>
          <p:nvPr/>
        </p:nvSpPr>
        <p:spPr>
          <a:xfrm>
            <a:off x="1475656" y="404664"/>
            <a:ext cx="6120680" cy="1569660"/>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 (4-AQ)</a:t>
            </a:r>
          </a:p>
          <a:p>
            <a:pPr algn="ctr"/>
            <a:endParaRPr lang="en-GB" b="1" dirty="0" smtClean="0"/>
          </a:p>
          <a:p>
            <a:pPr algn="ctr"/>
            <a:r>
              <a:rPr lang="en-GB" b="1" dirty="0" smtClean="0"/>
              <a:t>Workshop 7</a:t>
            </a:r>
            <a:endParaRPr lang="en-GB" b="1"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332656"/>
            <a:ext cx="7715304" cy="461665"/>
          </a:xfrm>
          <a:prstGeom prst="rect">
            <a:avLst/>
          </a:prstGeom>
          <a:noFill/>
        </p:spPr>
        <p:txBody>
          <a:bodyPr wrap="square" rtlCol="0">
            <a:spAutoFit/>
          </a:bodyPr>
          <a:lstStyle/>
          <a:p>
            <a:pPr algn="ctr"/>
            <a:r>
              <a:rPr lang="en-GB" b="1" dirty="0" smtClean="0"/>
              <a:t>CHECKLIST </a:t>
            </a:r>
            <a:endParaRPr lang="en-GB" sz="1800" b="1" dirty="0"/>
          </a:p>
        </p:txBody>
      </p:sp>
      <p:sp>
        <p:nvSpPr>
          <p:cNvPr id="9" name="TextBox 8"/>
          <p:cNvSpPr txBox="1"/>
          <p:nvPr/>
        </p:nvSpPr>
        <p:spPr>
          <a:xfrm>
            <a:off x="539552" y="964460"/>
            <a:ext cx="8106124" cy="5416868"/>
          </a:xfrm>
          <a:prstGeom prst="rect">
            <a:avLst/>
          </a:prstGeom>
          <a:noFill/>
        </p:spPr>
        <p:txBody>
          <a:bodyPr wrap="square" rtlCol="0">
            <a:spAutoFit/>
          </a:bodyPr>
          <a:lstStyle/>
          <a:p>
            <a:pPr algn="ctr"/>
            <a:r>
              <a:rPr lang="en-GB" b="1" dirty="0" smtClean="0"/>
              <a:t>Between the Previous Workshop and this one:</a:t>
            </a:r>
          </a:p>
          <a:p>
            <a:pPr lvl="0" algn="just"/>
            <a:endParaRPr lang="en-IE" dirty="0" smtClean="0"/>
          </a:p>
          <a:p>
            <a:pPr lvl="0" algn="just"/>
            <a:r>
              <a:rPr lang="en-IE" dirty="0" smtClean="0"/>
              <a:t>You should have:</a:t>
            </a:r>
          </a:p>
          <a:p>
            <a:pPr lvl="0" algn="just"/>
            <a:endParaRPr lang="en-IE" sz="1000" dirty="0" smtClean="0"/>
          </a:p>
          <a:p>
            <a:pPr marL="182563" lvl="0" indent="-182563" algn="just">
              <a:buFont typeface="Arial" pitchFamily="34" charset="0"/>
              <a:buChar char="•"/>
            </a:pPr>
            <a:r>
              <a:rPr lang="en-GB" dirty="0" smtClean="0"/>
              <a:t>Met as a group to finalise and practice your presentation on your grant proposal. </a:t>
            </a:r>
          </a:p>
          <a:p>
            <a:pPr marL="182563" lvl="0" indent="-182563" algn="just">
              <a:buFont typeface="Arial" pitchFamily="34" charset="0"/>
              <a:buChar char="•"/>
            </a:pPr>
            <a:r>
              <a:rPr lang="en-GB" dirty="0" smtClean="0"/>
              <a:t>Practised it several times as a “dry run” and ensured it meets the time requirement. </a:t>
            </a:r>
          </a:p>
          <a:p>
            <a:pPr marL="182563" lvl="0" indent="-182563" algn="just">
              <a:buFont typeface="Arial" pitchFamily="34" charset="0"/>
              <a:buChar char="•"/>
            </a:pPr>
            <a:r>
              <a:rPr lang="en-GB" dirty="0" smtClean="0"/>
              <a:t>Posted information on your wiki on who attended the meeting(s) and the tasks completed at the meeting(s).</a:t>
            </a:r>
            <a:endParaRPr lang="en-IE" dirty="0" smtClean="0"/>
          </a:p>
          <a:p>
            <a:pPr marL="182563" lvl="0" indent="-182563" algn="just">
              <a:buFont typeface="Arial" pitchFamily="34" charset="0"/>
              <a:buChar char="•"/>
            </a:pPr>
            <a:r>
              <a:rPr lang="en-IE" dirty="0" smtClean="0"/>
              <a:t>Continued to update and edit the wiki. The </a:t>
            </a:r>
            <a:r>
              <a:rPr lang="en-IE" b="1" dirty="0" smtClean="0"/>
              <a:t>structure, length, coherence and consistency of style and formatting </a:t>
            </a:r>
            <a:r>
              <a:rPr lang="en-IE" dirty="0" smtClean="0"/>
              <a:t>of the final report are important considerations at this stage.</a:t>
            </a:r>
          </a:p>
          <a:p>
            <a:pPr lvl="0" algn="just"/>
            <a:endParaRPr lang="en-IE" dirty="0" smtClean="0"/>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332656"/>
            <a:ext cx="6120680" cy="830997"/>
          </a:xfrm>
          <a:prstGeom prst="rect">
            <a:avLst/>
          </a:prstGeom>
          <a:noFill/>
        </p:spPr>
        <p:txBody>
          <a:bodyPr wrap="square" rtlCol="0">
            <a:spAutoFit/>
          </a:bodyPr>
          <a:lstStyle/>
          <a:p>
            <a:pPr algn="ctr"/>
            <a:r>
              <a:rPr lang="en-GB" b="1" dirty="0" smtClean="0"/>
              <a:t>Design of an SAR Study of </a:t>
            </a:r>
            <a:r>
              <a:rPr lang="en-GB" b="1" dirty="0" err="1" smtClean="0"/>
              <a:t>Antimalarial</a:t>
            </a:r>
            <a:r>
              <a:rPr lang="en-GB" b="1" dirty="0" smtClean="0"/>
              <a:t> 4-Aminoquinolines</a:t>
            </a:r>
            <a:endParaRPr lang="en-GB" b="1" dirty="0"/>
          </a:p>
        </p:txBody>
      </p:sp>
      <p:sp>
        <p:nvSpPr>
          <p:cNvPr id="9" name="TextBox 8"/>
          <p:cNvSpPr txBox="1"/>
          <p:nvPr/>
        </p:nvSpPr>
        <p:spPr>
          <a:xfrm>
            <a:off x="395536" y="1340768"/>
            <a:ext cx="8352928" cy="4462760"/>
          </a:xfrm>
          <a:prstGeom prst="rect">
            <a:avLst/>
          </a:prstGeom>
          <a:noFill/>
        </p:spPr>
        <p:txBody>
          <a:bodyPr wrap="square" rtlCol="0">
            <a:spAutoFit/>
          </a:bodyPr>
          <a:lstStyle/>
          <a:p>
            <a:pPr algn="ctr"/>
            <a:r>
              <a:rPr lang="en-GB" b="1" dirty="0" err="1" smtClean="0"/>
              <a:t>Antimalarial</a:t>
            </a:r>
            <a:r>
              <a:rPr lang="en-GB" b="1" dirty="0" smtClean="0"/>
              <a:t> Workshop 7</a:t>
            </a:r>
          </a:p>
          <a:p>
            <a:pPr algn="ctr"/>
            <a:endParaRPr lang="en-GB" sz="1000" dirty="0" smtClean="0"/>
          </a:p>
          <a:p>
            <a:pPr algn="ctr"/>
            <a:r>
              <a:rPr lang="en-IE" b="1" dirty="0" smtClean="0"/>
              <a:t>Final presentations and feedback</a:t>
            </a:r>
          </a:p>
          <a:p>
            <a:pPr lvl="0"/>
            <a:endParaRPr lang="en-IE" dirty="0" smtClean="0"/>
          </a:p>
          <a:p>
            <a:pPr lvl="0"/>
            <a:r>
              <a:rPr lang="en-IE" dirty="0" smtClean="0"/>
              <a:t>The purpose of this workshop session is to:</a:t>
            </a:r>
          </a:p>
          <a:p>
            <a:pPr lvl="0"/>
            <a:endParaRPr lang="en-IE" sz="1000" dirty="0" smtClean="0"/>
          </a:p>
          <a:p>
            <a:pPr marL="182563" lvl="0" indent="-182563" algn="just">
              <a:buFont typeface="Arial" pitchFamily="34" charset="0"/>
              <a:buChar char="•"/>
            </a:pPr>
            <a:r>
              <a:rPr lang="en-GB" dirty="0" smtClean="0"/>
              <a:t>Present your work to your peers and tutor, summarising your grant proposal and your recommendations and answering any questions they may have.</a:t>
            </a:r>
            <a:endParaRPr lang="en-IE" dirty="0" smtClean="0"/>
          </a:p>
          <a:p>
            <a:pPr marL="182563" lvl="0" indent="-182563" algn="just">
              <a:buFont typeface="Arial" pitchFamily="34" charset="0"/>
              <a:buChar char="•"/>
            </a:pPr>
            <a:r>
              <a:rPr lang="en-GB" dirty="0" smtClean="0"/>
              <a:t>Obtain feedback from your tutor and peers.</a:t>
            </a:r>
            <a:endParaRPr lang="en-IE" dirty="0" smtClean="0"/>
          </a:p>
          <a:p>
            <a:pPr marL="182563" lvl="0" indent="-182563" algn="just">
              <a:buFont typeface="Arial" pitchFamily="34" charset="0"/>
              <a:buChar char="•"/>
            </a:pPr>
            <a:r>
              <a:rPr lang="en-GB" dirty="0" smtClean="0"/>
              <a:t>Learn about alternative approaches to the project from the other presentations and provide a supportive audience and constructive feedback to your peers.</a:t>
            </a:r>
            <a:endParaRPr lang="en-IE" dirty="0" smtClean="0"/>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7664" y="764704"/>
            <a:ext cx="6120680" cy="461665"/>
          </a:xfrm>
          <a:prstGeom prst="rect">
            <a:avLst/>
          </a:prstGeom>
          <a:noFill/>
        </p:spPr>
        <p:txBody>
          <a:bodyPr wrap="square" rtlCol="0">
            <a:spAutoFit/>
          </a:bodyPr>
          <a:lstStyle/>
          <a:p>
            <a:pPr algn="ctr"/>
            <a:r>
              <a:rPr lang="en-GB" b="1" dirty="0" err="1" smtClean="0"/>
              <a:t>Antimalarial</a:t>
            </a:r>
            <a:r>
              <a:rPr lang="en-GB" b="1" dirty="0" smtClean="0"/>
              <a:t> Workshop 7</a:t>
            </a:r>
          </a:p>
        </p:txBody>
      </p:sp>
      <p:sp>
        <p:nvSpPr>
          <p:cNvPr id="9" name="TextBox 8"/>
          <p:cNvSpPr txBox="1"/>
          <p:nvPr/>
        </p:nvSpPr>
        <p:spPr>
          <a:xfrm>
            <a:off x="395536" y="1640408"/>
            <a:ext cx="8424936" cy="4308872"/>
          </a:xfrm>
          <a:prstGeom prst="rect">
            <a:avLst/>
          </a:prstGeom>
          <a:noFill/>
        </p:spPr>
        <p:txBody>
          <a:bodyPr wrap="square" rtlCol="0">
            <a:spAutoFit/>
          </a:bodyPr>
          <a:lstStyle/>
          <a:p>
            <a:pPr algn="just"/>
            <a:r>
              <a:rPr lang="en-GB" dirty="0" smtClean="0"/>
              <a:t>In this workshop you will be asked to:</a:t>
            </a:r>
          </a:p>
          <a:p>
            <a:pPr algn="just"/>
            <a:endParaRPr lang="en-GB" sz="1000" dirty="0" smtClean="0"/>
          </a:p>
          <a:p>
            <a:pPr marL="182563" lvl="0" indent="-182563" algn="just">
              <a:buFont typeface="Arial" pitchFamily="34" charset="0"/>
              <a:buChar char="•"/>
            </a:pPr>
            <a:r>
              <a:rPr lang="en-GB" dirty="0" smtClean="0"/>
              <a:t>Give your oral presentation.</a:t>
            </a:r>
            <a:endParaRPr lang="en-IE" dirty="0" smtClean="0"/>
          </a:p>
          <a:p>
            <a:pPr marL="182563" lvl="0" indent="-182563" algn="just">
              <a:buFont typeface="Arial" pitchFamily="34" charset="0"/>
              <a:buChar char="•"/>
            </a:pPr>
            <a:r>
              <a:rPr lang="en-GB" dirty="0" smtClean="0"/>
              <a:t>Peer assess the oral presentations of the other groups in your class if required.</a:t>
            </a:r>
            <a:endParaRPr lang="en-IE" dirty="0" smtClean="0"/>
          </a:p>
          <a:p>
            <a:pPr marL="182563" indent="-182563" algn="just">
              <a:buFont typeface="Arial" pitchFamily="34" charset="0"/>
              <a:buChar char="•"/>
            </a:pPr>
            <a:r>
              <a:rPr lang="en-GB" dirty="0" smtClean="0"/>
              <a:t>Note feedback provided from your tutor and ask questions if anything is not clear.</a:t>
            </a:r>
            <a:endParaRPr lang="en-IE" dirty="0" smtClean="0"/>
          </a:p>
          <a:p>
            <a:pPr marL="182563" lvl="0" indent="-182563" algn="just">
              <a:buFont typeface="Arial" pitchFamily="34" charset="0"/>
              <a:buChar char="•"/>
            </a:pPr>
            <a:r>
              <a:rPr lang="en-GB" dirty="0" smtClean="0"/>
              <a:t>Ensure that you have discussed and arranged submission of final proposal including the abstracts.</a:t>
            </a:r>
            <a:endParaRPr lang="en-IE" dirty="0" smtClean="0"/>
          </a:p>
          <a:p>
            <a:pPr marL="182563" lvl="0" indent="-182563" algn="just">
              <a:buFont typeface="Arial" pitchFamily="34" charset="0"/>
              <a:buChar char="•"/>
            </a:pPr>
            <a:r>
              <a:rPr lang="en-GB" dirty="0" smtClean="0"/>
              <a:t>Ensure that it is clear to you when your reflective piece should be submitted and what is required (see next slide).</a:t>
            </a:r>
          </a:p>
          <a:p>
            <a:pPr marL="182563" lvl="0" indent="-182563" algn="just">
              <a:buFont typeface="Arial" pitchFamily="34" charset="0"/>
              <a:buChar char="•"/>
            </a:pPr>
            <a:r>
              <a:rPr lang="en-GB" dirty="0" smtClean="0"/>
              <a:t>Complete an evaluation </a:t>
            </a:r>
            <a:r>
              <a:rPr lang="en-GB" dirty="0" smtClean="0"/>
              <a:t>form (optional</a:t>
            </a:r>
            <a:r>
              <a:rPr lang="en-GB" dirty="0" smtClean="0"/>
              <a:t>).</a:t>
            </a:r>
            <a:endParaRPr lang="en-IE" dirty="0" smtClean="0"/>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95536" y="692696"/>
            <a:ext cx="8352928" cy="5663089"/>
          </a:xfrm>
          <a:prstGeom prst="rect">
            <a:avLst/>
          </a:prstGeom>
          <a:noFill/>
        </p:spPr>
        <p:txBody>
          <a:bodyPr wrap="square" rtlCol="0">
            <a:spAutoFit/>
          </a:bodyPr>
          <a:lstStyle/>
          <a:p>
            <a:pPr algn="just"/>
            <a:r>
              <a:rPr lang="en-GB" b="1" dirty="0" smtClean="0"/>
              <a:t>Reminder About Individual reflective piece</a:t>
            </a:r>
          </a:p>
          <a:p>
            <a:pPr algn="just"/>
            <a:endParaRPr lang="en-GB" sz="1000" b="1" dirty="0" smtClean="0"/>
          </a:p>
          <a:p>
            <a:pPr algn="just"/>
            <a:r>
              <a:rPr lang="en-GB" dirty="0" smtClean="0"/>
              <a:t>This short report </a:t>
            </a:r>
            <a:r>
              <a:rPr lang="en-GB" b="1" dirty="0" smtClean="0"/>
              <a:t>(500 to 800 words approx)</a:t>
            </a:r>
            <a:r>
              <a:rPr lang="en-GB" dirty="0" smtClean="0"/>
              <a:t> is due just after the final proposal and will allow you to review the </a:t>
            </a:r>
            <a:r>
              <a:rPr lang="en-GB" dirty="0" err="1" smtClean="0"/>
              <a:t>antimalarial</a:t>
            </a:r>
            <a:r>
              <a:rPr lang="en-GB" dirty="0" smtClean="0"/>
              <a:t> project. </a:t>
            </a:r>
          </a:p>
          <a:p>
            <a:pPr algn="just"/>
            <a:r>
              <a:rPr lang="en-IE" dirty="0" smtClean="0"/>
              <a:t>A series of prompts are provided in </a:t>
            </a:r>
            <a:r>
              <a:rPr lang="en-IE" b="1" dirty="0" smtClean="0"/>
              <a:t>Appendices to the Guide </a:t>
            </a:r>
            <a:r>
              <a:rPr lang="en-IE" dirty="0" smtClean="0"/>
              <a:t>that give guidance on the areas that should be addressed. These include the extent to which the learning outcomes were met and the transferable skills identified were developed.</a:t>
            </a:r>
          </a:p>
          <a:p>
            <a:pPr lvl="0" algn="just"/>
            <a:endParaRPr lang="en-IE" sz="1600" dirty="0" smtClean="0"/>
          </a:p>
          <a:p>
            <a:pPr algn="just"/>
            <a:r>
              <a:rPr lang="en-IE" dirty="0" smtClean="0"/>
              <a:t>It is assessed based on;</a:t>
            </a:r>
          </a:p>
          <a:p>
            <a:pPr lvl="0" algn="just"/>
            <a:r>
              <a:rPr lang="en-IE" b="1" dirty="0" smtClean="0"/>
              <a:t>C</a:t>
            </a:r>
            <a:r>
              <a:rPr lang="en-GB" b="1" dirty="0" err="1" smtClean="0"/>
              <a:t>ontent</a:t>
            </a:r>
            <a:r>
              <a:rPr lang="en-GB" dirty="0" smtClean="0"/>
              <a:t> (60% - there are no right or wrong opinions but you must make sure that you discuss </a:t>
            </a:r>
            <a:r>
              <a:rPr lang="en-GB" b="1" dirty="0" smtClean="0"/>
              <a:t>all </a:t>
            </a:r>
            <a:r>
              <a:rPr lang="en-GB" dirty="0" smtClean="0"/>
              <a:t>of the topics) </a:t>
            </a:r>
            <a:r>
              <a:rPr lang="en-GB" b="1" dirty="0" err="1" smtClean="0"/>
              <a:t>Pesentation</a:t>
            </a:r>
            <a:r>
              <a:rPr lang="en-GB" dirty="0" smtClean="0"/>
              <a:t> (10%) and </a:t>
            </a:r>
          </a:p>
          <a:p>
            <a:pPr lvl="0" algn="just"/>
            <a:r>
              <a:rPr lang="en-GB" b="1" dirty="0" smtClean="0"/>
              <a:t>Coherence, accuracy and structure</a:t>
            </a:r>
            <a:r>
              <a:rPr lang="en-GB" dirty="0" smtClean="0"/>
              <a:t> (30%).</a:t>
            </a:r>
            <a:endParaRPr lang="en-IE" dirty="0" smtClean="0"/>
          </a:p>
        </p:txBody>
      </p:sp>
      <p:sp>
        <p:nvSpPr>
          <p:cNvPr id="4" name="TextBox 3"/>
          <p:cNvSpPr txBox="1"/>
          <p:nvPr/>
        </p:nvSpPr>
        <p:spPr>
          <a:xfrm>
            <a:off x="1475656" y="188640"/>
            <a:ext cx="6120680" cy="461665"/>
          </a:xfrm>
          <a:prstGeom prst="rect">
            <a:avLst/>
          </a:prstGeom>
          <a:noFill/>
        </p:spPr>
        <p:txBody>
          <a:bodyPr wrap="square" rtlCol="0">
            <a:spAutoFit/>
          </a:bodyPr>
          <a:lstStyle/>
          <a:p>
            <a:pPr algn="ctr"/>
            <a:r>
              <a:rPr lang="en-GB" b="1" dirty="0" err="1" smtClean="0"/>
              <a:t>Antimalarial</a:t>
            </a:r>
            <a:r>
              <a:rPr lang="en-GB" b="1" dirty="0" smtClean="0"/>
              <a:t> Workshop 7</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1196752"/>
            <a:ext cx="7715304" cy="830997"/>
          </a:xfrm>
          <a:prstGeom prst="rect">
            <a:avLst/>
          </a:prstGeom>
          <a:noFill/>
        </p:spPr>
        <p:txBody>
          <a:bodyPr wrap="square" rtlCol="0">
            <a:spAutoFit/>
          </a:bodyPr>
          <a:lstStyle/>
          <a:p>
            <a:pPr algn="just"/>
            <a:endParaRPr lang="en-GB" b="1" dirty="0" smtClean="0"/>
          </a:p>
          <a:p>
            <a:pPr algn="just"/>
            <a:endParaRPr lang="en-GB" dirty="0" smtClean="0"/>
          </a:p>
        </p:txBody>
      </p:sp>
      <p:sp>
        <p:nvSpPr>
          <p:cNvPr id="4" name="Rectangle 3"/>
          <p:cNvSpPr/>
          <p:nvPr/>
        </p:nvSpPr>
        <p:spPr>
          <a:xfrm>
            <a:off x="467544" y="1124744"/>
            <a:ext cx="8208912" cy="2677656"/>
          </a:xfrm>
          <a:prstGeom prst="rect">
            <a:avLst/>
          </a:prstGeom>
        </p:spPr>
        <p:txBody>
          <a:bodyPr wrap="square">
            <a:spAutoFit/>
          </a:bodyPr>
          <a:lstStyle/>
          <a:p>
            <a:pPr marL="2171700" lvl="4" indent="-342900" algn="just"/>
            <a:endParaRPr lang="en-IE" dirty="0" smtClean="0"/>
          </a:p>
          <a:p>
            <a:pPr marL="271463" indent="-271463" algn="just">
              <a:buFontTx/>
              <a:buChar char="•"/>
            </a:pPr>
            <a:r>
              <a:rPr lang="en-IE" dirty="0" smtClean="0"/>
              <a:t>Deciding on core information.</a:t>
            </a:r>
          </a:p>
          <a:p>
            <a:pPr marL="271463" indent="-271463" algn="just">
              <a:buFontTx/>
              <a:buChar char="•"/>
            </a:pPr>
            <a:endParaRPr lang="en-IE" dirty="0" smtClean="0"/>
          </a:p>
          <a:p>
            <a:pPr marL="271463" lvl="4" indent="-271463" algn="just">
              <a:buFontTx/>
              <a:buChar char="•"/>
            </a:pPr>
            <a:r>
              <a:rPr lang="en-IE" dirty="0" smtClean="0"/>
              <a:t>Making sure that all aspects are covered.</a:t>
            </a:r>
          </a:p>
          <a:p>
            <a:pPr marL="271463" lvl="4" indent="-271463" algn="just">
              <a:buFontTx/>
              <a:buChar char="•"/>
            </a:pPr>
            <a:endParaRPr lang="en-IE" dirty="0" smtClean="0"/>
          </a:p>
          <a:p>
            <a:pPr marL="271463" lvl="4" indent="-271463" algn="just">
              <a:buFontTx/>
              <a:buChar char="•"/>
            </a:pPr>
            <a:r>
              <a:rPr lang="en-IE" dirty="0" smtClean="0"/>
              <a:t>Linking the information into a coherent piece of writing that stands alone and is clearly written and structured.</a:t>
            </a:r>
          </a:p>
        </p:txBody>
      </p:sp>
      <p:sp>
        <p:nvSpPr>
          <p:cNvPr id="5" name="Rectangle 4"/>
          <p:cNvSpPr/>
          <p:nvPr/>
        </p:nvSpPr>
        <p:spPr>
          <a:xfrm>
            <a:off x="1637928" y="620688"/>
            <a:ext cx="5886400" cy="461665"/>
          </a:xfrm>
          <a:prstGeom prst="rect">
            <a:avLst/>
          </a:prstGeom>
        </p:spPr>
        <p:txBody>
          <a:bodyPr wrap="square">
            <a:spAutoFit/>
          </a:bodyPr>
          <a:lstStyle/>
          <a:p>
            <a:pPr algn="ctr"/>
            <a:r>
              <a:rPr lang="en-IE" b="1" dirty="0" smtClean="0"/>
              <a:t>Common difficulties</a:t>
            </a:r>
            <a:endParaRPr lang="en-US" b="1" dirty="0" smtClean="0"/>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1560" y="974333"/>
            <a:ext cx="7920880" cy="5262979"/>
          </a:xfrm>
          <a:prstGeom prst="rect">
            <a:avLst/>
          </a:prstGeom>
          <a:noFill/>
        </p:spPr>
        <p:txBody>
          <a:bodyPr wrap="square" rtlCol="0">
            <a:spAutoFit/>
          </a:bodyPr>
          <a:lstStyle/>
          <a:p>
            <a:pPr lvl="0"/>
            <a:r>
              <a:rPr lang="en-GB" b="1" dirty="0" smtClean="0"/>
              <a:t>To complete the module, you need to:</a:t>
            </a:r>
          </a:p>
          <a:p>
            <a:pPr marL="182563" lvl="0" indent="-182563" algn="just">
              <a:buFont typeface="Arial" pitchFamily="34" charset="0"/>
              <a:buChar char="•"/>
            </a:pPr>
            <a:r>
              <a:rPr lang="en-IE" dirty="0" smtClean="0"/>
              <a:t>Incorporate feedback from the presentation into your group report. </a:t>
            </a:r>
          </a:p>
          <a:p>
            <a:pPr marL="182563" lvl="0" indent="-182563" algn="just">
              <a:buFont typeface="Arial" pitchFamily="34" charset="0"/>
              <a:buChar char="•"/>
            </a:pPr>
            <a:r>
              <a:rPr lang="en-IE" dirty="0" smtClean="0"/>
              <a:t>Carry out the final editing and complete your group’s grant proposal - p</a:t>
            </a:r>
            <a:r>
              <a:rPr lang="en-GB" dirty="0" err="1" smtClean="0"/>
              <a:t>repare</a:t>
            </a:r>
            <a:r>
              <a:rPr lang="en-GB" dirty="0" smtClean="0"/>
              <a:t> a list of tasks to be completed and assign one or more group members to each task.</a:t>
            </a:r>
            <a:endParaRPr lang="en-IE" dirty="0" smtClean="0"/>
          </a:p>
          <a:p>
            <a:pPr marL="182563" lvl="0" indent="-182563" algn="just">
              <a:buFont typeface="Arial" pitchFamily="34" charset="0"/>
              <a:buChar char="•"/>
            </a:pPr>
            <a:r>
              <a:rPr lang="en-GB" dirty="0" smtClean="0"/>
              <a:t>Print out and the submit final proposal. Your tutor may require you to produce the final report as a Microsoft Word document to allow page numbering and a word count check.</a:t>
            </a:r>
            <a:endParaRPr lang="en-IE" dirty="0" smtClean="0"/>
          </a:p>
          <a:p>
            <a:pPr marL="182563" lvl="0" indent="-182563" algn="just">
              <a:buFont typeface="Arial" pitchFamily="34" charset="0"/>
              <a:buChar char="•"/>
            </a:pPr>
            <a:r>
              <a:rPr lang="en-IE" dirty="0" smtClean="0"/>
              <a:t>Write and submit your individual reflective piece.</a:t>
            </a:r>
          </a:p>
          <a:p>
            <a:pPr marL="182563" lvl="0" indent="-182563" algn="just">
              <a:buFont typeface="Arial" pitchFamily="34" charset="0"/>
              <a:buChar char="•"/>
            </a:pPr>
            <a:r>
              <a:rPr lang="en-IE" dirty="0" smtClean="0"/>
              <a:t>Peer assess the other students in your group based on the frequency and quality of contributions to the group (optional).</a:t>
            </a:r>
            <a:r>
              <a:rPr lang="en-GB" dirty="0" smtClean="0"/>
              <a:t>     </a:t>
            </a:r>
            <a:endParaRPr lang="en-IE" dirty="0" smtClean="0"/>
          </a:p>
        </p:txBody>
      </p:sp>
      <p:sp>
        <p:nvSpPr>
          <p:cNvPr id="4" name="TextBox 3"/>
          <p:cNvSpPr txBox="1"/>
          <p:nvPr/>
        </p:nvSpPr>
        <p:spPr>
          <a:xfrm>
            <a:off x="1475656" y="188640"/>
            <a:ext cx="6120680" cy="461665"/>
          </a:xfrm>
          <a:prstGeom prst="rect">
            <a:avLst/>
          </a:prstGeom>
          <a:noFill/>
        </p:spPr>
        <p:txBody>
          <a:bodyPr wrap="square" rtlCol="0">
            <a:spAutoFit/>
          </a:bodyPr>
          <a:lstStyle/>
          <a:p>
            <a:pPr algn="ctr"/>
            <a:r>
              <a:rPr lang="en-GB" b="1" dirty="0" err="1" smtClean="0"/>
              <a:t>Antimalarial</a:t>
            </a:r>
            <a:r>
              <a:rPr lang="en-GB" b="1" dirty="0" smtClean="0"/>
              <a:t> Workshop 7</a:t>
            </a:r>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052736"/>
            <a:ext cx="7715304" cy="461665"/>
          </a:xfrm>
          <a:prstGeom prst="rect">
            <a:avLst/>
          </a:prstGeom>
          <a:noFill/>
        </p:spPr>
        <p:txBody>
          <a:bodyPr wrap="square" rtlCol="0">
            <a:spAutoFit/>
          </a:bodyPr>
          <a:lstStyle/>
          <a:p>
            <a:pPr algn="ctr"/>
            <a:r>
              <a:rPr lang="en-IE" b="1" dirty="0" smtClean="0"/>
              <a:t>Recap - Assessment of the project</a:t>
            </a:r>
            <a:endParaRPr lang="en-IE" b="1" dirty="0"/>
          </a:p>
        </p:txBody>
      </p:sp>
      <p:sp>
        <p:nvSpPr>
          <p:cNvPr id="9" name="TextBox 8"/>
          <p:cNvSpPr txBox="1"/>
          <p:nvPr/>
        </p:nvSpPr>
        <p:spPr>
          <a:xfrm>
            <a:off x="714348" y="1578272"/>
            <a:ext cx="7715304" cy="830997"/>
          </a:xfrm>
          <a:prstGeom prst="rect">
            <a:avLst/>
          </a:prstGeom>
          <a:noFill/>
        </p:spPr>
        <p:txBody>
          <a:bodyPr wrap="square" rtlCol="0">
            <a:spAutoFit/>
          </a:bodyPr>
          <a:lstStyle/>
          <a:p>
            <a:pPr algn="just"/>
            <a:endParaRPr lang="en-GB" dirty="0" smtClean="0"/>
          </a:p>
          <a:p>
            <a:pPr algn="just"/>
            <a:endParaRPr lang="en-GB" dirty="0" smtClean="0"/>
          </a:p>
        </p:txBody>
      </p:sp>
      <p:graphicFrame>
        <p:nvGraphicFramePr>
          <p:cNvPr id="4" name="Table 3"/>
          <p:cNvGraphicFramePr>
            <a:graphicFrameLocks noGrp="1"/>
          </p:cNvGraphicFramePr>
          <p:nvPr/>
        </p:nvGraphicFramePr>
        <p:xfrm>
          <a:off x="827584" y="1700808"/>
          <a:ext cx="7416823" cy="4499443"/>
        </p:xfrm>
        <a:graphic>
          <a:graphicData uri="http://schemas.openxmlformats.org/drawingml/2006/table">
            <a:tbl>
              <a:tblPr/>
              <a:tblGrid>
                <a:gridCol w="3004715"/>
                <a:gridCol w="2206054"/>
                <a:gridCol w="2206054"/>
              </a:tblGrid>
              <a:tr h="664569">
                <a:tc>
                  <a:txBody>
                    <a:bodyPr/>
                    <a:lstStyle/>
                    <a:p>
                      <a:pPr indent="457200" algn="ctr">
                        <a:lnSpc>
                          <a:spcPct val="100000"/>
                        </a:lnSpc>
                        <a:spcAft>
                          <a:spcPts val="600"/>
                        </a:spcAft>
                      </a:pPr>
                      <a:r>
                        <a:rPr lang="en-IE" sz="2400" b="1" dirty="0">
                          <a:latin typeface="Arial"/>
                          <a:ea typeface="Calibri"/>
                        </a:rPr>
                        <a:t>Activity</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00000"/>
                        </a:lnSpc>
                        <a:spcAft>
                          <a:spcPts val="600"/>
                        </a:spcAft>
                      </a:pPr>
                      <a:r>
                        <a:rPr lang="en-IE" sz="2400" b="1" dirty="0" smtClean="0">
                          <a:latin typeface="Arial"/>
                          <a:ea typeface="Calibri"/>
                        </a:rPr>
                        <a:t>Basis </a:t>
                      </a:r>
                      <a:r>
                        <a:rPr lang="en-IE" sz="2400" b="1" dirty="0">
                          <a:latin typeface="Arial"/>
                          <a:ea typeface="Calibri"/>
                        </a:rPr>
                        <a:t>of delivery</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00000"/>
                        </a:lnSpc>
                        <a:spcAft>
                          <a:spcPts val="600"/>
                        </a:spcAft>
                      </a:pPr>
                      <a:r>
                        <a:rPr lang="en-IE" sz="2400" b="1" dirty="0">
                          <a:latin typeface="Arial"/>
                          <a:ea typeface="Calibri"/>
                        </a:rPr>
                        <a:t>% marks allocation</a:t>
                      </a:r>
                      <a:endParaRPr lang="en-IE" sz="24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Participation during workshops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Contribution to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985">
                <a:tc>
                  <a:txBody>
                    <a:bodyPr/>
                    <a:lstStyle/>
                    <a:p>
                      <a:pPr algn="ctr">
                        <a:lnSpc>
                          <a:spcPct val="100000"/>
                        </a:lnSpc>
                        <a:spcAft>
                          <a:spcPts val="600"/>
                        </a:spcAft>
                      </a:pPr>
                      <a:r>
                        <a:rPr lang="en-IE" sz="2400">
                          <a:latin typeface="Arial"/>
                          <a:ea typeface="Calibri"/>
                        </a:rPr>
                        <a:t>Presentation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186">
                <a:tc>
                  <a:txBody>
                    <a:bodyPr/>
                    <a:lstStyle/>
                    <a:p>
                      <a:pPr algn="ctr">
                        <a:lnSpc>
                          <a:spcPct val="100000"/>
                        </a:lnSpc>
                        <a:spcAft>
                          <a:spcPts val="600"/>
                        </a:spcAft>
                      </a:pPr>
                      <a:r>
                        <a:rPr lang="en-IE" sz="2400">
                          <a:latin typeface="Arial"/>
                          <a:ea typeface="Calibri"/>
                        </a:rPr>
                        <a:t>Research proposal (generated from the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Group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dirty="0" smtClean="0">
                          <a:solidFill>
                            <a:schemeClr val="tx1"/>
                          </a:solidFill>
                          <a:latin typeface="Arial"/>
                          <a:ea typeface="Calibri"/>
                        </a:rPr>
                        <a:t>35</a:t>
                      </a:r>
                      <a:endParaRPr lang="en-IE" sz="2400" dirty="0">
                        <a:solidFill>
                          <a:schemeClr val="tx1"/>
                        </a:solidFill>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69">
                <a:tc>
                  <a:txBody>
                    <a:bodyPr/>
                    <a:lstStyle/>
                    <a:p>
                      <a:pPr algn="ctr">
                        <a:lnSpc>
                          <a:spcPct val="100000"/>
                        </a:lnSpc>
                        <a:spcAft>
                          <a:spcPts val="600"/>
                        </a:spcAft>
                      </a:pPr>
                      <a:r>
                        <a:rPr lang="en-IE" sz="2400">
                          <a:latin typeface="Arial"/>
                          <a:ea typeface="Calibri"/>
                        </a:rPr>
                        <a:t>Reflective piece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600"/>
                        </a:spcAft>
                      </a:pPr>
                      <a:r>
                        <a:rPr lang="en-IE" sz="2400" dirty="0" smtClean="0">
                          <a:solidFill>
                            <a:schemeClr val="tx1"/>
                          </a:solidFill>
                          <a:latin typeface="Arial"/>
                          <a:ea typeface="Calibri"/>
                        </a:rPr>
                        <a:t>10</a:t>
                      </a:r>
                      <a:endParaRPr lang="en-IE" sz="2400" dirty="0">
                        <a:solidFill>
                          <a:schemeClr val="tx1"/>
                        </a:solidFill>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2483768" y="332656"/>
            <a:ext cx="3785845" cy="461665"/>
          </a:xfrm>
          <a:prstGeom prst="rect">
            <a:avLst/>
          </a:prstGeom>
        </p:spPr>
        <p:txBody>
          <a:bodyPr wrap="none">
            <a:spAutoFit/>
          </a:bodyPr>
          <a:lstStyle/>
          <a:p>
            <a:pPr algn="ctr"/>
            <a:r>
              <a:rPr lang="en-GB" b="1" dirty="0" err="1" smtClean="0"/>
              <a:t>Antimalarial</a:t>
            </a:r>
            <a:r>
              <a:rPr lang="en-GB" b="1" dirty="0" smtClean="0"/>
              <a:t> Workshop 7</a:t>
            </a:r>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196752"/>
            <a:ext cx="7715304" cy="461665"/>
          </a:xfrm>
          <a:prstGeom prst="rect">
            <a:avLst/>
          </a:prstGeom>
          <a:noFill/>
        </p:spPr>
        <p:txBody>
          <a:bodyPr wrap="square" rtlCol="0">
            <a:spAutoFit/>
          </a:bodyPr>
          <a:lstStyle/>
          <a:p>
            <a:pPr algn="ctr"/>
            <a:r>
              <a:rPr lang="en-GB" b="1" dirty="0" smtClean="0"/>
              <a:t>Recap - Scientific Skills</a:t>
            </a:r>
            <a:endParaRPr lang="en-GB" b="1" dirty="0"/>
          </a:p>
        </p:txBody>
      </p:sp>
      <p:sp>
        <p:nvSpPr>
          <p:cNvPr id="9" name="TextBox 8"/>
          <p:cNvSpPr txBox="1"/>
          <p:nvPr/>
        </p:nvSpPr>
        <p:spPr>
          <a:xfrm>
            <a:off x="323528" y="1988840"/>
            <a:ext cx="8568952" cy="3785652"/>
          </a:xfrm>
          <a:prstGeom prst="rect">
            <a:avLst/>
          </a:prstGeom>
          <a:noFill/>
        </p:spPr>
        <p:txBody>
          <a:bodyPr wrap="square" rtlCol="0">
            <a:spAutoFit/>
          </a:bodyPr>
          <a:lstStyle/>
          <a:p>
            <a:pPr algn="just"/>
            <a:r>
              <a:rPr lang="en-GB" dirty="0" smtClean="0"/>
              <a:t>The project involved the application of the fundamental principles and concepts of medicinal chemistry to a </a:t>
            </a:r>
            <a:r>
              <a:rPr lang="en-GB" u="sng" dirty="0" smtClean="0"/>
              <a:t>real life</a:t>
            </a:r>
            <a:r>
              <a:rPr lang="en-GB" dirty="0" smtClean="0"/>
              <a:t> case study: There are many research groups around the world working to find better treatments for malaria.</a:t>
            </a:r>
          </a:p>
          <a:p>
            <a:pPr algn="just"/>
            <a:endParaRPr lang="en-GB" dirty="0" smtClean="0"/>
          </a:p>
          <a:p>
            <a:pPr algn="just"/>
            <a:r>
              <a:rPr lang="en-GB" dirty="0" smtClean="0"/>
              <a:t>The scientific skills developed included:</a:t>
            </a:r>
          </a:p>
          <a:p>
            <a:pPr algn="just">
              <a:buFont typeface="Arial" pitchFamily="34" charset="0"/>
              <a:buChar char="•"/>
              <a:tabLst>
                <a:tab pos="173038" algn="l"/>
              </a:tabLst>
            </a:pPr>
            <a:r>
              <a:rPr lang="en-GB" dirty="0" smtClean="0"/>
              <a:t> In depth knowledge of the mode of action and SAR of 4-AQs</a:t>
            </a:r>
          </a:p>
          <a:p>
            <a:pPr algn="just">
              <a:buFont typeface="Arial" pitchFamily="34" charset="0"/>
              <a:buChar char="•"/>
            </a:pPr>
            <a:r>
              <a:rPr lang="en-GB" dirty="0" smtClean="0"/>
              <a:t> Interpretation of experimental data and the literature</a:t>
            </a:r>
          </a:p>
          <a:p>
            <a:pPr algn="just">
              <a:buFont typeface="Arial" pitchFamily="34" charset="0"/>
              <a:buChar char="•"/>
            </a:pPr>
            <a:r>
              <a:rPr lang="en-GB" dirty="0" smtClean="0"/>
              <a:t> Planning research (a SAR study)</a:t>
            </a:r>
          </a:p>
          <a:p>
            <a:pPr algn="just">
              <a:buFont typeface="Arial" pitchFamily="34" charset="0"/>
              <a:buChar char="•"/>
            </a:pPr>
            <a:r>
              <a:rPr lang="en-GB" dirty="0" smtClean="0"/>
              <a:t> Preparation of a research proposal</a:t>
            </a:r>
          </a:p>
        </p:txBody>
      </p:sp>
      <p:sp>
        <p:nvSpPr>
          <p:cNvPr id="5" name="Rectangle 4"/>
          <p:cNvSpPr/>
          <p:nvPr/>
        </p:nvSpPr>
        <p:spPr>
          <a:xfrm>
            <a:off x="2771800" y="476672"/>
            <a:ext cx="3785845" cy="461665"/>
          </a:xfrm>
          <a:prstGeom prst="rect">
            <a:avLst/>
          </a:prstGeom>
        </p:spPr>
        <p:txBody>
          <a:bodyPr wrap="none">
            <a:spAutoFit/>
          </a:bodyPr>
          <a:lstStyle/>
          <a:p>
            <a:pPr algn="ctr"/>
            <a:r>
              <a:rPr lang="en-GB" b="1" dirty="0" err="1" smtClean="0"/>
              <a:t>Antimalarial</a:t>
            </a:r>
            <a:r>
              <a:rPr lang="en-GB" b="1" dirty="0" smtClean="0"/>
              <a:t> Workshop 7</a:t>
            </a:r>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11560" y="908720"/>
            <a:ext cx="7715304" cy="461665"/>
          </a:xfrm>
          <a:prstGeom prst="rect">
            <a:avLst/>
          </a:prstGeom>
          <a:noFill/>
        </p:spPr>
        <p:txBody>
          <a:bodyPr wrap="square" rtlCol="0">
            <a:spAutoFit/>
          </a:bodyPr>
          <a:lstStyle/>
          <a:p>
            <a:pPr algn="ctr"/>
            <a:r>
              <a:rPr lang="en-GB" b="1" dirty="0" smtClean="0"/>
              <a:t>Recap - Transferable Skills Involved</a:t>
            </a:r>
            <a:endParaRPr lang="en-GB" b="1" dirty="0"/>
          </a:p>
        </p:txBody>
      </p:sp>
      <p:sp>
        <p:nvSpPr>
          <p:cNvPr id="9" name="TextBox 8"/>
          <p:cNvSpPr txBox="1"/>
          <p:nvPr/>
        </p:nvSpPr>
        <p:spPr>
          <a:xfrm>
            <a:off x="251520" y="1214422"/>
            <a:ext cx="8820472" cy="5078313"/>
          </a:xfrm>
          <a:prstGeom prst="rect">
            <a:avLst/>
          </a:prstGeom>
          <a:noFill/>
        </p:spPr>
        <p:txBody>
          <a:bodyPr wrap="square" rtlCol="0">
            <a:spAutoFit/>
          </a:bodyPr>
          <a:lstStyle/>
          <a:p>
            <a:pPr algn="just">
              <a:lnSpc>
                <a:spcPct val="150000"/>
              </a:lnSpc>
              <a:buFont typeface="Arial" pitchFamily="34" charset="0"/>
              <a:buChar char="•"/>
            </a:pPr>
            <a:r>
              <a:rPr lang="en-GB" dirty="0" smtClean="0"/>
              <a:t> Working as part of a team</a:t>
            </a:r>
          </a:p>
          <a:p>
            <a:pPr algn="just">
              <a:lnSpc>
                <a:spcPct val="150000"/>
              </a:lnSpc>
              <a:buFont typeface="Arial" pitchFamily="34" charset="0"/>
              <a:buChar char="•"/>
            </a:pPr>
            <a:r>
              <a:rPr lang="en-GB" dirty="0" smtClean="0"/>
              <a:t> Communication skills (oral and written)</a:t>
            </a:r>
          </a:p>
          <a:p>
            <a:pPr algn="just">
              <a:lnSpc>
                <a:spcPct val="150000"/>
              </a:lnSpc>
              <a:buFont typeface="Arial" pitchFamily="34" charset="0"/>
              <a:buChar char="•"/>
            </a:pPr>
            <a:r>
              <a:rPr lang="en-GB" dirty="0" smtClean="0"/>
              <a:t> Professionalism (meeting deadlines, adhering to guidelines)</a:t>
            </a:r>
          </a:p>
          <a:p>
            <a:pPr algn="just">
              <a:lnSpc>
                <a:spcPct val="150000"/>
              </a:lnSpc>
              <a:buFont typeface="Arial" pitchFamily="34" charset="0"/>
              <a:buChar char="•"/>
            </a:pPr>
            <a:r>
              <a:rPr lang="en-GB" dirty="0" smtClean="0"/>
              <a:t> Analytical and critical thinking </a:t>
            </a:r>
          </a:p>
          <a:p>
            <a:pPr algn="just">
              <a:lnSpc>
                <a:spcPct val="150000"/>
              </a:lnSpc>
              <a:buFont typeface="Arial" pitchFamily="34" charset="0"/>
              <a:buChar char="•"/>
            </a:pPr>
            <a:r>
              <a:rPr lang="en-GB" dirty="0" smtClean="0"/>
              <a:t> Decision making</a:t>
            </a:r>
          </a:p>
          <a:p>
            <a:pPr algn="just">
              <a:lnSpc>
                <a:spcPct val="150000"/>
              </a:lnSpc>
              <a:buFont typeface="Arial" pitchFamily="34" charset="0"/>
              <a:buChar char="•"/>
            </a:pPr>
            <a:r>
              <a:rPr lang="en-GB" dirty="0" smtClean="0"/>
              <a:t> Independent learning</a:t>
            </a:r>
          </a:p>
          <a:p>
            <a:pPr algn="just">
              <a:lnSpc>
                <a:spcPct val="150000"/>
              </a:lnSpc>
              <a:buFont typeface="Arial" pitchFamily="34" charset="0"/>
              <a:buChar char="•"/>
            </a:pPr>
            <a:r>
              <a:rPr lang="en-GB" dirty="0" smtClean="0"/>
              <a:t> Time management</a:t>
            </a:r>
          </a:p>
          <a:p>
            <a:pPr algn="just">
              <a:lnSpc>
                <a:spcPct val="150000"/>
              </a:lnSpc>
              <a:buFont typeface="Arial" pitchFamily="34" charset="0"/>
              <a:buChar char="•"/>
            </a:pPr>
            <a:r>
              <a:rPr lang="en-GB" dirty="0" smtClean="0"/>
              <a:t> Project planning</a:t>
            </a:r>
          </a:p>
          <a:p>
            <a:pPr algn="just">
              <a:lnSpc>
                <a:spcPct val="150000"/>
              </a:lnSpc>
              <a:buFont typeface="Arial" pitchFamily="34" charset="0"/>
              <a:buChar char="•"/>
            </a:pPr>
            <a:r>
              <a:rPr lang="en-GB" dirty="0" smtClean="0"/>
              <a:t> Problem solving</a:t>
            </a:r>
          </a:p>
        </p:txBody>
      </p:sp>
      <p:sp>
        <p:nvSpPr>
          <p:cNvPr id="5" name="Rectangle 4"/>
          <p:cNvSpPr/>
          <p:nvPr/>
        </p:nvSpPr>
        <p:spPr>
          <a:xfrm>
            <a:off x="2555776" y="260648"/>
            <a:ext cx="3785845" cy="461665"/>
          </a:xfrm>
          <a:prstGeom prst="rect">
            <a:avLst/>
          </a:prstGeom>
        </p:spPr>
        <p:txBody>
          <a:bodyPr wrap="none">
            <a:spAutoFit/>
          </a:bodyPr>
          <a:lstStyle/>
          <a:p>
            <a:pPr algn="ctr"/>
            <a:r>
              <a:rPr lang="en-GB" b="1" dirty="0" err="1" smtClean="0"/>
              <a:t>Antimalarial</a:t>
            </a:r>
            <a:r>
              <a:rPr lang="en-GB" b="1" dirty="0" smtClean="0"/>
              <a:t> Workshop 7</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11560" y="620688"/>
            <a:ext cx="7715304" cy="461665"/>
          </a:xfrm>
          <a:prstGeom prst="rect">
            <a:avLst/>
          </a:prstGeom>
          <a:noFill/>
        </p:spPr>
        <p:txBody>
          <a:bodyPr wrap="square" rtlCol="0">
            <a:spAutoFit/>
          </a:bodyPr>
          <a:lstStyle/>
          <a:p>
            <a:pPr algn="ctr"/>
            <a:r>
              <a:rPr lang="en-GB" b="1" dirty="0" smtClean="0"/>
              <a:t>References used</a:t>
            </a:r>
            <a:endParaRPr lang="en-GB" b="1" dirty="0"/>
          </a:p>
        </p:txBody>
      </p:sp>
      <p:sp>
        <p:nvSpPr>
          <p:cNvPr id="4" name="Rectangle 3"/>
          <p:cNvSpPr/>
          <p:nvPr/>
        </p:nvSpPr>
        <p:spPr>
          <a:xfrm>
            <a:off x="323528" y="1412776"/>
            <a:ext cx="8496944" cy="3724096"/>
          </a:xfrm>
          <a:prstGeom prst="rect">
            <a:avLst/>
          </a:prstGeom>
        </p:spPr>
        <p:txBody>
          <a:bodyPr wrap="square">
            <a:spAutoFit/>
          </a:bodyPr>
          <a:lstStyle/>
          <a:p>
            <a:pPr marL="2171700" lvl="4" indent="-342900" algn="just"/>
            <a:endParaRPr lang="en-IE" sz="2000" b="1" dirty="0" smtClean="0"/>
          </a:p>
          <a:p>
            <a:pPr marL="0" lvl="4" indent="-342900" algn="just"/>
            <a:r>
              <a:rPr lang="en-IE" dirty="0" smtClean="0"/>
              <a:t>Chapter 3 of </a:t>
            </a:r>
            <a:r>
              <a:rPr lang="en-IE" i="1" dirty="0" smtClean="0"/>
              <a:t>Writing For Science and Engineering</a:t>
            </a:r>
            <a:r>
              <a:rPr lang="en-IE" dirty="0" smtClean="0"/>
              <a:t> by Heather </a:t>
            </a:r>
            <a:r>
              <a:rPr lang="en-IE" dirty="0" err="1" smtClean="0"/>
              <a:t>Silyn</a:t>
            </a:r>
            <a:r>
              <a:rPr lang="en-IE" dirty="0" smtClean="0"/>
              <a:t>-Roberts, Butterworth-Heinemann, Oxford, 2000.</a:t>
            </a:r>
          </a:p>
          <a:p>
            <a:pPr marL="0" lvl="4" indent="-342900" algn="just"/>
            <a:endParaRPr lang="en-IE" dirty="0" smtClean="0"/>
          </a:p>
          <a:p>
            <a:pPr marL="0" lvl="4" indent="-342900" algn="just"/>
            <a:r>
              <a:rPr lang="en-IE" dirty="0" smtClean="0"/>
              <a:t>Purdue University Online Writing Lab resources;</a:t>
            </a:r>
          </a:p>
          <a:p>
            <a:pPr algn="just"/>
            <a:r>
              <a:rPr lang="en-IE" dirty="0" smtClean="0"/>
              <a:t>D. L. Driscoll, Writing Report Abstracts</a:t>
            </a:r>
          </a:p>
          <a:p>
            <a:pPr algn="just"/>
            <a:r>
              <a:rPr lang="en-IE" dirty="0" smtClean="0">
                <a:hlinkClick r:id="rId3"/>
              </a:rPr>
              <a:t>http://owl.english.purdue.edu/owl/resource/656/01/</a:t>
            </a:r>
            <a:endParaRPr lang="en-IE" dirty="0" smtClean="0"/>
          </a:p>
          <a:p>
            <a:pPr algn="just"/>
            <a:endParaRPr lang="en-IE" dirty="0" smtClean="0"/>
          </a:p>
          <a:p>
            <a:pPr algn="just"/>
            <a:r>
              <a:rPr lang="en-IE" dirty="0" smtClean="0"/>
              <a:t>Presentation on Writing Scientific Abstracts</a:t>
            </a:r>
          </a:p>
          <a:p>
            <a:pPr marL="0" lvl="4" indent="-342900" algn="just"/>
            <a:r>
              <a:rPr lang="en-IE" dirty="0" smtClean="0">
                <a:hlinkClick r:id="rId4"/>
              </a:rPr>
              <a:t>http://owl.english.purdue.edu/owl/resource/706/01/</a:t>
            </a:r>
            <a:endParaRPr lang="en-IE"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1196752"/>
            <a:ext cx="7715304" cy="830997"/>
          </a:xfrm>
          <a:prstGeom prst="rect">
            <a:avLst/>
          </a:prstGeom>
          <a:noFill/>
        </p:spPr>
        <p:txBody>
          <a:bodyPr wrap="square" rtlCol="0">
            <a:spAutoFit/>
          </a:bodyPr>
          <a:lstStyle/>
          <a:p>
            <a:pPr algn="just"/>
            <a:endParaRPr lang="en-GB" b="1" dirty="0" smtClean="0"/>
          </a:p>
          <a:p>
            <a:pPr algn="just"/>
            <a:endParaRPr lang="en-GB" dirty="0" smtClean="0"/>
          </a:p>
        </p:txBody>
      </p:sp>
      <p:sp>
        <p:nvSpPr>
          <p:cNvPr id="4" name="Rectangle 3"/>
          <p:cNvSpPr/>
          <p:nvPr/>
        </p:nvSpPr>
        <p:spPr>
          <a:xfrm>
            <a:off x="395536" y="764704"/>
            <a:ext cx="8496944" cy="5632311"/>
          </a:xfrm>
          <a:prstGeom prst="rect">
            <a:avLst/>
          </a:prstGeom>
        </p:spPr>
        <p:txBody>
          <a:bodyPr wrap="square">
            <a:spAutoFit/>
          </a:bodyPr>
          <a:lstStyle/>
          <a:p>
            <a:pPr marL="188913" indent="-188913" algn="just">
              <a:buFont typeface="Arial" pitchFamily="34" charset="0"/>
              <a:buChar char="•"/>
            </a:pPr>
            <a:r>
              <a:rPr lang="en-IE" dirty="0" smtClean="0"/>
              <a:t>You have been supplied with a Chemistry World article; Malaria No More, V. Gill, Chemistry World, April 2008, 50-55.</a:t>
            </a:r>
          </a:p>
          <a:p>
            <a:pPr marL="188913" indent="-188913" algn="just">
              <a:buFontTx/>
              <a:buChar char="•"/>
            </a:pPr>
            <a:r>
              <a:rPr lang="en-IE" dirty="0" smtClean="0"/>
              <a:t>Read the article carefully (if you do not understand a term, look it up or ask about it) </a:t>
            </a:r>
            <a:r>
              <a:rPr lang="en-GB" dirty="0" smtClean="0"/>
              <a:t>and highlight key points that you think should be included in an abstract.</a:t>
            </a:r>
          </a:p>
          <a:p>
            <a:pPr marL="188913" indent="-188913" algn="just">
              <a:buFontTx/>
              <a:buChar char="•"/>
            </a:pPr>
            <a:r>
              <a:rPr lang="en-IE" dirty="0" smtClean="0"/>
              <a:t>In your groups, discuss the points you have identified and, based on this, agree on a selection of about 15 and then decide on the order they will be arranged in. </a:t>
            </a:r>
            <a:endParaRPr lang="en-GB" dirty="0" smtClean="0"/>
          </a:p>
          <a:p>
            <a:pPr marL="188913" indent="-188913" algn="just">
              <a:buFontTx/>
              <a:buChar char="•"/>
            </a:pPr>
            <a:r>
              <a:rPr lang="en-GB" dirty="0" smtClean="0"/>
              <a:t>Each group will then be asked to report back several of the main points they have selected to give approximately 15 in total from the class. These will be recorded on the board.</a:t>
            </a:r>
          </a:p>
          <a:p>
            <a:pPr marL="188913" indent="-188913" algn="just">
              <a:buFontTx/>
              <a:buChar char="•"/>
            </a:pPr>
            <a:r>
              <a:rPr lang="en-GB" dirty="0" smtClean="0"/>
              <a:t>The class must then decide if any points should be excluded, if any are missing and the order in which they should be presented in an abstract.</a:t>
            </a:r>
          </a:p>
        </p:txBody>
      </p:sp>
      <p:sp>
        <p:nvSpPr>
          <p:cNvPr id="5" name="Rectangle 4"/>
          <p:cNvSpPr/>
          <p:nvPr/>
        </p:nvSpPr>
        <p:spPr>
          <a:xfrm>
            <a:off x="1619672" y="332656"/>
            <a:ext cx="5886400" cy="461665"/>
          </a:xfrm>
          <a:prstGeom prst="rect">
            <a:avLst/>
          </a:prstGeom>
        </p:spPr>
        <p:txBody>
          <a:bodyPr wrap="square">
            <a:spAutoFit/>
          </a:bodyPr>
          <a:lstStyle/>
          <a:p>
            <a:pPr algn="ctr"/>
            <a:r>
              <a:rPr lang="en-IE" b="1" dirty="0" smtClean="0"/>
              <a:t>Over to you</a:t>
            </a:r>
            <a:endParaRPr lang="en-US" b="1" dirty="0" smtClean="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9704</TotalTime>
  <Words>7064</Words>
  <Application>Microsoft Office PowerPoint</Application>
  <PresentationFormat>On-screen Show (4:3)</PresentationFormat>
  <Paragraphs>690</Paragraphs>
  <Slides>73</Slides>
  <Notes>67</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2_Blank Presentation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claire.mcdonnell</cp:lastModifiedBy>
  <cp:revision>313</cp:revision>
  <dcterms:created xsi:type="dcterms:W3CDTF">2005-06-21T08:44:06Z</dcterms:created>
  <dcterms:modified xsi:type="dcterms:W3CDTF">2012-07-05T07:33:56Z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