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8"/>
  </p:notesMasterIdLst>
  <p:sldIdLst>
    <p:sldId id="293" r:id="rId5"/>
    <p:sldId id="294" r:id="rId6"/>
    <p:sldId id="29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Title slide" id="{1FF72757-5A71-4AE8-BD67-48803ECBEF0B}">
          <p14:sldIdLst>
            <p14:sldId id="293"/>
          </p14:sldIdLst>
        </p14:section>
        <p14:section name="Integrated instructions" id="{64C1D022-18C7-40BA-992A-2955A02C6340}">
          <p14:sldIdLst>
            <p14:sldId id="294"/>
            <p14:sldId id="290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A503DB1F-4D90-F183-C696-415FB87D612B}" name="Georgia Murphy" initials="GM" userId="S::MurphyG@rsc.org::e6114088-85e7-408f-b978-c0430ff13ad8" providerId="AD"/>
  <p188:author id="{882225AA-91C1-56A3-979F-321CDDA73B13}" name="Emma Lumb" initials="EL" userId="S::LumbE@rsc.org::9492ac99-bdb3-413c-b074-05d0b4f2559a" providerId="AD"/>
  <p188:author id="{5F1CC0B0-84E0-BD6A-D99C-C314168B48E6}" name="Juliet Kennard" initials="JK" userId="S::kennardj@rsc.org::171ce03e-ecb9-44f8-bcbb-a85643c4c66a" providerId="AD"/>
  <p188:author id="{C74B60E9-655C-E89A-6316-3841AD519658}" name="Juliet Kennard" initials="JK" userId="S::KennardJ@rsc.org::171ce03e-ecb9-44f8-bcbb-a85643c4c66a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0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8E6C25C-7B0D-4BA9-B2A0-E5DF143737FC}" v="3" dt="2026-03-05T12:23:33.78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07" autoAdjust="0"/>
    <p:restoredTop sz="87530" autoAdjust="0"/>
  </p:normalViewPr>
  <p:slideViewPr>
    <p:cSldViewPr snapToGrid="0">
      <p:cViewPr varScale="1">
        <p:scale>
          <a:sx n="97" d="100"/>
          <a:sy n="97" d="100"/>
        </p:scale>
        <p:origin x="1164" y="8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25" d="100"/>
        <a:sy n="125" d="100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microsoft.com/office/2018/10/relationships/authors" Target="authors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nnah Griffiths" userId="9135852f-5aac-4f3f-97b0-55e569f13680" providerId="ADAL" clId="{79D2581E-2C64-4D7D-948E-B5DB5B650164}"/>
    <pc:docChg chg="undo custSel modSld modMainMaster">
      <pc:chgData name="Hannah Griffiths" userId="9135852f-5aac-4f3f-97b0-55e569f13680" providerId="ADAL" clId="{79D2581E-2C64-4D7D-948E-B5DB5B650164}" dt="2026-03-05T12:21:01.441" v="6" actId="207"/>
      <pc:docMkLst>
        <pc:docMk/>
      </pc:docMkLst>
      <pc:sldChg chg="modSp mod">
        <pc:chgData name="Hannah Griffiths" userId="9135852f-5aac-4f3f-97b0-55e569f13680" providerId="ADAL" clId="{79D2581E-2C64-4D7D-948E-B5DB5B650164}" dt="2026-03-05T12:20:00.526" v="3" actId="962"/>
        <pc:sldMkLst>
          <pc:docMk/>
          <pc:sldMk cId="1941601706" sldId="290"/>
        </pc:sldMkLst>
        <pc:grpChg chg="mod">
          <ac:chgData name="Hannah Griffiths" userId="9135852f-5aac-4f3f-97b0-55e569f13680" providerId="ADAL" clId="{79D2581E-2C64-4D7D-948E-B5DB5B650164}" dt="2026-03-05T12:20:00.526" v="3" actId="962"/>
          <ac:grpSpMkLst>
            <pc:docMk/>
            <pc:sldMk cId="1941601706" sldId="290"/>
            <ac:grpSpMk id="2" creationId="{B3A18D8E-553B-3ECA-C8A5-2A224EE1BFCC}"/>
          </ac:grpSpMkLst>
        </pc:grpChg>
      </pc:sldChg>
      <pc:sldChg chg="modSp mod">
        <pc:chgData name="Hannah Griffiths" userId="9135852f-5aac-4f3f-97b0-55e569f13680" providerId="ADAL" clId="{79D2581E-2C64-4D7D-948E-B5DB5B650164}" dt="2026-03-05T12:19:44.413" v="1" actId="962"/>
        <pc:sldMkLst>
          <pc:docMk/>
          <pc:sldMk cId="472853854" sldId="293"/>
        </pc:sldMkLst>
        <pc:picChg chg="mod">
          <ac:chgData name="Hannah Griffiths" userId="9135852f-5aac-4f3f-97b0-55e569f13680" providerId="ADAL" clId="{79D2581E-2C64-4D7D-948E-B5DB5B650164}" dt="2026-03-05T12:19:44.413" v="1" actId="962"/>
          <ac:picMkLst>
            <pc:docMk/>
            <pc:sldMk cId="472853854" sldId="293"/>
            <ac:picMk id="4" creationId="{C1BBEEF7-6641-FE6E-DA1D-55178D79A8E8}"/>
          </ac:picMkLst>
        </pc:picChg>
      </pc:sldChg>
      <pc:sldMasterChg chg="modSldLayout">
        <pc:chgData name="Hannah Griffiths" userId="9135852f-5aac-4f3f-97b0-55e569f13680" providerId="ADAL" clId="{79D2581E-2C64-4D7D-948E-B5DB5B650164}" dt="2026-03-05T12:21:01.441" v="6" actId="207"/>
        <pc:sldMasterMkLst>
          <pc:docMk/>
          <pc:sldMasterMk cId="1912234829" sldId="2147483672"/>
        </pc:sldMasterMkLst>
        <pc:sldLayoutChg chg="modSp mod">
          <pc:chgData name="Hannah Griffiths" userId="9135852f-5aac-4f3f-97b0-55e569f13680" providerId="ADAL" clId="{79D2581E-2C64-4D7D-948E-B5DB5B650164}" dt="2026-03-05T12:21:01.441" v="6" actId="207"/>
          <pc:sldLayoutMkLst>
            <pc:docMk/>
            <pc:sldMasterMk cId="1912234829" sldId="2147483672"/>
            <pc:sldLayoutMk cId="3993923393" sldId="2147483684"/>
          </pc:sldLayoutMkLst>
          <pc:spChg chg="mod">
            <ac:chgData name="Hannah Griffiths" userId="9135852f-5aac-4f3f-97b0-55e569f13680" providerId="ADAL" clId="{79D2581E-2C64-4D7D-948E-B5DB5B650164}" dt="2026-03-05T12:21:01.441" v="6" actId="207"/>
            <ac:spMkLst>
              <pc:docMk/>
              <pc:sldMasterMk cId="1912234829" sldId="2147483672"/>
              <pc:sldLayoutMk cId="3993923393" sldId="2147483684"/>
              <ac:spMk id="2" creationId="{980296CB-FD8F-7B28-2D63-5BD1D318741F}"/>
            </ac:spMkLst>
          </pc:spChg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AE99E1-1495-406F-B49D-BDD45F7BC339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4DA5DC-95BF-4697-A9FC-A2237F0DBC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56895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This resource is based on a method developed by CLEAPSS, PP059 Micro-electrolysis of copper(II) chloride solution, available at https://science.cleapss.org.uk/</a:t>
            </a:r>
          </a:p>
          <a:p>
            <a:r>
              <a:rPr lang="en-GB" dirty="0"/>
              <a:t>Image © Royal Society of Chemistry, Emma Lumb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4DA5DC-95BF-4697-A9FC-A2237F0DBCE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63534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>
              <a:lnSpc>
                <a:spcPct val="107000"/>
              </a:lnSpc>
              <a:buFont typeface="+mj-lt"/>
              <a:buNone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Method:</a:t>
            </a: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Measure out 20 cm</a:t>
            </a:r>
            <a:r>
              <a:rPr lang="en-GB" sz="18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of the coloured solution in a measuring cylinder and pour it into the conical flask. </a:t>
            </a: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 a few anti-bumping granules to the flask.</a:t>
            </a: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Clamp the conical flask on a tripod and gauze over a Bunsen burner sitting on a heatproof mat. </a:t>
            </a: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Take the delivery tube and place the bung in the top of the conical flask and the other end of the delivery tube in the test tube in the beaker.</a:t>
            </a: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 ice water to the beaker.</a:t>
            </a: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Light the Bunsen burner on the yellow safety flame, then open the air hole so you have a blue flame. Heat the solution until it boils, then turn down the Bunsen burner flame by reducing the gas so it boils gently until you collect 1 cm</a:t>
            </a:r>
            <a:r>
              <a:rPr lang="en-GB" sz="18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of distillate in the test tube.</a:t>
            </a: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Place some white anhydrous copper (II) sulfate onto a watch glass and use a pipette to add a few drops of the product on to it to see if you’ve collected water.</a:t>
            </a:r>
          </a:p>
          <a:p>
            <a:endParaRPr lang="en-GB" sz="1200" dirty="0">
              <a:latin typeface="Century Gothic" panose="020B0502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DA5DC-95BF-4697-A9FC-A2237F0DBCE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39990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hyperlink" Target="https://rsc.li/4lgoKm4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67905-5208-45C9-91A7-153AFC22B9EB}" type="datetimeFigureOut">
              <a:rPr lang="en-GB" smtClean="0"/>
              <a:t>05/03/2026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7A888-D3E9-4A2B-B344-8C41375D909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96331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85D72720-E5A5-3242-8856-378E7BAC1F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0988D83-F3D7-9D4F-AC03-6D180FF1A93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9590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14-16 years Content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1060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-16 years Title, triple line, no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9F2D102C-435D-1247-9482-FA39153AC15A}"/>
              </a:ext>
            </a:extLst>
          </p:cNvPr>
          <p:cNvPicPr>
            <a:picLocks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7813B56-FDD1-0F40-B923-3F191328A33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4000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0670BE4-3267-6144-9BEC-0A5842E71904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D271170-6657-144A-B313-197829316174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60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658CCC5-9B98-EA4E-B87D-06F4CFA1356F}"/>
              </a:ext>
            </a:extLst>
          </p:cNvPr>
          <p:cNvPicPr>
            <a:picLocks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3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1F49BB23-095E-0349-B695-0649F94B389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6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18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8641A31-A6C0-CB44-B10F-BD75069256D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2447034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375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 dirty="0"/>
              <a:t>Triple line title with turnover on three lines</a:t>
            </a:r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9AE99957-780D-FD42-96A0-31CC12A11864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000" y="5640914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57CCCE1-E878-7F47-B778-AE1FC8180F9C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3" y="5816606"/>
            <a:ext cx="1754412" cy="41771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80296CB-FD8F-7B28-2D63-5BD1D318741F}"/>
              </a:ext>
            </a:extLst>
          </p:cNvPr>
          <p:cNvSpPr txBox="1"/>
          <p:nvPr userDrawn="1"/>
        </p:nvSpPr>
        <p:spPr>
          <a:xfrm>
            <a:off x="7871999" y="5630041"/>
            <a:ext cx="5062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b="1" dirty="0" err="1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Lawrlwytho</a:t>
            </a:r>
            <a:r>
              <a:rPr lang="en-GB" sz="1800" b="1" dirty="0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 o</a:t>
            </a:r>
            <a:r>
              <a:rPr lang="en-GB" sz="1800" b="1" u="none" dirty="0">
                <a:solidFill>
                  <a:schemeClr val="bg1"/>
                </a:solidFill>
                <a:latin typeface="Century Gothic" panose="020B0502020202020204" pitchFamily="34" charset="0"/>
              </a:rPr>
              <a:t>: </a:t>
            </a:r>
            <a:r>
              <a:rPr lang="en-GB" b="1" u="none" dirty="0">
                <a:solidFill>
                  <a:schemeClr val="bg1"/>
                </a:solidFill>
                <a:latin typeface="Century Gothic" panose="020B0502020202020204" pitchFamily="34" charset="0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rsc.li/4lgoKm4</a:t>
            </a:r>
            <a:endParaRPr lang="en-GB" sz="18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3923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E67905-5208-45C9-91A7-153AFC22B9EB}" type="datetimeFigureOut">
              <a:rPr lang="en-GB" smtClean="0"/>
              <a:t>05/03/2026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D7A888-D3E9-4A2B-B344-8C41375D909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22348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85" r:id="rId2"/>
    <p:sldLayoutId id="2147483686" r:id="rId3"/>
    <p:sldLayoutId id="2147483684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rsc.li/4lgoKm4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hyperlink" Target="https://creativecommons.org/licenses/by-nc-sa/2.0/uk/" TargetMode="External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DFE117A8-3006-844E-A87E-1574BE8ABE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9367" y="2405303"/>
            <a:ext cx="5450492" cy="2447034"/>
          </a:xfrm>
        </p:spPr>
        <p:txBody>
          <a:bodyPr vert="horz" lIns="0" tIns="0" rIns="0" bIns="0" rtlCol="0" anchor="t">
            <a:noAutofit/>
          </a:bodyPr>
          <a:lstStyle/>
          <a:p>
            <a:r>
              <a:rPr lang="en-US" dirty="0">
                <a:latin typeface="Century Gothic"/>
              </a:rPr>
              <a:t>Electrolysis </a:t>
            </a:r>
            <a:r>
              <a:rPr lang="en-GB" dirty="0" err="1"/>
              <a:t>graddfa</a:t>
            </a:r>
            <a:r>
              <a:rPr lang="en-GB" dirty="0"/>
              <a:t> micro</a:t>
            </a:r>
            <a:endParaRPr lang="en-US" dirty="0"/>
          </a:p>
          <a:p>
            <a:endParaRPr lang="en-US" sz="2800" dirty="0">
              <a:solidFill>
                <a:schemeClr val="tx1"/>
              </a:solidFill>
            </a:endParaRPr>
          </a:p>
          <a:p>
            <a:r>
              <a:rPr lang="en-GB" sz="2800" dirty="0" err="1">
                <a:solidFill>
                  <a:schemeClr val="tx1"/>
                </a:solidFill>
                <a:latin typeface="Century Gothic"/>
              </a:rPr>
              <a:t>Cyfarwyddiadau</a:t>
            </a:r>
            <a:r>
              <a:rPr lang="en-GB" sz="2800" dirty="0">
                <a:solidFill>
                  <a:schemeClr val="tx1"/>
                </a:solidFill>
                <a:latin typeface="Century Gothic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Century Gothic"/>
              </a:rPr>
              <a:t>integredig</a:t>
            </a:r>
            <a:r>
              <a:rPr lang="en-GB" sz="2800" dirty="0">
                <a:solidFill>
                  <a:schemeClr val="tx1"/>
                </a:solidFill>
                <a:latin typeface="Century Gothic"/>
              </a:rPr>
              <a:t> </a:t>
            </a:r>
            <a:endParaRPr lang="en-US" sz="2800" dirty="0">
              <a:solidFill>
                <a:schemeClr val="tx1"/>
              </a:solidFill>
            </a:endParaRPr>
          </a:p>
        </p:txBody>
      </p:sp>
      <p:pic>
        <p:nvPicPr>
          <p:cNvPr id="4" name="Picture 3" descr="Agoslun o’r arbrawf wedi’i gydosod">
            <a:extLst>
              <a:ext uri="{FF2B5EF4-FFF2-40B4-BE49-F238E27FC236}">
                <a16:creationId xmlns:a16="http://schemas.microsoft.com/office/drawing/2014/main" id="{C1BBEEF7-6641-FE6E-DA1D-55178D79A8E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0834" y="-470400"/>
            <a:ext cx="4320000" cy="4320000"/>
          </a:xfrm>
          <a:prstGeom prst="ellipse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b="1607"/>
            </a:stretch>
          </a:blipFill>
          <a:ln w="127000">
            <a:solidFill>
              <a:srgbClr val="C8102E"/>
            </a:solidFill>
          </a:ln>
        </p:spPr>
      </p:pic>
    </p:spTree>
    <p:extLst>
      <p:ext uri="{BB962C8B-B14F-4D97-AF65-F5344CB8AC3E}">
        <p14:creationId xmlns:p14="http://schemas.microsoft.com/office/powerpoint/2010/main" val="4728538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3F1B30-7860-0E79-C046-E709BF5EF0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>
                <a:latin typeface="Century Gothic"/>
              </a:rPr>
              <a:t>Cyfarwyddiadau</a:t>
            </a:r>
            <a:r>
              <a:rPr lang="en-GB" dirty="0">
                <a:latin typeface="Century Gothic"/>
              </a:rPr>
              <a:t> </a:t>
            </a:r>
            <a:r>
              <a:rPr lang="en-GB" dirty="0" err="1">
                <a:latin typeface="Century Gothic"/>
              </a:rPr>
              <a:t>integredig</a:t>
            </a:r>
            <a:r>
              <a:rPr lang="en-GB" dirty="0">
                <a:latin typeface="Century Gothic"/>
              </a:rPr>
              <a:t>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59B1BE-418B-A700-C671-97C104E1A5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0" tIns="0" rIns="0" bIns="0" rtlCol="0" anchor="t">
            <a:normAutofit/>
          </a:bodyPr>
          <a:lstStyle/>
          <a:p>
            <a:r>
              <a:rPr lang="en-GB" sz="1800" dirty="0">
                <a:latin typeface="Century Gothic"/>
              </a:rPr>
              <a:t>Mae </a:t>
            </a:r>
            <a:r>
              <a:rPr lang="en-GB" sz="1800" dirty="0" err="1">
                <a:latin typeface="Century Gothic"/>
              </a:rPr>
              <a:t>cyfarwyddiadau</a:t>
            </a:r>
            <a:r>
              <a:rPr lang="en-GB" sz="1800" dirty="0">
                <a:latin typeface="Century Gothic"/>
              </a:rPr>
              <a:t> </a:t>
            </a:r>
            <a:r>
              <a:rPr lang="en-GB" sz="1800" dirty="0" err="1">
                <a:latin typeface="Century Gothic"/>
              </a:rPr>
              <a:t>integredig</a:t>
            </a:r>
            <a:r>
              <a:rPr lang="en-GB" sz="1800" dirty="0">
                <a:latin typeface="Century Gothic"/>
              </a:rPr>
              <a:t> </a:t>
            </a:r>
            <a:r>
              <a:rPr lang="en-GB" sz="1800" dirty="0" err="1">
                <a:latin typeface="Century Gothic"/>
              </a:rPr>
              <a:t>yn</a:t>
            </a:r>
            <a:r>
              <a:rPr lang="en-GB" sz="1800" dirty="0">
                <a:latin typeface="Century Gothic"/>
              </a:rPr>
              <a:t> </a:t>
            </a:r>
            <a:r>
              <a:rPr lang="en-GB" sz="1800" dirty="0" err="1">
                <a:latin typeface="Century Gothic"/>
              </a:rPr>
              <a:t>defnyddio</a:t>
            </a:r>
            <a:r>
              <a:rPr lang="en-GB" sz="1800" dirty="0">
                <a:latin typeface="Century Gothic"/>
              </a:rPr>
              <a:t> </a:t>
            </a:r>
            <a:r>
              <a:rPr lang="en-GB" sz="1800" dirty="0" err="1">
                <a:latin typeface="Century Gothic"/>
              </a:rPr>
              <a:t>rhifo</a:t>
            </a:r>
            <a:r>
              <a:rPr lang="en-GB" sz="1800" dirty="0">
                <a:latin typeface="Century Gothic"/>
              </a:rPr>
              <a:t> </a:t>
            </a:r>
            <a:r>
              <a:rPr lang="en-GB" sz="1800" dirty="0" err="1">
                <a:latin typeface="Century Gothic"/>
              </a:rPr>
              <a:t>clir</a:t>
            </a:r>
            <a:r>
              <a:rPr lang="en-GB" sz="1800" dirty="0">
                <a:latin typeface="Century Gothic"/>
              </a:rPr>
              <a:t>, </a:t>
            </a:r>
            <a:r>
              <a:rPr lang="en-GB" sz="1800" dirty="0" err="1">
                <a:latin typeface="Century Gothic"/>
              </a:rPr>
              <a:t>saethau</a:t>
            </a:r>
            <a:r>
              <a:rPr lang="en-GB" sz="1800" dirty="0">
                <a:latin typeface="Century Gothic"/>
              </a:rPr>
              <a:t> a </a:t>
            </a:r>
            <a:r>
              <a:rPr lang="en-GB" sz="1800" dirty="0" err="1">
                <a:latin typeface="Century Gothic"/>
              </a:rPr>
              <a:t>phictogramau</a:t>
            </a:r>
            <a:r>
              <a:rPr lang="en-GB" sz="1800" dirty="0">
                <a:latin typeface="Century Gothic"/>
              </a:rPr>
              <a:t> </a:t>
            </a:r>
            <a:r>
              <a:rPr lang="en-GB" sz="1800" dirty="0" err="1">
                <a:latin typeface="Century Gothic"/>
              </a:rPr>
              <a:t>syml</a:t>
            </a:r>
            <a:r>
              <a:rPr lang="en-GB" sz="1800" dirty="0">
                <a:latin typeface="Century Gothic"/>
              </a:rPr>
              <a:t>, </a:t>
            </a:r>
            <a:r>
              <a:rPr lang="en-GB" sz="1800" dirty="0" err="1">
                <a:latin typeface="Century Gothic"/>
              </a:rPr>
              <a:t>fel</a:t>
            </a:r>
            <a:r>
              <a:rPr lang="en-GB" sz="1800" dirty="0">
                <a:latin typeface="Century Gothic"/>
              </a:rPr>
              <a:t> </a:t>
            </a:r>
            <a:r>
              <a:rPr lang="en-GB" sz="1800" dirty="0" err="1">
                <a:latin typeface="Century Gothic"/>
              </a:rPr>
              <a:t>llygad</a:t>
            </a:r>
            <a:r>
              <a:rPr lang="en-GB" sz="1800" dirty="0">
                <a:latin typeface="Century Gothic"/>
              </a:rPr>
              <a:t> </a:t>
            </a:r>
            <a:r>
              <a:rPr lang="en-GB" sz="1800" dirty="0" err="1">
                <a:latin typeface="Century Gothic"/>
              </a:rPr>
              <a:t>i</a:t>
            </a:r>
            <a:r>
              <a:rPr lang="en-GB" sz="1800" dirty="0">
                <a:latin typeface="Century Gothic"/>
              </a:rPr>
              <a:t> </a:t>
            </a:r>
            <a:r>
              <a:rPr lang="en-GB" sz="1800" dirty="0" err="1">
                <a:latin typeface="Century Gothic"/>
              </a:rPr>
              <a:t>ddangos</a:t>
            </a:r>
            <a:r>
              <a:rPr lang="en-GB" sz="1800" dirty="0">
                <a:latin typeface="Century Gothic"/>
              </a:rPr>
              <a:t> </a:t>
            </a:r>
            <a:r>
              <a:rPr lang="en-GB" sz="1800" dirty="0" err="1">
                <a:latin typeface="Century Gothic"/>
              </a:rPr>
              <a:t>pryd</a:t>
            </a:r>
            <a:r>
              <a:rPr lang="en-GB" sz="1800" dirty="0">
                <a:latin typeface="Century Gothic"/>
              </a:rPr>
              <a:t> </a:t>
            </a:r>
            <a:r>
              <a:rPr lang="en-GB" sz="1800" dirty="0" err="1">
                <a:latin typeface="Century Gothic"/>
              </a:rPr>
              <a:t>i</a:t>
            </a:r>
            <a:r>
              <a:rPr lang="en-GB" sz="1800" dirty="0">
                <a:latin typeface="Century Gothic"/>
              </a:rPr>
              <a:t> </a:t>
            </a:r>
            <a:r>
              <a:rPr lang="en-GB" sz="1800" dirty="0" err="1">
                <a:latin typeface="Century Gothic"/>
              </a:rPr>
              <a:t>wneud</a:t>
            </a:r>
            <a:r>
              <a:rPr lang="en-GB" sz="1800" dirty="0">
                <a:latin typeface="Century Gothic"/>
              </a:rPr>
              <a:t> </a:t>
            </a:r>
            <a:r>
              <a:rPr lang="en-GB" sz="1800" dirty="0" err="1">
                <a:latin typeface="Century Gothic"/>
              </a:rPr>
              <a:t>arsylwadau</a:t>
            </a:r>
            <a:r>
              <a:rPr lang="en-GB" sz="1800" dirty="0">
                <a:latin typeface="Century Gothic"/>
              </a:rPr>
              <a:t>. </a:t>
            </a:r>
            <a:r>
              <a:rPr lang="en-GB" sz="1800" dirty="0" err="1">
                <a:latin typeface="Century Gothic"/>
              </a:rPr>
              <a:t>Cawsant</a:t>
            </a:r>
            <a:r>
              <a:rPr lang="en-GB" sz="1800" dirty="0">
                <a:latin typeface="Century Gothic"/>
              </a:rPr>
              <a:t> </a:t>
            </a:r>
            <a:r>
              <a:rPr lang="en-GB" sz="1800" dirty="0" err="1">
                <a:latin typeface="Century Gothic"/>
              </a:rPr>
              <a:t>eu</a:t>
            </a:r>
            <a:r>
              <a:rPr lang="en-GB" sz="1800" dirty="0">
                <a:latin typeface="Century Gothic"/>
              </a:rPr>
              <a:t> </a:t>
            </a:r>
            <a:r>
              <a:rPr lang="en-GB" sz="1800" dirty="0" err="1">
                <a:latin typeface="Century Gothic"/>
              </a:rPr>
              <a:t>datblygu</a:t>
            </a:r>
            <a:r>
              <a:rPr lang="en-GB" sz="1800" dirty="0">
                <a:latin typeface="Century Gothic"/>
              </a:rPr>
              <a:t> </a:t>
            </a:r>
            <a:r>
              <a:rPr lang="en-GB" sz="1800" dirty="0" err="1">
                <a:latin typeface="Century Gothic"/>
              </a:rPr>
              <a:t>gan</a:t>
            </a:r>
            <a:r>
              <a:rPr lang="en-GB" sz="1800" dirty="0">
                <a:latin typeface="Century Gothic"/>
              </a:rPr>
              <a:t> </a:t>
            </a:r>
            <a:r>
              <a:rPr lang="en-GB" sz="1800" dirty="0" err="1">
                <a:latin typeface="Century Gothic"/>
              </a:rPr>
              <a:t>ddefnyddio</a:t>
            </a:r>
            <a:r>
              <a:rPr lang="en-GB" sz="1800" dirty="0">
                <a:latin typeface="Century Gothic"/>
              </a:rPr>
              <a:t> </a:t>
            </a:r>
            <a:r>
              <a:rPr lang="en-GB" sz="1800" dirty="0" err="1">
                <a:latin typeface="Century Gothic"/>
              </a:rPr>
              <a:t>theori</a:t>
            </a:r>
            <a:r>
              <a:rPr lang="en-GB" sz="1800" dirty="0">
                <a:latin typeface="Century Gothic"/>
              </a:rPr>
              <a:t> </a:t>
            </a:r>
            <a:r>
              <a:rPr lang="en-GB" sz="1800" dirty="0" err="1">
                <a:latin typeface="Century Gothic"/>
              </a:rPr>
              <a:t>llwyth</a:t>
            </a:r>
            <a:r>
              <a:rPr lang="en-GB" sz="1800" dirty="0">
                <a:latin typeface="Century Gothic"/>
              </a:rPr>
              <a:t> </a:t>
            </a:r>
            <a:r>
              <a:rPr lang="en-GB" sz="1800" dirty="0" err="1">
                <a:latin typeface="Century Gothic"/>
              </a:rPr>
              <a:t>gwybyddol</a:t>
            </a:r>
            <a:r>
              <a:rPr lang="en-GB" sz="1800" dirty="0">
                <a:latin typeface="Century Gothic"/>
              </a:rPr>
              <a:t> ac </a:t>
            </a:r>
            <a:r>
              <a:rPr lang="en-GB" sz="1800" dirty="0" err="1">
                <a:latin typeface="Century Gothic"/>
              </a:rPr>
              <a:t>maen</a:t>
            </a:r>
            <a:r>
              <a:rPr lang="en-GB" sz="1800" dirty="0">
                <a:latin typeface="Century Gothic"/>
              </a:rPr>
              <a:t> </a:t>
            </a:r>
            <a:r>
              <a:rPr lang="en-GB" sz="1800" dirty="0" err="1">
                <a:latin typeface="Century Gothic"/>
              </a:rPr>
              <a:t>nhw’n</a:t>
            </a:r>
            <a:r>
              <a:rPr lang="en-GB" sz="1800" dirty="0">
                <a:latin typeface="Century Gothic"/>
              </a:rPr>
              <a:t> </a:t>
            </a:r>
            <a:r>
              <a:rPr lang="en-GB" sz="1800" dirty="0" err="1">
                <a:latin typeface="Century Gothic"/>
              </a:rPr>
              <a:t>dileu</a:t>
            </a:r>
            <a:r>
              <a:rPr lang="en-GB" sz="1800" dirty="0">
                <a:latin typeface="Century Gothic"/>
              </a:rPr>
              <a:t> </a:t>
            </a:r>
            <a:r>
              <a:rPr lang="en-GB" sz="1800" dirty="0" err="1">
                <a:latin typeface="Century Gothic"/>
              </a:rPr>
              <a:t>gwybodaeth</a:t>
            </a:r>
            <a:r>
              <a:rPr lang="en-GB" sz="1800" dirty="0">
                <a:latin typeface="Century Gothic"/>
              </a:rPr>
              <a:t> </a:t>
            </a:r>
            <a:r>
              <a:rPr lang="en-GB" sz="1800" dirty="0" err="1">
                <a:latin typeface="Century Gothic"/>
              </a:rPr>
              <a:t>ddiangen</a:t>
            </a:r>
            <a:r>
              <a:rPr lang="en-GB" sz="1800" dirty="0">
                <a:latin typeface="Century Gothic"/>
              </a:rPr>
              <a:t>. Felly, </a:t>
            </a:r>
            <a:r>
              <a:rPr lang="en-GB" sz="1800" dirty="0" err="1">
                <a:latin typeface="Century Gothic"/>
              </a:rPr>
              <a:t>mae'r</a:t>
            </a:r>
            <a:r>
              <a:rPr lang="en-GB" sz="1800" dirty="0">
                <a:latin typeface="Century Gothic"/>
              </a:rPr>
              <a:t> </a:t>
            </a:r>
            <a:r>
              <a:rPr lang="en-GB" sz="1800" dirty="0" err="1">
                <a:latin typeface="Century Gothic"/>
              </a:rPr>
              <a:t>cyfarwyddiadau</a:t>
            </a:r>
            <a:r>
              <a:rPr lang="en-GB" sz="1800" dirty="0">
                <a:latin typeface="Century Gothic"/>
              </a:rPr>
              <a:t> </a:t>
            </a:r>
            <a:r>
              <a:rPr lang="en-GB" sz="1800" dirty="0" err="1">
                <a:latin typeface="Century Gothic"/>
              </a:rPr>
              <a:t>yn</a:t>
            </a:r>
            <a:r>
              <a:rPr lang="en-GB" sz="1800" dirty="0">
                <a:latin typeface="Century Gothic"/>
              </a:rPr>
              <a:t> </a:t>
            </a:r>
            <a:r>
              <a:rPr lang="en-GB" sz="1800" dirty="0" err="1">
                <a:latin typeface="Century Gothic"/>
              </a:rPr>
              <a:t>lleihau'r</a:t>
            </a:r>
            <a:r>
              <a:rPr lang="en-GB" sz="1800" dirty="0">
                <a:latin typeface="Century Gothic"/>
              </a:rPr>
              <a:t> </a:t>
            </a:r>
            <a:r>
              <a:rPr lang="en-GB" sz="1800" dirty="0" err="1">
                <a:latin typeface="Century Gothic"/>
              </a:rPr>
              <a:t>llwyth</a:t>
            </a:r>
            <a:r>
              <a:rPr lang="en-GB" sz="1800" dirty="0">
                <a:latin typeface="Century Gothic"/>
              </a:rPr>
              <a:t> </a:t>
            </a:r>
            <a:r>
              <a:rPr lang="en-GB" sz="1800" dirty="0" err="1">
                <a:latin typeface="Century Gothic"/>
              </a:rPr>
              <a:t>diangen</a:t>
            </a:r>
            <a:r>
              <a:rPr lang="en-GB" sz="1800" dirty="0">
                <a:latin typeface="Century Gothic"/>
              </a:rPr>
              <a:t> </a:t>
            </a:r>
            <a:r>
              <a:rPr lang="en-GB" sz="1800" dirty="0" err="1">
                <a:latin typeface="Century Gothic"/>
              </a:rPr>
              <a:t>ar</a:t>
            </a:r>
            <a:r>
              <a:rPr lang="en-GB" sz="1800" dirty="0">
                <a:latin typeface="Century Gothic"/>
              </a:rPr>
              <a:t> </a:t>
            </a:r>
            <a:r>
              <a:rPr lang="en-GB" sz="1800" dirty="0" err="1">
                <a:latin typeface="Century Gothic"/>
              </a:rPr>
              <a:t>ddysgwyr</a:t>
            </a:r>
            <a:r>
              <a:rPr lang="en-GB" sz="1800" dirty="0">
                <a:latin typeface="Century Gothic"/>
              </a:rPr>
              <a:t>, </a:t>
            </a:r>
            <a:r>
              <a:rPr lang="en-GB" sz="1800" dirty="0" err="1">
                <a:latin typeface="Century Gothic"/>
              </a:rPr>
              <a:t>gan</a:t>
            </a:r>
            <a:r>
              <a:rPr lang="en-GB" sz="1800" dirty="0">
                <a:latin typeface="Century Gothic"/>
              </a:rPr>
              <a:t> </a:t>
            </a:r>
            <a:r>
              <a:rPr lang="en-GB" sz="1800" dirty="0" err="1">
                <a:latin typeface="Century Gothic"/>
              </a:rPr>
              <a:t>gynyddu</a:t>
            </a:r>
            <a:r>
              <a:rPr lang="en-GB" sz="1800" dirty="0">
                <a:latin typeface="Century Gothic"/>
              </a:rPr>
              <a:t> </a:t>
            </a:r>
            <a:r>
              <a:rPr lang="en-GB" sz="1800" dirty="0" err="1">
                <a:latin typeface="Century Gothic"/>
              </a:rPr>
              <a:t>gallu</a:t>
            </a:r>
            <a:r>
              <a:rPr lang="en-GB" sz="1800" dirty="0">
                <a:latin typeface="Century Gothic"/>
              </a:rPr>
              <a:t> </a:t>
            </a:r>
            <a:r>
              <a:rPr lang="en-GB" sz="1800" dirty="0" err="1">
                <a:latin typeface="Century Gothic"/>
              </a:rPr>
              <a:t>eu</a:t>
            </a:r>
            <a:r>
              <a:rPr lang="en-GB" sz="1800" dirty="0">
                <a:latin typeface="Century Gothic"/>
              </a:rPr>
              <a:t> </a:t>
            </a:r>
            <a:r>
              <a:rPr lang="en-GB" sz="1800" dirty="0" err="1">
                <a:latin typeface="Century Gothic"/>
              </a:rPr>
              <a:t>cof</a:t>
            </a:r>
            <a:r>
              <a:rPr lang="en-GB" sz="1800" dirty="0">
                <a:latin typeface="Century Gothic"/>
              </a:rPr>
              <a:t> </a:t>
            </a:r>
            <a:r>
              <a:rPr lang="en-GB" sz="1800" dirty="0" err="1">
                <a:latin typeface="Century Gothic"/>
              </a:rPr>
              <a:t>gweithredol</a:t>
            </a:r>
            <a:r>
              <a:rPr lang="en-GB" sz="1800" dirty="0">
                <a:latin typeface="Century Gothic"/>
              </a:rPr>
              <a:t> </a:t>
            </a:r>
            <a:r>
              <a:rPr lang="en-GB" sz="1800" dirty="0" err="1">
                <a:latin typeface="Century Gothic"/>
              </a:rPr>
              <a:t>i</a:t>
            </a:r>
            <a:r>
              <a:rPr lang="en-GB" sz="1800" dirty="0">
                <a:latin typeface="Century Gothic"/>
              </a:rPr>
              <a:t> </a:t>
            </a:r>
            <a:r>
              <a:rPr lang="en-GB" sz="1800" dirty="0" err="1">
                <a:latin typeface="Century Gothic"/>
              </a:rPr>
              <a:t>feddwl</a:t>
            </a:r>
            <a:r>
              <a:rPr lang="en-GB" sz="1800" dirty="0">
                <a:latin typeface="Century Gothic"/>
              </a:rPr>
              <a:t> am </a:t>
            </a:r>
            <a:r>
              <a:rPr lang="en-GB" sz="1800" dirty="0" err="1">
                <a:latin typeface="Century Gothic"/>
              </a:rPr>
              <a:t>yr</a:t>
            </a:r>
            <a:r>
              <a:rPr lang="en-GB" sz="1800" dirty="0">
                <a:latin typeface="Century Gothic"/>
              </a:rPr>
              <a:t> </a:t>
            </a:r>
            <a:r>
              <a:rPr lang="en-GB" sz="1800" dirty="0" err="1">
                <a:latin typeface="Century Gothic"/>
              </a:rPr>
              <a:t>hyn</a:t>
            </a:r>
            <a:r>
              <a:rPr lang="en-GB" sz="1800" dirty="0">
                <a:latin typeface="Century Gothic"/>
              </a:rPr>
              <a:t> y </a:t>
            </a:r>
            <a:r>
              <a:rPr lang="en-GB" sz="1800" dirty="0" err="1">
                <a:latin typeface="Century Gothic"/>
              </a:rPr>
              <a:t>maent</a:t>
            </a:r>
            <a:r>
              <a:rPr lang="en-GB" sz="1800" dirty="0">
                <a:latin typeface="Century Gothic"/>
              </a:rPr>
              <a:t> </a:t>
            </a:r>
            <a:r>
              <a:rPr lang="en-GB" sz="1800" dirty="0" err="1">
                <a:latin typeface="Century Gothic"/>
              </a:rPr>
              <a:t>yn</a:t>
            </a:r>
            <a:r>
              <a:rPr lang="en-GB" sz="1800" dirty="0">
                <a:latin typeface="Century Gothic"/>
              </a:rPr>
              <a:t> </a:t>
            </a:r>
            <a:r>
              <a:rPr lang="en-GB" sz="1800" dirty="0" err="1">
                <a:latin typeface="Century Gothic"/>
              </a:rPr>
              <a:t>ei</a:t>
            </a:r>
            <a:r>
              <a:rPr lang="en-GB" sz="1800" dirty="0">
                <a:latin typeface="Century Gothic"/>
              </a:rPr>
              <a:t> </a:t>
            </a:r>
            <a:r>
              <a:rPr lang="en-GB" sz="1800" dirty="0" err="1">
                <a:latin typeface="Century Gothic"/>
              </a:rPr>
              <a:t>wneud</a:t>
            </a:r>
            <a:r>
              <a:rPr lang="en-GB" sz="1800" dirty="0">
                <a:latin typeface="Century Gothic"/>
              </a:rPr>
              <a:t> a </a:t>
            </a:r>
            <a:r>
              <a:rPr lang="en-GB" sz="1800" dirty="0" err="1">
                <a:latin typeface="Century Gothic"/>
              </a:rPr>
              <a:t>pham</a:t>
            </a:r>
            <a:r>
              <a:rPr lang="en-GB" sz="1800" dirty="0">
                <a:latin typeface="Century Gothic"/>
              </a:rPr>
              <a:t>.</a:t>
            </a:r>
            <a:endParaRPr lang="en-US" dirty="0">
              <a:latin typeface="Century Gothic"/>
            </a:endParaRPr>
          </a:p>
          <a:p>
            <a:r>
              <a:rPr lang="en-GB" sz="1800" dirty="0" err="1">
                <a:latin typeface="Century Gothic"/>
                <a:ea typeface="Calibri"/>
                <a:cs typeface="Times New Roman"/>
              </a:rPr>
              <a:t>Darllenwch</a:t>
            </a:r>
            <a:r>
              <a:rPr lang="en-GB" sz="1800" dirty="0">
                <a:latin typeface="Century Gothic"/>
                <a:ea typeface="Calibri"/>
                <a:cs typeface="Times New Roman"/>
              </a:rPr>
              <a:t> </a:t>
            </a:r>
            <a:r>
              <a:rPr lang="en-GB" sz="1800" dirty="0" err="1">
                <a:latin typeface="Century Gothic"/>
                <a:ea typeface="Calibri"/>
                <a:cs typeface="Times New Roman"/>
              </a:rPr>
              <a:t>fwy</a:t>
            </a:r>
            <a:r>
              <a:rPr lang="en-GB" sz="1800" dirty="0">
                <a:latin typeface="Century Gothic"/>
                <a:ea typeface="Calibri"/>
                <a:cs typeface="Times New Roman"/>
              </a:rPr>
              <a:t> </a:t>
            </a:r>
            <a:r>
              <a:rPr lang="en-GB" sz="1800" dirty="0" err="1">
                <a:latin typeface="Century Gothic"/>
                <a:ea typeface="Calibri"/>
                <a:cs typeface="Times New Roman"/>
              </a:rPr>
              <a:t>yn</a:t>
            </a:r>
            <a:r>
              <a:rPr lang="en-GB" sz="1800" dirty="0">
                <a:latin typeface="Century Gothic"/>
                <a:ea typeface="Calibri"/>
                <a:cs typeface="Times New Roman"/>
              </a:rPr>
              <a:t> </a:t>
            </a:r>
            <a:r>
              <a:rPr lang="en-GB" sz="1800" u="sng" dirty="0">
                <a:solidFill>
                  <a:srgbClr val="0563C1"/>
                </a:solidFill>
                <a:effectLst/>
                <a:latin typeface="Century Gothic"/>
                <a:ea typeface="Calibri"/>
                <a:cs typeface="Times New Roman"/>
              </a:rPr>
              <a:t>rsc.li/47bIKi5 </a:t>
            </a:r>
            <a:r>
              <a:rPr lang="en-GB" sz="1800" dirty="0">
                <a:effectLst/>
                <a:latin typeface="Century Gothic"/>
                <a:ea typeface="Calibri"/>
                <a:cs typeface="Times New Roman"/>
              </a:rPr>
              <a:t>. </a:t>
            </a:r>
            <a:endParaRPr lang="en-GB" dirty="0"/>
          </a:p>
          <a:p>
            <a:pPr marL="0" indent="0">
              <a:buNone/>
            </a:pPr>
            <a:endParaRPr lang="en-GB" sz="1800" dirty="0">
              <a:latin typeface="Century Gothic"/>
              <a:ea typeface="Calibri"/>
              <a:cs typeface="Times New Roman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6DF0AC-3ED0-0C99-F1EE-44C8F6592AB2}"/>
              </a:ext>
            </a:extLst>
          </p:cNvPr>
          <p:cNvSpPr txBox="1"/>
          <p:nvPr/>
        </p:nvSpPr>
        <p:spPr>
          <a:xfrm rot="5400000" flipH="1">
            <a:off x="9762367" y="2046423"/>
            <a:ext cx="40624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err="1">
                <a:solidFill>
                  <a:schemeClr val="bg1"/>
                </a:solidFill>
                <a:latin typeface="Century Gothic" panose="020B0502020202020204" pitchFamily="34" charset="0"/>
              </a:rPr>
              <a:t>Rhagarweiniad</a:t>
            </a:r>
            <a:endParaRPr lang="en-GB" sz="3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48594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>
            <a:extLst>
              <a:ext uri="{FF2B5EF4-FFF2-40B4-BE49-F238E27FC236}">
                <a16:creationId xmlns:a16="http://schemas.microsoft.com/office/drawing/2014/main" id="{832256A5-0B13-D201-425D-B3DB942F57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325563"/>
            <a:ext cx="10515600" cy="132556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GB" err="1">
                <a:latin typeface="Calibri Light"/>
                <a:cs typeface="Calibri Light"/>
              </a:rPr>
              <a:t>Cyfarwyddiadau</a:t>
            </a:r>
            <a:r>
              <a:rPr lang="en-GB" dirty="0">
                <a:latin typeface="Calibri Light"/>
                <a:cs typeface="Calibri Light"/>
              </a:rPr>
              <a:t> </a:t>
            </a:r>
            <a:r>
              <a:rPr lang="en-GB" err="1">
                <a:latin typeface="Calibri Light"/>
                <a:cs typeface="Calibri Light"/>
              </a:rPr>
              <a:t>integredig</a:t>
            </a:r>
            <a:r>
              <a:rPr lang="en-GB" dirty="0"/>
              <a:t>: electrolysis</a:t>
            </a:r>
            <a:endParaRPr lang="en-US" dirty="0"/>
          </a:p>
        </p:txBody>
      </p:sp>
      <p:grpSp>
        <p:nvGrpSpPr>
          <p:cNvPr id="2" name="Group 1" descr="Llun yn dangos arbrawf electrolysis ar raddfa micro wedi’i gydosod">
            <a:extLst>
              <a:ext uri="{FF2B5EF4-FFF2-40B4-BE49-F238E27FC236}">
                <a16:creationId xmlns:a16="http://schemas.microsoft.com/office/drawing/2014/main" id="{B3A18D8E-553B-3ECA-C8A5-2A224EE1BFCC}"/>
              </a:ext>
            </a:extLst>
          </p:cNvPr>
          <p:cNvGrpSpPr>
            <a:grpSpLocks/>
          </p:cNvGrpSpPr>
          <p:nvPr/>
        </p:nvGrpSpPr>
        <p:grpSpPr>
          <a:xfrm>
            <a:off x="3057634" y="634335"/>
            <a:ext cx="5737456" cy="4752209"/>
            <a:chOff x="2672515" y="525080"/>
            <a:chExt cx="5737456" cy="4752209"/>
          </a:xfrm>
        </p:grpSpPr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2FD6939A-4597-B124-3414-1632C5809DC0}"/>
                </a:ext>
              </a:extLst>
            </p:cNvPr>
            <p:cNvCxnSpPr>
              <a:cxnSpLocks/>
            </p:cNvCxnSpPr>
            <p:nvPr/>
          </p:nvCxnSpPr>
          <p:spPr>
            <a:xfrm>
              <a:off x="3706823" y="1252310"/>
              <a:ext cx="2337329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D747AAE6-F332-6CCE-AA76-80D4BC2BC054}"/>
                </a:ext>
              </a:extLst>
            </p:cNvPr>
            <p:cNvSpPr>
              <a:spLocks/>
            </p:cNvSpPr>
            <p:nvPr/>
          </p:nvSpPr>
          <p:spPr>
            <a:xfrm>
              <a:off x="5016000" y="2253006"/>
              <a:ext cx="2160000" cy="21600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7402723E-D192-D412-FA8B-20D26FCF20F5}"/>
                </a:ext>
              </a:extLst>
            </p:cNvPr>
            <p:cNvSpPr>
              <a:spLocks/>
            </p:cNvSpPr>
            <p:nvPr/>
          </p:nvSpPr>
          <p:spPr>
            <a:xfrm>
              <a:off x="6357646" y="2688056"/>
              <a:ext cx="360000" cy="361052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CAF85370-DD19-C1F4-ECE6-BE894BF05C3B}"/>
                </a:ext>
              </a:extLst>
            </p:cNvPr>
            <p:cNvSpPr>
              <a:spLocks/>
            </p:cNvSpPr>
            <p:nvPr/>
          </p:nvSpPr>
          <p:spPr>
            <a:xfrm>
              <a:off x="5506823" y="2688056"/>
              <a:ext cx="360000" cy="361052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29640E4E-D399-D0C7-4DCF-5AC7FD3D03F4}"/>
                </a:ext>
              </a:extLst>
            </p:cNvPr>
            <p:cNvSpPr>
              <a:spLocks/>
            </p:cNvSpPr>
            <p:nvPr/>
          </p:nvSpPr>
          <p:spPr>
            <a:xfrm>
              <a:off x="5605806" y="3808893"/>
              <a:ext cx="980387" cy="320512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48FD58F7-E9E1-9A54-3B79-50C4A31C322B}"/>
                </a:ext>
              </a:extLst>
            </p:cNvPr>
            <p:cNvGrpSpPr>
              <a:grpSpLocks/>
            </p:cNvGrpSpPr>
            <p:nvPr/>
          </p:nvGrpSpPr>
          <p:grpSpPr>
            <a:xfrm>
              <a:off x="6044152" y="525080"/>
              <a:ext cx="103695" cy="1348033"/>
              <a:chOff x="2064470" y="820132"/>
              <a:chExt cx="103695" cy="1348033"/>
            </a:xfrm>
          </p:grpSpPr>
          <p:cxnSp>
            <p:nvCxnSpPr>
              <p:cNvPr id="82" name="Straight Connector 81">
                <a:extLst>
                  <a:ext uri="{FF2B5EF4-FFF2-40B4-BE49-F238E27FC236}">
                    <a16:creationId xmlns:a16="http://schemas.microsoft.com/office/drawing/2014/main" id="{C062AD70-D7A9-6AEB-B526-4FAB6C8262E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064470" y="820132"/>
                <a:ext cx="0" cy="134803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Straight Connector 82">
                <a:extLst>
                  <a:ext uri="{FF2B5EF4-FFF2-40B4-BE49-F238E27FC236}">
                    <a16:creationId xmlns:a16="http://schemas.microsoft.com/office/drawing/2014/main" id="{683D99A9-0C2D-2331-79D3-07160C1A6A4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168165" y="1206631"/>
                <a:ext cx="0" cy="603315"/>
              </a:xfrm>
              <a:prstGeom prst="line">
                <a:avLst/>
              </a:prstGeom>
              <a:ln w="571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B60A7D9C-A87B-17BA-B224-97BCBCCA42B7}"/>
                </a:ext>
              </a:extLst>
            </p:cNvPr>
            <p:cNvCxnSpPr>
              <a:cxnSpLocks/>
              <a:stCxn id="14" idx="1"/>
            </p:cNvCxnSpPr>
            <p:nvPr/>
          </p:nvCxnSpPr>
          <p:spPr>
            <a:xfrm flipV="1">
              <a:off x="3706823" y="1244338"/>
              <a:ext cx="0" cy="220211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B073E67F-0B91-7939-A670-9DC479A080B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154877" y="1244338"/>
              <a:ext cx="2255094" cy="5729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F23C80F7-075E-55B0-041E-69EC24FB567F}"/>
                </a:ext>
              </a:extLst>
            </p:cNvPr>
            <p:cNvCxnSpPr>
              <a:cxnSpLocks/>
              <a:endCxn id="13" idx="3"/>
            </p:cNvCxnSpPr>
            <p:nvPr/>
          </p:nvCxnSpPr>
          <p:spPr>
            <a:xfrm>
              <a:off x="8409971" y="1244338"/>
              <a:ext cx="0" cy="220211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BDE52BC1-C514-34EE-9289-F3531510BC0E}"/>
                </a:ext>
              </a:extLst>
            </p:cNvPr>
            <p:cNvSpPr>
              <a:spLocks/>
            </p:cNvSpPr>
            <p:nvPr/>
          </p:nvSpPr>
          <p:spPr>
            <a:xfrm>
              <a:off x="5804155" y="3176452"/>
              <a:ext cx="540000" cy="540000"/>
            </a:xfrm>
            <a:prstGeom prst="ellipse">
              <a:avLst/>
            </a:prstGeom>
            <a:noFill/>
            <a:ln w="3810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A7989F0A-A33A-6917-11FA-81CD8529D04D}"/>
                </a:ext>
              </a:extLst>
            </p:cNvPr>
            <p:cNvSpPr>
              <a:spLocks/>
            </p:cNvSpPr>
            <p:nvPr/>
          </p:nvSpPr>
          <p:spPr>
            <a:xfrm>
              <a:off x="6249971" y="3408744"/>
              <a:ext cx="2160000" cy="7541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9CA5899C-AB44-B0CE-0036-ABF901794F1A}"/>
                </a:ext>
              </a:extLst>
            </p:cNvPr>
            <p:cNvSpPr>
              <a:spLocks/>
            </p:cNvSpPr>
            <p:nvPr/>
          </p:nvSpPr>
          <p:spPr>
            <a:xfrm>
              <a:off x="3706823" y="3408744"/>
              <a:ext cx="2160000" cy="7541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81DCDD86-FB92-58C2-145C-7B82DF4085B9}"/>
                </a:ext>
              </a:extLst>
            </p:cNvPr>
            <p:cNvGrpSpPr>
              <a:grpSpLocks/>
            </p:cNvGrpSpPr>
            <p:nvPr/>
          </p:nvGrpSpPr>
          <p:grpSpPr>
            <a:xfrm rot="20063517" flipH="1">
              <a:off x="2672515" y="3600602"/>
              <a:ext cx="889000" cy="889000"/>
              <a:chOff x="3416300" y="2501900"/>
              <a:chExt cx="889000" cy="889000"/>
            </a:xfrm>
          </p:grpSpPr>
          <p:sp>
            <p:nvSpPr>
              <p:cNvPr id="38" name="Arc 37">
                <a:extLst>
                  <a:ext uri="{FF2B5EF4-FFF2-40B4-BE49-F238E27FC236}">
                    <a16:creationId xmlns:a16="http://schemas.microsoft.com/office/drawing/2014/main" id="{3C8299B0-B1FB-768C-EBBE-6CB75267CDE2}"/>
                  </a:ext>
                </a:extLst>
              </p:cNvPr>
              <p:cNvSpPr>
                <a:spLocks/>
              </p:cNvSpPr>
              <p:nvPr/>
            </p:nvSpPr>
            <p:spPr>
              <a:xfrm rot="13613037">
                <a:off x="3441700" y="2527300"/>
                <a:ext cx="889000" cy="838200"/>
              </a:xfrm>
              <a:prstGeom prst="arc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cxnSp>
            <p:nvCxnSpPr>
              <p:cNvPr id="39" name="Straight Connector 38">
                <a:extLst>
                  <a:ext uri="{FF2B5EF4-FFF2-40B4-BE49-F238E27FC236}">
                    <a16:creationId xmlns:a16="http://schemas.microsoft.com/office/drawing/2014/main" id="{558196F9-5672-26BA-B695-26CD404AEFF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416300" y="2514600"/>
                <a:ext cx="622300" cy="4064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Straight Connector 43">
                <a:extLst>
                  <a:ext uri="{FF2B5EF4-FFF2-40B4-BE49-F238E27FC236}">
                    <a16:creationId xmlns:a16="http://schemas.microsoft.com/office/drawing/2014/main" id="{4B21305A-A374-23F5-DD2D-E30DD914DA9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416300" y="2921000"/>
                <a:ext cx="622300" cy="40640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1" name="Oval 50">
                <a:extLst>
                  <a:ext uri="{FF2B5EF4-FFF2-40B4-BE49-F238E27FC236}">
                    <a16:creationId xmlns:a16="http://schemas.microsoft.com/office/drawing/2014/main" id="{1AE168FC-6D1D-DC66-6EBE-BCA12A305D94}"/>
                  </a:ext>
                </a:extLst>
              </p:cNvPr>
              <p:cNvSpPr>
                <a:spLocks/>
              </p:cNvSpPr>
              <p:nvPr/>
            </p:nvSpPr>
            <p:spPr>
              <a:xfrm>
                <a:off x="3441700" y="2768600"/>
                <a:ext cx="139700" cy="330200"/>
              </a:xfrm>
              <a:prstGeom prst="ellipse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sp>
          <p:nvSpPr>
            <p:cNvPr id="29" name="Arrow: Bent 28">
              <a:extLst>
                <a:ext uri="{FF2B5EF4-FFF2-40B4-BE49-F238E27FC236}">
                  <a16:creationId xmlns:a16="http://schemas.microsoft.com/office/drawing/2014/main" id="{56065DD5-A2AE-5B0C-2EF3-27FEAE8F8B7B}"/>
                </a:ext>
              </a:extLst>
            </p:cNvPr>
            <p:cNvSpPr>
              <a:spLocks/>
            </p:cNvSpPr>
            <p:nvPr/>
          </p:nvSpPr>
          <p:spPr>
            <a:xfrm rot="5400000">
              <a:off x="4597415" y="1412449"/>
              <a:ext cx="1949586" cy="346943"/>
            </a:xfrm>
            <a:prstGeom prst="ben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0" name="Arrow: Bent 29">
              <a:extLst>
                <a:ext uri="{FF2B5EF4-FFF2-40B4-BE49-F238E27FC236}">
                  <a16:creationId xmlns:a16="http://schemas.microsoft.com/office/drawing/2014/main" id="{F43F953C-E52A-0D48-0132-5686990E16F5}"/>
                </a:ext>
              </a:extLst>
            </p:cNvPr>
            <p:cNvSpPr>
              <a:spLocks/>
            </p:cNvSpPr>
            <p:nvPr/>
          </p:nvSpPr>
          <p:spPr>
            <a:xfrm rot="16200000" flipH="1">
              <a:off x="5699839" y="1408820"/>
              <a:ext cx="1949586" cy="346943"/>
            </a:xfrm>
            <a:prstGeom prst="ben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1" name="Arrow: Right 30">
              <a:extLst>
                <a:ext uri="{FF2B5EF4-FFF2-40B4-BE49-F238E27FC236}">
                  <a16:creationId xmlns:a16="http://schemas.microsoft.com/office/drawing/2014/main" id="{44B3BADF-38BB-B100-DC06-1BEDAD49364C}"/>
                </a:ext>
              </a:extLst>
            </p:cNvPr>
            <p:cNvSpPr>
              <a:spLocks/>
            </p:cNvSpPr>
            <p:nvPr/>
          </p:nvSpPr>
          <p:spPr>
            <a:xfrm rot="10800000">
              <a:off x="6597554" y="3892037"/>
              <a:ext cx="849829" cy="145298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Arrow: Bent 32">
              <a:extLst>
                <a:ext uri="{FF2B5EF4-FFF2-40B4-BE49-F238E27FC236}">
                  <a16:creationId xmlns:a16="http://schemas.microsoft.com/office/drawing/2014/main" id="{A08509DE-C937-1732-0318-F20585B833AF}"/>
                </a:ext>
              </a:extLst>
            </p:cNvPr>
            <p:cNvSpPr>
              <a:spLocks/>
            </p:cNvSpPr>
            <p:nvPr/>
          </p:nvSpPr>
          <p:spPr>
            <a:xfrm rot="5400000" flipH="1" flipV="1">
              <a:off x="5326759" y="4248533"/>
              <a:ext cx="1728569" cy="328944"/>
            </a:xfrm>
            <a:prstGeom prst="bentArrow">
              <a:avLst>
                <a:gd name="adj1" fmla="val 25000"/>
                <a:gd name="adj2" fmla="val 22283"/>
                <a:gd name="adj3" fmla="val 25000"/>
                <a:gd name="adj4" fmla="val 43750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</p:grpSp>
      <p:sp>
        <p:nvSpPr>
          <p:cNvPr id="95" name="TextBox 94">
            <a:extLst>
              <a:ext uri="{FF2B5EF4-FFF2-40B4-BE49-F238E27FC236}">
                <a16:creationId xmlns:a16="http://schemas.microsoft.com/office/drawing/2014/main" id="{ACBA4DB9-3679-8C24-C505-A9922637B32A}"/>
              </a:ext>
            </a:extLst>
          </p:cNvPr>
          <p:cNvSpPr txBox="1"/>
          <p:nvPr/>
        </p:nvSpPr>
        <p:spPr>
          <a:xfrm>
            <a:off x="439006" y="1826919"/>
            <a:ext cx="2955912" cy="8430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>
            <a:defPPr>
              <a:defRPr lang="en-US"/>
            </a:defPPr>
            <a:lvl1pPr algn="ctr">
              <a:defRPr sz="3200"/>
            </a:lvl1pPr>
          </a:lstStyle>
          <a:p>
            <a:pPr marL="447675" indent="-447675" algn="l"/>
            <a:r>
              <a:rPr lang="en-GB" dirty="0">
                <a:sym typeface="Wingdings 2" panose="05020102010507070707" pitchFamily="18" charset="2"/>
              </a:rPr>
              <a:t> </a:t>
            </a:r>
            <a:r>
              <a:rPr lang="en-GB" sz="1800" dirty="0" err="1">
                <a:latin typeface="Century Gothic" panose="020B0502020202020204" pitchFamily="34" charset="0"/>
              </a:rPr>
              <a:t>Rhowch</a:t>
            </a:r>
            <a:r>
              <a:rPr lang="en-GB" sz="1800" dirty="0">
                <a:latin typeface="Century Gothic" panose="020B0502020202020204" pitchFamily="34" charset="0"/>
              </a:rPr>
              <a:t> </a:t>
            </a:r>
            <a:r>
              <a:rPr lang="en-GB" sz="1800" dirty="0" err="1">
                <a:latin typeface="Century Gothic" panose="020B0502020202020204" pitchFamily="34" charset="0"/>
              </a:rPr>
              <a:t>electrodau</a:t>
            </a:r>
            <a:r>
              <a:rPr lang="en-GB" sz="1800" dirty="0">
                <a:latin typeface="Century Gothic" panose="020B0502020202020204" pitchFamily="34" charset="0"/>
              </a:rPr>
              <a:t> </a:t>
            </a:r>
            <a:r>
              <a:rPr lang="en-GB" sz="1800" dirty="0" err="1">
                <a:latin typeface="Century Gothic" panose="020B0502020202020204" pitchFamily="34" charset="0"/>
              </a:rPr>
              <a:t>mewn</a:t>
            </a:r>
            <a:r>
              <a:rPr lang="en-GB" sz="1800" dirty="0">
                <a:latin typeface="Century Gothic" panose="020B0502020202020204" pitchFamily="34" charset="0"/>
              </a:rPr>
              <a:t> </a:t>
            </a:r>
            <a:r>
              <a:rPr lang="en-GB" sz="1800" dirty="0" err="1">
                <a:latin typeface="Century Gothic" panose="020B0502020202020204" pitchFamily="34" charset="0"/>
              </a:rPr>
              <a:t>dysgl</a:t>
            </a:r>
            <a:r>
              <a:rPr lang="en-GB" sz="1800" dirty="0">
                <a:latin typeface="Century Gothic" panose="020B0502020202020204" pitchFamily="34" charset="0"/>
              </a:rPr>
              <a:t> petri  </a:t>
            </a:r>
            <a:r>
              <a:rPr lang="en-GB" sz="2000" dirty="0">
                <a:sym typeface="Wingdings" panose="05000000000000000000" pitchFamily="2" charset="2"/>
              </a:rPr>
              <a:t></a:t>
            </a:r>
            <a:endParaRPr lang="en-GB" sz="2000" dirty="0">
              <a:sym typeface="Wingdings 2" panose="05020102010507070707" pitchFamily="18" charset="2"/>
            </a:endParaRPr>
          </a:p>
          <a:p>
            <a:r>
              <a:rPr lang="en-GB" dirty="0"/>
              <a:t> </a:t>
            </a: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F6C905B4-914C-B6B4-27FB-1067DFA98239}"/>
              </a:ext>
            </a:extLst>
          </p:cNvPr>
          <p:cNvSpPr txBox="1"/>
          <p:nvPr/>
        </p:nvSpPr>
        <p:spPr>
          <a:xfrm>
            <a:off x="3256058" y="386733"/>
            <a:ext cx="2528503" cy="66263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r>
              <a:rPr lang="en-GB" sz="3200" dirty="0">
                <a:sym typeface="Wingdings 2" panose="05020102010507070707" pitchFamily="18" charset="2"/>
              </a:rPr>
              <a:t></a:t>
            </a:r>
            <a:r>
              <a:rPr lang="en-GB" sz="1600" dirty="0">
                <a:sym typeface="Wingdings 2" panose="05020102010507070707" pitchFamily="18" charset="2"/>
              </a:rPr>
              <a:t> </a:t>
            </a:r>
            <a:r>
              <a:rPr lang="en-GB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 </a:t>
            </a:r>
            <a:r>
              <a:rPr lang="en-GB" dirty="0" err="1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ddiferyn</a:t>
            </a:r>
            <a:r>
              <a:rPr lang="en-GB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dirty="0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KBr</a:t>
            </a:r>
            <a:r>
              <a:rPr lang="en-GB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GB" sz="2000" dirty="0">
                <a:sym typeface="Wingdings" panose="05000000000000000000" pitchFamily="2" charset="2"/>
              </a:rPr>
              <a:t></a:t>
            </a:r>
            <a:endParaRPr lang="en-GB" sz="2000" dirty="0">
              <a:sym typeface="Wingdings 2" panose="05020102010507070707" pitchFamily="18" charset="2"/>
            </a:endParaRPr>
          </a:p>
          <a:p>
            <a:r>
              <a:rPr lang="en-GB" sz="2400" dirty="0"/>
              <a:t> </a:t>
            </a: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4D4799D2-DB41-9C17-648B-E7802A0F0374}"/>
              </a:ext>
            </a:extLst>
          </p:cNvPr>
          <p:cNvSpPr txBox="1"/>
          <p:nvPr/>
        </p:nvSpPr>
        <p:spPr>
          <a:xfrm>
            <a:off x="7214936" y="406370"/>
            <a:ext cx="2528502" cy="66263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algn="ctr"/>
            <a:r>
              <a:rPr lang="en-GB" sz="3200" dirty="0">
                <a:sym typeface="Wingdings 2" panose="05020102010507070707" pitchFamily="18" charset="2"/>
              </a:rPr>
              <a:t></a:t>
            </a:r>
            <a:r>
              <a:rPr lang="en-GB" sz="1600" dirty="0">
                <a:sym typeface="Wingdings 2" panose="05020102010507070707" pitchFamily="18" charset="2"/>
              </a:rPr>
              <a:t> </a:t>
            </a:r>
            <a:r>
              <a:rPr lang="en-GB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 </a:t>
            </a:r>
            <a:r>
              <a:rPr lang="en-GB" dirty="0" err="1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ddiferyn</a:t>
            </a:r>
            <a:r>
              <a:rPr lang="en-GB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KI</a:t>
            </a:r>
            <a:r>
              <a:rPr lang="en-GB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GB" sz="2000" dirty="0">
                <a:sym typeface="Wingdings" panose="05000000000000000000" pitchFamily="2" charset="2"/>
              </a:rPr>
              <a:t></a:t>
            </a:r>
            <a:endParaRPr lang="en-GB" sz="2000" dirty="0">
              <a:sym typeface="Wingdings 2" panose="05020102010507070707" pitchFamily="18" charset="2"/>
            </a:endParaRPr>
          </a:p>
          <a:p>
            <a:pPr algn="ctr"/>
            <a:r>
              <a:rPr lang="en-GB" sz="2400" dirty="0"/>
              <a:t> </a:t>
            </a: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22B79EE7-5B4D-8708-8A08-66F880DB11D7}"/>
              </a:ext>
            </a:extLst>
          </p:cNvPr>
          <p:cNvSpPr txBox="1"/>
          <p:nvPr/>
        </p:nvSpPr>
        <p:spPr>
          <a:xfrm>
            <a:off x="7825574" y="3847560"/>
            <a:ext cx="3208186" cy="8889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>
            <a:defPPr>
              <a:defRPr lang="en-US"/>
            </a:defPPr>
            <a:lvl1pPr algn="ctr">
              <a:defRPr sz="3200"/>
            </a:lvl1pPr>
          </a:lstStyle>
          <a:p>
            <a:pPr marL="447675" indent="-447675" algn="l"/>
            <a:r>
              <a:rPr lang="en-GB" dirty="0">
                <a:sym typeface="Wingdings 2" panose="05020102010507070707" pitchFamily="18" charset="2"/>
              </a:rPr>
              <a:t> </a:t>
            </a:r>
            <a:r>
              <a:rPr lang="en-GB" sz="1800" dirty="0" err="1">
                <a:latin typeface="Century Gothic" panose="020B0502020202020204" pitchFamily="34" charset="0"/>
              </a:rPr>
              <a:t>Ychwanegwch</a:t>
            </a:r>
            <a:r>
              <a:rPr lang="en-GB" sz="1800" dirty="0">
                <a:latin typeface="Century Gothic" panose="020B0502020202020204" pitchFamily="34" charset="0"/>
              </a:rPr>
              <a:t> </a:t>
            </a:r>
            <a:r>
              <a:rPr lang="en-GB" sz="1800" dirty="0" err="1">
                <a:latin typeface="Century Gothic" panose="020B0502020202020204" pitchFamily="34" charset="0"/>
              </a:rPr>
              <a:t>bapur</a:t>
            </a:r>
            <a:r>
              <a:rPr lang="en-GB" sz="1800" dirty="0">
                <a:latin typeface="Century Gothic" panose="020B0502020202020204" pitchFamily="34" charset="0"/>
              </a:rPr>
              <a:t> </a:t>
            </a:r>
            <a:r>
              <a:rPr lang="en-GB" sz="1800" dirty="0" err="1">
                <a:latin typeface="Century Gothic" panose="020B0502020202020204" pitchFamily="34" charset="0"/>
              </a:rPr>
              <a:t>litmws</a:t>
            </a:r>
            <a:r>
              <a:rPr lang="en-GB" sz="1800" dirty="0">
                <a:latin typeface="Century Gothic" panose="020B0502020202020204" pitchFamily="34" charset="0"/>
              </a:rPr>
              <a:t> </a:t>
            </a:r>
            <a:r>
              <a:rPr lang="en-GB" sz="1800" dirty="0" err="1">
                <a:latin typeface="Century Gothic" panose="020B0502020202020204" pitchFamily="34" charset="0"/>
              </a:rPr>
              <a:t>glas</a:t>
            </a:r>
            <a:r>
              <a:rPr lang="en-GB" sz="1800" dirty="0">
                <a:latin typeface="Century Gothic" panose="020B0502020202020204" pitchFamily="34" charset="0"/>
              </a:rPr>
              <a:t> </a:t>
            </a:r>
            <a:r>
              <a:rPr lang="en-GB" sz="1800" dirty="0" err="1">
                <a:latin typeface="Century Gothic" panose="020B0502020202020204" pitchFamily="34" charset="0"/>
              </a:rPr>
              <a:t>llaith</a:t>
            </a:r>
            <a:r>
              <a:rPr lang="en-GB" sz="1800" dirty="0">
                <a:latin typeface="Century Gothic" panose="020B0502020202020204" pitchFamily="34" charset="0"/>
              </a:rPr>
              <a:t>  </a:t>
            </a:r>
            <a:r>
              <a:rPr lang="en-GB" sz="2000" dirty="0">
                <a:latin typeface="Century Gothic" panose="020B0502020202020204" pitchFamily="34" charset="0"/>
                <a:sym typeface="Wingdings" panose="05000000000000000000" pitchFamily="2" charset="2"/>
              </a:rPr>
              <a:t></a:t>
            </a:r>
            <a:endParaRPr lang="en-GB" sz="2000" dirty="0">
              <a:latin typeface="Century Gothic" panose="020B0502020202020204" pitchFamily="34" charset="0"/>
              <a:sym typeface="Wingdings 2" panose="05020102010507070707" pitchFamily="18" charset="2"/>
            </a:endParaRPr>
          </a:p>
          <a:p>
            <a:r>
              <a:rPr lang="en-GB" dirty="0"/>
              <a:t> </a:t>
            </a: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5ACCA8FB-911E-78C9-F757-D7EC82E90E4D}"/>
              </a:ext>
            </a:extLst>
          </p:cNvPr>
          <p:cNvSpPr txBox="1"/>
          <p:nvPr/>
        </p:nvSpPr>
        <p:spPr>
          <a:xfrm>
            <a:off x="6650941" y="5091847"/>
            <a:ext cx="2899459" cy="5910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r>
              <a:rPr lang="en-GB" sz="3200" dirty="0">
                <a:sym typeface="Wingdings 2" panose="05020102010507070707" pitchFamily="18" charset="2"/>
              </a:rPr>
              <a:t></a:t>
            </a:r>
            <a:r>
              <a:rPr lang="en-GB" sz="1600" dirty="0">
                <a:sym typeface="Wingdings 2" panose="05020102010507070707" pitchFamily="18" charset="2"/>
              </a:rPr>
              <a:t> </a:t>
            </a:r>
            <a:r>
              <a:rPr lang="en-GB" dirty="0">
                <a:latin typeface="Century Gothic" panose="020B0502020202020204" pitchFamily="34" charset="0"/>
                <a:sym typeface="Wingdings 2" panose="05020102010507070707" pitchFamily="18" charset="2"/>
              </a:rPr>
              <a:t>3–4 </a:t>
            </a:r>
            <a:r>
              <a:rPr lang="en-GB" dirty="0" err="1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ddiferyn</a:t>
            </a:r>
            <a:r>
              <a:rPr lang="en-GB" dirty="0">
                <a:latin typeface="Century Gothic" panose="020B0502020202020204" pitchFamily="34" charset="0"/>
                <a:sym typeface="Wingdings 2" panose="05020102010507070707" pitchFamily="18" charset="2"/>
              </a:rPr>
              <a:t> </a:t>
            </a:r>
            <a:r>
              <a:rPr lang="en-GB" dirty="0">
                <a:latin typeface="Cambria Math" panose="02040503050406030204" pitchFamily="18" charset="0"/>
                <a:ea typeface="Cambria Math" panose="02040503050406030204" pitchFamily="18" charset="0"/>
                <a:sym typeface="Wingdings 2" panose="05020102010507070707" pitchFamily="18" charset="2"/>
              </a:rPr>
              <a:t>CuCl</a:t>
            </a:r>
            <a:r>
              <a:rPr lang="en-GB" baseline="-25000" dirty="0">
                <a:latin typeface="Cambria Math" panose="02040503050406030204" pitchFamily="18" charset="0"/>
                <a:ea typeface="Cambria Math" panose="02040503050406030204" pitchFamily="18" charset="0"/>
                <a:sym typeface="Wingdings 2" panose="05020102010507070707" pitchFamily="18" charset="2"/>
              </a:rPr>
              <a:t>2</a:t>
            </a:r>
            <a:r>
              <a:rPr lang="en-GB" baseline="-25000" dirty="0">
                <a:latin typeface="Century Gothic" panose="020B0502020202020204" pitchFamily="34" charset="0"/>
                <a:sym typeface="Wingdings 2" panose="05020102010507070707" pitchFamily="18" charset="2"/>
              </a:rPr>
              <a:t>  </a:t>
            </a:r>
            <a:r>
              <a:rPr lang="en-GB" sz="2000" dirty="0">
                <a:sym typeface="Wingdings" panose="05000000000000000000" pitchFamily="2" charset="2"/>
              </a:rPr>
              <a:t></a:t>
            </a:r>
            <a:endParaRPr lang="en-GB" sz="2000" dirty="0">
              <a:sym typeface="Wingdings 2" panose="05020102010507070707" pitchFamily="18" charset="2"/>
            </a:endParaRPr>
          </a:p>
          <a:p>
            <a:pPr algn="ctr"/>
            <a:r>
              <a:rPr lang="en-GB" sz="2400" dirty="0"/>
              <a:t> </a:t>
            </a: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717F4A75-5CF9-0015-C92D-6AF614D2A2BA}"/>
              </a:ext>
            </a:extLst>
          </p:cNvPr>
          <p:cNvSpPr txBox="1"/>
          <p:nvPr/>
        </p:nvSpPr>
        <p:spPr>
          <a:xfrm>
            <a:off x="3334356" y="4988362"/>
            <a:ext cx="2596005" cy="5910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r>
              <a:rPr lang="en-GB" sz="3200" dirty="0">
                <a:sym typeface="Wingdings 2" panose="05020102010507070707" pitchFamily="18" charset="2"/>
              </a:rPr>
              <a:t></a:t>
            </a:r>
            <a:r>
              <a:rPr lang="en-GB" sz="1600" dirty="0">
                <a:sym typeface="Wingdings 2" panose="05020102010507070707" pitchFamily="18" charset="2"/>
              </a:rPr>
              <a:t> </a:t>
            </a:r>
            <a:r>
              <a:rPr lang="en-GB" dirty="0" err="1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Rhowch</a:t>
            </a:r>
            <a:r>
              <a:rPr lang="en-GB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gaed</a:t>
            </a:r>
            <a:r>
              <a:rPr lang="en-GB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GB" sz="2000" dirty="0">
                <a:latin typeface="Century Gothic" panose="020B0502020202020204" pitchFamily="34" charset="0"/>
                <a:sym typeface="Wingdings" panose="05000000000000000000" pitchFamily="2" charset="2"/>
              </a:rPr>
              <a:t></a:t>
            </a:r>
            <a:endParaRPr lang="en-GB" sz="2000" dirty="0">
              <a:latin typeface="Century Gothic" panose="020B0502020202020204" pitchFamily="34" charset="0"/>
              <a:sym typeface="Wingdings 2" panose="05020102010507070707" pitchFamily="18" charset="2"/>
            </a:endParaRPr>
          </a:p>
          <a:p>
            <a:pPr algn="ctr"/>
            <a:r>
              <a:rPr lang="en-GB" sz="2400" dirty="0"/>
              <a:t> </a:t>
            </a: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58593FE0-EC5A-CE9F-C6F4-1B078663F515}"/>
              </a:ext>
            </a:extLst>
          </p:cNvPr>
          <p:cNvSpPr txBox="1"/>
          <p:nvPr/>
        </p:nvSpPr>
        <p:spPr>
          <a:xfrm>
            <a:off x="756118" y="3790587"/>
            <a:ext cx="2519696" cy="83542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>
            <a:defPPr>
              <a:defRPr lang="en-US"/>
            </a:defPPr>
            <a:lvl1pPr algn="ctr">
              <a:defRPr sz="3200"/>
            </a:lvl1pPr>
          </a:lstStyle>
          <a:p>
            <a:pPr marL="447675" indent="-447675" algn="l"/>
            <a:r>
              <a:rPr lang="en-GB" dirty="0">
                <a:sym typeface="Wingdings 2" panose="05020102010507070707" pitchFamily="18" charset="2"/>
              </a:rPr>
              <a:t></a:t>
            </a:r>
            <a:r>
              <a:rPr lang="en-GB" dirty="0">
                <a:latin typeface="Century Gothic" panose="020B0502020202020204" pitchFamily="34" charset="0"/>
                <a:sym typeface="Wingdings 2" panose="05020102010507070707" pitchFamily="18" charset="2"/>
              </a:rPr>
              <a:t> </a:t>
            </a:r>
            <a:r>
              <a:rPr lang="en-GB" sz="1600" dirty="0" err="1">
                <a:latin typeface="Century Gothic" panose="020B0502020202020204" pitchFamily="34" charset="0"/>
              </a:rPr>
              <a:t>Cysylltwch</a:t>
            </a:r>
            <a:r>
              <a:rPr lang="en-GB" sz="1600" dirty="0">
                <a:latin typeface="Century Gothic" panose="020B0502020202020204" pitchFamily="34" charset="0"/>
              </a:rPr>
              <a:t> â </a:t>
            </a:r>
            <a:r>
              <a:rPr lang="en-GB" sz="1600" dirty="0" err="1">
                <a:latin typeface="Century Gothic" panose="020B0502020202020204" pitchFamily="34" charset="0"/>
              </a:rPr>
              <a:t>batri</a:t>
            </a:r>
            <a:r>
              <a:rPr lang="en-GB" sz="1600" dirty="0">
                <a:latin typeface="Century Gothic" panose="020B0502020202020204" pitchFamily="34" charset="0"/>
              </a:rPr>
              <a:t>. </a:t>
            </a:r>
            <a:r>
              <a:rPr lang="en-GB" sz="1600" dirty="0" err="1">
                <a:latin typeface="Century Gothic" panose="020B0502020202020204" pitchFamily="34" charset="0"/>
                <a:sym typeface="Wingdings" panose="05000000000000000000" pitchFamily="2" charset="2"/>
              </a:rPr>
              <a:t>Arsylwch</a:t>
            </a:r>
            <a:r>
              <a:rPr lang="en-GB" sz="1600" dirty="0">
                <a:latin typeface="Century Gothic" panose="020B0502020202020204" pitchFamily="34" charset="0"/>
                <a:sym typeface="Wingdings" panose="05000000000000000000" pitchFamily="2" charset="2"/>
              </a:rPr>
              <a:t>  </a:t>
            </a:r>
            <a:r>
              <a:rPr lang="en-GB" sz="2000" dirty="0">
                <a:latin typeface="Century Gothic" panose="020B0502020202020204" pitchFamily="34" charset="0"/>
                <a:sym typeface="Wingdings" panose="05000000000000000000" pitchFamily="2" charset="2"/>
              </a:rPr>
              <a:t></a:t>
            </a:r>
            <a:endParaRPr lang="en-GB" sz="2000" dirty="0">
              <a:latin typeface="Century Gothic" panose="020B0502020202020204" pitchFamily="34" charset="0"/>
              <a:sym typeface="Wingdings 2" panose="05020102010507070707" pitchFamily="18" charset="2"/>
            </a:endParaRPr>
          </a:p>
          <a:p>
            <a:r>
              <a:rPr lang="en-GB" dirty="0"/>
              <a:t> </a:t>
            </a:r>
          </a:p>
        </p:txBody>
      </p:sp>
      <p:sp>
        <p:nvSpPr>
          <p:cNvPr id="100" name="TextBox 99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/>
          <p:nvPr/>
        </p:nvSpPr>
        <p:spPr>
          <a:xfrm>
            <a:off x="64003" y="6113417"/>
            <a:ext cx="3266818" cy="66263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91440" tIns="45720" rIns="91440" bIns="45720" rtlCol="0" anchor="t">
            <a:noAutofit/>
          </a:bodyPr>
          <a:lstStyle/>
          <a:p>
            <a:r>
              <a:rPr lang="en-GB" sz="1400" b="1" dirty="0">
                <a:solidFill>
                  <a:srgbClr val="C00000"/>
                </a:solidFill>
                <a:latin typeface="Century Gothic" panose="020B0502020202020204" pitchFamily="34" charset="0"/>
                <a:sym typeface="Wingdings 2" panose="05020102010507070707" pitchFamily="18" charset="2"/>
              </a:rPr>
              <a:t>RSC </a:t>
            </a:r>
            <a:r>
              <a:rPr lang="en-GB" sz="1400" b="1" dirty="0" err="1">
                <a:solidFill>
                  <a:srgbClr val="C00000"/>
                </a:solidFill>
                <a:latin typeface="Century Gothic" panose="020B0502020202020204" pitchFamily="34" charset="0"/>
              </a:rPr>
              <a:t>cemeg</a:t>
            </a:r>
            <a:r>
              <a:rPr lang="en-GB" sz="1400" b="1" dirty="0">
                <a:solidFill>
                  <a:srgbClr val="C00000"/>
                </a:solidFill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solidFill>
                  <a:srgbClr val="C00000"/>
                </a:solidFill>
                <a:latin typeface="Century Gothic" panose="020B0502020202020204" pitchFamily="34" charset="0"/>
              </a:rPr>
              <a:t>graddfa</a:t>
            </a:r>
            <a:r>
              <a:rPr lang="en-GB" sz="1400" b="1" dirty="0">
                <a:solidFill>
                  <a:srgbClr val="C00000"/>
                </a:solidFill>
                <a:latin typeface="Century Gothic" panose="020B0502020202020204" pitchFamily="34" charset="0"/>
              </a:rPr>
              <a:t> micro</a:t>
            </a:r>
            <a:endParaRPr lang="en-GB" sz="1400" b="1" dirty="0">
              <a:solidFill>
                <a:srgbClr val="C00000"/>
              </a:solidFill>
              <a:latin typeface="Century Gothic" panose="020B0502020202020204" pitchFamily="34" charset="0"/>
              <a:sym typeface="Wingdings 2" panose="05020102010507070707" pitchFamily="18" charset="2"/>
            </a:endParaRPr>
          </a:p>
          <a:p>
            <a:r>
              <a:rPr lang="en-GB" sz="1400" dirty="0">
                <a:latin typeface="Century Gothic"/>
                <a:sym typeface="Wingdings 2" panose="05020102010507070707" pitchFamily="18" charset="2"/>
              </a:rPr>
              <a:t>Electrolysis</a:t>
            </a:r>
          </a:p>
          <a:p>
            <a:r>
              <a:rPr lang="en-GB" sz="1200" dirty="0" err="1">
                <a:effectLst/>
                <a:latin typeface="Century Gothic" panose="020B0502020202020204" pitchFamily="34" charset="0"/>
              </a:rPr>
              <a:t>Lawrlwytho</a:t>
            </a:r>
            <a:r>
              <a:rPr lang="en-GB" sz="1200" dirty="0">
                <a:effectLst/>
                <a:latin typeface="Century Gothic" panose="020B0502020202020204" pitchFamily="34" charset="0"/>
              </a:rPr>
              <a:t> o</a:t>
            </a:r>
            <a:r>
              <a:rPr lang="en-GB" sz="1200" u="none" dirty="0">
                <a:latin typeface="Century Gothic" panose="020B0502020202020204" pitchFamily="34" charset="0"/>
              </a:rPr>
              <a:t> </a:t>
            </a:r>
            <a:r>
              <a:rPr lang="en-GB" sz="1200" u="none" dirty="0">
                <a:solidFill>
                  <a:srgbClr val="0070C0"/>
                </a:solidFill>
                <a:latin typeface="Century Gothic" panose="020B0502020202020204" pitchFamily="34" charset="0"/>
                <a:hlinkClick r:id="rId3"/>
              </a:rPr>
              <a:t>rsc.li/4lgoKm4</a:t>
            </a:r>
            <a:endParaRPr lang="en-GB" sz="1200" dirty="0">
              <a:solidFill>
                <a:srgbClr val="0070C0"/>
              </a:solidFill>
              <a:latin typeface="Century Gothic" panose="020B0502020202020204" pitchFamily="34" charset="0"/>
            </a:endParaRPr>
          </a:p>
          <a:p>
            <a:endParaRPr lang="en-GB" sz="1400" dirty="0">
              <a:latin typeface="Century Gothic" panose="020B0502020202020204" pitchFamily="34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E361460D-DEDE-FA39-D7F9-E7891E9E0C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66159" y="6055867"/>
            <a:ext cx="835175" cy="7777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15">
            <a:hlinkClick r:id="rId5"/>
            <a:extLst>
              <a:ext uri="{FF2B5EF4-FFF2-40B4-BE49-F238E27FC236}">
                <a16:creationId xmlns:a16="http://schemas.microsoft.com/office/drawing/2014/main" id="{7F3FEE55-4A4C-859F-7023-829912061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58837" y="6422507"/>
            <a:ext cx="1233163" cy="435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16017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c9ddbf677461f5ce946e84a24e79323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cb9b30395463f778bee975073577cb94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7d88b2-bc5d-47d8-b067-5f30c82b40fb">
      <Terms xmlns="http://schemas.microsoft.com/office/infopath/2007/PartnerControls"/>
    </lcf76f155ced4ddcb4097134ff3c332f>
    <TaxCatchAll xmlns="9e3c562f-56b0-4bc9-96c8-d04b09868558" xsi:nil="true"/>
    <Editorialstage xmlns="5c7d88b2-bc5d-47d8-b067-5f30c82b40fb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0CD981A-BEBF-4674-A587-210E79D150AD}"/>
</file>

<file path=customXml/itemProps2.xml><?xml version="1.0" encoding="utf-8"?>
<ds:datastoreItem xmlns:ds="http://schemas.openxmlformats.org/officeDocument/2006/customXml" ds:itemID="{900960F0-ECAC-4E0E-B882-D59142520847}">
  <ds:schemaRefs>
    <ds:schemaRef ds:uri="9e3c562f-56b0-4bc9-96c8-d04b09868558"/>
    <ds:schemaRef ds:uri="http://schemas.microsoft.com/office/2006/documentManagement/types"/>
    <ds:schemaRef ds:uri="http://purl.org/dc/dcmitype/"/>
    <ds:schemaRef ds:uri="http://schemas.microsoft.com/office/2006/metadata/properties"/>
    <ds:schemaRef ds:uri="http://www.w3.org/XML/1998/namespace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5c7d88b2-bc5d-47d8-b067-5f30c82b40fb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EE3F6584-FC0E-4836-A64E-D446D265CC7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4169</TotalTime>
  <Words>370</Words>
  <Application>Microsoft Office PowerPoint</Application>
  <PresentationFormat>Widescreen</PresentationFormat>
  <Paragraphs>37</Paragraphs>
  <Slides>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Cambria Math</vt:lpstr>
      <vt:lpstr>Century Gothic</vt:lpstr>
      <vt:lpstr>Wingdings</vt:lpstr>
      <vt:lpstr>Wingdings 2</vt:lpstr>
      <vt:lpstr>Office Theme</vt:lpstr>
      <vt:lpstr>PowerPoint Presentation</vt:lpstr>
      <vt:lpstr>Cyfarwyddiadau integredig </vt:lpstr>
      <vt:lpstr>Cyfarwyddiadau integredig: electrolysis</vt:lpstr>
    </vt:vector>
  </TitlesOfParts>
  <Company>Royal Society of Chemistry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Microscale electrolysis integrated instructions Welsh</dc:title>
  <dc:creator>Royal Society of Chemistry</dc:creator>
  <cp:keywords>Welsh, electrolysis, microscale, experiment, GCSE, practical, copper chloride, technical notes, teacher notes redox, copper chloride, metals, displacement, halogens</cp:keywords>
  <dc:description>From rsc.li/3CLTZDk, full technician notes available</dc:description>
  <cp:lastModifiedBy>Hannah Griffiths</cp:lastModifiedBy>
  <cp:revision>155</cp:revision>
  <dcterms:created xsi:type="dcterms:W3CDTF">2017-10-18T10:44:09Z</dcterms:created>
  <dcterms:modified xsi:type="dcterms:W3CDTF">2026-03-05T12:25:13Z</dcterms:modified>
  <cp:category>From https://rsc.li/4lgoKm4; technician notes also available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0x010100E45D359969893149933A4D4A74E189F8</vt:lpwstr>
  </property>
  <property fmtid="{D5CDD505-2E9C-101B-9397-08002B2CF9AE}" pid="3" name="MediaServiceImageTags">
    <vt:lpwstr/>
  </property>
</Properties>
</file>