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84" r:id="rId5"/>
    <p:sldId id="342" r:id="rId6"/>
    <p:sldId id="335" r:id="rId7"/>
    <p:sldId id="337" r:id="rId8"/>
    <p:sldId id="332" r:id="rId9"/>
    <p:sldId id="339" r:id="rId10"/>
    <p:sldId id="340" r:id="rId11"/>
    <p:sldId id="341" r:id="rId12"/>
    <p:sldId id="33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310EDF62-16DF-41AD-8FF1-8C655C2ED60C}">
          <p14:sldIdLst>
            <p14:sldId id="284"/>
          </p14:sldIdLst>
        </p14:section>
        <p14:section name="Teacher guidance" id="{50E435C2-C428-487F-B2DB-E83D2ADCDDF0}">
          <p14:sldIdLst>
            <p14:sldId id="342"/>
          </p14:sldIdLst>
        </p14:section>
        <p14:section name="Student sheets" id="{2BF5C9DC-01E1-449D-8F10-70EFE7E59E54}">
          <p14:sldIdLst>
            <p14:sldId id="335"/>
            <p14:sldId id="337"/>
            <p14:sldId id="332"/>
          </p14:sldIdLst>
        </p14:section>
        <p14:section name="Answers" id="{5052D88E-C0E9-424F-A97C-B2226015A335}">
          <p14:sldIdLst>
            <p14:sldId id="339"/>
            <p14:sldId id="340"/>
            <p14:sldId id="341"/>
          </p14:sldIdLst>
        </p14:section>
        <p14:section name="Template" id="{0539075B-D6B2-4C2C-85C2-A7EE603BAE52}">
          <p14:sldIdLst>
            <p14:sldId id="3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C8102E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2E4D79-6F6A-46BB-ACDD-747DA8E8C478}" v="1" dt="2026-02-27T08:25:47.1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19" autoAdjust="0"/>
    <p:restoredTop sz="86925" autoAdjust="0"/>
  </p:normalViewPr>
  <p:slideViewPr>
    <p:cSldViewPr snapToGrid="0" snapToObjects="1">
      <p:cViewPr varScale="1">
        <p:scale>
          <a:sx n="89" d="100"/>
          <a:sy n="89" d="100"/>
        </p:scale>
        <p:origin x="66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57A89A-B632-406E-ABFC-5670C45C175A}" type="datetimeFigureOut">
              <a:rPr lang="en-GB" smtClean="0"/>
              <a:pPr/>
              <a:t>27/02/2026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C061B-BD0F-4B52-A9AF-421A04B7008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343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1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90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Information for quadrant 2: </a:t>
            </a:r>
            <a:r>
              <a:rPr lang="en-GB" sz="1200" b="0" u="none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word ‘chemical’ is used to distinguish a chemical change from a physical change. In a physical change no new substance is produced.</a:t>
            </a: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Answer to quadrant 3: </a:t>
            </a:r>
            <a:r>
              <a:rPr lang="en-GB" sz="1200" b="0" i="0" kern="1200" dirty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+mn-ea"/>
                <a:cs typeface="+mn-cs"/>
              </a:rPr>
              <a:t>when one or more new substances are made from other substances.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16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Information for quadrant 2: a product is something that is produced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something that is made by a process</a:t>
            </a: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Answer to quadrant 3</a:t>
            </a:r>
            <a:r>
              <a:rPr lang="en-GB" sz="1200" b="0" dirty="0"/>
              <a:t>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 new substance that is made in a chemical reaction.</a:t>
            </a:r>
            <a:endParaRPr lang="en-GB" sz="1200" b="0" u="none" baseline="0" dirty="0">
              <a:solidFill>
                <a:srgbClr val="006F62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34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Information for quadrant 2: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 chemical formula contains symbols for the elements in the substance.</a:t>
            </a:r>
            <a:endParaRPr lang="en-GB" sz="1200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Answer to quadrant 3: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uses chemical symbols to show the relative number of the atoms of each element in a substance.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29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330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377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https://rsc.li/3Rej6T9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rsc.li/3Rej6T9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A534B-AC17-764F-BD66-5740010F8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71DC6-EF13-2848-9EDB-505FAEE42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Introducing chemical change: Frayer models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BCC622-CF47-DEAF-6ECC-921AAD7F61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27" y="1176412"/>
            <a:ext cx="460752" cy="4607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0410E3-4DC6-B539-F95F-5C7B46783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397" y="1176412"/>
            <a:ext cx="460752" cy="4607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10D86-D8B6-10F4-FA22-F2268B526066}"/>
              </a:ext>
            </a:extLst>
          </p:cNvPr>
          <p:cNvSpPr txBox="1"/>
          <p:nvPr/>
        </p:nvSpPr>
        <p:spPr>
          <a:xfrm>
            <a:off x="8211320" y="6069724"/>
            <a:ext cx="382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Downloaded from </a:t>
            </a:r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rsc.li/3Rej6T9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C995EBB-67AF-0E49-F453-877A2B786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20000" cy="4320000"/>
          </a:xfrm>
          <a:prstGeom prst="ellipse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61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22C5118-FDAB-6644-9CD8-9A20DFD34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Frayer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076325"/>
            <a:ext cx="10333213" cy="524167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300" dirty="0">
                <a:latin typeface="Century Gothic" panose="020B0502020202020204" pitchFamily="34" charset="0"/>
              </a:rPr>
              <a:t>Frayer models are a simple but effective way to develop learners’ understanding of a new piece of vocabulary.</a:t>
            </a:r>
            <a:r>
              <a:rPr lang="en-GB" sz="2300" dirty="0"/>
              <a:t> </a:t>
            </a:r>
            <a:r>
              <a:rPr lang="en-GB" sz="2300" dirty="0">
                <a:latin typeface="Century Gothic" panose="020B0502020202020204" pitchFamily="34" charset="0"/>
              </a:rPr>
              <a:t>You will see what your learners already know and identify any misconceptions they have.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300" dirty="0"/>
              <a:t>There are four stages to work through, but you can adapt this model to best suit your learners. You can guide learners through all quadrants, but particularly quadrant 2 works best as a teacher-led discussion. Quadrant 3 might also need/benefit from some discussion.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/>
              <a:t>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					                                </a:t>
            </a:r>
          </a:p>
          <a:p>
            <a:pPr marL="0" indent="0">
              <a:buNone/>
            </a:pPr>
            <a:r>
              <a:rPr lang="en-GB" sz="1800" dirty="0"/>
              <a:t>							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4F86A1-A41E-FB21-8AF6-BAB26915C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22" y="550254"/>
            <a:ext cx="440661" cy="440661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9D013-E355-C4E3-9FBF-B1828550D940}"/>
              </a:ext>
            </a:extLst>
          </p:cNvPr>
          <p:cNvGraphicFramePr>
            <a:graphicFrameLocks noGrp="1"/>
          </p:cNvGraphicFramePr>
          <p:nvPr/>
        </p:nvGraphicFramePr>
        <p:xfrm>
          <a:off x="540000" y="3277354"/>
          <a:ext cx="10188642" cy="2957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4321">
                  <a:extLst>
                    <a:ext uri="{9D8B030D-6E8A-4147-A177-3AD203B41FA5}">
                      <a16:colId xmlns:a16="http://schemas.microsoft.com/office/drawing/2014/main" val="5267681"/>
                    </a:ext>
                  </a:extLst>
                </a:gridCol>
                <a:gridCol w="5094321">
                  <a:extLst>
                    <a:ext uri="{9D8B030D-6E8A-4147-A177-3AD203B41FA5}">
                      <a16:colId xmlns:a16="http://schemas.microsoft.com/office/drawing/2014/main" val="1572598253"/>
                    </a:ext>
                  </a:extLst>
                </a:gridCol>
              </a:tblGrid>
              <a:tr h="1572327">
                <a:tc>
                  <a:txBody>
                    <a:bodyPr/>
                    <a:lstStyle/>
                    <a:p>
                      <a:pPr marL="342900" indent="-342900" algn="ctr">
                        <a:buAutoNum type="arabicPeriod"/>
                      </a:pPr>
                      <a:r>
                        <a:rPr lang="en-GB" b="1" dirty="0">
                          <a:latin typeface="Century Gothic" panose="020B0502020202020204" pitchFamily="34" charset="0"/>
                        </a:rPr>
                        <a:t>Explore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GB" b="0" dirty="0">
                          <a:latin typeface="Century Gothic" panose="020B0502020202020204" pitchFamily="34" charset="0"/>
                        </a:rPr>
                        <a:t>Link to science capital and draw on learners’ 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2. Break down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Look at the composite parts of the word to help unpack its meaning</a:t>
                      </a:r>
                    </a:p>
                    <a:p>
                      <a:pPr algn="ctr"/>
                      <a:endParaRPr lang="en-GB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80535"/>
                  </a:ext>
                </a:extLst>
              </a:tr>
              <a:tr h="138479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4. Consolidate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Learners apply their 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3. Explain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Introduce the 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80065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1587BA3-9516-1945-1234-DADD8AF3C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5044845" y="4670305"/>
            <a:ext cx="1323520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Key term</a:t>
            </a:r>
          </a:p>
        </p:txBody>
      </p:sp>
      <p:sp>
        <p:nvSpPr>
          <p:cNvPr id="9" name="Arrow: Curved Left 8" descr="An arrow indicating how to move around the model, clockwise from top left">
            <a:extLst>
              <a:ext uri="{FF2B5EF4-FFF2-40B4-BE49-F238E27FC236}">
                <a16:creationId xmlns:a16="http://schemas.microsoft.com/office/drawing/2014/main" id="{D4929FB7-FA7D-F9BE-6F00-2EBD89FD157A}"/>
              </a:ext>
            </a:extLst>
          </p:cNvPr>
          <p:cNvSpPr/>
          <p:nvPr/>
        </p:nvSpPr>
        <p:spPr>
          <a:xfrm>
            <a:off x="4902800" y="4160913"/>
            <a:ext cx="2224509" cy="1977894"/>
          </a:xfrm>
          <a:prstGeom prst="curvedLeftArrow">
            <a:avLst>
              <a:gd name="adj1" fmla="val 15214"/>
              <a:gd name="adj2" fmla="val 50000"/>
              <a:gd name="adj3" fmla="val 23794"/>
            </a:avLst>
          </a:prstGeom>
          <a:solidFill>
            <a:srgbClr val="006F62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392B6B-F032-998E-E107-B9B8EF04E645}"/>
              </a:ext>
            </a:extLst>
          </p:cNvPr>
          <p:cNvSpPr txBox="1"/>
          <p:nvPr/>
        </p:nvSpPr>
        <p:spPr>
          <a:xfrm>
            <a:off x="466234" y="6318000"/>
            <a:ext cx="107320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effectLst/>
                <a:latin typeface="Century Gothic" panose="020B0502020202020204" pitchFamily="34" charset="0"/>
              </a:rPr>
              <a:t>Find more guidance including tips, adaptations and further reading, in the teacher notes: </a:t>
            </a:r>
            <a:r>
              <a:rPr lang="en-GB" sz="1600" b="0" i="0" u="none" strike="noStrike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rsc.li/3Rej6T9</a:t>
            </a:r>
            <a:r>
              <a:rPr lang="en-GB" sz="1600" dirty="0">
                <a:solidFill>
                  <a:srgbClr val="000000"/>
                </a:solidFill>
                <a:latin typeface="Century Gothic" panose="020B0502020202020204" pitchFamily="34" charset="0"/>
              </a:rPr>
              <a:t>. </a:t>
            </a:r>
            <a:r>
              <a:rPr lang="en-GB" sz="16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49DFE-47F6-7030-47CE-D8E147A4A6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003" y="550254"/>
            <a:ext cx="440661" cy="44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8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6513704"/>
              </p:ext>
            </p:extLst>
          </p:nvPr>
        </p:nvGraphicFramePr>
        <p:xfrm>
          <a:off x="0" y="0"/>
          <a:ext cx="12192000" cy="699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5595923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 the words ‘chemical’ and ‘reaction’ mean to you? Where have you come across these words (or parts of these words)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terms ‘chemical reaction’ or ‘chemical change’?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Chemical reaction and chemical change are two terms for the same thing, so what do we mean by: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reaction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change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How is a </a:t>
                      </a: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change different from a </a:t>
                      </a: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physical 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change?</a:t>
                      </a:r>
                    </a:p>
                    <a:p>
                      <a:pPr marL="0" indent="0" algn="l">
                        <a:buNone/>
                      </a:pP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Circle the statement below that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applies to a chemical reaction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or chemical change and not to a physical change.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one or more new substances are formed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may be accompanied by a transfer of energy to or from the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surroundings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involves a change in state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atoms emit ionising radiation</a:t>
                      </a:r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reaction’ means.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Compare what you wrote with the definition (slide 6).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37060"/>
              </p:ext>
            </p:extLst>
          </p:nvPr>
        </p:nvGraphicFramePr>
        <p:xfrm>
          <a:off x="4616605" y="3108325"/>
          <a:ext cx="276550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reaction/change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076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216158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5595923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word ‘product’ mean to you? Where have you come across this word (or parts of this word)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word ‘product’?</a:t>
                      </a:r>
                      <a:endParaRPr lang="en-GB" sz="14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6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means something different in chemistry than in maths.</a:t>
                      </a:r>
                    </a:p>
                    <a:p>
                      <a:pPr algn="ctr"/>
                      <a:endParaRPr lang="en-GB" sz="16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6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 product is something that is produced – what does ‘produced’ mean?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Identify the products from this description 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of a chemical reaction.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4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Hydrogen gas can be made by adding pieces of zinc metal to dilute hydrochloric acid. A salt called zinc chloride is also made by this reaction.</a:t>
                      </a:r>
                    </a:p>
                    <a:p>
                      <a:pPr marL="238125" indent="0" algn="l">
                        <a:tabLst/>
                      </a:pPr>
                      <a:endParaRPr lang="en-GB" sz="14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400" b="1" u="none" kern="1200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Draw a circle around the products.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‘product’ means.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Compare what you wrote with the definition (slide 7).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E48409-E7B1-4374-6103-26625BCFE68D}"/>
              </a:ext>
            </a:extLst>
          </p:cNvPr>
          <p:cNvSpPr txBox="1"/>
          <p:nvPr/>
        </p:nvSpPr>
        <p:spPr>
          <a:xfrm>
            <a:off x="354563" y="5728855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hydrogen gas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86E133-5D8F-8540-7BD0-128C1A6F2C83}"/>
              </a:ext>
            </a:extLst>
          </p:cNvPr>
          <p:cNvSpPr txBox="1"/>
          <p:nvPr/>
        </p:nvSpPr>
        <p:spPr>
          <a:xfrm>
            <a:off x="3999056" y="5744997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chloride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6B3EE-11F8-5936-A793-5FD6909D2C53}"/>
              </a:ext>
            </a:extLst>
          </p:cNvPr>
          <p:cNvSpPr txBox="1"/>
          <p:nvPr/>
        </p:nvSpPr>
        <p:spPr>
          <a:xfrm>
            <a:off x="2337317" y="5383919"/>
            <a:ext cx="1547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metal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DFFB17-CE53-0F18-D8E0-C63A52D87F36}"/>
              </a:ext>
            </a:extLst>
          </p:cNvPr>
          <p:cNvSpPr txBox="1"/>
          <p:nvPr/>
        </p:nvSpPr>
        <p:spPr>
          <a:xfrm>
            <a:off x="2084377" y="6233440"/>
            <a:ext cx="2223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hydrochloric acid</a:t>
            </a:r>
          </a:p>
          <a:p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98870"/>
              </p:ext>
            </p:extLst>
          </p:nvPr>
        </p:nvGraphicFramePr>
        <p:xfrm>
          <a:off x="5081156" y="3108325"/>
          <a:ext cx="2046230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3760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051911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5595923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term ‘chemical formula’ mean to you? Where have you come across this phrase (or parts of this phrase) before?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term ‘chemical formula’?</a:t>
                      </a:r>
                      <a:r>
                        <a:rPr kumimoji="0" lang="en-GB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marL="0" indent="0" algn="l">
                        <a:buNone/>
                      </a:pPr>
                      <a:endParaRPr kumimoji="0" lang="en-GB" sz="6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The word ‘formula’ has got several slightly different meanings – how does a chemical formula differ from a mathematical formula or a formula like a recipe?</a:t>
                      </a: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F62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Identify the row in the table that shows the 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relative number of atoms of each element 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shown by the chemical formula below.</a:t>
                      </a:r>
                    </a:p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GB" sz="1800" b="0" u="none" kern="12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GB" sz="1800" b="0" u="none" kern="1200" baseline="-250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GB" sz="1800" b="0" u="none" kern="1200" baseline="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CO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formula’ means.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Compare what you wrote with the definition (slide 8).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2A7268D-ACC4-B349-E550-C6274FCAA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642525"/>
              </p:ext>
            </p:extLst>
          </p:nvPr>
        </p:nvGraphicFramePr>
        <p:xfrm>
          <a:off x="0" y="4556046"/>
          <a:ext cx="5582190" cy="226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438">
                  <a:extLst>
                    <a:ext uri="{9D8B030D-6E8A-4147-A177-3AD203B41FA5}">
                      <a16:colId xmlns:a16="http://schemas.microsoft.com/office/drawing/2014/main" val="302113491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02112563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091890918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512799703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987836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Element and symbol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Carbon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Cobalt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Hydrogen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H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Oxygen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924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12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658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604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5046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07464"/>
              </p:ext>
            </p:extLst>
          </p:nvPr>
        </p:nvGraphicFramePr>
        <p:xfrm>
          <a:off x="5039590" y="3048218"/>
          <a:ext cx="2116084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60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formula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998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036828"/>
              </p:ext>
            </p:extLst>
          </p:nvPr>
        </p:nvGraphicFramePr>
        <p:xfrm>
          <a:off x="0" y="0"/>
          <a:ext cx="12192000" cy="699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 the words ‘chemical’ and ‘reaction’ mean to you? Where have you come across these words (or parts of these words) before?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F62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2. What do we know about the terms ‘chemical reaction’ or ‘chemical change’?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Chemical reaction and chemical change are two terms for the same thing, so what do we mean by: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reaction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Something that happens – caused by something else.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change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 process where something becomes different.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The word ‘chemical’ is used to distinguish this type of </a:t>
                      </a:r>
                      <a:b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      change from a physical change.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Circle the statement below that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applies to a chemical reaction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or chemical change and not to a physical change.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one or more new substances are formed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may be accompanied by a transfer of energy to or from the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surroundings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involves a change in state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atoms emit ionising radiation</a:t>
                      </a:r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reaction’ means </a:t>
                      </a:r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(below is the definition from the key terms list).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When one or more new substances are made from other substances.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i="0" kern="1200" dirty="0">
                        <a:solidFill>
                          <a:schemeClr val="accent1"/>
                        </a:solidFill>
                        <a:effectLst/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i="0" kern="1200" dirty="0">
                        <a:solidFill>
                          <a:schemeClr val="accent1"/>
                        </a:solidFill>
                        <a:effectLst/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Encourage learners to compare their attempted definition with this one.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i="0" kern="1200" dirty="0">
                        <a:solidFill>
                          <a:schemeClr val="accent1"/>
                        </a:solidFill>
                        <a:effectLst/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sp>
        <p:nvSpPr>
          <p:cNvPr id="3" name="Oval 2" descr="Answer A is circled">
            <a:extLst>
              <a:ext uri="{FF2B5EF4-FFF2-40B4-BE49-F238E27FC236}">
                <a16:creationId xmlns:a16="http://schemas.microsoft.com/office/drawing/2014/main" id="{A877DC2D-A2D8-798A-7975-FC08F612D4D4}"/>
              </a:ext>
            </a:extLst>
          </p:cNvPr>
          <p:cNvSpPr/>
          <p:nvPr/>
        </p:nvSpPr>
        <p:spPr>
          <a:xfrm>
            <a:off x="0" y="4404049"/>
            <a:ext cx="461660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/>
        </p:nvGraphicFramePr>
        <p:xfrm>
          <a:off x="4616605" y="3108325"/>
          <a:ext cx="276550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reaction/change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106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6599695"/>
              </p:ext>
            </p:extLst>
          </p:nvPr>
        </p:nvGraphicFramePr>
        <p:xfrm>
          <a:off x="0" y="0"/>
          <a:ext cx="12192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word ‘product’ mean to you? Where have you come across this word (or parts of this word)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word ‘product’?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It means something different in chemistry than in maths …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In maths a product is what you get by multiplying numbers together. In chemistry it is a substance you get from a reaction.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A product is something that is produced – what does ‘produced’ mean?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Something that is made by a process.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Identify the products from this description 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of a chemical reaction.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6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Hydrogen gas can be made by adding pieces of zinc metal to dilute hydrochloric acid. A salt called zinc chloride is also made by this reaction.</a:t>
                      </a:r>
                    </a:p>
                    <a:p>
                      <a:pPr marL="238125" indent="0" algn="l">
                        <a:tabLst/>
                      </a:pPr>
                      <a:endParaRPr lang="en-GB" sz="14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400" b="1" u="none" kern="1200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Draw a circle around the products.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‘product’ means </a:t>
                      </a:r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(below is the definition from the key terms list).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 new substance that is made in a chemical reaction.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Encourage learners to compare their attempted definition with this one.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871884"/>
              </p:ext>
            </p:extLst>
          </p:nvPr>
        </p:nvGraphicFramePr>
        <p:xfrm>
          <a:off x="5091090" y="3108325"/>
          <a:ext cx="2036295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6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E48409-E7B1-4374-6103-26625BCFE68D}"/>
              </a:ext>
            </a:extLst>
          </p:cNvPr>
          <p:cNvSpPr txBox="1"/>
          <p:nvPr/>
        </p:nvSpPr>
        <p:spPr>
          <a:xfrm>
            <a:off x="354563" y="5728855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hydrogen gas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86E133-5D8F-8540-7BD0-128C1A6F2C83}"/>
              </a:ext>
            </a:extLst>
          </p:cNvPr>
          <p:cNvSpPr txBox="1"/>
          <p:nvPr/>
        </p:nvSpPr>
        <p:spPr>
          <a:xfrm>
            <a:off x="3999056" y="5744997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chloride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6B3EE-11F8-5936-A793-5FD6909D2C53}"/>
              </a:ext>
            </a:extLst>
          </p:cNvPr>
          <p:cNvSpPr txBox="1"/>
          <p:nvPr/>
        </p:nvSpPr>
        <p:spPr>
          <a:xfrm>
            <a:off x="2337317" y="5383919"/>
            <a:ext cx="1547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metal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DFFB17-CE53-0F18-D8E0-C63A52D87F36}"/>
              </a:ext>
            </a:extLst>
          </p:cNvPr>
          <p:cNvSpPr txBox="1"/>
          <p:nvPr/>
        </p:nvSpPr>
        <p:spPr>
          <a:xfrm>
            <a:off x="2084377" y="6233440"/>
            <a:ext cx="2223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hydrochloric acid</a:t>
            </a:r>
          </a:p>
          <a:p>
            <a:endParaRPr lang="en-US" dirty="0"/>
          </a:p>
        </p:txBody>
      </p:sp>
      <p:sp>
        <p:nvSpPr>
          <p:cNvPr id="3" name="Oval 2" descr="Hydrogen gas is circled as one of the products">
            <a:extLst>
              <a:ext uri="{FF2B5EF4-FFF2-40B4-BE49-F238E27FC236}">
                <a16:creationId xmlns:a16="http://schemas.microsoft.com/office/drawing/2014/main" id="{0C0CDE26-0B07-07BF-3FF0-12B6C700DFC8}"/>
              </a:ext>
            </a:extLst>
          </p:cNvPr>
          <p:cNvSpPr/>
          <p:nvPr/>
        </p:nvSpPr>
        <p:spPr>
          <a:xfrm>
            <a:off x="186611" y="5580297"/>
            <a:ext cx="203629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 descr="Zinc chloride is circled as one of the products">
            <a:extLst>
              <a:ext uri="{FF2B5EF4-FFF2-40B4-BE49-F238E27FC236}">
                <a16:creationId xmlns:a16="http://schemas.microsoft.com/office/drawing/2014/main" id="{4D19FFD9-D9DE-1C79-4C87-05D2B067B6B4}"/>
              </a:ext>
            </a:extLst>
          </p:cNvPr>
          <p:cNvSpPr/>
          <p:nvPr/>
        </p:nvSpPr>
        <p:spPr>
          <a:xfrm>
            <a:off x="3682703" y="5583998"/>
            <a:ext cx="203629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265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58809"/>
              </p:ext>
            </p:extLst>
          </p:nvPr>
        </p:nvGraphicFramePr>
        <p:xfrm>
          <a:off x="0" y="0"/>
          <a:ext cx="12192000" cy="696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term ‘chemical formula’ mean to you? Where have you come across this phrase (or parts of this phrase)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GB" sz="32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term ‘chemical formula’?</a:t>
                      </a:r>
                      <a:r>
                        <a:rPr kumimoji="0" lang="en-GB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The word ‘formula’ has got several slightly different meanings – how does a chemical formula differ from a mathematical formula or a formula like a recipe? </a:t>
                      </a: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In maths a formula shows us how to calculate something, e.g. </a:t>
                      </a:r>
                      <a:r>
                        <a:rPr kumimoji="0" lang="en-GB" sz="240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f = m x a </a:t>
                      </a:r>
                      <a:b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</a:br>
                      <a:r>
                        <a:rPr kumimoji="0" lang="en-GB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 formula is a mixture made for a specific purpose, such as a medicine.</a:t>
                      </a:r>
                      <a:b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</a:b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 chemical formula contains symbols for the elements in a substance.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F62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4. Identify the row in the table that shows the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F62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relative number of atoms of each element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F62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shown by the chemical formula below.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GB" sz="18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a:t>CO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formula’ means </a:t>
                      </a:r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(below is the definition from the key terms list).</a:t>
                      </a:r>
                    </a:p>
                    <a:p>
                      <a:pPr algn="ctr"/>
                      <a:endParaRPr lang="en-GB" sz="2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Uses chemical symbols to show the relative number of the atoms of each element in a substance.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Encourage learners to compare their attempted definition with this one.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238221"/>
              </p:ext>
            </p:extLst>
          </p:nvPr>
        </p:nvGraphicFramePr>
        <p:xfrm>
          <a:off x="4984370" y="3048218"/>
          <a:ext cx="2223259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3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formula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D2D0D09-D7E0-D9FE-AFBC-AD5B89B493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013427"/>
              </p:ext>
            </p:extLst>
          </p:nvPr>
        </p:nvGraphicFramePr>
        <p:xfrm>
          <a:off x="0" y="4597400"/>
          <a:ext cx="5582190" cy="226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438">
                  <a:extLst>
                    <a:ext uri="{9D8B030D-6E8A-4147-A177-3AD203B41FA5}">
                      <a16:colId xmlns:a16="http://schemas.microsoft.com/office/drawing/2014/main" val="302113491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02112563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091890918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512799703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987836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Element and symbol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Carbon</a:t>
                      </a:r>
                    </a:p>
                    <a:p>
                      <a:pPr algn="ctr"/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Cobalt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Hydrogen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H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Oxygen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924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12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658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604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504669"/>
                  </a:ext>
                </a:extLst>
              </a:tr>
            </a:tbl>
          </a:graphicData>
        </a:graphic>
      </p:graphicFrame>
      <p:sp>
        <p:nvSpPr>
          <p:cNvPr id="2" name="Oval 1" descr="Row C is circled as the correct answer">
            <a:extLst>
              <a:ext uri="{FF2B5EF4-FFF2-40B4-BE49-F238E27FC236}">
                <a16:creationId xmlns:a16="http://schemas.microsoft.com/office/drawing/2014/main" id="{4F321A75-4986-4B74-197E-8E92110BC9AF}"/>
              </a:ext>
            </a:extLst>
          </p:cNvPr>
          <p:cNvSpPr/>
          <p:nvPr/>
        </p:nvSpPr>
        <p:spPr>
          <a:xfrm>
            <a:off x="218209" y="6005946"/>
            <a:ext cx="5582190" cy="54032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159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 descr="A table with four quadrants in it. They are numbered 1 to 4, and are titled 1 explore, 2 break down/what do we know about X?, 3 explain, 4 consolidate">
            <a:extLst>
              <a:ext uri="{FF2B5EF4-FFF2-40B4-BE49-F238E27FC236}">
                <a16:creationId xmlns:a16="http://schemas.microsoft.com/office/drawing/2014/main" id="{AF8AC8CD-C995-E7F8-1869-C00F8CEDCC46}"/>
              </a:ext>
            </a:extLst>
          </p:cNvPr>
          <p:cNvSpPr/>
          <p:nvPr/>
        </p:nvSpPr>
        <p:spPr>
          <a:xfrm>
            <a:off x="0" y="0"/>
            <a:ext cx="11382000" cy="6858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AFAB020-B8DC-845B-9628-2A712CFA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/>
        </p:nvGraphicFramePr>
        <p:xfrm>
          <a:off x="4860" y="0"/>
          <a:ext cx="11377140" cy="685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8570">
                  <a:extLst>
                    <a:ext uri="{9D8B030D-6E8A-4147-A177-3AD203B41FA5}">
                      <a16:colId xmlns:a16="http://schemas.microsoft.com/office/drawing/2014/main" val="2976798194"/>
                    </a:ext>
                  </a:extLst>
                </a:gridCol>
                <a:gridCol w="5688570">
                  <a:extLst>
                    <a:ext uri="{9D8B030D-6E8A-4147-A177-3AD203B41FA5}">
                      <a16:colId xmlns:a16="http://schemas.microsoft.com/office/drawing/2014/main" val="178766942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1. Explore</a:t>
                      </a:r>
                    </a:p>
                    <a:p>
                      <a:pPr marL="342900" indent="-342900" algn="ctr">
                        <a:buAutoNum type="arabicPeriod"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342900" indent="-342900" algn="ctr">
                        <a:buAutoNum type="arabicPeriod"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Link to science capital and draw on learners’ experience.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2. Break down/’what do we know about X?’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Look at composite parts of the word to help unpack its meaning.</a:t>
                      </a:r>
                    </a:p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 invite learners to suggest what, as a class, they already know about the key term (with the help of a few bullet points).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010424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4. Consolidate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Learners apply their knowledge.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3. Explain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Introduce the definition.</a:t>
                      </a: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14343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70C1FF7-24D6-34FB-E8FA-34B7A8C836B4}"/>
              </a:ext>
            </a:extLst>
          </p:cNvPr>
          <p:cNvSpPr/>
          <p:nvPr/>
        </p:nvSpPr>
        <p:spPr>
          <a:xfrm>
            <a:off x="4859150" y="2962712"/>
            <a:ext cx="1663700" cy="1435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6F62"/>
                </a:solidFill>
                <a:latin typeface="Century Gothic" panose="020B0502020202020204" pitchFamily="34" charset="0"/>
              </a:rPr>
              <a:t>Select your key term</a:t>
            </a:r>
          </a:p>
        </p:txBody>
      </p:sp>
    </p:spTree>
    <p:extLst>
      <p:ext uri="{BB962C8B-B14F-4D97-AF65-F5344CB8AC3E}">
        <p14:creationId xmlns:p14="http://schemas.microsoft.com/office/powerpoint/2010/main" val="2687328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E1C21E-F9BA-43FA-B401-50213DBFEB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275291-9C44-41F6-B853-629FBEA3923D}">
  <ds:schemaRefs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5c7d88b2-bc5d-47d8-b067-5f30c82b40fb"/>
    <ds:schemaRef ds:uri="http://schemas.microsoft.com/office/infopath/2007/PartnerControls"/>
    <ds:schemaRef ds:uri="9e3c562f-56b0-4bc9-96c8-d04b0986855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B809537-FD18-48A1-8A15-5C376F3A77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3574</TotalTime>
  <Words>1546</Words>
  <Application>Microsoft Office PowerPoint</Application>
  <PresentationFormat>Widescreen</PresentationFormat>
  <Paragraphs>286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Arial</vt:lpstr>
      <vt:lpstr>Bradley Hand ITC</vt:lpstr>
      <vt:lpstr>Calibri</vt:lpstr>
      <vt:lpstr>Calibri Light</vt:lpstr>
      <vt:lpstr>Cambria Math</vt:lpstr>
      <vt:lpstr>Century Gothic</vt:lpstr>
      <vt:lpstr>Office Theme</vt:lpstr>
      <vt:lpstr>11–14 years</vt:lpstr>
      <vt:lpstr>How to use Frayer models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Introducing chemical change 11-14 learner slides unscaffolded</dc:title>
  <dc:creator>Royal Society of Chemistry</dc:creator>
  <cp:keywords>11-14, chemical change, reaction, product, formula, vocabulary; chemistry; glossary, key terms, key words, language of science, communication; Frayer model</cp:keywords>
  <dc:description>From rsc.li/3Rej6T9, scaffolded learner slides and teacher notes also available</dc:description>
  <cp:lastModifiedBy>Juliet Kennard</cp:lastModifiedBy>
  <cp:revision>4</cp:revision>
  <dcterms:created xsi:type="dcterms:W3CDTF">2024-07-23T12:29:25Z</dcterms:created>
  <dcterms:modified xsi:type="dcterms:W3CDTF">2026-02-27T08:26:09Z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