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22" r:id="rId5"/>
    <p:sldId id="288" r:id="rId6"/>
    <p:sldId id="323" r:id="rId7"/>
    <p:sldId id="308" r:id="rId8"/>
    <p:sldId id="316" r:id="rId9"/>
    <p:sldId id="326" r:id="rId10"/>
    <p:sldId id="324" r:id="rId11"/>
    <p:sldId id="314" r:id="rId12"/>
    <p:sldId id="32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2371552-BB1A-7295-3334-3FDD11079F0D}" name="Emily Kelly" initials="EK" userId="S::kellye@rsc.org::129b2903-a77d-4011-b626-fdf346dce13b" providerId="AD"/>
  <p188:author id="{93898FDF-1F87-EDD6-6458-059E95E842BE}" name="Kirsty Patterson" initials="KP" userId="S::pattersonk@rsc.org::06c453ef-d90e-4cbc-ba6b-1bf363c3e0a9" providerId="AD"/>
  <p188:author id="{62D8FEFE-A14C-226C-6982-83ABA77395D4}" name="Emily Kelly" initials="EK" userId="S::KellyE@rsc.org::129b2903-a77d-4011-b626-fdf346dce13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2" clrIdx="0">
    <p:extLst>
      <p:ext uri="{19B8F6BF-5375-455C-9EA6-DF929625EA0E}">
        <p15:presenceInfo xmlns:p15="http://schemas.microsoft.com/office/powerpoint/2012/main" userId="d6e4dffb00ad9f69" providerId="Windows Live"/>
      </p:ext>
    </p:extLst>
  </p:cmAuthor>
  <p:cmAuthor id="2" name="Emily Kelly" initials="EK" lastIdx="1" clrIdx="1">
    <p:extLst>
      <p:ext uri="{19B8F6BF-5375-455C-9EA6-DF929625EA0E}">
        <p15:presenceInfo xmlns:p15="http://schemas.microsoft.com/office/powerpoint/2012/main" userId="S::KellyE@rsc.org::129b2903-a77d-4011-b626-fdf346dce13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F8FBD0-5F89-70BF-05DF-784F69E994ED}" v="1" dt="2025-11-17T18:59:44.780"/>
    <p1510:client id="{5077BAAA-D9E7-DFD9-06CA-1EB44C02E022}" v="12" dt="2025-11-17T19:19:10.667"/>
    <p1510:client id="{ED04BF5F-9203-47E9-8D71-E8355D93C884}" v="146" dt="2025-11-17T19:18:13.4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28" y="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EED48-490B-498C-AFAF-4FB64EB613D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089EF-B1DE-4047-BA7D-1F77644AB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097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Image © Shutterstock/</a:t>
            </a:r>
            <a:r>
              <a:rPr lang="en-GB" baseline="0" err="1"/>
              <a:t>lyuba.smith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01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Use these images to promote a class discussion around</a:t>
            </a:r>
            <a:r>
              <a:rPr lang="en-GB" baseline="0"/>
              <a:t> the different properties of liquids and viscosity.</a:t>
            </a:r>
            <a:br>
              <a:rPr lang="en-GB" baseline="0"/>
            </a:br>
            <a:br>
              <a:rPr lang="en-GB" baseline="0"/>
            </a:br>
            <a:r>
              <a:rPr lang="en-GB" baseline="0"/>
              <a:t>Image 1: © Shutterstock/</a:t>
            </a:r>
            <a:r>
              <a:rPr lang="en-GB" baseline="0" err="1"/>
              <a:t>lyuba.smith</a:t>
            </a:r>
            <a:br>
              <a:rPr lang="en-GB" baseline="0"/>
            </a:br>
            <a:r>
              <a:rPr lang="en-GB" baseline="0"/>
              <a:t>Image 2: © Shutterstock/</a:t>
            </a:r>
            <a:r>
              <a:rPr lang="en-GB" baseline="0" err="1"/>
              <a:t>PawelKacperek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14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Image 1: © Shutterstock/</a:t>
            </a:r>
            <a:r>
              <a:rPr lang="en-GB" baseline="0" err="1"/>
              <a:t>lyuba.smith</a:t>
            </a:r>
            <a:br>
              <a:rPr lang="en-GB" baseline="0"/>
            </a:br>
            <a:r>
              <a:rPr lang="en-GB" baseline="0"/>
              <a:t>Image 2: © Shutterstock/</a:t>
            </a:r>
            <a:r>
              <a:rPr lang="en-GB" baseline="0" err="1"/>
              <a:t>PawelKacperek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96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61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Viscosity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Take one of the tubes provided.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Hold the tube vertically, making sure that the bubble is at the top.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 invert the tube and start the stop clock.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Note the time it takes for the bubble to reach the top.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Repeat this measurement for all the samples.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GB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52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39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671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3VP1KMT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3VP1KMT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3VP1KMT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281CF7B-F07A-C049-BDB9-748CCF3F310B}"/>
              </a:ext>
            </a:extLst>
          </p:cNvPr>
          <p:cNvSpPr txBox="1">
            <a:spLocks/>
          </p:cNvSpPr>
          <p:nvPr userDrawn="1"/>
        </p:nvSpPr>
        <p:spPr>
          <a:xfrm>
            <a:off x="8202168" y="5850000"/>
            <a:ext cx="3407832" cy="38431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rsc.li/3VP1KMT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54A24E-0016-C74A-86CC-C558B7FBB5DF}"/>
              </a:ext>
            </a:extLst>
          </p:cNvPr>
          <p:cNvSpPr txBox="1">
            <a:spLocks/>
          </p:cNvSpPr>
          <p:nvPr userDrawn="1"/>
        </p:nvSpPr>
        <p:spPr>
          <a:xfrm>
            <a:off x="8202168" y="5850000"/>
            <a:ext cx="3407832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rsc.li/3VP1KMT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5AB7EBB-737A-9540-BC73-AD8D595C8E34}"/>
              </a:ext>
            </a:extLst>
          </p:cNvPr>
          <p:cNvSpPr txBox="1">
            <a:spLocks/>
          </p:cNvSpPr>
          <p:nvPr userDrawn="1"/>
        </p:nvSpPr>
        <p:spPr>
          <a:xfrm>
            <a:off x="7370925" y="5816600"/>
            <a:ext cx="4239075" cy="593409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rsc.li/3VP1KMT</a:t>
            </a:r>
            <a:endParaRPr lang="en-US" sz="1600" u="none">
              <a:solidFill>
                <a:schemeClr val="bg1"/>
              </a:solidFill>
            </a:endParaRPr>
          </a:p>
          <a:p>
            <a:pPr algn="r"/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7E515C-3F37-BBC7-45DB-6C3B7FE60E0A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AD84-FA83-87DB-2C20-A021DF61BCC2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A5187C8B-6202-E83E-EF72-1C1DF0069D8E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5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2.0/uk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Viscosity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8DB6FFB-4187-2ECB-2660-7A91F89407AE}"/>
              </a:ext>
            </a:extLst>
          </p:cNvPr>
          <p:cNvSpPr/>
          <p:nvPr/>
        </p:nvSpPr>
        <p:spPr>
          <a:xfrm>
            <a:off x="8543419" y="-425520"/>
            <a:ext cx="4320000" cy="432000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06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During this lesson, you will:</a:t>
            </a:r>
          </a:p>
          <a:p>
            <a:pPr lvl="0"/>
            <a:r>
              <a:rPr lang="en-GB"/>
              <a:t>compare the viscosity of different liquids by making careful observations.</a:t>
            </a:r>
          </a:p>
          <a:p>
            <a:pPr lvl="0"/>
            <a:r>
              <a:rPr lang="en-GB"/>
              <a:t>apply your understanding of particles to explain your observations.</a:t>
            </a:r>
          </a:p>
          <a:p>
            <a:pPr lvl="0"/>
            <a:r>
              <a:rPr lang="en-GB"/>
              <a:t>design an experiment.</a:t>
            </a:r>
          </a:p>
        </p:txBody>
      </p:sp>
    </p:spTree>
    <p:extLst>
      <p:ext uri="{BB962C8B-B14F-4D97-AF65-F5344CB8AC3E}">
        <p14:creationId xmlns:p14="http://schemas.microsoft.com/office/powerpoint/2010/main" val="1629480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Water from a plastic bottle being poured into a glass">
            <a:extLst>
              <a:ext uri="{FF2B5EF4-FFF2-40B4-BE49-F238E27FC236}">
                <a16:creationId xmlns:a16="http://schemas.microsoft.com/office/drawing/2014/main" id="{4B979351-2B4B-6FB8-A9F6-C19786534F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0" t="15245" r="19559" b="21077"/>
          <a:stretch>
            <a:fillRect/>
          </a:stretch>
        </p:blipFill>
        <p:spPr>
          <a:xfrm>
            <a:off x="5961323" y="2026286"/>
            <a:ext cx="4658677" cy="3105783"/>
          </a:xfrm>
          <a:prstGeom prst="rect">
            <a:avLst/>
          </a:prstGeom>
        </p:spPr>
      </p:pic>
      <p:pic>
        <p:nvPicPr>
          <p:cNvPr id="5" name="Picture 4" descr="Honey dripping off a spoon">
            <a:extLst>
              <a:ext uri="{FF2B5EF4-FFF2-40B4-BE49-F238E27FC236}">
                <a16:creationId xmlns:a16="http://schemas.microsoft.com/office/drawing/2014/main" id="{7C93C965-3779-45AE-7C63-6C5A994800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0" r="20401" b="17912"/>
          <a:stretch>
            <a:fillRect/>
          </a:stretch>
        </p:blipFill>
        <p:spPr>
          <a:xfrm>
            <a:off x="540000" y="2026286"/>
            <a:ext cx="4658677" cy="31057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words would you use to describe…?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 txBox="1">
            <a:spLocks/>
          </p:cNvSpPr>
          <p:nvPr/>
        </p:nvSpPr>
        <p:spPr>
          <a:xfrm>
            <a:off x="1607718" y="5325515"/>
            <a:ext cx="2523240" cy="6743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Honey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 txBox="1">
            <a:spLocks/>
          </p:cNvSpPr>
          <p:nvPr/>
        </p:nvSpPr>
        <p:spPr>
          <a:xfrm>
            <a:off x="6913947" y="5343814"/>
            <a:ext cx="2523240" cy="6743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1646014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ater from a plastic bottle being poured into a glass">
            <a:extLst>
              <a:ext uri="{FF2B5EF4-FFF2-40B4-BE49-F238E27FC236}">
                <a16:creationId xmlns:a16="http://schemas.microsoft.com/office/drawing/2014/main" id="{A68604B6-95AC-0B55-7100-9D5405A3E4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0" t="15245" r="19559" b="21077"/>
          <a:stretch>
            <a:fillRect/>
          </a:stretch>
        </p:blipFill>
        <p:spPr>
          <a:xfrm>
            <a:off x="5994167" y="1805437"/>
            <a:ext cx="4658677" cy="3105783"/>
          </a:xfrm>
          <a:prstGeom prst="rect">
            <a:avLst/>
          </a:prstGeom>
        </p:spPr>
      </p:pic>
      <p:pic>
        <p:nvPicPr>
          <p:cNvPr id="7" name="Picture 6" descr="Honey dripping off a spoon">
            <a:extLst>
              <a:ext uri="{FF2B5EF4-FFF2-40B4-BE49-F238E27FC236}">
                <a16:creationId xmlns:a16="http://schemas.microsoft.com/office/drawing/2014/main" id="{7779C45A-229C-DD4F-536E-C262A97341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0" r="20401" b="17912"/>
          <a:stretch>
            <a:fillRect/>
          </a:stretch>
        </p:blipFill>
        <p:spPr>
          <a:xfrm>
            <a:off x="540000" y="1747518"/>
            <a:ext cx="4658677" cy="310578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>
                <a:solidFill>
                  <a:schemeClr val="bg1"/>
                </a:solidFill>
              </a:rPr>
              <a:t>Definition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viscosity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422" y="1260000"/>
            <a:ext cx="10080000" cy="1095273"/>
          </a:xfrm>
        </p:spPr>
        <p:txBody>
          <a:bodyPr>
            <a:normAutofit/>
          </a:bodyPr>
          <a:lstStyle/>
          <a:p>
            <a:r>
              <a:rPr lang="en-GB"/>
              <a:t>Viscosity is a measure of how difficult it is for a liquid to flow.</a:t>
            </a:r>
          </a:p>
          <a:p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61814" y="5001275"/>
            <a:ext cx="4087418" cy="1429603"/>
          </a:xfrm>
        </p:spPr>
        <p:txBody>
          <a:bodyPr>
            <a:normAutofit/>
          </a:bodyPr>
          <a:lstStyle/>
          <a:p>
            <a:r>
              <a:rPr lang="en-GB"/>
              <a:t>Honey has a higher viscosity than water because it is thicker or more gloopy than water.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983137" y="5001275"/>
            <a:ext cx="4934918" cy="1429603"/>
          </a:xfrm>
        </p:spPr>
        <p:txBody>
          <a:bodyPr>
            <a:noAutofit/>
          </a:bodyPr>
          <a:lstStyle/>
          <a:p>
            <a:r>
              <a:rPr lang="en-GB"/>
              <a:t>Water is less viscous than honey because the forces of attraction between the water particles are weaker than those between the honey particles.</a:t>
            </a:r>
          </a:p>
        </p:txBody>
      </p:sp>
    </p:spTree>
    <p:extLst>
      <p:ext uri="{BB962C8B-B14F-4D97-AF65-F5344CB8AC3E}">
        <p14:creationId xmlns:p14="http://schemas.microsoft.com/office/powerpoint/2010/main" val="838779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>
                <a:solidFill>
                  <a:schemeClr val="bg1"/>
                </a:solidFill>
              </a:rPr>
              <a:t>The practical 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AD0E3-9FEE-1049-ADFC-491236E57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59999"/>
            <a:ext cx="4526269" cy="5427239"/>
          </a:xfrm>
        </p:spPr>
        <p:txBody>
          <a:bodyPr>
            <a:normAutofit/>
          </a:bodyPr>
          <a:lstStyle/>
          <a:p>
            <a:r>
              <a:rPr lang="en-GB"/>
              <a:t>Take one of the tubes provided.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/>
              <a:t>Make sure the bubble is at the top and the tube is held vertical.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/>
              <a:t>Quickly invert the tube and measure the time it takes for the bubble to reach the top.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/>
              <a:t>Repeat this measurement for all the samples.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</a:pPr>
            <a:r>
              <a:rPr lang="en-GB"/>
              <a:t>Complete the table provided. </a:t>
            </a:r>
          </a:p>
        </p:txBody>
      </p:sp>
      <p:pic>
        <p:nvPicPr>
          <p:cNvPr id="4" name="Pictur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8257" y="378464"/>
            <a:ext cx="1032303" cy="926426"/>
          </a:xfrm>
          <a:prstGeom prst="rect">
            <a:avLst/>
          </a:prstGeom>
        </p:spPr>
      </p:pic>
      <p:pic>
        <p:nvPicPr>
          <p:cNvPr id="7" name="Picture 6" descr="A drawing of six sealed tubes containing different liquid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68658" y="1692817"/>
            <a:ext cx="4807460" cy="4029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2064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90">
            <a:extLst>
              <a:ext uri="{FF2B5EF4-FFF2-40B4-BE49-F238E27FC236}">
                <a16:creationId xmlns:a16="http://schemas.microsoft.com/office/drawing/2014/main" id="{B438E544-233B-D5D5-4423-B6006E032FB3}"/>
              </a:ext>
            </a:extLst>
          </p:cNvPr>
          <p:cNvSpPr/>
          <p:nvPr/>
        </p:nvSpPr>
        <p:spPr>
          <a:xfrm flipH="1">
            <a:off x="8252471" y="-532250"/>
            <a:ext cx="671010" cy="8106942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  <a:gd name="connsiteX0" fmla="*/ 601215 w 1942335"/>
              <a:gd name="connsiteY0" fmla="*/ 0 h 6842760"/>
              <a:gd name="connsiteX1" fmla="*/ 19183 w 1942335"/>
              <a:gd name="connsiteY1" fmla="*/ 1932940 h 6842760"/>
              <a:gd name="connsiteX2" fmla="*/ 1500375 w 1942335"/>
              <a:gd name="connsiteY2" fmla="*/ 4373880 h 6842760"/>
              <a:gd name="connsiteX3" fmla="*/ 1942335 w 1942335"/>
              <a:gd name="connsiteY3" fmla="*/ 6842760 h 6842760"/>
              <a:gd name="connsiteX0" fmla="*/ 0 w 7948106"/>
              <a:gd name="connsiteY0" fmla="*/ 0 h 6804660"/>
              <a:gd name="connsiteX1" fmla="*/ 6024954 w 7948106"/>
              <a:gd name="connsiteY1" fmla="*/ 1894840 h 6804660"/>
              <a:gd name="connsiteX2" fmla="*/ 7506146 w 7948106"/>
              <a:gd name="connsiteY2" fmla="*/ 4335780 h 6804660"/>
              <a:gd name="connsiteX3" fmla="*/ 7948106 w 7948106"/>
              <a:gd name="connsiteY3" fmla="*/ 6804660 h 6804660"/>
              <a:gd name="connsiteX0" fmla="*/ 0 w 7948106"/>
              <a:gd name="connsiteY0" fmla="*/ 0 h 6804660"/>
              <a:gd name="connsiteX1" fmla="*/ 5376054 w 7948106"/>
              <a:gd name="connsiteY1" fmla="*/ 1869440 h 6804660"/>
              <a:gd name="connsiteX2" fmla="*/ 7506146 w 7948106"/>
              <a:gd name="connsiteY2" fmla="*/ 4335780 h 6804660"/>
              <a:gd name="connsiteX3" fmla="*/ 7948106 w 7948106"/>
              <a:gd name="connsiteY3" fmla="*/ 6804660 h 6804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48106" h="6804660">
                <a:moveTo>
                  <a:pt x="0" y="0"/>
                </a:moveTo>
                <a:cubicBezTo>
                  <a:pt x="46990" y="862330"/>
                  <a:pt x="4125030" y="1146810"/>
                  <a:pt x="5376054" y="1869440"/>
                </a:cubicBezTo>
                <a:cubicBezTo>
                  <a:pt x="6627078" y="2592070"/>
                  <a:pt x="7323266" y="3604260"/>
                  <a:pt x="7506146" y="4335780"/>
                </a:cubicBezTo>
                <a:cubicBezTo>
                  <a:pt x="7689026" y="5067300"/>
                  <a:pt x="7818566" y="5935980"/>
                  <a:pt x="7948106" y="68046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EDC48DE8-A230-6432-AD3E-B1B9DF568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/>
        </p:nvSpPr>
        <p:spPr>
          <a:xfrm rot="11051633">
            <a:off x="1074319" y="622544"/>
            <a:ext cx="8297527" cy="4954830"/>
          </a:xfrm>
          <a:prstGeom prst="arc">
            <a:avLst>
              <a:gd name="adj1" fmla="val 18798894"/>
              <a:gd name="adj2" fmla="val 12465005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  <a:gd name="connsiteX4" fmla="*/ 606719 w 6712941"/>
                      <a:gd name="connsiteY4" fmla="*/ 2517524 h 4863274"/>
                      <a:gd name="connsiteX5" fmla="*/ 1344457 w 6712941"/>
                      <a:gd name="connsiteY5" fmla="*/ 2494481 h 4863274"/>
                      <a:gd name="connsiteX6" fmla="*/ 1948061 w 6712941"/>
                      <a:gd name="connsiteY6" fmla="*/ 2475628 h 4863274"/>
                      <a:gd name="connsiteX7" fmla="*/ 2685800 w 6712941"/>
                      <a:gd name="connsiteY7" fmla="*/ 2452585 h 4863274"/>
                      <a:gd name="connsiteX8" fmla="*/ 3356471 w 6712941"/>
                      <a:gd name="connsiteY8" fmla="*/ 2431637 h 4863274"/>
                      <a:gd name="connsiteX9" fmla="*/ 3792752 w 6712941"/>
                      <a:gd name="connsiteY9" fmla="*/ 2062023 h 4863274"/>
                      <a:gd name="connsiteX10" fmla="*/ 4229034 w 6712941"/>
                      <a:gd name="connsiteY10" fmla="*/ 1692409 h 4863274"/>
                      <a:gd name="connsiteX11" fmla="*/ 4687129 w 6712941"/>
                      <a:gd name="connsiteY11" fmla="*/ 1304315 h 4863274"/>
                      <a:gd name="connsiteX12" fmla="*/ 5057968 w 6712941"/>
                      <a:gd name="connsiteY12" fmla="*/ 990143 h 4863274"/>
                      <a:gd name="connsiteX13" fmla="*/ 5537878 w 6712941"/>
                      <a:gd name="connsiteY13" fmla="*/ 583568 h 4863274"/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712941" h="4863274" stroke="0" extrusionOk="0">
                        <a:moveTo>
                          <a:pt x="5537878" y="583568"/>
                        </a:moveTo>
                        <a:cubicBezTo>
                          <a:pt x="6841623" y="1391577"/>
                          <a:pt x="7054728" y="3043127"/>
                          <a:pt x="5874621" y="4039360"/>
                        </a:cubicBezTo>
                        <a:cubicBezTo>
                          <a:pt x="5285774" y="4732407"/>
                          <a:pt x="3825124" y="4987394"/>
                          <a:pt x="2700340" y="4816362"/>
                        </a:cubicBezTo>
                        <a:cubicBezTo>
                          <a:pt x="1055597" y="4722298"/>
                          <a:pt x="52278" y="3752279"/>
                          <a:pt x="3115" y="2536377"/>
                        </a:cubicBezTo>
                        <a:cubicBezTo>
                          <a:pt x="124249" y="2521723"/>
                          <a:pt x="423572" y="2502097"/>
                          <a:pt x="606719" y="2517524"/>
                        </a:cubicBezTo>
                        <a:cubicBezTo>
                          <a:pt x="789866" y="2532951"/>
                          <a:pt x="989337" y="2506625"/>
                          <a:pt x="1344457" y="2494481"/>
                        </a:cubicBezTo>
                        <a:cubicBezTo>
                          <a:pt x="1699577" y="2482337"/>
                          <a:pt x="1660741" y="2478639"/>
                          <a:pt x="1948061" y="2475628"/>
                        </a:cubicBezTo>
                        <a:cubicBezTo>
                          <a:pt x="2235381" y="2472616"/>
                          <a:pt x="2379326" y="2429479"/>
                          <a:pt x="2685800" y="2452585"/>
                        </a:cubicBezTo>
                        <a:cubicBezTo>
                          <a:pt x="2992274" y="2475691"/>
                          <a:pt x="3067472" y="2410681"/>
                          <a:pt x="3356471" y="2431637"/>
                        </a:cubicBezTo>
                        <a:cubicBezTo>
                          <a:pt x="3512560" y="2269174"/>
                          <a:pt x="3591513" y="2211097"/>
                          <a:pt x="3792752" y="2062023"/>
                        </a:cubicBezTo>
                        <a:cubicBezTo>
                          <a:pt x="3993992" y="1912949"/>
                          <a:pt x="4047483" y="1874118"/>
                          <a:pt x="4229034" y="1692409"/>
                        </a:cubicBezTo>
                        <a:cubicBezTo>
                          <a:pt x="4410585" y="1510700"/>
                          <a:pt x="4486441" y="1469375"/>
                          <a:pt x="4687129" y="1304315"/>
                        </a:cubicBezTo>
                        <a:cubicBezTo>
                          <a:pt x="4887817" y="1139255"/>
                          <a:pt x="4994140" y="1071077"/>
                          <a:pt x="5057968" y="990143"/>
                        </a:cubicBezTo>
                        <a:cubicBezTo>
                          <a:pt x="5121796" y="909209"/>
                          <a:pt x="5316796" y="743212"/>
                          <a:pt x="5537878" y="583568"/>
                        </a:cubicBezTo>
                        <a:close/>
                      </a:path>
                      <a:path w="6712941" h="4863274" fill="none" extrusionOk="0">
                        <a:moveTo>
                          <a:pt x="5537878" y="583568"/>
                        </a:moveTo>
                        <a:cubicBezTo>
                          <a:pt x="7021254" y="1185012"/>
                          <a:pt x="7063836" y="3029290"/>
                          <a:pt x="5874621" y="4039360"/>
                        </a:cubicBezTo>
                        <a:cubicBezTo>
                          <a:pt x="5043404" y="4662213"/>
                          <a:pt x="3622671" y="4968003"/>
                          <a:pt x="2700340" y="4816362"/>
                        </a:cubicBezTo>
                        <a:cubicBezTo>
                          <a:pt x="1112331" y="4452125"/>
                          <a:pt x="72632" y="3616594"/>
                          <a:pt x="3115" y="253637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8826E0-10A6-41B1-8876-9FB636B6B9EA}"/>
              </a:ext>
            </a:extLst>
          </p:cNvPr>
          <p:cNvSpPr txBox="1"/>
          <p:nvPr/>
        </p:nvSpPr>
        <p:spPr>
          <a:xfrm>
            <a:off x="499035" y="3637446"/>
            <a:ext cx="2745372" cy="12222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</a:pPr>
            <a:r>
              <a:rPr lang="en-GB" sz="2400"/>
              <a:t>❶ Take a sealed sample tube	</a:t>
            </a:r>
            <a:r>
              <a:rPr lang="en-GB" sz="2400">
                <a:sym typeface="Wingdings" panose="05000000000000000000" pitchFamily="2" charset="2"/>
              </a:rPr>
              <a:t></a:t>
            </a:r>
            <a:endParaRPr lang="en-GB" sz="2400"/>
          </a:p>
        </p:txBody>
      </p:sp>
      <p:pic>
        <p:nvPicPr>
          <p:cNvPr id="118" name="Picture 117">
            <a:hlinkClick r:id="rId3"/>
            <a:extLst>
              <a:ext uri="{FF2B5EF4-FFF2-40B4-BE49-F238E27FC236}">
                <a16:creationId xmlns:a16="http://schemas.microsoft.com/office/drawing/2014/main" id="{2CE15EF4-2940-4F13-8BBC-54C03AB3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82" y="646329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1" name="TextBox 220">
            <a:extLst>
              <a:ext uri="{FF2B5EF4-FFF2-40B4-BE49-F238E27FC236}">
                <a16:creationId xmlns:a16="http://schemas.microsoft.com/office/drawing/2014/main" id="{18C0F702-D2CE-420B-B722-6563A2D3E4BF}"/>
              </a:ext>
            </a:extLst>
          </p:cNvPr>
          <p:cNvSpPr txBox="1"/>
          <p:nvPr/>
        </p:nvSpPr>
        <p:spPr>
          <a:xfrm>
            <a:off x="631380" y="565989"/>
            <a:ext cx="2745372" cy="22738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</a:pPr>
            <a:r>
              <a:rPr lang="en-GB" sz="2400"/>
              <a:t>❷ Hold the tube vertically, making sure the bubble is at the top	</a:t>
            </a:r>
            <a:r>
              <a:rPr lang="en-GB" sz="2400">
                <a:sym typeface="Wingdings" panose="05000000000000000000" pitchFamily="2" charset="2"/>
              </a:rPr>
              <a:t></a:t>
            </a:r>
            <a:endParaRPr lang="en-GB" sz="2400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EB802A97-D28F-45EF-9A18-5288439419AE}"/>
              </a:ext>
            </a:extLst>
          </p:cNvPr>
          <p:cNvSpPr txBox="1"/>
          <p:nvPr/>
        </p:nvSpPr>
        <p:spPr>
          <a:xfrm>
            <a:off x="5078439" y="433148"/>
            <a:ext cx="2745372" cy="14861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</a:pPr>
            <a:r>
              <a:rPr lang="en-GB" sz="2400"/>
              <a:t>❸ Quickly invert tube. Start the stop clock	</a:t>
            </a:r>
            <a:r>
              <a:rPr lang="en-GB" sz="2400">
                <a:sym typeface="Wingdings" panose="05000000000000000000" pitchFamily="2" charset="2"/>
              </a:rPr>
              <a:t></a:t>
            </a:r>
            <a:endParaRPr lang="en-GB" sz="2400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05AF9099-F696-4D66-B0CE-853A23DCB6D0}"/>
              </a:ext>
            </a:extLst>
          </p:cNvPr>
          <p:cNvSpPr txBox="1"/>
          <p:nvPr/>
        </p:nvSpPr>
        <p:spPr>
          <a:xfrm>
            <a:off x="5081729" y="3634013"/>
            <a:ext cx="2778400" cy="196259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/>
              <a:t>❹ Note the time taken for bubble to reach the top	</a:t>
            </a:r>
            <a:r>
              <a:rPr lang="en-GB" sz="2400">
                <a:sym typeface="Wingdings" panose="05000000000000000000" pitchFamily="2" charset="2"/>
              </a:rPr>
              <a:t></a:t>
            </a:r>
            <a:endParaRPr lang="en-GB" sz="2400"/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C7D9F78C-14FC-4AFF-9348-C1420ECA143F}"/>
              </a:ext>
            </a:extLst>
          </p:cNvPr>
          <p:cNvSpPr txBox="1"/>
          <p:nvPr/>
        </p:nvSpPr>
        <p:spPr>
          <a:xfrm>
            <a:off x="3518507" y="5917499"/>
            <a:ext cx="6136956" cy="4877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/>
              <a:t>❺Repeat steps ❶ to ❹   for all samples	</a:t>
            </a:r>
            <a:r>
              <a:rPr lang="en-GB" sz="2400">
                <a:sym typeface="Wingdings" panose="05000000000000000000" pitchFamily="2" charset="2"/>
              </a:rPr>
              <a:t></a:t>
            </a:r>
            <a:endParaRPr lang="en-GB" sz="2400"/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803138CD-5EB2-4550-B114-8726CD386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929749" y="5074313"/>
            <a:ext cx="588226" cy="524189"/>
            <a:chOff x="10472150" y="6178006"/>
            <a:chExt cx="588226" cy="524189"/>
          </a:xfrm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E416AF10-7E5B-4A1F-943F-144B93FC507F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E1938135-B261-4F74-9C2E-FF0DEA3AA53C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/>
                  <a:t>c</a:t>
                </a:r>
              </a:p>
            </p:txBody>
          </p:sp>
          <p:grpSp>
            <p:nvGrpSpPr>
              <p:cNvPr id="133" name="Group 132">
                <a:extLst>
                  <a:ext uri="{FF2B5EF4-FFF2-40B4-BE49-F238E27FC236}">
                    <a16:creationId xmlns:a16="http://schemas.microsoft.com/office/drawing/2014/main" id="{89AA13CE-E464-4296-9021-0919C161B888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150" name="Rectangle 149">
                  <a:extLst>
                    <a:ext uri="{FF2B5EF4-FFF2-40B4-BE49-F238E27FC236}">
                      <a16:creationId xmlns:a16="http://schemas.microsoft.com/office/drawing/2014/main" id="{C235BB3A-0FC6-4031-8883-1759A15A2172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1" name="Rectangle 150">
                  <a:extLst>
                    <a:ext uri="{FF2B5EF4-FFF2-40B4-BE49-F238E27FC236}">
                      <a16:creationId xmlns:a16="http://schemas.microsoft.com/office/drawing/2014/main" id="{BB6A8CB9-3E65-47B6-A387-0E3A7BDE0F5D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4" name="Group 133">
                <a:extLst>
                  <a:ext uri="{FF2B5EF4-FFF2-40B4-BE49-F238E27FC236}">
                    <a16:creationId xmlns:a16="http://schemas.microsoft.com/office/drawing/2014/main" id="{0D686D31-8DB3-4C6D-B77B-ACF16818EF74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148" name="Rectangle 147">
                  <a:extLst>
                    <a:ext uri="{FF2B5EF4-FFF2-40B4-BE49-F238E27FC236}">
                      <a16:creationId xmlns:a16="http://schemas.microsoft.com/office/drawing/2014/main" id="{96D72D15-97DC-423D-B075-CF74A9BEDFFD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9" name="Rectangle 148">
                  <a:extLst>
                    <a:ext uri="{FF2B5EF4-FFF2-40B4-BE49-F238E27FC236}">
                      <a16:creationId xmlns:a16="http://schemas.microsoft.com/office/drawing/2014/main" id="{631E4B57-57BF-4D34-8E22-9440432AB699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5" name="Group 134">
                <a:extLst>
                  <a:ext uri="{FF2B5EF4-FFF2-40B4-BE49-F238E27FC236}">
                    <a16:creationId xmlns:a16="http://schemas.microsoft.com/office/drawing/2014/main" id="{FCFB82B5-DE84-4044-8A64-974CA2D574AC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146" name="Rectangle 145">
                  <a:extLst>
                    <a:ext uri="{FF2B5EF4-FFF2-40B4-BE49-F238E27FC236}">
                      <a16:creationId xmlns:a16="http://schemas.microsoft.com/office/drawing/2014/main" id="{26E5E08C-C767-4BF3-B2CE-378027A0B2C0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7" name="Rectangle 146">
                  <a:extLst>
                    <a:ext uri="{FF2B5EF4-FFF2-40B4-BE49-F238E27FC236}">
                      <a16:creationId xmlns:a16="http://schemas.microsoft.com/office/drawing/2014/main" id="{9D5CF3C3-11BB-492F-AA1B-3320A121A70F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9062D427-4821-44F5-BBC6-BEEE90EE8B92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144" name="Rectangle 143">
                  <a:extLst>
                    <a:ext uri="{FF2B5EF4-FFF2-40B4-BE49-F238E27FC236}">
                      <a16:creationId xmlns:a16="http://schemas.microsoft.com/office/drawing/2014/main" id="{D4FCBC31-689F-450B-814B-9DAD11EAC291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5" name="Rectangle 144">
                  <a:extLst>
                    <a:ext uri="{FF2B5EF4-FFF2-40B4-BE49-F238E27FC236}">
                      <a16:creationId xmlns:a16="http://schemas.microsoft.com/office/drawing/2014/main" id="{0F5ABA52-D2F6-4B71-AF4D-D0421878F1CB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7" name="Group 136">
                <a:extLst>
                  <a:ext uri="{FF2B5EF4-FFF2-40B4-BE49-F238E27FC236}">
                    <a16:creationId xmlns:a16="http://schemas.microsoft.com/office/drawing/2014/main" id="{9B733E43-4DC6-4895-A303-E9810D9D09B5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142" name="Rectangle 141">
                  <a:extLst>
                    <a:ext uri="{FF2B5EF4-FFF2-40B4-BE49-F238E27FC236}">
                      <a16:creationId xmlns:a16="http://schemas.microsoft.com/office/drawing/2014/main" id="{012E7BB4-B021-42FF-BF66-6C28267577A1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3" name="Rectangle 142">
                  <a:extLst>
                    <a:ext uri="{FF2B5EF4-FFF2-40B4-BE49-F238E27FC236}">
                      <a16:creationId xmlns:a16="http://schemas.microsoft.com/office/drawing/2014/main" id="{3D5036CF-5046-4619-93AA-3A63F0CA3155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AF2B7F36-9CE4-4882-A670-C0E416408D6C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D698771C-B748-4DA1-9019-4F8A56937273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579FD1B7-F8D2-45D7-89A1-D9FDE6F60D95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8FC90BE0-9CC9-46ED-9A8D-850BD78E2087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5D9F9CE5-71EB-4D95-B010-F68AB7C4942F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480BBEB5-3C80-42AB-8E57-47D679FC069D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4ACAB5B6-128A-4703-9D9C-6C2B583AAC98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Isosceles Triangle 130">
                <a:extLst>
                  <a:ext uri="{FF2B5EF4-FFF2-40B4-BE49-F238E27FC236}">
                    <a16:creationId xmlns:a16="http://schemas.microsoft.com/office/drawing/2014/main" id="{C59D0DA4-258F-46F9-B148-D037E8CCBBE8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75" name="Group 17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992173" y="2059371"/>
            <a:ext cx="749300" cy="682999"/>
            <a:chOff x="9674226" y="1571251"/>
            <a:chExt cx="749300" cy="682999"/>
          </a:xfrm>
        </p:grpSpPr>
        <p:sp>
          <p:nvSpPr>
            <p:cNvPr id="176" name="Rectangle 175"/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9725024" y="1638300"/>
              <a:ext cx="650875" cy="33855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/>
                <a:t>00.00</a:t>
              </a:r>
            </a:p>
          </p:txBody>
        </p:sp>
        <p:sp>
          <p:nvSpPr>
            <p:cNvPr id="178" name="Rounded Rectangle 177"/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Rounded Rectangle 178"/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796468" y="961205"/>
            <a:ext cx="526472" cy="3347504"/>
            <a:chOff x="4738255" y="135433"/>
            <a:chExt cx="526472" cy="3347504"/>
          </a:xfrm>
        </p:grpSpPr>
        <p:sp>
          <p:nvSpPr>
            <p:cNvPr id="4" name="Rectangle 3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Rectangle 181"/>
            <p:cNvSpPr/>
            <p:nvPr/>
          </p:nvSpPr>
          <p:spPr>
            <a:xfrm>
              <a:off x="4747199" y="773156"/>
              <a:ext cx="517528" cy="270978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9128991" y="727023"/>
            <a:ext cx="526472" cy="3347504"/>
            <a:chOff x="4738255" y="135433"/>
            <a:chExt cx="526472" cy="3347504"/>
          </a:xfrm>
        </p:grpSpPr>
        <p:sp>
          <p:nvSpPr>
            <p:cNvPr id="186" name="Rectangle 185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7" name="Rectangle 186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Rectangle 194"/>
            <p:cNvSpPr/>
            <p:nvPr/>
          </p:nvSpPr>
          <p:spPr>
            <a:xfrm>
              <a:off x="4747199" y="773156"/>
              <a:ext cx="517528" cy="270978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6" name="Group 19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11176086" y="1702918"/>
            <a:ext cx="530321" cy="3347504"/>
            <a:chOff x="4734406" y="135433"/>
            <a:chExt cx="530321" cy="3347504"/>
          </a:xfrm>
        </p:grpSpPr>
        <p:sp>
          <p:nvSpPr>
            <p:cNvPr id="202" name="Rectangle 201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5" name="Rectangle 234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9" name="Rectangle 258"/>
            <p:cNvSpPr/>
            <p:nvPr/>
          </p:nvSpPr>
          <p:spPr>
            <a:xfrm>
              <a:off x="4734406" y="481797"/>
              <a:ext cx="517528" cy="270978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0" name="Group 25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10214088" y="1376190"/>
            <a:ext cx="530321" cy="3347504"/>
            <a:chOff x="4734406" y="135433"/>
            <a:chExt cx="530321" cy="3347504"/>
          </a:xfrm>
        </p:grpSpPr>
        <p:sp>
          <p:nvSpPr>
            <p:cNvPr id="261" name="Rectangle 260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2" name="Rectangle 261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3" name="Rectangle 262"/>
            <p:cNvSpPr/>
            <p:nvPr/>
          </p:nvSpPr>
          <p:spPr>
            <a:xfrm>
              <a:off x="4734406" y="481800"/>
              <a:ext cx="517528" cy="122957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4" name="Rectangle 26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0242622" y="1405840"/>
            <a:ext cx="517528" cy="142820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5" name="Group 26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497513" y="4924436"/>
            <a:ext cx="749300" cy="682999"/>
            <a:chOff x="9674226" y="1571251"/>
            <a:chExt cx="749300" cy="682999"/>
          </a:xfrm>
        </p:grpSpPr>
        <p:sp>
          <p:nvSpPr>
            <p:cNvPr id="266" name="Rectangle 265"/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7" name="TextBox 266"/>
            <p:cNvSpPr txBox="1"/>
            <p:nvPr/>
          </p:nvSpPr>
          <p:spPr>
            <a:xfrm>
              <a:off x="9725024" y="1638300"/>
              <a:ext cx="650875" cy="33855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/>
                <a:t>01.24</a:t>
              </a:r>
            </a:p>
          </p:txBody>
        </p:sp>
        <p:sp>
          <p:nvSpPr>
            <p:cNvPr id="268" name="Rounded Rectangle 267"/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9" name="Rounded Rectangle 268"/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561C3DE-E51C-8B9E-359D-D147CFF5B81D}"/>
              </a:ext>
            </a:extLst>
          </p:cNvPr>
          <p:cNvSpPr txBox="1"/>
          <p:nvPr/>
        </p:nvSpPr>
        <p:spPr>
          <a:xfrm>
            <a:off x="71969" y="5899435"/>
            <a:ext cx="2208698" cy="921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400" b="1">
                <a:solidFill>
                  <a:srgbClr val="006F62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Classic chemistry experiments</a:t>
            </a:r>
          </a:p>
          <a:p>
            <a:r>
              <a:rPr lang="en-GB" sz="1400">
                <a:latin typeface="Century Gothic" panose="020B0502020202020204" pitchFamily="34" charset="0"/>
                <a:sym typeface="Wingdings 2" panose="05020102010507070707" pitchFamily="18" charset="2"/>
              </a:rPr>
              <a:t>Viscosity</a:t>
            </a:r>
          </a:p>
          <a:p>
            <a:r>
              <a:rPr lang="en-GB" sz="1400" u="sng">
                <a:solidFill>
                  <a:srgbClr val="0563C1"/>
                </a:solidFill>
                <a:latin typeface="Century Gothic" panose="020B0502020202020204" pitchFamily="34" charset="0"/>
              </a:rPr>
              <a:t>rsc.li/3VP1KMT</a:t>
            </a:r>
            <a:endParaRPr lang="en-GB" sz="1200">
              <a:sym typeface="Wingdings 2" panose="05020102010507070707" pitchFamily="18" charset="2"/>
            </a:endParaRPr>
          </a:p>
        </p:txBody>
      </p:sp>
      <p:pic>
        <p:nvPicPr>
          <p:cNvPr id="9" name="Picture 8" descr="A blue circle with a white face wearing safety glasses">
            <a:extLst>
              <a:ext uri="{FF2B5EF4-FFF2-40B4-BE49-F238E27FC236}">
                <a16:creationId xmlns:a16="http://schemas.microsoft.com/office/drawing/2014/main" id="{50B384FB-25E5-F8A0-06CF-15205E1EB47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1159" y="6098273"/>
            <a:ext cx="510998" cy="560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767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table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>
                <a:solidFill>
                  <a:schemeClr val="bg1"/>
                </a:solidFill>
              </a:rPr>
              <a:t>Results table</a:t>
            </a:r>
            <a:endParaRPr lang="en-US" sz="2200">
              <a:solidFill>
                <a:schemeClr val="bg1"/>
              </a:solidFill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7280165"/>
              </p:ext>
            </p:extLst>
          </p:nvPr>
        </p:nvGraphicFramePr>
        <p:xfrm>
          <a:off x="616165" y="1123406"/>
          <a:ext cx="9927670" cy="5543859"/>
        </p:xfrm>
        <a:graphic>
          <a:graphicData uri="http://schemas.openxmlformats.org/drawingml/2006/table">
            <a:tbl>
              <a:tblPr firstRow="1" firstCol="1" bandRow="1"/>
              <a:tblGrid>
                <a:gridCol w="1373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100190212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9452">
                <a:tc rowSpan="2"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Liquid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Time taken (s)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Average time</a:t>
                      </a:r>
                      <a:r>
                        <a:rPr lang="en-GB" sz="2000" b="1" baseline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br>
                        <a:rPr lang="en-GB" sz="2000" b="1" baseline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2000" b="1" baseline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(s) 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924738"/>
                  </a:ext>
                </a:extLst>
              </a:tr>
              <a:tr h="4702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Test 1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Test 2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Test 3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Cooking</a:t>
                      </a:r>
                      <a:r>
                        <a:rPr lang="en-GB" sz="2000" baseline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oil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Washing</a:t>
                      </a:r>
                      <a:r>
                        <a:rPr lang="en-GB" sz="2000" baseline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up liquid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Ethanol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Shampoo</a:t>
                      </a:r>
                      <a:r>
                        <a:rPr lang="en-GB" sz="2000" baseline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or bubble bath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Honey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942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233" y="319669"/>
            <a:ext cx="10080000" cy="440661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AD0E3-9FEE-1049-ADFC-491236E57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233" y="1015049"/>
            <a:ext cx="10476868" cy="5427239"/>
          </a:xfrm>
        </p:spPr>
        <p:txBody>
          <a:bodyPr>
            <a:noAutofit/>
          </a:bodyPr>
          <a:lstStyle/>
          <a:p>
            <a:pPr marL="457200" lvl="0" indent="-457200">
              <a:buClr>
                <a:srgbClr val="006F62"/>
              </a:buClr>
              <a:buAutoNum type="arabicPeriod"/>
            </a:pPr>
            <a:r>
              <a:rPr lang="en-GB"/>
              <a:t>State the meaning of the word viscosity.</a:t>
            </a:r>
          </a:p>
          <a:p>
            <a:pPr marL="457200" lvl="0" indent="-457200">
              <a:buClr>
                <a:srgbClr val="006F62"/>
              </a:buClr>
              <a:buAutoNum type="arabicPeriod"/>
            </a:pPr>
            <a:r>
              <a:rPr lang="en-GB"/>
              <a:t>Use your results to identify the most viscous liquid.  Why did you choose your answer?</a:t>
            </a:r>
          </a:p>
          <a:p>
            <a:pPr marL="457200" lvl="0" indent="-457200">
              <a:buClr>
                <a:srgbClr val="006F62"/>
              </a:buClr>
              <a:buAutoNum type="arabicPeriod"/>
            </a:pPr>
            <a:r>
              <a:rPr lang="en-GB"/>
              <a:t>Use your results to identify the least viscous liquid.  Why did you choose your answer? </a:t>
            </a:r>
          </a:p>
          <a:p>
            <a:pPr marL="457200" lvl="0" indent="-457200">
              <a:buClr>
                <a:srgbClr val="006F62"/>
              </a:buClr>
              <a:buAutoNum type="arabicPeriod"/>
            </a:pPr>
            <a:r>
              <a:rPr lang="en-GB"/>
              <a:t>Draw a diagram to show how the particles are arranged in cooking oil. 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</a:pPr>
            <a:r>
              <a:rPr lang="en-GB"/>
              <a:t>Describe what happens to the particles when a sample of cooking oil is poured into a frying pan. 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</a:pPr>
            <a:r>
              <a:rPr lang="en-GB"/>
              <a:t>Explain why the viscosity of water is lower than the viscosity of bubble bath.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</a:pPr>
            <a:r>
              <a:rPr lang="en-GB"/>
              <a:t>Predict how the viscosity of honey will change as the temperature of the honey is increased. Suggest a reason for your answer.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</a:pPr>
            <a:r>
              <a:rPr lang="en-GB"/>
              <a:t>Design an experiment to investigate how the temperature effects the viscosity of a liquid.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>
                <a:solidFill>
                  <a:schemeClr val="bg1"/>
                </a:solidFill>
              </a:rPr>
              <a:t>Questions</a:t>
            </a:r>
            <a:endParaRPr lang="en-US" sz="2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151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During this lesson, you will:</a:t>
            </a:r>
          </a:p>
          <a:p>
            <a:pPr lvl="0"/>
            <a:r>
              <a:rPr lang="en-GB"/>
              <a:t>compare the viscosity of different liquids by making careful observations.</a:t>
            </a:r>
          </a:p>
          <a:p>
            <a:pPr lvl="0"/>
            <a:r>
              <a:rPr lang="en-GB"/>
              <a:t>apply your understanding of particles to explain your observations.</a:t>
            </a:r>
          </a:p>
          <a:p>
            <a:pPr lvl="0"/>
            <a:r>
              <a:rPr lang="en-GB"/>
              <a:t>design an experiment.</a:t>
            </a:r>
          </a:p>
          <a:p>
            <a:pPr marL="0" lvl="0" indent="0">
              <a:buNone/>
            </a:pPr>
            <a:endParaRPr lang="en-GB"/>
          </a:p>
          <a:p>
            <a:pPr lvl="0"/>
            <a:endParaRPr lang="en-GB"/>
          </a:p>
          <a:p>
            <a:pPr lvl="0"/>
            <a:endParaRPr lang="en-GB"/>
          </a:p>
          <a:p>
            <a:pPr marL="0" indent="0">
              <a:buNone/>
            </a:pPr>
            <a:r>
              <a:rPr lang="en-GB" b="1">
                <a:solidFill>
                  <a:srgbClr val="006F62"/>
                </a:solidFill>
              </a:rPr>
              <a:t>Have you met all of the learning objectives?</a:t>
            </a:r>
          </a:p>
          <a:p>
            <a:pPr marL="0" lv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17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866160a0ecfcc83fcb151a8d843c1459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1fe75860f8dc919a65b7ff7b2f0aa9a8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3AFDEC19-E5BD-455B-86F3-A3C55452E1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D406B3-8DB9-4443-9E44-899B68136BA2}">
  <ds:schemaRefs>
    <ds:schemaRef ds:uri="5c7d88b2-bc5d-47d8-b067-5f30c82b40fb"/>
    <ds:schemaRef ds:uri="9e3c562f-56b0-4bc9-96c8-d04b0986855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B098B26-002B-4B3A-95DC-44569D13E8F3}">
  <ds:schemaRefs>
    <ds:schemaRef ds:uri="5c7d88b2-bc5d-47d8-b067-5f30c82b40fb"/>
    <ds:schemaRef ds:uri="9e3c562f-56b0-4bc9-96c8-d04b0986855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567</Words>
  <Application>Microsoft Office PowerPoint</Application>
  <PresentationFormat>Widescreen</PresentationFormat>
  <Paragraphs>89</Paragraphs>
  <Slides>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Learning objectives</vt:lpstr>
      <vt:lpstr>What words would you use to describe…?</vt:lpstr>
      <vt:lpstr>Defining viscosity</vt:lpstr>
      <vt:lpstr>Method</vt:lpstr>
      <vt:lpstr>PowerPoint Presentation</vt:lpstr>
      <vt:lpstr>Results table</vt:lpstr>
      <vt:lpstr>Questions</vt:lpstr>
      <vt:lpstr>Learning objectives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Viscosity lesson presentation slides</dc:title>
  <dc:creator>Royal Society of Chemistry</dc:creator>
  <cp:keywords>experiment, liquids, viscosity, particle model, presentation</cp:keywords>
  <dc:description>From https://rsc.li/3VP1KMT; teacher notes, student sheet and student support sheet also available</dc:description>
  <cp:lastModifiedBy>Emily Kelly</cp:lastModifiedBy>
  <cp:revision>5</cp:revision>
  <dcterms:created xsi:type="dcterms:W3CDTF">2021-04-13T16:26:00Z</dcterms:created>
  <dcterms:modified xsi:type="dcterms:W3CDTF">2025-11-17T19:19:13Z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