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5"/>
  </p:sldMasterIdLst>
  <p:notesMasterIdLst>
    <p:notesMasterId r:id="rId23"/>
  </p:notesMasterIdLst>
  <p:handoutMasterIdLst>
    <p:handoutMasterId r:id="rId24"/>
  </p:handoutMasterIdLst>
  <p:sldIdLst>
    <p:sldId id="300" r:id="rId6"/>
    <p:sldId id="301" r:id="rId7"/>
    <p:sldId id="302" r:id="rId8"/>
    <p:sldId id="303" r:id="rId9"/>
    <p:sldId id="304" r:id="rId10"/>
    <p:sldId id="305" r:id="rId11"/>
    <p:sldId id="306" r:id="rId12"/>
    <p:sldId id="307" r:id="rId13"/>
    <p:sldId id="308" r:id="rId14"/>
    <p:sldId id="316" r:id="rId15"/>
    <p:sldId id="310" r:id="rId16"/>
    <p:sldId id="311" r:id="rId17"/>
    <p:sldId id="312" r:id="rId18"/>
    <p:sldId id="313" r:id="rId19"/>
    <p:sldId id="314" r:id="rId20"/>
    <p:sldId id="315" r:id="rId21"/>
    <p:sldId id="318" r:id="rId22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7D0ED"/>
    <a:srgbClr val="CCE8F6"/>
    <a:srgbClr val="99CD00"/>
    <a:srgbClr val="A9B600"/>
    <a:srgbClr val="003F7B"/>
    <a:srgbClr val="E17000"/>
    <a:srgbClr val="FFDE53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86897" autoAdjust="0"/>
  </p:normalViewPr>
  <p:slideViewPr>
    <p:cSldViewPr>
      <p:cViewPr>
        <p:scale>
          <a:sx n="75" d="100"/>
          <a:sy n="75" d="100"/>
        </p:scale>
        <p:origin x="-2664" y="-660"/>
      </p:cViewPr>
      <p:guideLst>
        <p:guide orient="horz" pos="3984"/>
        <p:guide pos="21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handoutMaster" Target="handoutMasters/handoutMaster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38138" y="2286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Myriad Pro" pitchFamily="34" charset="0"/>
              </a:defRPr>
            </a:lvl1pPr>
          </a:lstStyle>
          <a:p>
            <a:endParaRPr lang="en-GB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2895600" y="83820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Myriad Pro Light" charset="0"/>
              </a:defRPr>
            </a:lvl1pPr>
          </a:lstStyle>
          <a:p>
            <a:endParaRPr lang="en-GB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867400" y="83820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Myriad Pro Light" charset="0"/>
              </a:defRPr>
            </a:lvl1pPr>
          </a:lstStyle>
          <a:p>
            <a:fld id="{AEE36218-3D13-495C-B02F-984F1370892A}" type="slidenum">
              <a:rPr lang="en-GB"/>
              <a:pPr/>
              <a:t>‹#›</a:t>
            </a:fld>
            <a:endParaRPr lang="en-GB"/>
          </a:p>
        </p:txBody>
      </p:sp>
      <p:pic>
        <p:nvPicPr>
          <p:cNvPr id="16390" name="Picture 6" descr="RSC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963" y="8610600"/>
            <a:ext cx="1614487" cy="2333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850442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E20935F-33D8-422B-A210-B228F1282278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5879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54BD5-C4D6-4FCB-99FE-CC4C20B18C3B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54BD5-C4D6-4FCB-99FE-CC4C20B18C3B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Image of pole </a:t>
            </a:r>
            <a:r>
              <a:rPr lang="en-GB" b="1" dirty="0" err="1" smtClean="0"/>
              <a:t>vaulter</a:t>
            </a:r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54BD5-C4D6-4FCB-99FE-CC4C20B18C3B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54BD5-C4D6-4FCB-99FE-CC4C20B18C3B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54BD5-C4D6-4FCB-99FE-CC4C20B18C3B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54BD5-C4D6-4FCB-99FE-CC4C20B18C3B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54BD5-C4D6-4FCB-99FE-CC4C20B18C3B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54BD5-C4D6-4FCB-99FE-CC4C20B18C3B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54BD5-C4D6-4FCB-99FE-CC4C20B18C3B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EB580EB-69FC-40B8-BBB3-0AD16FB5FDE1}" type="slidenum">
              <a:rPr lang="en-GB"/>
              <a:pPr/>
              <a:t>10</a:t>
            </a:fld>
            <a:endParaRPr lang="en-GB"/>
          </a:p>
        </p:txBody>
      </p:sp>
      <p:sp>
        <p:nvSpPr>
          <p:cNvPr id="129026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54BD5-C4D6-4FCB-99FE-CC4C20B18C3B}" type="slidenum">
              <a:rPr lang="en-GB" smtClean="0"/>
              <a:pPr/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54BD5-C4D6-4FCB-99FE-CC4C20B18C3B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54BD5-C4D6-4FCB-99FE-CC4C20B18C3B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54BD5-C4D6-4FCB-99FE-CC4C20B18C3B}" type="slidenum">
              <a:rPr lang="en-GB" smtClean="0"/>
              <a:pPr/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54BD5-C4D6-4FCB-99FE-CC4C20B18C3B}" type="slidenum">
              <a:rPr lang="en-GB" smtClean="0"/>
              <a:pPr/>
              <a:t>15</a:t>
            </a:fld>
            <a:endParaRPr lang="en-GB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54BD5-C4D6-4FCB-99FE-CC4C20B18C3B}" type="slidenum">
              <a:rPr lang="en-GB" smtClean="0"/>
              <a:pPr/>
              <a:t>16</a:t>
            </a:fld>
            <a:endParaRPr lang="en-GB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54BD5-C4D6-4FCB-99FE-CC4C20B18C3B}" type="slidenum">
              <a:rPr lang="en-GB" smtClean="0"/>
              <a:pPr/>
              <a:t>17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8" name="Picture 20" descr="white logo clear background_cropped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3525" y="6270625"/>
            <a:ext cx="1944688" cy="327025"/>
          </a:xfrm>
          <a:prstGeom prst="rect">
            <a:avLst/>
          </a:prstGeom>
          <a:noFill/>
        </p:spPr>
      </p:pic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38138" y="2286000"/>
            <a:ext cx="8424862" cy="1143000"/>
          </a:xfrm>
        </p:spPr>
        <p:txBody>
          <a:bodyPr/>
          <a:lstStyle>
            <a:lvl1pPr>
              <a:defRPr sz="4800">
                <a:solidFill>
                  <a:srgbClr val="97D0ED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38138" y="3505200"/>
            <a:ext cx="8424862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6E8176-350E-4BB9-B91D-97B4F8A3E42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EFD853-126E-434F-A7B7-27CC0923E1E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38138" y="1981200"/>
            <a:ext cx="4135437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5975" y="1981200"/>
            <a:ext cx="4137025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700BD4-151B-4852-9284-9EC6248E161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612CF2-B8D5-4FBD-A4AE-0A25A7D3CC3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0594CB-17AF-4189-B011-37A396F2F64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8C637F-DBDF-410C-8F8A-5D84165D8D4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144456-769C-4981-B589-50A9EA0A251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0D1C64-BD65-4D24-83B1-8DD75CE9EBA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054D99-D63D-48AD-80EA-3819D6EC9F7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7975" y="457200"/>
            <a:ext cx="2105025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8138" y="457200"/>
            <a:ext cx="6167437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1F6F35-41FA-41D4-AB3A-49DF46D51B9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8138" y="457200"/>
            <a:ext cx="8424862" cy="102711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338138" y="1981200"/>
            <a:ext cx="8424862" cy="3962400"/>
          </a:xfrm>
        </p:spPr>
        <p:txBody>
          <a:bodyPr/>
          <a:lstStyle/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86600" y="6172200"/>
            <a:ext cx="11430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14800" y="61722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05800" y="6172200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fld id="{E44369A6-CBD1-4015-B8C6-348D2189979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AndTx" preserve="1">
  <p:cSld name="Title, Ch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8138" y="457200"/>
            <a:ext cx="8424862" cy="102711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hart Placeholder 2"/>
          <p:cNvSpPr>
            <a:spLocks noGrp="1"/>
          </p:cNvSpPr>
          <p:nvPr>
            <p:ph type="chart" sz="half" idx="1"/>
          </p:nvPr>
        </p:nvSpPr>
        <p:spPr>
          <a:xfrm>
            <a:off x="338138" y="1981200"/>
            <a:ext cx="4135437" cy="3962400"/>
          </a:xfrm>
        </p:spPr>
        <p:txBody>
          <a:bodyPr/>
          <a:lstStyle/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25975" y="1981200"/>
            <a:ext cx="4137025" cy="3962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086600" y="6172200"/>
            <a:ext cx="11430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14800" y="61722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05800" y="6172200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fld id="{D6E9389D-B80C-42B4-83C1-FDB3CD30EAF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338138" y="457200"/>
            <a:ext cx="8424862" cy="102711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38138" y="1981200"/>
            <a:ext cx="4135437" cy="1905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25975" y="1981200"/>
            <a:ext cx="4137025" cy="1905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338138" y="4038600"/>
            <a:ext cx="4135437" cy="1905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5975" y="4038600"/>
            <a:ext cx="4137025" cy="1905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086600" y="6172200"/>
            <a:ext cx="11430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114800" y="61722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305800" y="6172200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fld id="{A02E2BC5-2F00-43F3-B4C0-FB7C0EE9146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D6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38138" y="457200"/>
            <a:ext cx="8424862" cy="1027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38138" y="1981200"/>
            <a:ext cx="8424862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Only using bullet points</a:t>
            </a:r>
          </a:p>
          <a:p>
            <a:pPr lvl="1"/>
            <a:r>
              <a:rPr lang="en-GB" smtClean="0"/>
              <a:t>when we have something</a:t>
            </a:r>
          </a:p>
          <a:p>
            <a:pPr lvl="1"/>
            <a:r>
              <a:rPr lang="en-GB" smtClean="0"/>
              <a:t>that needs to </a:t>
            </a:r>
          </a:p>
          <a:p>
            <a:pPr lvl="1"/>
            <a:r>
              <a:rPr lang="en-GB" smtClean="0"/>
              <a:t>be in a </a:t>
            </a:r>
          </a:p>
          <a:p>
            <a:pPr lvl="1"/>
            <a:r>
              <a:rPr lang="en-GB" smtClean="0"/>
              <a:t>list</a:t>
            </a:r>
          </a:p>
          <a:p>
            <a:pPr lvl="1"/>
            <a:endParaRPr lang="en-GB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86600" y="61722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14800" y="61722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05800" y="6172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99906F1F-E741-4F05-B805-6EF19C4FEC74}" type="slidenum">
              <a:rPr lang="en-GB"/>
              <a:pPr/>
              <a:t>‹#›</a:t>
            </a:fld>
            <a:endParaRPr lang="en-GB"/>
          </a:p>
        </p:txBody>
      </p:sp>
      <p:pic>
        <p:nvPicPr>
          <p:cNvPr id="1042" name="Picture 18" descr="white logo clear background_cropped"/>
          <p:cNvPicPr>
            <a:picLocks noChangeAspect="1" noChangeArrowheads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61938" y="6269038"/>
            <a:ext cx="1943100" cy="32702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ea typeface="ＭＳ Ｐゴシック" pitchFamily="34" charset="-128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ea typeface="ＭＳ Ｐゴシック" pitchFamily="34" charset="-128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ea typeface="ＭＳ Ｐゴシック" pitchFamily="34" charset="-128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ea typeface="ＭＳ Ｐゴシック" pitchFamily="34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ea typeface="ＭＳ Ｐゴシック" pitchFamily="34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ea typeface="ＭＳ Ｐゴシック" pitchFamily="34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ea typeface="ＭＳ Ｐゴシック" pitchFamily="34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ea typeface="ＭＳ Ｐゴシック" pitchFamily="34" charset="-128"/>
        </a:defRPr>
      </a:lvl9pPr>
    </p:titleStyle>
    <p:bodyStyle>
      <a:lvl1pPr marL="342900" indent="-342900" algn="l" rtl="0" fontAlgn="base">
        <a:spcBef>
          <a:spcPct val="0"/>
        </a:spcBef>
        <a:spcAft>
          <a:spcPct val="0"/>
        </a:spcAft>
        <a:buClr>
          <a:srgbClr val="97D0ED"/>
        </a:buClr>
        <a:buFont typeface="Wingdings" pitchFamily="2" charset="2"/>
        <a:buChar char="§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0"/>
        </a:spcBef>
        <a:spcAft>
          <a:spcPct val="0"/>
        </a:spcAft>
        <a:buClr>
          <a:srgbClr val="97D0ED"/>
        </a:buClr>
        <a:buFont typeface="Wingdings" pitchFamily="2" charset="2"/>
        <a:buChar char="§"/>
        <a:defRPr sz="2800">
          <a:solidFill>
            <a:schemeClr val="bg1"/>
          </a:solidFill>
          <a:latin typeface="+mn-lt"/>
          <a:ea typeface="+mn-ea"/>
        </a:defRPr>
      </a:lvl2pPr>
      <a:lvl3pPr marL="1143000" indent="-228600" algn="l" rtl="0" fontAlgn="base">
        <a:spcBef>
          <a:spcPct val="0"/>
        </a:spcBef>
        <a:spcAft>
          <a:spcPct val="0"/>
        </a:spcAft>
        <a:buClr>
          <a:srgbClr val="CCE8F6"/>
        </a:buClr>
        <a:buFont typeface="Wingdings" pitchFamily="2" charset="2"/>
        <a:buChar char="§"/>
        <a:defRPr sz="2400">
          <a:solidFill>
            <a:schemeClr val="bg1"/>
          </a:solidFill>
          <a:latin typeface="+mn-lt"/>
          <a:ea typeface="+mn-ea"/>
        </a:defRPr>
      </a:lvl3pPr>
      <a:lvl4pPr marL="1600200" indent="-228600" algn="l" rtl="0" fontAlgn="base">
        <a:spcBef>
          <a:spcPct val="0"/>
        </a:spcBef>
        <a:spcAft>
          <a:spcPct val="0"/>
        </a:spcAft>
        <a:buClr>
          <a:srgbClr val="CCE8F6"/>
        </a:buClr>
        <a:buFont typeface="Wingdings" pitchFamily="2" charset="2"/>
        <a:buChar char="§"/>
        <a:defRPr sz="2000">
          <a:solidFill>
            <a:schemeClr val="bg1"/>
          </a:solidFill>
          <a:latin typeface="+mn-lt"/>
          <a:ea typeface="+mn-ea"/>
        </a:defRPr>
      </a:lvl4pPr>
      <a:lvl5pPr marL="2057400" indent="-228600" algn="l" rtl="0" fontAlgn="base">
        <a:spcBef>
          <a:spcPct val="0"/>
        </a:spcBef>
        <a:spcAft>
          <a:spcPct val="0"/>
        </a:spcAft>
        <a:buClr>
          <a:srgbClr val="CCE8F6"/>
        </a:buClr>
        <a:buFont typeface="Wingdings" pitchFamily="2" charset="2"/>
        <a:defRPr sz="2000">
          <a:solidFill>
            <a:schemeClr val="bg1"/>
          </a:solidFill>
          <a:latin typeface="+mn-lt"/>
          <a:ea typeface="+mn-ea"/>
        </a:defRPr>
      </a:lvl5pPr>
      <a:lvl6pPr marL="2514600" indent="-228600" algn="l" rtl="0" fontAlgn="base">
        <a:spcBef>
          <a:spcPct val="0"/>
        </a:spcBef>
        <a:spcAft>
          <a:spcPct val="0"/>
        </a:spcAft>
        <a:buClr>
          <a:srgbClr val="CCE8F6"/>
        </a:buClr>
        <a:buFont typeface="Wingdings" pitchFamily="2" charset="2"/>
        <a:defRPr sz="2000">
          <a:solidFill>
            <a:schemeClr val="bg1"/>
          </a:solidFill>
          <a:latin typeface="+mn-lt"/>
          <a:ea typeface="+mn-ea"/>
        </a:defRPr>
      </a:lvl6pPr>
      <a:lvl7pPr marL="2971800" indent="-228600" algn="l" rtl="0" fontAlgn="base">
        <a:spcBef>
          <a:spcPct val="0"/>
        </a:spcBef>
        <a:spcAft>
          <a:spcPct val="0"/>
        </a:spcAft>
        <a:buClr>
          <a:srgbClr val="CCE8F6"/>
        </a:buClr>
        <a:buFont typeface="Wingdings" pitchFamily="2" charset="2"/>
        <a:defRPr sz="2000">
          <a:solidFill>
            <a:schemeClr val="bg1"/>
          </a:solidFill>
          <a:latin typeface="+mn-lt"/>
          <a:ea typeface="+mn-ea"/>
        </a:defRPr>
      </a:lvl7pPr>
      <a:lvl8pPr marL="3429000" indent="-228600" algn="l" rtl="0" fontAlgn="base">
        <a:spcBef>
          <a:spcPct val="0"/>
        </a:spcBef>
        <a:spcAft>
          <a:spcPct val="0"/>
        </a:spcAft>
        <a:buClr>
          <a:srgbClr val="CCE8F6"/>
        </a:buClr>
        <a:buFont typeface="Wingdings" pitchFamily="2" charset="2"/>
        <a:defRPr sz="2000">
          <a:solidFill>
            <a:schemeClr val="bg1"/>
          </a:solidFill>
          <a:latin typeface="+mn-lt"/>
          <a:ea typeface="+mn-ea"/>
        </a:defRPr>
      </a:lvl8pPr>
      <a:lvl9pPr marL="3886200" indent="-228600" algn="l" rtl="0" fontAlgn="base">
        <a:spcBef>
          <a:spcPct val="0"/>
        </a:spcBef>
        <a:spcAft>
          <a:spcPct val="0"/>
        </a:spcAft>
        <a:buClr>
          <a:srgbClr val="CCE8F6"/>
        </a:buClr>
        <a:buFont typeface="Wingdings" pitchFamily="2" charset="2"/>
        <a:defRPr sz="2000">
          <a:solidFill>
            <a:schemeClr val="bg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8138" y="3071818"/>
            <a:ext cx="8424862" cy="1143000"/>
          </a:xfrm>
        </p:spPr>
        <p:txBody>
          <a:bodyPr/>
          <a:lstStyle/>
          <a:p>
            <a:r>
              <a:rPr lang="en-US" dirty="0" smtClean="0">
                <a:latin typeface="+mn-lt"/>
              </a:rPr>
              <a:t>The role of technology in sporting performance</a:t>
            </a:r>
            <a:endParaRPr lang="en-GB" dirty="0">
              <a:latin typeface="+mn-lt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928670"/>
            <a:ext cx="8948770" cy="1027113"/>
          </a:xfrm>
        </p:spPr>
        <p:txBody>
          <a:bodyPr>
            <a:noAutofit/>
          </a:bodyPr>
          <a:lstStyle/>
          <a:p>
            <a:pPr marL="342900" lvl="0" indent="-342900"/>
            <a:r>
              <a:rPr lang="en-US" dirty="0" smtClean="0">
                <a:cs typeface="Times" pitchFamily="-116" charset="0"/>
              </a:rPr>
              <a:t>The </a:t>
            </a:r>
            <a:r>
              <a:rPr lang="en-US" dirty="0">
                <a:cs typeface="Times" pitchFamily="-116" charset="0"/>
              </a:rPr>
              <a:t>role of technology in </a:t>
            </a:r>
            <a:r>
              <a:rPr lang="en-US" dirty="0" smtClean="0">
                <a:cs typeface="Times" pitchFamily="-116" charset="0"/>
              </a:rPr>
              <a:t>sporting performance</a:t>
            </a:r>
            <a:endParaRPr lang="en-GB" dirty="0">
              <a:cs typeface="Times" pitchFamily="-11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sz="2800" dirty="0" smtClean="0"/>
          </a:p>
          <a:p>
            <a:r>
              <a:rPr lang="en-US" sz="2800" dirty="0" smtClean="0"/>
              <a:t>How much effect does engineering technology have on sport?</a:t>
            </a:r>
          </a:p>
          <a:p>
            <a:pPr>
              <a:buNone/>
            </a:pPr>
            <a:endParaRPr lang="en-US" sz="2800" dirty="0" smtClean="0"/>
          </a:p>
          <a:p>
            <a:r>
              <a:rPr lang="en-US" sz="2800" dirty="0" smtClean="0"/>
              <a:t>Is technology only used to increase performance?</a:t>
            </a:r>
          </a:p>
          <a:p>
            <a:endParaRPr lang="en-US" sz="2800" dirty="0" smtClean="0"/>
          </a:p>
          <a:p>
            <a:r>
              <a:rPr lang="en-US" sz="2800" dirty="0" smtClean="0"/>
              <a:t>What are the ‘new technologies’ being introduced?</a:t>
            </a:r>
            <a:endParaRPr lang="en-GB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Pole Vaulting</a:t>
            </a:r>
            <a:endParaRPr lang="en-GB" dirty="0"/>
          </a:p>
        </p:txBody>
      </p:sp>
      <p:pic>
        <p:nvPicPr>
          <p:cNvPr id="1026" name="Picture 2" descr="Q:\IMAGE LIBRARY - Olympics\Chemistry in the Olympics\athlete pole vaulting_shutterstock_95628469_EDITORIAL-USE ONLY_Credit Denis Kuvae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1714488"/>
            <a:ext cx="4929223" cy="3751485"/>
          </a:xfrm>
          <a:prstGeom prst="rect">
            <a:avLst/>
          </a:prstGeom>
          <a:noFill/>
        </p:spPr>
      </p:pic>
      <p:sp>
        <p:nvSpPr>
          <p:cNvPr id="5" name="Title 1"/>
          <p:cNvSpPr txBox="1">
            <a:spLocks/>
          </p:cNvSpPr>
          <p:nvPr/>
        </p:nvSpPr>
        <p:spPr bwMode="auto">
          <a:xfrm>
            <a:off x="4071934" y="5715016"/>
            <a:ext cx="8424862" cy="384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 eaLnBrk="1" hangingPunct="1"/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Photograph </a:t>
            </a:r>
            <a:r>
              <a:rPr lang="en-GB" sz="2000" kern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accredited to Denis </a:t>
            </a:r>
            <a:r>
              <a:rPr lang="en-GB" sz="2000" kern="0" dirty="0" err="1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Kuvaev</a:t>
            </a:r>
            <a:r>
              <a:rPr lang="en-GB" sz="2000" kern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  </a:t>
            </a:r>
            <a:endParaRPr kumimoji="0" lang="en-GB" sz="20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cs typeface="Times" pitchFamily="-116" charset="0"/>
              </a:rPr>
              <a:t>Pole Vaulting - history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19</a:t>
            </a:r>
            <a:r>
              <a:rPr lang="en-US" sz="2800" baseline="30000" dirty="0" smtClean="0"/>
              <a:t>th</a:t>
            </a:r>
            <a:r>
              <a:rPr lang="en-US" sz="2800" dirty="0" smtClean="0"/>
              <a:t> &amp; 20</a:t>
            </a:r>
            <a:r>
              <a:rPr lang="en-US" sz="2800" baseline="30000" dirty="0" smtClean="0"/>
              <a:t>th</a:t>
            </a:r>
            <a:r>
              <a:rPr lang="en-US" sz="2800" dirty="0" smtClean="0"/>
              <a:t>   Ash or hickory poles, hands moved up century	       pole during vault</a:t>
            </a:r>
          </a:p>
          <a:p>
            <a:pPr>
              <a:buNone/>
            </a:pPr>
            <a:r>
              <a:rPr lang="en-US" sz="2800" dirty="0" smtClean="0"/>
              <a:t>	 	  </a:t>
            </a:r>
          </a:p>
          <a:p>
            <a:r>
              <a:rPr lang="en-US" sz="2800" dirty="0" smtClean="0"/>
              <a:t>1889 		USA banned hand movement</a:t>
            </a:r>
          </a:p>
          <a:p>
            <a:endParaRPr lang="en-US" sz="2800" dirty="0" smtClean="0"/>
          </a:p>
          <a:p>
            <a:r>
              <a:rPr lang="en-US" sz="2800" dirty="0" smtClean="0"/>
              <a:t>1900 - 1942 	Introduction of bamboo poles</a:t>
            </a:r>
          </a:p>
          <a:p>
            <a:endParaRPr lang="en-US" sz="2800" dirty="0" smtClean="0"/>
          </a:p>
          <a:p>
            <a:r>
              <a:rPr lang="en-US" sz="2800" dirty="0" smtClean="0"/>
              <a:t>Early 1900s 	Box introduced to receive pole on 			         ‘plant’</a:t>
            </a:r>
          </a:p>
          <a:p>
            <a:endParaRPr lang="en-GB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cs typeface="Times" pitchFamily="-116" charset="0"/>
              </a:rPr>
              <a:t>Pole Vaulting - history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3000" dirty="0" smtClean="0"/>
              <a:t>1957       Bob </a:t>
            </a:r>
            <a:r>
              <a:rPr lang="en-US" sz="3000" dirty="0" err="1" smtClean="0"/>
              <a:t>Gutowski</a:t>
            </a:r>
            <a:r>
              <a:rPr lang="en-US" sz="3000" dirty="0" smtClean="0"/>
              <a:t> (USA), first used an             </a:t>
            </a:r>
          </a:p>
          <a:p>
            <a:pPr>
              <a:buNone/>
            </a:pPr>
            <a:r>
              <a:rPr lang="en-US" sz="3000" dirty="0" smtClean="0"/>
              <a:t>                   aluminum  pole world record (WR) 4.78 m</a:t>
            </a:r>
          </a:p>
          <a:p>
            <a:pPr>
              <a:buNone/>
            </a:pPr>
            <a:endParaRPr lang="en-US" sz="3000" dirty="0" smtClean="0"/>
          </a:p>
          <a:p>
            <a:r>
              <a:rPr lang="en-US" sz="3000" dirty="0" smtClean="0"/>
              <a:t>1957       Don Bragg (USA), used a steel pole WR  </a:t>
            </a:r>
          </a:p>
          <a:p>
            <a:pPr>
              <a:buNone/>
            </a:pPr>
            <a:r>
              <a:rPr lang="en-US" sz="3000" dirty="0" smtClean="0"/>
              <a:t>                   4.80 m</a:t>
            </a:r>
          </a:p>
          <a:p>
            <a:endParaRPr lang="en-US" sz="3000" dirty="0" smtClean="0"/>
          </a:p>
          <a:p>
            <a:r>
              <a:rPr lang="en-US" sz="3000" dirty="0" smtClean="0"/>
              <a:t>≈1956     Introduction of flexible composite </a:t>
            </a:r>
          </a:p>
          <a:p>
            <a:pPr>
              <a:buNone/>
            </a:pPr>
            <a:r>
              <a:rPr lang="en-US" sz="3000" dirty="0" smtClean="0"/>
              <a:t>                   (</a:t>
            </a:r>
            <a:r>
              <a:rPr lang="en-US" sz="3000" dirty="0" err="1" smtClean="0"/>
              <a:t>fibre</a:t>
            </a:r>
            <a:r>
              <a:rPr lang="en-US" sz="3000" dirty="0" smtClean="0"/>
              <a:t>-glass) poles</a:t>
            </a:r>
          </a:p>
          <a:p>
            <a:endParaRPr lang="en-US" sz="3000" dirty="0" smtClean="0"/>
          </a:p>
          <a:p>
            <a:r>
              <a:rPr lang="en-US" sz="3000" dirty="0" smtClean="0"/>
              <a:t>1961</a:t>
            </a:r>
            <a:r>
              <a:rPr lang="en-US" sz="3000" dirty="0"/>
              <a:t> </a:t>
            </a:r>
            <a:r>
              <a:rPr lang="en-US" sz="3000" dirty="0" smtClean="0"/>
              <a:t>	WR first broken with composite (</a:t>
            </a:r>
            <a:r>
              <a:rPr lang="en-US" sz="3000" dirty="0" err="1" smtClean="0"/>
              <a:t>fibre</a:t>
            </a:r>
            <a:r>
              <a:rPr lang="en-US" sz="3000" dirty="0" smtClean="0"/>
              <a:t>-glass) 		pole</a:t>
            </a:r>
          </a:p>
          <a:p>
            <a:endParaRPr lang="en-GB" sz="2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79388" y="5643578"/>
            <a:ext cx="8382000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dirty="0"/>
              <a:t>	</a:t>
            </a:r>
            <a:r>
              <a:rPr lang="en-US" sz="1800" dirty="0">
                <a:solidFill>
                  <a:schemeClr val="bg1"/>
                </a:solidFill>
              </a:rPr>
              <a:t>Current world record:</a:t>
            </a:r>
            <a:endParaRPr lang="en-US" sz="1600" dirty="0">
              <a:solidFill>
                <a:schemeClr val="bg1"/>
              </a:solidFill>
            </a:endParaRPr>
          </a:p>
          <a:p>
            <a:r>
              <a:rPr lang="en-US" sz="1600" dirty="0">
                <a:solidFill>
                  <a:schemeClr val="bg1"/>
                </a:solidFill>
              </a:rPr>
              <a:t>	Men: </a:t>
            </a:r>
            <a:r>
              <a:rPr lang="en-US" sz="1600" dirty="0" smtClean="0">
                <a:solidFill>
                  <a:schemeClr val="bg1"/>
                </a:solidFill>
              </a:rPr>
              <a:t>6.14 m </a:t>
            </a:r>
            <a:r>
              <a:rPr lang="en-US" sz="1400" dirty="0">
                <a:solidFill>
                  <a:schemeClr val="bg1"/>
                </a:solidFill>
              </a:rPr>
              <a:t>(Sergei </a:t>
            </a:r>
            <a:r>
              <a:rPr lang="en-US" sz="1400" dirty="0" err="1">
                <a:solidFill>
                  <a:schemeClr val="bg1"/>
                </a:solidFill>
              </a:rPr>
              <a:t>Bubka</a:t>
            </a:r>
            <a:r>
              <a:rPr lang="en-US" sz="1400" dirty="0">
                <a:solidFill>
                  <a:schemeClr val="bg1"/>
                </a:solidFill>
              </a:rPr>
              <a:t> 1994)</a:t>
            </a:r>
            <a:r>
              <a:rPr lang="en-US" sz="1600" dirty="0">
                <a:solidFill>
                  <a:schemeClr val="bg1"/>
                </a:solidFill>
              </a:rPr>
              <a:t>        Women: </a:t>
            </a:r>
            <a:r>
              <a:rPr lang="en-US" sz="1600" dirty="0" smtClean="0">
                <a:solidFill>
                  <a:schemeClr val="bg1"/>
                </a:solidFill>
              </a:rPr>
              <a:t>5.06 m </a:t>
            </a:r>
            <a:r>
              <a:rPr lang="en-US" sz="1400" dirty="0">
                <a:solidFill>
                  <a:schemeClr val="bg1"/>
                </a:solidFill>
              </a:rPr>
              <a:t>(Yelena </a:t>
            </a:r>
            <a:r>
              <a:rPr lang="en-US" sz="1400" dirty="0" err="1">
                <a:solidFill>
                  <a:schemeClr val="bg1"/>
                </a:solidFill>
              </a:rPr>
              <a:t>Isinbayeva</a:t>
            </a:r>
            <a:r>
              <a:rPr lang="en-US" sz="1400" dirty="0">
                <a:solidFill>
                  <a:schemeClr val="bg1"/>
                </a:solidFill>
              </a:rPr>
              <a:t> 2009)</a:t>
            </a:r>
          </a:p>
        </p:txBody>
      </p:sp>
      <p:sp>
        <p:nvSpPr>
          <p:cNvPr id="8" name="Rectangle 18"/>
          <p:cNvSpPr>
            <a:spLocks noChangeArrowheads="1"/>
          </p:cNvSpPr>
          <p:nvPr/>
        </p:nvSpPr>
        <p:spPr bwMode="auto">
          <a:xfrm>
            <a:off x="762000" y="304800"/>
            <a:ext cx="8953536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lnSpc>
                <a:spcPct val="85000"/>
              </a:lnSpc>
              <a:spcBef>
                <a:spcPct val="20000"/>
              </a:spcBef>
            </a:pPr>
            <a:r>
              <a:rPr lang="en-GB" sz="3600" b="1" dirty="0">
                <a:solidFill>
                  <a:schemeClr val="bg1"/>
                </a:solidFill>
                <a:cs typeface="Times" pitchFamily="-116" charset="0"/>
              </a:rPr>
              <a:t>Effect of technology on performance</a:t>
            </a:r>
            <a:endParaRPr lang="en-GB" sz="3600" dirty="0">
              <a:solidFill>
                <a:schemeClr val="bg1"/>
              </a:solidFill>
              <a:cs typeface="Times" pitchFamily="-116" charset="0"/>
            </a:endParaRPr>
          </a:p>
        </p:txBody>
      </p:sp>
      <p:pic>
        <p:nvPicPr>
          <p:cNvPr id="9" name="Picture 8" descr="worldRecordHeight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8540" y="1357297"/>
            <a:ext cx="7406798" cy="4310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8138" y="285728"/>
            <a:ext cx="8424862" cy="1027113"/>
          </a:xfrm>
        </p:spPr>
        <p:txBody>
          <a:bodyPr/>
          <a:lstStyle/>
          <a:p>
            <a:r>
              <a:rPr lang="en-GB" dirty="0" smtClean="0"/>
              <a:t>Modern poles</a:t>
            </a:r>
            <a:endParaRPr lang="en-GB" dirty="0"/>
          </a:p>
        </p:txBody>
      </p:sp>
      <p:pic>
        <p:nvPicPr>
          <p:cNvPr id="4" name="Picture 4" descr="modernPolesDiagram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4309" y="1571612"/>
            <a:ext cx="7875381" cy="3559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500034" y="5072074"/>
            <a:ext cx="30311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Single-direction carbon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fibre in glue or resin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214678" y="5072074"/>
            <a:ext cx="29392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Woven carbon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fibre  in glue or resin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715008" y="5072074"/>
            <a:ext cx="29158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Filament-wound </a:t>
            </a:r>
          </a:p>
          <a:p>
            <a:pPr algn="ctr"/>
            <a:r>
              <a:rPr lang="en-GB" dirty="0" smtClean="0">
                <a:solidFill>
                  <a:schemeClr val="bg1"/>
                </a:solidFill>
              </a:rPr>
              <a:t>glass fibre core</a:t>
            </a:r>
            <a:endParaRPr lang="en-GB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Modern poles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/>
              <a:t>As you push the technology to the limit then failures can occur resulting in potential safety implications - poles occasionally break during a jump in an unpredictable manner</a:t>
            </a:r>
            <a:r>
              <a:rPr lang="en-US" sz="2800" dirty="0" smtClean="0"/>
              <a:t>.</a:t>
            </a:r>
          </a:p>
          <a:p>
            <a:endParaRPr lang="en-GB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Sprinting</a:t>
            </a:r>
            <a:endParaRPr lang="en-GB" dirty="0"/>
          </a:p>
        </p:txBody>
      </p:sp>
      <p:pic>
        <p:nvPicPr>
          <p:cNvPr id="2051" name="Picture 3" descr="Q:\IMAGE LIBRARY - Olympics\Chemistry in the Olympics\atheletic runner off starting blocks_shutterstock_753955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1785926"/>
            <a:ext cx="5678276" cy="3786214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Sprinting</a:t>
            </a:r>
            <a:endParaRPr lang="en-GB" dirty="0"/>
          </a:p>
        </p:txBody>
      </p:sp>
      <p:sp>
        <p:nvSpPr>
          <p:cNvPr id="12800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25975" y="1981200"/>
            <a:ext cx="4518025" cy="3962400"/>
          </a:xfrm>
        </p:spPr>
        <p:txBody>
          <a:bodyPr/>
          <a:lstStyle/>
          <a:p>
            <a:r>
              <a:rPr lang="en-GB" sz="2200" dirty="0" smtClean="0"/>
              <a:t>The pace of improvement has slowed.</a:t>
            </a:r>
          </a:p>
          <a:p>
            <a:r>
              <a:rPr lang="en-GB" sz="2200" dirty="0" smtClean="0"/>
              <a:t>The performance improvement comes from better prepared athletes:</a:t>
            </a:r>
          </a:p>
          <a:p>
            <a:pPr lvl="1"/>
            <a:r>
              <a:rPr lang="en-GB" sz="2200" dirty="0" smtClean="0"/>
              <a:t> Better training</a:t>
            </a:r>
          </a:p>
          <a:p>
            <a:pPr lvl="1"/>
            <a:r>
              <a:rPr lang="en-GB" sz="2200" dirty="0" smtClean="0"/>
              <a:t> Better nutrition</a:t>
            </a:r>
          </a:p>
          <a:p>
            <a:pPr lvl="0"/>
            <a:r>
              <a:rPr lang="en-GB" sz="2200" dirty="0" smtClean="0"/>
              <a:t>There is little room for improvement in the technology – only shoes, clothing and track surface.</a:t>
            </a:r>
          </a:p>
          <a:p>
            <a:pPr lvl="1">
              <a:buNone/>
            </a:pPr>
            <a:endParaRPr lang="en-GB" sz="2400" dirty="0"/>
          </a:p>
          <a:p>
            <a:endParaRPr lang="en-GB" sz="2400" dirty="0"/>
          </a:p>
        </p:txBody>
      </p:sp>
      <p:pic>
        <p:nvPicPr>
          <p:cNvPr id="5" name="Picture 6" descr="100mOlympicWinningTime.png"/>
          <p:cNvPicPr>
            <a:picLocks noGrp="1" noChangeAspect="1"/>
          </p:cNvPicPr>
          <p:nvPr>
            <p:ph type="chart"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2549525"/>
            <a:ext cx="4457323" cy="259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5752" y="482252"/>
            <a:ext cx="907259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>
                <a:solidFill>
                  <a:schemeClr val="bg1"/>
                </a:solidFill>
                <a:latin typeface="+mj-lt"/>
              </a:rPr>
              <a:t>How much effect does engineering technology have on sport?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28596" y="2857496"/>
            <a:ext cx="821537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</a:rPr>
              <a:t>Are all sports equally affected by the introduction of engineering technology?</a:t>
            </a:r>
          </a:p>
          <a:p>
            <a:pPr algn="ctr"/>
            <a:endParaRPr lang="en-US" sz="2800" dirty="0" smtClean="0">
              <a:solidFill>
                <a:schemeClr val="bg1"/>
              </a:solidFill>
            </a:endParaRPr>
          </a:p>
          <a:p>
            <a:pPr algn="ctr"/>
            <a:r>
              <a:rPr lang="en-US" sz="2800" b="1" i="1" dirty="0" smtClean="0">
                <a:solidFill>
                  <a:schemeClr val="bg1"/>
                </a:solidFill>
              </a:rPr>
              <a:t>No – it depends on the nature of the sport</a:t>
            </a:r>
          </a:p>
          <a:p>
            <a:pPr algn="ctr"/>
            <a:endParaRPr lang="en-US" sz="2800" dirty="0" smtClean="0">
              <a:solidFill>
                <a:schemeClr val="bg1"/>
              </a:solidFill>
            </a:endParaRPr>
          </a:p>
          <a:p>
            <a:pPr algn="ctr"/>
            <a:r>
              <a:rPr lang="en-US" sz="2800" dirty="0" smtClean="0">
                <a:solidFill>
                  <a:schemeClr val="bg1"/>
                </a:solidFill>
              </a:rPr>
              <a:t>There is less capacity for affecting a sport with limited equipment</a:t>
            </a:r>
          </a:p>
          <a:p>
            <a:endParaRPr lang="en-GB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5720" y="571480"/>
            <a:ext cx="835824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>
                <a:solidFill>
                  <a:schemeClr val="bg1"/>
                </a:solidFill>
                <a:latin typeface="+mj-lt"/>
              </a:rPr>
              <a:t>Is technology only used to increase performance?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28596" y="3429000"/>
            <a:ext cx="821537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+mn-lt"/>
              </a:rPr>
              <a:t>Technology and research is usually used to improve performance, is this the only use?</a:t>
            </a:r>
          </a:p>
          <a:p>
            <a:endParaRPr lang="en-GB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Tennis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The serve speed has increased to the current record of 155 mph.</a:t>
            </a:r>
          </a:p>
          <a:p>
            <a:endParaRPr lang="en-US" sz="1100" dirty="0" smtClean="0"/>
          </a:p>
          <a:p>
            <a:r>
              <a:rPr lang="en-US" dirty="0" smtClean="0"/>
              <a:t>Spectators have complained about the lack of rallies and excitement in the game.</a:t>
            </a:r>
          </a:p>
          <a:p>
            <a:endParaRPr lang="en-US" sz="1100" dirty="0" smtClean="0"/>
          </a:p>
          <a:p>
            <a:r>
              <a:rPr lang="en-US" dirty="0" smtClean="0"/>
              <a:t>To slow the game down on fast surfaces different balls are being introduced. </a:t>
            </a:r>
            <a:r>
              <a:rPr lang="en-US" smtClean="0"/>
              <a:t>These balls </a:t>
            </a:r>
            <a:r>
              <a:rPr lang="en-US" dirty="0" smtClean="0"/>
              <a:t>are larger, which makes them slower and gives more response time to the receiver.</a:t>
            </a:r>
            <a:endParaRPr lang="en-GB" dirty="0"/>
          </a:p>
        </p:txBody>
      </p:sp>
      <p:pic>
        <p:nvPicPr>
          <p:cNvPr id="3074" name="Picture 2" descr="Q:\IMAGE LIBRARY - SPORTS PASTIMES TOYS\tennis serve-iStock_000004452653Mediu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06259" y="2143116"/>
            <a:ext cx="2707034" cy="3643314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7158" y="696566"/>
            <a:ext cx="878684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>
                <a:solidFill>
                  <a:schemeClr val="bg1"/>
                </a:solidFill>
                <a:latin typeface="+mj-lt"/>
              </a:rPr>
              <a:t>Is technology only used to increase performance?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28596" y="3429000"/>
            <a:ext cx="821537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+mn-lt"/>
              </a:rPr>
              <a:t>Technology and research is usually used to improve performance, is this the only use?</a:t>
            </a:r>
          </a:p>
          <a:p>
            <a:pPr algn="ctr"/>
            <a:endParaRPr lang="en-US" sz="2800" dirty="0" smtClean="0">
              <a:solidFill>
                <a:schemeClr val="bg1"/>
              </a:solidFill>
              <a:latin typeface="+mn-lt"/>
            </a:endParaRPr>
          </a:p>
          <a:p>
            <a:pPr algn="ctr"/>
            <a:r>
              <a:rPr lang="en-US" sz="2800" b="1" i="1" dirty="0" smtClean="0">
                <a:solidFill>
                  <a:schemeClr val="bg1"/>
                </a:solidFill>
                <a:latin typeface="+mn-lt"/>
              </a:rPr>
              <a:t>No – it can be used to improve safety, limit advances or improve player and spectator enjoyment</a:t>
            </a:r>
            <a:endParaRPr lang="en-US" sz="2800" dirty="0" smtClean="0">
              <a:solidFill>
                <a:schemeClr val="bg1"/>
              </a:solidFill>
              <a:latin typeface="+mn-lt"/>
            </a:endParaRPr>
          </a:p>
          <a:p>
            <a:endParaRPr lang="en-GB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5858" y="482252"/>
            <a:ext cx="819523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>
                <a:solidFill>
                  <a:schemeClr val="bg1"/>
                </a:solidFill>
                <a:latin typeface="+mj-lt"/>
              </a:rPr>
              <a:t>Does technology affect country performance?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28596" y="3429000"/>
            <a:ext cx="821537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+mn-lt"/>
              </a:rPr>
              <a:t>How does, </a:t>
            </a:r>
          </a:p>
          <a:p>
            <a:pPr algn="ctr"/>
            <a:endParaRPr lang="en-US" sz="2800" dirty="0" smtClean="0">
              <a:solidFill>
                <a:schemeClr val="bg1"/>
              </a:solidFill>
              <a:latin typeface="+mn-lt"/>
            </a:endParaRP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+mn-lt"/>
              </a:rPr>
              <a:t>and how will, </a:t>
            </a:r>
          </a:p>
          <a:p>
            <a:pPr algn="ctr"/>
            <a:endParaRPr lang="en-US" sz="2800" dirty="0" smtClean="0">
              <a:solidFill>
                <a:schemeClr val="bg1"/>
              </a:solidFill>
              <a:latin typeface="+mn-lt"/>
            </a:endParaRP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+mn-lt"/>
              </a:rPr>
              <a:t>Great Britain perform at the Olympics?</a:t>
            </a:r>
          </a:p>
          <a:p>
            <a:endParaRPr lang="en-GB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424862" cy="1027113"/>
          </a:xfrm>
        </p:spPr>
        <p:txBody>
          <a:bodyPr>
            <a:noAutofit/>
          </a:bodyPr>
          <a:lstStyle/>
          <a:p>
            <a:r>
              <a:rPr lang="en-GB" sz="4000" dirty="0" smtClean="0"/>
              <a:t>Technology and sports performance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8138" y="1643050"/>
            <a:ext cx="8424862" cy="3962400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US" sz="3600" b="1" dirty="0" smtClean="0"/>
              <a:t>‘Technology-driven’ sports		Non-technology sport</a:t>
            </a:r>
          </a:p>
          <a:p>
            <a:pPr>
              <a:buNone/>
            </a:pPr>
            <a:r>
              <a:rPr lang="en-US" b="1" dirty="0" smtClean="0"/>
              <a:t>Track cycling + rowing + sailing</a:t>
            </a:r>
            <a:r>
              <a:rPr lang="en-US" sz="3600" b="1" dirty="0" smtClean="0"/>
              <a:t>		         </a:t>
            </a:r>
            <a:r>
              <a:rPr lang="en-US" b="1" dirty="0" smtClean="0"/>
              <a:t>Athletics</a:t>
            </a:r>
          </a:p>
          <a:p>
            <a:pPr>
              <a:buNone/>
            </a:pPr>
            <a:endParaRPr lang="en-US" sz="1400" b="1" dirty="0" smtClean="0"/>
          </a:p>
          <a:p>
            <a:pPr>
              <a:lnSpc>
                <a:spcPct val="120000"/>
              </a:lnSpc>
              <a:buNone/>
            </a:pPr>
            <a:r>
              <a:rPr lang="en-US" sz="3600" b="1" dirty="0" smtClean="0"/>
              <a:t>		      </a:t>
            </a:r>
            <a:r>
              <a:rPr lang="en-US" sz="2800" b="1" dirty="0" smtClean="0"/>
              <a:t>Total medals (2008)</a:t>
            </a:r>
            <a:r>
              <a:rPr lang="en-US" sz="3600" b="1" dirty="0" smtClean="0"/>
              <a:t>	  		</a:t>
            </a:r>
            <a:r>
              <a:rPr lang="en-US" sz="2800" b="1" dirty="0" smtClean="0"/>
              <a:t>Total medals (2008)</a:t>
            </a:r>
            <a:endParaRPr lang="en-US" sz="3600" b="1" dirty="0" smtClean="0"/>
          </a:p>
          <a:p>
            <a:pPr>
              <a:buNone/>
            </a:pPr>
            <a:r>
              <a:rPr lang="en-US" dirty="0" smtClean="0"/>
              <a:t>	Great Britain	24 			USA		23</a:t>
            </a:r>
          </a:p>
          <a:p>
            <a:pPr>
              <a:buNone/>
            </a:pPr>
            <a:r>
              <a:rPr lang="en-US" dirty="0" smtClean="0"/>
              <a:t>	Australia	7		 	Russia		18</a:t>
            </a:r>
          </a:p>
          <a:p>
            <a:pPr>
              <a:buNone/>
            </a:pPr>
            <a:r>
              <a:rPr lang="en-US" dirty="0" smtClean="0"/>
              <a:t>	New Zealand 	6			Kenya		14</a:t>
            </a:r>
          </a:p>
          <a:p>
            <a:pPr>
              <a:buNone/>
            </a:pPr>
            <a:r>
              <a:rPr lang="en-US" dirty="0" smtClean="0"/>
              <a:t>	Netherlands	5 			Jamaica		11</a:t>
            </a:r>
          </a:p>
          <a:p>
            <a:pPr>
              <a:buNone/>
            </a:pPr>
            <a:r>
              <a:rPr lang="en-US" dirty="0" smtClean="0"/>
              <a:t>	France	5 			Ethiopia		7</a:t>
            </a:r>
          </a:p>
          <a:p>
            <a:pPr>
              <a:buNone/>
            </a:pPr>
            <a:r>
              <a:rPr lang="en-US" dirty="0" smtClean="0"/>
              <a:t>	Spain	5 		               Belarus		7</a:t>
            </a:r>
          </a:p>
          <a:p>
            <a:pPr>
              <a:buNone/>
            </a:pPr>
            <a:r>
              <a:rPr lang="en-US" dirty="0" smtClean="0"/>
              <a:t>	Germany	5 			Jamaica		5</a:t>
            </a:r>
          </a:p>
          <a:p>
            <a:pPr>
              <a:buNone/>
            </a:pPr>
            <a:r>
              <a:rPr lang="en-US" dirty="0" smtClean="0"/>
              <a:t>	USA		5			Cuba		5</a:t>
            </a:r>
          </a:p>
          <a:p>
            <a:pPr>
              <a:buNone/>
            </a:pPr>
            <a:r>
              <a:rPr lang="en-US" dirty="0" smtClean="0"/>
              <a:t>	China 	5			Ukraine		5</a:t>
            </a:r>
          </a:p>
          <a:p>
            <a:pPr>
              <a:buNone/>
            </a:pPr>
            <a:r>
              <a:rPr lang="en-US" dirty="0" smtClean="0"/>
              <a:t>	Canada	4			Australia 	4</a:t>
            </a:r>
          </a:p>
          <a:p>
            <a:pPr>
              <a:buNone/>
            </a:pPr>
            <a:r>
              <a:rPr lang="en-US" dirty="0" smtClean="0"/>
              <a:t>	Italy		2			Great Britain 	4</a:t>
            </a:r>
          </a:p>
          <a:p>
            <a:pPr>
              <a:buNone/>
            </a:pPr>
            <a:r>
              <a:rPr lang="en-US" dirty="0" smtClean="0"/>
              <a:t>			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5384085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The UK is focussing on specific sports and research is on-going into new materials and designs.</a:t>
            </a:r>
            <a:endParaRPr lang="en-GB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8138" y="2681310"/>
            <a:ext cx="8424862" cy="39624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800" i="1" dirty="0" smtClean="0"/>
              <a:t>This presentation was created on the 21</a:t>
            </a:r>
            <a:r>
              <a:rPr lang="en-US" sz="2800" i="1" baseline="30000" dirty="0" smtClean="0"/>
              <a:t>st</a:t>
            </a:r>
            <a:r>
              <a:rPr lang="en-US" sz="2800" i="1" dirty="0" smtClean="0"/>
              <a:t> of June, 2006.</a:t>
            </a:r>
            <a:endParaRPr lang="en-US" sz="2800" i="1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34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LongProperties xmlns="http://schemas.microsoft.com/office/2006/metadata/longProperties"/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1788752EB44974D994EBA0BE182464D" ma:contentTypeVersion="1" ma:contentTypeDescription="Create a new document." ma:contentTypeScope="" ma:versionID="de3b66ef86f3a48964d61bf297e06ed2">
  <xsd:schema xmlns:xsd="http://www.w3.org/2001/XMLSchema" xmlns:p="http://schemas.microsoft.com/office/2006/metadata/properties" xmlns:ns2="27d643f5-4560-4eff-9f48-d0fe6b2bec2d" targetNamespace="http://schemas.microsoft.com/office/2006/metadata/properties" ma:root="true" ma:fieldsID="53da3a070955ee010971d6d1cee84047" ns2:_="">
    <xsd:import namespace="27d643f5-4560-4eff-9f48-d0fe6b2bec2d"/>
    <xsd:element name="properties">
      <xsd:complexType>
        <xsd:sequence>
          <xsd:element name="documentManagement">
            <xsd:complexType>
              <xsd:all>
                <xsd:element ref="ns2:Template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27d643f5-4560-4eff-9f48-d0fe6b2bec2d" elementFormDefault="qualified">
    <xsd:import namespace="http://schemas.microsoft.com/office/2006/documentManagement/types"/>
    <xsd:element name="Template" ma:index="8" nillable="true" ma:displayName="Template" ma:format="Dropdown" ma:internalName="Template">
      <xsd:simpleType>
        <xsd:restriction base="dms:Choice">
          <xsd:enumeration value="Stationery"/>
          <xsd:enumeration value="Purchase order forms"/>
          <xsd:enumeration value="Powerpoint presentations"/>
          <xsd:enumeration value="Meetings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>
  <documentManagement>
    <Template xmlns="27d643f5-4560-4eff-9f48-d0fe6b2bec2d">Powerpoint presentations</Template>
  </documentManagement>
</p:properties>
</file>

<file path=customXml/itemProps1.xml><?xml version="1.0" encoding="utf-8"?>
<ds:datastoreItem xmlns:ds="http://schemas.openxmlformats.org/officeDocument/2006/customXml" ds:itemID="{06C08420-C0A9-4317-B202-7FD829293C3A}">
  <ds:schemaRefs>
    <ds:schemaRef ds:uri="http://schemas.microsoft.com/office/2006/metadata/longProperties"/>
  </ds:schemaRefs>
</ds:datastoreItem>
</file>

<file path=customXml/itemProps2.xml><?xml version="1.0" encoding="utf-8"?>
<ds:datastoreItem xmlns:ds="http://schemas.openxmlformats.org/officeDocument/2006/customXml" ds:itemID="{519D6510-70A0-4780-BC03-8ADC6B0857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7d643f5-4560-4eff-9f48-d0fe6b2bec2d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A417F56C-2E74-466D-BC66-FD465BAFC25A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D701D7D1-248B-4466-802A-563FFDADA5E4}">
  <ds:schemaRefs>
    <ds:schemaRef ds:uri="http://purl.org/dc/dcmitype/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www.w3.org/XML/1998/namespace"/>
    <ds:schemaRef ds:uri="http://purl.org/dc/elements/1.1/"/>
    <ds:schemaRef ds:uri="27d643f5-4560-4eff-9f48-d0fe6b2bec2d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4911</TotalTime>
  <Words>449</Words>
  <Application>Microsoft Office PowerPoint</Application>
  <PresentationFormat>On-screen Show (4:3)</PresentationFormat>
  <Paragraphs>107</Paragraphs>
  <Slides>17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Blank Presentation</vt:lpstr>
      <vt:lpstr>The role of technology in sporting performance</vt:lpstr>
      <vt:lpstr>The role of technology in sporting performance</vt:lpstr>
      <vt:lpstr>Pole Vaulting</vt:lpstr>
      <vt:lpstr>Pole Vaulting - history</vt:lpstr>
      <vt:lpstr>Pole Vaulting - history</vt:lpstr>
      <vt:lpstr>PowerPoint Presentation</vt:lpstr>
      <vt:lpstr>Modern poles</vt:lpstr>
      <vt:lpstr>Modern poles</vt:lpstr>
      <vt:lpstr>Sprinting</vt:lpstr>
      <vt:lpstr>Sprinting</vt:lpstr>
      <vt:lpstr>PowerPoint Presentation</vt:lpstr>
      <vt:lpstr>PowerPoint Presentation</vt:lpstr>
      <vt:lpstr>Tennis</vt:lpstr>
      <vt:lpstr>PowerPoint Presentation</vt:lpstr>
      <vt:lpstr>PowerPoint Presentation</vt:lpstr>
      <vt:lpstr>Technology and sports performance</vt:lpstr>
      <vt:lpstr>PowerPoint Presentation</vt:lpstr>
    </vt:vector>
  </TitlesOfParts>
  <Company>RSC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RSC PPT Template Blue</dc:title>
  <dc:creator>RSC</dc:creator>
  <cp:lastModifiedBy>Neil Trevethan</cp:lastModifiedBy>
  <cp:revision>40</cp:revision>
  <dcterms:created xsi:type="dcterms:W3CDTF">2005-06-21T08:44:06Z</dcterms:created>
  <dcterms:modified xsi:type="dcterms:W3CDTF">2015-03-25T13:27:56Z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">
    <vt:lpwstr>Document</vt:lpwstr>
  </property>
  <property fmtid="{D5CDD505-2E9C-101B-9397-08002B2CF9AE}" pid="3" name="Order">
    <vt:lpwstr>1700.00000000000</vt:lpwstr>
  </property>
</Properties>
</file>