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7"/>
  </p:notesMasterIdLst>
  <p:sldIdLst>
    <p:sldId id="292" r:id="rId5"/>
    <p:sldId id="330" r:id="rId6"/>
    <p:sldId id="293" r:id="rId7"/>
    <p:sldId id="294" r:id="rId8"/>
    <p:sldId id="339" r:id="rId9"/>
    <p:sldId id="295" r:id="rId10"/>
    <p:sldId id="337" r:id="rId11"/>
    <p:sldId id="333" r:id="rId12"/>
    <p:sldId id="331" r:id="rId13"/>
    <p:sldId id="309" r:id="rId14"/>
    <p:sldId id="311" r:id="rId15"/>
    <p:sldId id="306" r:id="rId16"/>
    <p:sldId id="302" r:id="rId17"/>
    <p:sldId id="312" r:id="rId18"/>
    <p:sldId id="321" r:id="rId19"/>
    <p:sldId id="322" r:id="rId20"/>
    <p:sldId id="319" r:id="rId21"/>
    <p:sldId id="324" r:id="rId22"/>
    <p:sldId id="325" r:id="rId23"/>
    <p:sldId id="326" r:id="rId24"/>
    <p:sldId id="323" r:id="rId25"/>
    <p:sldId id="328" r:id="rId26"/>
    <p:sldId id="313" r:id="rId27"/>
    <p:sldId id="314" r:id="rId28"/>
    <p:sldId id="315" r:id="rId29"/>
    <p:sldId id="316" r:id="rId30"/>
    <p:sldId id="317" r:id="rId31"/>
    <p:sldId id="318" r:id="rId32"/>
    <p:sldId id="327" r:id="rId33"/>
    <p:sldId id="320" r:id="rId34"/>
    <p:sldId id="336" r:id="rId35"/>
    <p:sldId id="338" r:id="rId3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F6E0C0"/>
    <a:srgbClr val="ED7D31"/>
    <a:srgbClr val="A5D727"/>
    <a:srgbClr val="F2A36E"/>
    <a:srgbClr val="FBF0E1"/>
    <a:srgbClr val="E6F1EF"/>
    <a:srgbClr val="006F62"/>
    <a:srgbClr val="EDF6F9"/>
    <a:srgbClr val="48A9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9650A9-E712-4DF1-895A-CD3C3E39A646}" v="7" dt="2026-06-24T08:30:55.3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89" autoAdjust="0"/>
    <p:restoredTop sz="80559" autoAdjust="0"/>
  </p:normalViewPr>
  <p:slideViewPr>
    <p:cSldViewPr snapToGrid="0" snapToObjects="1">
      <p:cViewPr varScale="1">
        <p:scale>
          <a:sx n="55" d="100"/>
          <a:sy n="55" d="100"/>
        </p:scale>
        <p:origin x="1248" y="72"/>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napToObjects="1">
      <p:cViewPr varScale="1">
        <p:scale>
          <a:sx n="80" d="100"/>
          <a:sy n="80" d="100"/>
        </p:scale>
        <p:origin x="4306" y="6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mod modSld modMainMaster">
      <pc:chgData name="Hannah Sycamore" userId="b4770bae-8292-4e0f-8212-963b4c6b3ded" providerId="ADAL" clId="{5132BCB8-2042-4563-B85A-A555447B6316}" dt="2026-06-24T07:41:07.798" v="139" actId="962"/>
      <pc:docMkLst>
        <pc:docMk/>
      </pc:docMkLst>
      <pc:sldChg chg="addSp modSp">
        <pc:chgData name="Hannah Sycamore" userId="b4770bae-8292-4e0f-8212-963b4c6b3ded" providerId="ADAL" clId="{5132BCB8-2042-4563-B85A-A555447B6316}" dt="2026-06-19T09:53:52.442" v="4"/>
        <pc:sldMkLst>
          <pc:docMk/>
          <pc:sldMk cId="472853854" sldId="292"/>
        </pc:sldMkLst>
        <pc:spChg chg="add mod">
          <ac:chgData name="Hannah Sycamore" userId="b4770bae-8292-4e0f-8212-963b4c6b3ded" providerId="ADAL" clId="{5132BCB8-2042-4563-B85A-A555447B6316}" dt="2026-06-19T09:53:52.442" v="4"/>
          <ac:spMkLst>
            <pc:docMk/>
            <pc:sldMk cId="472853854" sldId="292"/>
            <ac:spMk id="14" creationId="{733B6428-7651-D44C-BAFC-EA24E6298D54}"/>
          </ac:spMkLst>
        </pc:spChg>
      </pc:sldChg>
      <pc:sldChg chg="modSp mod">
        <pc:chgData name="Hannah Sycamore" userId="b4770bae-8292-4e0f-8212-963b4c6b3ded" providerId="ADAL" clId="{5132BCB8-2042-4563-B85A-A555447B6316}" dt="2026-06-23T13:48:09.208" v="121" actId="1076"/>
        <pc:sldMkLst>
          <pc:docMk/>
          <pc:sldMk cId="1148474611" sldId="295"/>
        </pc:sldMkLst>
        <pc:spChg chg="mod">
          <ac:chgData name="Hannah Sycamore" userId="b4770bae-8292-4e0f-8212-963b4c6b3ded" providerId="ADAL" clId="{5132BCB8-2042-4563-B85A-A555447B6316}" dt="2026-06-23T13:48:09.208" v="121" actId="1076"/>
          <ac:spMkLst>
            <pc:docMk/>
            <pc:sldMk cId="1148474611" sldId="295"/>
            <ac:spMk id="7" creationId="{427CC05B-1AC5-92FA-578E-D5FDFB211B68}"/>
          </ac:spMkLst>
        </pc:spChg>
        <pc:picChg chg="mod">
          <ac:chgData name="Hannah Sycamore" userId="b4770bae-8292-4e0f-8212-963b4c6b3ded" providerId="ADAL" clId="{5132BCB8-2042-4563-B85A-A555447B6316}" dt="2026-06-23T13:35:47.490" v="9" actId="962"/>
          <ac:picMkLst>
            <pc:docMk/>
            <pc:sldMk cId="1148474611" sldId="295"/>
            <ac:picMk id="13" creationId="{58A34E9E-DD61-AB58-9B80-C71175B1A2C3}"/>
          </ac:picMkLst>
        </pc:picChg>
      </pc:sldChg>
      <pc:sldChg chg="modSp mod">
        <pc:chgData name="Hannah Sycamore" userId="b4770bae-8292-4e0f-8212-963b4c6b3ded" providerId="ADAL" clId="{5132BCB8-2042-4563-B85A-A555447B6316}" dt="2026-06-24T07:38:51.922" v="127" actId="962"/>
        <pc:sldMkLst>
          <pc:docMk/>
          <pc:sldMk cId="2930087102" sldId="302"/>
        </pc:sldMkLst>
        <pc:picChg chg="mod">
          <ac:chgData name="Hannah Sycamore" userId="b4770bae-8292-4e0f-8212-963b4c6b3ded" providerId="ADAL" clId="{5132BCB8-2042-4563-B85A-A555447B6316}" dt="2026-06-24T07:38:51.922" v="127" actId="962"/>
          <ac:picMkLst>
            <pc:docMk/>
            <pc:sldMk cId="2930087102" sldId="302"/>
            <ac:picMk id="8" creationId="{DA07C6D2-2CC7-CBBA-F5A6-77B981258EFD}"/>
          </ac:picMkLst>
        </pc:picChg>
      </pc:sldChg>
      <pc:sldChg chg="modSp mod">
        <pc:chgData name="Hannah Sycamore" userId="b4770bae-8292-4e0f-8212-963b4c6b3ded" providerId="ADAL" clId="{5132BCB8-2042-4563-B85A-A555447B6316}" dt="2026-06-23T13:36:33.874" v="19" actId="1036"/>
        <pc:sldMkLst>
          <pc:docMk/>
          <pc:sldMk cId="4110700375" sldId="306"/>
        </pc:sldMkLst>
        <pc:picChg chg="mod modCrop">
          <ac:chgData name="Hannah Sycamore" userId="b4770bae-8292-4e0f-8212-963b4c6b3ded" providerId="ADAL" clId="{5132BCB8-2042-4563-B85A-A555447B6316}" dt="2026-06-23T13:36:33.874" v="19" actId="1036"/>
          <ac:picMkLst>
            <pc:docMk/>
            <pc:sldMk cId="4110700375" sldId="306"/>
            <ac:picMk id="6" creationId="{30A8753E-1120-C74E-F967-8BBFF700D0D8}"/>
          </ac:picMkLst>
        </pc:picChg>
      </pc:sldChg>
      <pc:sldChg chg="modSp mod">
        <pc:chgData name="Hannah Sycamore" userId="b4770bae-8292-4e0f-8212-963b4c6b3ded" providerId="ADAL" clId="{5132BCB8-2042-4563-B85A-A555447B6316}" dt="2026-06-24T07:40:48.738" v="137" actId="962"/>
        <pc:sldMkLst>
          <pc:docMk/>
          <pc:sldMk cId="25779628" sldId="315"/>
        </pc:sldMkLst>
        <pc:picChg chg="mod">
          <ac:chgData name="Hannah Sycamore" userId="b4770bae-8292-4e0f-8212-963b4c6b3ded" providerId="ADAL" clId="{5132BCB8-2042-4563-B85A-A555447B6316}" dt="2026-06-24T07:40:48.738" v="137" actId="962"/>
          <ac:picMkLst>
            <pc:docMk/>
            <pc:sldMk cId="25779628" sldId="315"/>
            <ac:picMk id="3" creationId="{304529D9-1A34-B189-99B3-BA4ED4B34A81}"/>
          </ac:picMkLst>
        </pc:picChg>
      </pc:sldChg>
      <pc:sldChg chg="modSp mod">
        <pc:chgData name="Hannah Sycamore" userId="b4770bae-8292-4e0f-8212-963b4c6b3ded" providerId="ADAL" clId="{5132BCB8-2042-4563-B85A-A555447B6316}" dt="2026-06-24T07:39:09.769" v="129" actId="962"/>
        <pc:sldMkLst>
          <pc:docMk/>
          <pc:sldMk cId="3252224338" sldId="319"/>
        </pc:sldMkLst>
        <pc:picChg chg="mod">
          <ac:chgData name="Hannah Sycamore" userId="b4770bae-8292-4e0f-8212-963b4c6b3ded" providerId="ADAL" clId="{5132BCB8-2042-4563-B85A-A555447B6316}" dt="2026-06-24T07:39:09.769" v="129" actId="962"/>
          <ac:picMkLst>
            <pc:docMk/>
            <pc:sldMk cId="3252224338" sldId="319"/>
            <ac:picMk id="5" creationId="{031DDAD3-643B-2689-9906-0038A2EBE69C}"/>
          </ac:picMkLst>
        </pc:picChg>
      </pc:sldChg>
      <pc:sldChg chg="modSp mod">
        <pc:chgData name="Hannah Sycamore" userId="b4770bae-8292-4e0f-8212-963b4c6b3ded" providerId="ADAL" clId="{5132BCB8-2042-4563-B85A-A555447B6316}" dt="2026-06-24T07:40:21.381" v="131" actId="962"/>
        <pc:sldMkLst>
          <pc:docMk/>
          <pc:sldMk cId="50962947" sldId="323"/>
        </pc:sldMkLst>
        <pc:picChg chg="mod">
          <ac:chgData name="Hannah Sycamore" userId="b4770bae-8292-4e0f-8212-963b4c6b3ded" providerId="ADAL" clId="{5132BCB8-2042-4563-B85A-A555447B6316}" dt="2026-06-24T07:40:21.381" v="131" actId="962"/>
          <ac:picMkLst>
            <pc:docMk/>
            <pc:sldMk cId="50962947" sldId="323"/>
            <ac:picMk id="3" creationId="{F4C76F4A-9883-C35D-07C6-D8935B852592}"/>
          </ac:picMkLst>
        </pc:picChg>
      </pc:sldChg>
      <pc:sldChg chg="modSp mod">
        <pc:chgData name="Hannah Sycamore" userId="b4770bae-8292-4e0f-8212-963b4c6b3ded" providerId="ADAL" clId="{5132BCB8-2042-4563-B85A-A555447B6316}" dt="2026-06-24T07:41:07.798" v="139" actId="962"/>
        <pc:sldMkLst>
          <pc:docMk/>
          <pc:sldMk cId="2708022014" sldId="327"/>
        </pc:sldMkLst>
        <pc:picChg chg="mod modCrop">
          <ac:chgData name="Hannah Sycamore" userId="b4770bae-8292-4e0f-8212-963b4c6b3ded" providerId="ADAL" clId="{5132BCB8-2042-4563-B85A-A555447B6316}" dt="2026-06-24T07:41:07.798" v="139" actId="962"/>
          <ac:picMkLst>
            <pc:docMk/>
            <pc:sldMk cId="2708022014" sldId="327"/>
            <ac:picMk id="5" creationId="{D1274E51-681C-6C51-387D-01587B43669B}"/>
          </ac:picMkLst>
        </pc:picChg>
      </pc:sldChg>
      <pc:sldChg chg="modSp mod">
        <pc:chgData name="Hannah Sycamore" userId="b4770bae-8292-4e0f-8212-963b4c6b3ded" providerId="ADAL" clId="{5132BCB8-2042-4563-B85A-A555447B6316}" dt="2026-06-23T13:48:01.139" v="120" actId="962"/>
        <pc:sldMkLst>
          <pc:docMk/>
          <pc:sldMk cId="2477434387" sldId="339"/>
        </pc:sldMkLst>
        <pc:picChg chg="mod">
          <ac:chgData name="Hannah Sycamore" userId="b4770bae-8292-4e0f-8212-963b4c6b3ded" providerId="ADAL" clId="{5132BCB8-2042-4563-B85A-A555447B6316}" dt="2026-06-23T13:47:28.547" v="30" actId="962"/>
          <ac:picMkLst>
            <pc:docMk/>
            <pc:sldMk cId="2477434387" sldId="339"/>
            <ac:picMk id="5" creationId="{FB5D1758-FBAE-2828-6514-6DA600540987}"/>
          </ac:picMkLst>
        </pc:picChg>
        <pc:picChg chg="mod">
          <ac:chgData name="Hannah Sycamore" userId="b4770bae-8292-4e0f-8212-963b4c6b3ded" providerId="ADAL" clId="{5132BCB8-2042-4563-B85A-A555447B6316}" dt="2026-06-23T13:47:40.672" v="114" actId="962"/>
          <ac:picMkLst>
            <pc:docMk/>
            <pc:sldMk cId="2477434387" sldId="339"/>
            <ac:picMk id="7" creationId="{85F13FDB-8AC6-3563-7769-367AFBBDD251}"/>
          </ac:picMkLst>
        </pc:picChg>
        <pc:picChg chg="mod">
          <ac:chgData name="Hannah Sycamore" userId="b4770bae-8292-4e0f-8212-963b4c6b3ded" providerId="ADAL" clId="{5132BCB8-2042-4563-B85A-A555447B6316}" dt="2026-06-23T13:48:01.139" v="120" actId="962"/>
          <ac:picMkLst>
            <pc:docMk/>
            <pc:sldMk cId="2477434387" sldId="339"/>
            <ac:picMk id="9" creationId="{779FF892-B143-F52A-1F60-2F856D3843B1}"/>
          </ac:picMkLst>
        </pc:picChg>
      </pc:sldChg>
      <pc:sldMasterChg chg="modSldLayout">
        <pc:chgData name="Hannah Sycamore" userId="b4770bae-8292-4e0f-8212-963b4c6b3ded" providerId="ADAL" clId="{5132BCB8-2042-4563-B85A-A555447B6316}" dt="2026-06-19T09:53:49.183" v="3" actId="21"/>
        <pc:sldMasterMkLst>
          <pc:docMk/>
          <pc:sldMasterMk cId="2405364243" sldId="2147483648"/>
        </pc:sldMasterMkLst>
        <pc:sldLayoutChg chg="delSp modSp mod">
          <pc:chgData name="Hannah Sycamore" userId="b4770bae-8292-4e0f-8212-963b4c6b3ded" providerId="ADAL" clId="{5132BCB8-2042-4563-B85A-A555447B6316}" dt="2026-06-19T09:53:49.183" v="3" actId="21"/>
          <pc:sldLayoutMkLst>
            <pc:docMk/>
            <pc:sldMasterMk cId="2405364243" sldId="2147483648"/>
            <pc:sldLayoutMk cId="486097431" sldId="214748367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CDF7EB-D80D-42EA-A1D6-B2A225E6EBC6}"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en-GB"/>
        </a:p>
      </dgm:t>
    </dgm:pt>
    <dgm:pt modelId="{A7EBF7D3-70F3-4AE2-B41C-F0BB0B862F89}">
      <dgm:prSet phldrT="[Text]" custT="1"/>
      <dgm:spPr/>
      <dgm:t>
        <a:bodyPr/>
        <a:lstStyle/>
        <a:p>
          <a:r>
            <a:rPr lang="cy-GB" sz="2400" b="1" dirty="0">
              <a:solidFill>
                <a:srgbClr val="F6E0C0"/>
              </a:solidFill>
              <a:latin typeface="Century Gothic" panose="020B0502020202020204" pitchFamily="34" charset="0"/>
            </a:rPr>
            <a:t>Cynllunio</a:t>
          </a:r>
          <a:endParaRPr lang="cy-GB" sz="4000" b="1" dirty="0">
            <a:solidFill>
              <a:srgbClr val="F6E0C0"/>
            </a:solidFill>
            <a:latin typeface="Century Gothic" panose="020B0502020202020204" pitchFamily="34" charset="0"/>
          </a:endParaRPr>
        </a:p>
      </dgm:t>
    </dgm:pt>
    <dgm:pt modelId="{D459E710-E415-49DE-8FBA-1E940C2114E8}" type="parTrans" cxnId="{CC0F217F-7FCF-413E-A5EA-95F46D0EFF4C}">
      <dgm:prSet/>
      <dgm:spPr/>
      <dgm:t>
        <a:bodyPr/>
        <a:lstStyle/>
        <a:p>
          <a:endParaRPr lang="en-GB"/>
        </a:p>
      </dgm:t>
    </dgm:pt>
    <dgm:pt modelId="{1C6ED44C-4092-49B8-A5B3-491A61AE1DB4}" type="sibTrans" cxnId="{CC0F217F-7FCF-413E-A5EA-95F46D0EFF4C}">
      <dgm:prSet/>
      <dgm:spPr/>
      <dgm:t>
        <a:bodyPr/>
        <a:lstStyle/>
        <a:p>
          <a:endParaRPr lang="en-GB"/>
        </a:p>
      </dgm:t>
    </dgm:pt>
    <dgm:pt modelId="{C513E0E7-6346-4B64-8C56-D2702EA2CA23}">
      <dgm:prSet phldrT="[Text]" custT="1"/>
      <dgm:spPr/>
      <dgm:t>
        <a:bodyPr/>
        <a:lstStyle/>
        <a:p>
          <a:r>
            <a:rPr lang="cy-GB" sz="3200" b="1" dirty="0">
              <a:solidFill>
                <a:srgbClr val="ED7D31"/>
              </a:solidFill>
              <a:latin typeface="Century Gothic" panose="020B0502020202020204" pitchFamily="34" charset="0"/>
            </a:rPr>
            <a:t>Monitro</a:t>
          </a:r>
        </a:p>
      </dgm:t>
    </dgm:pt>
    <dgm:pt modelId="{19B06C88-453E-4859-AB70-EAA3C28D8D55}" type="parTrans" cxnId="{0C05DAFE-812E-4B14-A3B5-401811E87CE5}">
      <dgm:prSet/>
      <dgm:spPr/>
      <dgm:t>
        <a:bodyPr/>
        <a:lstStyle/>
        <a:p>
          <a:endParaRPr lang="en-GB"/>
        </a:p>
      </dgm:t>
    </dgm:pt>
    <dgm:pt modelId="{4A0C7FE5-5A4E-4E6E-8D6F-862F94B886A9}" type="sibTrans" cxnId="{0C05DAFE-812E-4B14-A3B5-401811E87CE5}">
      <dgm:prSet/>
      <dgm:spPr/>
      <dgm:t>
        <a:bodyPr/>
        <a:lstStyle/>
        <a:p>
          <a:endParaRPr lang="en-GB"/>
        </a:p>
      </dgm:t>
    </dgm:pt>
    <dgm:pt modelId="{32F70404-FABE-412A-B5EC-AF1E7347BE8F}">
      <dgm:prSet phldrT="[Text]" custT="1"/>
      <dgm:spPr/>
      <dgm:t>
        <a:bodyPr/>
        <a:lstStyle/>
        <a:p>
          <a:r>
            <a:rPr lang="cy-GB" sz="2400" b="1" dirty="0">
              <a:solidFill>
                <a:srgbClr val="C8102E"/>
              </a:solidFill>
              <a:latin typeface="Century Gothic" panose="020B0502020202020204" pitchFamily="34" charset="0"/>
            </a:rPr>
            <a:t>Gwerthuso</a:t>
          </a:r>
          <a:endParaRPr lang="cy-GB" sz="2800" b="1" dirty="0">
            <a:solidFill>
              <a:srgbClr val="C8102E"/>
            </a:solidFill>
            <a:latin typeface="Century Gothic" panose="020B0502020202020204" pitchFamily="34" charset="0"/>
          </a:endParaRPr>
        </a:p>
      </dgm:t>
    </dgm:pt>
    <dgm:pt modelId="{9F06D7D1-3345-4ED8-9793-AD6F2D9C1486}" type="parTrans" cxnId="{FE066661-94B6-4727-82C1-8C9C93374F0E}">
      <dgm:prSet/>
      <dgm:spPr/>
      <dgm:t>
        <a:bodyPr/>
        <a:lstStyle/>
        <a:p>
          <a:endParaRPr lang="en-GB"/>
        </a:p>
      </dgm:t>
    </dgm:pt>
    <dgm:pt modelId="{3E53DD5B-B286-4521-B618-5C9517627C49}" type="sibTrans" cxnId="{FE066661-94B6-4727-82C1-8C9C93374F0E}">
      <dgm:prSet/>
      <dgm:spPr/>
      <dgm:t>
        <a:bodyPr/>
        <a:lstStyle/>
        <a:p>
          <a:endParaRPr lang="en-GB"/>
        </a:p>
      </dgm:t>
    </dgm:pt>
    <dgm:pt modelId="{A4D34846-9F13-48C9-B0DB-B18E3262AC36}" type="pres">
      <dgm:prSet presAssocID="{74CDF7EB-D80D-42EA-A1D6-B2A225E6EBC6}" presName="Name0" presStyleCnt="0">
        <dgm:presLayoutVars>
          <dgm:chMax val="7"/>
          <dgm:chPref val="7"/>
          <dgm:dir/>
          <dgm:animLvl val="lvl"/>
        </dgm:presLayoutVars>
      </dgm:prSet>
      <dgm:spPr/>
    </dgm:pt>
    <dgm:pt modelId="{A28D38D2-CACC-4851-B0DF-31950C3636F8}" type="pres">
      <dgm:prSet presAssocID="{A7EBF7D3-70F3-4AE2-B41C-F0BB0B862F89}" presName="Accent1" presStyleCnt="0"/>
      <dgm:spPr/>
    </dgm:pt>
    <dgm:pt modelId="{8A02336D-DFC0-4871-BD84-D57ADBFCA756}" type="pres">
      <dgm:prSet presAssocID="{A7EBF7D3-70F3-4AE2-B41C-F0BB0B862F89}" presName="Accent" presStyleLbl="node1" presStyleIdx="0" presStyleCnt="3"/>
      <dgm:spPr>
        <a:solidFill>
          <a:srgbClr val="F6E0C0"/>
        </a:solidFill>
        <a:ln>
          <a:solidFill>
            <a:srgbClr val="F6E0C0"/>
          </a:solidFill>
        </a:ln>
      </dgm:spPr>
    </dgm:pt>
    <dgm:pt modelId="{E3208C07-6506-4824-9C09-AA443ACBB789}" type="pres">
      <dgm:prSet presAssocID="{A7EBF7D3-70F3-4AE2-B41C-F0BB0B862F89}" presName="Parent1" presStyleLbl="revTx" presStyleIdx="0" presStyleCnt="3" custLinFactNeighborX="2291" custLinFactNeighborY="-6822">
        <dgm:presLayoutVars>
          <dgm:chMax val="1"/>
          <dgm:chPref val="1"/>
          <dgm:bulletEnabled val="1"/>
        </dgm:presLayoutVars>
      </dgm:prSet>
      <dgm:spPr/>
    </dgm:pt>
    <dgm:pt modelId="{75C175BC-3062-4C18-8215-909E88AD5FC5}" type="pres">
      <dgm:prSet presAssocID="{C513E0E7-6346-4B64-8C56-D2702EA2CA23}" presName="Accent2" presStyleCnt="0"/>
      <dgm:spPr/>
    </dgm:pt>
    <dgm:pt modelId="{D536E7C5-6D58-4B1D-A6F0-3C974EBC50C9}" type="pres">
      <dgm:prSet presAssocID="{C513E0E7-6346-4B64-8C56-D2702EA2CA23}" presName="Accent" presStyleLbl="node1" presStyleIdx="1" presStyleCnt="3"/>
      <dgm:spPr>
        <a:solidFill>
          <a:srgbClr val="ED7D31"/>
        </a:solidFill>
        <a:ln>
          <a:solidFill>
            <a:srgbClr val="ED7D31"/>
          </a:solidFill>
        </a:ln>
      </dgm:spPr>
    </dgm:pt>
    <dgm:pt modelId="{74EB3396-6BD0-43D2-8612-A46E2C81FC04}" type="pres">
      <dgm:prSet presAssocID="{C513E0E7-6346-4B64-8C56-D2702EA2CA23}" presName="Parent2" presStyleLbl="revTx" presStyleIdx="1" presStyleCnt="3" custScaleX="117492" custLinFactNeighborX="-422" custLinFactNeighborY="-2682">
        <dgm:presLayoutVars>
          <dgm:chMax val="1"/>
          <dgm:chPref val="1"/>
          <dgm:bulletEnabled val="1"/>
        </dgm:presLayoutVars>
      </dgm:prSet>
      <dgm:spPr/>
    </dgm:pt>
    <dgm:pt modelId="{3E17C3CC-9F69-4A65-9920-990324AA2AD8}" type="pres">
      <dgm:prSet presAssocID="{32F70404-FABE-412A-B5EC-AF1E7347BE8F}" presName="Accent3" presStyleCnt="0"/>
      <dgm:spPr/>
    </dgm:pt>
    <dgm:pt modelId="{D86EE9FB-9CA9-48E2-B55C-BDFB3AF01A0B}" type="pres">
      <dgm:prSet presAssocID="{32F70404-FABE-412A-B5EC-AF1E7347BE8F}" presName="Accent" presStyleLbl="node1" presStyleIdx="2" presStyleCnt="3"/>
      <dgm:spPr>
        <a:solidFill>
          <a:srgbClr val="C8102E"/>
        </a:solidFill>
      </dgm:spPr>
    </dgm:pt>
    <dgm:pt modelId="{238877CF-91C1-4C5F-BB05-AD0011DC5527}" type="pres">
      <dgm:prSet presAssocID="{32F70404-FABE-412A-B5EC-AF1E7347BE8F}" presName="Parent3" presStyleLbl="revTx" presStyleIdx="2" presStyleCnt="3" custScaleX="135117">
        <dgm:presLayoutVars>
          <dgm:chMax val="1"/>
          <dgm:chPref val="1"/>
          <dgm:bulletEnabled val="1"/>
        </dgm:presLayoutVars>
      </dgm:prSet>
      <dgm:spPr/>
    </dgm:pt>
  </dgm:ptLst>
  <dgm:cxnLst>
    <dgm:cxn modelId="{D768AA08-2E11-4C1F-A06C-D182FF3B1E89}" type="presOf" srcId="{A7EBF7D3-70F3-4AE2-B41C-F0BB0B862F89}" destId="{E3208C07-6506-4824-9C09-AA443ACBB789}" srcOrd="0" destOrd="0" presId="urn:microsoft.com/office/officeart/2009/layout/CircleArrowProcess"/>
    <dgm:cxn modelId="{FE066661-94B6-4727-82C1-8C9C93374F0E}" srcId="{74CDF7EB-D80D-42EA-A1D6-B2A225E6EBC6}" destId="{32F70404-FABE-412A-B5EC-AF1E7347BE8F}" srcOrd="2" destOrd="0" parTransId="{9F06D7D1-3345-4ED8-9793-AD6F2D9C1486}" sibTransId="{3E53DD5B-B286-4521-B618-5C9517627C49}"/>
    <dgm:cxn modelId="{2932B96B-4C2E-4895-AEC1-EE74D50DA914}" type="presOf" srcId="{74CDF7EB-D80D-42EA-A1D6-B2A225E6EBC6}" destId="{A4D34846-9F13-48C9-B0DB-B18E3262AC36}" srcOrd="0" destOrd="0" presId="urn:microsoft.com/office/officeart/2009/layout/CircleArrowProcess"/>
    <dgm:cxn modelId="{CC0F217F-7FCF-413E-A5EA-95F46D0EFF4C}" srcId="{74CDF7EB-D80D-42EA-A1D6-B2A225E6EBC6}" destId="{A7EBF7D3-70F3-4AE2-B41C-F0BB0B862F89}" srcOrd="0" destOrd="0" parTransId="{D459E710-E415-49DE-8FBA-1E940C2114E8}" sibTransId="{1C6ED44C-4092-49B8-A5B3-491A61AE1DB4}"/>
    <dgm:cxn modelId="{34FE2487-D137-42C0-B6FF-B2FCC2718CAE}" type="presOf" srcId="{32F70404-FABE-412A-B5EC-AF1E7347BE8F}" destId="{238877CF-91C1-4C5F-BB05-AD0011DC5527}" srcOrd="0" destOrd="0" presId="urn:microsoft.com/office/officeart/2009/layout/CircleArrowProcess"/>
    <dgm:cxn modelId="{8E10B5A6-9623-4A98-914E-1ED2BAB7E01D}" type="presOf" srcId="{C513E0E7-6346-4B64-8C56-D2702EA2CA23}" destId="{74EB3396-6BD0-43D2-8612-A46E2C81FC04}" srcOrd="0" destOrd="0" presId="urn:microsoft.com/office/officeart/2009/layout/CircleArrowProcess"/>
    <dgm:cxn modelId="{0C05DAFE-812E-4B14-A3B5-401811E87CE5}" srcId="{74CDF7EB-D80D-42EA-A1D6-B2A225E6EBC6}" destId="{C513E0E7-6346-4B64-8C56-D2702EA2CA23}" srcOrd="1" destOrd="0" parTransId="{19B06C88-453E-4859-AB70-EAA3C28D8D55}" sibTransId="{4A0C7FE5-5A4E-4E6E-8D6F-862F94B886A9}"/>
    <dgm:cxn modelId="{DFEA6C02-FB10-44C4-8D44-126E1FDEA3A9}" type="presParOf" srcId="{A4D34846-9F13-48C9-B0DB-B18E3262AC36}" destId="{A28D38D2-CACC-4851-B0DF-31950C3636F8}" srcOrd="0" destOrd="0" presId="urn:microsoft.com/office/officeart/2009/layout/CircleArrowProcess"/>
    <dgm:cxn modelId="{85490797-1CA6-4FDC-BD23-DD0BC953B99E}" type="presParOf" srcId="{A28D38D2-CACC-4851-B0DF-31950C3636F8}" destId="{8A02336D-DFC0-4871-BD84-D57ADBFCA756}" srcOrd="0" destOrd="0" presId="urn:microsoft.com/office/officeart/2009/layout/CircleArrowProcess"/>
    <dgm:cxn modelId="{88221E9B-8DD3-4B5D-ACC6-5E62B9CCB794}" type="presParOf" srcId="{A4D34846-9F13-48C9-B0DB-B18E3262AC36}" destId="{E3208C07-6506-4824-9C09-AA443ACBB789}" srcOrd="1" destOrd="0" presId="urn:microsoft.com/office/officeart/2009/layout/CircleArrowProcess"/>
    <dgm:cxn modelId="{B3FFA56C-6774-4008-B7DC-6C84C2E35D6C}" type="presParOf" srcId="{A4D34846-9F13-48C9-B0DB-B18E3262AC36}" destId="{75C175BC-3062-4C18-8215-909E88AD5FC5}" srcOrd="2" destOrd="0" presId="urn:microsoft.com/office/officeart/2009/layout/CircleArrowProcess"/>
    <dgm:cxn modelId="{2FE9FE9A-357D-40AF-BF9D-16562BB27B34}" type="presParOf" srcId="{75C175BC-3062-4C18-8215-909E88AD5FC5}" destId="{D536E7C5-6D58-4B1D-A6F0-3C974EBC50C9}" srcOrd="0" destOrd="0" presId="urn:microsoft.com/office/officeart/2009/layout/CircleArrowProcess"/>
    <dgm:cxn modelId="{E7C7A2A0-ED92-476B-86E7-F9C82A2A13C6}" type="presParOf" srcId="{A4D34846-9F13-48C9-B0DB-B18E3262AC36}" destId="{74EB3396-6BD0-43D2-8612-A46E2C81FC04}" srcOrd="3" destOrd="0" presId="urn:microsoft.com/office/officeart/2009/layout/CircleArrowProcess"/>
    <dgm:cxn modelId="{40321263-4BC8-49CD-BF61-545903703BFD}" type="presParOf" srcId="{A4D34846-9F13-48C9-B0DB-B18E3262AC36}" destId="{3E17C3CC-9F69-4A65-9920-990324AA2AD8}" srcOrd="4" destOrd="0" presId="urn:microsoft.com/office/officeart/2009/layout/CircleArrowProcess"/>
    <dgm:cxn modelId="{EF8A40B0-5C3A-4712-A510-BE05EC7CFFE0}" type="presParOf" srcId="{3E17C3CC-9F69-4A65-9920-990324AA2AD8}" destId="{D86EE9FB-9CA9-48E2-B55C-BDFB3AF01A0B}" srcOrd="0" destOrd="0" presId="urn:microsoft.com/office/officeart/2009/layout/CircleArrowProcess"/>
    <dgm:cxn modelId="{1CCF68B2-A0F7-41CB-BB31-BCF0A9F13699}" type="presParOf" srcId="{A4D34846-9F13-48C9-B0DB-B18E3262AC36}" destId="{238877CF-91C1-4C5F-BB05-AD0011DC5527}"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2336D-DFC0-4871-BD84-D57ADBFCA756}">
      <dsp:nvSpPr>
        <dsp:cNvPr id="0" name=""/>
        <dsp:cNvSpPr/>
      </dsp:nvSpPr>
      <dsp:spPr>
        <a:xfrm>
          <a:off x="3122127" y="0"/>
          <a:ext cx="2608149" cy="2608546"/>
        </a:xfrm>
        <a:prstGeom prst="circularArrow">
          <a:avLst>
            <a:gd name="adj1" fmla="val 10980"/>
            <a:gd name="adj2" fmla="val 1142322"/>
            <a:gd name="adj3" fmla="val 4500000"/>
            <a:gd name="adj4" fmla="val 10800000"/>
            <a:gd name="adj5" fmla="val 12500"/>
          </a:avLst>
        </a:prstGeom>
        <a:solidFill>
          <a:srgbClr val="F6E0C0"/>
        </a:solidFill>
        <a:ln w="12700" cap="flat" cmpd="sng" algn="ctr">
          <a:solidFill>
            <a:srgbClr val="F6E0C0"/>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208C07-6506-4824-9C09-AA443ACBB789}">
      <dsp:nvSpPr>
        <dsp:cNvPr id="0" name=""/>
        <dsp:cNvSpPr/>
      </dsp:nvSpPr>
      <dsp:spPr>
        <a:xfrm>
          <a:off x="3731817" y="892340"/>
          <a:ext cx="1449298"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cy-GB" sz="2400" b="1" kern="1200" dirty="0">
              <a:solidFill>
                <a:srgbClr val="F6E0C0"/>
              </a:solidFill>
              <a:latin typeface="Century Gothic" panose="020B0502020202020204" pitchFamily="34" charset="0"/>
            </a:rPr>
            <a:t>Cynllunio</a:t>
          </a:r>
          <a:endParaRPr lang="cy-GB" sz="4000" b="1" kern="1200" dirty="0">
            <a:solidFill>
              <a:srgbClr val="F6E0C0"/>
            </a:solidFill>
            <a:latin typeface="Century Gothic" panose="020B0502020202020204" pitchFamily="34" charset="0"/>
          </a:endParaRPr>
        </a:p>
      </dsp:txBody>
      <dsp:txXfrm>
        <a:off x="3731817" y="892340"/>
        <a:ext cx="1449298" cy="724475"/>
      </dsp:txXfrm>
    </dsp:sp>
    <dsp:sp modelId="{D536E7C5-6D58-4B1D-A6F0-3C974EBC50C9}">
      <dsp:nvSpPr>
        <dsp:cNvPr id="0" name=""/>
        <dsp:cNvSpPr/>
      </dsp:nvSpPr>
      <dsp:spPr>
        <a:xfrm>
          <a:off x="2397723" y="1498803"/>
          <a:ext cx="2608149" cy="2608546"/>
        </a:xfrm>
        <a:prstGeom prst="leftCircularArrow">
          <a:avLst>
            <a:gd name="adj1" fmla="val 10980"/>
            <a:gd name="adj2" fmla="val 1142322"/>
            <a:gd name="adj3" fmla="val 6300000"/>
            <a:gd name="adj4" fmla="val 18900000"/>
            <a:gd name="adj5" fmla="val 12500"/>
          </a:avLst>
        </a:prstGeom>
        <a:solidFill>
          <a:srgbClr val="ED7D31"/>
        </a:solidFill>
        <a:ln w="12700" cap="flat" cmpd="sng" algn="ctr">
          <a:solidFill>
            <a:srgbClr val="ED7D31"/>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B3396-6BD0-43D2-8612-A46E2C81FC04}">
      <dsp:nvSpPr>
        <dsp:cNvPr id="0" name=""/>
        <dsp:cNvSpPr/>
      </dsp:nvSpPr>
      <dsp:spPr>
        <a:xfrm>
          <a:off x="2844276" y="2429807"/>
          <a:ext cx="1702809"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cy-GB" sz="3200" b="1" kern="1200" dirty="0">
              <a:solidFill>
                <a:srgbClr val="ED7D31"/>
              </a:solidFill>
              <a:latin typeface="Century Gothic" panose="020B0502020202020204" pitchFamily="34" charset="0"/>
            </a:rPr>
            <a:t>Monitro</a:t>
          </a:r>
        </a:p>
      </dsp:txBody>
      <dsp:txXfrm>
        <a:off x="2844276" y="2429807"/>
        <a:ext cx="1702809" cy="724475"/>
      </dsp:txXfrm>
    </dsp:sp>
    <dsp:sp modelId="{D86EE9FB-9CA9-48E2-B55C-BDFB3AF01A0B}">
      <dsp:nvSpPr>
        <dsp:cNvPr id="0" name=""/>
        <dsp:cNvSpPr/>
      </dsp:nvSpPr>
      <dsp:spPr>
        <a:xfrm>
          <a:off x="3307759" y="3176964"/>
          <a:ext cx="2240804" cy="2241702"/>
        </a:xfrm>
        <a:prstGeom prst="blockArc">
          <a:avLst>
            <a:gd name="adj1" fmla="val 13500000"/>
            <a:gd name="adj2" fmla="val 10800000"/>
            <a:gd name="adj3" fmla="val 12740"/>
          </a:avLst>
        </a:prstGeom>
        <a:solidFill>
          <a:srgbClr val="C8102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8877CF-91C1-4C5F-BB05-AD0011DC5527}">
      <dsp:nvSpPr>
        <dsp:cNvPr id="0" name=""/>
        <dsp:cNvSpPr/>
      </dsp:nvSpPr>
      <dsp:spPr>
        <a:xfrm>
          <a:off x="3447567" y="3958878"/>
          <a:ext cx="1958248" cy="724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cy-GB" sz="2400" b="1" kern="1200" dirty="0">
              <a:solidFill>
                <a:srgbClr val="C8102E"/>
              </a:solidFill>
              <a:latin typeface="Century Gothic" panose="020B0502020202020204" pitchFamily="34" charset="0"/>
            </a:rPr>
            <a:t>Gwerthuso</a:t>
          </a:r>
          <a:endParaRPr lang="cy-GB" sz="2800" b="1" kern="1200" dirty="0">
            <a:solidFill>
              <a:srgbClr val="C8102E"/>
            </a:solidFill>
            <a:latin typeface="Century Gothic" panose="020B0502020202020204" pitchFamily="34" charset="0"/>
          </a:endParaRPr>
        </a:p>
      </dsp:txBody>
      <dsp:txXfrm>
        <a:off x="3447567" y="3958878"/>
        <a:ext cx="1958248" cy="724475"/>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78343AA-F83C-4FD9-BC96-2DC37F8C51BF}" type="datetimeFigureOut">
              <a:rPr lang="en-GB" smtClean="0"/>
              <a:t>24/06/2026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7187C4E-E9C3-4C9B-9C91-E90607B8B6A6}" type="slidenum">
              <a:rPr lang="en-GB" smtClean="0"/>
              <a:t>‹#›</a:t>
            </a:fld>
            <a:endParaRPr lang="en-GB"/>
          </a:p>
        </p:txBody>
      </p:sp>
    </p:spTree>
    <p:extLst>
      <p:ext uri="{BB962C8B-B14F-4D97-AF65-F5344CB8AC3E}">
        <p14:creationId xmlns:p14="http://schemas.microsoft.com/office/powerpoint/2010/main" val="2598512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0" i="0" u="none" strike="noStrike">
                <a:solidFill>
                  <a:srgbClr val="000000"/>
                </a:solidFill>
                <a:effectLst/>
                <a:highlight>
                  <a:srgbClr val="F5F5F5"/>
                </a:highlight>
                <a:latin typeface="Aptos" panose="020B0004020202020204" pitchFamily="34" charset="0"/>
              </a:rPr>
              <a:t>Daw’r tri man cychwyn hyn o’r fframwaith siarad yn atebol. Darllenwch fwy: https://educationendowmentfoundation.org.uk/education-evidence/guidance-reports/literacy-ks3-ks4 (tudalen 27)</a:t>
            </a:r>
          </a:p>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3</a:t>
            </a:fld>
            <a:endParaRPr lang="en-GB"/>
          </a:p>
        </p:txBody>
      </p:sp>
    </p:spTree>
    <p:extLst>
      <p:ext uri="{BB962C8B-B14F-4D97-AF65-F5344CB8AC3E}">
        <p14:creationId xmlns:p14="http://schemas.microsoft.com/office/powerpoint/2010/main" val="1153487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6</a:t>
            </a:fld>
            <a:endParaRPr lang="en-GB"/>
          </a:p>
        </p:txBody>
      </p:sp>
    </p:spTree>
    <p:extLst>
      <p:ext uri="{BB962C8B-B14F-4D97-AF65-F5344CB8AC3E}">
        <p14:creationId xmlns:p14="http://schemas.microsoft.com/office/powerpoint/2010/main" val="3806975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7</a:t>
            </a:fld>
            <a:endParaRPr lang="en-GB"/>
          </a:p>
        </p:txBody>
      </p:sp>
    </p:spTree>
    <p:extLst>
      <p:ext uri="{BB962C8B-B14F-4D97-AF65-F5344CB8AC3E}">
        <p14:creationId xmlns:p14="http://schemas.microsoft.com/office/powerpoint/2010/main" val="26960216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8</a:t>
            </a:fld>
            <a:endParaRPr lang="en-GB"/>
          </a:p>
        </p:txBody>
      </p:sp>
    </p:spTree>
    <p:extLst>
      <p:ext uri="{BB962C8B-B14F-4D97-AF65-F5344CB8AC3E}">
        <p14:creationId xmlns:p14="http://schemas.microsoft.com/office/powerpoint/2010/main" val="80571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D.S. – mae’r atebion enghreifftiol i’r pontydd geiriau sydd wedi’u darparu yn y pecyn sleidiau hwn ymysg nifer o atebion cywir posibl. Canllaw yw’r rhain i fod, nid rhai mae’n rhaid eu defnyddio, gan fod yr adnodd hwn yn seiliedig ar sgwrs yn y bôn. Atgyfnerthwch hyn gyda’ch dysgwyr os oes angen.</a:t>
            </a:r>
          </a:p>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9</a:t>
            </a:fld>
            <a:endParaRPr lang="en-GB"/>
          </a:p>
        </p:txBody>
      </p:sp>
    </p:spTree>
    <p:extLst>
      <p:ext uri="{BB962C8B-B14F-4D97-AF65-F5344CB8AC3E}">
        <p14:creationId xmlns:p14="http://schemas.microsoft.com/office/powerpoint/2010/main" val="211928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Nodyn - </a:t>
            </a:r>
            <a:r>
              <a:rPr lang="cy-GB" sz="1800">
                <a:solidFill>
                  <a:srgbClr val="C82613"/>
                </a:solidFill>
                <a:effectLst/>
                <a:latin typeface="Aptos" panose="020B0004020202020204" pitchFamily="34" charset="0"/>
                <a:ea typeface="Aptos"/>
                <a:cs typeface="Aptos" panose="020B0004020202020204" pitchFamily="34" charset="0"/>
              </a:rPr>
              <a:t>ni all cyfansoddion ïonig solet ddargludo trydan.</a:t>
            </a:r>
          </a:p>
        </p:txBody>
      </p:sp>
      <p:sp>
        <p:nvSpPr>
          <p:cNvPr id="4" name="Slide Number Placeholder 3"/>
          <p:cNvSpPr>
            <a:spLocks noGrp="1"/>
          </p:cNvSpPr>
          <p:nvPr>
            <p:ph type="sldNum" sz="quarter" idx="5"/>
          </p:nvPr>
        </p:nvSpPr>
        <p:spPr/>
        <p:txBody>
          <a:bodyPr/>
          <a:lstStyle/>
          <a:p>
            <a:fld id="{E7187C4E-E9C3-4C9B-9C91-E90607B8B6A6}" type="slidenum">
              <a:rPr lang="en-GB" smtClean="0"/>
              <a:t>14</a:t>
            </a:fld>
            <a:endParaRPr lang="en-GB"/>
          </a:p>
        </p:txBody>
      </p:sp>
    </p:spTree>
    <p:extLst>
      <p:ext uri="{BB962C8B-B14F-4D97-AF65-F5344CB8AC3E}">
        <p14:creationId xmlns:p14="http://schemas.microsoft.com/office/powerpoint/2010/main" val="1535832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Nodyn - </a:t>
            </a:r>
            <a:r>
              <a:rPr lang="cy-GB" sz="1800">
                <a:solidFill>
                  <a:srgbClr val="C82613"/>
                </a:solidFill>
                <a:effectLst/>
                <a:latin typeface="Aptos" panose="020B0004020202020204" pitchFamily="34" charset="0"/>
                <a:ea typeface="Aptos"/>
                <a:cs typeface="Aptos" panose="020B0004020202020204" pitchFamily="34" charset="0"/>
              </a:rPr>
              <a:t>er nad yw rhannu electronau yn ‘rym’ yn yr ystyr draddodiadol (fel disgyrchiant neu electromagnetedd), mae’n cynnwys atyniad electrostatig. Mae niwclysau â gwefr bositif yr atomau’n atynnu’r electronau cydranedig â gwefr negatif, gan greu rhyngweithiad sefydlog.</a:t>
            </a:r>
          </a:p>
        </p:txBody>
      </p:sp>
      <p:sp>
        <p:nvSpPr>
          <p:cNvPr id="4" name="Slide Number Placeholder 3"/>
          <p:cNvSpPr>
            <a:spLocks noGrp="1"/>
          </p:cNvSpPr>
          <p:nvPr>
            <p:ph type="sldNum" sz="quarter" idx="5"/>
          </p:nvPr>
        </p:nvSpPr>
        <p:spPr/>
        <p:txBody>
          <a:bodyPr/>
          <a:lstStyle/>
          <a:p>
            <a:fld id="{E7187C4E-E9C3-4C9B-9C91-E90607B8B6A6}" type="slidenum">
              <a:rPr lang="en-GB" smtClean="0"/>
              <a:t>22</a:t>
            </a:fld>
            <a:endParaRPr lang="en-GB"/>
          </a:p>
        </p:txBody>
      </p:sp>
    </p:spTree>
    <p:extLst>
      <p:ext uri="{BB962C8B-B14F-4D97-AF65-F5344CB8AC3E}">
        <p14:creationId xmlns:p14="http://schemas.microsoft.com/office/powerpoint/2010/main" val="2475731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a:t>Nodyn - </a:t>
            </a:r>
            <a:r>
              <a:rPr lang="cy-GB" sz="1800">
                <a:solidFill>
                  <a:srgbClr val="C82613"/>
                </a:solidFill>
                <a:effectLst/>
                <a:latin typeface="Aptos" panose="020B0004020202020204" pitchFamily="34" charset="0"/>
                <a:ea typeface="Aptos"/>
                <a:cs typeface="Aptos" panose="020B0004020202020204" pitchFamily="34" charset="0"/>
              </a:rPr>
              <a:t>mae diemwnt yn achos unigryw oherwydd nid yw’n dibynnu ar rymoedd rhyngfoleciwlaidd i ddal ei adeiledd at ei gilydd. Yn hytrach, mae wedi’i adeiladu’n gyfan gwbl o fondiau cofalent cryf, gan ffurfio rhwydwaith hynod anhyblyg a sefydlog.</a:t>
            </a:r>
          </a:p>
          <a:p>
            <a:endParaRPr lang="en-GB" dirty="0"/>
          </a:p>
        </p:txBody>
      </p:sp>
      <p:sp>
        <p:nvSpPr>
          <p:cNvPr id="4" name="Slide Number Placeholder 3"/>
          <p:cNvSpPr>
            <a:spLocks noGrp="1"/>
          </p:cNvSpPr>
          <p:nvPr>
            <p:ph type="sldNum" sz="quarter" idx="5"/>
          </p:nvPr>
        </p:nvSpPr>
        <p:spPr/>
        <p:txBody>
          <a:bodyPr/>
          <a:lstStyle/>
          <a:p>
            <a:fld id="{E7187C4E-E9C3-4C9B-9C91-E90607B8B6A6}" type="slidenum">
              <a:rPr lang="en-GB" smtClean="0"/>
              <a:t>26</a:t>
            </a:fld>
            <a:endParaRPr lang="en-GB"/>
          </a:p>
        </p:txBody>
      </p:sp>
    </p:spTree>
    <p:extLst>
      <p:ext uri="{BB962C8B-B14F-4D97-AF65-F5344CB8AC3E}">
        <p14:creationId xmlns:p14="http://schemas.microsoft.com/office/powerpoint/2010/main" val="197726972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860974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6/24/2026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9" r:id="rId1"/>
    <p:sldLayoutId id="2147483662" r:id="rId2"/>
    <p:sldLayoutId id="2147483672" r:id="rId3"/>
    <p:sldLayoutId id="2147483668" r:id="rId4"/>
    <p:sldLayoutId id="2147483686" r:id="rId5"/>
    <p:sldLayoutId id="2147483689" r:id="rId6"/>
    <p:sldLayoutId id="2147483692" r:id="rId7"/>
    <p:sldLayoutId id="2147483683"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8.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cy-GB"/>
              <a:t>14–16 oed</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p:txBody>
          <a:bodyPr/>
          <a:lstStyle/>
          <a:p>
            <a:r>
              <a:rPr lang="cy-GB"/>
              <a:t>Sgwrs strwythuredig: adeiledd a bondio</a:t>
            </a:r>
          </a:p>
        </p:txBody>
      </p:sp>
      <p:sp>
        <p:nvSpPr>
          <p:cNvPr id="14" name="Title 1">
            <a:extLst>
              <a:ext uri="{FF2B5EF4-FFF2-40B4-BE49-F238E27FC236}">
                <a16:creationId xmlns:a16="http://schemas.microsoft.com/office/drawing/2014/main" id="{733B6428-7651-D44C-BAFC-EA24E6298D54}"/>
              </a:ext>
            </a:extLst>
          </p:cNvPr>
          <p:cNvSpPr txBox="1">
            <a:spLocks/>
          </p:cNvSpPr>
          <p:nvPr/>
        </p:nvSpPr>
        <p:spPr>
          <a:xfrm>
            <a:off x="7753350" y="5850000"/>
            <a:ext cx="3856650"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400" b="1" i="0" u="none" kern="1200" dirty="0" err="1">
                <a:solidFill>
                  <a:schemeClr val="bg1"/>
                </a:solidFill>
                <a:effectLst/>
                <a:latin typeface="Century Gothic" panose="020B0502020202020204" pitchFamily="34" charset="0"/>
                <a:ea typeface="+mj-ea"/>
                <a:cs typeface="+mj-cs"/>
              </a:rPr>
              <a:t>Wedi’i</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lawrlwytho</a:t>
            </a:r>
            <a:r>
              <a:rPr lang="en-GB" sz="1400" b="1" i="0" u="none" kern="1200" dirty="0">
                <a:solidFill>
                  <a:schemeClr val="bg1"/>
                </a:solidFill>
                <a:effectLst/>
                <a:latin typeface="Century Gothic" panose="020B0502020202020204" pitchFamily="34" charset="0"/>
                <a:ea typeface="+mj-ea"/>
                <a:cs typeface="+mj-cs"/>
              </a:rPr>
              <a:t> o </a:t>
            </a:r>
            <a:r>
              <a:rPr lang="en-GB" sz="1400" b="1" i="0" u="none" strike="noStrike" dirty="0">
                <a:solidFill>
                  <a:schemeClr val="bg1"/>
                </a:solidFill>
                <a:effectLst/>
                <a:latin typeface="Century Gothic" panose="020B0502020202020204" pitchFamily="34" charset="0"/>
              </a:rPr>
              <a:t>rsc.li/4uoIcAO</a:t>
            </a:r>
            <a:r>
              <a:rPr lang="en-GB" sz="1400" b="1" i="0" u="none" kern="1200" dirty="0">
                <a:solidFill>
                  <a:schemeClr val="bg1"/>
                </a:solidFill>
                <a:effectLst/>
                <a:latin typeface="Century Gothic" panose="020B0502020202020204" pitchFamily="34" charset="0"/>
                <a:ea typeface="+mj-ea"/>
                <a:cs typeface="+mj-cs"/>
              </a:rPr>
              <a:t>, Mae </a:t>
            </a:r>
            <a:r>
              <a:rPr lang="en-GB" sz="1400" b="1" i="0" u="none" kern="1200" dirty="0" err="1">
                <a:solidFill>
                  <a:schemeClr val="bg1"/>
                </a:solidFill>
                <a:effectLst/>
                <a:latin typeface="Century Gothic" panose="020B0502020202020204" pitchFamily="34" charset="0"/>
                <a:ea typeface="+mj-ea"/>
                <a:cs typeface="+mj-cs"/>
              </a:rPr>
              <a:t>nodiadau</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llawn</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i</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athrawon</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ar</a:t>
            </a:r>
            <a:r>
              <a:rPr lang="en-GB" sz="1400" b="1" i="0" u="none" kern="1200" dirty="0">
                <a:solidFill>
                  <a:schemeClr val="bg1"/>
                </a:solidFill>
                <a:effectLst/>
                <a:latin typeface="Century Gothic" panose="020B0502020202020204" pitchFamily="34" charset="0"/>
                <a:ea typeface="+mj-ea"/>
                <a:cs typeface="+mj-cs"/>
              </a:rPr>
              <a:t> </a:t>
            </a:r>
            <a:r>
              <a:rPr lang="en-GB" sz="1400" b="1" i="0" u="none" kern="1200" dirty="0" err="1">
                <a:solidFill>
                  <a:schemeClr val="bg1"/>
                </a:solidFill>
                <a:effectLst/>
                <a:latin typeface="Century Gothic" panose="020B0502020202020204" pitchFamily="34" charset="0"/>
                <a:ea typeface="+mj-ea"/>
                <a:cs typeface="+mj-cs"/>
              </a:rPr>
              <a:t>gael</a:t>
            </a:r>
            <a:endParaRPr lang="en-US" sz="1400" u="none" dirty="0">
              <a:solidFill>
                <a:schemeClr val="bg1"/>
              </a:solidFill>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ECF7E-E204-D80A-9784-1BE29E9CED2E}"/>
              </a:ext>
            </a:extLst>
          </p:cNvPr>
          <p:cNvSpPr>
            <a:spLocks noGrp="1"/>
          </p:cNvSpPr>
          <p:nvPr>
            <p:ph type="title"/>
          </p:nvPr>
        </p:nvSpPr>
        <p:spPr/>
        <p:txBody>
          <a:bodyPr/>
          <a:lstStyle/>
          <a:p>
            <a:r>
              <a:rPr lang="cy-GB"/>
              <a:t>Amcanion dysgu</a:t>
            </a:r>
          </a:p>
        </p:txBody>
      </p:sp>
      <p:sp>
        <p:nvSpPr>
          <p:cNvPr id="3" name="Content Placeholder 2">
            <a:extLst>
              <a:ext uri="{FF2B5EF4-FFF2-40B4-BE49-F238E27FC236}">
                <a16:creationId xmlns:a16="http://schemas.microsoft.com/office/drawing/2014/main" id="{47A3970C-E4C6-5FD4-426B-988DFFCC35C6}"/>
              </a:ext>
            </a:extLst>
          </p:cNvPr>
          <p:cNvSpPr>
            <a:spLocks noGrp="1"/>
          </p:cNvSpPr>
          <p:nvPr>
            <p:ph idx="1"/>
          </p:nvPr>
        </p:nvSpPr>
        <p:spPr/>
        <p:txBody>
          <a:bodyPr>
            <a:normAutofit/>
          </a:bodyPr>
          <a:lstStyle/>
          <a:p>
            <a:pPr lvl="0">
              <a:lnSpc>
                <a:spcPct val="150000"/>
              </a:lnSpc>
              <a:buClr>
                <a:srgbClr val="C8102E"/>
              </a:buClr>
            </a:pPr>
            <a:r>
              <a:rPr lang="cy-GB" sz="1800">
                <a:solidFill>
                  <a:srgbClr val="C00000"/>
                </a:solidFill>
                <a:effectLst/>
                <a:latin typeface="Century Gothic" panose="020B0502020202020204" pitchFamily="34" charset="0"/>
                <a:ea typeface="Century Gothic"/>
                <a:cs typeface="Arial" panose="020B0604020202020204" pitchFamily="34" charset="0"/>
              </a:rPr>
              <a:t>1. </a:t>
            </a:r>
            <a:r>
              <a:rPr lang="cy-GB" sz="1800">
                <a:effectLst/>
                <a:latin typeface="Century Gothic" panose="020B0502020202020204" pitchFamily="34" charset="0"/>
                <a:ea typeface="Century Gothic"/>
                <a:cs typeface="Arial" panose="020B0604020202020204" pitchFamily="34" charset="0"/>
              </a:rPr>
              <a:t>Defnyddio disgrifiadau o fondiau cofalent, ïonig a metelig i gyfiawnhau gwahanol briodweddau ffisegol adeileddau cofalent, ïonig a metelig.   </a:t>
            </a:r>
          </a:p>
          <a:p>
            <a:r>
              <a:rPr lang="cy-GB" sz="1800">
                <a:solidFill>
                  <a:srgbClr val="C00000"/>
                </a:solidFill>
                <a:effectLst/>
                <a:latin typeface="Century Gothic" panose="020B0502020202020204" pitchFamily="34" charset="0"/>
              </a:rPr>
              <a:t>2. </a:t>
            </a:r>
            <a:r>
              <a:rPr lang="cy-GB" sz="1800">
                <a:effectLst/>
                <a:latin typeface="Century Gothic" panose="020B0502020202020204" pitchFamily="34" charset="0"/>
              </a:rPr>
              <a:t>Datblygu sgiliau siarad a gwrando drwy ddefnyddio’r sylfeini sgwrs strwythuredig i helpu i reoli trafodaeth eich grŵp.</a:t>
            </a:r>
          </a:p>
          <a:p>
            <a:pPr lvl="0">
              <a:lnSpc>
                <a:spcPct val="150000"/>
              </a:lnSpc>
              <a:buClr>
                <a:srgbClr val="C8102E"/>
              </a:buClr>
            </a:pPr>
            <a:r>
              <a:rPr lang="cy-GB" sz="1800">
                <a:solidFill>
                  <a:srgbClr val="C00000"/>
                </a:solidFill>
                <a:effectLst/>
                <a:latin typeface="Century Gothic" panose="020B0502020202020204" pitchFamily="34" charset="0"/>
                <a:ea typeface="Century Gothic"/>
                <a:cs typeface="Arial" panose="020B0604020202020204" pitchFamily="34" charset="0"/>
              </a:rPr>
              <a:t>3. </a:t>
            </a:r>
            <a:r>
              <a:rPr lang="cy-GB" sz="1800">
                <a:latin typeface="Century Gothic" panose="020B0502020202020204" pitchFamily="34" charset="0"/>
                <a:ea typeface="Century Gothic"/>
                <a:cs typeface="Arial" panose="020B0604020202020204" pitchFamily="34" charset="0"/>
              </a:rPr>
              <a:t>Meithrin cyd-ddealltwriaeth o’r adeiledd a’r bondiau yn y gwahanol fathau o garbon, gan wahaniaethu rhwng adeileddau syml a mawr o wybodaeth am briodweddau ffisegol.</a:t>
            </a:r>
          </a:p>
          <a:p>
            <a:r>
              <a:rPr lang="cy-GB" sz="1800">
                <a:solidFill>
                  <a:srgbClr val="C00000"/>
                </a:solidFill>
                <a:effectLst/>
                <a:latin typeface="Century Gothic" panose="020B0502020202020204" pitchFamily="34" charset="0"/>
              </a:rPr>
              <a:t>4. </a:t>
            </a:r>
            <a:r>
              <a:rPr lang="cy-GB" sz="1800">
                <a:effectLst/>
                <a:latin typeface="Century Gothic" panose="020B0502020202020204" pitchFamily="34" charset="0"/>
              </a:rPr>
              <a:t>Gwerthuso pa mor llwyddiannus yw pont eiriau eich grŵp drwy ei chymharu â’r enghreifftiau eraill. </a:t>
            </a:r>
          </a:p>
          <a:p>
            <a:endParaRPr lang="en-GB" dirty="0"/>
          </a:p>
        </p:txBody>
      </p:sp>
    </p:spTree>
    <p:extLst>
      <p:ext uri="{BB962C8B-B14F-4D97-AF65-F5344CB8AC3E}">
        <p14:creationId xmlns:p14="http://schemas.microsoft.com/office/powerpoint/2010/main" val="1192029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p:txBody>
          <a:bodyPr/>
          <a:lstStyle/>
          <a:p>
            <a:r>
              <a:rPr lang="cy-GB"/>
              <a:t>Sylfeini</a:t>
            </a:r>
          </a:p>
        </p:txBody>
      </p:sp>
      <p:sp>
        <p:nvSpPr>
          <p:cNvPr id="5" name="Vertical Title 1">
            <a:extLst>
              <a:ext uri="{FF2B5EF4-FFF2-40B4-BE49-F238E27FC236}">
                <a16:creationId xmlns:a16="http://schemas.microsoft.com/office/drawing/2014/main" id="{94DF5491-C51B-5546-8D63-8BD341C64B0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8" name="Content Placeholder 2">
            <a:extLst>
              <a:ext uri="{FF2B5EF4-FFF2-40B4-BE49-F238E27FC236}">
                <a16:creationId xmlns:a16="http://schemas.microsoft.com/office/drawing/2014/main" id="{14634000-16C6-5699-FDE9-FF6D1252B499}"/>
              </a:ext>
            </a:extLst>
          </p:cNvPr>
          <p:cNvSpPr>
            <a:spLocks noGrp="1"/>
          </p:cNvSpPr>
          <p:nvPr>
            <p:ph idx="1"/>
          </p:nvPr>
        </p:nvSpPr>
        <p:spPr>
          <a:xfrm>
            <a:off x="540000" y="1611664"/>
            <a:ext cx="9590971" cy="4121211"/>
          </a:xfrm>
        </p:spPr>
        <p:txBody>
          <a:bodyPr/>
          <a:lstStyle/>
          <a:p>
            <a:pPr marL="625475" indent="-444500" algn="l" rtl="0" fontAlgn="base">
              <a:buClr>
                <a:srgbClr val="C8102E"/>
              </a:buClr>
              <a:buSzPct val="125000"/>
              <a:buFont typeface="Arial" panose="020B0604020202020204" pitchFamily="34" charset="0"/>
              <a:buChar char="•"/>
            </a:pPr>
            <a:r>
              <a:rPr lang="cy-GB" b="1" i="0" dirty="0">
                <a:solidFill>
                  <a:srgbClr val="000000"/>
                </a:solidFill>
                <a:effectLst/>
              </a:rPr>
              <a:t>Gwybodaeth:</a:t>
            </a:r>
            <a:r>
              <a:rPr lang="cy-GB" i="0" dirty="0">
                <a:solidFill>
                  <a:srgbClr val="000000"/>
                </a:solidFill>
                <a:effectLst/>
              </a:rPr>
              <a:t> gwnewch eich gorau i fod yn gywir wrth siarad.</a:t>
            </a:r>
          </a:p>
          <a:p>
            <a:pPr marL="625475" indent="-444500" algn="l" rtl="0" fontAlgn="base">
              <a:buClr>
                <a:srgbClr val="C8102E"/>
              </a:buClr>
              <a:buSzPct val="125000"/>
              <a:buFont typeface="Arial" panose="020B0604020202020204" pitchFamily="34" charset="0"/>
              <a:buChar char="•"/>
            </a:pPr>
            <a:r>
              <a:rPr lang="cy-GB" b="1" i="0" dirty="0">
                <a:solidFill>
                  <a:srgbClr val="000000"/>
                </a:solidFill>
                <a:effectLst/>
              </a:rPr>
              <a:t>Rhesymu:</a:t>
            </a:r>
            <a:r>
              <a:rPr lang="cy-GB" i="0" dirty="0">
                <a:solidFill>
                  <a:srgbClr val="000000"/>
                </a:solidFill>
                <a:effectLst/>
              </a:rPr>
              <a:t> pan fyddwch yn dweud rhywbeth, eglurwch pam eich bod yn dweud hynny (mewn geiriau eraill, cyfiawnhau’r hyn rydych chi’n ei ddweud).</a:t>
            </a:r>
          </a:p>
          <a:p>
            <a:pPr marL="625475" indent="-444500" algn="l" rtl="0" fontAlgn="base">
              <a:buClr>
                <a:srgbClr val="C8102E"/>
              </a:buClr>
              <a:buSzPct val="125000"/>
              <a:buFont typeface="Arial" panose="020B0604020202020204" pitchFamily="34" charset="0"/>
              <a:buChar char="•"/>
            </a:pPr>
            <a:r>
              <a:rPr lang="cy-GB" b="1" i="0" dirty="0">
                <a:solidFill>
                  <a:srgbClr val="000000"/>
                </a:solidFill>
                <a:effectLst/>
              </a:rPr>
              <a:t>Cymuned:</a:t>
            </a:r>
            <a:r>
              <a:rPr lang="cy-GB" i="0" dirty="0">
                <a:solidFill>
                  <a:srgbClr val="000000"/>
                </a:solidFill>
                <a:effectLst/>
              </a:rPr>
              <a:t> gwrandewch ar bobl eraill a dangoswch barch, </a:t>
            </a:r>
            <a:br>
              <a:rPr lang="cy-GB" i="0" dirty="0">
                <a:solidFill>
                  <a:srgbClr val="000000"/>
                </a:solidFill>
                <a:effectLst/>
              </a:rPr>
            </a:br>
            <a:r>
              <a:rPr lang="cy-GB" i="0" dirty="0">
                <a:solidFill>
                  <a:srgbClr val="000000"/>
                </a:solidFill>
                <a:effectLst/>
              </a:rPr>
              <a:t>hyd yn oed os nad ydych chi’n cytuno â nhw.</a:t>
            </a:r>
          </a:p>
        </p:txBody>
      </p:sp>
    </p:spTree>
    <p:extLst>
      <p:ext uri="{BB962C8B-B14F-4D97-AF65-F5344CB8AC3E}">
        <p14:creationId xmlns:p14="http://schemas.microsoft.com/office/powerpoint/2010/main" val="3708121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7D30168-AF11-EC48-A4B1-E40039751BB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6EDC77C5-7426-56FB-D0E4-0CAF4EFEB70D}"/>
              </a:ext>
            </a:extLst>
          </p:cNvPr>
          <p:cNvSpPr txBox="1">
            <a:spLocks noGrp="1"/>
          </p:cNvSpPr>
          <p:nvPr>
            <p:ph type="title" idx="4294967295"/>
          </p:nvPr>
        </p:nvSpPr>
        <p:spPr>
          <a:xfrm>
            <a:off x="540000" y="643762"/>
            <a:ext cx="10080000" cy="44066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cy-GB" sz="3400" b="1" i="0" u="none" strike="noStrike" cap="none" normalizeH="0" baseline="0" noProof="0" dirty="0">
                <a:ln>
                  <a:noFill/>
                </a:ln>
                <a:solidFill>
                  <a:srgbClr val="C8102E"/>
                </a:solidFill>
                <a:effectLst/>
                <a:uLnTx/>
                <a:uFillTx/>
                <a:latin typeface="Century Gothic" panose="020B0502020202020204" pitchFamily="34" charset="0"/>
                <a:ea typeface="Century Gothic"/>
                <a:cs typeface="+mj-cs"/>
              </a:rPr>
              <a:t>Siarad                             Gwrando </a:t>
            </a:r>
          </a:p>
        </p:txBody>
      </p:sp>
      <p:sp>
        <p:nvSpPr>
          <p:cNvPr id="6" name="Content Placeholder 2">
            <a:extLst>
              <a:ext uri="{FF2B5EF4-FFF2-40B4-BE49-F238E27FC236}">
                <a16:creationId xmlns:a16="http://schemas.microsoft.com/office/drawing/2014/main" id="{42DFF371-45C9-288B-918C-1B7A87B204E4}"/>
              </a:ext>
            </a:extLst>
          </p:cNvPr>
          <p:cNvSpPr>
            <a:spLocks noGrp="1"/>
          </p:cNvSpPr>
          <p:nvPr>
            <p:ph idx="1"/>
          </p:nvPr>
        </p:nvSpPr>
        <p:spPr>
          <a:xfrm>
            <a:off x="552424" y="1420465"/>
            <a:ext cx="5034199" cy="5040313"/>
          </a:xfrm>
        </p:spPr>
        <p:txBody>
          <a:bodyPr vert="horz" lIns="0" tIns="0" rIns="0" bIns="0" rtlCol="0" anchor="t">
            <a:normAutofit/>
          </a:bodyPr>
          <a:lstStyle/>
          <a:p>
            <a:pPr marL="342900" indent="-342900">
              <a:buFont typeface="Arial" panose="020B0604020202020204" pitchFamily="34" charset="0"/>
              <a:buChar char="•"/>
            </a:pPr>
            <a:r>
              <a:rPr lang="cy-GB" sz="2000" dirty="0">
                <a:latin typeface="Century Gothic"/>
              </a:rPr>
              <a:t>Cymerwch eich tro yn siarad.</a:t>
            </a:r>
          </a:p>
          <a:p>
            <a:pPr marL="342900" indent="-342900">
              <a:buFont typeface="Arial" panose="020B0604020202020204" pitchFamily="34" charset="0"/>
              <a:buChar char="•"/>
            </a:pPr>
            <a:r>
              <a:rPr lang="cy-GB" sz="2000" dirty="0">
                <a:latin typeface="Century Gothic"/>
              </a:rPr>
              <a:t>Byddwch yn barod i newid eich meddwl. </a:t>
            </a:r>
          </a:p>
          <a:p>
            <a:pPr marL="342900" indent="-342900">
              <a:buFont typeface="Arial" panose="020B0604020202020204" pitchFamily="34" charset="0"/>
              <a:buChar char="•"/>
            </a:pPr>
            <a:r>
              <a:rPr lang="cy-GB" sz="2000" dirty="0">
                <a:latin typeface="Century Gothic"/>
              </a:rPr>
              <a:t>Eglurwch, crynhowch ac adeiladwch ar syniadau eich gilydd, a pharchwch syniadau pobl eraill.</a:t>
            </a:r>
          </a:p>
          <a:p>
            <a:pPr marL="342900" indent="-342900">
              <a:buFont typeface="Arial" panose="020B0604020202020204" pitchFamily="34" charset="0"/>
              <a:buChar char="•"/>
            </a:pPr>
            <a:r>
              <a:rPr lang="cy-GB" sz="2000" dirty="0">
                <a:latin typeface="Century Gothic"/>
              </a:rPr>
              <a:t>Os ydych chi’n anghytuno, dywedwch hynny’n gwrtais.</a:t>
            </a:r>
          </a:p>
          <a:p>
            <a:pPr marL="342900" indent="-342900">
              <a:buFont typeface="Arial" panose="020B0604020202020204" pitchFamily="34" charset="0"/>
              <a:buChar char="•"/>
            </a:pPr>
            <a:r>
              <a:rPr lang="cy-GB" sz="2000" dirty="0"/>
              <a:t>Gallwch wahodd rhywun i gyfrannu drwy ofyn cwestiwn.</a:t>
            </a:r>
          </a:p>
          <a:p>
            <a:pPr marL="342900" indent="-342900">
              <a:buFont typeface="Arial" panose="020B0604020202020204" pitchFamily="34" charset="0"/>
              <a:buChar char="•"/>
            </a:pPr>
            <a:r>
              <a:rPr lang="cy-GB" sz="2000" dirty="0">
                <a:latin typeface="Century Gothic"/>
              </a:rPr>
              <a:t>Dewch i gytundeb ar y cyd. </a:t>
            </a:r>
          </a:p>
          <a:p>
            <a:pPr marL="342900" indent="-342900">
              <a:buFont typeface="Arial" panose="020B0604020202020204" pitchFamily="34" charset="0"/>
              <a:buChar char="•"/>
            </a:pPr>
            <a:endParaRPr lang="en-US" sz="2000" dirty="0"/>
          </a:p>
          <a:p>
            <a:endParaRPr lang="en-GB" dirty="0"/>
          </a:p>
        </p:txBody>
      </p:sp>
      <p:sp>
        <p:nvSpPr>
          <p:cNvPr id="11" name="Content Placeholder 3">
            <a:extLst>
              <a:ext uri="{FF2B5EF4-FFF2-40B4-BE49-F238E27FC236}">
                <a16:creationId xmlns:a16="http://schemas.microsoft.com/office/drawing/2014/main" id="{9615AB91-C356-9D43-B309-83E53B5EC582}"/>
              </a:ext>
            </a:extLst>
          </p:cNvPr>
          <p:cNvSpPr txBox="1">
            <a:spLocks/>
          </p:cNvSpPr>
          <p:nvPr/>
        </p:nvSpPr>
        <p:spPr>
          <a:xfrm>
            <a:off x="5966801" y="1242959"/>
            <a:ext cx="5034199" cy="539532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cy-GB" sz="1800" b="0" dirty="0">
                <a:solidFill>
                  <a:srgbClr val="C00000"/>
                </a:solidFill>
                <a:latin typeface="Century Gothic" panose="020B0502020202020204" pitchFamily="34" charset="0"/>
              </a:rPr>
              <a:t>Canolbwyntio</a:t>
            </a:r>
          </a:p>
          <a:p>
            <a:pPr marL="354013" indent="-354013" algn="l">
              <a:lnSpc>
                <a:spcPct val="108000"/>
              </a:lnSpc>
              <a:buClr>
                <a:srgbClr val="C00000"/>
              </a:buClr>
              <a:buFont typeface="Arial" panose="020B0604020202020204" pitchFamily="34" charset="0"/>
              <a:buChar char="•"/>
            </a:pPr>
            <a:r>
              <a:rPr lang="cy-GB" sz="1800" b="0" dirty="0">
                <a:latin typeface="Century Gothic" panose="020B0502020202020204" pitchFamily="34" charset="0"/>
              </a:rPr>
              <a:t>Rhowch eich sylw llawn i’r siaradwr. Dylech ei wynebu a chadw cyswllt llygad.</a:t>
            </a:r>
          </a:p>
          <a:p>
            <a:pPr marL="354013" indent="-354013" algn="l">
              <a:lnSpc>
                <a:spcPct val="108000"/>
              </a:lnSpc>
              <a:buClr>
                <a:srgbClr val="C00000"/>
              </a:buClr>
              <a:buFont typeface="Arial" panose="020B0604020202020204" pitchFamily="34" charset="0"/>
              <a:buChar char="•"/>
            </a:pPr>
            <a:r>
              <a:rPr lang="cy-GB" sz="1800" b="0" dirty="0">
                <a:latin typeface="Century Gothic" panose="020B0502020202020204" pitchFamily="34" charset="0"/>
              </a:rPr>
              <a:t>Peidiwch â thorri ar draws.</a:t>
            </a:r>
          </a:p>
          <a:p>
            <a:pPr marL="354013" indent="-354013" algn="l">
              <a:lnSpc>
                <a:spcPct val="108000"/>
              </a:lnSpc>
              <a:buNone/>
            </a:pPr>
            <a:r>
              <a:rPr lang="cy-GB" sz="1800" b="0" dirty="0">
                <a:solidFill>
                  <a:srgbClr val="C00000"/>
                </a:solidFill>
                <a:latin typeface="Century Gothic" panose="020B0502020202020204" pitchFamily="34" charset="0"/>
              </a:rPr>
              <a:t>Derbyn</a:t>
            </a:r>
          </a:p>
          <a:p>
            <a:pPr marL="354013" indent="-354013">
              <a:lnSpc>
                <a:spcPct val="108000"/>
              </a:lnSpc>
              <a:buClr>
                <a:srgbClr val="C00000"/>
              </a:buClr>
            </a:pPr>
            <a:r>
              <a:rPr lang="cy-GB" sz="1800" b="0" dirty="0">
                <a:latin typeface="Century Gothic" panose="020B0502020202020204" pitchFamily="34" charset="0"/>
              </a:rPr>
              <a:t>Nodiwch eich pen neu wenu i ddangos eich bod yn deall.</a:t>
            </a:r>
          </a:p>
          <a:p>
            <a:pPr marL="354013" indent="-354013">
              <a:lnSpc>
                <a:spcPct val="108000"/>
              </a:lnSpc>
              <a:buClr>
                <a:srgbClr val="C00000"/>
              </a:buClr>
            </a:pPr>
            <a:r>
              <a:rPr lang="cy-GB" sz="1800" b="0" dirty="0">
                <a:latin typeface="Century Gothic" panose="020B0502020202020204" pitchFamily="34" charset="0"/>
              </a:rPr>
              <a:t>Gwrandewch gyda diddordeb a pharch hyd yn oed os ydych chi’n anghytuno.</a:t>
            </a:r>
          </a:p>
          <a:p>
            <a:pPr marL="354013" indent="-354013" algn="l">
              <a:lnSpc>
                <a:spcPct val="108000"/>
              </a:lnSpc>
              <a:buNone/>
            </a:pPr>
            <a:r>
              <a:rPr lang="cy-GB" sz="1800" b="0" dirty="0">
                <a:solidFill>
                  <a:srgbClr val="C00000"/>
                </a:solidFill>
                <a:latin typeface="Century Gothic" panose="020B0502020202020204" pitchFamily="34" charset="0"/>
              </a:rPr>
              <a:t>Ymestyn</a:t>
            </a:r>
          </a:p>
          <a:p>
            <a:pPr marL="354013" indent="-354013">
              <a:lnSpc>
                <a:spcPct val="108000"/>
              </a:lnSpc>
              <a:buClr>
                <a:srgbClr val="C8102E"/>
              </a:buClr>
            </a:pPr>
            <a:r>
              <a:rPr lang="cy-GB" sz="1800" b="0" dirty="0">
                <a:latin typeface="Century Gothic" panose="020B0502020202020204" pitchFamily="34" charset="0"/>
              </a:rPr>
              <a:t>Mewn ymateb, crynhowch a gofynnwch am eglurhad, yn hytrach na dim ond dweud eich ateb neu eich barn</a:t>
            </a:r>
            <a:r>
              <a:rPr lang="cy-GB" sz="2000" b="0" dirty="0">
                <a:latin typeface="Century Gothic" panose="020B0502020202020204" pitchFamily="34" charset="0"/>
              </a:rPr>
              <a:t>.</a:t>
            </a:r>
          </a:p>
          <a:p>
            <a:endParaRPr lang="en-GB" dirty="0"/>
          </a:p>
        </p:txBody>
      </p:sp>
    </p:spTree>
    <p:extLst>
      <p:ext uri="{BB962C8B-B14F-4D97-AF65-F5344CB8AC3E}">
        <p14:creationId xmlns:p14="http://schemas.microsoft.com/office/powerpoint/2010/main" val="3659483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5E344-E302-FCDE-52B1-73D40ADA72CC}"/>
              </a:ext>
            </a:extLst>
          </p:cNvPr>
          <p:cNvSpPr>
            <a:spLocks noGrp="1"/>
          </p:cNvSpPr>
          <p:nvPr>
            <p:ph type="title"/>
          </p:nvPr>
        </p:nvSpPr>
        <p:spPr/>
        <p:txBody>
          <a:bodyPr/>
          <a:lstStyle/>
          <a:p>
            <a:r>
              <a:rPr lang="cy-GB"/>
              <a:t>Rolau</a:t>
            </a:r>
          </a:p>
        </p:txBody>
      </p:sp>
      <p:sp>
        <p:nvSpPr>
          <p:cNvPr id="4" name="Content Placeholder 2">
            <a:extLst>
              <a:ext uri="{FF2B5EF4-FFF2-40B4-BE49-F238E27FC236}">
                <a16:creationId xmlns:a16="http://schemas.microsoft.com/office/drawing/2014/main" id="{8CA24781-3061-A669-464D-23C9325C683D}"/>
              </a:ext>
            </a:extLst>
          </p:cNvPr>
          <p:cNvSpPr>
            <a:spLocks noGrp="1"/>
          </p:cNvSpPr>
          <p:nvPr>
            <p:ph idx="1"/>
          </p:nvPr>
        </p:nvSpPr>
        <p:spPr>
          <a:xfrm>
            <a:off x="539999" y="1260000"/>
            <a:ext cx="10321589" cy="440661"/>
          </a:xfrm>
        </p:spPr>
        <p:txBody>
          <a:bodyPr/>
          <a:lstStyle/>
          <a:p>
            <a:pPr marL="0" indent="0">
              <a:buNone/>
            </a:pPr>
            <a:r>
              <a:rPr lang="cy-GB"/>
              <a:t>Bydd naill ai rôl A, B neu C yn cael ei rhoi i chi. </a:t>
            </a:r>
          </a:p>
        </p:txBody>
      </p:sp>
      <p:pic>
        <p:nvPicPr>
          <p:cNvPr id="5" name="Picture 4" descr="Eicon i gynrychioli pensaer - cwmpawd a darn o bapur">
            <a:extLst>
              <a:ext uri="{FF2B5EF4-FFF2-40B4-BE49-F238E27FC236}">
                <a16:creationId xmlns:a16="http://schemas.microsoft.com/office/drawing/2014/main" id="{FB5D1758-FBAE-2828-6514-6DA600540987}"/>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539999" y="2104642"/>
            <a:ext cx="2130037" cy="2130037"/>
          </a:xfrm>
          <a:prstGeom prst="rect">
            <a:avLst/>
          </a:prstGeom>
        </p:spPr>
      </p:pic>
      <p:sp>
        <p:nvSpPr>
          <p:cNvPr id="6" name="TextBox 5">
            <a:extLst>
              <a:ext uri="{FF2B5EF4-FFF2-40B4-BE49-F238E27FC236}">
                <a16:creationId xmlns:a16="http://schemas.microsoft.com/office/drawing/2014/main" id="{0D6D26E2-68C9-D3A6-49CE-7A338A2EE039}"/>
              </a:ext>
            </a:extLst>
          </p:cNvPr>
          <p:cNvSpPr txBox="1"/>
          <p:nvPr/>
        </p:nvSpPr>
        <p:spPr>
          <a:xfrm>
            <a:off x="490595" y="4302462"/>
            <a:ext cx="3809579" cy="769441"/>
          </a:xfrm>
          <a:prstGeom prst="rect">
            <a:avLst/>
          </a:prstGeom>
          <a:noFill/>
        </p:spPr>
        <p:txBody>
          <a:bodyPr wrap="square" rtlCol="0">
            <a:spAutoFit/>
          </a:bodyPr>
          <a:lstStyle/>
          <a:p>
            <a:r>
              <a:rPr lang="cy-GB" sz="2200">
                <a:latin typeface="Century Gothic" panose="020B0502020202020204" pitchFamily="34" charset="0"/>
              </a:rPr>
              <a:t>A yw’r pensaer. </a:t>
            </a:r>
          </a:p>
          <a:p>
            <a:r>
              <a:rPr lang="cy-GB" sz="2200">
                <a:latin typeface="Century Gothic" panose="020B0502020202020204" pitchFamily="34" charset="0"/>
              </a:rPr>
              <a:t>Nhw sy’n dechrau.</a:t>
            </a:r>
          </a:p>
        </p:txBody>
      </p:sp>
      <p:pic>
        <p:nvPicPr>
          <p:cNvPr id="7" name="Picture 6" descr="Eicon i gynrychioli adeiladwr pontydd - pont a chraen">
            <a:extLst>
              <a:ext uri="{FF2B5EF4-FFF2-40B4-BE49-F238E27FC236}">
                <a16:creationId xmlns:a16="http://schemas.microsoft.com/office/drawing/2014/main" id="{85F13FDB-8AC6-3563-7769-367AFBBDD25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99958" y="2104642"/>
            <a:ext cx="2096042" cy="2096042"/>
          </a:xfrm>
          <a:prstGeom prst="rect">
            <a:avLst/>
          </a:prstGeom>
        </p:spPr>
      </p:pic>
      <p:sp>
        <p:nvSpPr>
          <p:cNvPr id="8" name="TextBox 7">
            <a:extLst>
              <a:ext uri="{FF2B5EF4-FFF2-40B4-BE49-F238E27FC236}">
                <a16:creationId xmlns:a16="http://schemas.microsoft.com/office/drawing/2014/main" id="{E2F8349E-C8F4-40CC-9E3D-8E0D817EB97E}"/>
              </a:ext>
            </a:extLst>
          </p:cNvPr>
          <p:cNvSpPr txBox="1"/>
          <p:nvPr/>
        </p:nvSpPr>
        <p:spPr>
          <a:xfrm>
            <a:off x="3567723" y="4302462"/>
            <a:ext cx="3678197" cy="769441"/>
          </a:xfrm>
          <a:prstGeom prst="rect">
            <a:avLst/>
          </a:prstGeom>
          <a:noFill/>
        </p:spPr>
        <p:txBody>
          <a:bodyPr wrap="square" rtlCol="0">
            <a:spAutoFit/>
          </a:bodyPr>
          <a:lstStyle/>
          <a:p>
            <a:r>
              <a:rPr lang="cy-GB" sz="2200">
                <a:latin typeface="Century Gothic" panose="020B0502020202020204" pitchFamily="34" charset="0"/>
              </a:rPr>
              <a:t>B yw adeiladwr y bont. Nhw sy’n ymateb.</a:t>
            </a:r>
          </a:p>
        </p:txBody>
      </p:sp>
      <p:pic>
        <p:nvPicPr>
          <p:cNvPr id="9" name="Picture 8" descr="Eicon i gynrychioli peiriannydd sifil - cyfarpar arolygu">
            <a:extLst>
              <a:ext uri="{FF2B5EF4-FFF2-40B4-BE49-F238E27FC236}">
                <a16:creationId xmlns:a16="http://schemas.microsoft.com/office/drawing/2014/main" id="{779FF892-B143-F52A-1F60-2F856D3843B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245920" y="2238781"/>
            <a:ext cx="1961903" cy="1961903"/>
          </a:xfrm>
          <a:prstGeom prst="rect">
            <a:avLst/>
          </a:prstGeom>
        </p:spPr>
      </p:pic>
      <p:sp>
        <p:nvSpPr>
          <p:cNvPr id="10" name="TextBox 9">
            <a:extLst>
              <a:ext uri="{FF2B5EF4-FFF2-40B4-BE49-F238E27FC236}">
                <a16:creationId xmlns:a16="http://schemas.microsoft.com/office/drawing/2014/main" id="{46A14F2D-01DC-3CCC-C41D-5C9EBBCDDEF6}"/>
              </a:ext>
            </a:extLst>
          </p:cNvPr>
          <p:cNvSpPr txBox="1"/>
          <p:nvPr/>
        </p:nvSpPr>
        <p:spPr>
          <a:xfrm>
            <a:off x="6957476" y="4301352"/>
            <a:ext cx="3583459" cy="769441"/>
          </a:xfrm>
          <a:prstGeom prst="rect">
            <a:avLst/>
          </a:prstGeom>
          <a:noFill/>
        </p:spPr>
        <p:txBody>
          <a:bodyPr wrap="square" rtlCol="0">
            <a:spAutoFit/>
          </a:bodyPr>
          <a:lstStyle/>
          <a:p>
            <a:r>
              <a:rPr lang="cy-GB" sz="2200">
                <a:latin typeface="Century Gothic" panose="020B0502020202020204" pitchFamily="34" charset="0"/>
              </a:rPr>
              <a:t>C yw’r peiriannydd sifil.</a:t>
            </a:r>
          </a:p>
          <a:p>
            <a:r>
              <a:rPr lang="cy-GB" sz="2200">
                <a:latin typeface="Century Gothic" panose="020B0502020202020204" pitchFamily="34" charset="0"/>
              </a:rPr>
              <a:t>Nhw sy’n crynhoi.</a:t>
            </a:r>
          </a:p>
        </p:txBody>
      </p:sp>
    </p:spTree>
    <p:extLst>
      <p:ext uri="{BB962C8B-B14F-4D97-AF65-F5344CB8AC3E}">
        <p14:creationId xmlns:p14="http://schemas.microsoft.com/office/powerpoint/2010/main" val="2477434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5224-A8A8-2E45-84A9-F49EACE9109C}"/>
              </a:ext>
            </a:extLst>
          </p:cNvPr>
          <p:cNvSpPr>
            <a:spLocks noGrp="1"/>
          </p:cNvSpPr>
          <p:nvPr>
            <p:ph type="title"/>
          </p:nvPr>
        </p:nvSpPr>
        <p:spPr>
          <a:xfrm>
            <a:off x="321132" y="479504"/>
            <a:ext cx="10080000" cy="440661"/>
          </a:xfrm>
        </p:spPr>
        <p:txBody>
          <a:bodyPr/>
          <a:lstStyle/>
          <a:p>
            <a:r>
              <a:rPr lang="cy-GB"/>
              <a:t>Adeiladu pontydd geiriau</a:t>
            </a:r>
          </a:p>
        </p:txBody>
      </p:sp>
      <p:sp>
        <p:nvSpPr>
          <p:cNvPr id="4" name="Vertical Title 1">
            <a:extLst>
              <a:ext uri="{FF2B5EF4-FFF2-40B4-BE49-F238E27FC236}">
                <a16:creationId xmlns:a16="http://schemas.microsoft.com/office/drawing/2014/main" id="{FEE63CE5-8A72-4242-81BD-5FB3FC7CB19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7" name="TextBox 6">
            <a:extLst>
              <a:ext uri="{FF2B5EF4-FFF2-40B4-BE49-F238E27FC236}">
                <a16:creationId xmlns:a16="http://schemas.microsoft.com/office/drawing/2014/main" id="{427CC05B-1AC5-92FA-578E-D5FDFB211B68}"/>
              </a:ext>
            </a:extLst>
          </p:cNvPr>
          <p:cNvSpPr txBox="1"/>
          <p:nvPr/>
        </p:nvSpPr>
        <p:spPr>
          <a:xfrm>
            <a:off x="339930" y="1167617"/>
            <a:ext cx="5395367" cy="5324535"/>
          </a:xfrm>
          <a:prstGeom prst="rect">
            <a:avLst/>
          </a:prstGeom>
          <a:noFill/>
        </p:spPr>
        <p:txBody>
          <a:bodyPr wrap="square" lIns="91440" tIns="45720" rIns="91440" bIns="45720" anchor="t">
            <a:spAutoFit/>
          </a:bodyPr>
          <a:lstStyle/>
          <a:p>
            <a:pPr marL="0" indent="0">
              <a:buNone/>
            </a:pPr>
            <a:r>
              <a:rPr lang="cy-GB" sz="2000" dirty="0">
                <a:latin typeface="Century Gothic" panose="020B0502020202020204" pitchFamily="34" charset="0"/>
              </a:rPr>
              <a:t>Dechreuwch gyda 30 eiliad o amser meddwl tawel. </a:t>
            </a:r>
          </a:p>
          <a:p>
            <a:pPr marL="0" indent="0">
              <a:buNone/>
            </a:pPr>
            <a:endParaRPr lang="en-GB" sz="2000" dirty="0">
              <a:latin typeface="Century Gothic" panose="020B0502020202020204" pitchFamily="34" charset="0"/>
            </a:endParaRPr>
          </a:p>
          <a:p>
            <a:r>
              <a:rPr lang="cy-GB" sz="2000" dirty="0">
                <a:latin typeface="Century Gothic"/>
              </a:rPr>
              <a:t>Mae gennych 2 funud i adeiladu’r bont orau bosibl. </a:t>
            </a:r>
          </a:p>
          <a:p>
            <a:pPr marL="0" indent="0">
              <a:buNone/>
            </a:pPr>
            <a:endParaRPr lang="en-GB" sz="2000" dirty="0">
              <a:latin typeface="Century Gothic" panose="020B0502020202020204" pitchFamily="34" charset="0"/>
            </a:endParaRPr>
          </a:p>
          <a:p>
            <a:r>
              <a:rPr lang="cy-GB" sz="2000" dirty="0">
                <a:latin typeface="Century Gothic"/>
              </a:rPr>
              <a:t>Mae </a:t>
            </a:r>
            <a:r>
              <a:rPr lang="cy-GB" sz="2000" b="1" dirty="0">
                <a:latin typeface="Century Gothic"/>
              </a:rPr>
              <a:t>A yn dechrau</a:t>
            </a:r>
            <a:r>
              <a:rPr lang="cy-GB" sz="2000" dirty="0">
                <a:latin typeface="Century Gothic"/>
              </a:rPr>
              <a:t>’r drafodaeth drwy geisio defnyddio cynifer o eiriau â phosibl o’r tabl pont eiriau yn gywir. </a:t>
            </a:r>
          </a:p>
          <a:p>
            <a:pPr marL="0" indent="0">
              <a:buNone/>
            </a:pPr>
            <a:endParaRPr lang="en-GB" sz="2000" dirty="0">
              <a:latin typeface="Century Gothic" panose="020B0502020202020204" pitchFamily="34" charset="0"/>
            </a:endParaRPr>
          </a:p>
          <a:p>
            <a:pPr marL="0" indent="0">
              <a:buNone/>
            </a:pPr>
            <a:r>
              <a:rPr lang="cy-GB" sz="2000" dirty="0">
                <a:latin typeface="Century Gothic" panose="020B0502020202020204" pitchFamily="34" charset="0"/>
              </a:rPr>
              <a:t>Mae </a:t>
            </a:r>
            <a:r>
              <a:rPr lang="cy-GB" sz="2000" b="1" dirty="0">
                <a:latin typeface="Century Gothic" panose="020B0502020202020204" pitchFamily="34" charset="0"/>
              </a:rPr>
              <a:t>B yn ymateb</a:t>
            </a:r>
            <a:r>
              <a:rPr lang="cy-GB" sz="2000" dirty="0">
                <a:latin typeface="Century Gothic" panose="020B0502020202020204" pitchFamily="34" charset="0"/>
              </a:rPr>
              <a:t>, gan naill ai atgyfnerthu (cytuno â) neu drwsio (anghytuno â) y bont a ddechreuwyd gan A. </a:t>
            </a:r>
          </a:p>
          <a:p>
            <a:pPr marL="0" indent="0">
              <a:buNone/>
            </a:pPr>
            <a:endParaRPr lang="en-GB" sz="2000" dirty="0">
              <a:latin typeface="Century Gothic" panose="020B0502020202020204" pitchFamily="34" charset="0"/>
            </a:endParaRPr>
          </a:p>
          <a:p>
            <a:r>
              <a:rPr lang="cy-GB" sz="2000" dirty="0">
                <a:latin typeface="Century Gothic"/>
              </a:rPr>
              <a:t>I gloi, mae </a:t>
            </a:r>
            <a:r>
              <a:rPr lang="cy-GB" sz="2000" b="1" dirty="0">
                <a:latin typeface="Century Gothic"/>
              </a:rPr>
              <a:t>C yn crynhoi</a:t>
            </a:r>
            <a:r>
              <a:rPr lang="cy-GB" sz="2000" dirty="0">
                <a:latin typeface="Century Gothic"/>
              </a:rPr>
              <a:t>’r bont a adeiladwyd gan A a B, yn gweld a ydynt yn cytuno, ac yn adrodd yn ôl i’r dosbarth.   </a:t>
            </a:r>
          </a:p>
          <a:p>
            <a:pPr marL="0" indent="0">
              <a:buNone/>
            </a:pPr>
            <a:endParaRPr lang="en-GB" sz="2000" dirty="0">
              <a:latin typeface="Century Gothic" panose="020B0502020202020204" pitchFamily="34" charset="0"/>
            </a:endParaRPr>
          </a:p>
        </p:txBody>
      </p:sp>
      <p:pic>
        <p:nvPicPr>
          <p:cNvPr id="13" name="Picture 12" descr="Lluniad o bont, gyda’r pwynt dechrau, y pwynt gorffen, geiriau 1-6 fel planciau a'r ymadrodd &quot;Adeiladu'r bont. Ewch o’r dechrau i’r diwedd drwy gysylltu’r holl eiriau”">
            <a:extLst>
              <a:ext uri="{FF2B5EF4-FFF2-40B4-BE49-F238E27FC236}">
                <a16:creationId xmlns:a16="http://schemas.microsoft.com/office/drawing/2014/main" id="{58A34E9E-DD61-AB58-9B80-C71175B1A2C3}"/>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5869082" y="77595"/>
            <a:ext cx="4822105" cy="3214994"/>
          </a:xfrm>
          <a:prstGeom prst="rect">
            <a:avLst/>
          </a:prstGeom>
        </p:spPr>
      </p:pic>
      <p:graphicFrame>
        <p:nvGraphicFramePr>
          <p:cNvPr id="8" name="Table 7" descr="The example word bridge table, showing the starting words, the words to put in order armed with the fact, and the finishing words">
            <a:extLst>
              <a:ext uri="{FF2B5EF4-FFF2-40B4-BE49-F238E27FC236}">
                <a16:creationId xmlns:a16="http://schemas.microsoft.com/office/drawing/2014/main" id="{66817261-54DA-E691-791D-6776948C4C55}"/>
              </a:ext>
            </a:extLst>
          </p:cNvPr>
          <p:cNvGraphicFramePr>
            <a:graphicFrameLocks noGrp="1"/>
          </p:cNvGraphicFramePr>
          <p:nvPr>
            <p:extLst>
              <p:ext uri="{D42A27DB-BD31-4B8C-83A1-F6EECF244321}">
                <p14:modId xmlns:p14="http://schemas.microsoft.com/office/powerpoint/2010/main" val="4261180359"/>
              </p:ext>
            </p:extLst>
          </p:nvPr>
        </p:nvGraphicFramePr>
        <p:xfrm>
          <a:off x="5655042" y="3487257"/>
          <a:ext cx="5223913" cy="3322320"/>
        </p:xfrm>
        <a:graphic>
          <a:graphicData uri="http://schemas.openxmlformats.org/drawingml/2006/table">
            <a:tbl>
              <a:tblPr firstRow="1" bandRow="1">
                <a:tableStyleId>{2D5ABB26-0587-4C30-8999-92F81FD0307C}</a:tableStyleId>
              </a:tblPr>
              <a:tblGrid>
                <a:gridCol w="1129979">
                  <a:extLst>
                    <a:ext uri="{9D8B030D-6E8A-4147-A177-3AD203B41FA5}">
                      <a16:colId xmlns:a16="http://schemas.microsoft.com/office/drawing/2014/main" val="56584357"/>
                    </a:ext>
                  </a:extLst>
                </a:gridCol>
                <a:gridCol w="1277908">
                  <a:extLst>
                    <a:ext uri="{9D8B030D-6E8A-4147-A177-3AD203B41FA5}">
                      <a16:colId xmlns:a16="http://schemas.microsoft.com/office/drawing/2014/main" val="3623156845"/>
                    </a:ext>
                  </a:extLst>
                </a:gridCol>
                <a:gridCol w="1865000">
                  <a:extLst>
                    <a:ext uri="{9D8B030D-6E8A-4147-A177-3AD203B41FA5}">
                      <a16:colId xmlns:a16="http://schemas.microsoft.com/office/drawing/2014/main" val="615250945"/>
                    </a:ext>
                  </a:extLst>
                </a:gridCol>
                <a:gridCol w="951026">
                  <a:extLst>
                    <a:ext uri="{9D8B030D-6E8A-4147-A177-3AD203B41FA5}">
                      <a16:colId xmlns:a16="http://schemas.microsoft.com/office/drawing/2014/main" val="598199109"/>
                    </a:ext>
                  </a:extLst>
                </a:gridCol>
              </a:tblGrid>
              <a:tr h="628950">
                <a:tc rowSpan="6">
                  <a:txBody>
                    <a:bodyPr/>
                    <a:lstStyle/>
                    <a:p>
                      <a:pPr algn="ctr"/>
                      <a:r>
                        <a:rPr lang="cy-GB" sz="1400" b="1">
                          <a:latin typeface="Century Gothic" panose="020B0502020202020204" pitchFamily="34" charset="0"/>
                        </a:rPr>
                        <a:t>Dechrau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tx1"/>
                        </a:solidFill>
                        <a:effectLst/>
                        <a:latin typeface="Century Gothic" panose="020B0502020202020204" pitchFamily="34" charset="0"/>
                        <a:ea typeface="+mn-ea"/>
                        <a:cs typeface="+mn-cs"/>
                      </a:endParaRPr>
                    </a:p>
                    <a:p>
                      <a:pPr algn="l" rtl="0"/>
                      <a:endParaRPr lang="en-GB" sz="1400" b="0" dirty="0">
                        <a:latin typeface="Century Gothic" panose="020B0502020202020204" pitchFamily="34" charset="0"/>
                      </a:endParaRPr>
                    </a:p>
                    <a:p>
                      <a:pPr algn="l" rtl="0"/>
                      <a:endParaRPr lang="en-GB" sz="1400" b="0" dirty="0">
                        <a:latin typeface="Century Gothic" panose="020B0502020202020204" pitchFamily="34" charset="0"/>
                      </a:endParaRPr>
                    </a:p>
                    <a:p>
                      <a:pPr algn="l" rtl="0"/>
                      <a:endParaRPr lang="en-GB" sz="1400" b="0" dirty="0">
                        <a:latin typeface="Century Gothic" panose="020B0502020202020204" pitchFamily="34" charset="0"/>
                      </a:endParaRPr>
                    </a:p>
                    <a:p>
                      <a:pPr algn="ctr"/>
                      <a:r>
                        <a:rPr lang="cy-GB" sz="1400" b="0">
                          <a:latin typeface="Century Gothic" panose="020B0502020202020204" pitchFamily="34" charset="0"/>
                        </a:rPr>
                        <a:t>Mae’r fformiwla NaCl yn cynrychioli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1400" b="1">
                          <a:latin typeface="Century Gothic" panose="020B0502020202020204" pitchFamily="34" charset="0"/>
                        </a:rPr>
                        <a:t>Ffaith </a:t>
                      </a:r>
                    </a:p>
                    <a:p>
                      <a:pPr algn="ctr"/>
                      <a:r>
                        <a:rPr lang="cy-GB" sz="1400" b="0">
                          <a:latin typeface="Century Gothic" panose="020B0502020202020204" pitchFamily="34" charset="0"/>
                        </a:rPr>
                        <a:t>Mae sodiwm clorid yn enghraifft o ddellten ïonig enfawr.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1400" b="1">
                          <a:latin typeface="Century Gothic" panose="020B0502020202020204" pitchFamily="34" charset="0"/>
                        </a:rPr>
                        <a:t>Diwedd</a:t>
                      </a:r>
                    </a:p>
                    <a:p>
                      <a:pPr algn="l" rtl="0"/>
                      <a:endParaRPr lang="en-GB" sz="1400" kern="1200" dirty="0">
                        <a:solidFill>
                          <a:schemeClr val="tx1"/>
                        </a:solidFill>
                        <a:effectLst/>
                        <a:latin typeface="Century Gothic" panose="020B0502020202020204" pitchFamily="34" charset="0"/>
                        <a:ea typeface="+mn-ea"/>
                        <a:cs typeface="+mn-cs"/>
                      </a:endParaRPr>
                    </a:p>
                    <a:p>
                      <a:pPr algn="l" rtl="0"/>
                      <a:endParaRPr lang="en-GB" sz="1400" kern="1200" dirty="0">
                        <a:solidFill>
                          <a:schemeClr val="tx1"/>
                        </a:solidFill>
                        <a:effectLst/>
                        <a:latin typeface="Century Gothic" panose="020B0502020202020204" pitchFamily="34" charset="0"/>
                        <a:ea typeface="+mn-ea"/>
                        <a:cs typeface="+mn-cs"/>
                      </a:endParaRPr>
                    </a:p>
                    <a:p>
                      <a:pPr algn="l" rtl="0"/>
                      <a:endParaRPr lang="en-GB" sz="1400" kern="1200" dirty="0">
                        <a:solidFill>
                          <a:schemeClr val="tx1"/>
                        </a:solidFill>
                        <a:effectLst/>
                        <a:latin typeface="Century Gothic" panose="020B0502020202020204" pitchFamily="34" charset="0"/>
                        <a:ea typeface="+mn-ea"/>
                        <a:cs typeface="+mn-cs"/>
                      </a:endParaRPr>
                    </a:p>
                    <a:p>
                      <a:pPr algn="l" rtl="0"/>
                      <a:endParaRPr lang="en-GB" sz="1400" kern="1200" dirty="0">
                        <a:solidFill>
                          <a:schemeClr val="tx1"/>
                        </a:solidFill>
                        <a:effectLst/>
                        <a:latin typeface="Century Gothic" panose="020B0502020202020204" pitchFamily="34" charset="0"/>
                        <a:ea typeface="+mn-ea"/>
                        <a:cs typeface="+mn-cs"/>
                      </a:endParaRPr>
                    </a:p>
                    <a:p>
                      <a:pPr algn="l" rtl="0"/>
                      <a:endParaRPr lang="en-GB" sz="1400" kern="1200" dirty="0">
                        <a:solidFill>
                          <a:schemeClr val="tx1"/>
                        </a:solidFill>
                        <a:effectLst/>
                        <a:latin typeface="Century Gothic" panose="020B0502020202020204" pitchFamily="34" charset="0"/>
                        <a:ea typeface="+mn-ea"/>
                        <a:cs typeface="+mn-cs"/>
                      </a:endParaRPr>
                    </a:p>
                    <a:p>
                      <a:pPr algn="ctr"/>
                      <a:r>
                        <a:rPr lang="cy-GB" sz="1400">
                          <a:solidFill>
                            <a:schemeClr val="tx1"/>
                          </a:solidFill>
                          <a:effectLst/>
                          <a:latin typeface="Century Gothic" panose="020B0502020202020204" pitchFamily="34" charset="0"/>
                          <a:ea typeface="Century Gothic"/>
                          <a:cs typeface="+mn-cs"/>
                        </a:rPr>
                        <a:t>ffurfio rhwydwaith agored o’r enw dellten.</a:t>
                      </a:r>
                    </a:p>
                    <a:p>
                      <a:pPr algn="l" rtl="0"/>
                      <a:endParaRPr lang="en-GB" sz="1400" kern="1200" dirty="0">
                        <a:solidFill>
                          <a:schemeClr val="tx1"/>
                        </a:solidFill>
                        <a:effectLst/>
                        <a:latin typeface="Century Gothic" panose="020B0502020202020204" pitchFamily="34" charset="0"/>
                        <a:ea typeface="+mn-ea"/>
                        <a:cs typeface="+mn-cs"/>
                      </a:endParaRPr>
                    </a:p>
                    <a:p>
                      <a:pPr algn="l" rtl="0"/>
                      <a:endParaRPr lang="en-GB" sz="14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251580">
                <a:tc vMerge="1">
                  <a:txBody>
                    <a:bodyPr/>
                    <a:lstStyle/>
                    <a:p>
                      <a:endParaRPr lang="en-GB"/>
                    </a:p>
                  </a:txBody>
                  <a:tcPr/>
                </a:tc>
                <a:tc gridSpan="2">
                  <a:txBody>
                    <a:bodyPr/>
                    <a:lstStyle/>
                    <a:p>
                      <a:pPr algn="ctr"/>
                      <a:r>
                        <a:rPr lang="cy-GB" sz="1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251580">
                <a:tc vMerge="1">
                  <a:txBody>
                    <a:bodyPr/>
                    <a:lstStyle/>
                    <a:p>
                      <a:endParaRPr lang="en-GB"/>
                    </a:p>
                  </a:txBody>
                  <a:tcPr/>
                </a:tc>
                <a:tc gridSpan="2">
                  <a:txBody>
                    <a:bodyPr/>
                    <a:lstStyle/>
                    <a:p>
                      <a:pPr algn="ctr"/>
                      <a:r>
                        <a:rPr lang="cy-GB" sz="1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440265">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sz="1400" b="0">
                          <a:solidFill>
                            <a:schemeClr val="tx1"/>
                          </a:solidFill>
                          <a:latin typeface="Century Gothic" panose="020B0502020202020204" pitchFamily="34" charset="0"/>
                        </a:rPr>
                        <a:t>ïonau sodiwm positif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1400" b="0">
                          <a:solidFill>
                            <a:schemeClr val="tx1"/>
                          </a:solidFill>
                          <a:latin typeface="Century Gothic" panose="020B0502020202020204" pitchFamily="34" charset="0"/>
                        </a:rPr>
                        <a:t>ïonau clorid negatif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628950">
                <a:tc vMerge="1">
                  <a:txBody>
                    <a:bodyPr/>
                    <a:lstStyle/>
                    <a:p>
                      <a:endParaRPr lang="en-GB"/>
                    </a:p>
                  </a:txBody>
                  <a:tcPr/>
                </a:tc>
                <a:tc>
                  <a:txBody>
                    <a:bodyPr/>
                    <a:lstStyle/>
                    <a:p>
                      <a:pPr marL="0" indent="0" algn="ctr">
                        <a:buFont typeface="Arial" panose="020B0604020202020204" pitchFamily="34" charset="0"/>
                        <a:buNone/>
                      </a:pPr>
                      <a:r>
                        <a:rPr lang="cy-GB" sz="1400" b="0">
                          <a:solidFill>
                            <a:schemeClr val="tx1"/>
                          </a:solidFill>
                          <a:latin typeface="Century Gothic" panose="020B0502020202020204" pitchFamily="34" charset="0"/>
                        </a:rPr>
                        <a:t>rymoedd atyniad electrostatig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1400" b="0">
                          <a:solidFill>
                            <a:schemeClr val="tx1"/>
                          </a:solidFill>
                          <a:latin typeface="Century Gothic" panose="020B0502020202020204" pitchFamily="34" charset="0"/>
                        </a:rPr>
                        <a:t>grymoedd gwrthyriad electrostatig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33550">
                <a:tc vMerge="1">
                  <a:txBody>
                    <a:bodyPr/>
                    <a:lstStyle/>
                    <a:p>
                      <a:endParaRPr lang="en-GB"/>
                    </a:p>
                  </a:txBody>
                  <a:tcPr/>
                </a:tc>
                <a:tc>
                  <a:txBody>
                    <a:bodyPr/>
                    <a:lstStyle/>
                    <a:p>
                      <a:pPr marL="0" indent="0" algn="ctr">
                        <a:buFont typeface="Arial" panose="020B0604020202020204" pitchFamily="34" charset="0"/>
                        <a:buNone/>
                      </a:pPr>
                      <a:r>
                        <a:rPr lang="cy-GB" sz="1400" b="0" dirty="0">
                          <a:solidFill>
                            <a:schemeClr val="tx1"/>
                          </a:solidFill>
                          <a:latin typeface="Century Gothic" panose="020B0502020202020204" pitchFamily="34" charset="0"/>
                        </a:rPr>
                        <a:t>gwefrau tebyg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1400" b="0" dirty="0">
                          <a:solidFill>
                            <a:schemeClr val="tx1"/>
                          </a:solidFill>
                          <a:latin typeface="Century Gothic" panose="020B0502020202020204" pitchFamily="34" charset="0"/>
                        </a:rPr>
                        <a:t>gwefrau dirgroes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11" name="Picture 10">
            <a:extLst>
              <a:ext uri="{FF2B5EF4-FFF2-40B4-BE49-F238E27FC236}">
                <a16:creationId xmlns:a16="http://schemas.microsoft.com/office/drawing/2014/main" id="{7C237075-B3F4-5AF6-0868-321D08ACDB41}"/>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96641" y="3902102"/>
            <a:ext cx="618676" cy="675446"/>
          </a:xfrm>
          <a:prstGeom prst="rect">
            <a:avLst/>
          </a:prstGeom>
        </p:spPr>
      </p:pic>
      <p:sp>
        <p:nvSpPr>
          <p:cNvPr id="9" name="Isosceles Triangle 8" descr="An arrow head indicating that learners link the words in the table, with the help of the fact, to get from the starting words to the finishing words">
            <a:extLst>
              <a:ext uri="{FF2B5EF4-FFF2-40B4-BE49-F238E27FC236}">
                <a16:creationId xmlns:a16="http://schemas.microsoft.com/office/drawing/2014/main" id="{8DC6387F-E989-CEFB-2D94-2CAC47C38992}"/>
              </a:ext>
            </a:extLst>
          </p:cNvPr>
          <p:cNvSpPr/>
          <p:nvPr/>
        </p:nvSpPr>
        <p:spPr>
          <a:xfrm rot="5400000">
            <a:off x="9749609" y="4245313"/>
            <a:ext cx="585678" cy="239581"/>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6CF3EB5-8E6B-EAE9-B7E8-83FD081F04B5}"/>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0202445" y="3829885"/>
            <a:ext cx="515166" cy="534348"/>
          </a:xfrm>
          <a:prstGeom prst="rect">
            <a:avLst/>
          </a:prstGeom>
        </p:spPr>
      </p:pic>
    </p:spTree>
    <p:extLst>
      <p:ext uri="{BB962C8B-B14F-4D97-AF65-F5344CB8AC3E}">
        <p14:creationId xmlns:p14="http://schemas.microsoft.com/office/powerpoint/2010/main" val="1148474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5D426-F61A-3F03-67A2-FEE3E29F2924}"/>
              </a:ext>
            </a:extLst>
          </p:cNvPr>
          <p:cNvSpPr>
            <a:spLocks noGrp="1"/>
          </p:cNvSpPr>
          <p:nvPr>
            <p:ph type="title"/>
          </p:nvPr>
        </p:nvSpPr>
        <p:spPr>
          <a:xfrm>
            <a:off x="238043" y="319669"/>
            <a:ext cx="10080000" cy="440661"/>
          </a:xfrm>
        </p:spPr>
        <p:txBody>
          <a:bodyPr/>
          <a:lstStyle/>
          <a:p>
            <a:r>
              <a:rPr lang="cy-GB"/>
              <a:t>Dechrau brawddegau</a:t>
            </a:r>
          </a:p>
        </p:txBody>
      </p:sp>
      <p:pic>
        <p:nvPicPr>
          <p:cNvPr id="12" name="Picture 11">
            <a:extLst>
              <a:ext uri="{FF2B5EF4-FFF2-40B4-BE49-F238E27FC236}">
                <a16:creationId xmlns:a16="http://schemas.microsoft.com/office/drawing/2014/main" id="{C652D3F6-F7FD-C6DF-DEB2-589DC6D7D8E0}"/>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53159" y="957474"/>
            <a:ext cx="1164061" cy="1164061"/>
          </a:xfrm>
          <a:prstGeom prst="rect">
            <a:avLst/>
          </a:prstGeom>
        </p:spPr>
      </p:pic>
      <p:sp>
        <p:nvSpPr>
          <p:cNvPr id="3" name="Content Placeholder 2">
            <a:extLst>
              <a:ext uri="{FF2B5EF4-FFF2-40B4-BE49-F238E27FC236}">
                <a16:creationId xmlns:a16="http://schemas.microsoft.com/office/drawing/2014/main" id="{03E691C3-DBF4-58E2-D85A-ED8065C9A0E5}"/>
              </a:ext>
              <a:ext uri="{C183D7F6-B498-43B3-948B-1728B52AA6E4}">
                <adec:decorative xmlns:adec="http://schemas.microsoft.com/office/drawing/2017/decorative" val="1"/>
              </a:ext>
            </a:extLst>
          </p:cNvPr>
          <p:cNvSpPr>
            <a:spLocks noGrp="1"/>
          </p:cNvSpPr>
          <p:nvPr>
            <p:ph idx="1"/>
          </p:nvPr>
        </p:nvSpPr>
        <p:spPr>
          <a:xfrm>
            <a:off x="270257" y="1047499"/>
            <a:ext cx="3361579" cy="5040000"/>
          </a:xfrm>
        </p:spPr>
        <p:txBody>
          <a:bodyPr>
            <a:normAutofit lnSpcReduction="10000"/>
          </a:bodyPr>
          <a:lstStyle/>
          <a:p>
            <a:pPr marL="1169988"/>
            <a:r>
              <a:rPr lang="cy-GB" sz="1800" b="1" dirty="0"/>
              <a:t>A yw’r pensaer. Nhw sy’n dechrau:</a:t>
            </a:r>
            <a:r>
              <a:rPr lang="cy-GB" sz="1800" b="1" dirty="0">
                <a:latin typeface="Century Gothic" panose="020B0502020202020204" pitchFamily="34" charset="0"/>
              </a:rPr>
              <a:t> </a:t>
            </a:r>
          </a:p>
          <a:p>
            <a:endParaRPr lang="en-GB" sz="1800" dirty="0">
              <a:latin typeface="Century Gothic" panose="020B0502020202020204" pitchFamily="34" charset="0"/>
            </a:endParaRPr>
          </a:p>
          <a:p>
            <a:r>
              <a:rPr lang="cy-GB" sz="1800" dirty="0">
                <a:latin typeface="Century Gothic" panose="020B0502020202020204" pitchFamily="34" charset="0"/>
              </a:rPr>
              <a:t>‘Dwi’n gwybod bod ... ac mae’n berthnasol i’r drafodaeth hon </a:t>
            </a:r>
            <a:br>
              <a:rPr lang="cy-GB" sz="1800" dirty="0">
                <a:latin typeface="Century Gothic" panose="020B0502020202020204" pitchFamily="34" charset="0"/>
              </a:rPr>
            </a:br>
            <a:r>
              <a:rPr lang="cy-GB" sz="1800" dirty="0">
                <a:latin typeface="Century Gothic" panose="020B0502020202020204" pitchFamily="34" charset="0"/>
              </a:rPr>
              <a:t>oherwydd ... ’</a:t>
            </a:r>
          </a:p>
          <a:p>
            <a:r>
              <a:rPr lang="cy-GB" sz="1800" dirty="0">
                <a:solidFill>
                  <a:schemeClr val="tx1"/>
                </a:solidFill>
                <a:latin typeface="Century Gothic" panose="020B0502020202020204" pitchFamily="34" charset="0"/>
              </a:rPr>
              <a:t>‘Dwi’n meddwl mai ...’</a:t>
            </a:r>
          </a:p>
          <a:p>
            <a:r>
              <a:rPr lang="cy-GB" sz="1800" dirty="0">
                <a:latin typeface="Century Gothic" panose="020B0502020202020204" pitchFamily="34" charset="0"/>
                <a:cs typeface="Arial" panose="020B0604020202020204" pitchFamily="34" charset="0"/>
              </a:rPr>
              <a:t>‘Dydw i ddim yn siŵr am ... ond dwi’n meddwl ... ’</a:t>
            </a:r>
          </a:p>
          <a:p>
            <a:r>
              <a:rPr lang="cy-GB" sz="1800" dirty="0">
                <a:latin typeface="Century Gothic" panose="020B0502020202020204" pitchFamily="34" charset="0"/>
                <a:cs typeface="Arial" panose="020B0604020202020204" pitchFamily="34" charset="0"/>
              </a:rPr>
              <a:t>‘Cyn i fi ddechrau, atgoffwch fi beth mae ... yn ei olygu?’</a:t>
            </a:r>
          </a:p>
          <a:p>
            <a:r>
              <a:rPr lang="cy-GB" sz="1800" dirty="0">
                <a:latin typeface="Century Gothic" panose="020B0502020202020204" pitchFamily="34" charset="0"/>
                <a:cs typeface="Arial" panose="020B0604020202020204" pitchFamily="34" charset="0"/>
              </a:rPr>
              <a:t>‘Alli di fy helpu i ddechrau arni?’</a:t>
            </a:r>
          </a:p>
          <a:p>
            <a:r>
              <a:rPr lang="cy-GB" dirty="0"/>
              <a:t> </a:t>
            </a:r>
          </a:p>
          <a:p>
            <a:endParaRPr lang="en-GB" dirty="0"/>
          </a:p>
        </p:txBody>
      </p:sp>
      <p:pic>
        <p:nvPicPr>
          <p:cNvPr id="14" name="Picture 13">
            <a:extLst>
              <a:ext uri="{FF2B5EF4-FFF2-40B4-BE49-F238E27FC236}">
                <a16:creationId xmlns:a16="http://schemas.microsoft.com/office/drawing/2014/main" id="{950A9539-EFA2-AF33-0CFE-27BDDD378ABF}"/>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37869" y="968107"/>
            <a:ext cx="1146616" cy="1146616"/>
          </a:xfrm>
          <a:prstGeom prst="rect">
            <a:avLst/>
          </a:prstGeom>
        </p:spPr>
      </p:pic>
      <p:sp>
        <p:nvSpPr>
          <p:cNvPr id="4" name="Content Placeholder 3">
            <a:extLst>
              <a:ext uri="{FF2B5EF4-FFF2-40B4-BE49-F238E27FC236}">
                <a16:creationId xmlns:a16="http://schemas.microsoft.com/office/drawing/2014/main" id="{7EAE23AD-6C92-AE6D-921C-1AA4E66B645C}"/>
              </a:ext>
              <a:ext uri="{C183D7F6-B498-43B3-948B-1728B52AA6E4}">
                <adec:decorative xmlns:adec="http://schemas.microsoft.com/office/drawing/2017/decorative" val="1"/>
              </a:ext>
            </a:extLst>
          </p:cNvPr>
          <p:cNvSpPr>
            <a:spLocks noGrp="1"/>
          </p:cNvSpPr>
          <p:nvPr>
            <p:ph idx="10"/>
          </p:nvPr>
        </p:nvSpPr>
        <p:spPr>
          <a:xfrm>
            <a:off x="3801664" y="1019182"/>
            <a:ext cx="3619963" cy="5534233"/>
          </a:xfrm>
        </p:spPr>
        <p:txBody>
          <a:bodyPr>
            <a:normAutofit/>
          </a:bodyPr>
          <a:lstStyle/>
          <a:p>
            <a:pPr marL="0" indent="1076325" defTabSz="1076325">
              <a:spcBef>
                <a:spcPts val="0"/>
              </a:spcBef>
              <a:spcAft>
                <a:spcPts val="1200"/>
              </a:spcAft>
              <a:buNone/>
            </a:pPr>
            <a:r>
              <a:rPr lang="cy-GB" sz="1800" b="1" dirty="0">
                <a:latin typeface="Century Gothic" panose="020B0502020202020204" pitchFamily="34" charset="0"/>
                <a:cs typeface="Arial" panose="020B0604020202020204" pitchFamily="34" charset="0"/>
              </a:rPr>
              <a:t>B yw adeiladwr y </a:t>
            </a:r>
            <a:br>
              <a:rPr lang="cy-GB" sz="1800" b="1" dirty="0">
                <a:latin typeface="Century Gothic" panose="020B0502020202020204" pitchFamily="34" charset="0"/>
                <a:cs typeface="Arial" panose="020B0604020202020204" pitchFamily="34" charset="0"/>
              </a:rPr>
            </a:br>
            <a:r>
              <a:rPr lang="cy-GB" sz="1800" b="1" dirty="0">
                <a:latin typeface="Century Gothic" panose="020B0502020202020204" pitchFamily="34" charset="0"/>
                <a:cs typeface="Arial" panose="020B0604020202020204" pitchFamily="34" charset="0"/>
              </a:rPr>
              <a:t>	bont.</a:t>
            </a:r>
            <a:r>
              <a:rPr lang="cy-GB" sz="1800" b="1" dirty="0">
                <a:solidFill>
                  <a:schemeClr val="tx1"/>
                </a:solidFill>
                <a:latin typeface="Century Gothic" panose="020B0502020202020204" pitchFamily="34" charset="0"/>
                <a:cs typeface="Arial" panose="020B0604020202020204" pitchFamily="34" charset="0"/>
              </a:rPr>
              <a:t> Nhw sy’n 	ymateb:</a:t>
            </a:r>
          </a:p>
          <a:p>
            <a:r>
              <a:rPr lang="cy-GB" sz="2300" dirty="0">
                <a:solidFill>
                  <a:schemeClr val="tx1"/>
                </a:solidFill>
                <a:latin typeface="Century Gothic" panose="020B0502020202020204" pitchFamily="34" charset="0"/>
                <a:cs typeface="Arial" panose="020B0604020202020204" pitchFamily="34" charset="0"/>
              </a:rPr>
              <a:t> </a:t>
            </a:r>
            <a:r>
              <a:rPr lang="cy-GB" sz="1800" dirty="0">
                <a:latin typeface="Century Gothic" panose="020B0502020202020204" pitchFamily="34" charset="0"/>
                <a:cs typeface="Arial" panose="020B0604020202020204" pitchFamily="34" charset="0"/>
              </a:rPr>
              <a:t>‘O ran hynny, byddwn i’n ychwanegu ... ’</a:t>
            </a:r>
          </a:p>
          <a:p>
            <a:r>
              <a:rPr lang="cy-GB" sz="1800" dirty="0">
                <a:solidFill>
                  <a:schemeClr val="tx1"/>
                </a:solidFill>
                <a:latin typeface="Century Gothic" panose="020B0502020202020204" pitchFamily="34" charset="0"/>
                <a:cs typeface="Arial" panose="020B0604020202020204" pitchFamily="34" charset="0"/>
              </a:rPr>
              <a:t>‘O ystyried beth dwi eisoes yn ei wybod am ... dwi’n meddwl ... ’</a:t>
            </a:r>
          </a:p>
          <a:p>
            <a:r>
              <a:rPr lang="cy-GB" sz="1800" dirty="0">
                <a:latin typeface="Century Gothic" panose="020B0502020202020204" pitchFamily="34" charset="0"/>
                <a:cs typeface="Arial" panose="020B0604020202020204" pitchFamily="34" charset="0"/>
              </a:rPr>
              <a:t>‘Rwy’n awgrymu ein bod yn newid hynny oherwydd ... ’</a:t>
            </a:r>
          </a:p>
          <a:p>
            <a:r>
              <a:rPr lang="cy-GB" sz="1800" dirty="0">
                <a:latin typeface="Century Gothic" panose="020B0502020202020204" pitchFamily="34" charset="0"/>
                <a:cs typeface="Arial" panose="020B0604020202020204" pitchFamily="34" charset="0"/>
              </a:rPr>
              <a:t>‘Alli di egluro pam dy fod wedi dweud hynny?’</a:t>
            </a:r>
          </a:p>
          <a:p>
            <a:r>
              <a:rPr lang="cy-GB" sz="1800" dirty="0">
                <a:latin typeface="Century Gothic" panose="020B0502020202020204" pitchFamily="34" charset="0"/>
                <a:cs typeface="Arial" panose="020B0604020202020204" pitchFamily="34" charset="0"/>
              </a:rPr>
              <a:t>‘Wyt ti wedi meddwl am?’</a:t>
            </a:r>
          </a:p>
          <a:p>
            <a:r>
              <a:rPr lang="cy-GB" sz="1800" dirty="0">
                <a:latin typeface="Century Gothic" panose="020B0502020202020204" pitchFamily="34" charset="0"/>
                <a:cs typeface="Arial" panose="020B0604020202020204" pitchFamily="34" charset="0"/>
              </a:rPr>
              <a:t>‘Mae hynny’n wych </a:t>
            </a:r>
            <a:br>
              <a:rPr lang="cy-GB" sz="1800" dirty="0">
                <a:latin typeface="Century Gothic" panose="020B0502020202020204" pitchFamily="34" charset="0"/>
                <a:cs typeface="Arial" panose="020B0604020202020204" pitchFamily="34" charset="0"/>
              </a:rPr>
            </a:br>
            <a:r>
              <a:rPr lang="cy-GB" sz="1800" dirty="0">
                <a:latin typeface="Century Gothic" panose="020B0502020202020204" pitchFamily="34" charset="0"/>
                <a:cs typeface="Arial" panose="020B0604020202020204" pitchFamily="34" charset="0"/>
              </a:rPr>
              <a:t>oherwydd ... ’</a:t>
            </a:r>
          </a:p>
          <a:p>
            <a:endParaRPr lang="en-GB" dirty="0"/>
          </a:p>
        </p:txBody>
      </p:sp>
      <p:pic>
        <p:nvPicPr>
          <p:cNvPr id="10" name="Picture 9">
            <a:extLst>
              <a:ext uri="{FF2B5EF4-FFF2-40B4-BE49-F238E27FC236}">
                <a16:creationId xmlns:a16="http://schemas.microsoft.com/office/drawing/2014/main" id="{AA083889-D2E6-06EA-0463-F727CE369881}"/>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18314" y="1028343"/>
            <a:ext cx="1027928" cy="1027928"/>
          </a:xfrm>
          <a:prstGeom prst="rect">
            <a:avLst/>
          </a:prstGeom>
        </p:spPr>
      </p:pic>
      <p:sp>
        <p:nvSpPr>
          <p:cNvPr id="8" name="TextBox 7">
            <a:extLst>
              <a:ext uri="{FF2B5EF4-FFF2-40B4-BE49-F238E27FC236}">
                <a16:creationId xmlns:a16="http://schemas.microsoft.com/office/drawing/2014/main" id="{701E883D-EF01-A2C2-0638-724DF341CF24}"/>
              </a:ext>
              <a:ext uri="{C183D7F6-B498-43B3-948B-1728B52AA6E4}">
                <adec:decorative xmlns:adec="http://schemas.microsoft.com/office/drawing/2017/decorative" val="1"/>
              </a:ext>
            </a:extLst>
          </p:cNvPr>
          <p:cNvSpPr txBox="1"/>
          <p:nvPr/>
        </p:nvSpPr>
        <p:spPr>
          <a:xfrm>
            <a:off x="7626770" y="1028343"/>
            <a:ext cx="3313732" cy="5170646"/>
          </a:xfrm>
          <a:prstGeom prst="rect">
            <a:avLst/>
          </a:prstGeom>
          <a:noFill/>
        </p:spPr>
        <p:txBody>
          <a:bodyPr wrap="square">
            <a:spAutoFit/>
          </a:bodyPr>
          <a:lstStyle/>
          <a:p>
            <a:r>
              <a:rPr lang="cy-GB" sz="1800" b="1" dirty="0">
                <a:solidFill>
                  <a:schemeClr val="tx1"/>
                </a:solidFill>
                <a:latin typeface="Century Gothic" panose="020B0502020202020204" pitchFamily="34" charset="0"/>
                <a:cs typeface="Arial" panose="020B0604020202020204" pitchFamily="34" charset="0"/>
              </a:rPr>
              <a:t>              </a:t>
            </a:r>
            <a:r>
              <a:rPr lang="cy-GB" sz="1800" b="1" dirty="0">
                <a:latin typeface="Century Gothic" panose="020B0502020202020204" pitchFamily="34" charset="0"/>
                <a:cs typeface="Arial" panose="020B0604020202020204" pitchFamily="34" charset="0"/>
              </a:rPr>
              <a:t>C yw’r peiriannydd 	sifil.</a:t>
            </a:r>
            <a:r>
              <a:rPr lang="cy-GB" sz="1800" b="1" dirty="0">
                <a:solidFill>
                  <a:schemeClr val="tx1"/>
                </a:solidFill>
                <a:latin typeface="Century Gothic" panose="020B0502020202020204" pitchFamily="34" charset="0"/>
                <a:cs typeface="Arial" panose="020B0604020202020204" pitchFamily="34" charset="0"/>
              </a:rPr>
              <a:t> Nhw sy’n 	crynhoi:</a:t>
            </a:r>
          </a:p>
          <a:p>
            <a:pPr algn="ctr"/>
            <a:endParaRPr lang="en-GB" sz="1600" b="1"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‘Dwi’n meddwl dy fod wedi dweud... ’</a:t>
            </a:r>
          </a:p>
          <a:p>
            <a:endParaRPr lang="en-GB" sz="1600"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‘Ga i ofyn i ti egluro ... ?’</a:t>
            </a:r>
          </a:p>
          <a:p>
            <a:endParaRPr lang="en-GB" sz="1600"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‘Beth oedd dy resymeg wrth ddweud ... ?’</a:t>
            </a:r>
          </a:p>
          <a:p>
            <a:endParaRPr lang="en-GB" sz="1600"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‘Ydw i wedi deall hynny’n iawn?’</a:t>
            </a:r>
          </a:p>
          <a:p>
            <a:r>
              <a:rPr lang="cy-GB" sz="1600" dirty="0">
                <a:solidFill>
                  <a:schemeClr val="tx1"/>
                </a:solidFill>
                <a:latin typeface="Century Gothic" panose="020B0502020202020204" pitchFamily="34" charset="0"/>
                <a:cs typeface="Arial" panose="020B0604020202020204" pitchFamily="34" charset="0"/>
              </a:rPr>
              <a:t> </a:t>
            </a:r>
          </a:p>
          <a:p>
            <a:r>
              <a:rPr lang="cy-GB" sz="1600" dirty="0">
                <a:latin typeface="Century Gothic" panose="020B0502020202020204" pitchFamily="34" charset="0"/>
                <a:cs typeface="Arial" panose="020B0604020202020204" pitchFamily="34" charset="0"/>
              </a:rPr>
              <a:t>‘Dydw i ddim yn siŵr am ... ’</a:t>
            </a:r>
          </a:p>
          <a:p>
            <a:endParaRPr lang="en-GB" sz="1600"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‘Ydyn ni i gyd yn cytuno?’</a:t>
            </a:r>
          </a:p>
          <a:p>
            <a:endParaRPr lang="en-GB" sz="1600" dirty="0">
              <a:solidFill>
                <a:schemeClr val="tx1"/>
              </a:solidFill>
              <a:latin typeface="Century Gothic" panose="020B0502020202020204" pitchFamily="34" charset="0"/>
              <a:cs typeface="Arial" panose="020B0604020202020204" pitchFamily="34" charset="0"/>
            </a:endParaRPr>
          </a:p>
          <a:p>
            <a:r>
              <a:rPr lang="cy-GB" sz="1600" dirty="0">
                <a:latin typeface="Century Gothic" panose="020B0502020202020204" pitchFamily="34" charset="0"/>
                <a:cs typeface="Arial" panose="020B0604020202020204" pitchFamily="34" charset="0"/>
              </a:rPr>
              <a:t>‘Ein hateb terfynol yw ... ’</a:t>
            </a:r>
          </a:p>
        </p:txBody>
      </p:sp>
      <p:sp>
        <p:nvSpPr>
          <p:cNvPr id="6" name="Rectangle: Rounded Corners 5">
            <a:extLst>
              <a:ext uri="{FF2B5EF4-FFF2-40B4-BE49-F238E27FC236}">
                <a16:creationId xmlns:a16="http://schemas.microsoft.com/office/drawing/2014/main" id="{D313F879-D435-72C7-775F-FE0F5576B083}"/>
              </a:ext>
              <a:ext uri="{C183D7F6-B498-43B3-948B-1728B52AA6E4}">
                <adec:decorative xmlns:adec="http://schemas.microsoft.com/office/drawing/2017/decorative" val="1"/>
              </a:ext>
            </a:extLst>
          </p:cNvPr>
          <p:cNvSpPr/>
          <p:nvPr/>
        </p:nvSpPr>
        <p:spPr>
          <a:xfrm>
            <a:off x="7492814" y="890445"/>
            <a:ext cx="3447688" cy="5435927"/>
          </a:xfrm>
          <a:prstGeom prst="round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69E35933-0C92-B830-5740-0FBBFC3B313D}"/>
              </a:ext>
              <a:ext uri="{C183D7F6-B498-43B3-948B-1728B52AA6E4}">
                <adec:decorative xmlns:adec="http://schemas.microsoft.com/office/drawing/2017/decorative" val="1"/>
              </a:ext>
            </a:extLst>
          </p:cNvPr>
          <p:cNvSpPr/>
          <p:nvPr/>
        </p:nvSpPr>
        <p:spPr>
          <a:xfrm>
            <a:off x="3711480" y="890445"/>
            <a:ext cx="3701691" cy="5435927"/>
          </a:xfrm>
          <a:prstGeom prst="round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7716D3BC-1087-CE4F-7714-4507F4C1F4B7}"/>
              </a:ext>
              <a:ext uri="{C183D7F6-B498-43B3-948B-1728B52AA6E4}">
                <adec:decorative xmlns:adec="http://schemas.microsoft.com/office/drawing/2017/decorative" val="1"/>
              </a:ext>
            </a:extLst>
          </p:cNvPr>
          <p:cNvSpPr/>
          <p:nvPr/>
        </p:nvSpPr>
        <p:spPr>
          <a:xfrm>
            <a:off x="184276" y="890445"/>
            <a:ext cx="3447688" cy="5435927"/>
          </a:xfrm>
          <a:prstGeom prst="round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91166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BCEFB-9461-5693-E4A0-F355778A28D0}"/>
              </a:ext>
            </a:extLst>
          </p:cNvPr>
          <p:cNvSpPr>
            <a:spLocks noGrp="1"/>
          </p:cNvSpPr>
          <p:nvPr>
            <p:ph type="title"/>
          </p:nvPr>
        </p:nvSpPr>
        <p:spPr/>
        <p:txBody>
          <a:bodyPr/>
          <a:lstStyle/>
          <a:p>
            <a:r>
              <a:rPr lang="cy-GB"/>
              <a:t>Gofynnwch y cwestiynau hyn i chi eich hun</a:t>
            </a:r>
          </a:p>
        </p:txBody>
      </p:sp>
      <p:sp>
        <p:nvSpPr>
          <p:cNvPr id="3" name="Content Placeholder 2">
            <a:extLst>
              <a:ext uri="{FF2B5EF4-FFF2-40B4-BE49-F238E27FC236}">
                <a16:creationId xmlns:a16="http://schemas.microsoft.com/office/drawing/2014/main" id="{83C2D41B-FC14-DB60-F969-C05620D60DE2}"/>
              </a:ext>
            </a:extLst>
          </p:cNvPr>
          <p:cNvSpPr>
            <a:spLocks noGrp="1"/>
          </p:cNvSpPr>
          <p:nvPr>
            <p:ph idx="1"/>
          </p:nvPr>
        </p:nvSpPr>
        <p:spPr>
          <a:xfrm>
            <a:off x="3813778" y="1330089"/>
            <a:ext cx="6143022" cy="5040000"/>
          </a:xfrm>
        </p:spPr>
        <p:txBody>
          <a:bodyPr/>
          <a:lstStyle/>
          <a:p>
            <a:pPr marL="0" indent="0">
              <a:buNone/>
            </a:pPr>
            <a:r>
              <a:rPr lang="cy-GB" sz="2000" b="1" dirty="0">
                <a:solidFill>
                  <a:srgbClr val="C8102E"/>
                </a:solidFill>
                <a:ea typeface=""/>
                <a:cs typeface="+mj-cs"/>
              </a:rPr>
              <a:t>Cyn gwneud y dasg:</a:t>
            </a:r>
          </a:p>
          <a:p>
            <a:pPr marL="0" indent="0">
              <a:buNone/>
            </a:pPr>
            <a:r>
              <a:rPr lang="cy-GB" sz="2000" dirty="0">
                <a:effectLst/>
                <a:ea typeface=""/>
              </a:rPr>
              <a:t>Beth ydw i’n ei weld neu’n ei glywed sy’n fy helpu i ddeall?  </a:t>
            </a:r>
          </a:p>
          <a:p>
            <a:pPr marL="0" indent="0">
              <a:buNone/>
            </a:pPr>
            <a:r>
              <a:rPr lang="cy-GB" sz="2000" dirty="0">
                <a:effectLst/>
                <a:ea typeface=""/>
              </a:rPr>
              <a:t>Beth yw rhai o’r camau gallaf eu cymryd i fy helpu i ddeall?</a:t>
            </a:r>
          </a:p>
          <a:p>
            <a:endParaRPr lang="en-GB" sz="2000" dirty="0">
              <a:effectLst/>
              <a:ea typeface="Calibri" panose="020F0502020204030204" pitchFamily="34" charset="0"/>
            </a:endParaRPr>
          </a:p>
          <a:p>
            <a:pPr marL="0" indent="0">
              <a:buNone/>
            </a:pPr>
            <a:r>
              <a:rPr lang="cy-GB" sz="2000" b="1" dirty="0">
                <a:solidFill>
                  <a:srgbClr val="C8102E"/>
                </a:solidFill>
                <a:ea typeface=""/>
                <a:cs typeface="+mj-cs"/>
              </a:rPr>
              <a:t>Yn ystod y dasg: </a:t>
            </a:r>
          </a:p>
          <a:p>
            <a:pPr marL="0" indent="0">
              <a:buNone/>
            </a:pPr>
            <a:r>
              <a:rPr lang="cy-GB" sz="2000" dirty="0">
                <a:ea typeface=""/>
              </a:rPr>
              <a:t>Sut galla i wybod a ydw i’n gwneud gwaith da?</a:t>
            </a:r>
          </a:p>
          <a:p>
            <a:endParaRPr lang="en-GB" sz="2000" dirty="0">
              <a:solidFill>
                <a:srgbClr val="C8102E"/>
              </a:solidFill>
              <a:ea typeface="Calibri" panose="020F0502020204030204" pitchFamily="34" charset="0"/>
            </a:endParaRPr>
          </a:p>
          <a:p>
            <a:pPr marL="0" indent="0">
              <a:buNone/>
            </a:pPr>
            <a:r>
              <a:rPr lang="cy-GB" sz="2000" b="1" dirty="0">
                <a:solidFill>
                  <a:srgbClr val="C8102E"/>
                </a:solidFill>
                <a:ea typeface=""/>
                <a:cs typeface="+mj-cs"/>
              </a:rPr>
              <a:t>Ar ôl gwneud y dasg:</a:t>
            </a:r>
          </a:p>
          <a:p>
            <a:pPr marL="0" indent="0">
              <a:buNone/>
            </a:pPr>
            <a:r>
              <a:rPr lang="cy-GB" sz="2000" dirty="0">
                <a:effectLst/>
                <a:ea typeface=""/>
              </a:rPr>
              <a:t>Sut ydw i’n teimlo am y dasg hon? Pam? </a:t>
            </a:r>
          </a:p>
          <a:p>
            <a:endParaRPr lang="en-GB" dirty="0"/>
          </a:p>
        </p:txBody>
      </p:sp>
      <p:graphicFrame>
        <p:nvGraphicFramePr>
          <p:cNvPr id="4" name="Diagram 3">
            <a:extLst>
              <a:ext uri="{FF2B5EF4-FFF2-40B4-BE49-F238E27FC236}">
                <a16:creationId xmlns:a16="http://schemas.microsoft.com/office/drawing/2014/main" id="{A12AC09E-9B3B-BCE9-AB72-4BB500A270B1}"/>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188338737"/>
              </p:ext>
            </p:extLst>
          </p:nvPr>
        </p:nvGraphicFramePr>
        <p:xfrm>
          <a:off x="-2304271" y="98066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6244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8121D-F130-32A1-32A7-33705F3674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99A333-FD19-3FED-0790-98984051C236}"/>
              </a:ext>
            </a:extLst>
          </p:cNvPr>
          <p:cNvSpPr>
            <a:spLocks noGrp="1"/>
          </p:cNvSpPr>
          <p:nvPr>
            <p:ph type="title"/>
          </p:nvPr>
        </p:nvSpPr>
        <p:spPr/>
        <p:txBody>
          <a:bodyPr/>
          <a:lstStyle/>
          <a:p>
            <a:r>
              <a:rPr lang="cy-GB"/>
              <a:t>Enghraifft ymarferol</a:t>
            </a:r>
            <a:br>
              <a:rPr lang="cy-GB"/>
            </a:br>
            <a:endParaRPr lang="cy-GB"/>
          </a:p>
        </p:txBody>
      </p:sp>
      <p:sp>
        <p:nvSpPr>
          <p:cNvPr id="6" name="Vertical Title 1">
            <a:extLst>
              <a:ext uri="{FF2B5EF4-FFF2-40B4-BE49-F238E27FC236}">
                <a16:creationId xmlns:a16="http://schemas.microsoft.com/office/drawing/2014/main" id="{DF6018AC-EFEF-BB95-6EE9-49550EC4513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graphicFrame>
        <p:nvGraphicFramePr>
          <p:cNvPr id="4" name="Table 3" descr="An example word bridge table, showing the starting words, the words to put in order armed with the fact, and the finishing words">
            <a:extLst>
              <a:ext uri="{FF2B5EF4-FFF2-40B4-BE49-F238E27FC236}">
                <a16:creationId xmlns:a16="http://schemas.microsoft.com/office/drawing/2014/main" id="{381230EA-5CAD-490A-205D-3B5C4D4CA5B1}"/>
              </a:ext>
            </a:extLst>
          </p:cNvPr>
          <p:cNvGraphicFramePr>
            <a:graphicFrameLocks noGrp="1"/>
          </p:cNvGraphicFramePr>
          <p:nvPr>
            <p:extLst>
              <p:ext uri="{D42A27DB-BD31-4B8C-83A1-F6EECF244321}">
                <p14:modId xmlns:p14="http://schemas.microsoft.com/office/powerpoint/2010/main" val="1380913424"/>
              </p:ext>
            </p:extLst>
          </p:nvPr>
        </p:nvGraphicFramePr>
        <p:xfrm>
          <a:off x="540000" y="1724473"/>
          <a:ext cx="10118717" cy="3108960"/>
        </p:xfrm>
        <a:graphic>
          <a:graphicData uri="http://schemas.openxmlformats.org/drawingml/2006/table">
            <a:tbl>
              <a:tblPr firstRow="1" bandRow="1">
                <a:tableStyleId>{2D5ABB26-0587-4C30-8999-92F81FD0307C}</a:tableStyleId>
              </a:tblPr>
              <a:tblGrid>
                <a:gridCol w="1716164">
                  <a:extLst>
                    <a:ext uri="{9D8B030D-6E8A-4147-A177-3AD203B41FA5}">
                      <a16:colId xmlns:a16="http://schemas.microsoft.com/office/drawing/2014/main" val="56584357"/>
                    </a:ext>
                  </a:extLst>
                </a:gridCol>
                <a:gridCol w="2947912">
                  <a:extLst>
                    <a:ext uri="{9D8B030D-6E8A-4147-A177-3AD203B41FA5}">
                      <a16:colId xmlns:a16="http://schemas.microsoft.com/office/drawing/2014/main" val="3623156845"/>
                    </a:ext>
                  </a:extLst>
                </a:gridCol>
                <a:gridCol w="3285374">
                  <a:extLst>
                    <a:ext uri="{9D8B030D-6E8A-4147-A177-3AD203B41FA5}">
                      <a16:colId xmlns:a16="http://schemas.microsoft.com/office/drawing/2014/main" val="615250945"/>
                    </a:ext>
                  </a:extLst>
                </a:gridCol>
                <a:gridCol w="2169267">
                  <a:extLst>
                    <a:ext uri="{9D8B030D-6E8A-4147-A177-3AD203B41FA5}">
                      <a16:colId xmlns:a16="http://schemas.microsoft.com/office/drawing/2014/main" val="598199109"/>
                    </a:ext>
                  </a:extLst>
                </a:gridCol>
              </a:tblGrid>
              <a:tr h="370840">
                <a:tc rowSpan="6">
                  <a:txBody>
                    <a:bodyPr/>
                    <a:lstStyle/>
                    <a:p>
                      <a:pPr algn="ctr"/>
                      <a:r>
                        <a:rPr lang="cy-GB" b="1">
                          <a:latin typeface="Century Gothic" panose="020B0502020202020204" pitchFamily="34" charset="0"/>
                        </a:rPr>
                        <a:t>Dechrau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200" dirty="0">
                        <a:solidFill>
                          <a:schemeClr val="tx1"/>
                        </a:solidFill>
                        <a:effectLst/>
                        <a:latin typeface="Century Gothic" panose="020B0502020202020204" pitchFamily="34" charset="0"/>
                        <a:ea typeface="+mn-ea"/>
                        <a:cs typeface="+mn-cs"/>
                      </a:endParaRPr>
                    </a:p>
                    <a:p>
                      <a:pPr algn="l" rtl="0"/>
                      <a:endParaRPr lang="en-GB" b="0" dirty="0">
                        <a:latin typeface="Century Gothic" panose="020B0502020202020204" pitchFamily="34" charset="0"/>
                      </a:endParaRPr>
                    </a:p>
                    <a:p>
                      <a:pPr algn="l" rtl="0"/>
                      <a:endParaRPr lang="en-GB" b="0" dirty="0">
                        <a:latin typeface="Century Gothic" panose="020B0502020202020204" pitchFamily="34" charset="0"/>
                      </a:endParaRPr>
                    </a:p>
                    <a:p>
                      <a:pPr algn="ctr"/>
                      <a:r>
                        <a:rPr lang="cy-GB" b="0">
                          <a:latin typeface="Century Gothic" panose="020B0502020202020204" pitchFamily="34" charset="0"/>
                        </a:rPr>
                        <a:t>Mae’r fformiwla NaCl yn cynrychioli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b="1">
                          <a:latin typeface="Century Gothic" panose="020B0502020202020204" pitchFamily="34" charset="0"/>
                        </a:rPr>
                        <a:t>Ffaith </a:t>
                      </a:r>
                    </a:p>
                    <a:p>
                      <a:pPr algn="ctr"/>
                      <a:r>
                        <a:rPr lang="cy-GB" b="0">
                          <a:latin typeface="Century Gothic" panose="020B0502020202020204" pitchFamily="34" charset="0"/>
                        </a:rPr>
                        <a:t>Mae sodiwm clorid yn enghraifft o ddellten ïonig enfawr.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b="1" dirty="0">
                          <a:latin typeface="Century Gothic" panose="020B0502020202020204" pitchFamily="34" charset="0"/>
                        </a:rPr>
                        <a:t>Diwedd</a:t>
                      </a:r>
                    </a:p>
                    <a:p>
                      <a:pPr algn="l" rtl="0"/>
                      <a:endParaRPr lang="en-GB" sz="1800" kern="1200" dirty="0">
                        <a:solidFill>
                          <a:schemeClr val="tx1"/>
                        </a:solidFill>
                        <a:effectLst/>
                        <a:latin typeface="Century Gothic" panose="020B0502020202020204" pitchFamily="34" charset="0"/>
                        <a:ea typeface="+mn-ea"/>
                        <a:cs typeface="+mn-cs"/>
                      </a:endParaRPr>
                    </a:p>
                    <a:p>
                      <a:pPr algn="l" rtl="0"/>
                      <a:endParaRPr lang="en-GB" sz="1800" kern="1200" dirty="0">
                        <a:solidFill>
                          <a:schemeClr val="tx1"/>
                        </a:solidFill>
                        <a:effectLst/>
                        <a:latin typeface="Century Gothic" panose="020B0502020202020204" pitchFamily="34" charset="0"/>
                        <a:ea typeface="+mn-ea"/>
                        <a:cs typeface="+mn-cs"/>
                      </a:endParaRPr>
                    </a:p>
                    <a:p>
                      <a:pPr algn="l" rtl="0"/>
                      <a:endParaRPr lang="en-GB" sz="1800" kern="1200" dirty="0">
                        <a:solidFill>
                          <a:schemeClr val="tx1"/>
                        </a:solidFill>
                        <a:effectLst/>
                        <a:latin typeface="Century Gothic" panose="020B0502020202020204" pitchFamily="34" charset="0"/>
                        <a:ea typeface="+mn-ea"/>
                        <a:cs typeface="+mn-cs"/>
                      </a:endParaRPr>
                    </a:p>
                    <a:p>
                      <a:pPr algn="l" rtl="0"/>
                      <a:endParaRPr lang="en-GB" sz="1800" kern="1200" dirty="0">
                        <a:solidFill>
                          <a:schemeClr val="tx1"/>
                        </a:solidFill>
                        <a:effectLst/>
                        <a:latin typeface="Century Gothic" panose="020B0502020202020204" pitchFamily="34" charset="0"/>
                        <a:ea typeface="+mn-ea"/>
                        <a:cs typeface="+mn-cs"/>
                      </a:endParaRPr>
                    </a:p>
                    <a:p>
                      <a:pPr algn="l" rtl="0"/>
                      <a:endParaRPr lang="en-GB" sz="1800" kern="1200" dirty="0">
                        <a:solidFill>
                          <a:schemeClr val="tx1"/>
                        </a:solidFill>
                        <a:effectLst/>
                        <a:latin typeface="Century Gothic" panose="020B0502020202020204" pitchFamily="34" charset="0"/>
                        <a:ea typeface="+mn-ea"/>
                        <a:cs typeface="+mn-cs"/>
                      </a:endParaRPr>
                    </a:p>
                    <a:p>
                      <a:pPr algn="ctr"/>
                      <a:r>
                        <a:rPr lang="cy-GB" sz="1800" dirty="0">
                          <a:solidFill>
                            <a:schemeClr val="tx1"/>
                          </a:solidFill>
                          <a:effectLst/>
                          <a:latin typeface="Century Gothic" panose="020B0502020202020204" pitchFamily="34" charset="0"/>
                          <a:ea typeface="Century Gothic"/>
                          <a:cs typeface="+mn-cs"/>
                        </a:rPr>
                        <a:t>ffurfio rhwydwaith agored o’r enw dellten.</a:t>
                      </a:r>
                    </a:p>
                    <a:p>
                      <a:pPr algn="l" rtl="0"/>
                      <a:endParaRPr lang="en-GB" sz="1800" kern="1200" dirty="0">
                        <a:solidFill>
                          <a:schemeClr val="tx1"/>
                        </a:solidFill>
                        <a:effectLst/>
                        <a:latin typeface="Century Gothic" panose="020B0502020202020204" pitchFamily="34" charset="0"/>
                        <a:ea typeface="+mn-ea"/>
                        <a:cs typeface="+mn-cs"/>
                      </a:endParaRPr>
                    </a:p>
                    <a:p>
                      <a:pPr algn="l" rtl="0"/>
                      <a:endParaRPr lang="en-GB"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70840">
                <a:tc vMerge="1">
                  <a:txBody>
                    <a:bodyPr/>
                    <a:lstStyle/>
                    <a:p>
                      <a:endParaRPr lang="en-GB"/>
                    </a:p>
                  </a:txBody>
                  <a:tcPr/>
                </a:tc>
                <a:tc gridSpan="2">
                  <a:txBody>
                    <a:bodyPr/>
                    <a:lstStyle/>
                    <a:p>
                      <a:pPr algn="ctr"/>
                      <a:r>
                        <a:rPr lang="cy-GB"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70840">
                <a:tc vMerge="1">
                  <a:txBody>
                    <a:bodyPr/>
                    <a:lstStyle/>
                    <a:p>
                      <a:endParaRPr lang="en-GB"/>
                    </a:p>
                  </a:txBody>
                  <a:tcPr/>
                </a:tc>
                <a:tc gridSpan="2">
                  <a:txBody>
                    <a:bodyPr/>
                    <a:lstStyle/>
                    <a:p>
                      <a:pPr algn="ctr"/>
                      <a:r>
                        <a:rPr lang="cy-GB"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70840">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b="0">
                          <a:solidFill>
                            <a:schemeClr val="tx1"/>
                          </a:solidFill>
                          <a:latin typeface="Century Gothic" panose="020B0502020202020204" pitchFamily="34" charset="0"/>
                        </a:rPr>
                        <a:t>ïonau sodiwm positif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b="0">
                          <a:solidFill>
                            <a:schemeClr val="tx1"/>
                          </a:solidFill>
                          <a:latin typeface="Century Gothic" panose="020B0502020202020204" pitchFamily="34" charset="0"/>
                        </a:rPr>
                        <a:t>ïonau clorid negatif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70840">
                <a:tc vMerge="1">
                  <a:txBody>
                    <a:bodyPr/>
                    <a:lstStyle/>
                    <a:p>
                      <a:endParaRPr lang="en-GB"/>
                    </a:p>
                  </a:txBody>
                  <a:tcPr/>
                </a:tc>
                <a:tc>
                  <a:txBody>
                    <a:bodyPr/>
                    <a:lstStyle/>
                    <a:p>
                      <a:pPr marL="0" indent="0" algn="ctr">
                        <a:buFont typeface="Arial" panose="020B0604020202020204" pitchFamily="34" charset="0"/>
                        <a:buNone/>
                      </a:pPr>
                      <a:r>
                        <a:rPr lang="cy-GB" b="0">
                          <a:solidFill>
                            <a:schemeClr val="tx1"/>
                          </a:solidFill>
                          <a:latin typeface="Century Gothic" panose="020B0502020202020204" pitchFamily="34" charset="0"/>
                        </a:rPr>
                        <a:t>rymoedd atyniad electrostatig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b="0">
                          <a:solidFill>
                            <a:schemeClr val="tx1"/>
                          </a:solidFill>
                          <a:latin typeface="Century Gothic" panose="020B0502020202020204" pitchFamily="34" charset="0"/>
                        </a:rPr>
                        <a:t>grymoedd gwrthyriad electrostatig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70840">
                <a:tc vMerge="1">
                  <a:txBody>
                    <a:bodyPr/>
                    <a:lstStyle/>
                    <a:p>
                      <a:endParaRPr lang="en-GB"/>
                    </a:p>
                  </a:txBody>
                  <a:tcPr/>
                </a:tc>
                <a:tc>
                  <a:txBody>
                    <a:bodyPr/>
                    <a:lstStyle/>
                    <a:p>
                      <a:pPr marL="0" indent="0" algn="ctr">
                        <a:buFont typeface="Arial" panose="020B0604020202020204" pitchFamily="34" charset="0"/>
                        <a:buNone/>
                      </a:pPr>
                      <a:r>
                        <a:rPr lang="cy-GB" b="0">
                          <a:solidFill>
                            <a:schemeClr val="tx1"/>
                          </a:solidFill>
                          <a:latin typeface="Century Gothic" panose="020B0502020202020204" pitchFamily="34" charset="0"/>
                        </a:rPr>
                        <a:t>gwefrau tebyg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b="0" dirty="0">
                          <a:solidFill>
                            <a:schemeClr val="tx1"/>
                          </a:solidFill>
                          <a:latin typeface="Century Gothic" panose="020B0502020202020204" pitchFamily="34" charset="0"/>
                        </a:rPr>
                        <a:t>gwefrau dirgroes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13" name="Picture 12">
            <a:extLst>
              <a:ext uri="{FF2B5EF4-FFF2-40B4-BE49-F238E27FC236}">
                <a16:creationId xmlns:a16="http://schemas.microsoft.com/office/drawing/2014/main" id="{CC8DECD2-DC97-8A39-8186-C00BF2791F81}"/>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88231" y="2102729"/>
            <a:ext cx="1003722" cy="1095824"/>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97A8191E-C7E1-0FAF-69FA-A929A2C8CEEB}"/>
              </a:ext>
            </a:extLst>
          </p:cNvPr>
          <p:cNvSpPr/>
          <p:nvPr/>
        </p:nvSpPr>
        <p:spPr>
          <a:xfrm rot="5400000">
            <a:off x="8230952" y="2581018"/>
            <a:ext cx="993010" cy="462323"/>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42B26C02-C150-3A02-85BD-F4A56459807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116324" y="2102729"/>
            <a:ext cx="1047973" cy="1086994"/>
          </a:xfrm>
          <a:prstGeom prst="rect">
            <a:avLst/>
          </a:prstGeom>
        </p:spPr>
      </p:pic>
      <p:sp>
        <p:nvSpPr>
          <p:cNvPr id="5" name="TextBox 4">
            <a:extLst>
              <a:ext uri="{FF2B5EF4-FFF2-40B4-BE49-F238E27FC236}">
                <a16:creationId xmlns:a16="http://schemas.microsoft.com/office/drawing/2014/main" id="{93EB3AF0-F22F-D60E-459B-D8FE30672ADC}"/>
              </a:ext>
            </a:extLst>
          </p:cNvPr>
          <p:cNvSpPr txBox="1"/>
          <p:nvPr/>
        </p:nvSpPr>
        <p:spPr>
          <a:xfrm>
            <a:off x="253088" y="5322453"/>
            <a:ext cx="10653823" cy="1415772"/>
          </a:xfrm>
          <a:prstGeom prst="rect">
            <a:avLst/>
          </a:prstGeom>
          <a:noFill/>
        </p:spPr>
        <p:txBody>
          <a:bodyPr wrap="square">
            <a:spAutoFit/>
          </a:bodyPr>
          <a:lstStyle/>
          <a:p>
            <a:r>
              <a:rPr lang="cy-GB">
                <a:latin typeface="Century Gothic" panose="020B0502020202020204" pitchFamily="34" charset="0"/>
                <a:ea typeface="Century Gothic"/>
                <a:cs typeface="+mn-cs"/>
              </a:rPr>
              <a:t>Mae’r fformiwla NaCl yn cynrychioli </a:t>
            </a:r>
            <a:r>
              <a:rPr lang="cy-GB" u="sng">
                <a:latin typeface="Century Gothic" panose="020B0502020202020204" pitchFamily="34" charset="0"/>
                <a:ea typeface="Century Gothic"/>
                <a:cs typeface="+mn-cs"/>
              </a:rPr>
              <a:t>ïonau sodiwm positif</a:t>
            </a:r>
            <a:r>
              <a:rPr lang="cy-GB">
                <a:latin typeface="Century Gothic" panose="020B0502020202020204" pitchFamily="34" charset="0"/>
                <a:ea typeface="Century Gothic"/>
                <a:cs typeface="+mn-cs"/>
              </a:rPr>
              <a:t> ac </a:t>
            </a:r>
            <a:r>
              <a:rPr lang="cy-GB" u="sng">
                <a:latin typeface="Century Gothic" panose="020B0502020202020204" pitchFamily="34" charset="0"/>
                <a:ea typeface="Century Gothic"/>
                <a:cs typeface="+mn-cs"/>
              </a:rPr>
              <a:t>ïonau clorid negatif</a:t>
            </a:r>
            <a:r>
              <a:rPr lang="cy-GB">
                <a:latin typeface="Century Gothic" panose="020B0502020202020204" pitchFamily="34" charset="0"/>
                <a:ea typeface="Century Gothic"/>
                <a:cs typeface="+mn-cs"/>
              </a:rPr>
              <a:t> sy’n cael eu dal yn eu lle gan </a:t>
            </a:r>
            <a:r>
              <a:rPr lang="cy-GB" u="sng">
                <a:latin typeface="Century Gothic" panose="020B0502020202020204" pitchFamily="34" charset="0"/>
                <a:ea typeface="Century Gothic"/>
                <a:cs typeface="+mn-cs"/>
              </a:rPr>
              <a:t>rymoedd atyniad electrostatig</a:t>
            </a:r>
            <a:r>
              <a:rPr lang="cy-GB">
                <a:latin typeface="Century Gothic" panose="020B0502020202020204" pitchFamily="34" charset="0"/>
                <a:ea typeface="Century Gothic"/>
                <a:cs typeface="+mn-cs"/>
              </a:rPr>
              <a:t> rhwng </a:t>
            </a:r>
            <a:r>
              <a:rPr lang="cy-GB" u="sng">
                <a:latin typeface="Century Gothic" panose="020B0502020202020204" pitchFamily="34" charset="0"/>
                <a:ea typeface="Century Gothic"/>
                <a:cs typeface="+mn-cs"/>
              </a:rPr>
              <a:t>gwefrau dirgroes</a:t>
            </a:r>
            <a:r>
              <a:rPr lang="cy-GB">
                <a:latin typeface="Century Gothic" panose="020B0502020202020204" pitchFamily="34" charset="0"/>
                <a:ea typeface="Century Gothic"/>
                <a:cs typeface="+mn-cs"/>
              </a:rPr>
              <a:t> a </a:t>
            </a:r>
            <a:r>
              <a:rPr lang="cy-GB" u="sng">
                <a:latin typeface="Century Gothic" panose="020B0502020202020204" pitchFamily="34" charset="0"/>
                <a:ea typeface="Century Gothic"/>
                <a:cs typeface="+mn-cs"/>
              </a:rPr>
              <a:t>grymoedd gwrthyriad electrostatig</a:t>
            </a:r>
            <a:r>
              <a:rPr lang="cy-GB">
                <a:latin typeface="Century Gothic" panose="020B0502020202020204" pitchFamily="34" charset="0"/>
                <a:ea typeface="Century Gothic"/>
                <a:cs typeface="+mn-cs"/>
              </a:rPr>
              <a:t> rhwng </a:t>
            </a:r>
            <a:r>
              <a:rPr lang="cy-GB" u="sng">
                <a:latin typeface="Century Gothic" panose="020B0502020202020204" pitchFamily="34" charset="0"/>
                <a:ea typeface="Century Gothic"/>
                <a:cs typeface="+mn-cs"/>
              </a:rPr>
              <a:t>gwefrau tebyg</a:t>
            </a:r>
            <a:r>
              <a:rPr lang="cy-GB">
                <a:latin typeface="Century Gothic" panose="020B0502020202020204" pitchFamily="34" charset="0"/>
                <a:ea typeface="Century Gothic"/>
                <a:cs typeface="+mn-cs"/>
              </a:rPr>
              <a:t>, gan ffurfio rhwydwaith agored o’r enw dellten.</a:t>
            </a:r>
          </a:p>
          <a:p>
            <a:endParaRPr lang="en-GB" sz="1600" dirty="0">
              <a:latin typeface="Century Gothic" panose="020B0502020202020204" pitchFamily="34" charset="0"/>
            </a:endParaRPr>
          </a:p>
          <a:p>
            <a:endParaRPr lang="en-GB" sz="1600" kern="1200" dirty="0">
              <a:solidFill>
                <a:schemeClr val="tx1"/>
              </a:solidFill>
              <a:effectLst/>
              <a:latin typeface="Century Gothic" panose="020B0502020202020204" pitchFamily="34" charset="0"/>
              <a:ea typeface="+mn-ea"/>
              <a:cs typeface="+mn-cs"/>
            </a:endParaRPr>
          </a:p>
        </p:txBody>
      </p:sp>
    </p:spTree>
    <p:extLst>
      <p:ext uri="{BB962C8B-B14F-4D97-AF65-F5344CB8AC3E}">
        <p14:creationId xmlns:p14="http://schemas.microsoft.com/office/powerpoint/2010/main" val="597684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951CC-0A05-664C-BD94-1187A6671623}"/>
              </a:ext>
            </a:extLst>
          </p:cNvPr>
          <p:cNvSpPr>
            <a:spLocks noGrp="1"/>
          </p:cNvSpPr>
          <p:nvPr>
            <p:ph type="title"/>
          </p:nvPr>
        </p:nvSpPr>
        <p:spPr>
          <a:xfrm>
            <a:off x="386983" y="301140"/>
            <a:ext cx="10080000" cy="440661"/>
          </a:xfrm>
        </p:spPr>
        <p:txBody>
          <a:bodyPr/>
          <a:lstStyle/>
          <a:p>
            <a:r>
              <a:rPr lang="cy-GB"/>
              <a:t>Pont eiriau 1</a:t>
            </a:r>
          </a:p>
        </p:txBody>
      </p:sp>
      <p:sp>
        <p:nvSpPr>
          <p:cNvPr id="8" name="TextBox 7">
            <a:extLst>
              <a:ext uri="{FF2B5EF4-FFF2-40B4-BE49-F238E27FC236}">
                <a16:creationId xmlns:a16="http://schemas.microsoft.com/office/drawing/2014/main" id="{4C935A47-918A-9465-C7A7-DFA68245F34F}"/>
              </a:ext>
            </a:extLst>
          </p:cNvPr>
          <p:cNvSpPr txBox="1"/>
          <p:nvPr/>
        </p:nvSpPr>
        <p:spPr>
          <a:xfrm>
            <a:off x="281119" y="954376"/>
            <a:ext cx="10338113" cy="1107996"/>
          </a:xfrm>
          <a:prstGeom prst="rect">
            <a:avLst/>
          </a:prstGeom>
          <a:noFill/>
        </p:spPr>
        <p:txBody>
          <a:bodyPr wrap="square">
            <a:spAutoFit/>
          </a:bodyPr>
          <a:lstStyle/>
          <a:p>
            <a:r>
              <a:rPr lang="cy-GB" sz="2200">
                <a:latin typeface="Century Gothic" panose="020B0502020202020204" pitchFamily="34" charset="0"/>
              </a:rPr>
              <a:t>Siaradwch yn eich grŵp o dri i adeiladu’r bont eiriau, o’r dechrau i’r diwedd.</a:t>
            </a:r>
            <a:r>
              <a:rPr lang="cy-GB" sz="2200">
                <a:effectLst/>
                <a:latin typeface="Century Gothic" panose="020B0502020202020204" pitchFamily="34" charset="0"/>
              </a:rPr>
              <a:t> Cysylltwch y geiriau a defnyddiwch y ffaith i’ch helpu.</a:t>
            </a:r>
            <a:r>
              <a:rPr lang="cy-GB" sz="2200">
                <a:latin typeface="Century Gothic" panose="020B0502020202020204" pitchFamily="34" charset="0"/>
              </a:rPr>
              <a:t> </a:t>
            </a:r>
            <a:r>
              <a:rPr lang="cy-GB" sz="2200">
                <a:effectLst/>
                <a:latin typeface="Century Gothic" panose="020B0502020202020204" pitchFamily="34" charset="0"/>
              </a:rPr>
              <a:t>Cadwch at eich rôl siarad – naill ai A, B neu C.</a:t>
            </a:r>
          </a:p>
        </p:txBody>
      </p:sp>
      <p:sp>
        <p:nvSpPr>
          <p:cNvPr id="6" name="Vertical Title 1">
            <a:extLst>
              <a:ext uri="{FF2B5EF4-FFF2-40B4-BE49-F238E27FC236}">
                <a16:creationId xmlns:a16="http://schemas.microsoft.com/office/drawing/2014/main" id="{A41F9482-3B9C-E144-8DBE-2790A6299F6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graphicFrame>
        <p:nvGraphicFramePr>
          <p:cNvPr id="4" name="Table 3" descr="The first word bridge table, showing the starting words, the words to put in order armed with the fact, and the finishing words">
            <a:extLst>
              <a:ext uri="{FF2B5EF4-FFF2-40B4-BE49-F238E27FC236}">
                <a16:creationId xmlns:a16="http://schemas.microsoft.com/office/drawing/2014/main" id="{97D45389-4A48-CEAD-554B-DCA36609E386}"/>
              </a:ext>
            </a:extLst>
          </p:cNvPr>
          <p:cNvGraphicFramePr>
            <a:graphicFrameLocks noGrp="1"/>
          </p:cNvGraphicFramePr>
          <p:nvPr>
            <p:extLst>
              <p:ext uri="{D42A27DB-BD31-4B8C-83A1-F6EECF244321}">
                <p14:modId xmlns:p14="http://schemas.microsoft.com/office/powerpoint/2010/main" val="4262444274"/>
              </p:ext>
            </p:extLst>
          </p:nvPr>
        </p:nvGraphicFramePr>
        <p:xfrm>
          <a:off x="281120" y="2170822"/>
          <a:ext cx="10510928" cy="4572000"/>
        </p:xfrm>
        <a:graphic>
          <a:graphicData uri="http://schemas.openxmlformats.org/drawingml/2006/table">
            <a:tbl>
              <a:tblPr firstRow="1" bandRow="1">
                <a:tableStyleId>{2D5ABB26-0587-4C30-8999-92F81FD0307C}</a:tableStyleId>
              </a:tblPr>
              <a:tblGrid>
                <a:gridCol w="1782685">
                  <a:extLst>
                    <a:ext uri="{9D8B030D-6E8A-4147-A177-3AD203B41FA5}">
                      <a16:colId xmlns:a16="http://schemas.microsoft.com/office/drawing/2014/main" val="56584357"/>
                    </a:ext>
                  </a:extLst>
                </a:gridCol>
                <a:gridCol w="3062175">
                  <a:extLst>
                    <a:ext uri="{9D8B030D-6E8A-4147-A177-3AD203B41FA5}">
                      <a16:colId xmlns:a16="http://schemas.microsoft.com/office/drawing/2014/main" val="3623156845"/>
                    </a:ext>
                  </a:extLst>
                </a:gridCol>
                <a:gridCol w="3542931">
                  <a:extLst>
                    <a:ext uri="{9D8B030D-6E8A-4147-A177-3AD203B41FA5}">
                      <a16:colId xmlns:a16="http://schemas.microsoft.com/office/drawing/2014/main" val="615250945"/>
                    </a:ext>
                  </a:extLst>
                </a:gridCol>
                <a:gridCol w="2123137">
                  <a:extLst>
                    <a:ext uri="{9D8B030D-6E8A-4147-A177-3AD203B41FA5}">
                      <a16:colId xmlns:a16="http://schemas.microsoft.com/office/drawing/2014/main" val="598199109"/>
                    </a:ext>
                  </a:extLst>
                </a:gridCol>
              </a:tblGrid>
              <a:tr h="1659377">
                <a:tc rowSpan="6">
                  <a:txBody>
                    <a:bodyPr/>
                    <a:lstStyle/>
                    <a:p>
                      <a:pPr algn="ctr"/>
                      <a:r>
                        <a:rPr lang="cy-GB" sz="2400" b="1">
                          <a:latin typeface="Century Gothic" panose="020B0502020202020204" pitchFamily="34" charset="0"/>
                        </a:rPr>
                        <a:t>Dechrau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kern="1200" dirty="0">
                        <a:solidFill>
                          <a:schemeClr val="tx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kern="1200" dirty="0">
                        <a:solidFill>
                          <a:schemeClr val="tx1"/>
                        </a:solidFill>
                        <a:effectLst/>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400" kern="1200" dirty="0">
                        <a:solidFill>
                          <a:schemeClr val="tx1"/>
                        </a:solidFill>
                        <a:effectLst/>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a:solidFill>
                            <a:schemeClr val="tx1"/>
                          </a:solidFill>
                          <a:effectLst/>
                          <a:latin typeface="Century Gothic" panose="020B0502020202020204" pitchFamily="34" charset="0"/>
                          <a:ea typeface="Century Gothic"/>
                          <a:cs typeface="+mn-cs"/>
                        </a:rPr>
                        <a:t>Mae bondio metelig yn golygu</a:t>
                      </a:r>
                    </a:p>
                    <a:p>
                      <a:pPr algn="l" rtl="0"/>
                      <a:endParaRPr lang="en-GB" sz="24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2400" b="1">
                          <a:latin typeface="Century Gothic" panose="020B0502020202020204" pitchFamily="34" charset="0"/>
                        </a:rPr>
                        <a:t>Ffaith </a:t>
                      </a:r>
                    </a:p>
                    <a:p>
                      <a:pPr algn="ctr"/>
                      <a:r>
                        <a:rPr lang="cy-GB" sz="2400" b="0">
                          <a:latin typeface="Century Gothic" panose="020B0502020202020204" pitchFamily="34" charset="0"/>
                        </a:rPr>
                        <a:t>Mae metelau yn dargludydd trydan a gwres yn dda oherwydd bod yr electronau dadleoledig yn gallu symud drwy’r adeiledd.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2400" b="1">
                          <a:latin typeface="Century Gothic" panose="020B0502020202020204" pitchFamily="34" charset="0"/>
                        </a:rPr>
                        <a:t>Diwedd</a:t>
                      </a:r>
                    </a:p>
                    <a:p>
                      <a:pPr algn="l" rtl="0"/>
                      <a:endParaRPr lang="en-GB" sz="2400" kern="1200" dirty="0">
                        <a:solidFill>
                          <a:schemeClr val="tx1"/>
                        </a:solidFill>
                        <a:effectLst/>
                        <a:latin typeface="Century Gothic" panose="020B0502020202020204" pitchFamily="34" charset="0"/>
                        <a:ea typeface="+mn-ea"/>
                        <a:cs typeface="+mn-cs"/>
                      </a:endParaRPr>
                    </a:p>
                    <a:p>
                      <a:pPr algn="l" rtl="0"/>
                      <a:endParaRPr lang="en-GB" sz="2400" kern="1200" dirty="0">
                        <a:solidFill>
                          <a:schemeClr val="tx1"/>
                        </a:solidFill>
                        <a:effectLst/>
                        <a:latin typeface="Century Gothic" panose="020B0502020202020204" pitchFamily="34" charset="0"/>
                        <a:ea typeface="+mn-ea"/>
                        <a:cs typeface="+mn-cs"/>
                      </a:endParaRPr>
                    </a:p>
                    <a:p>
                      <a:pPr algn="l" rtl="0"/>
                      <a:endParaRPr lang="en-GB" sz="2400" kern="1200" dirty="0">
                        <a:solidFill>
                          <a:schemeClr val="tx1"/>
                        </a:solidFill>
                        <a:effectLst/>
                        <a:latin typeface="Century Gothic" panose="020B0502020202020204" pitchFamily="34" charset="0"/>
                        <a:ea typeface="+mn-ea"/>
                        <a:cs typeface="+mn-cs"/>
                      </a:endParaRPr>
                    </a:p>
                    <a:p>
                      <a:pPr algn="ctr"/>
                      <a:r>
                        <a:rPr lang="cy-GB" sz="2400">
                          <a:solidFill>
                            <a:schemeClr val="tx1"/>
                          </a:solidFill>
                          <a:effectLst/>
                          <a:latin typeface="Century Gothic" panose="020B0502020202020204" pitchFamily="34" charset="0"/>
                          <a:ea typeface="Century Gothic"/>
                          <a:cs typeface="+mn-cs"/>
                        </a:rPr>
                        <a:t>sy’n caniatáu i fetelau ddargludo trydan</a:t>
                      </a:r>
                    </a:p>
                    <a:p>
                      <a:pPr algn="ctr"/>
                      <a:r>
                        <a:rPr lang="cy-GB" sz="2400">
                          <a:solidFill>
                            <a:schemeClr val="tx1"/>
                          </a:solidFill>
                          <a:effectLst/>
                          <a:latin typeface="Century Gothic" panose="020B0502020202020204" pitchFamily="34" charset="0"/>
                          <a:ea typeface="Century Gothic"/>
                          <a:cs typeface="+mn-cs"/>
                        </a:rPr>
                        <a:t> a bod yn hydrin.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95090">
                <a:tc vMerge="1">
                  <a:txBody>
                    <a:bodyPr/>
                    <a:lstStyle/>
                    <a:p>
                      <a:endParaRPr lang="en-GB"/>
                    </a:p>
                  </a:txBody>
                  <a:tcPr/>
                </a:tc>
                <a:tc gridSpan="2">
                  <a:txBody>
                    <a:bodyPr/>
                    <a:lstStyle/>
                    <a:p>
                      <a:pPr algn="ctr"/>
                      <a:r>
                        <a:rPr lang="cy-GB" sz="2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95090">
                <a:tc vMerge="1">
                  <a:txBody>
                    <a:bodyPr/>
                    <a:lstStyle/>
                    <a:p>
                      <a:endParaRPr lang="en-GB"/>
                    </a:p>
                  </a:txBody>
                  <a:tcPr/>
                </a:tc>
                <a:tc gridSpan="2">
                  <a:txBody>
                    <a:bodyPr/>
                    <a:lstStyle/>
                    <a:p>
                      <a:pPr algn="ctr"/>
                      <a:r>
                        <a:rPr lang="cy-GB" sz="2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95090">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sz="2400">
                          <a:solidFill>
                            <a:schemeClr val="tx1"/>
                          </a:solidFill>
                          <a:effectLst/>
                          <a:latin typeface="Century Gothic" panose="020B0502020202020204" pitchFamily="34" charset="0"/>
                          <a:ea typeface="Century Gothic"/>
                          <a:cs typeface="+mn-cs"/>
                        </a:rPr>
                        <a:t>dellten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a:solidFill>
                            <a:schemeClr val="tx1"/>
                          </a:solidFill>
                          <a:latin typeface="Century Gothic" panose="020B0502020202020204" pitchFamily="34" charset="0"/>
                        </a:rPr>
                        <a:t>dadleoledig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95090">
                <a:tc vMerge="1">
                  <a:txBody>
                    <a:bodyPr/>
                    <a:lstStyle/>
                    <a:p>
                      <a:endParaRPr lang="en-GB"/>
                    </a:p>
                  </a:txBody>
                  <a:tcPr/>
                </a:tc>
                <a:tc>
                  <a:txBody>
                    <a:bodyPr/>
                    <a:lstStyle/>
                    <a:p>
                      <a:pPr marL="0" indent="0" algn="ctr">
                        <a:buFont typeface="Arial" panose="020B0604020202020204" pitchFamily="34" charset="0"/>
                        <a:buNone/>
                      </a:pPr>
                      <a:r>
                        <a:rPr lang="cy-GB" sz="2400">
                          <a:solidFill>
                            <a:schemeClr val="tx1"/>
                          </a:solidFill>
                          <a:effectLst/>
                          <a:latin typeface="Century Gothic" panose="020B0502020202020204" pitchFamily="34" charset="0"/>
                          <a:ea typeface="Century Gothic"/>
                          <a:cs typeface="+mn-cs"/>
                        </a:rPr>
                        <a:t>fôr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ïonau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95090">
                <a:tc vMerge="1">
                  <a:txBody>
                    <a:bodyPr/>
                    <a:lstStyle/>
                    <a:p>
                      <a:endParaRPr lang="en-GB"/>
                    </a:p>
                  </a:txBody>
                  <a:tcPr/>
                </a:tc>
                <a:tc>
                  <a:txBody>
                    <a:bodyPr/>
                    <a:lstStyle/>
                    <a:p>
                      <a:pPr marL="0" indent="0" algn="ctr">
                        <a:buFont typeface="Arial" panose="020B0604020202020204" pitchFamily="34" charset="0"/>
                        <a:buNone/>
                      </a:pPr>
                      <a:r>
                        <a:rPr lang="cy-GB" sz="2400" b="0">
                          <a:solidFill>
                            <a:schemeClr val="tx1"/>
                          </a:solidFill>
                          <a:latin typeface="Century Gothic" panose="020B0502020202020204" pitchFamily="34" charset="0"/>
                        </a:rPr>
                        <a:t>wedi'u hamgylchynu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dirty="0">
                          <a:solidFill>
                            <a:schemeClr val="tx1"/>
                          </a:solidFill>
                          <a:latin typeface="Century Gothic" panose="020B0502020202020204" pitchFamily="34" charset="0"/>
                        </a:rPr>
                        <a:t>electronau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5" name="Picture 4">
            <a:extLst>
              <a:ext uri="{FF2B5EF4-FFF2-40B4-BE49-F238E27FC236}">
                <a16:creationId xmlns:a16="http://schemas.microsoft.com/office/drawing/2014/main" id="{85458DA8-1123-ED46-E8E9-EA2AE641C014}"/>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07476" y="2600605"/>
            <a:ext cx="1003722" cy="1095824"/>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BFBB92D6-A974-CFF1-46F6-B1AA7D97BDAA}"/>
              </a:ext>
            </a:extLst>
          </p:cNvPr>
          <p:cNvSpPr/>
          <p:nvPr/>
        </p:nvSpPr>
        <p:spPr>
          <a:xfrm rot="5400000">
            <a:off x="8342143" y="4137906"/>
            <a:ext cx="993009" cy="334249"/>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0C66B617-A8CE-8373-CB45-A387466F672C}"/>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33283" y="2545571"/>
            <a:ext cx="1047973" cy="1086994"/>
          </a:xfrm>
          <a:prstGeom prst="rect">
            <a:avLst/>
          </a:prstGeom>
        </p:spPr>
      </p:pic>
    </p:spTree>
    <p:extLst>
      <p:ext uri="{BB962C8B-B14F-4D97-AF65-F5344CB8AC3E}">
        <p14:creationId xmlns:p14="http://schemas.microsoft.com/office/powerpoint/2010/main" val="3188391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Vertical Title 1">
            <a:extLst>
              <a:ext uri="{FF2B5EF4-FFF2-40B4-BE49-F238E27FC236}">
                <a16:creationId xmlns:a16="http://schemas.microsoft.com/office/drawing/2014/main" id="{F5535C47-19FF-734C-86EE-239D00062969}"/>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C314621B-2618-9542-9796-4047F680C1FA}"/>
              </a:ext>
            </a:extLst>
          </p:cNvPr>
          <p:cNvSpPr>
            <a:spLocks noGrp="1"/>
          </p:cNvSpPr>
          <p:nvPr>
            <p:ph type="title"/>
          </p:nvPr>
        </p:nvSpPr>
        <p:spPr>
          <a:xfrm>
            <a:off x="651000" y="1076448"/>
            <a:ext cx="10080000" cy="440661"/>
          </a:xfrm>
        </p:spPr>
        <p:txBody>
          <a:bodyPr/>
          <a:lstStyle/>
          <a:p>
            <a:r>
              <a:rPr lang="cy-GB"/>
              <a:t>Pont eiriau 1 – ateb enghreifftiol</a:t>
            </a:r>
          </a:p>
        </p:txBody>
      </p:sp>
      <p:sp>
        <p:nvSpPr>
          <p:cNvPr id="6" name="TextBox 5">
            <a:extLst>
              <a:ext uri="{FF2B5EF4-FFF2-40B4-BE49-F238E27FC236}">
                <a16:creationId xmlns:a16="http://schemas.microsoft.com/office/drawing/2014/main" id="{B0481F6A-2BCE-5EC8-7046-D3149B45E5D8}"/>
              </a:ext>
            </a:extLst>
          </p:cNvPr>
          <p:cNvSpPr txBox="1"/>
          <p:nvPr/>
        </p:nvSpPr>
        <p:spPr>
          <a:xfrm>
            <a:off x="654423" y="2133600"/>
            <a:ext cx="9858000" cy="2030171"/>
          </a:xfrm>
          <a:prstGeom prst="rect">
            <a:avLst/>
          </a:prstGeom>
          <a:noFill/>
        </p:spPr>
        <p:txBody>
          <a:bodyPr wrap="square">
            <a:spAutoFit/>
          </a:bodyPr>
          <a:lstStyle/>
          <a:p>
            <a:pPr>
              <a:lnSpc>
                <a:spcPct val="115000"/>
              </a:lnSpc>
              <a:spcAft>
                <a:spcPts val="800"/>
              </a:spcAft>
            </a:pPr>
            <a:r>
              <a:rPr lang="cy-GB" sz="2800">
                <a:effectLst/>
                <a:latin typeface="Century Gothic" panose="020B0502020202020204" pitchFamily="34" charset="0"/>
                <a:ea typeface="Century Gothic"/>
                <a:cs typeface="Times New Roman" panose="02020603050405020304" pitchFamily="18" charset="0"/>
              </a:rPr>
              <a:t>Mae bondio metelig yn golygu </a:t>
            </a:r>
            <a:r>
              <a:rPr lang="cy-GB" sz="2800" u="sng">
                <a:effectLst/>
                <a:latin typeface="Century Gothic" panose="020B0502020202020204" pitchFamily="34" charset="0"/>
                <a:ea typeface="Century Gothic"/>
                <a:cs typeface="Times New Roman" panose="02020603050405020304" pitchFamily="18" charset="0"/>
              </a:rPr>
              <a:t>dellten</a:t>
            </a:r>
            <a:r>
              <a:rPr lang="cy-GB" sz="2800">
                <a:effectLst/>
                <a:latin typeface="Century Gothic" panose="020B0502020202020204" pitchFamily="34" charset="0"/>
                <a:ea typeface="Century Gothic"/>
                <a:cs typeface="Times New Roman" panose="02020603050405020304" pitchFamily="18" charset="0"/>
              </a:rPr>
              <a:t> enfawr o </a:t>
            </a:r>
            <a:r>
              <a:rPr lang="cy-GB" sz="2800" u="sng">
                <a:effectLst/>
                <a:latin typeface="Century Gothic" panose="020B0502020202020204" pitchFamily="34" charset="0"/>
                <a:ea typeface="Century Gothic"/>
                <a:cs typeface="Times New Roman" panose="02020603050405020304" pitchFamily="18" charset="0"/>
              </a:rPr>
              <a:t>ïonau</a:t>
            </a:r>
            <a:r>
              <a:rPr lang="cy-GB" sz="2800">
                <a:effectLst/>
                <a:latin typeface="Century Gothic" panose="020B0502020202020204" pitchFamily="34" charset="0"/>
                <a:ea typeface="Century Gothic"/>
                <a:cs typeface="Times New Roman" panose="02020603050405020304" pitchFamily="18" charset="0"/>
              </a:rPr>
              <a:t> metel positif </a:t>
            </a:r>
            <a:r>
              <a:rPr lang="cy-GB" sz="2800" u="sng">
                <a:effectLst/>
                <a:latin typeface="Century Gothic" panose="020B0502020202020204" pitchFamily="34" charset="0"/>
                <a:ea typeface="Century Gothic"/>
                <a:cs typeface="Times New Roman" panose="02020603050405020304" pitchFamily="18" charset="0"/>
              </a:rPr>
              <a:t>wedi’u hamgylchynu</a:t>
            </a:r>
            <a:r>
              <a:rPr lang="cy-GB" sz="2800">
                <a:effectLst/>
                <a:latin typeface="Century Gothic" panose="020B0502020202020204" pitchFamily="34" charset="0"/>
                <a:ea typeface="Century Gothic"/>
                <a:cs typeface="Times New Roman" panose="02020603050405020304" pitchFamily="18" charset="0"/>
              </a:rPr>
              <a:t> gan </a:t>
            </a:r>
            <a:r>
              <a:rPr lang="cy-GB" sz="2800" u="sng">
                <a:effectLst/>
                <a:latin typeface="Century Gothic" panose="020B0502020202020204" pitchFamily="34" charset="0"/>
                <a:ea typeface="Century Gothic"/>
                <a:cs typeface="Times New Roman" panose="02020603050405020304" pitchFamily="18" charset="0"/>
              </a:rPr>
              <a:t>fôr</a:t>
            </a:r>
            <a:r>
              <a:rPr lang="cy-GB" sz="2800">
                <a:effectLst/>
                <a:latin typeface="Century Gothic" panose="020B0502020202020204" pitchFamily="34" charset="0"/>
                <a:ea typeface="Century Gothic"/>
                <a:cs typeface="Times New Roman" panose="02020603050405020304" pitchFamily="18" charset="0"/>
              </a:rPr>
              <a:t> o </a:t>
            </a:r>
            <a:r>
              <a:rPr lang="cy-GB" sz="2800" u="sng">
                <a:effectLst/>
                <a:latin typeface="Century Gothic" panose="020B0502020202020204" pitchFamily="34" charset="0"/>
                <a:ea typeface="Century Gothic"/>
                <a:cs typeface="Times New Roman" panose="02020603050405020304" pitchFamily="18" charset="0"/>
              </a:rPr>
              <a:t>electronau</a:t>
            </a:r>
            <a:r>
              <a:rPr lang="cy-GB" sz="2800">
                <a:effectLst/>
                <a:latin typeface="Century Gothic" panose="020B0502020202020204" pitchFamily="34" charset="0"/>
                <a:ea typeface="Century Gothic"/>
                <a:cs typeface="Times New Roman" panose="02020603050405020304" pitchFamily="18" charset="0"/>
              </a:rPr>
              <a:t> </a:t>
            </a:r>
            <a:r>
              <a:rPr lang="cy-GB" sz="2800" u="sng">
                <a:effectLst/>
                <a:latin typeface="Century Gothic" panose="020B0502020202020204" pitchFamily="34" charset="0"/>
                <a:ea typeface="Century Gothic"/>
                <a:cs typeface="Times New Roman" panose="02020603050405020304" pitchFamily="18" charset="0"/>
              </a:rPr>
              <a:t>dadleoledig</a:t>
            </a:r>
            <a:r>
              <a:rPr lang="cy-GB" sz="2800">
                <a:effectLst/>
                <a:latin typeface="Century Gothic" panose="020B0502020202020204" pitchFamily="34" charset="0"/>
                <a:ea typeface="Century Gothic"/>
                <a:cs typeface="Times New Roman" panose="02020603050405020304" pitchFamily="18" charset="0"/>
              </a:rPr>
              <a:t>, sy’n caniatáu i fetelau ddargludo trydan a bod yn hydrin.  </a:t>
            </a:r>
          </a:p>
        </p:txBody>
      </p:sp>
    </p:spTree>
    <p:extLst>
      <p:ext uri="{BB962C8B-B14F-4D97-AF65-F5344CB8AC3E}">
        <p14:creationId xmlns:p14="http://schemas.microsoft.com/office/powerpoint/2010/main" val="3898468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24C67-F403-7F42-8CD3-C9407724075D}"/>
              </a:ext>
            </a:extLst>
          </p:cNvPr>
          <p:cNvSpPr>
            <a:spLocks noGrp="1"/>
          </p:cNvSpPr>
          <p:nvPr>
            <p:ph type="title"/>
          </p:nvPr>
        </p:nvSpPr>
        <p:spPr/>
        <p:txBody>
          <a:bodyPr/>
          <a:lstStyle/>
          <a:p>
            <a:r>
              <a:rPr lang="cy-GB"/>
              <a:t>Trwsio’r bont</a:t>
            </a:r>
          </a:p>
        </p:txBody>
      </p:sp>
      <p:sp>
        <p:nvSpPr>
          <p:cNvPr id="5" name="Vertical Title 1">
            <a:extLst>
              <a:ext uri="{FF2B5EF4-FFF2-40B4-BE49-F238E27FC236}">
                <a16:creationId xmlns:a16="http://schemas.microsoft.com/office/drawing/2014/main" id="{4639524B-BE05-0742-B8B8-CA81482DA77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10" name="TextBox 9">
            <a:extLst>
              <a:ext uri="{FF2B5EF4-FFF2-40B4-BE49-F238E27FC236}">
                <a16:creationId xmlns:a16="http://schemas.microsoft.com/office/drawing/2014/main" id="{0B5BA5A9-5C32-AA2A-7B1D-471A2F9D6BDF}"/>
              </a:ext>
            </a:extLst>
          </p:cNvPr>
          <p:cNvSpPr txBox="1"/>
          <p:nvPr/>
        </p:nvSpPr>
        <p:spPr>
          <a:xfrm>
            <a:off x="438946" y="1066854"/>
            <a:ext cx="5496393" cy="5355312"/>
          </a:xfrm>
          <a:prstGeom prst="rect">
            <a:avLst/>
          </a:prstGeom>
          <a:noFill/>
        </p:spPr>
        <p:txBody>
          <a:bodyPr wrap="square" lIns="91440" tIns="45720" rIns="91440" bIns="45720" anchor="t">
            <a:spAutoFit/>
          </a:bodyPr>
          <a:lstStyle/>
          <a:p>
            <a:pPr marL="0" indent="0">
              <a:buNone/>
            </a:pPr>
            <a:r>
              <a:rPr lang="cy-GB" dirty="0">
                <a:latin typeface="Century Gothic" panose="020B0502020202020204" pitchFamily="34" charset="0"/>
              </a:rPr>
              <a:t>Dechreuwch gyda 30 eiliad o amser meddwl tawel.</a:t>
            </a:r>
          </a:p>
          <a:p>
            <a:pPr marL="0" indent="0">
              <a:buNone/>
            </a:pPr>
            <a:endParaRPr lang="en-GB" dirty="0">
              <a:latin typeface="Century Gothic" panose="020B0502020202020204" pitchFamily="34" charset="0"/>
            </a:endParaRPr>
          </a:p>
          <a:p>
            <a:pPr marL="0" indent="0">
              <a:buNone/>
            </a:pPr>
            <a:r>
              <a:rPr lang="cy-GB" dirty="0">
                <a:latin typeface="Century Gothic" panose="020B0502020202020204" pitchFamily="34" charset="0"/>
              </a:rPr>
              <a:t>Mae gennych 2 funud i drwsio datganiad anghywir, neu i ddatod ac egluro datganiad heriol.</a:t>
            </a:r>
          </a:p>
          <a:p>
            <a:pPr marL="0" indent="0">
              <a:buNone/>
            </a:pPr>
            <a:endParaRPr lang="en-GB" dirty="0">
              <a:latin typeface="Century Gothic" panose="020B0502020202020204" pitchFamily="34" charset="0"/>
            </a:endParaRPr>
          </a:p>
          <a:p>
            <a:r>
              <a:rPr lang="cy-GB" dirty="0">
                <a:latin typeface="Century Gothic"/>
              </a:rPr>
              <a:t>Mae </a:t>
            </a:r>
            <a:r>
              <a:rPr lang="cy-GB" b="1" dirty="0">
                <a:latin typeface="Century Gothic"/>
              </a:rPr>
              <a:t>A yn dechrau</a:t>
            </a:r>
            <a:r>
              <a:rPr lang="cy-GB" dirty="0">
                <a:latin typeface="Century Gothic"/>
              </a:rPr>
              <a:t>’r drafodaeth drwy wneud awgrym. </a:t>
            </a:r>
          </a:p>
          <a:p>
            <a:pPr marL="0" indent="0">
              <a:buNone/>
            </a:pPr>
            <a:endParaRPr lang="en-GB" dirty="0">
              <a:latin typeface="Century Gothic" panose="020B0502020202020204" pitchFamily="34" charset="0"/>
            </a:endParaRPr>
          </a:p>
          <a:p>
            <a:r>
              <a:rPr lang="cy-GB" dirty="0">
                <a:latin typeface="Century Gothic"/>
              </a:rPr>
              <a:t>Mae </a:t>
            </a:r>
            <a:r>
              <a:rPr lang="cy-GB" b="1" dirty="0">
                <a:latin typeface="Century Gothic"/>
              </a:rPr>
              <a:t>B yn ymateb</a:t>
            </a:r>
            <a:r>
              <a:rPr lang="cy-GB" dirty="0">
                <a:latin typeface="Century Gothic"/>
              </a:rPr>
              <a:t> i’r sylw ac os yw’n anghytuno, mae’n egluro pam. </a:t>
            </a:r>
          </a:p>
          <a:p>
            <a:pPr marL="0" indent="0">
              <a:buNone/>
            </a:pPr>
            <a:endParaRPr lang="en-GB" dirty="0">
              <a:latin typeface="Century Gothic" panose="020B0502020202020204" pitchFamily="34" charset="0"/>
            </a:endParaRPr>
          </a:p>
          <a:p>
            <a:r>
              <a:rPr lang="cy-GB" dirty="0">
                <a:latin typeface="Century Gothic" panose="020B0502020202020204" pitchFamily="34" charset="0"/>
              </a:rPr>
              <a:t>Mae </a:t>
            </a:r>
            <a:r>
              <a:rPr lang="cy-GB" b="1" dirty="0">
                <a:latin typeface="Century Gothic" panose="020B0502020202020204" pitchFamily="34" charset="0"/>
              </a:rPr>
              <a:t>A yn ymateb i B</a:t>
            </a:r>
            <a:r>
              <a:rPr lang="cy-GB" dirty="0">
                <a:latin typeface="Century Gothic" panose="020B0502020202020204" pitchFamily="34" charset="0"/>
              </a:rPr>
              <a:t> drwy wneud yn siŵr ei </a:t>
            </a:r>
            <a:br>
              <a:rPr lang="cy-GB" dirty="0">
                <a:latin typeface="Century Gothic" panose="020B0502020202020204" pitchFamily="34" charset="0"/>
              </a:rPr>
            </a:br>
            <a:r>
              <a:rPr lang="cy-GB" dirty="0">
                <a:latin typeface="Century Gothic" panose="020B0502020202020204" pitchFamily="34" charset="0"/>
              </a:rPr>
              <a:t>fod yn deall ei bwynt cyn ychwanegu ato. </a:t>
            </a:r>
          </a:p>
          <a:p>
            <a:pPr marL="0" indent="0">
              <a:buNone/>
            </a:pPr>
            <a:endParaRPr lang="en-GB" dirty="0">
              <a:latin typeface="Century Gothic" panose="020B0502020202020204" pitchFamily="34" charset="0"/>
            </a:endParaRPr>
          </a:p>
          <a:p>
            <a:pPr marL="0" indent="0">
              <a:buNone/>
            </a:pPr>
            <a:r>
              <a:rPr lang="cy-GB" dirty="0">
                <a:latin typeface="Century Gothic" panose="020B0502020202020204" pitchFamily="34" charset="0"/>
              </a:rPr>
              <a:t>I gloi, mae </a:t>
            </a:r>
            <a:r>
              <a:rPr lang="cy-GB" b="1" dirty="0">
                <a:latin typeface="Century Gothic" panose="020B0502020202020204" pitchFamily="34" charset="0"/>
              </a:rPr>
              <a:t>C yn crynhoi</a:t>
            </a:r>
            <a:r>
              <a:rPr lang="cy-GB" dirty="0">
                <a:latin typeface="Century Gothic" panose="020B0502020202020204" pitchFamily="34" charset="0"/>
              </a:rPr>
              <a:t> syniadau A a B, yn gweld a ydynt yn cytuno, ac yn adrodd yn ôl </a:t>
            </a:r>
            <a:br>
              <a:rPr lang="cy-GB" dirty="0">
                <a:latin typeface="Century Gothic" panose="020B0502020202020204" pitchFamily="34" charset="0"/>
              </a:rPr>
            </a:br>
            <a:r>
              <a:rPr lang="cy-GB" dirty="0">
                <a:latin typeface="Century Gothic" panose="020B0502020202020204" pitchFamily="34" charset="0"/>
              </a:rPr>
              <a:t>i’r dosbarth.   </a:t>
            </a:r>
          </a:p>
        </p:txBody>
      </p:sp>
      <p:sp>
        <p:nvSpPr>
          <p:cNvPr id="16" name="Oval 15">
            <a:extLst>
              <a:ext uri="{FF2B5EF4-FFF2-40B4-BE49-F238E27FC236}">
                <a16:creationId xmlns:a16="http://schemas.microsoft.com/office/drawing/2014/main" id="{E7E23D11-CAA6-1DAC-BF31-6BDD467B9873}"/>
              </a:ext>
              <a:ext uri="{C183D7F6-B498-43B3-948B-1728B52AA6E4}">
                <adec:decorative xmlns:adec="http://schemas.microsoft.com/office/drawing/2017/decorative" val="1"/>
              </a:ext>
            </a:extLst>
          </p:cNvPr>
          <p:cNvSpPr/>
          <p:nvPr/>
        </p:nvSpPr>
        <p:spPr>
          <a:xfrm>
            <a:off x="8221200" y="2739701"/>
            <a:ext cx="469518" cy="454037"/>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dirty="0">
              <a:ln w="0"/>
              <a:solidFill>
                <a:schemeClr val="tx1"/>
              </a:solidFill>
              <a:effectLst>
                <a:outerShdw blurRad="38100" dist="19050" dir="2700000" algn="tl" rotWithShape="0">
                  <a:schemeClr val="dk1">
                    <a:alpha val="40000"/>
                  </a:schemeClr>
                </a:outerShdw>
              </a:effectLst>
            </a:endParaRPr>
          </a:p>
        </p:txBody>
      </p:sp>
      <p:pic>
        <p:nvPicPr>
          <p:cNvPr id="6" name="Picture 5" descr="Lluniad o bont wedi’i difrodi sydd angen ei thrwsio, gyda’r pwynt dechrau, y pwynt gorffen, geiriau 1-6 fel planciau a'r ymadrodd &quot;Adeiladu'r bont. Ewch o’r dechrau i’r diwedd drwy gysylltu’r holl eiriau”.">
            <a:extLst>
              <a:ext uri="{FF2B5EF4-FFF2-40B4-BE49-F238E27FC236}">
                <a16:creationId xmlns:a16="http://schemas.microsoft.com/office/drawing/2014/main" id="{30A8753E-1120-C74E-F967-8BBFF700D0D8}"/>
              </a:ext>
            </a:extLst>
          </p:cNvPr>
          <p:cNvPicPr>
            <a:picLocks noChangeAspect="1"/>
          </p:cNvPicPr>
          <p:nvPr/>
        </p:nvPicPr>
        <p:blipFill>
          <a:blip r:embed="rId2" cstate="print">
            <a:extLst>
              <a:ext uri="{28A0092B-C50C-407E-A947-70E740481C1C}">
                <a14:useLocalDpi xmlns:a14="http://schemas.microsoft.com/office/drawing/2010/main"/>
              </a:ext>
            </a:extLst>
          </a:blip>
          <a:srcRect/>
          <a:stretch>
            <a:fillRect/>
          </a:stretch>
        </p:blipFill>
        <p:spPr>
          <a:xfrm>
            <a:off x="6051673" y="2111829"/>
            <a:ext cx="5149895" cy="2904282"/>
          </a:xfrm>
          <a:prstGeom prst="rect">
            <a:avLst/>
          </a:prstGeom>
        </p:spPr>
      </p:pic>
    </p:spTree>
    <p:extLst>
      <p:ext uri="{BB962C8B-B14F-4D97-AF65-F5344CB8AC3E}">
        <p14:creationId xmlns:p14="http://schemas.microsoft.com/office/powerpoint/2010/main" val="4110700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ED550-F4E5-1749-B387-4BFA0C591B5A}"/>
              </a:ext>
            </a:extLst>
          </p:cNvPr>
          <p:cNvSpPr>
            <a:spLocks noGrp="1"/>
          </p:cNvSpPr>
          <p:nvPr>
            <p:ph type="title"/>
          </p:nvPr>
        </p:nvSpPr>
        <p:spPr>
          <a:xfrm>
            <a:off x="368301" y="588167"/>
            <a:ext cx="10080000" cy="440661"/>
          </a:xfrm>
        </p:spPr>
        <p:txBody>
          <a:bodyPr/>
          <a:lstStyle/>
          <a:p>
            <a:r>
              <a:rPr lang="cy-GB"/>
              <a:t>Trwsio pont 1</a:t>
            </a:r>
          </a:p>
        </p:txBody>
      </p:sp>
      <p:sp>
        <p:nvSpPr>
          <p:cNvPr id="4" name="Vertical Title 1">
            <a:extLst>
              <a:ext uri="{FF2B5EF4-FFF2-40B4-BE49-F238E27FC236}">
                <a16:creationId xmlns:a16="http://schemas.microsoft.com/office/drawing/2014/main" id="{69B39382-F894-4C47-9647-EB3083DAB08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extBox 4">
            <a:extLst>
              <a:ext uri="{FF2B5EF4-FFF2-40B4-BE49-F238E27FC236}">
                <a16:creationId xmlns:a16="http://schemas.microsoft.com/office/drawing/2014/main" id="{ED73720A-AB34-43F2-0274-C22C395A4BEA}"/>
              </a:ext>
            </a:extLst>
          </p:cNvPr>
          <p:cNvSpPr txBox="1"/>
          <p:nvPr/>
        </p:nvSpPr>
        <p:spPr>
          <a:xfrm>
            <a:off x="322366" y="1367382"/>
            <a:ext cx="9452344" cy="430887"/>
          </a:xfrm>
          <a:prstGeom prst="rect">
            <a:avLst/>
          </a:prstGeom>
          <a:noFill/>
        </p:spPr>
        <p:txBody>
          <a:bodyPr wrap="square" rtlCol="0">
            <a:spAutoFit/>
          </a:bodyPr>
          <a:lstStyle/>
          <a:p>
            <a:r>
              <a:rPr lang="cy-GB" sz="2200">
                <a:solidFill>
                  <a:srgbClr val="000000"/>
                </a:solidFill>
                <a:effectLst/>
                <a:latin typeface="Century Gothic" panose="020B0502020202020204" pitchFamily="34" charset="0"/>
                <a:ea typeface="Century Gothic"/>
                <a:cs typeface="Aptos" panose="020B0004020202020204" pitchFamily="34" charset="0"/>
              </a:rPr>
              <a:t>Mae’r datganiad isod yn anghywir, allwch chi ei gywiro?</a:t>
            </a:r>
          </a:p>
        </p:txBody>
      </p:sp>
      <p:sp>
        <p:nvSpPr>
          <p:cNvPr id="3" name="Speech Bubble: Rectangle with Corners Rounded 2">
            <a:extLst>
              <a:ext uri="{FF2B5EF4-FFF2-40B4-BE49-F238E27FC236}">
                <a16:creationId xmlns:a16="http://schemas.microsoft.com/office/drawing/2014/main" id="{2AF8A2C1-0B1C-CD41-6817-A10793825B6D}"/>
              </a:ext>
            </a:extLst>
          </p:cNvPr>
          <p:cNvSpPr/>
          <p:nvPr/>
        </p:nvSpPr>
        <p:spPr>
          <a:xfrm>
            <a:off x="346979" y="2337507"/>
            <a:ext cx="5670000" cy="2182985"/>
          </a:xfrm>
          <a:prstGeom prst="wedgeRoundRectCallout">
            <a:avLst>
              <a:gd name="adj1" fmla="val -51544"/>
              <a:gd name="adj2" fmla="val 87740"/>
              <a:gd name="adj3" fmla="val 16667"/>
            </a:avLst>
          </a:prstGeom>
          <a:solidFill>
            <a:srgbClr val="F6E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2200" b="1">
                <a:solidFill>
                  <a:schemeClr val="tx1"/>
                </a:solidFill>
                <a:latin typeface="Century Gothic" panose="020B0502020202020204" pitchFamily="34" charset="0"/>
                <a:ea typeface="Century Gothic"/>
                <a:cs typeface="Times New Roman" panose="02020603050405020304" pitchFamily="18" charset="0"/>
              </a:rPr>
              <a:t>Mae metelau’n dargludo trydan yn well yn eu cyflwr solid na chyfansoddion ïonig, er bod y ddau yn cynnwys gronynnau wedi’u gwefru.</a:t>
            </a:r>
          </a:p>
          <a:p>
            <a:endParaRPr lang="en-US" sz="2200" b="1" dirty="0">
              <a:solidFill>
                <a:schemeClr val="tx1"/>
              </a:solidFill>
              <a:latin typeface="Century Gothic" panose="020B0502020202020204" pitchFamily="34" charset="0"/>
            </a:endParaRPr>
          </a:p>
        </p:txBody>
      </p:sp>
      <p:pic>
        <p:nvPicPr>
          <p:cNvPr id="8" name="Picture 7" descr="Cylched yn cynnwys batri, hoelen fetel a bwlb golau">
            <a:extLst>
              <a:ext uri="{FF2B5EF4-FFF2-40B4-BE49-F238E27FC236}">
                <a16:creationId xmlns:a16="http://schemas.microsoft.com/office/drawing/2014/main" id="{DA07C6D2-2CC7-CBBA-F5A6-77B981258EF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175022" y="2072687"/>
            <a:ext cx="3599688" cy="3599688"/>
          </a:xfrm>
          <a:prstGeom prst="rect">
            <a:avLst/>
          </a:prstGeom>
        </p:spPr>
      </p:pic>
    </p:spTree>
    <p:extLst>
      <p:ext uri="{BB962C8B-B14F-4D97-AF65-F5344CB8AC3E}">
        <p14:creationId xmlns:p14="http://schemas.microsoft.com/office/powerpoint/2010/main" val="29300871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ED550-F4E5-1749-B387-4BFA0C591B5A}"/>
              </a:ext>
            </a:extLst>
          </p:cNvPr>
          <p:cNvSpPr>
            <a:spLocks noGrp="1"/>
          </p:cNvSpPr>
          <p:nvPr>
            <p:ph type="title"/>
          </p:nvPr>
        </p:nvSpPr>
        <p:spPr>
          <a:xfrm>
            <a:off x="539999" y="540000"/>
            <a:ext cx="10568987" cy="440661"/>
          </a:xfrm>
        </p:spPr>
        <p:txBody>
          <a:bodyPr/>
          <a:lstStyle/>
          <a:p>
            <a:r>
              <a:rPr lang="cy-GB"/>
              <a:t>Trwsio pont 1 – ateb enghreifftiol</a:t>
            </a:r>
          </a:p>
        </p:txBody>
      </p:sp>
      <p:sp>
        <p:nvSpPr>
          <p:cNvPr id="4" name="Vertical Title 1">
            <a:extLst>
              <a:ext uri="{FF2B5EF4-FFF2-40B4-BE49-F238E27FC236}">
                <a16:creationId xmlns:a16="http://schemas.microsoft.com/office/drawing/2014/main" id="{69B39382-F894-4C47-9647-EB3083DAB08E}"/>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6" name="Content Placeholder 5">
            <a:extLst>
              <a:ext uri="{FF2B5EF4-FFF2-40B4-BE49-F238E27FC236}">
                <a16:creationId xmlns:a16="http://schemas.microsoft.com/office/drawing/2014/main" id="{FED8F4AD-4BF2-A010-A205-85EC7A1880A9}"/>
              </a:ext>
            </a:extLst>
          </p:cNvPr>
          <p:cNvSpPr>
            <a:spLocks noGrp="1"/>
          </p:cNvSpPr>
          <p:nvPr>
            <p:ph idx="1"/>
          </p:nvPr>
        </p:nvSpPr>
        <p:spPr>
          <a:xfrm>
            <a:off x="539999" y="1260000"/>
            <a:ext cx="9563557" cy="5040000"/>
          </a:xfrm>
        </p:spPr>
        <p:txBody>
          <a:bodyPr>
            <a:normAutofit/>
          </a:bodyPr>
          <a:lstStyle/>
          <a:p>
            <a:pPr marL="0"/>
            <a:r>
              <a:rPr lang="cy-GB" sz="2800">
                <a:latin typeface="Century Gothic" panose="020B0502020202020204" pitchFamily="34" charset="0"/>
                <a:ea typeface="Century Gothic"/>
                <a:cs typeface="Times New Roman" panose="02020603050405020304" pitchFamily="18" charset="0"/>
              </a:rPr>
              <a:t>Cerrynt trydanol yw llif gronynnau wedi’u gwefru. Mewn metelau, mae’r ïonau positif wedi’u dal yn eu lle a gall yr electronau dadleoledig lifo drwy’r adeiledd. Mewn solid ïonig, mae’r ïonau’n wedi’u dal yn eu lle gyda bondiau ïonig ac nid yw’r electronau’n ddadleoledig, felly ni all gronynnau wedi’u gwefru lifo.</a:t>
            </a:r>
          </a:p>
        </p:txBody>
      </p:sp>
    </p:spTree>
    <p:extLst>
      <p:ext uri="{BB962C8B-B14F-4D97-AF65-F5344CB8AC3E}">
        <p14:creationId xmlns:p14="http://schemas.microsoft.com/office/powerpoint/2010/main" val="40501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BE536-D344-A707-BC51-2D6670F8D4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AFDE7F-BD35-A06A-6A1E-ADFA9DD612DD}"/>
              </a:ext>
            </a:extLst>
          </p:cNvPr>
          <p:cNvSpPr>
            <a:spLocks noGrp="1"/>
          </p:cNvSpPr>
          <p:nvPr>
            <p:ph type="title"/>
          </p:nvPr>
        </p:nvSpPr>
        <p:spPr>
          <a:xfrm>
            <a:off x="335602" y="540000"/>
            <a:ext cx="10080000" cy="440661"/>
          </a:xfrm>
        </p:spPr>
        <p:txBody>
          <a:bodyPr/>
          <a:lstStyle/>
          <a:p>
            <a:r>
              <a:rPr lang="cy-GB"/>
              <a:t>Pont eiriau 2</a:t>
            </a:r>
          </a:p>
        </p:txBody>
      </p:sp>
      <p:sp>
        <p:nvSpPr>
          <p:cNvPr id="3" name="TextBox 2">
            <a:extLst>
              <a:ext uri="{FF2B5EF4-FFF2-40B4-BE49-F238E27FC236}">
                <a16:creationId xmlns:a16="http://schemas.microsoft.com/office/drawing/2014/main" id="{97CEE40F-F435-4AE9-0C73-A25AE725E4E5}"/>
              </a:ext>
            </a:extLst>
          </p:cNvPr>
          <p:cNvSpPr txBox="1"/>
          <p:nvPr/>
        </p:nvSpPr>
        <p:spPr>
          <a:xfrm>
            <a:off x="220762" y="1091900"/>
            <a:ext cx="10531882" cy="1107996"/>
          </a:xfrm>
          <a:prstGeom prst="rect">
            <a:avLst/>
          </a:prstGeom>
          <a:noFill/>
        </p:spPr>
        <p:txBody>
          <a:bodyPr wrap="square">
            <a:spAutoFit/>
          </a:bodyPr>
          <a:lstStyle/>
          <a:p>
            <a:r>
              <a:rPr lang="cy-GB" sz="2200">
                <a:latin typeface="Century Gothic" panose="020B0502020202020204" pitchFamily="34" charset="0"/>
              </a:rPr>
              <a:t>Siaradwch yn eich grŵp o dri i adeiladu’r bont eiriau, o’r dechrau i’r diwedd.</a:t>
            </a:r>
            <a:r>
              <a:rPr lang="cy-GB" sz="2200">
                <a:effectLst/>
                <a:latin typeface="Century Gothic" panose="020B0502020202020204" pitchFamily="34" charset="0"/>
              </a:rPr>
              <a:t> Cysylltwch y geiriau a defnyddiwch y ffaith i’ch helpu.</a:t>
            </a:r>
            <a:r>
              <a:rPr lang="cy-GB" sz="2200">
                <a:latin typeface="Century Gothic" panose="020B0502020202020204" pitchFamily="34" charset="0"/>
              </a:rPr>
              <a:t> </a:t>
            </a:r>
            <a:r>
              <a:rPr lang="cy-GB" sz="2200">
                <a:effectLst/>
                <a:latin typeface="Century Gothic" panose="020B0502020202020204" pitchFamily="34" charset="0"/>
              </a:rPr>
              <a:t>Cadwch at eich rôl siarad – naill ai A, B neu C.</a:t>
            </a:r>
          </a:p>
        </p:txBody>
      </p:sp>
      <p:sp>
        <p:nvSpPr>
          <p:cNvPr id="6" name="Vertical Title 1">
            <a:extLst>
              <a:ext uri="{FF2B5EF4-FFF2-40B4-BE49-F238E27FC236}">
                <a16:creationId xmlns:a16="http://schemas.microsoft.com/office/drawing/2014/main" id="{B601A2BB-5CF5-E65A-57E1-F515707887C1}"/>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graphicFrame>
        <p:nvGraphicFramePr>
          <p:cNvPr id="4" name="Table 3" descr="The second word bridge table, showing the starting words, the words to put in order armed with the fact, and the finishing words">
            <a:extLst>
              <a:ext uri="{FF2B5EF4-FFF2-40B4-BE49-F238E27FC236}">
                <a16:creationId xmlns:a16="http://schemas.microsoft.com/office/drawing/2014/main" id="{5256554C-5019-B881-86DB-BEC28ABE7220}"/>
              </a:ext>
            </a:extLst>
          </p:cNvPr>
          <p:cNvGraphicFramePr>
            <a:graphicFrameLocks noGrp="1"/>
          </p:cNvGraphicFramePr>
          <p:nvPr>
            <p:extLst>
              <p:ext uri="{D42A27DB-BD31-4B8C-83A1-F6EECF244321}">
                <p14:modId xmlns:p14="http://schemas.microsoft.com/office/powerpoint/2010/main" val="2222704752"/>
              </p:ext>
            </p:extLst>
          </p:nvPr>
        </p:nvGraphicFramePr>
        <p:xfrm>
          <a:off x="320030" y="2284669"/>
          <a:ext cx="10531882" cy="4206240"/>
        </p:xfrm>
        <a:graphic>
          <a:graphicData uri="http://schemas.openxmlformats.org/drawingml/2006/table">
            <a:tbl>
              <a:tblPr firstRow="1" bandRow="1">
                <a:tableStyleId>{2D5ABB26-0587-4C30-8999-92F81FD0307C}</a:tableStyleId>
              </a:tblPr>
              <a:tblGrid>
                <a:gridCol w="1786238">
                  <a:extLst>
                    <a:ext uri="{9D8B030D-6E8A-4147-A177-3AD203B41FA5}">
                      <a16:colId xmlns:a16="http://schemas.microsoft.com/office/drawing/2014/main" val="56584357"/>
                    </a:ext>
                  </a:extLst>
                </a:gridCol>
                <a:gridCol w="3068281">
                  <a:extLst>
                    <a:ext uri="{9D8B030D-6E8A-4147-A177-3AD203B41FA5}">
                      <a16:colId xmlns:a16="http://schemas.microsoft.com/office/drawing/2014/main" val="3623156845"/>
                    </a:ext>
                  </a:extLst>
                </a:gridCol>
                <a:gridCol w="3226556">
                  <a:extLst>
                    <a:ext uri="{9D8B030D-6E8A-4147-A177-3AD203B41FA5}">
                      <a16:colId xmlns:a16="http://schemas.microsoft.com/office/drawing/2014/main" val="615250945"/>
                    </a:ext>
                  </a:extLst>
                </a:gridCol>
                <a:gridCol w="2450807">
                  <a:extLst>
                    <a:ext uri="{9D8B030D-6E8A-4147-A177-3AD203B41FA5}">
                      <a16:colId xmlns:a16="http://schemas.microsoft.com/office/drawing/2014/main" val="598199109"/>
                    </a:ext>
                  </a:extLst>
                </a:gridCol>
              </a:tblGrid>
              <a:tr h="1631246">
                <a:tc rowSpan="6">
                  <a:txBody>
                    <a:bodyPr/>
                    <a:lstStyle/>
                    <a:p>
                      <a:pPr algn="ctr"/>
                      <a:r>
                        <a:rPr lang="cy-GB" sz="2400" b="1">
                          <a:latin typeface="Century Gothic" panose="020B0502020202020204" pitchFamily="34" charset="0"/>
                        </a:rPr>
                        <a:t>Dechrau</a:t>
                      </a: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0" dirty="0">
                        <a:latin typeface="Century Gothic" panose="020B0502020202020204" pitchFamily="34" charset="0"/>
                      </a:endParaRPr>
                    </a:p>
                    <a:p>
                      <a:pPr algn="ctr"/>
                      <a:r>
                        <a:rPr lang="cy-GB" sz="2400" b="0">
                          <a:latin typeface="Century Gothic" panose="020B0502020202020204" pitchFamily="34" charset="0"/>
                        </a:rPr>
                        <a:t>Mae’r cydbwysedd rhwng 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2400" b="1">
                          <a:latin typeface="Century Gothic" panose="020B0502020202020204" pitchFamily="34" charset="0"/>
                        </a:rPr>
                        <a:t>Ffaith </a:t>
                      </a:r>
                    </a:p>
                    <a:p>
                      <a:pPr algn="ctr"/>
                      <a:r>
                        <a:rPr lang="cy-GB" sz="2400">
                          <a:effectLst/>
                          <a:latin typeface="Century Gothic" panose="020B0502020202020204" pitchFamily="34" charset="0"/>
                          <a:ea typeface="Century Gothic"/>
                          <a:cs typeface="Times New Roman" panose="02020603050405020304" pitchFamily="18" charset="0"/>
                        </a:rPr>
                        <a:t>Mae bondio ïonig yn digwydd drwy drosglwyddo electronau o atom metel i atom anfetel, gan arwain at ïonau â gwefr ddirgroes.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2400" b="1" dirty="0">
                          <a:latin typeface="Century Gothic" panose="020B0502020202020204" pitchFamily="34" charset="0"/>
                        </a:rPr>
                        <a:t>Diwedd</a:t>
                      </a: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0" dirty="0">
                        <a:latin typeface="Century Gothic" panose="020B0502020202020204" pitchFamily="34" charset="0"/>
                      </a:endParaRPr>
                    </a:p>
                    <a:p>
                      <a:pPr algn="ctr"/>
                      <a:r>
                        <a:rPr lang="cy-GB" sz="2400" b="0" dirty="0">
                          <a:latin typeface="Century Gothic" panose="020B0502020202020204" pitchFamily="34" charset="0"/>
                        </a:rPr>
                        <a:t>     yn dal ïonau </a:t>
                      </a:r>
                      <a:br>
                        <a:rPr lang="cy-GB" sz="2400" b="0" dirty="0">
                          <a:latin typeface="Century Gothic" panose="020B0502020202020204" pitchFamily="34" charset="0"/>
                        </a:rPr>
                      </a:br>
                      <a:r>
                        <a:rPr lang="cy-GB" sz="2400" b="0" dirty="0">
                          <a:latin typeface="Century Gothic" panose="020B0502020202020204" pitchFamily="34" charset="0"/>
                        </a:rPr>
                        <a:t>mewn </a:t>
                      </a:r>
                    </a:p>
                    <a:p>
                      <a:pPr algn="ctr"/>
                      <a:r>
                        <a:rPr lang="cy-GB" sz="2400" b="0" dirty="0">
                          <a:latin typeface="Century Gothic" panose="020B0502020202020204" pitchFamily="34" charset="0"/>
                        </a:rPr>
                        <a:t>dellten electrostatig </a:t>
                      </a:r>
                    </a:p>
                    <a:p>
                      <a:pPr algn="ctr"/>
                      <a:r>
                        <a:rPr lang="cy-GB" sz="2400" b="0" dirty="0">
                          <a:latin typeface="Century Gothic" panose="020B0502020202020204" pitchFamily="34" charset="0"/>
                        </a:rPr>
                        <a:t>gref.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88392">
                <a:tc vMerge="1">
                  <a:txBody>
                    <a:bodyPr/>
                    <a:lstStyle/>
                    <a:p>
                      <a:endParaRPr lang="en-GB"/>
                    </a:p>
                  </a:txBody>
                  <a:tcPr/>
                </a:tc>
                <a:tc gridSpan="2">
                  <a:txBody>
                    <a:bodyPr/>
                    <a:lstStyle/>
                    <a:p>
                      <a:pPr algn="ctr"/>
                      <a:r>
                        <a:rPr lang="cy-GB" sz="2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88392">
                <a:tc vMerge="1">
                  <a:txBody>
                    <a:bodyPr/>
                    <a:lstStyle/>
                    <a:p>
                      <a:endParaRPr lang="en-GB"/>
                    </a:p>
                  </a:txBody>
                  <a:tcPr/>
                </a:tc>
                <a:tc gridSpan="2">
                  <a:txBody>
                    <a:bodyPr/>
                    <a:lstStyle/>
                    <a:p>
                      <a:pPr algn="ctr"/>
                      <a:r>
                        <a:rPr lang="cy-GB" sz="2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88392">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sz="2400" b="0">
                          <a:solidFill>
                            <a:schemeClr val="tx1"/>
                          </a:solidFill>
                          <a:latin typeface="Century Gothic" panose="020B0502020202020204" pitchFamily="34" charset="0"/>
                        </a:rPr>
                        <a:t>gwefrau tebyg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a:solidFill>
                            <a:schemeClr val="tx1"/>
                          </a:solidFill>
                          <a:latin typeface="Century Gothic" panose="020B0502020202020204" pitchFamily="34" charset="0"/>
                        </a:rPr>
                        <a:t>gwefrau dirgroes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88392">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2400" b="0">
                          <a:solidFill>
                            <a:schemeClr val="tx1"/>
                          </a:solidFill>
                          <a:latin typeface="Century Gothic" panose="020B0502020202020204" pitchFamily="34" charset="0"/>
                        </a:rPr>
                        <a:t>gwrthyriad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grymoedd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88392">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2400" b="0">
                          <a:solidFill>
                            <a:schemeClr val="tx1"/>
                          </a:solidFill>
                          <a:latin typeface="Century Gothic" panose="020B0502020202020204" pitchFamily="34" charset="0"/>
                        </a:rPr>
                        <a:t>atyniad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dirty="0">
                          <a:solidFill>
                            <a:schemeClr val="tx1"/>
                          </a:solidFill>
                          <a:latin typeface="Century Gothic" panose="020B0502020202020204" pitchFamily="34" charset="0"/>
                        </a:rPr>
                        <a:t>electrostatig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9" name="Picture 8">
            <a:extLst>
              <a:ext uri="{FF2B5EF4-FFF2-40B4-BE49-F238E27FC236}">
                <a16:creationId xmlns:a16="http://schemas.microsoft.com/office/drawing/2014/main" id="{D5572D6F-2F5C-62B7-0B21-77D6082B9937}"/>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55916" y="2693348"/>
            <a:ext cx="966060" cy="1054706"/>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B473F1BB-B367-5F9A-0BF0-748E6432A007}"/>
              </a:ext>
            </a:extLst>
          </p:cNvPr>
          <p:cNvSpPr/>
          <p:nvPr/>
        </p:nvSpPr>
        <p:spPr>
          <a:xfrm rot="5400000">
            <a:off x="8120577" y="4198115"/>
            <a:ext cx="993010" cy="462323"/>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20A8FF89-9329-5FD5-16A9-EA1015230A3F}"/>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135588" y="2709803"/>
            <a:ext cx="1047973" cy="1086994"/>
          </a:xfrm>
          <a:prstGeom prst="rect">
            <a:avLst/>
          </a:prstGeom>
        </p:spPr>
      </p:pic>
    </p:spTree>
    <p:extLst>
      <p:ext uri="{BB962C8B-B14F-4D97-AF65-F5344CB8AC3E}">
        <p14:creationId xmlns:p14="http://schemas.microsoft.com/office/powerpoint/2010/main" val="6092380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54656-419B-AF28-4919-0EC7A203B670}"/>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078DBCAE-61F1-47EC-2507-112948D5798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00480419-E0E5-CEA3-0956-C741BFD28096}"/>
              </a:ext>
            </a:extLst>
          </p:cNvPr>
          <p:cNvSpPr>
            <a:spLocks noGrp="1"/>
          </p:cNvSpPr>
          <p:nvPr>
            <p:ph type="title"/>
          </p:nvPr>
        </p:nvSpPr>
        <p:spPr>
          <a:xfrm>
            <a:off x="540000" y="540000"/>
            <a:ext cx="10080000" cy="440661"/>
          </a:xfrm>
        </p:spPr>
        <p:txBody>
          <a:bodyPr/>
          <a:lstStyle/>
          <a:p>
            <a:r>
              <a:rPr lang="cy-GB"/>
              <a:t>Pont eiriau – 2 ateb enghreifftiol</a:t>
            </a:r>
          </a:p>
        </p:txBody>
      </p:sp>
      <p:sp>
        <p:nvSpPr>
          <p:cNvPr id="2" name="TextBox 1">
            <a:extLst>
              <a:ext uri="{FF2B5EF4-FFF2-40B4-BE49-F238E27FC236}">
                <a16:creationId xmlns:a16="http://schemas.microsoft.com/office/drawing/2014/main" id="{63365208-4714-DDCE-EA36-73AFC41EAF0B}"/>
              </a:ext>
            </a:extLst>
          </p:cNvPr>
          <p:cNvSpPr txBox="1"/>
          <p:nvPr/>
        </p:nvSpPr>
        <p:spPr>
          <a:xfrm>
            <a:off x="460176" y="2053655"/>
            <a:ext cx="9974742" cy="3246210"/>
          </a:xfrm>
          <a:prstGeom prst="rect">
            <a:avLst/>
          </a:prstGeom>
          <a:noFill/>
        </p:spPr>
        <p:txBody>
          <a:bodyPr wrap="square" rtlCol="0">
            <a:spAutoFit/>
          </a:bodyPr>
          <a:lstStyle/>
          <a:p>
            <a:pPr>
              <a:lnSpc>
                <a:spcPct val="115000"/>
              </a:lnSpc>
              <a:spcAft>
                <a:spcPts val="800"/>
              </a:spcAft>
            </a:pPr>
            <a:r>
              <a:rPr lang="cy-GB" sz="2800" b="0">
                <a:latin typeface="Century Gothic" panose="020B0502020202020204" pitchFamily="34" charset="0"/>
              </a:rPr>
              <a:t>Mae’r cydbwysedd rhwng y </a:t>
            </a:r>
            <a:r>
              <a:rPr lang="cy-GB" sz="2800" b="0" u="sng">
                <a:latin typeface="Century Gothic" panose="020B0502020202020204" pitchFamily="34" charset="0"/>
              </a:rPr>
              <a:t>grymoedd</a:t>
            </a:r>
            <a:r>
              <a:rPr lang="cy-GB" sz="2800" b="0">
                <a:latin typeface="Century Gothic" panose="020B0502020202020204" pitchFamily="34" charset="0"/>
              </a:rPr>
              <a:t> atyniad </a:t>
            </a:r>
            <a:r>
              <a:rPr lang="cy-GB" sz="2800" b="0" u="sng">
                <a:latin typeface="Century Gothic" panose="020B0502020202020204" pitchFamily="34" charset="0"/>
              </a:rPr>
              <a:t>electrostatig</a:t>
            </a:r>
            <a:r>
              <a:rPr lang="cy-GB" sz="2800" b="0">
                <a:latin typeface="Century Gothic" panose="020B0502020202020204" pitchFamily="34" charset="0"/>
              </a:rPr>
              <a:t> rhwng </a:t>
            </a:r>
            <a:r>
              <a:rPr lang="cy-GB" sz="2800" b="0" u="sng">
                <a:latin typeface="Century Gothic" panose="020B0502020202020204" pitchFamily="34" charset="0"/>
              </a:rPr>
              <a:t>gwefrau dirgroes</a:t>
            </a:r>
            <a:r>
              <a:rPr lang="cy-GB" sz="2800" b="0">
                <a:latin typeface="Century Gothic" panose="020B0502020202020204" pitchFamily="34" charset="0"/>
              </a:rPr>
              <a:t> a’r </a:t>
            </a:r>
            <a:r>
              <a:rPr lang="cy-GB" sz="2800" b="0" u="sng">
                <a:latin typeface="Century Gothic" panose="020B0502020202020204" pitchFamily="34" charset="0"/>
              </a:rPr>
              <a:t>gwrthyriad</a:t>
            </a:r>
            <a:r>
              <a:rPr lang="cy-GB" sz="2800" b="0">
                <a:latin typeface="Century Gothic" panose="020B0502020202020204" pitchFamily="34" charset="0"/>
              </a:rPr>
              <a:t> rhwng </a:t>
            </a:r>
            <a:r>
              <a:rPr lang="cy-GB" sz="2800" b="0" u="sng">
                <a:latin typeface="Century Gothic" panose="020B0502020202020204" pitchFamily="34" charset="0"/>
              </a:rPr>
              <a:t>gwefrau tebyg</a:t>
            </a:r>
            <a:r>
              <a:rPr lang="cy-GB" sz="2800" b="0">
                <a:latin typeface="Century Gothic" panose="020B0502020202020204" pitchFamily="34" charset="0"/>
              </a:rPr>
              <a:t> yn dal ïonau mewn dellten electrostatig gref.</a:t>
            </a:r>
          </a:p>
          <a:p>
            <a:pPr>
              <a:lnSpc>
                <a:spcPct val="115000"/>
              </a:lnSpc>
              <a:spcAft>
                <a:spcPts val="800"/>
              </a:spcAft>
            </a:pPr>
            <a:endParaRPr lang="en-GB" sz="2800" b="0" dirty="0">
              <a:latin typeface="Century Gothic" panose="020B0502020202020204" pitchFamily="34" charset="0"/>
            </a:endParaRPr>
          </a:p>
          <a:p>
            <a:pPr>
              <a:lnSpc>
                <a:spcPct val="115000"/>
              </a:lnSpc>
              <a:spcAft>
                <a:spcPts val="800"/>
              </a:spcAft>
            </a:pPr>
            <a:endParaRPr lang="en-GB"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02498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574C9-91EC-E8B2-D292-E46AFADA5E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74B19D-3B60-51FF-4A1E-6AF2A031A02B}"/>
              </a:ext>
            </a:extLst>
          </p:cNvPr>
          <p:cNvSpPr>
            <a:spLocks noGrp="1"/>
          </p:cNvSpPr>
          <p:nvPr>
            <p:ph type="title"/>
          </p:nvPr>
        </p:nvSpPr>
        <p:spPr>
          <a:xfrm>
            <a:off x="554567" y="650541"/>
            <a:ext cx="10080000" cy="440661"/>
          </a:xfrm>
        </p:spPr>
        <p:txBody>
          <a:bodyPr/>
          <a:lstStyle/>
          <a:p>
            <a:r>
              <a:rPr lang="cy-GB"/>
              <a:t>Trwsio pont 2</a:t>
            </a:r>
          </a:p>
        </p:txBody>
      </p:sp>
      <p:sp>
        <p:nvSpPr>
          <p:cNvPr id="4" name="Vertical Title 1">
            <a:extLst>
              <a:ext uri="{FF2B5EF4-FFF2-40B4-BE49-F238E27FC236}">
                <a16:creationId xmlns:a16="http://schemas.microsoft.com/office/drawing/2014/main" id="{7D5504BC-4392-20D3-192B-C79601780607}"/>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6" name="TextBox 5">
            <a:extLst>
              <a:ext uri="{FF2B5EF4-FFF2-40B4-BE49-F238E27FC236}">
                <a16:creationId xmlns:a16="http://schemas.microsoft.com/office/drawing/2014/main" id="{62F714F9-5AD9-9E4A-6F0B-08E037D58349}"/>
              </a:ext>
            </a:extLst>
          </p:cNvPr>
          <p:cNvSpPr txBox="1"/>
          <p:nvPr/>
        </p:nvSpPr>
        <p:spPr>
          <a:xfrm>
            <a:off x="449956" y="1384429"/>
            <a:ext cx="9452344" cy="430887"/>
          </a:xfrm>
          <a:prstGeom prst="rect">
            <a:avLst/>
          </a:prstGeom>
          <a:noFill/>
        </p:spPr>
        <p:txBody>
          <a:bodyPr wrap="square" rtlCol="0">
            <a:spAutoFit/>
          </a:bodyPr>
          <a:lstStyle/>
          <a:p>
            <a:r>
              <a:rPr lang="cy-GB" sz="2200">
                <a:solidFill>
                  <a:srgbClr val="000000"/>
                </a:solidFill>
                <a:effectLst/>
                <a:latin typeface="Century Gothic" panose="020B0502020202020204" pitchFamily="34" charset="0"/>
                <a:ea typeface="Century Gothic"/>
                <a:cs typeface="Aptos" panose="020B0004020202020204" pitchFamily="34" charset="0"/>
              </a:rPr>
              <a:t>Mae’r datganiad isod yn anghywir, allwch chi ei gywiro?</a:t>
            </a:r>
          </a:p>
        </p:txBody>
      </p:sp>
      <p:sp>
        <p:nvSpPr>
          <p:cNvPr id="3" name="Speech Bubble: Rectangle with Corners Rounded 2">
            <a:extLst>
              <a:ext uri="{FF2B5EF4-FFF2-40B4-BE49-F238E27FC236}">
                <a16:creationId xmlns:a16="http://schemas.microsoft.com/office/drawing/2014/main" id="{18055F3D-FC13-0A1F-B2DE-121E1ADE8010}"/>
              </a:ext>
            </a:extLst>
          </p:cNvPr>
          <p:cNvSpPr/>
          <p:nvPr/>
        </p:nvSpPr>
        <p:spPr>
          <a:xfrm>
            <a:off x="650898" y="2405370"/>
            <a:ext cx="5670000" cy="2182985"/>
          </a:xfrm>
          <a:prstGeom prst="wedgeRoundRectCallout">
            <a:avLst>
              <a:gd name="adj1" fmla="val -51544"/>
              <a:gd name="adj2" fmla="val 87740"/>
              <a:gd name="adj3" fmla="val 16667"/>
            </a:avLst>
          </a:prstGeom>
          <a:solidFill>
            <a:srgbClr val="F6E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2200" b="1">
                <a:solidFill>
                  <a:schemeClr val="tx1"/>
                </a:solidFill>
                <a:latin typeface="Century Gothic" panose="020B0502020202020204" pitchFamily="34" charset="0"/>
              </a:rPr>
              <a:t>Y ffurfwedd electronig sy’n pennu nifer y bondiau ïonig y gall ïon eu ffurfio.</a:t>
            </a:r>
          </a:p>
        </p:txBody>
      </p:sp>
      <p:pic>
        <p:nvPicPr>
          <p:cNvPr id="5" name="Picture 4" descr="Diagram 3D o sodiwm clorid, gydag ïon sodiwm ac ïon clorid wedi’u labelu">
            <a:extLst>
              <a:ext uri="{FF2B5EF4-FFF2-40B4-BE49-F238E27FC236}">
                <a16:creationId xmlns:a16="http://schemas.microsoft.com/office/drawing/2014/main" id="{031DDAD3-643B-2689-9906-0038A2EBE69C}"/>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6497619" y="2108544"/>
            <a:ext cx="2401832" cy="2182986"/>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406BA972-827A-996F-E056-9EEE81477944}"/>
                  </a:ext>
                </a:extLst>
              </p:cNvPr>
              <p:cNvSpPr txBox="1"/>
              <p:nvPr/>
            </p:nvSpPr>
            <p:spPr>
              <a:xfrm>
                <a:off x="8729327" y="2848733"/>
                <a:ext cx="810000" cy="43088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GB" sz="2200" b="0" i="0" smtClean="0">
                          <a:latin typeface="Cambria Math" panose="02040503050406030204" pitchFamily="18" charset="0"/>
                        </a:rPr>
                        <m:t>N</m:t>
                      </m:r>
                      <m:sSup>
                        <m:sSupPr>
                          <m:ctrlPr>
                            <a:rPr lang="en-GB" sz="2200" b="0" i="1" smtClean="0">
                              <a:latin typeface="Cambria Math" panose="02040503050406030204" pitchFamily="18" charset="0"/>
                            </a:rPr>
                          </m:ctrlPr>
                        </m:sSupPr>
                        <m:e>
                          <m:r>
                            <m:rPr>
                              <m:sty m:val="p"/>
                            </m:rPr>
                            <a:rPr lang="en-GB" sz="2200" b="0" i="0" smtClean="0">
                              <a:latin typeface="Cambria Math" panose="02040503050406030204" pitchFamily="18" charset="0"/>
                            </a:rPr>
                            <m:t>a</m:t>
                          </m:r>
                        </m:e>
                        <m:sup>
                          <m:r>
                            <a:rPr lang="en-GB" sz="2200" b="0" i="0" smtClean="0">
                              <a:latin typeface="Cambria Math" panose="02040503050406030204" pitchFamily="18" charset="0"/>
                            </a:rPr>
                            <m:t>+</m:t>
                          </m:r>
                        </m:sup>
                      </m:sSup>
                    </m:oMath>
                  </m:oMathPara>
                </a14:m>
                <a:endParaRPr/>
              </a:p>
            </p:txBody>
          </p:sp>
        </mc:Choice>
        <mc:Fallback xmlns="">
          <p:sp>
            <p:nvSpPr>
              <p:cNvPr id="7" name="TextBox 6">
                <a:extLst>
                  <a:ext uri="{FF2B5EF4-FFF2-40B4-BE49-F238E27FC236}">
                    <a16:creationId xmlns:a16="http://schemas.microsoft.com/office/drawing/2014/main" id="{406BA972-827A-996F-E056-9EEE81477944}"/>
                  </a:ext>
                </a:extLst>
              </p:cNvPr>
              <p:cNvSpPr txBox="1">
                <a:spLocks noRot="1" noChangeAspect="1" noMove="1" noResize="1" noEditPoints="1" noAdjustHandles="1" noChangeArrowheads="1" noChangeShapeType="1" noTextEdit="1"/>
              </p:cNvSpPr>
              <p:nvPr/>
            </p:nvSpPr>
            <p:spPr>
              <a:xfrm>
                <a:off x="8729327" y="2848733"/>
                <a:ext cx="810000" cy="430887"/>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E5D9604-B100-ADD9-1DD7-341796AD00CF}"/>
                  </a:ext>
                </a:extLst>
              </p:cNvPr>
              <p:cNvSpPr txBox="1"/>
              <p:nvPr/>
            </p:nvSpPr>
            <p:spPr>
              <a:xfrm>
                <a:off x="8697118" y="3407678"/>
                <a:ext cx="810000" cy="43088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m:rPr>
                          <m:sty m:val="p"/>
                        </m:rPr>
                        <a:rPr lang="en-GB" sz="2200">
                          <a:latin typeface="Cambria Math" panose="02040503050406030204" pitchFamily="18" charset="0"/>
                        </a:rPr>
                        <m:t>C</m:t>
                      </m:r>
                      <m:sSup>
                        <m:sSupPr>
                          <m:ctrlPr>
                            <a:rPr lang="en-GB" sz="2200" b="0" i="1" smtClean="0">
                              <a:latin typeface="Cambria Math" panose="02040503050406030204" pitchFamily="18" charset="0"/>
                            </a:rPr>
                          </m:ctrlPr>
                        </m:sSupPr>
                        <m:e>
                          <m:r>
                            <m:rPr>
                              <m:sty m:val="p"/>
                            </m:rPr>
                            <a:rPr lang="en-GB" sz="2200" b="0" i="0" smtClean="0">
                              <a:latin typeface="Cambria Math" panose="02040503050406030204" pitchFamily="18" charset="0"/>
                            </a:rPr>
                            <m:t>l</m:t>
                          </m:r>
                        </m:e>
                        <m:sup>
                          <m:r>
                            <a:rPr lang="en-GB" sz="2200" b="0" i="0" smtClean="0">
                              <a:latin typeface="Cambria Math" panose="02040503050406030204" pitchFamily="18" charset="0"/>
                            </a:rPr>
                            <m:t>−</m:t>
                          </m:r>
                        </m:sup>
                      </m:sSup>
                    </m:oMath>
                  </m:oMathPara>
                </a14:m>
                <a:endParaRPr/>
              </a:p>
            </p:txBody>
          </p:sp>
        </mc:Choice>
        <mc:Fallback xmlns="">
          <p:sp>
            <p:nvSpPr>
              <p:cNvPr id="8" name="TextBox 7">
                <a:extLst>
                  <a:ext uri="{FF2B5EF4-FFF2-40B4-BE49-F238E27FC236}">
                    <a16:creationId xmlns:a16="http://schemas.microsoft.com/office/drawing/2014/main" id="{5E5D9604-B100-ADD9-1DD7-341796AD00CF}"/>
                  </a:ext>
                </a:extLst>
              </p:cNvPr>
              <p:cNvSpPr txBox="1">
                <a:spLocks noRot="1" noChangeAspect="1" noMove="1" noResize="1" noEditPoints="1" noAdjustHandles="1" noChangeArrowheads="1" noChangeShapeType="1" noTextEdit="1"/>
              </p:cNvSpPr>
              <p:nvPr/>
            </p:nvSpPr>
            <p:spPr>
              <a:xfrm>
                <a:off x="8697118" y="3407678"/>
                <a:ext cx="810000" cy="430887"/>
              </a:xfrm>
              <a:prstGeom prst="rect">
                <a:avLst/>
              </a:prstGeom>
              <a:blipFill>
                <a:blip r:embed="rId4"/>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252224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B886B-E1C0-79CA-CDE4-EF023AB3D2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C6BA75-2D7F-37DF-8600-56B9B77F9F8B}"/>
              </a:ext>
            </a:extLst>
          </p:cNvPr>
          <p:cNvSpPr>
            <a:spLocks noGrp="1"/>
          </p:cNvSpPr>
          <p:nvPr>
            <p:ph type="title"/>
          </p:nvPr>
        </p:nvSpPr>
        <p:spPr>
          <a:xfrm>
            <a:off x="539999" y="540000"/>
            <a:ext cx="10568987" cy="440661"/>
          </a:xfrm>
        </p:spPr>
        <p:txBody>
          <a:bodyPr/>
          <a:lstStyle/>
          <a:p>
            <a:r>
              <a:rPr lang="cy-GB"/>
              <a:t>Trwsio pont 2 – ateb enghreifftiol</a:t>
            </a:r>
          </a:p>
        </p:txBody>
      </p:sp>
      <p:sp>
        <p:nvSpPr>
          <p:cNvPr id="4" name="Vertical Title 1">
            <a:extLst>
              <a:ext uri="{FF2B5EF4-FFF2-40B4-BE49-F238E27FC236}">
                <a16:creationId xmlns:a16="http://schemas.microsoft.com/office/drawing/2014/main" id="{D7C461B1-00AF-6452-E0E3-96B1D88044A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3" name="Content Placeholder 5">
            <a:extLst>
              <a:ext uri="{FF2B5EF4-FFF2-40B4-BE49-F238E27FC236}">
                <a16:creationId xmlns:a16="http://schemas.microsoft.com/office/drawing/2014/main" id="{91DEF902-DBA6-765E-A50D-02BF3D6B5B67}"/>
              </a:ext>
            </a:extLst>
          </p:cNvPr>
          <p:cNvSpPr txBox="1">
            <a:spLocks/>
          </p:cNvSpPr>
          <p:nvPr/>
        </p:nvSpPr>
        <p:spPr>
          <a:xfrm>
            <a:off x="539998" y="1260000"/>
            <a:ext cx="10105423" cy="5040000"/>
          </a:xfrm>
          <a:prstGeom prst="rect">
            <a:avLst/>
          </a:prstGeom>
        </p:spPr>
        <p:txBody>
          <a:bodyPr vert="horz" lIns="0" tIns="0" rIns="0" bIns="0" rtlCol="0">
            <a:normAutofit/>
          </a:bodyPr>
          <a:lstStyle>
            <a:lvl1pPr marL="230400" indent="-230400" algn="l" defTabSz="914400" rtl="0" eaLnBrk="1" latinLnBrk="0" hangingPunct="1">
              <a:lnSpc>
                <a:spcPct val="100000"/>
              </a:lnSpc>
              <a:spcBef>
                <a:spcPts val="0"/>
              </a:spcBef>
              <a:spcAft>
                <a:spcPts val="1200"/>
              </a:spcAft>
              <a:buFontTx/>
              <a:buNone/>
              <a:defRPr sz="18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r>
              <a:rPr lang="cy-GB" sz="2800"/>
              <a:t>Mae modd defnyddio’r ffurfwedd electronig i bennu nifer yr electronau gall atom eu hennill neu eu colli’n hawdd. </a:t>
            </a:r>
          </a:p>
          <a:p>
            <a:pPr marL="0" indent="0"/>
            <a:r>
              <a:rPr lang="cy-GB" sz="2800"/>
              <a:t>Mae’r bond ïonig yn deillio o’r grym atyniad electrostatig rhwng ïonau sydd â gwefr ddirgroes. </a:t>
            </a:r>
          </a:p>
          <a:p>
            <a:pPr marL="0" indent="0"/>
            <a:r>
              <a:rPr lang="cy-GB" sz="2800"/>
              <a:t>Maint y gwefrau ar yr ïonau sy’n pennu cymhareb yr ïonau yn y cyfansoddyn ïonig.</a:t>
            </a:r>
          </a:p>
          <a:p>
            <a:endParaRPr lang="en-GB" sz="2800" dirty="0"/>
          </a:p>
        </p:txBody>
      </p:sp>
    </p:spTree>
    <p:extLst>
      <p:ext uri="{BB962C8B-B14F-4D97-AF65-F5344CB8AC3E}">
        <p14:creationId xmlns:p14="http://schemas.microsoft.com/office/powerpoint/2010/main" val="3003432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03884-3DE0-9F72-181A-8CD51490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77ABD2-F318-2026-953F-AD10610DCF21}"/>
              </a:ext>
            </a:extLst>
          </p:cNvPr>
          <p:cNvSpPr>
            <a:spLocks noGrp="1"/>
          </p:cNvSpPr>
          <p:nvPr>
            <p:ph type="title"/>
          </p:nvPr>
        </p:nvSpPr>
        <p:spPr/>
        <p:txBody>
          <a:bodyPr/>
          <a:lstStyle/>
          <a:p>
            <a:r>
              <a:rPr lang="cy-GB"/>
              <a:t>Pont eiriau 3</a:t>
            </a:r>
          </a:p>
        </p:txBody>
      </p:sp>
      <p:sp>
        <p:nvSpPr>
          <p:cNvPr id="6" name="Vertical Title 1">
            <a:extLst>
              <a:ext uri="{FF2B5EF4-FFF2-40B4-BE49-F238E27FC236}">
                <a16:creationId xmlns:a16="http://schemas.microsoft.com/office/drawing/2014/main" id="{771B2223-A8D0-5D42-819F-57891D4A8C52}"/>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3" name="TextBox 2">
            <a:extLst>
              <a:ext uri="{FF2B5EF4-FFF2-40B4-BE49-F238E27FC236}">
                <a16:creationId xmlns:a16="http://schemas.microsoft.com/office/drawing/2014/main" id="{77EE3E4E-4345-65A8-A2CD-65A6110DA1A8}"/>
              </a:ext>
            </a:extLst>
          </p:cNvPr>
          <p:cNvSpPr txBox="1"/>
          <p:nvPr/>
        </p:nvSpPr>
        <p:spPr>
          <a:xfrm>
            <a:off x="414612" y="1170065"/>
            <a:ext cx="10330776" cy="1107996"/>
          </a:xfrm>
          <a:prstGeom prst="rect">
            <a:avLst/>
          </a:prstGeom>
          <a:noFill/>
        </p:spPr>
        <p:txBody>
          <a:bodyPr wrap="square">
            <a:spAutoFit/>
          </a:bodyPr>
          <a:lstStyle/>
          <a:p>
            <a:r>
              <a:rPr lang="cy-GB" sz="2200">
                <a:latin typeface="Century Gothic" panose="020B0502020202020204" pitchFamily="34" charset="0"/>
              </a:rPr>
              <a:t>Siaradwch yn eich grŵp o dri i adeiladu’r bont eiriau, o’r dechrau i’r diwedd.</a:t>
            </a:r>
            <a:r>
              <a:rPr lang="cy-GB" sz="2200">
                <a:effectLst/>
                <a:latin typeface="Century Gothic" panose="020B0502020202020204" pitchFamily="34" charset="0"/>
              </a:rPr>
              <a:t> Cysylltwch y geiriau a defnyddiwch y ffaith i’ch helpu.</a:t>
            </a:r>
            <a:r>
              <a:rPr lang="cy-GB" sz="2200">
                <a:latin typeface="Century Gothic" panose="020B0502020202020204" pitchFamily="34" charset="0"/>
              </a:rPr>
              <a:t> </a:t>
            </a:r>
            <a:r>
              <a:rPr lang="cy-GB" sz="2200">
                <a:effectLst/>
                <a:latin typeface="Century Gothic" panose="020B0502020202020204" pitchFamily="34" charset="0"/>
              </a:rPr>
              <a:t>Cadwch at eich rôl siarad – naill ai A, B neu C.</a:t>
            </a:r>
          </a:p>
        </p:txBody>
      </p:sp>
      <p:graphicFrame>
        <p:nvGraphicFramePr>
          <p:cNvPr id="4" name="Table 3" descr="The third word bridge table, showing the starting words, the words to put in order armed with the fact, and the finishing words">
            <a:extLst>
              <a:ext uri="{FF2B5EF4-FFF2-40B4-BE49-F238E27FC236}">
                <a16:creationId xmlns:a16="http://schemas.microsoft.com/office/drawing/2014/main" id="{42BACEB1-9E78-4844-E9C8-FBEC6FD93E25}"/>
              </a:ext>
            </a:extLst>
          </p:cNvPr>
          <p:cNvGraphicFramePr>
            <a:graphicFrameLocks noGrp="1"/>
          </p:cNvGraphicFramePr>
          <p:nvPr>
            <p:extLst>
              <p:ext uri="{D42A27DB-BD31-4B8C-83A1-F6EECF244321}">
                <p14:modId xmlns:p14="http://schemas.microsoft.com/office/powerpoint/2010/main" val="288982468"/>
              </p:ext>
            </p:extLst>
          </p:nvPr>
        </p:nvGraphicFramePr>
        <p:xfrm>
          <a:off x="428016" y="2405635"/>
          <a:ext cx="10330776" cy="3840480"/>
        </p:xfrm>
        <a:graphic>
          <a:graphicData uri="http://schemas.openxmlformats.org/drawingml/2006/table">
            <a:tbl>
              <a:tblPr firstRow="1" bandRow="1">
                <a:tableStyleId>{2D5ABB26-0587-4C30-8999-92F81FD0307C}</a:tableStyleId>
              </a:tblPr>
              <a:tblGrid>
                <a:gridCol w="1589075">
                  <a:extLst>
                    <a:ext uri="{9D8B030D-6E8A-4147-A177-3AD203B41FA5}">
                      <a16:colId xmlns:a16="http://schemas.microsoft.com/office/drawing/2014/main" val="56584357"/>
                    </a:ext>
                  </a:extLst>
                </a:gridCol>
                <a:gridCol w="3172746">
                  <a:extLst>
                    <a:ext uri="{9D8B030D-6E8A-4147-A177-3AD203B41FA5}">
                      <a16:colId xmlns:a16="http://schemas.microsoft.com/office/drawing/2014/main" val="3623156845"/>
                    </a:ext>
                  </a:extLst>
                </a:gridCol>
                <a:gridCol w="3164945">
                  <a:extLst>
                    <a:ext uri="{9D8B030D-6E8A-4147-A177-3AD203B41FA5}">
                      <a16:colId xmlns:a16="http://schemas.microsoft.com/office/drawing/2014/main" val="615250945"/>
                    </a:ext>
                  </a:extLst>
                </a:gridCol>
                <a:gridCol w="2404010">
                  <a:extLst>
                    <a:ext uri="{9D8B030D-6E8A-4147-A177-3AD203B41FA5}">
                      <a16:colId xmlns:a16="http://schemas.microsoft.com/office/drawing/2014/main" val="598199109"/>
                    </a:ext>
                  </a:extLst>
                </a:gridCol>
              </a:tblGrid>
              <a:tr h="370840">
                <a:tc rowSpan="6">
                  <a:txBody>
                    <a:bodyPr/>
                    <a:lstStyle/>
                    <a:p>
                      <a:pPr algn="ctr"/>
                      <a:r>
                        <a:rPr lang="cy-GB" sz="2400" b="1">
                          <a:latin typeface="Century Gothic" panose="020B0502020202020204" pitchFamily="34" charset="0"/>
                        </a:rPr>
                        <a:t>Dechrau</a:t>
                      </a:r>
                    </a:p>
                    <a:p>
                      <a:pPr algn="l" rtl="0"/>
                      <a:endParaRPr lang="en-GB" sz="2400" b="0" dirty="0">
                        <a:latin typeface="Century Gothic" panose="020B0502020202020204" pitchFamily="34" charset="0"/>
                      </a:endParaRPr>
                    </a:p>
                    <a:p>
                      <a:pPr algn="l" rtl="0"/>
                      <a:endParaRPr lang="en-GB" sz="2400" b="0" dirty="0">
                        <a:latin typeface="Century Gothic" panose="020B0502020202020204" pitchFamily="34" charset="0"/>
                      </a:endParaRPr>
                    </a:p>
                    <a:p>
                      <a:pPr algn="l" rtl="0"/>
                      <a:endParaRPr lang="en-GB" sz="2400" b="0" dirty="0">
                        <a:latin typeface="Century Gothic" panose="020B0502020202020204" pitchFamily="34" charset="0"/>
                      </a:endParaRPr>
                    </a:p>
                    <a:p>
                      <a:pPr algn="ctr"/>
                      <a:r>
                        <a:rPr lang="cy-GB" sz="2400" b="0">
                          <a:latin typeface="Century Gothic" panose="020B0502020202020204" pitchFamily="34" charset="0"/>
                        </a:rPr>
                        <a:t>Mae dŵr 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2400" b="1">
                          <a:latin typeface="Century Gothic" panose="020B0502020202020204" pitchFamily="34" charset="0"/>
                        </a:rPr>
                        <a:t>Ffaith </a:t>
                      </a:r>
                    </a:p>
                    <a:p>
                      <a:pPr algn="ctr"/>
                      <a:r>
                        <a:rPr lang="cy-GB" sz="2400" b="0">
                          <a:latin typeface="Century Gothic" panose="020B0502020202020204" pitchFamily="34" charset="0"/>
                        </a:rPr>
                        <a:t>Mae dŵr yn foleciwl sydd wedi’i ffurfio o un atom ocsigen wedi’i fondio’n gofalent â dau atom hydrogen.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2400" b="1">
                          <a:latin typeface="Century Gothic" panose="020B0502020202020204" pitchFamily="34" charset="0"/>
                        </a:rPr>
                        <a:t>Diwedd</a:t>
                      </a:r>
                    </a:p>
                    <a:p>
                      <a:pPr algn="l" rtl="0"/>
                      <a:endParaRPr lang="en-GB" sz="2400" b="1" dirty="0">
                        <a:latin typeface="Century Gothic" panose="020B0502020202020204" pitchFamily="34" charset="0"/>
                      </a:endParaRPr>
                    </a:p>
                    <a:p>
                      <a:pPr algn="l" rtl="0"/>
                      <a:endParaRPr lang="en-GB" sz="2400" b="0" dirty="0">
                        <a:latin typeface="Century Gothic" panose="020B0502020202020204" pitchFamily="34" charset="0"/>
                      </a:endParaRPr>
                    </a:p>
                    <a:p>
                      <a:pPr algn="l" rtl="0"/>
                      <a:endParaRPr lang="en-GB" sz="2400" b="0" dirty="0">
                        <a:latin typeface="Century Gothic" panose="020B0502020202020204" pitchFamily="34" charset="0"/>
                      </a:endParaRPr>
                    </a:p>
                    <a:p>
                      <a:pPr algn="l" rtl="0"/>
                      <a:endParaRPr lang="en-GB" sz="2400" b="0" dirty="0">
                        <a:latin typeface="Century Gothic" panose="020B0502020202020204" pitchFamily="34" charset="0"/>
                      </a:endParaRPr>
                    </a:p>
                    <a:p>
                      <a:pPr algn="l" rtl="0"/>
                      <a:endParaRPr lang="en-GB" sz="2400" b="0" dirty="0">
                        <a:latin typeface="Century Gothic" panose="020B0502020202020204" pitchFamily="34" charset="0"/>
                      </a:endParaRPr>
                    </a:p>
                    <a:p>
                      <a:pPr algn="ctr"/>
                      <a:r>
                        <a:rPr lang="cy-GB" sz="2400" b="0">
                          <a:latin typeface="Century Gothic" panose="020B0502020202020204" pitchFamily="34" charset="0"/>
                        </a:rPr>
                        <a:t>ar dymheredd ystafell.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70840">
                <a:tc vMerge="1">
                  <a:txBody>
                    <a:bodyPr/>
                    <a:lstStyle/>
                    <a:p>
                      <a:endParaRPr lang="en-GB"/>
                    </a:p>
                  </a:txBody>
                  <a:tcPr/>
                </a:tc>
                <a:tc gridSpan="2">
                  <a:txBody>
                    <a:bodyPr/>
                    <a:lstStyle/>
                    <a:p>
                      <a:pPr algn="ctr"/>
                      <a:r>
                        <a:rPr lang="cy-GB" sz="2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70840">
                <a:tc vMerge="1">
                  <a:txBody>
                    <a:bodyPr/>
                    <a:lstStyle/>
                    <a:p>
                      <a:endParaRPr lang="en-GB"/>
                    </a:p>
                  </a:txBody>
                  <a:tcPr/>
                </a:tc>
                <a:tc gridSpan="2">
                  <a:txBody>
                    <a:bodyPr/>
                    <a:lstStyle/>
                    <a:p>
                      <a:pPr algn="ctr"/>
                      <a:r>
                        <a:rPr lang="cy-GB" sz="2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70840">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sz="2400" b="0">
                          <a:solidFill>
                            <a:schemeClr val="tx1"/>
                          </a:solidFill>
                          <a:latin typeface="Century Gothic" panose="020B0502020202020204" pitchFamily="34" charset="0"/>
                        </a:rPr>
                        <a:t>cryf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a:solidFill>
                            <a:schemeClr val="tx1"/>
                          </a:solidFill>
                          <a:latin typeface="Century Gothic" panose="020B0502020202020204" pitchFamily="34" charset="0"/>
                        </a:rPr>
                        <a:t>atyniad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70840">
                <a:tc vMerge="1">
                  <a:txBody>
                    <a:bodyPr/>
                    <a:lstStyle/>
                    <a:p>
                      <a:endParaRPr lang="en-GB"/>
                    </a:p>
                  </a:txBody>
                  <a:tcPr/>
                </a:tc>
                <a:tc>
                  <a:txBody>
                    <a:bodyPr/>
                    <a:lstStyle/>
                    <a:p>
                      <a:pPr marL="0" indent="0" algn="ctr">
                        <a:buFont typeface="Arial" panose="020B0604020202020204" pitchFamily="34" charset="0"/>
                        <a:buNone/>
                      </a:pPr>
                      <a:r>
                        <a:rPr lang="cy-GB" sz="2400">
                          <a:solidFill>
                            <a:schemeClr val="tx1"/>
                          </a:solidFill>
                          <a:latin typeface="Century Gothic" panose="020B0502020202020204" pitchFamily="34" charset="0"/>
                        </a:rPr>
                        <a:t>grymoedd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a:solidFill>
                            <a:schemeClr val="tx1"/>
                          </a:solidFill>
                          <a:latin typeface="Century Gothic" panose="020B0502020202020204" pitchFamily="34" charset="0"/>
                        </a:rPr>
                        <a:t>moleciwlau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70840">
                <a:tc vMerge="1">
                  <a:txBody>
                    <a:bodyPr/>
                    <a:lstStyle/>
                    <a:p>
                      <a:endParaRPr lang="en-GB"/>
                    </a:p>
                  </a:txBody>
                  <a:tcPr/>
                </a:tc>
                <a:tc>
                  <a:txBody>
                    <a:bodyPr/>
                    <a:lstStyle/>
                    <a:p>
                      <a:pPr marL="0" indent="0" algn="ctr">
                        <a:buFont typeface="Arial" panose="020B0604020202020204" pitchFamily="34" charset="0"/>
                        <a:buNone/>
                      </a:pPr>
                      <a:r>
                        <a:rPr lang="cy-GB" sz="2400">
                          <a:solidFill>
                            <a:schemeClr val="tx1"/>
                          </a:solidFill>
                          <a:latin typeface="Century Gothic" panose="020B0502020202020204" pitchFamily="34" charset="0"/>
                        </a:rPr>
                        <a:t>hylif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dirty="0">
                          <a:solidFill>
                            <a:schemeClr val="tx1"/>
                          </a:solidFill>
                          <a:latin typeface="Century Gothic" panose="020B0502020202020204" pitchFamily="34" charset="0"/>
                        </a:rPr>
                        <a:t>agos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9" name="Picture 8">
            <a:extLst>
              <a:ext uri="{FF2B5EF4-FFF2-40B4-BE49-F238E27FC236}">
                <a16:creationId xmlns:a16="http://schemas.microsoft.com/office/drawing/2014/main" id="{FFED1A64-126A-9D9B-4796-7EB970DCBAD6}"/>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7046" y="2790445"/>
            <a:ext cx="944795" cy="1031490"/>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530B493F-3CA3-45D6-74A9-5C09AFD653BD}"/>
              </a:ext>
            </a:extLst>
          </p:cNvPr>
          <p:cNvSpPr/>
          <p:nvPr/>
        </p:nvSpPr>
        <p:spPr>
          <a:xfrm rot="5400000">
            <a:off x="8086899" y="3963698"/>
            <a:ext cx="993010" cy="462323"/>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20B25723-C3AC-754A-E3E4-82E7DE5C1C2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015192" y="2790445"/>
            <a:ext cx="1047973" cy="1086994"/>
          </a:xfrm>
          <a:prstGeom prst="rect">
            <a:avLst/>
          </a:prstGeom>
        </p:spPr>
      </p:pic>
    </p:spTree>
    <p:extLst>
      <p:ext uri="{BB962C8B-B14F-4D97-AF65-F5344CB8AC3E}">
        <p14:creationId xmlns:p14="http://schemas.microsoft.com/office/powerpoint/2010/main" val="2190793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63ECE7-EA2B-0CD5-23B5-CA6B75C67F81}"/>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BFCC2170-7E1A-FDD5-8DD5-479BA03EB65A}"/>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AD3773BC-A2FF-FBEF-ED54-35FE9CCECB01}"/>
              </a:ext>
            </a:extLst>
          </p:cNvPr>
          <p:cNvSpPr>
            <a:spLocks noGrp="1"/>
          </p:cNvSpPr>
          <p:nvPr>
            <p:ph type="title"/>
          </p:nvPr>
        </p:nvSpPr>
        <p:spPr>
          <a:xfrm>
            <a:off x="540000" y="540000"/>
            <a:ext cx="10080000" cy="440661"/>
          </a:xfrm>
        </p:spPr>
        <p:txBody>
          <a:bodyPr/>
          <a:lstStyle/>
          <a:p>
            <a:r>
              <a:rPr lang="cy-GB"/>
              <a:t>Pont eiriau 3 – ateb enghreifftiol</a:t>
            </a:r>
          </a:p>
        </p:txBody>
      </p:sp>
      <p:sp>
        <p:nvSpPr>
          <p:cNvPr id="4" name="TextBox 3">
            <a:extLst>
              <a:ext uri="{FF2B5EF4-FFF2-40B4-BE49-F238E27FC236}">
                <a16:creationId xmlns:a16="http://schemas.microsoft.com/office/drawing/2014/main" id="{8C1F2128-7517-14FB-0B69-7D6345CBF8FE}"/>
              </a:ext>
            </a:extLst>
          </p:cNvPr>
          <p:cNvSpPr txBox="1"/>
          <p:nvPr/>
        </p:nvSpPr>
        <p:spPr>
          <a:xfrm>
            <a:off x="540000" y="1972393"/>
            <a:ext cx="8438322" cy="1815882"/>
          </a:xfrm>
          <a:prstGeom prst="rect">
            <a:avLst/>
          </a:prstGeom>
          <a:noFill/>
        </p:spPr>
        <p:txBody>
          <a:bodyPr wrap="square">
            <a:spAutoFit/>
          </a:bodyPr>
          <a:lstStyle/>
          <a:p>
            <a:r>
              <a:rPr lang="cy-GB" sz="2800">
                <a:latin typeface="Century Gothic" panose="020B0502020202020204" pitchFamily="34" charset="0"/>
              </a:rPr>
              <a:t>Mae dŵr yn </a:t>
            </a:r>
            <a:r>
              <a:rPr lang="cy-GB" sz="2800" u="sng">
                <a:latin typeface="Century Gothic" panose="020B0502020202020204" pitchFamily="34" charset="0"/>
              </a:rPr>
              <a:t>hylif</a:t>
            </a:r>
            <a:r>
              <a:rPr lang="cy-GB" sz="2800">
                <a:latin typeface="Century Gothic" panose="020B0502020202020204" pitchFamily="34" charset="0"/>
              </a:rPr>
              <a:t> oherwydd bod </a:t>
            </a:r>
            <a:r>
              <a:rPr lang="cy-GB" sz="2800" u="sng">
                <a:latin typeface="Century Gothic" panose="020B0502020202020204" pitchFamily="34" charset="0"/>
              </a:rPr>
              <a:t>grymoedd</a:t>
            </a:r>
            <a:r>
              <a:rPr lang="cy-GB" sz="2800">
                <a:latin typeface="Century Gothic" panose="020B0502020202020204" pitchFamily="34" charset="0"/>
              </a:rPr>
              <a:t> </a:t>
            </a:r>
            <a:r>
              <a:rPr lang="cy-GB" sz="2800" u="sng">
                <a:latin typeface="Century Gothic" panose="020B0502020202020204" pitchFamily="34" charset="0"/>
              </a:rPr>
              <a:t>atyniad</a:t>
            </a:r>
            <a:r>
              <a:rPr lang="cy-GB" sz="2800">
                <a:latin typeface="Century Gothic" panose="020B0502020202020204" pitchFamily="34" charset="0"/>
              </a:rPr>
              <a:t> rhwng y </a:t>
            </a:r>
            <a:r>
              <a:rPr lang="cy-GB" sz="2800" u="sng">
                <a:latin typeface="Century Gothic" panose="020B0502020202020204" pitchFamily="34" charset="0"/>
              </a:rPr>
              <a:t>moleciwla</a:t>
            </a:r>
            <a:r>
              <a:rPr lang="cy-GB" sz="2800">
                <a:latin typeface="Century Gothic" panose="020B0502020202020204" pitchFamily="34" charset="0"/>
              </a:rPr>
              <a:t>u sy’n ddigon </a:t>
            </a:r>
            <a:r>
              <a:rPr lang="cy-GB" sz="2800" u="sng">
                <a:latin typeface="Century Gothic" panose="020B0502020202020204" pitchFamily="34" charset="0"/>
              </a:rPr>
              <a:t>cryf</a:t>
            </a:r>
            <a:r>
              <a:rPr lang="cy-GB" sz="2800">
                <a:latin typeface="Century Gothic" panose="020B0502020202020204" pitchFamily="34" charset="0"/>
              </a:rPr>
              <a:t> i gadw’r moleciwlau’n </a:t>
            </a:r>
            <a:r>
              <a:rPr lang="cy-GB" sz="2800" u="sng">
                <a:latin typeface="Century Gothic" panose="020B0502020202020204" pitchFamily="34" charset="0"/>
              </a:rPr>
              <a:t>agos</a:t>
            </a:r>
            <a:r>
              <a:rPr lang="cy-GB" sz="2800">
                <a:latin typeface="Century Gothic" panose="020B0502020202020204" pitchFamily="34" charset="0"/>
              </a:rPr>
              <a:t> at ei gilydd ar dymheredd ystafell.</a:t>
            </a:r>
          </a:p>
        </p:txBody>
      </p:sp>
    </p:spTree>
    <p:extLst>
      <p:ext uri="{BB962C8B-B14F-4D97-AF65-F5344CB8AC3E}">
        <p14:creationId xmlns:p14="http://schemas.microsoft.com/office/powerpoint/2010/main" val="2967590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36B18-C6BA-3A96-1E65-8B6DB53068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8C5A81-3CD6-ED58-DCF5-6E2804E76FF3}"/>
              </a:ext>
            </a:extLst>
          </p:cNvPr>
          <p:cNvSpPr>
            <a:spLocks noGrp="1"/>
          </p:cNvSpPr>
          <p:nvPr>
            <p:ph type="title"/>
          </p:nvPr>
        </p:nvSpPr>
        <p:spPr>
          <a:xfrm>
            <a:off x="539999" y="647004"/>
            <a:ext cx="10080000" cy="440661"/>
          </a:xfrm>
        </p:spPr>
        <p:txBody>
          <a:bodyPr/>
          <a:lstStyle/>
          <a:p>
            <a:r>
              <a:rPr lang="cy-GB"/>
              <a:t>Trwsio pont 3</a:t>
            </a:r>
          </a:p>
        </p:txBody>
      </p:sp>
      <p:sp>
        <p:nvSpPr>
          <p:cNvPr id="4" name="Vertical Title 1">
            <a:extLst>
              <a:ext uri="{FF2B5EF4-FFF2-40B4-BE49-F238E27FC236}">
                <a16:creationId xmlns:a16="http://schemas.microsoft.com/office/drawing/2014/main" id="{BE0B3DE9-DBC6-3D5D-A42E-3009790BFE05}"/>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extBox 4">
            <a:extLst>
              <a:ext uri="{FF2B5EF4-FFF2-40B4-BE49-F238E27FC236}">
                <a16:creationId xmlns:a16="http://schemas.microsoft.com/office/drawing/2014/main" id="{6A793C9C-B606-2968-54C5-85BFB8B329B4}"/>
              </a:ext>
            </a:extLst>
          </p:cNvPr>
          <p:cNvSpPr txBox="1"/>
          <p:nvPr/>
        </p:nvSpPr>
        <p:spPr>
          <a:xfrm>
            <a:off x="475450" y="1527586"/>
            <a:ext cx="7980057" cy="430887"/>
          </a:xfrm>
          <a:prstGeom prst="rect">
            <a:avLst/>
          </a:prstGeom>
          <a:noFill/>
        </p:spPr>
        <p:txBody>
          <a:bodyPr wrap="square" rtlCol="0">
            <a:spAutoFit/>
          </a:bodyPr>
          <a:lstStyle/>
          <a:p>
            <a:r>
              <a:rPr lang="cy-GB" sz="2200">
                <a:solidFill>
                  <a:srgbClr val="000000"/>
                </a:solidFill>
                <a:effectLst/>
                <a:latin typeface="Century Gothic" panose="020B0502020202020204" pitchFamily="34" charset="0"/>
                <a:ea typeface="Century Gothic"/>
                <a:cs typeface="Aptos" panose="020B0004020202020204" pitchFamily="34" charset="0"/>
              </a:rPr>
              <a:t>Allwch chi ddatod ac egluro’r datganiad heriol hwn? </a:t>
            </a:r>
          </a:p>
        </p:txBody>
      </p:sp>
      <p:sp>
        <p:nvSpPr>
          <p:cNvPr id="7" name="Speech Bubble: Rectangle with Corners Rounded 6">
            <a:extLst>
              <a:ext uri="{FF2B5EF4-FFF2-40B4-BE49-F238E27FC236}">
                <a16:creationId xmlns:a16="http://schemas.microsoft.com/office/drawing/2014/main" id="{DF006F7C-7692-B5EB-69D5-5D6EF07C78B2}"/>
              </a:ext>
            </a:extLst>
          </p:cNvPr>
          <p:cNvSpPr/>
          <p:nvPr/>
        </p:nvSpPr>
        <p:spPr>
          <a:xfrm>
            <a:off x="539999" y="2474027"/>
            <a:ext cx="5670000" cy="2182985"/>
          </a:xfrm>
          <a:prstGeom prst="wedgeRoundRectCallout">
            <a:avLst>
              <a:gd name="adj1" fmla="val -51544"/>
              <a:gd name="adj2" fmla="val 87740"/>
              <a:gd name="adj3" fmla="val 16667"/>
            </a:avLst>
          </a:prstGeom>
          <a:solidFill>
            <a:srgbClr val="F6E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2200" b="1">
                <a:solidFill>
                  <a:schemeClr val="tx1"/>
                </a:solidFill>
                <a:latin typeface="Century Gothic" panose="020B0502020202020204" pitchFamily="34" charset="0"/>
              </a:rPr>
              <a:t>Mae atomau’n cael eu dal at ei gilydd oherwydd eu bod yn rhannu electronau, felly mae rhannu electronau fel grym.</a:t>
            </a:r>
          </a:p>
        </p:txBody>
      </p:sp>
      <p:pic>
        <p:nvPicPr>
          <p:cNvPr id="3" name="Picture 2" descr="Diagram dot a chroes o foleciwl hydrogen. Dau gylch a’r ddau yn cynnwys H. Mae dot a chroes lle mae’r cylchoedd yn gorgyffwrdd.">
            <a:extLst>
              <a:ext uri="{FF2B5EF4-FFF2-40B4-BE49-F238E27FC236}">
                <a16:creationId xmlns:a16="http://schemas.microsoft.com/office/drawing/2014/main" id="{F4C76F4A-9883-C35D-07C6-D8935B852592}"/>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6654611" y="2063516"/>
            <a:ext cx="3601791" cy="2730968"/>
          </a:xfrm>
          <a:prstGeom prst="rect">
            <a:avLst/>
          </a:prstGeom>
        </p:spPr>
      </p:pic>
    </p:spTree>
    <p:extLst>
      <p:ext uri="{BB962C8B-B14F-4D97-AF65-F5344CB8AC3E}">
        <p14:creationId xmlns:p14="http://schemas.microsoft.com/office/powerpoint/2010/main" val="509629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C4413-FA1E-F9AD-4E47-2CD09C56EE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5DC014-5DFA-9D2A-6CA2-B53677BE4044}"/>
              </a:ext>
            </a:extLst>
          </p:cNvPr>
          <p:cNvSpPr>
            <a:spLocks noGrp="1"/>
          </p:cNvSpPr>
          <p:nvPr>
            <p:ph type="title"/>
          </p:nvPr>
        </p:nvSpPr>
        <p:spPr>
          <a:xfrm>
            <a:off x="539999" y="540000"/>
            <a:ext cx="10568987" cy="440661"/>
          </a:xfrm>
        </p:spPr>
        <p:txBody>
          <a:bodyPr/>
          <a:lstStyle/>
          <a:p>
            <a:r>
              <a:rPr lang="cy-GB"/>
              <a:t>Trwsio pont 3 – ateb enghreifftiol</a:t>
            </a:r>
          </a:p>
        </p:txBody>
      </p:sp>
      <p:sp>
        <p:nvSpPr>
          <p:cNvPr id="4" name="Vertical Title 1">
            <a:extLst>
              <a:ext uri="{FF2B5EF4-FFF2-40B4-BE49-F238E27FC236}">
                <a16:creationId xmlns:a16="http://schemas.microsoft.com/office/drawing/2014/main" id="{E1526EB0-DD20-FC56-8B12-C879010E4EC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3" name="TextBox 2">
            <a:extLst>
              <a:ext uri="{FF2B5EF4-FFF2-40B4-BE49-F238E27FC236}">
                <a16:creationId xmlns:a16="http://schemas.microsoft.com/office/drawing/2014/main" id="{372A5FE5-67DF-1A21-7EA7-0833D27F59BD}"/>
              </a:ext>
            </a:extLst>
          </p:cNvPr>
          <p:cNvSpPr txBox="1"/>
          <p:nvPr/>
        </p:nvSpPr>
        <p:spPr>
          <a:xfrm>
            <a:off x="438399" y="1983554"/>
            <a:ext cx="10263468" cy="1384995"/>
          </a:xfrm>
          <a:prstGeom prst="rect">
            <a:avLst/>
          </a:prstGeom>
          <a:noFill/>
        </p:spPr>
        <p:txBody>
          <a:bodyPr wrap="square">
            <a:spAutoFit/>
          </a:bodyPr>
          <a:lstStyle/>
          <a:p>
            <a:r>
              <a:rPr lang="cy-GB" sz="2800">
                <a:latin typeface="Century Gothic" panose="020B0502020202020204" pitchFamily="34" charset="0"/>
              </a:rPr>
              <a:t>Mae bondiau cofalent yn digwydd oherwydd y grymoedd sy’n deillio o rannu electronau. Mae’r pâr o electronau cydranedig yn cael ei atynnu at niwclews y ddau atom.</a:t>
            </a:r>
          </a:p>
        </p:txBody>
      </p:sp>
    </p:spTree>
    <p:extLst>
      <p:ext uri="{BB962C8B-B14F-4D97-AF65-F5344CB8AC3E}">
        <p14:creationId xmlns:p14="http://schemas.microsoft.com/office/powerpoint/2010/main" val="2747257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2439D-EA6C-AE62-D3FB-464809595B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D2187A-2D46-C88E-3A68-A7B315D4E45B}"/>
              </a:ext>
            </a:extLst>
          </p:cNvPr>
          <p:cNvSpPr>
            <a:spLocks noGrp="1"/>
          </p:cNvSpPr>
          <p:nvPr>
            <p:ph type="title"/>
          </p:nvPr>
        </p:nvSpPr>
        <p:spPr>
          <a:xfrm>
            <a:off x="400150" y="561516"/>
            <a:ext cx="10080000" cy="440661"/>
          </a:xfrm>
        </p:spPr>
        <p:txBody>
          <a:bodyPr/>
          <a:lstStyle/>
          <a:p>
            <a:r>
              <a:rPr lang="cy-GB"/>
              <a:t>Pont eiriau 4</a:t>
            </a:r>
          </a:p>
        </p:txBody>
      </p:sp>
      <p:sp>
        <p:nvSpPr>
          <p:cNvPr id="3" name="TextBox 2">
            <a:extLst>
              <a:ext uri="{FF2B5EF4-FFF2-40B4-BE49-F238E27FC236}">
                <a16:creationId xmlns:a16="http://schemas.microsoft.com/office/drawing/2014/main" id="{C4C5807F-0092-C975-0846-336C2812EC01}"/>
              </a:ext>
            </a:extLst>
          </p:cNvPr>
          <p:cNvSpPr txBox="1"/>
          <p:nvPr/>
        </p:nvSpPr>
        <p:spPr>
          <a:xfrm>
            <a:off x="323743" y="1333343"/>
            <a:ext cx="10502268" cy="1107996"/>
          </a:xfrm>
          <a:prstGeom prst="rect">
            <a:avLst/>
          </a:prstGeom>
          <a:noFill/>
        </p:spPr>
        <p:txBody>
          <a:bodyPr wrap="square">
            <a:spAutoFit/>
          </a:bodyPr>
          <a:lstStyle/>
          <a:p>
            <a:r>
              <a:rPr lang="cy-GB" sz="2200">
                <a:latin typeface="Century Gothic" panose="020B0502020202020204" pitchFamily="34" charset="0"/>
              </a:rPr>
              <a:t>Siaradwch yn eich grŵp o dri i adeiladu’r bont eiriau, o’r dechrau i’r diwedd.</a:t>
            </a:r>
            <a:r>
              <a:rPr lang="cy-GB" sz="2200">
                <a:effectLst/>
                <a:latin typeface="Century Gothic" panose="020B0502020202020204" pitchFamily="34" charset="0"/>
              </a:rPr>
              <a:t> Cysylltwch y geiriau a defnyddiwch y ffaith i’ch helpu.</a:t>
            </a:r>
            <a:r>
              <a:rPr lang="cy-GB" sz="2200">
                <a:latin typeface="Century Gothic" panose="020B0502020202020204" pitchFamily="34" charset="0"/>
              </a:rPr>
              <a:t> </a:t>
            </a:r>
            <a:r>
              <a:rPr lang="cy-GB" sz="2200">
                <a:effectLst/>
                <a:latin typeface="Century Gothic" panose="020B0502020202020204" pitchFamily="34" charset="0"/>
              </a:rPr>
              <a:t>Cadwch at eich rôl siarad – naill ai A, B neu C.</a:t>
            </a:r>
          </a:p>
        </p:txBody>
      </p:sp>
      <p:sp>
        <p:nvSpPr>
          <p:cNvPr id="6" name="Vertical Title 1">
            <a:extLst>
              <a:ext uri="{FF2B5EF4-FFF2-40B4-BE49-F238E27FC236}">
                <a16:creationId xmlns:a16="http://schemas.microsoft.com/office/drawing/2014/main" id="{ACBC0E8D-C8BD-8941-0E2A-D97EA48D76EB}"/>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graphicFrame>
        <p:nvGraphicFramePr>
          <p:cNvPr id="4" name="Table 3" descr="The fourth word bridge table, showing the starting words, the words to put in order armed with the fact, and the finishing words">
            <a:extLst>
              <a:ext uri="{FF2B5EF4-FFF2-40B4-BE49-F238E27FC236}">
                <a16:creationId xmlns:a16="http://schemas.microsoft.com/office/drawing/2014/main" id="{78BF7D48-6013-060F-F625-72BD6B1A9DB0}"/>
              </a:ext>
            </a:extLst>
          </p:cNvPr>
          <p:cNvGraphicFramePr>
            <a:graphicFrameLocks noGrp="1"/>
          </p:cNvGraphicFramePr>
          <p:nvPr>
            <p:extLst>
              <p:ext uri="{D42A27DB-BD31-4B8C-83A1-F6EECF244321}">
                <p14:modId xmlns:p14="http://schemas.microsoft.com/office/powerpoint/2010/main" val="1176765596"/>
              </p:ext>
            </p:extLst>
          </p:nvPr>
        </p:nvGraphicFramePr>
        <p:xfrm>
          <a:off x="312473" y="2438298"/>
          <a:ext cx="10535054" cy="4245462"/>
        </p:xfrm>
        <a:graphic>
          <a:graphicData uri="http://schemas.openxmlformats.org/drawingml/2006/table">
            <a:tbl>
              <a:tblPr firstRow="1" bandRow="1">
                <a:tableStyleId>{2D5ABB26-0587-4C30-8999-92F81FD0307C}</a:tableStyleId>
              </a:tblPr>
              <a:tblGrid>
                <a:gridCol w="1786776">
                  <a:extLst>
                    <a:ext uri="{9D8B030D-6E8A-4147-A177-3AD203B41FA5}">
                      <a16:colId xmlns:a16="http://schemas.microsoft.com/office/drawing/2014/main" val="56584357"/>
                    </a:ext>
                  </a:extLst>
                </a:gridCol>
                <a:gridCol w="3069204">
                  <a:extLst>
                    <a:ext uri="{9D8B030D-6E8A-4147-A177-3AD203B41FA5}">
                      <a16:colId xmlns:a16="http://schemas.microsoft.com/office/drawing/2014/main" val="3623156845"/>
                    </a:ext>
                  </a:extLst>
                </a:gridCol>
                <a:gridCol w="3227528">
                  <a:extLst>
                    <a:ext uri="{9D8B030D-6E8A-4147-A177-3AD203B41FA5}">
                      <a16:colId xmlns:a16="http://schemas.microsoft.com/office/drawing/2014/main" val="615250945"/>
                    </a:ext>
                  </a:extLst>
                </a:gridCol>
                <a:gridCol w="2451546">
                  <a:extLst>
                    <a:ext uri="{9D8B030D-6E8A-4147-A177-3AD203B41FA5}">
                      <a16:colId xmlns:a16="http://schemas.microsoft.com/office/drawing/2014/main" val="598199109"/>
                    </a:ext>
                  </a:extLst>
                </a:gridCol>
              </a:tblGrid>
              <a:tr h="311287">
                <a:tc rowSpan="6">
                  <a:txBody>
                    <a:bodyPr/>
                    <a:lstStyle/>
                    <a:p>
                      <a:pPr algn="ctr"/>
                      <a:r>
                        <a:rPr lang="cy-GB" sz="2400" b="1">
                          <a:latin typeface="Century Gothic" panose="020B0502020202020204" pitchFamily="34" charset="0"/>
                        </a:rPr>
                        <a:t>Dechrau</a:t>
                      </a: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ctr"/>
                      <a:r>
                        <a:rPr lang="cy-GB" sz="2400" b="0">
                          <a:latin typeface="Century Gothic" panose="020B0502020202020204" pitchFamily="34" charset="0"/>
                        </a:rPr>
                        <a:t>Mae alotropau carbon yn cynnwys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2400" b="1">
                          <a:latin typeface="Century Gothic" panose="020B0502020202020204" pitchFamily="34" charset="0"/>
                        </a:rPr>
                        <a:t>Ffaith </a:t>
                      </a:r>
                    </a:p>
                    <a:p>
                      <a:pPr algn="ctr"/>
                      <a:r>
                        <a:rPr lang="cy-GB" sz="2400">
                          <a:solidFill>
                            <a:schemeClr val="tx1"/>
                          </a:solidFill>
                          <a:effectLst/>
                          <a:latin typeface="Century Gothic" panose="020B0502020202020204" pitchFamily="34" charset="0"/>
                          <a:ea typeface="Century Gothic"/>
                          <a:cs typeface="+mn-cs"/>
                        </a:rPr>
                        <a:t>Mae graffit yn gallu dargludo trydan, ond ni all diemwnt wneud hynny, er bod y ddau wedi cael eu gwneud o atomau carbon.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2400" b="1" dirty="0">
                          <a:latin typeface="Century Gothic" panose="020B0502020202020204" pitchFamily="34" charset="0"/>
                        </a:rPr>
                        <a:t>Diwedd</a:t>
                      </a: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ctr"/>
                      <a:r>
                        <a:rPr lang="cy-GB" sz="2400" b="0" dirty="0">
                          <a:latin typeface="Century Gothic" panose="020B0502020202020204" pitchFamily="34" charset="0"/>
                        </a:rPr>
                        <a:t>o’r enw ffwlerenau (cewyll moleciwlaidd).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11287">
                <a:tc vMerge="1">
                  <a:txBody>
                    <a:bodyPr/>
                    <a:lstStyle/>
                    <a:p>
                      <a:endParaRPr lang="en-GB"/>
                    </a:p>
                  </a:txBody>
                  <a:tcPr/>
                </a:tc>
                <a:tc gridSpan="2">
                  <a:txBody>
                    <a:bodyPr/>
                    <a:lstStyle/>
                    <a:p>
                      <a:pPr algn="ctr"/>
                      <a:r>
                        <a:rPr lang="cy-GB" sz="2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11287">
                <a:tc vMerge="1">
                  <a:txBody>
                    <a:bodyPr/>
                    <a:lstStyle/>
                    <a:p>
                      <a:endParaRPr lang="en-GB"/>
                    </a:p>
                  </a:txBody>
                  <a:tcPr/>
                </a:tc>
                <a:tc gridSpan="2">
                  <a:txBody>
                    <a:bodyPr/>
                    <a:lstStyle/>
                    <a:p>
                      <a:pPr algn="ctr"/>
                      <a:r>
                        <a:rPr lang="cy-GB" sz="2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11287">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indent="0" algn="ctr">
                        <a:buFont typeface="Arial" panose="020B0604020202020204" pitchFamily="34" charset="0"/>
                        <a:buNone/>
                      </a:pPr>
                      <a:r>
                        <a:rPr lang="cy-GB" sz="2400" b="0">
                          <a:solidFill>
                            <a:schemeClr val="tx1"/>
                          </a:solidFill>
                          <a:latin typeface="Century Gothic" panose="020B0502020202020204" pitchFamily="34" charset="0"/>
                        </a:rPr>
                        <a:t>3 bond cofalent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a:solidFill>
                            <a:schemeClr val="tx1"/>
                          </a:solidFill>
                          <a:latin typeface="Century Gothic" panose="020B0502020202020204" pitchFamily="34" charset="0"/>
                        </a:rPr>
                        <a:t>moleciwlau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11287">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2400" b="0">
                          <a:solidFill>
                            <a:schemeClr val="tx1"/>
                          </a:solidFill>
                          <a:latin typeface="Century Gothic" panose="020B0502020202020204" pitchFamily="34" charset="0"/>
                        </a:rPr>
                        <a:t>3 bond cofalent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diemwnt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496422">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2400" b="0">
                          <a:solidFill>
                            <a:schemeClr val="tx1"/>
                          </a:solidFill>
                          <a:latin typeface="Century Gothic" panose="020B0502020202020204" pitchFamily="34" charset="0"/>
                        </a:rPr>
                        <a:t>4 bond cofalent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dirty="0">
                          <a:solidFill>
                            <a:schemeClr val="tx1"/>
                          </a:solidFill>
                          <a:latin typeface="Century Gothic" panose="020B0502020202020204" pitchFamily="34" charset="0"/>
                        </a:rPr>
                        <a:t>graffit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9" name="Picture 8">
            <a:extLst>
              <a:ext uri="{FF2B5EF4-FFF2-40B4-BE49-F238E27FC236}">
                <a16:creationId xmlns:a16="http://schemas.microsoft.com/office/drawing/2014/main" id="{9B80CE07-758F-BD71-E23F-AF30A99300CA}"/>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7046" y="2864875"/>
            <a:ext cx="1047973" cy="1144135"/>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8FD6DBCF-5B76-DCCC-3318-FE439CB8A9D3}"/>
              </a:ext>
            </a:extLst>
          </p:cNvPr>
          <p:cNvSpPr/>
          <p:nvPr/>
        </p:nvSpPr>
        <p:spPr>
          <a:xfrm rot="5400000">
            <a:off x="8125809" y="4348054"/>
            <a:ext cx="993010" cy="462323"/>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FBB6F3D9-9884-72EB-CC77-9DF0D0F4164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091489" y="2885503"/>
            <a:ext cx="1047973" cy="1086994"/>
          </a:xfrm>
          <a:prstGeom prst="rect">
            <a:avLst/>
          </a:prstGeom>
        </p:spPr>
      </p:pic>
    </p:spTree>
    <p:extLst>
      <p:ext uri="{BB962C8B-B14F-4D97-AF65-F5344CB8AC3E}">
        <p14:creationId xmlns:p14="http://schemas.microsoft.com/office/powerpoint/2010/main" val="1606082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E432FE-9EFC-3CDC-EADA-4D28A6509509}"/>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5C7CC0AD-33DD-5570-439A-C1B00E3EC361}"/>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1024E2E1-E85C-3934-10E8-87162B56BAC2}"/>
              </a:ext>
            </a:extLst>
          </p:cNvPr>
          <p:cNvSpPr>
            <a:spLocks noGrp="1"/>
          </p:cNvSpPr>
          <p:nvPr>
            <p:ph type="title"/>
          </p:nvPr>
        </p:nvSpPr>
        <p:spPr>
          <a:xfrm>
            <a:off x="540000" y="540000"/>
            <a:ext cx="10080000" cy="440661"/>
          </a:xfrm>
        </p:spPr>
        <p:txBody>
          <a:bodyPr/>
          <a:lstStyle/>
          <a:p>
            <a:r>
              <a:rPr lang="cy-GB"/>
              <a:t>Pont eiriau 4 – ateb enghreifftiol</a:t>
            </a:r>
          </a:p>
        </p:txBody>
      </p:sp>
      <p:sp>
        <p:nvSpPr>
          <p:cNvPr id="6" name="TextBox 5">
            <a:extLst>
              <a:ext uri="{FF2B5EF4-FFF2-40B4-BE49-F238E27FC236}">
                <a16:creationId xmlns:a16="http://schemas.microsoft.com/office/drawing/2014/main" id="{7FA2720B-5293-0AD2-9EBE-30ACB233FD71}"/>
              </a:ext>
            </a:extLst>
          </p:cNvPr>
          <p:cNvSpPr txBox="1"/>
          <p:nvPr/>
        </p:nvSpPr>
        <p:spPr>
          <a:xfrm>
            <a:off x="483942" y="1886004"/>
            <a:ext cx="8333091" cy="3108543"/>
          </a:xfrm>
          <a:prstGeom prst="rect">
            <a:avLst/>
          </a:prstGeom>
          <a:noFill/>
        </p:spPr>
        <p:txBody>
          <a:bodyPr wrap="square">
            <a:spAutoFit/>
          </a:bodyPr>
          <a:lstStyle/>
          <a:p>
            <a:r>
              <a:rPr lang="cy-GB" sz="2800">
                <a:latin typeface="Century Gothic" panose="020B0502020202020204" pitchFamily="34" charset="0"/>
              </a:rPr>
              <a:t>Mae alotropau carbon yn cynnwys </a:t>
            </a:r>
            <a:r>
              <a:rPr lang="cy-GB" sz="2800" u="sng">
                <a:latin typeface="Century Gothic" panose="020B0502020202020204" pitchFamily="34" charset="0"/>
              </a:rPr>
              <a:t>diemwnt</a:t>
            </a:r>
            <a:r>
              <a:rPr lang="cy-GB" sz="2800">
                <a:latin typeface="Century Gothic" panose="020B0502020202020204" pitchFamily="34" charset="0"/>
              </a:rPr>
              <a:t> gyda </a:t>
            </a:r>
            <a:r>
              <a:rPr lang="cy-GB" sz="2800" u="sng">
                <a:latin typeface="Century Gothic" panose="020B0502020202020204" pitchFamily="34" charset="0"/>
              </a:rPr>
              <a:t>4 bond cofalent</a:t>
            </a:r>
            <a:r>
              <a:rPr lang="cy-GB" sz="2800">
                <a:latin typeface="Century Gothic" panose="020B0502020202020204" pitchFamily="34" charset="0"/>
              </a:rPr>
              <a:t> rhwng atomau carbon, </a:t>
            </a:r>
            <a:r>
              <a:rPr lang="cy-GB" sz="2800" u="sng">
                <a:latin typeface="Century Gothic" panose="020B0502020202020204" pitchFamily="34" charset="0"/>
              </a:rPr>
              <a:t>graffit</a:t>
            </a:r>
            <a:r>
              <a:rPr lang="cy-GB" sz="2800">
                <a:latin typeface="Century Gothic" panose="020B0502020202020204" pitchFamily="34" charset="0"/>
              </a:rPr>
              <a:t> gyda </a:t>
            </a:r>
            <a:r>
              <a:rPr lang="cy-GB" sz="2800" u="sng">
                <a:latin typeface="Century Gothic" panose="020B0502020202020204" pitchFamily="34" charset="0"/>
              </a:rPr>
              <a:t>3 bond cofalent</a:t>
            </a:r>
            <a:r>
              <a:rPr lang="cy-GB" sz="2800">
                <a:latin typeface="Century Gothic" panose="020B0502020202020204" pitchFamily="34" charset="0"/>
              </a:rPr>
              <a:t> rhwng atomau carbon a </a:t>
            </a:r>
            <a:r>
              <a:rPr lang="cy-GB" sz="2800" u="sng">
                <a:latin typeface="Century Gothic" panose="020B0502020202020204" pitchFamily="34" charset="0"/>
              </a:rPr>
              <a:t>moleciwlau</a:t>
            </a:r>
            <a:r>
              <a:rPr lang="cy-GB" sz="2800">
                <a:latin typeface="Century Gothic" panose="020B0502020202020204" pitchFamily="34" charset="0"/>
              </a:rPr>
              <a:t> gyda </a:t>
            </a:r>
            <a:r>
              <a:rPr lang="cy-GB" sz="2800" u="sng">
                <a:latin typeface="Century Gothic" panose="020B0502020202020204" pitchFamily="34" charset="0"/>
              </a:rPr>
              <a:t>3 bond cofalent</a:t>
            </a:r>
            <a:r>
              <a:rPr lang="cy-GB" sz="2800">
                <a:latin typeface="Century Gothic" panose="020B0502020202020204" pitchFamily="34" charset="0"/>
              </a:rPr>
              <a:t> rhwng atomau carbon o’r enw ffwlerenau (cewyll moleciwlaidd). </a:t>
            </a:r>
          </a:p>
          <a:p>
            <a:endParaRPr lang="en-GB" sz="2800" b="0" dirty="0">
              <a:latin typeface="Century Gothic" panose="020B0502020202020204" pitchFamily="34" charset="0"/>
            </a:endParaRPr>
          </a:p>
        </p:txBody>
      </p:sp>
    </p:spTree>
    <p:extLst>
      <p:ext uri="{BB962C8B-B14F-4D97-AF65-F5344CB8AC3E}">
        <p14:creationId xmlns:p14="http://schemas.microsoft.com/office/powerpoint/2010/main" val="31882531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85A5E-F455-00EF-5F03-8BDFEDFFB5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C0AADE-AEA9-A928-4C5A-83C3B8543141}"/>
              </a:ext>
            </a:extLst>
          </p:cNvPr>
          <p:cNvSpPr>
            <a:spLocks noGrp="1"/>
          </p:cNvSpPr>
          <p:nvPr>
            <p:ph type="title"/>
          </p:nvPr>
        </p:nvSpPr>
        <p:spPr>
          <a:xfrm>
            <a:off x="451130" y="681160"/>
            <a:ext cx="10080000" cy="440661"/>
          </a:xfrm>
        </p:spPr>
        <p:txBody>
          <a:bodyPr/>
          <a:lstStyle/>
          <a:p>
            <a:r>
              <a:rPr lang="cy-GB"/>
              <a:t>Trwsio pont 4</a:t>
            </a:r>
          </a:p>
        </p:txBody>
      </p:sp>
      <p:sp>
        <p:nvSpPr>
          <p:cNvPr id="4" name="Vertical Title 1">
            <a:extLst>
              <a:ext uri="{FF2B5EF4-FFF2-40B4-BE49-F238E27FC236}">
                <a16:creationId xmlns:a16="http://schemas.microsoft.com/office/drawing/2014/main" id="{379B9212-BE91-9FC1-50EA-2EDF0482CE82}"/>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6" name="TextBox 5">
            <a:extLst>
              <a:ext uri="{FF2B5EF4-FFF2-40B4-BE49-F238E27FC236}">
                <a16:creationId xmlns:a16="http://schemas.microsoft.com/office/drawing/2014/main" id="{790C97C1-3F48-7705-B5E6-0CCA85702EF4}"/>
              </a:ext>
            </a:extLst>
          </p:cNvPr>
          <p:cNvSpPr txBox="1"/>
          <p:nvPr/>
        </p:nvSpPr>
        <p:spPr>
          <a:xfrm>
            <a:off x="396167" y="1459534"/>
            <a:ext cx="9452344" cy="430887"/>
          </a:xfrm>
          <a:prstGeom prst="rect">
            <a:avLst/>
          </a:prstGeom>
          <a:noFill/>
        </p:spPr>
        <p:txBody>
          <a:bodyPr wrap="square" rtlCol="0">
            <a:spAutoFit/>
          </a:bodyPr>
          <a:lstStyle/>
          <a:p>
            <a:r>
              <a:rPr lang="cy-GB" sz="2200">
                <a:solidFill>
                  <a:srgbClr val="000000"/>
                </a:solidFill>
                <a:effectLst/>
                <a:latin typeface="Century Gothic" panose="020B0502020202020204" pitchFamily="34" charset="0"/>
                <a:ea typeface="Century Gothic"/>
                <a:cs typeface="Aptos" panose="020B0004020202020204" pitchFamily="34" charset="0"/>
              </a:rPr>
              <a:t>Mae’r datganiad isod yn anghywir, allwch chi ei gywiro?</a:t>
            </a:r>
          </a:p>
        </p:txBody>
      </p:sp>
      <p:sp>
        <p:nvSpPr>
          <p:cNvPr id="5" name="Speech Bubble: Rectangle with Corners Rounded 4">
            <a:extLst>
              <a:ext uri="{FF2B5EF4-FFF2-40B4-BE49-F238E27FC236}">
                <a16:creationId xmlns:a16="http://schemas.microsoft.com/office/drawing/2014/main" id="{2CC29A09-E009-9398-AA4F-4E1EA369101F}"/>
              </a:ext>
            </a:extLst>
          </p:cNvPr>
          <p:cNvSpPr/>
          <p:nvPr/>
        </p:nvSpPr>
        <p:spPr>
          <a:xfrm>
            <a:off x="451130" y="2502021"/>
            <a:ext cx="5670000" cy="2182985"/>
          </a:xfrm>
          <a:prstGeom prst="wedgeRoundRectCallout">
            <a:avLst>
              <a:gd name="adj1" fmla="val -51544"/>
              <a:gd name="adj2" fmla="val 87740"/>
              <a:gd name="adj3" fmla="val 16667"/>
            </a:avLst>
          </a:prstGeom>
          <a:solidFill>
            <a:srgbClr val="F6E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2200" b="1">
                <a:solidFill>
                  <a:schemeClr val="tx1"/>
                </a:solidFill>
                <a:latin typeface="Century Gothic" panose="020B0502020202020204" pitchFamily="34" charset="0"/>
              </a:rPr>
              <a:t>Mae grymoedd rhyngfoleciwlaidd cryf yn bodoli mewn rhwydwaith cofalent parhaus. </a:t>
            </a:r>
          </a:p>
        </p:txBody>
      </p:sp>
      <p:pic>
        <p:nvPicPr>
          <p:cNvPr id="3" name="Picture 2" descr="Adeiledd sy’n cynnwys siapiau tetrahedrol - mae un atom yng nghanol a phedwar atom yng nghorneli pyramid trionglog Mae’r adeiledd yn ddiemwnt">
            <a:extLst>
              <a:ext uri="{FF2B5EF4-FFF2-40B4-BE49-F238E27FC236}">
                <a16:creationId xmlns:a16="http://schemas.microsoft.com/office/drawing/2014/main" id="{304529D9-1A34-B189-99B3-BA4ED4B34A81}"/>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6788403" y="1893728"/>
            <a:ext cx="3247921" cy="4248150"/>
          </a:xfrm>
          <a:prstGeom prst="rect">
            <a:avLst/>
          </a:prstGeom>
        </p:spPr>
      </p:pic>
    </p:spTree>
    <p:extLst>
      <p:ext uri="{BB962C8B-B14F-4D97-AF65-F5344CB8AC3E}">
        <p14:creationId xmlns:p14="http://schemas.microsoft.com/office/powerpoint/2010/main" val="25779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994FC-348A-5F54-8282-6128247CEA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BDE41A-9581-AC7C-9800-469B4A0F9D64}"/>
              </a:ext>
            </a:extLst>
          </p:cNvPr>
          <p:cNvSpPr>
            <a:spLocks noGrp="1"/>
          </p:cNvSpPr>
          <p:nvPr>
            <p:ph type="title"/>
          </p:nvPr>
        </p:nvSpPr>
        <p:spPr>
          <a:xfrm>
            <a:off x="539999" y="540000"/>
            <a:ext cx="10568987" cy="440661"/>
          </a:xfrm>
        </p:spPr>
        <p:txBody>
          <a:bodyPr/>
          <a:lstStyle/>
          <a:p>
            <a:r>
              <a:rPr lang="cy-GB"/>
              <a:t>Trwsio pont 4 – ateb enghreifftiol</a:t>
            </a:r>
          </a:p>
        </p:txBody>
      </p:sp>
      <p:sp>
        <p:nvSpPr>
          <p:cNvPr id="4" name="Vertical Title 1">
            <a:extLst>
              <a:ext uri="{FF2B5EF4-FFF2-40B4-BE49-F238E27FC236}">
                <a16:creationId xmlns:a16="http://schemas.microsoft.com/office/drawing/2014/main" id="{B9772D79-1991-D066-4164-0027C663A402}"/>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7" name="Content Placeholder 5">
            <a:extLst>
              <a:ext uri="{FF2B5EF4-FFF2-40B4-BE49-F238E27FC236}">
                <a16:creationId xmlns:a16="http://schemas.microsoft.com/office/drawing/2014/main" id="{D7604E24-B9F2-136F-3B8B-0393F69FE3C8}"/>
              </a:ext>
            </a:extLst>
          </p:cNvPr>
          <p:cNvSpPr>
            <a:spLocks noGrp="1"/>
          </p:cNvSpPr>
          <p:nvPr>
            <p:ph idx="1"/>
          </p:nvPr>
        </p:nvSpPr>
        <p:spPr>
          <a:xfrm>
            <a:off x="539750" y="1260475"/>
            <a:ext cx="10080625" cy="5040313"/>
          </a:xfrm>
        </p:spPr>
        <p:txBody>
          <a:bodyPr>
            <a:noAutofit/>
          </a:bodyPr>
          <a:lstStyle/>
          <a:p>
            <a:pPr marL="0" indent="0"/>
            <a:r>
              <a:rPr lang="cy-GB" sz="2400"/>
              <a:t>Mae diemwnt yn ffurfio rhwydwaith cofalent parhaus oherwydd bod pob atom carbon wedi’i fondio’n gofalent â phedwar atom carbon arall. </a:t>
            </a:r>
          </a:p>
          <a:p>
            <a:pPr marL="0" indent="0"/>
            <a:r>
              <a:rPr lang="cy-GB" sz="2400"/>
              <a:t>I’r gwrthwyneb, nid yw graffit yn ffurfio rhwydwaith cofalent parhaus, gan fod pob atom carbon wedi’i fondio â dim ond tri arall. </a:t>
            </a:r>
          </a:p>
          <a:p>
            <a:pPr marL="0" indent="0"/>
            <a:r>
              <a:rPr lang="cy-GB" sz="2400"/>
              <a:t>Mewn graffit, mae’r atomau ym mhob haen yn cael eu dal at ei gilydd gan fondiau cofalent, tra bod electronau heb eu bondio yn bodoli rhwng yr haenau. Mae’r haenau hyn yn cael eu dal at ei gilydd gan rymoedd rhyngfoleciwlaidd.</a:t>
            </a:r>
          </a:p>
        </p:txBody>
      </p:sp>
    </p:spTree>
    <p:extLst>
      <p:ext uri="{BB962C8B-B14F-4D97-AF65-F5344CB8AC3E}">
        <p14:creationId xmlns:p14="http://schemas.microsoft.com/office/powerpoint/2010/main" val="29567528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33F3F-9FD2-20CA-E8FB-44B3E4806D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90E236-7997-4E61-8327-9B1C00AFB6B1}"/>
              </a:ext>
            </a:extLst>
          </p:cNvPr>
          <p:cNvSpPr>
            <a:spLocks noGrp="1"/>
          </p:cNvSpPr>
          <p:nvPr>
            <p:ph type="title"/>
          </p:nvPr>
        </p:nvSpPr>
        <p:spPr>
          <a:xfrm>
            <a:off x="400149" y="540000"/>
            <a:ext cx="10080000" cy="440661"/>
          </a:xfrm>
        </p:spPr>
        <p:txBody>
          <a:bodyPr/>
          <a:lstStyle/>
          <a:p>
            <a:r>
              <a:rPr lang="cy-GB"/>
              <a:t>Pont eiriau 5</a:t>
            </a:r>
          </a:p>
        </p:txBody>
      </p:sp>
      <p:sp>
        <p:nvSpPr>
          <p:cNvPr id="3" name="TextBox 2">
            <a:extLst>
              <a:ext uri="{FF2B5EF4-FFF2-40B4-BE49-F238E27FC236}">
                <a16:creationId xmlns:a16="http://schemas.microsoft.com/office/drawing/2014/main" id="{0C0D9942-0534-4F8A-EF49-1009C6F445E7}"/>
              </a:ext>
            </a:extLst>
          </p:cNvPr>
          <p:cNvSpPr txBox="1"/>
          <p:nvPr/>
        </p:nvSpPr>
        <p:spPr>
          <a:xfrm>
            <a:off x="340642" y="1165384"/>
            <a:ext cx="10080000" cy="1107996"/>
          </a:xfrm>
          <a:prstGeom prst="rect">
            <a:avLst/>
          </a:prstGeom>
          <a:noFill/>
        </p:spPr>
        <p:txBody>
          <a:bodyPr wrap="square">
            <a:spAutoFit/>
          </a:bodyPr>
          <a:lstStyle/>
          <a:p>
            <a:r>
              <a:rPr lang="cy-GB" sz="2200" dirty="0">
                <a:latin typeface="Century Gothic" panose="020B0502020202020204" pitchFamily="34" charset="0"/>
              </a:rPr>
              <a:t>Siaradwch yn eich grŵp o dri i adeiladu’r bont eiriau, o’r dechrau i’r diwedd.</a:t>
            </a:r>
            <a:r>
              <a:rPr lang="cy-GB" sz="2200" dirty="0">
                <a:effectLst/>
                <a:latin typeface="Century Gothic" panose="020B0502020202020204" pitchFamily="34" charset="0"/>
              </a:rPr>
              <a:t> Cysylltwch y geiriau a defnyddiwch y ffaith i’ch helpu.</a:t>
            </a:r>
            <a:r>
              <a:rPr lang="cy-GB" sz="2200" dirty="0">
                <a:latin typeface="Century Gothic" panose="020B0502020202020204" pitchFamily="34" charset="0"/>
              </a:rPr>
              <a:t> </a:t>
            </a:r>
            <a:br>
              <a:rPr lang="cy-GB" sz="2200" dirty="0">
                <a:latin typeface="Century Gothic" panose="020B0502020202020204" pitchFamily="34" charset="0"/>
              </a:rPr>
            </a:br>
            <a:r>
              <a:rPr lang="cy-GB" sz="2200" dirty="0">
                <a:effectLst/>
                <a:latin typeface="Century Gothic" panose="020B0502020202020204" pitchFamily="34" charset="0"/>
              </a:rPr>
              <a:t>Cadwch at eich rôl siarad – naill ai A, B neu C.</a:t>
            </a:r>
          </a:p>
        </p:txBody>
      </p:sp>
      <p:sp>
        <p:nvSpPr>
          <p:cNvPr id="6" name="Vertical Title 1">
            <a:extLst>
              <a:ext uri="{FF2B5EF4-FFF2-40B4-BE49-F238E27FC236}">
                <a16:creationId xmlns:a16="http://schemas.microsoft.com/office/drawing/2014/main" id="{DA095308-7631-32BD-F1BE-186C24A8ABB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graphicFrame>
        <p:nvGraphicFramePr>
          <p:cNvPr id="4" name="Table 3" descr="The fifth word bridge table, showing the starting words, the words to put in order armed with the fact, and the finishing words">
            <a:extLst>
              <a:ext uri="{FF2B5EF4-FFF2-40B4-BE49-F238E27FC236}">
                <a16:creationId xmlns:a16="http://schemas.microsoft.com/office/drawing/2014/main" id="{5A9ACD43-8BDB-F6C4-0734-245AAAE881EE}"/>
              </a:ext>
            </a:extLst>
          </p:cNvPr>
          <p:cNvGraphicFramePr>
            <a:graphicFrameLocks noGrp="1"/>
          </p:cNvGraphicFramePr>
          <p:nvPr>
            <p:extLst>
              <p:ext uri="{D42A27DB-BD31-4B8C-83A1-F6EECF244321}">
                <p14:modId xmlns:p14="http://schemas.microsoft.com/office/powerpoint/2010/main" val="2259825181"/>
              </p:ext>
            </p:extLst>
          </p:nvPr>
        </p:nvGraphicFramePr>
        <p:xfrm>
          <a:off x="394432" y="2321008"/>
          <a:ext cx="10080000" cy="4206240"/>
        </p:xfrm>
        <a:graphic>
          <a:graphicData uri="http://schemas.openxmlformats.org/drawingml/2006/table">
            <a:tbl>
              <a:tblPr firstRow="1" bandRow="1">
                <a:tableStyleId>{2D5ABB26-0587-4C30-8999-92F81FD0307C}</a:tableStyleId>
              </a:tblPr>
              <a:tblGrid>
                <a:gridCol w="1709598">
                  <a:extLst>
                    <a:ext uri="{9D8B030D-6E8A-4147-A177-3AD203B41FA5}">
                      <a16:colId xmlns:a16="http://schemas.microsoft.com/office/drawing/2014/main" val="56584357"/>
                    </a:ext>
                  </a:extLst>
                </a:gridCol>
                <a:gridCol w="2936632">
                  <a:extLst>
                    <a:ext uri="{9D8B030D-6E8A-4147-A177-3AD203B41FA5}">
                      <a16:colId xmlns:a16="http://schemas.microsoft.com/office/drawing/2014/main" val="3623156845"/>
                    </a:ext>
                  </a:extLst>
                </a:gridCol>
                <a:gridCol w="3088117">
                  <a:extLst>
                    <a:ext uri="{9D8B030D-6E8A-4147-A177-3AD203B41FA5}">
                      <a16:colId xmlns:a16="http://schemas.microsoft.com/office/drawing/2014/main" val="615250945"/>
                    </a:ext>
                  </a:extLst>
                </a:gridCol>
                <a:gridCol w="2345653">
                  <a:extLst>
                    <a:ext uri="{9D8B030D-6E8A-4147-A177-3AD203B41FA5}">
                      <a16:colId xmlns:a16="http://schemas.microsoft.com/office/drawing/2014/main" val="598199109"/>
                    </a:ext>
                  </a:extLst>
                </a:gridCol>
              </a:tblGrid>
              <a:tr h="370840">
                <a:tc rowSpan="6">
                  <a:txBody>
                    <a:bodyPr/>
                    <a:lstStyle/>
                    <a:p>
                      <a:pPr algn="ctr"/>
                      <a:r>
                        <a:rPr lang="cy-GB" sz="2400" b="1">
                          <a:latin typeface="Century Gothic" panose="020B0502020202020204" pitchFamily="34" charset="0"/>
                        </a:rPr>
                        <a:t>Dechrau</a:t>
                      </a: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1" dirty="0">
                        <a:latin typeface="Century Gothic" panose="020B0502020202020204" pitchFamily="34" charset="0"/>
                      </a:endParaRPr>
                    </a:p>
                    <a:p>
                      <a:pPr algn="l" rtl="0"/>
                      <a:endParaRPr lang="en-GB" sz="2400" b="0" dirty="0">
                        <a:latin typeface="Century Gothic" panose="020B0502020202020204" pitchFamily="34" charset="0"/>
                      </a:endParaRPr>
                    </a:p>
                    <a:p>
                      <a:pPr algn="ctr"/>
                      <a:r>
                        <a:rPr lang="cy-GB" sz="2400" b="0">
                          <a:latin typeface="Century Gothic" panose="020B0502020202020204" pitchFamily="34" charset="0"/>
                        </a:rPr>
                        <a:t>Mae dau atom ïodin 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tc gridSpan="2">
                  <a:txBody>
                    <a:bodyPr/>
                    <a:lstStyle/>
                    <a:p>
                      <a:pPr algn="ctr"/>
                      <a:r>
                        <a:rPr lang="cy-GB" sz="2400" b="1" dirty="0">
                          <a:latin typeface="Century Gothic" panose="020B0502020202020204" pitchFamily="34" charset="0"/>
                        </a:rPr>
                        <a:t>Ffaith </a:t>
                      </a:r>
                    </a:p>
                    <a:p>
                      <a:pPr algn="ctr"/>
                      <a:r>
                        <a:rPr lang="cy-GB" sz="2400" dirty="0">
                          <a:solidFill>
                            <a:schemeClr val="tx1"/>
                          </a:solidFill>
                          <a:effectLst/>
                          <a:latin typeface="Century Gothic" panose="020B0502020202020204" pitchFamily="34" charset="0"/>
                          <a:ea typeface="Century Gothic"/>
                          <a:cs typeface="+mn-cs"/>
                        </a:rPr>
                        <a:t>Mae bondio cofalent yn golygu rhannu parau o electronau rhwng atomau anfetel er mwyn cael plisgyn </a:t>
                      </a:r>
                      <a:br>
                        <a:rPr lang="cy-GB" sz="2400" dirty="0">
                          <a:solidFill>
                            <a:schemeClr val="tx1"/>
                          </a:solidFill>
                          <a:effectLst/>
                          <a:latin typeface="Century Gothic" panose="020B0502020202020204" pitchFamily="34" charset="0"/>
                          <a:ea typeface="Century Gothic"/>
                          <a:cs typeface="+mn-cs"/>
                        </a:rPr>
                      </a:br>
                      <a:r>
                        <a:rPr lang="cy-GB" sz="2400" dirty="0">
                          <a:solidFill>
                            <a:schemeClr val="tx1"/>
                          </a:solidFill>
                          <a:effectLst/>
                          <a:latin typeface="Century Gothic" panose="020B0502020202020204" pitchFamily="34" charset="0"/>
                          <a:ea typeface="Century Gothic"/>
                          <a:cs typeface="+mn-cs"/>
                        </a:rPr>
                        <a:t>allanol llawn.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tc rowSpan="6">
                  <a:txBody>
                    <a:bodyPr/>
                    <a:lstStyle/>
                    <a:p>
                      <a:pPr algn="ctr"/>
                      <a:r>
                        <a:rPr lang="cy-GB" sz="2400" b="1">
                          <a:solidFill>
                            <a:schemeClr val="tx1"/>
                          </a:solidFill>
                          <a:latin typeface="Century Gothic" panose="020B0502020202020204" pitchFamily="34" charset="0"/>
                        </a:rPr>
                        <a:t>Diwedd</a:t>
                      </a:r>
                    </a:p>
                    <a:p>
                      <a:pPr algn="l" rtl="0"/>
                      <a:endParaRPr lang="en-GB" sz="2400" b="1" dirty="0">
                        <a:solidFill>
                          <a:schemeClr val="tx1"/>
                        </a:solidFill>
                        <a:latin typeface="Century Gothic" panose="020B0502020202020204" pitchFamily="34" charset="0"/>
                      </a:endParaRPr>
                    </a:p>
                    <a:p>
                      <a:pPr algn="l" rtl="0"/>
                      <a:endParaRPr lang="en-GB" sz="2400" b="1" dirty="0">
                        <a:solidFill>
                          <a:schemeClr val="tx1"/>
                        </a:solidFill>
                        <a:latin typeface="Century Gothic" panose="020B0502020202020204" pitchFamily="34" charset="0"/>
                      </a:endParaRPr>
                    </a:p>
                    <a:p>
                      <a:pPr algn="l" rtl="0"/>
                      <a:endParaRPr lang="en-GB" sz="2400" b="1" dirty="0">
                        <a:solidFill>
                          <a:schemeClr val="tx1"/>
                        </a:solidFill>
                        <a:latin typeface="Century Gothic" panose="020B0502020202020204" pitchFamily="34" charset="0"/>
                      </a:endParaRPr>
                    </a:p>
                    <a:p>
                      <a:pPr algn="l" rtl="0"/>
                      <a:endParaRPr lang="en-GB" sz="2400" b="1" dirty="0">
                        <a:solidFill>
                          <a:schemeClr val="tx1"/>
                        </a:solidFill>
                        <a:latin typeface="Century Gothic" panose="020B0502020202020204" pitchFamily="34" charset="0"/>
                      </a:endParaRPr>
                    </a:p>
                    <a:p>
                      <a:pPr algn="l" rtl="0"/>
                      <a:endParaRPr lang="en-GB" sz="2400" b="1" dirty="0">
                        <a:solidFill>
                          <a:schemeClr val="tx1"/>
                        </a:solidFill>
                        <a:latin typeface="Century Gothic" panose="020B0502020202020204" pitchFamily="34" charset="0"/>
                      </a:endParaRPr>
                    </a:p>
                    <a:p>
                      <a:pPr algn="ctr"/>
                      <a:r>
                        <a:rPr lang="cy-GB" sz="2400" b="0">
                          <a:solidFill>
                            <a:schemeClr val="tx1"/>
                          </a:solidFill>
                          <a:latin typeface="Century Gothic" panose="020B0502020202020204" pitchFamily="34" charset="0"/>
                        </a:rPr>
                        <a:t>ac mae ganddo adeiledd syml.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A36E"/>
                    </a:solidFill>
                  </a:tcPr>
                </a:tc>
                <a:extLst>
                  <a:ext uri="{0D108BD9-81ED-4DB2-BD59-A6C34878D82A}">
                    <a16:rowId xmlns:a16="http://schemas.microsoft.com/office/drawing/2014/main" val="2145895660"/>
                  </a:ext>
                </a:extLst>
              </a:tr>
              <a:tr h="370840">
                <a:tc vMerge="1">
                  <a:txBody>
                    <a:bodyPr/>
                    <a:lstStyle/>
                    <a:p>
                      <a:endParaRPr lang="en-GB"/>
                    </a:p>
                  </a:txBody>
                  <a:tcPr/>
                </a:tc>
                <a:tc gridSpan="2">
                  <a:txBody>
                    <a:bodyPr/>
                    <a:lstStyle/>
                    <a:p>
                      <a:pPr algn="ctr"/>
                      <a:r>
                        <a:rPr lang="cy-GB" sz="2400" b="1">
                          <a:solidFill>
                            <a:schemeClr val="bg1"/>
                          </a:solidFill>
                          <a:latin typeface="Century Gothic" panose="020B0502020202020204" pitchFamily="34" charset="0"/>
                        </a:rPr>
                        <a:t>Cysylltwch y geiriau hyn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8102E"/>
                    </a:solidFill>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667614111"/>
                  </a:ext>
                </a:extLst>
              </a:tr>
              <a:tr h="370840">
                <a:tc vMerge="1">
                  <a:txBody>
                    <a:bodyPr/>
                    <a:lstStyle/>
                    <a:p>
                      <a:endParaRPr lang="en-GB"/>
                    </a:p>
                  </a:txBody>
                  <a:tcPr/>
                </a:tc>
                <a:tc gridSpan="2">
                  <a:txBody>
                    <a:bodyPr/>
                    <a:lstStyle/>
                    <a:p>
                      <a:pPr algn="ctr"/>
                      <a:r>
                        <a:rPr lang="cy-GB" sz="2400" b="1">
                          <a:solidFill>
                            <a:schemeClr val="tx1"/>
                          </a:solidFill>
                          <a:latin typeface="Century Gothic" panose="020B0502020202020204" pitchFamily="34" charset="0"/>
                        </a:rPr>
                        <a:t>Geiriau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b="0">
                        <a:solidFill>
                          <a:schemeClr val="bg1">
                            <a:lumMod val="50000"/>
                          </a:schemeClr>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51400160"/>
                  </a:ext>
                </a:extLst>
              </a:tr>
              <a:tr h="370840">
                <a:tc vMerge="1">
                  <a:txBody>
                    <a:bodyPr/>
                    <a:lstStyle/>
                    <a:p>
                      <a:endParaRPr lang="en-GB"/>
                    </a:p>
                  </a:txBody>
                  <a:tcPr>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moleciwl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electronau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422431615"/>
                  </a:ext>
                </a:extLst>
              </a:tr>
              <a:tr h="370840">
                <a:tc vMerge="1">
                  <a:txBody>
                    <a:bodyPr/>
                    <a:lstStyle/>
                    <a:p>
                      <a:endParaRPr lang="en-GB"/>
                    </a:p>
                  </a:txBody>
                  <a:tcPr/>
                </a:tc>
                <a:tc>
                  <a:txBody>
                    <a:bodyPr/>
                    <a:lstStyle/>
                    <a:p>
                      <a:pPr marL="0" indent="0" algn="ctr">
                        <a:buFont typeface="Arial" panose="020B0604020202020204" pitchFamily="34" charset="0"/>
                        <a:buNone/>
                      </a:pPr>
                      <a:r>
                        <a:rPr lang="cy-GB" sz="2400" b="0">
                          <a:solidFill>
                            <a:schemeClr val="tx1"/>
                          </a:solidFill>
                          <a:latin typeface="Century Gothic" panose="020B0502020202020204" pitchFamily="34" charset="0"/>
                        </a:rPr>
                        <a:t>cofalent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cy-GB" sz="2400" b="0">
                          <a:solidFill>
                            <a:schemeClr val="tx1"/>
                          </a:solidFill>
                          <a:latin typeface="Century Gothic" panose="020B0502020202020204" pitchFamily="34" charset="0"/>
                        </a:rPr>
                        <a:t>pâr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361556393"/>
                  </a:ext>
                </a:extLst>
              </a:tr>
              <a:tr h="370840">
                <a:tc v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sz="2400" b="0">
                          <a:solidFill>
                            <a:schemeClr val="tx1"/>
                          </a:solidFill>
                          <a:latin typeface="Century Gothic" panose="020B0502020202020204" pitchFamily="34" charset="0"/>
                        </a:rPr>
                        <a:t>cryf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a:txBody>
                    <a:bodyPr/>
                    <a:lstStyle/>
                    <a:p>
                      <a:pPr algn="ctr"/>
                      <a:r>
                        <a:rPr lang="cy-GB" sz="2400" b="0" dirty="0">
                          <a:solidFill>
                            <a:schemeClr val="tx1"/>
                          </a:solidFill>
                          <a:latin typeface="Century Gothic" panose="020B0502020202020204" pitchFamily="34" charset="0"/>
                        </a:rPr>
                        <a:t>rhannu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6E0C0"/>
                    </a:solidFill>
                  </a:tcPr>
                </a:tc>
                <a:tc vMerge="1">
                  <a:txBody>
                    <a:bodyPr/>
                    <a:lstStyle/>
                    <a:p>
                      <a:endParaRPr lang="en-GB"/>
                    </a:p>
                  </a:txBody>
                  <a:tcPr/>
                </a:tc>
                <a:extLst>
                  <a:ext uri="{0D108BD9-81ED-4DB2-BD59-A6C34878D82A}">
                    <a16:rowId xmlns:a16="http://schemas.microsoft.com/office/drawing/2014/main" val="2741452174"/>
                  </a:ext>
                </a:extLst>
              </a:tr>
            </a:tbl>
          </a:graphicData>
        </a:graphic>
      </p:graphicFrame>
      <p:pic>
        <p:nvPicPr>
          <p:cNvPr id="9" name="Picture 8">
            <a:extLst>
              <a:ext uri="{FF2B5EF4-FFF2-40B4-BE49-F238E27FC236}">
                <a16:creationId xmlns:a16="http://schemas.microsoft.com/office/drawing/2014/main" id="{2C14C383-D434-CA58-F527-799A9A6A6A6D}"/>
              </a:ext>
              <a:ext uri="{C183D7F6-B498-43B3-948B-1728B52AA6E4}">
                <adec:decorative xmlns:adec="http://schemas.microsoft.com/office/drawing/2017/decorative" val="1"/>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767047" y="2790445"/>
            <a:ext cx="995634" cy="1086994"/>
          </a:xfrm>
          <a:prstGeom prst="rect">
            <a:avLst/>
          </a:prstGeom>
        </p:spPr>
      </p:pic>
      <p:sp>
        <p:nvSpPr>
          <p:cNvPr id="7" name="Isosceles Triangle 6" descr="An arrow head indicating that learners link the words in the table, with the help of the fact, to get from the starting words to the finishing words">
            <a:extLst>
              <a:ext uri="{FF2B5EF4-FFF2-40B4-BE49-F238E27FC236}">
                <a16:creationId xmlns:a16="http://schemas.microsoft.com/office/drawing/2014/main" id="{B4D468D5-D079-B2B0-B7AF-F7E17373C0D7}"/>
              </a:ext>
            </a:extLst>
          </p:cNvPr>
          <p:cNvSpPr/>
          <p:nvPr/>
        </p:nvSpPr>
        <p:spPr>
          <a:xfrm rot="5400000">
            <a:off x="7871511" y="4238581"/>
            <a:ext cx="993010" cy="462323"/>
          </a:xfrm>
          <a:prstGeom prst="triangle">
            <a:avLst/>
          </a:prstGeom>
          <a:solidFill>
            <a:srgbClr val="C8102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0144525E-5034-3C0E-05F4-E37866C29E7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833388" y="2790445"/>
            <a:ext cx="1047973" cy="1086994"/>
          </a:xfrm>
          <a:prstGeom prst="rect">
            <a:avLst/>
          </a:prstGeom>
        </p:spPr>
      </p:pic>
    </p:spTree>
    <p:extLst>
      <p:ext uri="{BB962C8B-B14F-4D97-AF65-F5344CB8AC3E}">
        <p14:creationId xmlns:p14="http://schemas.microsoft.com/office/powerpoint/2010/main" val="624240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9260B-6B38-5023-0141-7EAD29E57E2A}"/>
            </a:ext>
          </a:extLst>
        </p:cNvPr>
        <p:cNvGrpSpPr/>
        <p:nvPr/>
      </p:nvGrpSpPr>
      <p:grpSpPr>
        <a:xfrm>
          <a:off x="0" y="0"/>
          <a:ext cx="0" cy="0"/>
          <a:chOff x="0" y="0"/>
          <a:chExt cx="0" cy="0"/>
        </a:xfrm>
      </p:grpSpPr>
      <p:sp>
        <p:nvSpPr>
          <p:cNvPr id="7" name="Vertical Title 1">
            <a:extLst>
              <a:ext uri="{FF2B5EF4-FFF2-40B4-BE49-F238E27FC236}">
                <a16:creationId xmlns:a16="http://schemas.microsoft.com/office/drawing/2014/main" id="{19FD79A9-6DB0-9B3A-9153-8C8A430230D6}"/>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5" name="Title 1">
            <a:extLst>
              <a:ext uri="{FF2B5EF4-FFF2-40B4-BE49-F238E27FC236}">
                <a16:creationId xmlns:a16="http://schemas.microsoft.com/office/drawing/2014/main" id="{E22C0352-F10B-7A89-A3B6-45B31DD4A39F}"/>
              </a:ext>
            </a:extLst>
          </p:cNvPr>
          <p:cNvSpPr>
            <a:spLocks noGrp="1"/>
          </p:cNvSpPr>
          <p:nvPr>
            <p:ph type="title"/>
          </p:nvPr>
        </p:nvSpPr>
        <p:spPr>
          <a:xfrm>
            <a:off x="540000" y="540000"/>
            <a:ext cx="10080000" cy="440661"/>
          </a:xfrm>
        </p:spPr>
        <p:txBody>
          <a:bodyPr/>
          <a:lstStyle/>
          <a:p>
            <a:r>
              <a:rPr lang="cy-GB"/>
              <a:t>Pont eiriau 5 – ateb enghreifftiol</a:t>
            </a:r>
          </a:p>
        </p:txBody>
      </p:sp>
      <p:sp>
        <p:nvSpPr>
          <p:cNvPr id="2" name="TextBox 1">
            <a:extLst>
              <a:ext uri="{FF2B5EF4-FFF2-40B4-BE49-F238E27FC236}">
                <a16:creationId xmlns:a16="http://schemas.microsoft.com/office/drawing/2014/main" id="{738C356D-4750-6F68-547E-65648FE49481}"/>
              </a:ext>
            </a:extLst>
          </p:cNvPr>
          <p:cNvSpPr txBox="1"/>
          <p:nvPr/>
        </p:nvSpPr>
        <p:spPr>
          <a:xfrm>
            <a:off x="492448" y="2208179"/>
            <a:ext cx="10080000" cy="1815882"/>
          </a:xfrm>
          <a:prstGeom prst="rect">
            <a:avLst/>
          </a:prstGeom>
          <a:noFill/>
        </p:spPr>
        <p:txBody>
          <a:bodyPr wrap="square" rtlCol="0">
            <a:spAutoFit/>
          </a:bodyPr>
          <a:lstStyle/>
          <a:p>
            <a:pPr algn="ctr"/>
            <a:endParaRPr lang="en-GB" sz="2800" b="1" dirty="0">
              <a:latin typeface="Century Gothic" panose="020B0502020202020204" pitchFamily="34" charset="0"/>
            </a:endParaRPr>
          </a:p>
          <a:p>
            <a:r>
              <a:rPr lang="cy-GB" sz="2800" b="0">
                <a:latin typeface="Century Gothic" panose="020B0502020202020204" pitchFamily="34" charset="0"/>
              </a:rPr>
              <a:t>Mae dau atom ïodin yn </a:t>
            </a:r>
            <a:r>
              <a:rPr lang="cy-GB" sz="2800" b="0" u="sng">
                <a:latin typeface="Century Gothic" panose="020B0502020202020204" pitchFamily="34" charset="0"/>
              </a:rPr>
              <a:t>rhannu</a:t>
            </a:r>
            <a:r>
              <a:rPr lang="cy-GB" sz="2800" b="0">
                <a:latin typeface="Century Gothic" panose="020B0502020202020204" pitchFamily="34" charset="0"/>
              </a:rPr>
              <a:t> </a:t>
            </a:r>
            <a:r>
              <a:rPr lang="cy-GB" sz="2800" b="0" u="sng">
                <a:latin typeface="Century Gothic" panose="020B0502020202020204" pitchFamily="34" charset="0"/>
              </a:rPr>
              <a:t>pâr</a:t>
            </a:r>
            <a:r>
              <a:rPr lang="cy-GB" sz="2800" b="0">
                <a:latin typeface="Century Gothic" panose="020B0502020202020204" pitchFamily="34" charset="0"/>
              </a:rPr>
              <a:t> o </a:t>
            </a:r>
            <a:r>
              <a:rPr lang="cy-GB" sz="2800" b="0" u="sng">
                <a:latin typeface="Century Gothic" panose="020B0502020202020204" pitchFamily="34" charset="0"/>
              </a:rPr>
              <a:t>electronau</a:t>
            </a:r>
            <a:r>
              <a:rPr lang="cy-GB" sz="2800" b="0">
                <a:latin typeface="Century Gothic" panose="020B0502020202020204" pitchFamily="34" charset="0"/>
              </a:rPr>
              <a:t> sy’n ffurfio bond </a:t>
            </a:r>
            <a:r>
              <a:rPr lang="cy-GB" sz="2800" b="0" u="sng">
                <a:latin typeface="Century Gothic" panose="020B0502020202020204" pitchFamily="34" charset="0"/>
              </a:rPr>
              <a:t>cofalent</a:t>
            </a:r>
            <a:r>
              <a:rPr lang="cy-GB" sz="2800" b="0">
                <a:latin typeface="Century Gothic" panose="020B0502020202020204" pitchFamily="34" charset="0"/>
              </a:rPr>
              <a:t> </a:t>
            </a:r>
            <a:r>
              <a:rPr lang="cy-GB" sz="2800" b="0" u="sng">
                <a:latin typeface="Century Gothic" panose="020B0502020202020204" pitchFamily="34" charset="0"/>
              </a:rPr>
              <a:t>cryf</a:t>
            </a:r>
            <a:r>
              <a:rPr lang="cy-GB" sz="2800" b="0">
                <a:latin typeface="Century Gothic" panose="020B0502020202020204" pitchFamily="34" charset="0"/>
              </a:rPr>
              <a:t>. </a:t>
            </a:r>
            <a:r>
              <a:rPr lang="cy-GB" sz="2800" b="0" u="sng">
                <a:latin typeface="Century Gothic" panose="020B0502020202020204" pitchFamily="34" charset="0"/>
              </a:rPr>
              <a:t>Moleciwl</a:t>
            </a:r>
            <a:r>
              <a:rPr lang="cy-GB" sz="2800" b="0">
                <a:latin typeface="Century Gothic" panose="020B0502020202020204" pitchFamily="34" charset="0"/>
              </a:rPr>
              <a:t> yw ïodin ac mae ganddo adeiledd syml.   </a:t>
            </a:r>
          </a:p>
        </p:txBody>
      </p:sp>
    </p:spTree>
    <p:extLst>
      <p:ext uri="{BB962C8B-B14F-4D97-AF65-F5344CB8AC3E}">
        <p14:creationId xmlns:p14="http://schemas.microsoft.com/office/powerpoint/2010/main" val="13536781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B1F75-CA7F-8181-C7F4-15C99AFEAD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E5A12E-7270-47E2-DEFC-25CC65B3E847}"/>
              </a:ext>
            </a:extLst>
          </p:cNvPr>
          <p:cNvSpPr>
            <a:spLocks noGrp="1"/>
          </p:cNvSpPr>
          <p:nvPr>
            <p:ph type="title"/>
          </p:nvPr>
        </p:nvSpPr>
        <p:spPr>
          <a:xfrm>
            <a:off x="643041" y="647004"/>
            <a:ext cx="10080000" cy="440661"/>
          </a:xfrm>
        </p:spPr>
        <p:txBody>
          <a:bodyPr/>
          <a:lstStyle/>
          <a:p>
            <a:r>
              <a:rPr lang="cy-GB"/>
              <a:t>Trwsio pont 5</a:t>
            </a:r>
          </a:p>
        </p:txBody>
      </p:sp>
      <p:sp>
        <p:nvSpPr>
          <p:cNvPr id="6" name="TextBox 5">
            <a:extLst>
              <a:ext uri="{FF2B5EF4-FFF2-40B4-BE49-F238E27FC236}">
                <a16:creationId xmlns:a16="http://schemas.microsoft.com/office/drawing/2014/main" id="{304C2805-FDC9-7BD8-560E-E5876FD1952A}"/>
              </a:ext>
            </a:extLst>
          </p:cNvPr>
          <p:cNvSpPr txBox="1"/>
          <p:nvPr/>
        </p:nvSpPr>
        <p:spPr>
          <a:xfrm>
            <a:off x="589252" y="1430767"/>
            <a:ext cx="7941562" cy="430887"/>
          </a:xfrm>
          <a:prstGeom prst="rect">
            <a:avLst/>
          </a:prstGeom>
          <a:noFill/>
        </p:spPr>
        <p:txBody>
          <a:bodyPr wrap="square" rtlCol="0">
            <a:spAutoFit/>
          </a:bodyPr>
          <a:lstStyle/>
          <a:p>
            <a:r>
              <a:rPr lang="cy-GB" sz="2200">
                <a:solidFill>
                  <a:srgbClr val="000000"/>
                </a:solidFill>
                <a:effectLst/>
                <a:latin typeface="Century Gothic" panose="020B0502020202020204" pitchFamily="34" charset="0"/>
                <a:ea typeface="Century Gothic"/>
                <a:cs typeface="Aptos" panose="020B0004020202020204" pitchFamily="34" charset="0"/>
              </a:rPr>
              <a:t>Allwch chi ddatod ac egluro’r datganiad heriol hwn? </a:t>
            </a:r>
          </a:p>
        </p:txBody>
      </p:sp>
      <p:sp>
        <p:nvSpPr>
          <p:cNvPr id="3" name="Speech Bubble: Rectangle with Corners Rounded 2">
            <a:extLst>
              <a:ext uri="{FF2B5EF4-FFF2-40B4-BE49-F238E27FC236}">
                <a16:creationId xmlns:a16="http://schemas.microsoft.com/office/drawing/2014/main" id="{28778FFC-F640-0031-269B-8D9CEEECB736}"/>
              </a:ext>
            </a:extLst>
          </p:cNvPr>
          <p:cNvSpPr/>
          <p:nvPr/>
        </p:nvSpPr>
        <p:spPr>
          <a:xfrm>
            <a:off x="565879" y="2720861"/>
            <a:ext cx="5670000" cy="2182985"/>
          </a:xfrm>
          <a:prstGeom prst="wedgeRoundRectCallout">
            <a:avLst>
              <a:gd name="adj1" fmla="val -51544"/>
              <a:gd name="adj2" fmla="val 87740"/>
              <a:gd name="adj3" fmla="val 16667"/>
            </a:avLst>
          </a:prstGeom>
          <a:solidFill>
            <a:srgbClr val="F6E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cy-GB" sz="2200" b="1" dirty="0">
                <a:solidFill>
                  <a:schemeClr val="tx1"/>
                </a:solidFill>
                <a:latin typeface="Century Gothic" panose="020B0502020202020204" pitchFamily="34" charset="0"/>
              </a:rPr>
              <a:t>Mae bondiau cofalent yn wannach na bondiau ïonig ac yn torri’n gyntaf </a:t>
            </a:r>
            <a:br>
              <a:rPr lang="cy-GB" sz="2200" b="1" dirty="0">
                <a:solidFill>
                  <a:schemeClr val="tx1"/>
                </a:solidFill>
                <a:latin typeface="Century Gothic" panose="020B0502020202020204" pitchFamily="34" charset="0"/>
              </a:rPr>
            </a:br>
            <a:r>
              <a:rPr lang="cy-GB" sz="2200" b="1" dirty="0">
                <a:solidFill>
                  <a:schemeClr val="tx1"/>
                </a:solidFill>
                <a:latin typeface="Century Gothic" panose="020B0502020202020204" pitchFamily="34" charset="0"/>
              </a:rPr>
              <a:t>wrth wresogi. </a:t>
            </a:r>
          </a:p>
        </p:txBody>
      </p:sp>
      <p:sp>
        <p:nvSpPr>
          <p:cNvPr id="4" name="Vertical Title 1">
            <a:extLst>
              <a:ext uri="{FF2B5EF4-FFF2-40B4-BE49-F238E27FC236}">
                <a16:creationId xmlns:a16="http://schemas.microsoft.com/office/drawing/2014/main" id="{1E03AE68-333E-36C8-4391-64624ABD9A8F}"/>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pic>
        <p:nvPicPr>
          <p:cNvPr id="5" name="Picture 4" descr="Diagram o drybedd yn eistedd dros losgydd Bunsen wedi’i danio. Ar y drybedd mae rhwyllen a bicer. Mae ïodin solet yn y bicer, ac wrth ei wresogi mae’n sychdarthu yn nwy. Mae’r gwresogi, yr ïodin solet a’r nwy ïodin i gyd wedi’u labelu.">
            <a:extLst>
              <a:ext uri="{FF2B5EF4-FFF2-40B4-BE49-F238E27FC236}">
                <a16:creationId xmlns:a16="http://schemas.microsoft.com/office/drawing/2014/main" id="{D1274E51-681C-6C51-387D-01587B43669B}"/>
              </a:ext>
            </a:extLst>
          </p:cNvPr>
          <p:cNvPicPr>
            <a:picLocks noChangeAspect="1"/>
          </p:cNvPicPr>
          <p:nvPr/>
        </p:nvPicPr>
        <p:blipFill>
          <a:blip r:embed="rId2" cstate="print">
            <a:extLst>
              <a:ext uri="{28A0092B-C50C-407E-A947-70E740481C1C}">
                <a14:useLocalDpi xmlns:a14="http://schemas.microsoft.com/office/drawing/2010/main"/>
              </a:ext>
            </a:extLst>
          </a:blip>
          <a:srcRect l="-1552" t="6572" r="29718" b="-1754"/>
          <a:stretch>
            <a:fillRect/>
          </a:stretch>
        </p:blipFill>
        <p:spPr>
          <a:xfrm>
            <a:off x="6615047" y="2204756"/>
            <a:ext cx="3646653" cy="4261536"/>
          </a:xfrm>
          <a:prstGeom prst="rect">
            <a:avLst/>
          </a:prstGeom>
        </p:spPr>
      </p:pic>
    </p:spTree>
    <p:extLst>
      <p:ext uri="{BB962C8B-B14F-4D97-AF65-F5344CB8AC3E}">
        <p14:creationId xmlns:p14="http://schemas.microsoft.com/office/powerpoint/2010/main" val="2708022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6BE23-C986-FC4B-AEDA-6BF124D08B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799B63-B303-61B6-6CE8-EBFE7D031024}"/>
              </a:ext>
            </a:extLst>
          </p:cNvPr>
          <p:cNvSpPr>
            <a:spLocks noGrp="1"/>
          </p:cNvSpPr>
          <p:nvPr>
            <p:ph type="title"/>
          </p:nvPr>
        </p:nvSpPr>
        <p:spPr>
          <a:xfrm>
            <a:off x="539999" y="540000"/>
            <a:ext cx="10568987" cy="440661"/>
          </a:xfrm>
        </p:spPr>
        <p:txBody>
          <a:bodyPr/>
          <a:lstStyle/>
          <a:p>
            <a:r>
              <a:rPr lang="cy-GB"/>
              <a:t>Trwsio pont 5 – ateb enghreifftiol</a:t>
            </a:r>
          </a:p>
        </p:txBody>
      </p:sp>
      <p:sp>
        <p:nvSpPr>
          <p:cNvPr id="4" name="Vertical Title 1">
            <a:extLst>
              <a:ext uri="{FF2B5EF4-FFF2-40B4-BE49-F238E27FC236}">
                <a16:creationId xmlns:a16="http://schemas.microsoft.com/office/drawing/2014/main" id="{87DEA438-8C51-8E44-42F4-A82CCFCC924D}"/>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200" b="1" i="0" dirty="0">
              <a:solidFill>
                <a:schemeClr val="bg1"/>
              </a:solidFill>
              <a:latin typeface="Century Gothic" panose="020B0502020202020204" pitchFamily="34" charset="0"/>
            </a:endParaRPr>
          </a:p>
        </p:txBody>
      </p:sp>
      <p:sp>
        <p:nvSpPr>
          <p:cNvPr id="6" name="Content Placeholder 5">
            <a:extLst>
              <a:ext uri="{FF2B5EF4-FFF2-40B4-BE49-F238E27FC236}">
                <a16:creationId xmlns:a16="http://schemas.microsoft.com/office/drawing/2014/main" id="{697A1760-3218-3A15-E8E3-20FDF0D4C527}"/>
              </a:ext>
            </a:extLst>
          </p:cNvPr>
          <p:cNvSpPr>
            <a:spLocks noGrp="1"/>
          </p:cNvSpPr>
          <p:nvPr>
            <p:ph idx="1"/>
          </p:nvPr>
        </p:nvSpPr>
        <p:spPr>
          <a:xfrm>
            <a:off x="539999" y="1260000"/>
            <a:ext cx="8370537" cy="5040000"/>
          </a:xfrm>
        </p:spPr>
        <p:txBody>
          <a:bodyPr>
            <a:normAutofit/>
          </a:bodyPr>
          <a:lstStyle/>
          <a:p>
            <a:endParaRPr lang="en-GB" sz="2400" dirty="0"/>
          </a:p>
          <a:p>
            <a:pPr marL="0" indent="0"/>
            <a:r>
              <a:rPr lang="cy-GB" sz="2400" dirty="0"/>
              <a:t>Mae gan adeileddau ïonig enfawr a chofalent enfawr ymdoddbwyntiau uchel iawn oherwydd eu bod yn cael eu dal at ei gilydd gan fondiau cryf drwy eu hadeileddau cyfan. </a:t>
            </a:r>
          </a:p>
          <a:p>
            <a:pPr marL="0" indent="0"/>
            <a:r>
              <a:rPr lang="cy-GB" sz="2400" dirty="0"/>
              <a:t>Mae gan sylweddau cofalent syml fel ïodin fondiau cofalent cryf rhwng yr atomau yn y moleciwl ond grymoedd atyniad gwan rhwng moleciwlau. Y grymoedd gwan hyn sy’n torri’n hawdd pan </a:t>
            </a:r>
            <a:br>
              <a:rPr lang="cy-GB" sz="2400" dirty="0"/>
            </a:br>
            <a:r>
              <a:rPr lang="cy-GB" sz="2400" dirty="0"/>
              <a:t>fyddant yn cael eu gwresogi.</a:t>
            </a:r>
          </a:p>
        </p:txBody>
      </p:sp>
    </p:spTree>
    <p:extLst>
      <p:ext uri="{BB962C8B-B14F-4D97-AF65-F5344CB8AC3E}">
        <p14:creationId xmlns:p14="http://schemas.microsoft.com/office/powerpoint/2010/main" val="36941290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FF2A1-7DEF-C706-1FFC-C1740219177E}"/>
              </a:ext>
            </a:extLst>
          </p:cNvPr>
          <p:cNvSpPr>
            <a:spLocks noGrp="1"/>
          </p:cNvSpPr>
          <p:nvPr>
            <p:ph type="title"/>
          </p:nvPr>
        </p:nvSpPr>
        <p:spPr/>
        <p:txBody>
          <a:bodyPr/>
          <a:lstStyle/>
          <a:p>
            <a:r>
              <a:rPr lang="cy-GB"/>
              <a:t>Myfyrio</a:t>
            </a:r>
          </a:p>
        </p:txBody>
      </p:sp>
      <p:sp>
        <p:nvSpPr>
          <p:cNvPr id="3" name="Content Placeholder 2">
            <a:extLst>
              <a:ext uri="{FF2B5EF4-FFF2-40B4-BE49-F238E27FC236}">
                <a16:creationId xmlns:a16="http://schemas.microsoft.com/office/drawing/2014/main" id="{798EEC3B-CB1E-03D4-6316-282A17291B85}"/>
              </a:ext>
            </a:extLst>
          </p:cNvPr>
          <p:cNvSpPr>
            <a:spLocks noGrp="1"/>
          </p:cNvSpPr>
          <p:nvPr>
            <p:ph idx="1"/>
          </p:nvPr>
        </p:nvSpPr>
        <p:spPr/>
        <p:txBody>
          <a:bodyPr>
            <a:normAutofit/>
          </a:bodyPr>
          <a:lstStyle/>
          <a:p>
            <a:pPr marL="285750" indent="-285750">
              <a:buClr>
                <a:srgbClr val="C8102E"/>
              </a:buClr>
              <a:buFont typeface="Arial" panose="020B0604020202020204" pitchFamily="34" charset="0"/>
              <a:buChar char="•"/>
            </a:pPr>
            <a:r>
              <a:rPr lang="cy-GB" sz="2800"/>
              <a:t>Sut ydych chi’n teimlo am y dasg hon? Pam?</a:t>
            </a:r>
          </a:p>
          <a:p>
            <a:pPr marL="285750" indent="-285750">
              <a:buClr>
                <a:srgbClr val="C8102E"/>
              </a:buClr>
              <a:buFont typeface="Arial" panose="020B0604020202020204" pitchFamily="34" charset="0"/>
              <a:buChar char="•"/>
            </a:pPr>
            <a:r>
              <a:rPr lang="cy-GB" sz="2800"/>
              <a:t>Wnaeth pawb gadw at y rheolau siarad a gwrando?</a:t>
            </a:r>
          </a:p>
          <a:p>
            <a:pPr marL="285750" indent="-285750">
              <a:buClr>
                <a:srgbClr val="C8102E"/>
              </a:buClr>
              <a:buFont typeface="Arial" panose="020B0604020202020204" pitchFamily="34" charset="0"/>
              <a:buChar char="•"/>
            </a:pPr>
            <a:r>
              <a:rPr lang="cy-GB" sz="2800"/>
              <a:t>Beth oedd eich barn am rolau A, B a/neu C?</a:t>
            </a:r>
          </a:p>
          <a:p>
            <a:pPr marL="285750" indent="-285750">
              <a:buClr>
                <a:srgbClr val="C8102E"/>
              </a:buClr>
              <a:buFont typeface="Arial" panose="020B0604020202020204" pitchFamily="34" charset="0"/>
              <a:buChar char="•"/>
            </a:pPr>
            <a:r>
              <a:rPr lang="cy-GB" sz="2800"/>
              <a:t>Beth aeth yn dda a beth oedd yn anodd?</a:t>
            </a:r>
          </a:p>
          <a:p>
            <a:pPr marL="285750" indent="-285750">
              <a:buClr>
                <a:srgbClr val="C8102E"/>
              </a:buClr>
              <a:buFont typeface="Arial" panose="020B0604020202020204" pitchFamily="34" charset="0"/>
              <a:buChar char="•"/>
            </a:pPr>
            <a:r>
              <a:rPr lang="cy-GB" sz="2800"/>
              <a:t>Beth ydych chi wedi’i ddysgu wrth gymryd rhan yn y sgwrs strwythuredig hon y gallwch ei ddefnyddio y tro nesaf y byddwch yn siarad am gemeg?</a:t>
            </a:r>
          </a:p>
        </p:txBody>
      </p:sp>
    </p:spTree>
    <p:extLst>
      <p:ext uri="{BB962C8B-B14F-4D97-AF65-F5344CB8AC3E}">
        <p14:creationId xmlns:p14="http://schemas.microsoft.com/office/powerpoint/2010/main" val="37640767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D7BD6-BB0A-1CEC-1B5A-BBB7B55F1982}"/>
              </a:ext>
            </a:extLst>
          </p:cNvPr>
          <p:cNvSpPr>
            <a:spLocks noGrp="1"/>
          </p:cNvSpPr>
          <p:nvPr>
            <p:ph type="title"/>
          </p:nvPr>
        </p:nvSpPr>
        <p:spPr/>
        <p:txBody>
          <a:bodyPr/>
          <a:lstStyle/>
          <a:p>
            <a:r>
              <a:rPr lang="cy-GB"/>
              <a:t>Diolchiadau</a:t>
            </a:r>
          </a:p>
        </p:txBody>
      </p:sp>
      <p:sp>
        <p:nvSpPr>
          <p:cNvPr id="3" name="Content Placeholder 2">
            <a:extLst>
              <a:ext uri="{FF2B5EF4-FFF2-40B4-BE49-F238E27FC236}">
                <a16:creationId xmlns:a16="http://schemas.microsoft.com/office/drawing/2014/main" id="{FD442162-690D-085F-CB90-4A36365E79CA}"/>
              </a:ext>
              <a:ext uri="{C183D7F6-B498-43B3-948B-1728B52AA6E4}">
                <adec:decorative xmlns:adec="http://schemas.microsoft.com/office/drawing/2017/decorative" val="1"/>
              </a:ext>
            </a:extLst>
          </p:cNvPr>
          <p:cNvSpPr>
            <a:spLocks noGrp="1"/>
          </p:cNvSpPr>
          <p:nvPr>
            <p:ph idx="1"/>
          </p:nvPr>
        </p:nvSpPr>
        <p:spPr/>
        <p:txBody>
          <a:bodyPr/>
          <a:lstStyle/>
          <a:p>
            <a:r>
              <a:rPr lang="cy-GB"/>
              <a:t>Y delweddau ar sleidiau 6 a 12 © Shutterstock.</a:t>
            </a:r>
          </a:p>
          <a:p>
            <a:r>
              <a:rPr lang="cy-GB"/>
              <a:t>Y ddelwedd ar sleid 13 © GIPhotostock/Science Photo Library</a:t>
            </a:r>
          </a:p>
          <a:p>
            <a:r>
              <a:rPr lang="cy-GB"/>
              <a:t>Y ddelwedd ar sleid 29 © Shutterstock</a:t>
            </a:r>
          </a:p>
          <a:p>
            <a:r>
              <a:rPr lang="cy-GB" sz="1800"/>
              <a:t>Pob delwedd arall © Y Gymdeithas Gemeg Frenhinol.</a:t>
            </a:r>
          </a:p>
          <a:p>
            <a:endParaRPr lang="en-GB" dirty="0"/>
          </a:p>
        </p:txBody>
      </p:sp>
    </p:spTree>
    <p:extLst>
      <p:ext uri="{BB962C8B-B14F-4D97-AF65-F5344CB8AC3E}">
        <p14:creationId xmlns:p14="http://schemas.microsoft.com/office/powerpoint/2010/main" val="3019446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Props1.xml><?xml version="1.0" encoding="utf-8"?>
<ds:datastoreItem xmlns:ds="http://schemas.openxmlformats.org/officeDocument/2006/customXml" ds:itemID="{B79C0185-DAF7-4FA8-AE92-E652CF89CC57}">
  <ds:schemaRefs>
    <ds:schemaRef ds:uri="http://schemas.microsoft.com/sharepoint/v3/contenttype/forms"/>
  </ds:schemaRefs>
</ds:datastoreItem>
</file>

<file path=customXml/itemProps2.xml><?xml version="1.0" encoding="utf-8"?>
<ds:datastoreItem xmlns:ds="http://schemas.openxmlformats.org/officeDocument/2006/customXml" ds:itemID="{D52BF15D-E435-4FC1-83F4-B56801849F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46C811-0FC7-427A-835A-B3E36AF0A730}">
  <ds:schemaRefs>
    <ds:schemaRef ds:uri="http://schemas.microsoft.com/office/2006/metadata/properties"/>
    <ds:schemaRef ds:uri="http://purl.org/dc/elements/1.1/"/>
    <ds:schemaRef ds:uri="5c7d88b2-bc5d-47d8-b067-5f30c82b40fb"/>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9e3c562f-56b0-4bc9-96c8-d04b09868558"/>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78</TotalTime>
  <Words>2401</Words>
  <Application>Microsoft Office PowerPoint</Application>
  <PresentationFormat>Widescreen</PresentationFormat>
  <Paragraphs>334</Paragraphs>
  <Slides>32</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Aptos</vt:lpstr>
      <vt:lpstr>Arial</vt:lpstr>
      <vt:lpstr>Calibri</vt:lpstr>
      <vt:lpstr>Calibri Light</vt:lpstr>
      <vt:lpstr>Cambria Math</vt:lpstr>
      <vt:lpstr>Century Gothic</vt:lpstr>
      <vt:lpstr>Office Theme</vt:lpstr>
      <vt:lpstr>14–16 oed</vt:lpstr>
      <vt:lpstr>Amcanion dysgu</vt:lpstr>
      <vt:lpstr>Sylfeini</vt:lpstr>
      <vt:lpstr>Siarad                             Gwrando </vt:lpstr>
      <vt:lpstr>Rolau</vt:lpstr>
      <vt:lpstr>Adeiladu pontydd geiriau</vt:lpstr>
      <vt:lpstr>Dechrau brawddegau</vt:lpstr>
      <vt:lpstr>Gofynnwch y cwestiynau hyn i chi eich hun</vt:lpstr>
      <vt:lpstr>Enghraifft ymarferol </vt:lpstr>
      <vt:lpstr>Pont eiriau 1</vt:lpstr>
      <vt:lpstr>Pont eiriau 1 – ateb enghreifftiol</vt:lpstr>
      <vt:lpstr>Trwsio’r bont</vt:lpstr>
      <vt:lpstr>Trwsio pont 1</vt:lpstr>
      <vt:lpstr>Trwsio pont 1 – ateb enghreifftiol</vt:lpstr>
      <vt:lpstr>Pont eiriau 2</vt:lpstr>
      <vt:lpstr>Pont eiriau – 2 ateb enghreifftiol</vt:lpstr>
      <vt:lpstr>Trwsio pont 2</vt:lpstr>
      <vt:lpstr>Trwsio pont 2 – ateb enghreifftiol</vt:lpstr>
      <vt:lpstr>Pont eiriau 3</vt:lpstr>
      <vt:lpstr>Pont eiriau 3 – ateb enghreifftiol</vt:lpstr>
      <vt:lpstr>Trwsio pont 3</vt:lpstr>
      <vt:lpstr>Trwsio pont 3 – ateb enghreifftiol</vt:lpstr>
      <vt:lpstr>Pont eiriau 4</vt:lpstr>
      <vt:lpstr>Pont eiriau 4 – ateb enghreifftiol</vt:lpstr>
      <vt:lpstr>Trwsio pont 4</vt:lpstr>
      <vt:lpstr>Trwsio pont 4 – ateb enghreifftiol</vt:lpstr>
      <vt:lpstr>Pont eiriau 5</vt:lpstr>
      <vt:lpstr>Pont eiriau 5 – ateb enghreifftiol</vt:lpstr>
      <vt:lpstr>Trwsio pont 5</vt:lpstr>
      <vt:lpstr>Trwsio pont 5 – ateb enghreifftiol</vt:lpstr>
      <vt:lpstr>Myfyrio</vt:lpstr>
      <vt:lpstr>Diolchiadau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Structure and bonding structured talk slides CYM</dc:title>
  <dc:creator/>
  <cp:keywords>Structured talk; 14-16; structure and bonding; communication; oracy; speaking and listening; metallic bonding; ionic bonding; covalent bonding; structure and bonding of carbon; Welsh; Welsh Language</cp:keywords>
  <dc:description/>
  <cp:lastModifiedBy>Hannah Sycamore</cp:lastModifiedBy>
  <cp:revision>1</cp:revision>
  <dcterms:created xsi:type="dcterms:W3CDTF">2026-05-28T11:41:28Z</dcterms:created>
  <dcterms:modified xsi:type="dcterms:W3CDTF">2026-06-24T08:31:01Z</dcterms:modified>
  <cp:category>From https://rsc.li/4uoIcAO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Order">
    <vt:r8>78000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MediaServiceImageTags">
    <vt:lpwstr/>
  </property>
</Properties>
</file>