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6"/>
  </p:notesMasterIdLst>
  <p:sldIdLst>
    <p:sldId id="292" r:id="rId5"/>
    <p:sldId id="294" r:id="rId6"/>
    <p:sldId id="350" r:id="rId7"/>
    <p:sldId id="310" r:id="rId8"/>
    <p:sldId id="320" r:id="rId9"/>
    <p:sldId id="328" r:id="rId10"/>
    <p:sldId id="327" r:id="rId11"/>
    <p:sldId id="326" r:id="rId12"/>
    <p:sldId id="325" r:id="rId13"/>
    <p:sldId id="324" r:id="rId14"/>
    <p:sldId id="323" r:id="rId15"/>
    <p:sldId id="322" r:id="rId16"/>
    <p:sldId id="321" r:id="rId17"/>
    <p:sldId id="335" r:id="rId18"/>
    <p:sldId id="334" r:id="rId19"/>
    <p:sldId id="333" r:id="rId20"/>
    <p:sldId id="332" r:id="rId21"/>
    <p:sldId id="331" r:id="rId22"/>
    <p:sldId id="330" r:id="rId23"/>
    <p:sldId id="329" r:id="rId24"/>
    <p:sldId id="343" r:id="rId25"/>
    <p:sldId id="342" r:id="rId26"/>
    <p:sldId id="341" r:id="rId27"/>
    <p:sldId id="340" r:id="rId28"/>
    <p:sldId id="339" r:id="rId29"/>
    <p:sldId id="338" r:id="rId30"/>
    <p:sldId id="337" r:id="rId31"/>
    <p:sldId id="336" r:id="rId32"/>
    <p:sldId id="349" r:id="rId33"/>
    <p:sldId id="348" r:id="rId34"/>
    <p:sldId id="35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ntents" id="{7431B1A5-70DC-42C4-B197-E58C345157B0}">
          <p14:sldIdLst>
            <p14:sldId id="292"/>
            <p14:sldId id="294"/>
            <p14:sldId id="350"/>
          </p14:sldIdLst>
        </p14:section>
        <p14:section name="Chromatography" id="{AD5CDDDA-EC22-4FEA-B32F-66176BF1B8E4}">
          <p14:sldIdLst>
            <p14:sldId id="310"/>
            <p14:sldId id="320"/>
            <p14:sldId id="328"/>
            <p14:sldId id="327"/>
            <p14:sldId id="326"/>
            <p14:sldId id="325"/>
            <p14:sldId id="324"/>
            <p14:sldId id="323"/>
          </p14:sldIdLst>
        </p14:section>
        <p14:section name="Mixtures and separation" id="{C3CAB2BF-7050-43B0-9D76-21D5D2470918}">
          <p14:sldIdLst>
            <p14:sldId id="322"/>
            <p14:sldId id="321"/>
            <p14:sldId id="335"/>
            <p14:sldId id="334"/>
            <p14:sldId id="333"/>
            <p14:sldId id="332"/>
            <p14:sldId id="331"/>
          </p14:sldIdLst>
        </p14:section>
        <p14:section name="Representing elements and compounds" id="{1E9CA284-5891-4105-96BE-42A70B2D7C79}">
          <p14:sldIdLst>
            <p14:sldId id="330"/>
            <p14:sldId id="329"/>
            <p14:sldId id="343"/>
            <p14:sldId id="342"/>
            <p14:sldId id="341"/>
          </p14:sldIdLst>
        </p14:section>
        <p14:section name="Solubility" id="{9AD8AA69-C126-4898-B9B8-76410D5E42ED}">
          <p14:sldIdLst>
            <p14:sldId id="340"/>
            <p14:sldId id="339"/>
            <p14:sldId id="338"/>
            <p14:sldId id="337"/>
            <p14:sldId id="336"/>
            <p14:sldId id="349"/>
            <p14:sldId id="348"/>
            <p14:sldId id="352"/>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CB590E26-5BB2-912E-5893-7B2FE87A4A2F}" name="Hannah Sycamore" initials="HS" userId="S::sycamoreh@rsc.org::b4770bae-8292-4e0f-8212-963b4c6b3ded" providerId="AD"/>
  <p188:author id="{D2371552-BB1A-7295-3334-3FDD11079F0D}" name="Emily Kelly" initials="EK" userId="S::kellye@rsc.org::129b2903-a77d-4011-b626-fdf346dce13b" providerId="AD"/>
  <p188:author id="{A2C96F82-BDB2-8AAD-6866-CE2FC57B15A1}" name="Hannah Sycamore" initials="HS" userId="S::SycamoreH@rsc.org::b4770bae-8292-4e0f-8212-963b4c6b3ded" providerId="AD"/>
  <p188:author id="{4ABE0490-048B-22EF-1BC1-1CF64EC4D232}" name="Jo Pugh" initials="JP" userId="1187eaa31d8c3d2c" providerId="Windows Live"/>
  <p188:author id="{5F1CC0B0-84E0-BD6A-D99C-C314168B48E6}" name="Juliet Kennard" initials="JK" userId="S::kennardj@rsc.org::171ce03e-ecb9-44f8-bcbb-a85643c4c66a" providerId="AD"/>
  <p188:author id="{93898FDF-1F87-EDD6-6458-059E95E842BE}" name="Kirsty Patterson" initials="KP" userId="S::pattersonk@rsc.org::06c453ef-d90e-4cbc-ba6b-1bf363c3e0a9" providerId="AD"/>
  <p188:author id="{0642D9E0-4AB5-1527-D585-585AF472C4D7}" name="Katie Haylor" initials="KH" userId="S::haylork@rsc.org::79d54f7f-ffc1-4b04-bab6-1092a29c2844" providerId="AD"/>
  <p188:author id="{C74B60E9-655C-E89A-6316-3841AD519658}" name="Juliet Kennard" initials="JK" userId="S::KennardJ@rsc.org::171ce03e-ecb9-44f8-bcbb-a85643c4c66a" providerId="AD"/>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C8102E"/>
    <a:srgbClr val="E6F1EF"/>
    <a:srgbClr val="006F62"/>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218BA9-150B-4293-9515-CC0F9ACD1B8F}" v="1" dt="2025-12-18T12:34:13.153"/>
    <p1510:client id="{71A3ECCB-FA2E-420F-B5A5-57930D3A8279}" v="5" dt="2025-12-18T12:22:58.391"/>
    <p1510:client id="{FF26BC9B-A56C-4D28-B0FA-D63BDA23BAB8}" v="12" dt="2025-12-17T14:02:35.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138"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modSld modSection">
      <pc:chgData name="Hannah Sycamore" userId="b4770bae-8292-4e0f-8212-963b4c6b3ded" providerId="ADAL" clId="{5132BCB8-2042-4563-B85A-A555447B6316}" dt="2025-12-18T13:25:07.436" v="228"/>
      <pc:docMkLst>
        <pc:docMk/>
      </pc:docMkLst>
      <pc:sldChg chg="delSp mod">
        <pc:chgData name="Hannah Sycamore" userId="b4770bae-8292-4e0f-8212-963b4c6b3ded" providerId="ADAL" clId="{5132BCB8-2042-4563-B85A-A555447B6316}" dt="2025-12-18T12:37:49.225" v="107" actId="478"/>
        <pc:sldMkLst>
          <pc:docMk/>
          <pc:sldMk cId="3659483100" sldId="294"/>
        </pc:sldMkLst>
        <pc:spChg chg="del">
          <ac:chgData name="Hannah Sycamore" userId="b4770bae-8292-4e0f-8212-963b4c6b3ded" providerId="ADAL" clId="{5132BCB8-2042-4563-B85A-A555447B6316}" dt="2025-12-18T12:37:49.225" v="107" actId="478"/>
          <ac:spMkLst>
            <pc:docMk/>
            <pc:sldMk cId="3659483100" sldId="294"/>
            <ac:spMk id="4" creationId="{F7D30168-AF11-EC48-A4B1-E40039751BBA}"/>
          </ac:spMkLst>
        </pc:spChg>
      </pc:sldChg>
      <pc:sldChg chg="delSp modSp mod">
        <pc:chgData name="Hannah Sycamore" userId="b4770bae-8292-4e0f-8212-963b4c6b3ded" providerId="ADAL" clId="{5132BCB8-2042-4563-B85A-A555447B6316}" dt="2025-12-18T12:39:23.048" v="140"/>
        <pc:sldMkLst>
          <pc:docMk/>
          <pc:sldMk cId="1296181378" sldId="310"/>
        </pc:sldMkLst>
        <pc:spChg chg="del">
          <ac:chgData name="Hannah Sycamore" userId="b4770bae-8292-4e0f-8212-963b4c6b3ded" providerId="ADAL" clId="{5132BCB8-2042-4563-B85A-A555447B6316}" dt="2025-12-18T12:37:56.267" v="109" actId="478"/>
          <ac:spMkLst>
            <pc:docMk/>
            <pc:sldMk cId="1296181378" sldId="310"/>
            <ac:spMk id="5" creationId="{96C9B96A-F3C0-EDAA-4FAC-31962F941120}"/>
          </ac:spMkLst>
        </pc:spChg>
        <pc:spChg chg="ord">
          <ac:chgData name="Hannah Sycamore" userId="b4770bae-8292-4e0f-8212-963b4c6b3ded" providerId="ADAL" clId="{5132BCB8-2042-4563-B85A-A555447B6316}" dt="2025-12-18T12:39:23.048" v="140"/>
          <ac:spMkLst>
            <pc:docMk/>
            <pc:sldMk cId="1296181378" sldId="310"/>
            <ac:spMk id="9" creationId="{C055DC09-3C80-78F4-281D-99B345190F25}"/>
          </ac:spMkLst>
        </pc:spChg>
      </pc:sldChg>
      <pc:sldChg chg="delSp mod">
        <pc:chgData name="Hannah Sycamore" userId="b4770bae-8292-4e0f-8212-963b4c6b3ded" providerId="ADAL" clId="{5132BCB8-2042-4563-B85A-A555447B6316}" dt="2025-12-18T12:37:57.897" v="110" actId="478"/>
        <pc:sldMkLst>
          <pc:docMk/>
          <pc:sldMk cId="3453134783" sldId="320"/>
        </pc:sldMkLst>
        <pc:spChg chg="del">
          <ac:chgData name="Hannah Sycamore" userId="b4770bae-8292-4e0f-8212-963b4c6b3ded" providerId="ADAL" clId="{5132BCB8-2042-4563-B85A-A555447B6316}" dt="2025-12-18T12:37:57.897" v="110" actId="478"/>
          <ac:spMkLst>
            <pc:docMk/>
            <pc:sldMk cId="3453134783" sldId="320"/>
            <ac:spMk id="5" creationId="{D2A6269C-257B-9DEA-3A8A-174713F30D16}"/>
          </ac:spMkLst>
        </pc:spChg>
      </pc:sldChg>
      <pc:sldChg chg="delSp mod">
        <pc:chgData name="Hannah Sycamore" userId="b4770bae-8292-4e0f-8212-963b4c6b3ded" providerId="ADAL" clId="{5132BCB8-2042-4563-B85A-A555447B6316}" dt="2025-12-18T12:38:33.473" v="118" actId="478"/>
        <pc:sldMkLst>
          <pc:docMk/>
          <pc:sldMk cId="139877484" sldId="321"/>
        </pc:sldMkLst>
        <pc:spChg chg="del">
          <ac:chgData name="Hannah Sycamore" userId="b4770bae-8292-4e0f-8212-963b4c6b3ded" providerId="ADAL" clId="{5132BCB8-2042-4563-B85A-A555447B6316}" dt="2025-12-18T12:38:33.473" v="118" actId="478"/>
          <ac:spMkLst>
            <pc:docMk/>
            <pc:sldMk cId="139877484" sldId="321"/>
            <ac:spMk id="5" creationId="{3CB2BAD5-81EA-16FB-3E9F-ED378F854AB5}"/>
          </ac:spMkLst>
        </pc:spChg>
      </pc:sldChg>
      <pc:sldChg chg="delSp mod">
        <pc:chgData name="Hannah Sycamore" userId="b4770bae-8292-4e0f-8212-963b4c6b3ded" providerId="ADAL" clId="{5132BCB8-2042-4563-B85A-A555447B6316}" dt="2025-12-18T12:38:30.057" v="117" actId="478"/>
        <pc:sldMkLst>
          <pc:docMk/>
          <pc:sldMk cId="3474602072" sldId="322"/>
        </pc:sldMkLst>
        <pc:spChg chg="del">
          <ac:chgData name="Hannah Sycamore" userId="b4770bae-8292-4e0f-8212-963b4c6b3ded" providerId="ADAL" clId="{5132BCB8-2042-4563-B85A-A555447B6316}" dt="2025-12-18T12:38:30.057" v="117" actId="478"/>
          <ac:spMkLst>
            <pc:docMk/>
            <pc:sldMk cId="3474602072" sldId="322"/>
            <ac:spMk id="5" creationId="{A2DA6D9B-373F-6520-B494-5D66B53192D8}"/>
          </ac:spMkLst>
        </pc:spChg>
      </pc:sldChg>
      <pc:sldChg chg="delSp mod">
        <pc:chgData name="Hannah Sycamore" userId="b4770bae-8292-4e0f-8212-963b4c6b3ded" providerId="ADAL" clId="{5132BCB8-2042-4563-B85A-A555447B6316}" dt="2025-12-18T12:38:27.352" v="116" actId="478"/>
        <pc:sldMkLst>
          <pc:docMk/>
          <pc:sldMk cId="4234554865" sldId="323"/>
        </pc:sldMkLst>
        <pc:spChg chg="del">
          <ac:chgData name="Hannah Sycamore" userId="b4770bae-8292-4e0f-8212-963b4c6b3ded" providerId="ADAL" clId="{5132BCB8-2042-4563-B85A-A555447B6316}" dt="2025-12-18T12:38:27.352" v="116" actId="478"/>
          <ac:spMkLst>
            <pc:docMk/>
            <pc:sldMk cId="4234554865" sldId="323"/>
            <ac:spMk id="5" creationId="{FC69B158-BDA2-EB4E-C405-228B2C848A3C}"/>
          </ac:spMkLst>
        </pc:spChg>
      </pc:sldChg>
      <pc:sldChg chg="delSp modSp mod">
        <pc:chgData name="Hannah Sycamore" userId="b4770bae-8292-4e0f-8212-963b4c6b3ded" providerId="ADAL" clId="{5132BCB8-2042-4563-B85A-A555447B6316}" dt="2025-12-18T12:40:37.112" v="144"/>
        <pc:sldMkLst>
          <pc:docMk/>
          <pc:sldMk cId="2365449452" sldId="324"/>
        </pc:sldMkLst>
        <pc:spChg chg="del">
          <ac:chgData name="Hannah Sycamore" userId="b4770bae-8292-4e0f-8212-963b4c6b3ded" providerId="ADAL" clId="{5132BCB8-2042-4563-B85A-A555447B6316}" dt="2025-12-18T12:38:25.777" v="115" actId="478"/>
          <ac:spMkLst>
            <pc:docMk/>
            <pc:sldMk cId="2365449452" sldId="324"/>
            <ac:spMk id="5" creationId="{66295D5C-0FCA-68DB-4FC5-8B4D7997BE9B}"/>
          </ac:spMkLst>
        </pc:spChg>
        <pc:picChg chg="ord">
          <ac:chgData name="Hannah Sycamore" userId="b4770bae-8292-4e0f-8212-963b4c6b3ded" providerId="ADAL" clId="{5132BCB8-2042-4563-B85A-A555447B6316}" dt="2025-12-18T12:40:37.112" v="144"/>
          <ac:picMkLst>
            <pc:docMk/>
            <pc:sldMk cId="2365449452" sldId="324"/>
            <ac:picMk id="3" creationId="{7CF326D9-9412-63D4-7CCE-8CE7CF05D490}"/>
          </ac:picMkLst>
        </pc:picChg>
      </pc:sldChg>
      <pc:sldChg chg="delSp mod">
        <pc:chgData name="Hannah Sycamore" userId="b4770bae-8292-4e0f-8212-963b4c6b3ded" providerId="ADAL" clId="{5132BCB8-2042-4563-B85A-A555447B6316}" dt="2025-12-18T12:38:23.121" v="114" actId="478"/>
        <pc:sldMkLst>
          <pc:docMk/>
          <pc:sldMk cId="1903127291" sldId="325"/>
        </pc:sldMkLst>
        <pc:spChg chg="del">
          <ac:chgData name="Hannah Sycamore" userId="b4770bae-8292-4e0f-8212-963b4c6b3ded" providerId="ADAL" clId="{5132BCB8-2042-4563-B85A-A555447B6316}" dt="2025-12-18T12:38:23.121" v="114" actId="478"/>
          <ac:spMkLst>
            <pc:docMk/>
            <pc:sldMk cId="1903127291" sldId="325"/>
            <ac:spMk id="5" creationId="{FC371754-07D9-D2D2-FE4B-B9ECC92B4D35}"/>
          </ac:spMkLst>
        </pc:spChg>
      </pc:sldChg>
      <pc:sldChg chg="delSp mod">
        <pc:chgData name="Hannah Sycamore" userId="b4770bae-8292-4e0f-8212-963b4c6b3ded" providerId="ADAL" clId="{5132BCB8-2042-4563-B85A-A555447B6316}" dt="2025-12-18T12:38:16.064" v="113" actId="478"/>
        <pc:sldMkLst>
          <pc:docMk/>
          <pc:sldMk cId="1285927184" sldId="326"/>
        </pc:sldMkLst>
        <pc:spChg chg="del">
          <ac:chgData name="Hannah Sycamore" userId="b4770bae-8292-4e0f-8212-963b4c6b3ded" providerId="ADAL" clId="{5132BCB8-2042-4563-B85A-A555447B6316}" dt="2025-12-18T12:38:16.064" v="113" actId="478"/>
          <ac:spMkLst>
            <pc:docMk/>
            <pc:sldMk cId="1285927184" sldId="326"/>
            <ac:spMk id="5" creationId="{1330A90E-6696-3A22-8CDB-3B70E9B92B01}"/>
          </ac:spMkLst>
        </pc:spChg>
      </pc:sldChg>
      <pc:sldChg chg="delSp mod">
        <pc:chgData name="Hannah Sycamore" userId="b4770bae-8292-4e0f-8212-963b4c6b3ded" providerId="ADAL" clId="{5132BCB8-2042-4563-B85A-A555447B6316}" dt="2025-12-18T12:38:02.377" v="112" actId="478"/>
        <pc:sldMkLst>
          <pc:docMk/>
          <pc:sldMk cId="1502828413" sldId="327"/>
        </pc:sldMkLst>
        <pc:spChg chg="del">
          <ac:chgData name="Hannah Sycamore" userId="b4770bae-8292-4e0f-8212-963b4c6b3ded" providerId="ADAL" clId="{5132BCB8-2042-4563-B85A-A555447B6316}" dt="2025-12-18T12:38:02.377" v="112" actId="478"/>
          <ac:spMkLst>
            <pc:docMk/>
            <pc:sldMk cId="1502828413" sldId="327"/>
            <ac:spMk id="5" creationId="{D628DBDB-C914-13A0-8BC7-32A5B8445FD8}"/>
          </ac:spMkLst>
        </pc:spChg>
      </pc:sldChg>
      <pc:sldChg chg="delSp mod">
        <pc:chgData name="Hannah Sycamore" userId="b4770bae-8292-4e0f-8212-963b4c6b3ded" providerId="ADAL" clId="{5132BCB8-2042-4563-B85A-A555447B6316}" dt="2025-12-18T12:38:00.848" v="111" actId="478"/>
        <pc:sldMkLst>
          <pc:docMk/>
          <pc:sldMk cId="1585322398" sldId="328"/>
        </pc:sldMkLst>
        <pc:spChg chg="del">
          <ac:chgData name="Hannah Sycamore" userId="b4770bae-8292-4e0f-8212-963b4c6b3ded" providerId="ADAL" clId="{5132BCB8-2042-4563-B85A-A555447B6316}" dt="2025-12-18T12:38:00.848" v="111" actId="478"/>
          <ac:spMkLst>
            <pc:docMk/>
            <pc:sldMk cId="1585322398" sldId="328"/>
            <ac:spMk id="5" creationId="{FDB8545C-D93B-E3A4-DA73-A455F9DEAE1D}"/>
          </ac:spMkLst>
        </pc:spChg>
      </pc:sldChg>
      <pc:sldChg chg="delSp modSp mod modCm">
        <pc:chgData name="Hannah Sycamore" userId="b4770bae-8292-4e0f-8212-963b4c6b3ded" providerId="ADAL" clId="{5132BCB8-2042-4563-B85A-A555447B6316}" dt="2025-12-18T12:38:49.048" v="125" actId="478"/>
        <pc:sldMkLst>
          <pc:docMk/>
          <pc:sldMk cId="333699294" sldId="329"/>
        </pc:sldMkLst>
        <pc:spChg chg="del">
          <ac:chgData name="Hannah Sycamore" userId="b4770bae-8292-4e0f-8212-963b4c6b3ded" providerId="ADAL" clId="{5132BCB8-2042-4563-B85A-A555447B6316}" dt="2025-12-18T12:38:49.048" v="125" actId="478"/>
          <ac:spMkLst>
            <pc:docMk/>
            <pc:sldMk cId="333699294" sldId="329"/>
            <ac:spMk id="5" creationId="{A66D4136-E0F1-4AB6-F242-C2195449888E}"/>
          </ac:spMkLst>
        </pc:spChg>
        <pc:spChg chg="mod">
          <ac:chgData name="Hannah Sycamore" userId="b4770bae-8292-4e0f-8212-963b4c6b3ded" providerId="ADAL" clId="{5132BCB8-2042-4563-B85A-A555447B6316}" dt="2025-12-18T12:36:17.846" v="91" actId="20577"/>
          <ac:spMkLst>
            <pc:docMk/>
            <pc:sldMk cId="333699294" sldId="329"/>
            <ac:spMk id="13" creationId="{C39BD015-0837-1277-2C4F-0B82443C6213}"/>
          </ac:spMkLst>
        </pc:sp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18T12:36:17.846" v="91" actId="20577"/>
              <pc2:cmMkLst xmlns:pc2="http://schemas.microsoft.com/office/powerpoint/2019/9/main/command">
                <pc:docMk/>
                <pc:sldMk cId="333699294" sldId="329"/>
                <pc2:cmMk id="{095459CB-48A8-41CB-8472-FF45C99EB2E7}"/>
              </pc2:cmMkLst>
            </pc226:cmChg>
          </p:ext>
        </pc:extLst>
      </pc:sldChg>
      <pc:sldChg chg="delSp mod">
        <pc:chgData name="Hannah Sycamore" userId="b4770bae-8292-4e0f-8212-963b4c6b3ded" providerId="ADAL" clId="{5132BCB8-2042-4563-B85A-A555447B6316}" dt="2025-12-18T12:38:47.130" v="124" actId="478"/>
        <pc:sldMkLst>
          <pc:docMk/>
          <pc:sldMk cId="2181172718" sldId="330"/>
        </pc:sldMkLst>
        <pc:spChg chg="del">
          <ac:chgData name="Hannah Sycamore" userId="b4770bae-8292-4e0f-8212-963b4c6b3ded" providerId="ADAL" clId="{5132BCB8-2042-4563-B85A-A555447B6316}" dt="2025-12-18T12:38:47.130" v="124" actId="478"/>
          <ac:spMkLst>
            <pc:docMk/>
            <pc:sldMk cId="2181172718" sldId="330"/>
            <ac:spMk id="5" creationId="{2B39B679-1D38-CF29-AE79-6A3B94A52262}"/>
          </ac:spMkLst>
        </pc:spChg>
      </pc:sldChg>
      <pc:sldChg chg="delSp modSp mod">
        <pc:chgData name="Hannah Sycamore" userId="b4770bae-8292-4e0f-8212-963b4c6b3ded" providerId="ADAL" clId="{5132BCB8-2042-4563-B85A-A555447B6316}" dt="2025-12-18T13:22:25.260" v="198" actId="167"/>
        <pc:sldMkLst>
          <pc:docMk/>
          <pc:sldMk cId="1806386070" sldId="331"/>
        </pc:sldMkLst>
        <pc:spChg chg="ord">
          <ac:chgData name="Hannah Sycamore" userId="b4770bae-8292-4e0f-8212-963b4c6b3ded" providerId="ADAL" clId="{5132BCB8-2042-4563-B85A-A555447B6316}" dt="2025-12-18T13:21:52.135" v="188"/>
          <ac:spMkLst>
            <pc:docMk/>
            <pc:sldMk cId="1806386070" sldId="331"/>
            <ac:spMk id="2" creationId="{2576F028-17AB-F6EF-7AC2-DCE405D16D2C}"/>
          </ac:spMkLst>
        </pc:spChg>
        <pc:spChg chg="del">
          <ac:chgData name="Hannah Sycamore" userId="b4770bae-8292-4e0f-8212-963b4c6b3ded" providerId="ADAL" clId="{5132BCB8-2042-4563-B85A-A555447B6316}" dt="2025-12-18T12:38:45.005" v="123" actId="478"/>
          <ac:spMkLst>
            <pc:docMk/>
            <pc:sldMk cId="1806386070" sldId="331"/>
            <ac:spMk id="5" creationId="{B08E3FBF-9723-37D1-3434-03FAEFB87ECE}"/>
          </ac:spMkLst>
        </pc:spChg>
        <pc:spChg chg="ord">
          <ac:chgData name="Hannah Sycamore" userId="b4770bae-8292-4e0f-8212-963b4c6b3ded" providerId="ADAL" clId="{5132BCB8-2042-4563-B85A-A555447B6316}" dt="2025-12-18T13:21:54.589" v="189"/>
          <ac:spMkLst>
            <pc:docMk/>
            <pc:sldMk cId="1806386070" sldId="331"/>
            <ac:spMk id="6" creationId="{658BEFC4-F1A4-AE77-F42E-4EA306CD326B}"/>
          </ac:spMkLst>
        </pc:spChg>
        <pc:spChg chg="ord">
          <ac:chgData name="Hannah Sycamore" userId="b4770bae-8292-4e0f-8212-963b4c6b3ded" providerId="ADAL" clId="{5132BCB8-2042-4563-B85A-A555447B6316}" dt="2025-12-18T13:21:57.462" v="190"/>
          <ac:spMkLst>
            <pc:docMk/>
            <pc:sldMk cId="1806386070" sldId="331"/>
            <ac:spMk id="9" creationId="{6096FC9F-A109-16CB-B62B-BC276635A3A7}"/>
          </ac:spMkLst>
        </pc:spChg>
        <pc:picChg chg="mod ord">
          <ac:chgData name="Hannah Sycamore" userId="b4770bae-8292-4e0f-8212-963b4c6b3ded" providerId="ADAL" clId="{5132BCB8-2042-4563-B85A-A555447B6316}" dt="2025-12-18T13:22:25.260" v="198" actId="167"/>
          <ac:picMkLst>
            <pc:docMk/>
            <pc:sldMk cId="1806386070" sldId="331"/>
            <ac:picMk id="7" creationId="{C3F5EBA6-DC77-DB1F-1339-AC0559BE00C9}"/>
          </ac:picMkLst>
        </pc:picChg>
      </pc:sldChg>
      <pc:sldChg chg="delSp modSp mod">
        <pc:chgData name="Hannah Sycamore" userId="b4770bae-8292-4e0f-8212-963b4c6b3ded" providerId="ADAL" clId="{5132BCB8-2042-4563-B85A-A555447B6316}" dt="2025-12-18T13:21:33.527" v="175"/>
        <pc:sldMkLst>
          <pc:docMk/>
          <pc:sldMk cId="1407797673" sldId="332"/>
        </pc:sldMkLst>
        <pc:spChg chg="del">
          <ac:chgData name="Hannah Sycamore" userId="b4770bae-8292-4e0f-8212-963b4c6b3ded" providerId="ADAL" clId="{5132BCB8-2042-4563-B85A-A555447B6316}" dt="2025-12-18T12:38:42.970" v="122" actId="478"/>
          <ac:spMkLst>
            <pc:docMk/>
            <pc:sldMk cId="1407797673" sldId="332"/>
            <ac:spMk id="5" creationId="{D2912C8C-3014-FCC0-F01E-AE4F2562BF5C}"/>
          </ac:spMkLst>
        </pc:spChg>
        <pc:picChg chg="ord">
          <ac:chgData name="Hannah Sycamore" userId="b4770bae-8292-4e0f-8212-963b4c6b3ded" providerId="ADAL" clId="{5132BCB8-2042-4563-B85A-A555447B6316}" dt="2025-12-18T13:21:33.527" v="175"/>
          <ac:picMkLst>
            <pc:docMk/>
            <pc:sldMk cId="1407797673" sldId="332"/>
            <ac:picMk id="10" creationId="{0FE0C994-E619-7E8A-1C1D-5DB2E8828E86}"/>
          </ac:picMkLst>
        </pc:picChg>
      </pc:sldChg>
      <pc:sldChg chg="delSp modSp mod modCm">
        <pc:chgData name="Hannah Sycamore" userId="b4770bae-8292-4e0f-8212-963b4c6b3ded" providerId="ADAL" clId="{5132BCB8-2042-4563-B85A-A555447B6316}" dt="2025-12-18T13:19:25.925" v="167" actId="167"/>
        <pc:sldMkLst>
          <pc:docMk/>
          <pc:sldMk cId="1506247511" sldId="333"/>
        </pc:sldMkLst>
        <pc:spChg chg="del">
          <ac:chgData name="Hannah Sycamore" userId="b4770bae-8292-4e0f-8212-963b4c6b3ded" providerId="ADAL" clId="{5132BCB8-2042-4563-B85A-A555447B6316}" dt="2025-12-18T12:38:40.876" v="121" actId="478"/>
          <ac:spMkLst>
            <pc:docMk/>
            <pc:sldMk cId="1506247511" sldId="333"/>
            <ac:spMk id="5" creationId="{863F6911-CF0F-9566-A1E7-EA28D8726B69}"/>
          </ac:spMkLst>
        </pc:spChg>
        <pc:spChg chg="del mod">
          <ac:chgData name="Hannah Sycamore" userId="b4770bae-8292-4e0f-8212-963b4c6b3ded" providerId="ADAL" clId="{5132BCB8-2042-4563-B85A-A555447B6316}" dt="2025-12-18T12:34:03.470" v="25" actId="478"/>
          <ac:spMkLst>
            <pc:docMk/>
            <pc:sldMk cId="1506247511" sldId="333"/>
            <ac:spMk id="7" creationId="{74DCE141-4122-D404-7B5D-FA179CE1DA36}"/>
          </ac:spMkLst>
        </pc:spChg>
        <pc:spChg chg="mod">
          <ac:chgData name="Hannah Sycamore" userId="b4770bae-8292-4e0f-8212-963b4c6b3ded" providerId="ADAL" clId="{5132BCB8-2042-4563-B85A-A555447B6316}" dt="2025-12-18T12:34:09.669" v="27" actId="14100"/>
          <ac:spMkLst>
            <pc:docMk/>
            <pc:sldMk cId="1506247511" sldId="333"/>
            <ac:spMk id="13" creationId="{A59E7199-D0F4-F779-E08D-14244B857F73}"/>
          </ac:spMkLst>
        </pc:spChg>
        <pc:spChg chg="mod">
          <ac:chgData name="Hannah Sycamore" userId="b4770bae-8292-4e0f-8212-963b4c6b3ded" providerId="ADAL" clId="{5132BCB8-2042-4563-B85A-A555447B6316}" dt="2025-12-18T12:35:59.345" v="83" actId="1076"/>
          <ac:spMkLst>
            <pc:docMk/>
            <pc:sldMk cId="1506247511" sldId="333"/>
            <ac:spMk id="14" creationId="{BF274823-2162-EA6A-698F-47253FADB1BA}"/>
          </ac:spMkLst>
        </pc:spChg>
        <pc:picChg chg="mod ord">
          <ac:chgData name="Hannah Sycamore" userId="b4770bae-8292-4e0f-8212-963b4c6b3ded" providerId="ADAL" clId="{5132BCB8-2042-4563-B85A-A555447B6316}" dt="2025-12-18T13:19:25.925" v="167" actId="167"/>
          <ac:picMkLst>
            <pc:docMk/>
            <pc:sldMk cId="1506247511" sldId="333"/>
            <ac:picMk id="10" creationId="{E4B0E3A6-7107-088E-80EE-B98A19977ED7}"/>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18T12:33:49.173" v="24" actId="21"/>
              <pc2:cmMkLst xmlns:pc2="http://schemas.microsoft.com/office/powerpoint/2019/9/main/command">
                <pc:docMk/>
                <pc:sldMk cId="1506247511" sldId="333"/>
                <pc2:cmMk id="{90FBD091-8B78-48FE-ADCB-455E92723E97}"/>
              </pc2:cmMkLst>
            </pc226:cmChg>
          </p:ext>
        </pc:extLst>
      </pc:sldChg>
      <pc:sldChg chg="delSp modSp mod modCm">
        <pc:chgData name="Hannah Sycamore" userId="b4770bae-8292-4e0f-8212-963b4c6b3ded" providerId="ADAL" clId="{5132BCB8-2042-4563-B85A-A555447B6316}" dt="2025-12-18T13:19:04.286" v="163" actId="167"/>
        <pc:sldMkLst>
          <pc:docMk/>
          <pc:sldMk cId="346365715" sldId="334"/>
        </pc:sldMkLst>
        <pc:spChg chg="del">
          <ac:chgData name="Hannah Sycamore" userId="b4770bae-8292-4e0f-8212-963b4c6b3ded" providerId="ADAL" clId="{5132BCB8-2042-4563-B85A-A555447B6316}" dt="2025-12-18T12:38:38.819" v="120" actId="478"/>
          <ac:spMkLst>
            <pc:docMk/>
            <pc:sldMk cId="346365715" sldId="334"/>
            <ac:spMk id="5" creationId="{E6860F82-54BD-4EC1-0C3A-F8E7AACD23DA}"/>
          </ac:spMkLst>
        </pc:spChg>
        <pc:spChg chg="mod">
          <ac:chgData name="Hannah Sycamore" userId="b4770bae-8292-4e0f-8212-963b4c6b3ded" providerId="ADAL" clId="{5132BCB8-2042-4563-B85A-A555447B6316}" dt="2025-12-18T12:33:32.620" v="23" actId="20577"/>
          <ac:spMkLst>
            <pc:docMk/>
            <pc:sldMk cId="346365715" sldId="334"/>
            <ac:spMk id="9" creationId="{5468A5CB-715B-A13D-6E6E-0E09C579A8DC}"/>
          </ac:spMkLst>
        </pc:spChg>
        <pc:picChg chg="ord">
          <ac:chgData name="Hannah Sycamore" userId="b4770bae-8292-4e0f-8212-963b4c6b3ded" providerId="ADAL" clId="{5132BCB8-2042-4563-B85A-A555447B6316}" dt="2025-12-18T13:19:04.286" v="163" actId="167"/>
          <ac:picMkLst>
            <pc:docMk/>
            <pc:sldMk cId="346365715" sldId="334"/>
            <ac:picMk id="10" creationId="{6C63CC53-2EAC-AA82-1334-60FF783B5D2D}"/>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18T12:33:32.620" v="23" actId="20577"/>
              <pc2:cmMkLst xmlns:pc2="http://schemas.microsoft.com/office/powerpoint/2019/9/main/command">
                <pc:docMk/>
                <pc:sldMk cId="346365715" sldId="334"/>
                <pc2:cmMk id="{FDC8330F-870B-4D3E-A072-C2DE9FC29961}"/>
              </pc2:cmMkLst>
            </pc226:cmChg>
          </p:ext>
        </pc:extLst>
      </pc:sldChg>
      <pc:sldChg chg="delSp modSp mod">
        <pc:chgData name="Hannah Sycamore" userId="b4770bae-8292-4e0f-8212-963b4c6b3ded" providerId="ADAL" clId="{5132BCB8-2042-4563-B85A-A555447B6316}" dt="2025-12-18T13:18:41.524" v="159" actId="167"/>
        <pc:sldMkLst>
          <pc:docMk/>
          <pc:sldMk cId="508208438" sldId="335"/>
        </pc:sldMkLst>
        <pc:spChg chg="ord">
          <ac:chgData name="Hannah Sycamore" userId="b4770bae-8292-4e0f-8212-963b4c6b3ded" providerId="ADAL" clId="{5132BCB8-2042-4563-B85A-A555447B6316}" dt="2025-12-18T13:18:31.070" v="156"/>
          <ac:spMkLst>
            <pc:docMk/>
            <pc:sldMk cId="508208438" sldId="335"/>
            <ac:spMk id="2" creationId="{87FB6A7B-90E5-2EDC-1DF9-BBA3DFECF722}"/>
          </ac:spMkLst>
        </pc:spChg>
        <pc:spChg chg="del">
          <ac:chgData name="Hannah Sycamore" userId="b4770bae-8292-4e0f-8212-963b4c6b3ded" providerId="ADAL" clId="{5132BCB8-2042-4563-B85A-A555447B6316}" dt="2025-12-18T12:38:36.313" v="119" actId="478"/>
          <ac:spMkLst>
            <pc:docMk/>
            <pc:sldMk cId="508208438" sldId="335"/>
            <ac:spMk id="5" creationId="{60231E37-D768-5EC3-EDAA-9CBFF9F06DCE}"/>
          </ac:spMkLst>
        </pc:spChg>
        <pc:picChg chg="mod ord">
          <ac:chgData name="Hannah Sycamore" userId="b4770bae-8292-4e0f-8212-963b4c6b3ded" providerId="ADAL" clId="{5132BCB8-2042-4563-B85A-A555447B6316}" dt="2025-12-18T13:18:41.524" v="159" actId="167"/>
          <ac:picMkLst>
            <pc:docMk/>
            <pc:sldMk cId="508208438" sldId="335"/>
            <ac:picMk id="8" creationId="{95271D65-59F7-4DB2-0025-CD60096955DB}"/>
          </ac:picMkLst>
        </pc:picChg>
      </pc:sldChg>
      <pc:sldChg chg="delSp modSp mod modCm">
        <pc:chgData name="Hannah Sycamore" userId="b4770bae-8292-4e0f-8212-963b4c6b3ded" providerId="ADAL" clId="{5132BCB8-2042-4563-B85A-A555447B6316}" dt="2025-12-18T12:39:05.067" v="132" actId="478"/>
        <pc:sldMkLst>
          <pc:docMk/>
          <pc:sldMk cId="2661728400" sldId="336"/>
        </pc:sldMkLst>
        <pc:spChg chg="del">
          <ac:chgData name="Hannah Sycamore" userId="b4770bae-8292-4e0f-8212-963b4c6b3ded" providerId="ADAL" clId="{5132BCB8-2042-4563-B85A-A555447B6316}" dt="2025-12-18T12:39:05.067" v="132" actId="478"/>
          <ac:spMkLst>
            <pc:docMk/>
            <pc:sldMk cId="2661728400" sldId="336"/>
            <ac:spMk id="5" creationId="{781779F4-AF50-F6A5-F383-C3CA2FDCD9B9}"/>
          </ac:spMkLst>
        </pc:spChg>
        <pc:spChg chg="mod">
          <ac:chgData name="Hannah Sycamore" userId="b4770bae-8292-4e0f-8212-963b4c6b3ded" providerId="ADAL" clId="{5132BCB8-2042-4563-B85A-A555447B6316}" dt="2025-12-18T12:37:11.810" v="105" actId="1076"/>
          <ac:spMkLst>
            <pc:docMk/>
            <pc:sldMk cId="2661728400" sldId="336"/>
            <ac:spMk id="15" creationId="{7A091B52-6540-0FF5-B8C7-30DFCA552C78}"/>
          </ac:spMkLst>
        </pc:sp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18T12:37:04.144" v="102" actId="20577"/>
              <pc2:cmMkLst xmlns:pc2="http://schemas.microsoft.com/office/powerpoint/2019/9/main/command">
                <pc:docMk/>
                <pc:sldMk cId="2661728400" sldId="336"/>
                <pc2:cmMk id="{EC5C2506-2DF1-48C6-A3B4-AC25627177CB}"/>
              </pc2:cmMkLst>
            </pc226:cmChg>
          </p:ext>
        </pc:extLst>
      </pc:sldChg>
      <pc:sldChg chg="delSp modSp mod">
        <pc:chgData name="Hannah Sycamore" userId="b4770bae-8292-4e0f-8212-963b4c6b3ded" providerId="ADAL" clId="{5132BCB8-2042-4563-B85A-A555447B6316}" dt="2025-12-18T13:24:53.796" v="225"/>
        <pc:sldMkLst>
          <pc:docMk/>
          <pc:sldMk cId="2031570379" sldId="337"/>
        </pc:sldMkLst>
        <pc:spChg chg="ord">
          <ac:chgData name="Hannah Sycamore" userId="b4770bae-8292-4e0f-8212-963b4c6b3ded" providerId="ADAL" clId="{5132BCB8-2042-4563-B85A-A555447B6316}" dt="2025-12-18T13:24:53.796" v="225"/>
          <ac:spMkLst>
            <pc:docMk/>
            <pc:sldMk cId="2031570379" sldId="337"/>
            <ac:spMk id="2" creationId="{FE9DC0C1-2C13-22E0-F72E-C12865F38826}"/>
          </ac:spMkLst>
        </pc:spChg>
        <pc:spChg chg="del">
          <ac:chgData name="Hannah Sycamore" userId="b4770bae-8292-4e0f-8212-963b4c6b3ded" providerId="ADAL" clId="{5132BCB8-2042-4563-B85A-A555447B6316}" dt="2025-12-18T12:39:03.217" v="131" actId="478"/>
          <ac:spMkLst>
            <pc:docMk/>
            <pc:sldMk cId="2031570379" sldId="337"/>
            <ac:spMk id="5" creationId="{1AAD7C51-0FF0-2DB8-0ECE-05E072F6CE48}"/>
          </ac:spMkLst>
        </pc:spChg>
      </pc:sldChg>
      <pc:sldChg chg="modSp mod">
        <pc:chgData name="Hannah Sycamore" userId="b4770bae-8292-4e0f-8212-963b4c6b3ded" providerId="ADAL" clId="{5132BCB8-2042-4563-B85A-A555447B6316}" dt="2025-12-18T13:24:42.614" v="219"/>
        <pc:sldMkLst>
          <pc:docMk/>
          <pc:sldMk cId="4161837294" sldId="338"/>
        </pc:sldMkLst>
        <pc:grpChg chg="ord">
          <ac:chgData name="Hannah Sycamore" userId="b4770bae-8292-4e0f-8212-963b4c6b3ded" providerId="ADAL" clId="{5132BCB8-2042-4563-B85A-A555447B6316}" dt="2025-12-18T13:24:42.614" v="219"/>
          <ac:grpSpMkLst>
            <pc:docMk/>
            <pc:sldMk cId="4161837294" sldId="338"/>
            <ac:grpSpMk id="3" creationId="{5A6C1B36-E534-A6CC-2B06-C0D0775E09B5}"/>
          </ac:grpSpMkLst>
        </pc:grpChg>
        <pc:picChg chg="mod modCrop">
          <ac:chgData name="Hannah Sycamore" userId="b4770bae-8292-4e0f-8212-963b4c6b3ded" providerId="ADAL" clId="{5132BCB8-2042-4563-B85A-A555447B6316}" dt="2025-12-18T13:24:30.176" v="214" actId="732"/>
          <ac:picMkLst>
            <pc:docMk/>
            <pc:sldMk cId="4161837294" sldId="338"/>
            <ac:picMk id="18" creationId="{3F3320C5-1D76-C079-3AE1-7BE9ABA0FF01}"/>
          </ac:picMkLst>
        </pc:picChg>
        <pc:picChg chg="mod modCrop">
          <ac:chgData name="Hannah Sycamore" userId="b4770bae-8292-4e0f-8212-963b4c6b3ded" providerId="ADAL" clId="{5132BCB8-2042-4563-B85A-A555447B6316}" dt="2025-12-18T13:24:37.956" v="216" actId="732"/>
          <ac:picMkLst>
            <pc:docMk/>
            <pc:sldMk cId="4161837294" sldId="338"/>
            <ac:picMk id="23" creationId="{1FFB0850-3AC9-D0DF-4F8E-8E75875FA4C9}"/>
          </ac:picMkLst>
        </pc:picChg>
      </pc:sldChg>
      <pc:sldChg chg="delSp modSp mod">
        <pc:chgData name="Hannah Sycamore" userId="b4770bae-8292-4e0f-8212-963b4c6b3ded" providerId="ADAL" clId="{5132BCB8-2042-4563-B85A-A555447B6316}" dt="2025-12-18T13:24:10.599" v="211" actId="732"/>
        <pc:sldMkLst>
          <pc:docMk/>
          <pc:sldMk cId="2067598738" sldId="339"/>
        </pc:sldMkLst>
        <pc:spChg chg="del">
          <ac:chgData name="Hannah Sycamore" userId="b4770bae-8292-4e0f-8212-963b4c6b3ded" providerId="ADAL" clId="{5132BCB8-2042-4563-B85A-A555447B6316}" dt="2025-12-18T12:39:00.793" v="130" actId="478"/>
          <ac:spMkLst>
            <pc:docMk/>
            <pc:sldMk cId="2067598738" sldId="339"/>
            <ac:spMk id="5" creationId="{BEACFC90-B520-6E65-E83A-883735C6A84C}"/>
          </ac:spMkLst>
        </pc:spChg>
        <pc:grpChg chg="ord">
          <ac:chgData name="Hannah Sycamore" userId="b4770bae-8292-4e0f-8212-963b4c6b3ded" providerId="ADAL" clId="{5132BCB8-2042-4563-B85A-A555447B6316}" dt="2025-12-18T13:23:45.238" v="205"/>
          <ac:grpSpMkLst>
            <pc:docMk/>
            <pc:sldMk cId="2067598738" sldId="339"/>
            <ac:grpSpMk id="3" creationId="{D51B77A1-997F-A169-3475-988D14786C6B}"/>
          </ac:grpSpMkLst>
        </pc:grpChg>
        <pc:picChg chg="mod modCrop">
          <ac:chgData name="Hannah Sycamore" userId="b4770bae-8292-4e0f-8212-963b4c6b3ded" providerId="ADAL" clId="{5132BCB8-2042-4563-B85A-A555447B6316}" dt="2025-12-18T13:24:10.599" v="211" actId="732"/>
          <ac:picMkLst>
            <pc:docMk/>
            <pc:sldMk cId="2067598738" sldId="339"/>
            <ac:picMk id="20" creationId="{C3192CCA-45F6-9A2F-0FDE-30ED4F80F954}"/>
          </ac:picMkLst>
        </pc:picChg>
        <pc:picChg chg="mod modCrop">
          <ac:chgData name="Hannah Sycamore" userId="b4770bae-8292-4e0f-8212-963b4c6b3ded" providerId="ADAL" clId="{5132BCB8-2042-4563-B85A-A555447B6316}" dt="2025-12-18T13:24:03.376" v="209" actId="732"/>
          <ac:picMkLst>
            <pc:docMk/>
            <pc:sldMk cId="2067598738" sldId="339"/>
            <ac:picMk id="21" creationId="{5B572B66-4018-EDE1-D2C5-4AFAE640FCFC}"/>
          </ac:picMkLst>
        </pc:picChg>
      </pc:sldChg>
      <pc:sldChg chg="delSp mod">
        <pc:chgData name="Hannah Sycamore" userId="b4770bae-8292-4e0f-8212-963b4c6b3ded" providerId="ADAL" clId="{5132BCB8-2042-4563-B85A-A555447B6316}" dt="2025-12-18T12:38:58.867" v="129" actId="478"/>
        <pc:sldMkLst>
          <pc:docMk/>
          <pc:sldMk cId="2910802568" sldId="340"/>
        </pc:sldMkLst>
        <pc:spChg chg="del">
          <ac:chgData name="Hannah Sycamore" userId="b4770bae-8292-4e0f-8212-963b4c6b3ded" providerId="ADAL" clId="{5132BCB8-2042-4563-B85A-A555447B6316}" dt="2025-12-18T12:38:58.867" v="129" actId="478"/>
          <ac:spMkLst>
            <pc:docMk/>
            <pc:sldMk cId="2910802568" sldId="340"/>
            <ac:spMk id="5" creationId="{AAC7E6CA-2CE2-7855-9758-D632F4543141}"/>
          </ac:spMkLst>
        </pc:spChg>
      </pc:sldChg>
      <pc:sldChg chg="delSp mod">
        <pc:chgData name="Hannah Sycamore" userId="b4770bae-8292-4e0f-8212-963b4c6b3ded" providerId="ADAL" clId="{5132BCB8-2042-4563-B85A-A555447B6316}" dt="2025-12-18T12:38:56.419" v="128" actId="478"/>
        <pc:sldMkLst>
          <pc:docMk/>
          <pc:sldMk cId="3653662734" sldId="341"/>
        </pc:sldMkLst>
        <pc:spChg chg="del">
          <ac:chgData name="Hannah Sycamore" userId="b4770bae-8292-4e0f-8212-963b4c6b3ded" providerId="ADAL" clId="{5132BCB8-2042-4563-B85A-A555447B6316}" dt="2025-12-18T12:38:56.419" v="128" actId="478"/>
          <ac:spMkLst>
            <pc:docMk/>
            <pc:sldMk cId="3653662734" sldId="341"/>
            <ac:spMk id="5" creationId="{129CB314-FB13-E9CD-DD22-EC5FAD505C2E}"/>
          </ac:spMkLst>
        </pc:spChg>
      </pc:sldChg>
      <pc:sldChg chg="delSp mod">
        <pc:chgData name="Hannah Sycamore" userId="b4770bae-8292-4e0f-8212-963b4c6b3ded" providerId="ADAL" clId="{5132BCB8-2042-4563-B85A-A555447B6316}" dt="2025-12-18T12:38:52.761" v="127" actId="478"/>
        <pc:sldMkLst>
          <pc:docMk/>
          <pc:sldMk cId="2107995673" sldId="342"/>
        </pc:sldMkLst>
        <pc:spChg chg="del">
          <ac:chgData name="Hannah Sycamore" userId="b4770bae-8292-4e0f-8212-963b4c6b3ded" providerId="ADAL" clId="{5132BCB8-2042-4563-B85A-A555447B6316}" dt="2025-12-18T12:38:52.761" v="127" actId="478"/>
          <ac:spMkLst>
            <pc:docMk/>
            <pc:sldMk cId="2107995673" sldId="342"/>
            <ac:spMk id="5" creationId="{911EAE4C-A409-9B45-0D94-B16ACCBD5C5E}"/>
          </ac:spMkLst>
        </pc:spChg>
      </pc:sldChg>
      <pc:sldChg chg="delSp mod">
        <pc:chgData name="Hannah Sycamore" userId="b4770bae-8292-4e0f-8212-963b4c6b3ded" providerId="ADAL" clId="{5132BCB8-2042-4563-B85A-A555447B6316}" dt="2025-12-18T12:38:51.017" v="126" actId="478"/>
        <pc:sldMkLst>
          <pc:docMk/>
          <pc:sldMk cId="2025670155" sldId="343"/>
        </pc:sldMkLst>
        <pc:spChg chg="del">
          <ac:chgData name="Hannah Sycamore" userId="b4770bae-8292-4e0f-8212-963b4c6b3ded" providerId="ADAL" clId="{5132BCB8-2042-4563-B85A-A555447B6316}" dt="2025-12-18T12:38:51.017" v="126" actId="478"/>
          <ac:spMkLst>
            <pc:docMk/>
            <pc:sldMk cId="2025670155" sldId="343"/>
            <ac:spMk id="5" creationId="{AAB19BBD-0C76-B84B-0568-4B318FCF4328}"/>
          </ac:spMkLst>
        </pc:spChg>
      </pc:sldChg>
      <pc:sldChg chg="delSp mod">
        <pc:chgData name="Hannah Sycamore" userId="b4770bae-8292-4e0f-8212-963b4c6b3ded" providerId="ADAL" clId="{5132BCB8-2042-4563-B85A-A555447B6316}" dt="2025-12-18T12:39:09" v="134" actId="478"/>
        <pc:sldMkLst>
          <pc:docMk/>
          <pc:sldMk cId="350042409" sldId="348"/>
        </pc:sldMkLst>
        <pc:spChg chg="del">
          <ac:chgData name="Hannah Sycamore" userId="b4770bae-8292-4e0f-8212-963b4c6b3ded" providerId="ADAL" clId="{5132BCB8-2042-4563-B85A-A555447B6316}" dt="2025-12-18T12:39:09" v="134" actId="478"/>
          <ac:spMkLst>
            <pc:docMk/>
            <pc:sldMk cId="350042409" sldId="348"/>
            <ac:spMk id="5" creationId="{D5039A62-453F-9AE5-9E28-844FFA4F9EAA}"/>
          </ac:spMkLst>
        </pc:spChg>
      </pc:sldChg>
      <pc:sldChg chg="delSp modSp mod">
        <pc:chgData name="Hannah Sycamore" userId="b4770bae-8292-4e0f-8212-963b4c6b3ded" providerId="ADAL" clId="{5132BCB8-2042-4563-B85A-A555447B6316}" dt="2025-12-18T13:25:07.436" v="228"/>
        <pc:sldMkLst>
          <pc:docMk/>
          <pc:sldMk cId="3064853389" sldId="349"/>
        </pc:sldMkLst>
        <pc:spChg chg="del">
          <ac:chgData name="Hannah Sycamore" userId="b4770bae-8292-4e0f-8212-963b4c6b3ded" providerId="ADAL" clId="{5132BCB8-2042-4563-B85A-A555447B6316}" dt="2025-12-18T12:39:07.106" v="133" actId="478"/>
          <ac:spMkLst>
            <pc:docMk/>
            <pc:sldMk cId="3064853389" sldId="349"/>
            <ac:spMk id="5" creationId="{37B41680-C300-C4CC-2FDE-38EA3383DA66}"/>
          </ac:spMkLst>
        </pc:spChg>
        <pc:picChg chg="ord">
          <ac:chgData name="Hannah Sycamore" userId="b4770bae-8292-4e0f-8212-963b4c6b3ded" providerId="ADAL" clId="{5132BCB8-2042-4563-B85A-A555447B6316}" dt="2025-12-18T13:25:07.436" v="228"/>
          <ac:picMkLst>
            <pc:docMk/>
            <pc:sldMk cId="3064853389" sldId="349"/>
            <ac:picMk id="8" creationId="{01AF7702-EE9D-5F16-6A1C-573CF3437072}"/>
          </ac:picMkLst>
        </pc:picChg>
      </pc:sldChg>
      <pc:sldChg chg="delSp mod">
        <pc:chgData name="Hannah Sycamore" userId="b4770bae-8292-4e0f-8212-963b4c6b3ded" providerId="ADAL" clId="{5132BCB8-2042-4563-B85A-A555447B6316}" dt="2025-12-18T12:37:52.299" v="108" actId="478"/>
        <pc:sldMkLst>
          <pc:docMk/>
          <pc:sldMk cId="2712790905" sldId="350"/>
        </pc:sldMkLst>
        <pc:spChg chg="del">
          <ac:chgData name="Hannah Sycamore" userId="b4770bae-8292-4e0f-8212-963b4c6b3ded" providerId="ADAL" clId="{5132BCB8-2042-4563-B85A-A555447B6316}" dt="2025-12-18T12:37:52.299" v="108" actId="478"/>
          <ac:spMkLst>
            <pc:docMk/>
            <pc:sldMk cId="2712790905" sldId="350"/>
            <ac:spMk id="4" creationId="{3B95DE1C-7984-2D88-1787-BF176D2B542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EC57A-BB31-4413-B219-6D814CF6EB10}" type="datetimeFigureOut">
              <a:rPr lang="en-GB" smtClean="0"/>
              <a:t>18/12/2025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5919CB-4763-4CA7-B855-F327AC99DF58}" type="slidenum">
              <a:rPr lang="en-GB" smtClean="0"/>
              <a:t>‹#›</a:t>
            </a:fld>
            <a:endParaRPr lang="en-GB"/>
          </a:p>
        </p:txBody>
      </p:sp>
    </p:spTree>
    <p:extLst>
      <p:ext uri="{BB962C8B-B14F-4D97-AF65-F5344CB8AC3E}">
        <p14:creationId xmlns:p14="http://schemas.microsoft.com/office/powerpoint/2010/main" val="2394755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70CE6-3F69-78C1-23D9-6A93D995C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AF509-2EBE-0248-D34C-6D088C0304B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1E45168-071B-3C01-FCE7-E7C5EEC3FED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2621290-2711-7B5E-374C-15CF19891176}"/>
              </a:ext>
            </a:extLst>
          </p:cNvPr>
          <p:cNvSpPr>
            <a:spLocks noGrp="1"/>
          </p:cNvSpPr>
          <p:nvPr>
            <p:ph type="sldNum" sz="quarter" idx="5"/>
          </p:nvPr>
        </p:nvSpPr>
        <p:spPr/>
        <p:txBody>
          <a:bodyPr/>
          <a:lstStyle/>
          <a:p>
            <a:fld id="{A85919CB-4763-4CA7-B855-F327AC99DF58}" type="slidenum">
              <a:rPr lang="en-GB" smtClean="0"/>
              <a:t>4</a:t>
            </a:fld>
            <a:endParaRPr lang="en-GB"/>
          </a:p>
        </p:txBody>
      </p:sp>
    </p:spTree>
    <p:extLst>
      <p:ext uri="{BB962C8B-B14F-4D97-AF65-F5344CB8AC3E}">
        <p14:creationId xmlns:p14="http://schemas.microsoft.com/office/powerpoint/2010/main" val="949518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B5197-E07C-4799-1F58-4588DCB35A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BDB562-FF5A-7C13-4C65-50168628B57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03F9A94-C7FA-D4EC-5087-1BBD26E79AE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92ECA41-60E8-0688-C52F-301A1235B62B}"/>
              </a:ext>
            </a:extLst>
          </p:cNvPr>
          <p:cNvSpPr>
            <a:spLocks noGrp="1"/>
          </p:cNvSpPr>
          <p:nvPr>
            <p:ph type="sldNum" sz="quarter" idx="5"/>
          </p:nvPr>
        </p:nvSpPr>
        <p:spPr/>
        <p:txBody>
          <a:bodyPr/>
          <a:lstStyle/>
          <a:p>
            <a:fld id="{A85919CB-4763-4CA7-B855-F327AC99DF58}" type="slidenum">
              <a:rPr lang="en-GB" smtClean="0"/>
              <a:t>5</a:t>
            </a:fld>
            <a:endParaRPr lang="en-GB"/>
          </a:p>
        </p:txBody>
      </p:sp>
    </p:spTree>
    <p:extLst>
      <p:ext uri="{BB962C8B-B14F-4D97-AF65-F5344CB8AC3E}">
        <p14:creationId xmlns:p14="http://schemas.microsoft.com/office/powerpoint/2010/main" val="1805426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3746C-0925-D79A-63BD-6320441708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EBE6DA-4AC8-C361-B7CE-65A6EA5785C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4251B1C-5E83-D9FB-4239-951BD7909BC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C1C04D1-25ED-D88A-F844-AC626BA0B4CF}"/>
              </a:ext>
            </a:extLst>
          </p:cNvPr>
          <p:cNvSpPr>
            <a:spLocks noGrp="1"/>
          </p:cNvSpPr>
          <p:nvPr>
            <p:ph type="sldNum" sz="quarter" idx="5"/>
          </p:nvPr>
        </p:nvSpPr>
        <p:spPr/>
        <p:txBody>
          <a:bodyPr/>
          <a:lstStyle/>
          <a:p>
            <a:fld id="{A85919CB-4763-4CA7-B855-F327AC99DF58}" type="slidenum">
              <a:rPr lang="en-GB" smtClean="0"/>
              <a:t>6</a:t>
            </a:fld>
            <a:endParaRPr lang="en-GB"/>
          </a:p>
        </p:txBody>
      </p:sp>
    </p:spTree>
    <p:extLst>
      <p:ext uri="{BB962C8B-B14F-4D97-AF65-F5344CB8AC3E}">
        <p14:creationId xmlns:p14="http://schemas.microsoft.com/office/powerpoint/2010/main" val="1933651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F14B7-3AF5-4BBE-B131-CE6925645D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3C513D-17E1-FDF2-8D81-69D23878303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141A346-C94B-A57F-DCCA-3ADAED96A3F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8362058-91F7-9E3A-D59F-085F9C8A2F20}"/>
              </a:ext>
            </a:extLst>
          </p:cNvPr>
          <p:cNvSpPr>
            <a:spLocks noGrp="1"/>
          </p:cNvSpPr>
          <p:nvPr>
            <p:ph type="sldNum" sz="quarter" idx="5"/>
          </p:nvPr>
        </p:nvSpPr>
        <p:spPr/>
        <p:txBody>
          <a:bodyPr/>
          <a:lstStyle/>
          <a:p>
            <a:fld id="{A85919CB-4763-4CA7-B855-F327AC99DF58}" type="slidenum">
              <a:rPr lang="en-GB" smtClean="0"/>
              <a:t>7</a:t>
            </a:fld>
            <a:endParaRPr lang="en-GB"/>
          </a:p>
        </p:txBody>
      </p:sp>
    </p:spTree>
    <p:extLst>
      <p:ext uri="{BB962C8B-B14F-4D97-AF65-F5344CB8AC3E}">
        <p14:creationId xmlns:p14="http://schemas.microsoft.com/office/powerpoint/2010/main" val="3843567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DD452-7548-6DF2-BC70-A45E72894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4ED45-1CAC-530E-AEDF-BE24F13C53F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5698EC9-F6B5-F04F-6638-4C6176B3530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7E6B6E4-C803-A493-65CF-77E9E854D274}"/>
              </a:ext>
            </a:extLst>
          </p:cNvPr>
          <p:cNvSpPr>
            <a:spLocks noGrp="1"/>
          </p:cNvSpPr>
          <p:nvPr>
            <p:ph type="sldNum" sz="quarter" idx="5"/>
          </p:nvPr>
        </p:nvSpPr>
        <p:spPr/>
        <p:txBody>
          <a:bodyPr/>
          <a:lstStyle/>
          <a:p>
            <a:fld id="{A85919CB-4763-4CA7-B855-F327AC99DF58}" type="slidenum">
              <a:rPr lang="en-GB" smtClean="0"/>
              <a:t>8</a:t>
            </a:fld>
            <a:endParaRPr lang="en-GB"/>
          </a:p>
        </p:txBody>
      </p:sp>
    </p:spTree>
    <p:extLst>
      <p:ext uri="{BB962C8B-B14F-4D97-AF65-F5344CB8AC3E}">
        <p14:creationId xmlns:p14="http://schemas.microsoft.com/office/powerpoint/2010/main" val="2157611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60D53-2075-4B54-C14F-F50556833B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23B70-CA2B-01A7-82F2-37FFA100EB8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EA7870D-CCD5-7B9F-1542-C474992854F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9891718-5670-1DA4-DB8C-3C06A12D7879}"/>
              </a:ext>
            </a:extLst>
          </p:cNvPr>
          <p:cNvSpPr>
            <a:spLocks noGrp="1"/>
          </p:cNvSpPr>
          <p:nvPr>
            <p:ph type="sldNum" sz="quarter" idx="5"/>
          </p:nvPr>
        </p:nvSpPr>
        <p:spPr/>
        <p:txBody>
          <a:bodyPr/>
          <a:lstStyle/>
          <a:p>
            <a:fld id="{A85919CB-4763-4CA7-B855-F327AC99DF58}" type="slidenum">
              <a:rPr lang="en-GB" smtClean="0"/>
              <a:t>9</a:t>
            </a:fld>
            <a:endParaRPr lang="en-GB"/>
          </a:p>
        </p:txBody>
      </p:sp>
    </p:spTree>
    <p:extLst>
      <p:ext uri="{BB962C8B-B14F-4D97-AF65-F5344CB8AC3E}">
        <p14:creationId xmlns:p14="http://schemas.microsoft.com/office/powerpoint/2010/main" val="2073989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0BC81-F605-16C6-3426-D4190550D5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553179-D59F-D561-8684-202AA5BCAB9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7BAD1B1-CCBD-6CD2-BAC6-45C74CBCFE8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4D32941-EDE6-908A-3426-52BE0DFF16C1}"/>
              </a:ext>
            </a:extLst>
          </p:cNvPr>
          <p:cNvSpPr>
            <a:spLocks noGrp="1"/>
          </p:cNvSpPr>
          <p:nvPr>
            <p:ph type="sldNum" sz="quarter" idx="5"/>
          </p:nvPr>
        </p:nvSpPr>
        <p:spPr/>
        <p:txBody>
          <a:bodyPr/>
          <a:lstStyle/>
          <a:p>
            <a:fld id="{A85919CB-4763-4CA7-B855-F327AC99DF58}" type="slidenum">
              <a:rPr lang="en-GB" smtClean="0"/>
              <a:t>10</a:t>
            </a:fld>
            <a:endParaRPr lang="en-GB"/>
          </a:p>
        </p:txBody>
      </p:sp>
    </p:spTree>
    <p:extLst>
      <p:ext uri="{BB962C8B-B14F-4D97-AF65-F5344CB8AC3E}">
        <p14:creationId xmlns:p14="http://schemas.microsoft.com/office/powerpoint/2010/main" val="3885030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25D6B-DE8C-3D34-8D06-8638CA74D1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DFD85C-3893-1E3A-4313-E8D74A41D61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26387A9-8175-A460-ACF5-20F5E9930E3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5623F72-018C-8806-6FBA-A56A2FDD484F}"/>
              </a:ext>
            </a:extLst>
          </p:cNvPr>
          <p:cNvSpPr>
            <a:spLocks noGrp="1"/>
          </p:cNvSpPr>
          <p:nvPr>
            <p:ph type="sldNum" sz="quarter" idx="5"/>
          </p:nvPr>
        </p:nvSpPr>
        <p:spPr/>
        <p:txBody>
          <a:bodyPr/>
          <a:lstStyle/>
          <a:p>
            <a:fld id="{A85919CB-4763-4CA7-B855-F327AC99DF58}" type="slidenum">
              <a:rPr lang="en-GB" smtClean="0"/>
              <a:t>11</a:t>
            </a:fld>
            <a:endParaRPr lang="en-GB"/>
          </a:p>
        </p:txBody>
      </p:sp>
    </p:spTree>
    <p:extLst>
      <p:ext uri="{BB962C8B-B14F-4D97-AF65-F5344CB8AC3E}">
        <p14:creationId xmlns:p14="http://schemas.microsoft.com/office/powerpoint/2010/main" val="30101945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18B30-709B-36ED-535F-CD7D43849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50D430-962C-5CBB-971E-93239665825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5EA5226-B9DF-8711-577E-D2A7BEB4EE1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C8A16EB-9DBC-3A65-D2E1-8B3DE4CCF8ED}"/>
              </a:ext>
            </a:extLst>
          </p:cNvPr>
          <p:cNvSpPr>
            <a:spLocks noGrp="1"/>
          </p:cNvSpPr>
          <p:nvPr>
            <p:ph type="sldNum" sz="quarter" idx="5"/>
          </p:nvPr>
        </p:nvSpPr>
        <p:spPr/>
        <p:txBody>
          <a:bodyPr/>
          <a:lstStyle/>
          <a:p>
            <a:fld id="{A85919CB-4763-4CA7-B855-F327AC99DF58}" type="slidenum">
              <a:rPr lang="en-GB" smtClean="0"/>
              <a:t>12</a:t>
            </a:fld>
            <a:endParaRPr lang="en-GB"/>
          </a:p>
        </p:txBody>
      </p:sp>
    </p:spTree>
    <p:extLst>
      <p:ext uri="{BB962C8B-B14F-4D97-AF65-F5344CB8AC3E}">
        <p14:creationId xmlns:p14="http://schemas.microsoft.com/office/powerpoint/2010/main" val="2847983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A446D-F126-E88E-3624-BFD418FBA5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C51CC-3BB3-B0FE-B214-FD43954C009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D503E38-93C2-0619-DB7A-9AADB7695E9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A2B9C4F-E5B0-DD1E-B505-936EFDFF78E8}"/>
              </a:ext>
            </a:extLst>
          </p:cNvPr>
          <p:cNvSpPr>
            <a:spLocks noGrp="1"/>
          </p:cNvSpPr>
          <p:nvPr>
            <p:ph type="sldNum" sz="quarter" idx="5"/>
          </p:nvPr>
        </p:nvSpPr>
        <p:spPr/>
        <p:txBody>
          <a:bodyPr/>
          <a:lstStyle/>
          <a:p>
            <a:fld id="{A85919CB-4763-4CA7-B855-F327AC99DF58}" type="slidenum">
              <a:rPr lang="en-GB" smtClean="0"/>
              <a:t>13</a:t>
            </a:fld>
            <a:endParaRPr lang="en-GB"/>
          </a:p>
        </p:txBody>
      </p:sp>
    </p:spTree>
    <p:extLst>
      <p:ext uri="{BB962C8B-B14F-4D97-AF65-F5344CB8AC3E}">
        <p14:creationId xmlns:p14="http://schemas.microsoft.com/office/powerpoint/2010/main" val="9765170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1681E-619B-A5AE-7446-CD1B00B59C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FA31E8-B5C4-59EC-4066-962B1BF8DFB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633EA40-D488-E3B3-F38D-EEAAA47D1C7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50D7FC1-59EA-DEEE-08F7-915E84501614}"/>
              </a:ext>
            </a:extLst>
          </p:cNvPr>
          <p:cNvSpPr>
            <a:spLocks noGrp="1"/>
          </p:cNvSpPr>
          <p:nvPr>
            <p:ph type="sldNum" sz="quarter" idx="5"/>
          </p:nvPr>
        </p:nvSpPr>
        <p:spPr/>
        <p:txBody>
          <a:bodyPr/>
          <a:lstStyle/>
          <a:p>
            <a:fld id="{A85919CB-4763-4CA7-B855-F327AC99DF58}" type="slidenum">
              <a:rPr lang="en-GB" smtClean="0"/>
              <a:t>14</a:t>
            </a:fld>
            <a:endParaRPr lang="en-GB"/>
          </a:p>
        </p:txBody>
      </p:sp>
    </p:spTree>
    <p:extLst>
      <p:ext uri="{BB962C8B-B14F-4D97-AF65-F5344CB8AC3E}">
        <p14:creationId xmlns:p14="http://schemas.microsoft.com/office/powerpoint/2010/main" val="1479311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39D0-BBB7-9C97-4DDA-8DE966F2AE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67DAC3-A6D7-66EE-C42B-2F332E245BA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5C07E71-E1E6-864C-DF52-069109FD2F4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B202FE5-40C0-9FA5-7406-4417252C1D53}"/>
              </a:ext>
            </a:extLst>
          </p:cNvPr>
          <p:cNvSpPr>
            <a:spLocks noGrp="1"/>
          </p:cNvSpPr>
          <p:nvPr>
            <p:ph type="sldNum" sz="quarter" idx="5"/>
          </p:nvPr>
        </p:nvSpPr>
        <p:spPr/>
        <p:txBody>
          <a:bodyPr/>
          <a:lstStyle/>
          <a:p>
            <a:fld id="{A85919CB-4763-4CA7-B855-F327AC99DF58}" type="slidenum">
              <a:rPr lang="en-GB" smtClean="0"/>
              <a:t>15</a:t>
            </a:fld>
            <a:endParaRPr lang="en-GB"/>
          </a:p>
        </p:txBody>
      </p:sp>
    </p:spTree>
    <p:extLst>
      <p:ext uri="{BB962C8B-B14F-4D97-AF65-F5344CB8AC3E}">
        <p14:creationId xmlns:p14="http://schemas.microsoft.com/office/powerpoint/2010/main" val="32866000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1896A-D48F-6CB4-2BE5-000CC9936D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5D76A-E6E8-3CE3-AB25-FE24ABA1088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B6257B3-91FC-21AB-A0FC-A8A41FB8674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7AC0454-47D2-F344-5802-C7F8A5AF8112}"/>
              </a:ext>
            </a:extLst>
          </p:cNvPr>
          <p:cNvSpPr>
            <a:spLocks noGrp="1"/>
          </p:cNvSpPr>
          <p:nvPr>
            <p:ph type="sldNum" sz="quarter" idx="5"/>
          </p:nvPr>
        </p:nvSpPr>
        <p:spPr/>
        <p:txBody>
          <a:bodyPr/>
          <a:lstStyle/>
          <a:p>
            <a:fld id="{A85919CB-4763-4CA7-B855-F327AC99DF58}" type="slidenum">
              <a:rPr lang="en-GB" smtClean="0"/>
              <a:t>16</a:t>
            </a:fld>
            <a:endParaRPr lang="en-GB"/>
          </a:p>
        </p:txBody>
      </p:sp>
    </p:spTree>
    <p:extLst>
      <p:ext uri="{BB962C8B-B14F-4D97-AF65-F5344CB8AC3E}">
        <p14:creationId xmlns:p14="http://schemas.microsoft.com/office/powerpoint/2010/main" val="17967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3FCC8-8C7D-B8E0-F50C-CA0B8A9C27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588E05-0345-192D-E40E-1F07976D47E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A14B36A-7723-F2C7-6D12-8D6B816E3A0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860FA6B-57E4-DFCF-A75C-855572E4E332}"/>
              </a:ext>
            </a:extLst>
          </p:cNvPr>
          <p:cNvSpPr>
            <a:spLocks noGrp="1"/>
          </p:cNvSpPr>
          <p:nvPr>
            <p:ph type="sldNum" sz="quarter" idx="5"/>
          </p:nvPr>
        </p:nvSpPr>
        <p:spPr/>
        <p:txBody>
          <a:bodyPr/>
          <a:lstStyle/>
          <a:p>
            <a:fld id="{A85919CB-4763-4CA7-B855-F327AC99DF58}" type="slidenum">
              <a:rPr lang="en-GB" smtClean="0"/>
              <a:t>17</a:t>
            </a:fld>
            <a:endParaRPr lang="en-GB"/>
          </a:p>
        </p:txBody>
      </p:sp>
    </p:spTree>
    <p:extLst>
      <p:ext uri="{BB962C8B-B14F-4D97-AF65-F5344CB8AC3E}">
        <p14:creationId xmlns:p14="http://schemas.microsoft.com/office/powerpoint/2010/main" val="1473916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88EB4-4E48-CC36-BB05-B5A239754E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C477F1-0F3A-6212-641B-5F672E6A666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789AC3E-14AA-67DF-A365-70DE80AC660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BB9B8F5-4DD4-42A2-DFEA-2855927E65E5}"/>
              </a:ext>
            </a:extLst>
          </p:cNvPr>
          <p:cNvSpPr>
            <a:spLocks noGrp="1"/>
          </p:cNvSpPr>
          <p:nvPr>
            <p:ph type="sldNum" sz="quarter" idx="5"/>
          </p:nvPr>
        </p:nvSpPr>
        <p:spPr/>
        <p:txBody>
          <a:bodyPr/>
          <a:lstStyle/>
          <a:p>
            <a:fld id="{A85919CB-4763-4CA7-B855-F327AC99DF58}" type="slidenum">
              <a:rPr lang="en-GB" smtClean="0"/>
              <a:t>18</a:t>
            </a:fld>
            <a:endParaRPr lang="en-GB"/>
          </a:p>
        </p:txBody>
      </p:sp>
    </p:spTree>
    <p:extLst>
      <p:ext uri="{BB962C8B-B14F-4D97-AF65-F5344CB8AC3E}">
        <p14:creationId xmlns:p14="http://schemas.microsoft.com/office/powerpoint/2010/main" val="12947088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000D3-A242-4A00-04A4-6DD46DA058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3D08F6-8E68-3ADC-52AD-48310587D0A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059C8C1-41D6-9AB6-EE54-890A8D68387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106723C-6F3F-A2EE-3F95-147EB6C03A96}"/>
              </a:ext>
            </a:extLst>
          </p:cNvPr>
          <p:cNvSpPr>
            <a:spLocks noGrp="1"/>
          </p:cNvSpPr>
          <p:nvPr>
            <p:ph type="sldNum" sz="quarter" idx="5"/>
          </p:nvPr>
        </p:nvSpPr>
        <p:spPr/>
        <p:txBody>
          <a:bodyPr/>
          <a:lstStyle/>
          <a:p>
            <a:fld id="{A85919CB-4763-4CA7-B855-F327AC99DF58}" type="slidenum">
              <a:rPr lang="en-GB" smtClean="0"/>
              <a:t>19</a:t>
            </a:fld>
            <a:endParaRPr lang="en-GB"/>
          </a:p>
        </p:txBody>
      </p:sp>
    </p:spTree>
    <p:extLst>
      <p:ext uri="{BB962C8B-B14F-4D97-AF65-F5344CB8AC3E}">
        <p14:creationId xmlns:p14="http://schemas.microsoft.com/office/powerpoint/2010/main" val="19812392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AEB574-3EA2-85DC-FB72-141C5E6A2B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822C58-53F4-2E83-22EB-F87AF4B88A5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4C8026C-BCC7-B32B-C9E5-9624544C534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4F152C-C214-E7E3-1179-7684EB925DBE}"/>
              </a:ext>
            </a:extLst>
          </p:cNvPr>
          <p:cNvSpPr>
            <a:spLocks noGrp="1"/>
          </p:cNvSpPr>
          <p:nvPr>
            <p:ph type="sldNum" sz="quarter" idx="5"/>
          </p:nvPr>
        </p:nvSpPr>
        <p:spPr/>
        <p:txBody>
          <a:bodyPr/>
          <a:lstStyle/>
          <a:p>
            <a:fld id="{A85919CB-4763-4CA7-B855-F327AC99DF58}" type="slidenum">
              <a:rPr lang="en-GB" smtClean="0"/>
              <a:t>20</a:t>
            </a:fld>
            <a:endParaRPr lang="en-GB"/>
          </a:p>
        </p:txBody>
      </p:sp>
    </p:spTree>
    <p:extLst>
      <p:ext uri="{BB962C8B-B14F-4D97-AF65-F5344CB8AC3E}">
        <p14:creationId xmlns:p14="http://schemas.microsoft.com/office/powerpoint/2010/main" val="12847968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AB8A4-1F78-CBB9-78EB-3FF81EB75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A7354-5010-17FB-8EDB-7DC41A3CC3F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706C041-4E1E-3C64-D583-12F36999902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DF90611-DF92-2E54-7310-050825312E9C}"/>
              </a:ext>
            </a:extLst>
          </p:cNvPr>
          <p:cNvSpPr>
            <a:spLocks noGrp="1"/>
          </p:cNvSpPr>
          <p:nvPr>
            <p:ph type="sldNum" sz="quarter" idx="5"/>
          </p:nvPr>
        </p:nvSpPr>
        <p:spPr/>
        <p:txBody>
          <a:bodyPr/>
          <a:lstStyle/>
          <a:p>
            <a:fld id="{A85919CB-4763-4CA7-B855-F327AC99DF58}" type="slidenum">
              <a:rPr lang="en-GB" smtClean="0"/>
              <a:t>21</a:t>
            </a:fld>
            <a:endParaRPr lang="en-GB"/>
          </a:p>
        </p:txBody>
      </p:sp>
    </p:spTree>
    <p:extLst>
      <p:ext uri="{BB962C8B-B14F-4D97-AF65-F5344CB8AC3E}">
        <p14:creationId xmlns:p14="http://schemas.microsoft.com/office/powerpoint/2010/main" val="6499784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790CB-1DD1-A838-081D-84B382AF2D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88C01B-A422-0467-A8D3-3636BC5A37B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7AB56FA-F129-A6F8-A531-348C1B37649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98D8836-6FC8-982B-0327-9B3F61368CFC}"/>
              </a:ext>
            </a:extLst>
          </p:cNvPr>
          <p:cNvSpPr>
            <a:spLocks noGrp="1"/>
          </p:cNvSpPr>
          <p:nvPr>
            <p:ph type="sldNum" sz="quarter" idx="5"/>
          </p:nvPr>
        </p:nvSpPr>
        <p:spPr/>
        <p:txBody>
          <a:bodyPr/>
          <a:lstStyle/>
          <a:p>
            <a:fld id="{A85919CB-4763-4CA7-B855-F327AC99DF58}" type="slidenum">
              <a:rPr lang="en-GB" smtClean="0"/>
              <a:t>22</a:t>
            </a:fld>
            <a:endParaRPr lang="en-GB"/>
          </a:p>
        </p:txBody>
      </p:sp>
    </p:spTree>
    <p:extLst>
      <p:ext uri="{BB962C8B-B14F-4D97-AF65-F5344CB8AC3E}">
        <p14:creationId xmlns:p14="http://schemas.microsoft.com/office/powerpoint/2010/main" val="36270590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946701-F18D-BE3B-D17C-E59542D849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E528C-2AFC-150C-100C-D7B5A737848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619277A-D1B4-F99E-8BA8-4A12ECDB646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B6CB114-AB97-98C2-B2F1-A2F452AEF010}"/>
              </a:ext>
            </a:extLst>
          </p:cNvPr>
          <p:cNvSpPr>
            <a:spLocks noGrp="1"/>
          </p:cNvSpPr>
          <p:nvPr>
            <p:ph type="sldNum" sz="quarter" idx="5"/>
          </p:nvPr>
        </p:nvSpPr>
        <p:spPr/>
        <p:txBody>
          <a:bodyPr/>
          <a:lstStyle/>
          <a:p>
            <a:fld id="{A85919CB-4763-4CA7-B855-F327AC99DF58}" type="slidenum">
              <a:rPr lang="en-GB" smtClean="0"/>
              <a:t>23</a:t>
            </a:fld>
            <a:endParaRPr lang="en-GB"/>
          </a:p>
        </p:txBody>
      </p:sp>
    </p:spTree>
    <p:extLst>
      <p:ext uri="{BB962C8B-B14F-4D97-AF65-F5344CB8AC3E}">
        <p14:creationId xmlns:p14="http://schemas.microsoft.com/office/powerpoint/2010/main" val="2262991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98D07-7D93-E655-F45C-1782BEE751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30E8C6-E73E-EFD8-BCB0-40EE025AC78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310DE14-6F1D-44EF-3E5D-B1C476BBFA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992BD60-0822-E232-4588-1D3DCDD203C2}"/>
              </a:ext>
            </a:extLst>
          </p:cNvPr>
          <p:cNvSpPr>
            <a:spLocks noGrp="1"/>
          </p:cNvSpPr>
          <p:nvPr>
            <p:ph type="sldNum" sz="quarter" idx="5"/>
          </p:nvPr>
        </p:nvSpPr>
        <p:spPr/>
        <p:txBody>
          <a:bodyPr/>
          <a:lstStyle/>
          <a:p>
            <a:fld id="{A85919CB-4763-4CA7-B855-F327AC99DF58}" type="slidenum">
              <a:rPr lang="en-GB" smtClean="0"/>
              <a:t>24</a:t>
            </a:fld>
            <a:endParaRPr lang="en-GB"/>
          </a:p>
        </p:txBody>
      </p:sp>
    </p:spTree>
    <p:extLst>
      <p:ext uri="{BB962C8B-B14F-4D97-AF65-F5344CB8AC3E}">
        <p14:creationId xmlns:p14="http://schemas.microsoft.com/office/powerpoint/2010/main" val="2067107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A89AF-3B23-6F53-5DF4-519DEE81D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57F41-B0C6-5687-6D91-50F92B14233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0E653CF-FCA4-77D4-D115-129748D2977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196AA01-F084-F4F2-D0D9-87E5B77A8B18}"/>
              </a:ext>
            </a:extLst>
          </p:cNvPr>
          <p:cNvSpPr>
            <a:spLocks noGrp="1"/>
          </p:cNvSpPr>
          <p:nvPr>
            <p:ph type="sldNum" sz="quarter" idx="5"/>
          </p:nvPr>
        </p:nvSpPr>
        <p:spPr/>
        <p:txBody>
          <a:bodyPr/>
          <a:lstStyle/>
          <a:p>
            <a:fld id="{A85919CB-4763-4CA7-B855-F327AC99DF58}" type="slidenum">
              <a:rPr lang="en-GB" smtClean="0"/>
              <a:t>25</a:t>
            </a:fld>
            <a:endParaRPr lang="en-GB"/>
          </a:p>
        </p:txBody>
      </p:sp>
    </p:spTree>
    <p:extLst>
      <p:ext uri="{BB962C8B-B14F-4D97-AF65-F5344CB8AC3E}">
        <p14:creationId xmlns:p14="http://schemas.microsoft.com/office/powerpoint/2010/main" val="13609228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39AEA-9883-B177-9CEA-AA13AC3B7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CC4649-11D4-6FF7-10AE-21F32DCADCD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5778692-BA02-C25C-8251-B21F1EC210D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C03973B-0A01-6AB5-A5D1-2CF70066D34D}"/>
              </a:ext>
            </a:extLst>
          </p:cNvPr>
          <p:cNvSpPr>
            <a:spLocks noGrp="1"/>
          </p:cNvSpPr>
          <p:nvPr>
            <p:ph type="sldNum" sz="quarter" idx="5"/>
          </p:nvPr>
        </p:nvSpPr>
        <p:spPr/>
        <p:txBody>
          <a:bodyPr/>
          <a:lstStyle/>
          <a:p>
            <a:fld id="{A85919CB-4763-4CA7-B855-F327AC99DF58}" type="slidenum">
              <a:rPr lang="en-GB" smtClean="0"/>
              <a:t>26</a:t>
            </a:fld>
            <a:endParaRPr lang="en-GB"/>
          </a:p>
        </p:txBody>
      </p:sp>
    </p:spTree>
    <p:extLst>
      <p:ext uri="{BB962C8B-B14F-4D97-AF65-F5344CB8AC3E}">
        <p14:creationId xmlns:p14="http://schemas.microsoft.com/office/powerpoint/2010/main" val="24736350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8335B-BC01-B329-4A32-23A031E70C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202C31-E6D2-D27E-9DE5-1A151279E02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E43C42B-D158-CAB2-1EA0-E76DC5E6887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4F57E7C-E533-8E73-5A75-71D1A86D7F2C}"/>
              </a:ext>
            </a:extLst>
          </p:cNvPr>
          <p:cNvSpPr>
            <a:spLocks noGrp="1"/>
          </p:cNvSpPr>
          <p:nvPr>
            <p:ph type="sldNum" sz="quarter" idx="5"/>
          </p:nvPr>
        </p:nvSpPr>
        <p:spPr/>
        <p:txBody>
          <a:bodyPr/>
          <a:lstStyle/>
          <a:p>
            <a:fld id="{A85919CB-4763-4CA7-B855-F327AC99DF58}" type="slidenum">
              <a:rPr lang="en-GB" smtClean="0"/>
              <a:t>27</a:t>
            </a:fld>
            <a:endParaRPr lang="en-GB"/>
          </a:p>
        </p:txBody>
      </p:sp>
    </p:spTree>
    <p:extLst>
      <p:ext uri="{BB962C8B-B14F-4D97-AF65-F5344CB8AC3E}">
        <p14:creationId xmlns:p14="http://schemas.microsoft.com/office/powerpoint/2010/main" val="75921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8922C-30EE-98F0-D23B-A3EF3343C7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223AA4-BEAC-F2CF-9B21-ACAFA8331A6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63CBFA3-48DB-EA23-DE4B-EF82C3EC757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D35B5DD-F8BD-8915-DA5D-86811E764B63}"/>
              </a:ext>
            </a:extLst>
          </p:cNvPr>
          <p:cNvSpPr>
            <a:spLocks noGrp="1"/>
          </p:cNvSpPr>
          <p:nvPr>
            <p:ph type="sldNum" sz="quarter" idx="5"/>
          </p:nvPr>
        </p:nvSpPr>
        <p:spPr/>
        <p:txBody>
          <a:bodyPr/>
          <a:lstStyle/>
          <a:p>
            <a:fld id="{A85919CB-4763-4CA7-B855-F327AC99DF58}" type="slidenum">
              <a:rPr lang="en-GB" smtClean="0"/>
              <a:t>28</a:t>
            </a:fld>
            <a:endParaRPr lang="en-GB"/>
          </a:p>
        </p:txBody>
      </p:sp>
    </p:spTree>
    <p:extLst>
      <p:ext uri="{BB962C8B-B14F-4D97-AF65-F5344CB8AC3E}">
        <p14:creationId xmlns:p14="http://schemas.microsoft.com/office/powerpoint/2010/main" val="4165496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E7B4A-9370-25CC-945C-F69FA475C0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3B3D52-D80A-9C48-6121-87AE0E19013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5B582C3-4E28-1F31-F98A-F9640D8C3DD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6B4B3C2-A8C7-190C-ADFF-5BDD876906F7}"/>
              </a:ext>
            </a:extLst>
          </p:cNvPr>
          <p:cNvSpPr>
            <a:spLocks noGrp="1"/>
          </p:cNvSpPr>
          <p:nvPr>
            <p:ph type="sldNum" sz="quarter" idx="5"/>
          </p:nvPr>
        </p:nvSpPr>
        <p:spPr/>
        <p:txBody>
          <a:bodyPr/>
          <a:lstStyle/>
          <a:p>
            <a:fld id="{A85919CB-4763-4CA7-B855-F327AC99DF58}" type="slidenum">
              <a:rPr lang="en-GB" smtClean="0"/>
              <a:t>29</a:t>
            </a:fld>
            <a:endParaRPr lang="en-GB"/>
          </a:p>
        </p:txBody>
      </p:sp>
    </p:spTree>
    <p:extLst>
      <p:ext uri="{BB962C8B-B14F-4D97-AF65-F5344CB8AC3E}">
        <p14:creationId xmlns:p14="http://schemas.microsoft.com/office/powerpoint/2010/main" val="39148996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9C47F-A65E-2B92-95D1-617B77B7C8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66FEBE-475D-0CC0-0BDC-77FE92FF0B5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2A1ED46-F859-FA02-4CDF-6EDFA3FF1A7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8E104A-9A14-DE6E-7973-C0BDF0C38536}"/>
              </a:ext>
            </a:extLst>
          </p:cNvPr>
          <p:cNvSpPr>
            <a:spLocks noGrp="1"/>
          </p:cNvSpPr>
          <p:nvPr>
            <p:ph type="sldNum" sz="quarter" idx="5"/>
          </p:nvPr>
        </p:nvSpPr>
        <p:spPr/>
        <p:txBody>
          <a:bodyPr/>
          <a:lstStyle/>
          <a:p>
            <a:fld id="{A85919CB-4763-4CA7-B855-F327AC99DF58}" type="slidenum">
              <a:rPr lang="en-GB" smtClean="0"/>
              <a:t>30</a:t>
            </a:fld>
            <a:endParaRPr lang="en-GB"/>
          </a:p>
        </p:txBody>
      </p:sp>
    </p:spTree>
    <p:extLst>
      <p:ext uri="{BB962C8B-B14F-4D97-AF65-F5344CB8AC3E}">
        <p14:creationId xmlns:p14="http://schemas.microsoft.com/office/powerpoint/2010/main" val="242155970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12/18/2025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rsc.li/4j5xfyj"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hyperlink" Target="https://bit.ly/4k0GLU1"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hyperlink" Target="https://bit.ly/433R4z8"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hyperlink" Target="https://www.ssc.education.ed.ac.uk/BSL/chemistry/simpledistillation.html" TargetMode="External"/><Relationship Id="rId4" Type="http://schemas.openxmlformats.org/officeDocument/2006/relationships/hyperlink" Target="https://bit.ly/4jJMAoA"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hyperlink" Target="https://bit.ly/3Z25eQ6"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hyperlink" Target="https://bit.ly/4iMfO4Q" TargetMode="External"/><Relationship Id="rId7"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5.png"/><Relationship Id="rId7"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hyperlink" Target="https://www.ssc.education.ed.ac.uk/BSL/chemistry/dilute.html" TargetMode="External"/><Relationship Id="rId5" Type="http://schemas.openxmlformats.org/officeDocument/2006/relationships/hyperlink" Target="https://bit.ly/4ikVJCq" TargetMode="External"/><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hyperlink" Target="https://bit.ly/4m4h3iz"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bit.ly/44uofhF"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19.png"/><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2" Type="http://schemas.openxmlformats.org/officeDocument/2006/relationships/hyperlink" Target="https://url.uk.m.mimecastprotect.com/s/jEEgCk807fqmnmJS2fjSGifKT?domain=ssc.education.ed.ac.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a:xfrm>
            <a:off x="540000" y="721809"/>
            <a:ext cx="5220000" cy="336777"/>
          </a:xfrm>
        </p:spPr>
        <p:txBody>
          <a:bodyPr/>
          <a:lstStyle/>
          <a:p>
            <a:r>
              <a:rPr lang="en-US"/>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a:xfrm>
            <a:off x="540000" y="1312926"/>
            <a:ext cx="5927475" cy="2487139"/>
          </a:xfrm>
        </p:spPr>
        <p:txBody>
          <a:bodyPr vert="horz" lIns="0" tIns="0" rIns="0" bIns="0" rtlCol="0" anchor="t">
            <a:noAutofit/>
          </a:bodyPr>
          <a:lstStyle/>
          <a:p>
            <a:r>
              <a:rPr lang="en-US"/>
              <a:t>Key terms accessible glossary: </a:t>
            </a:r>
          </a:p>
          <a:p>
            <a:r>
              <a:rPr lang="en-US">
                <a:latin typeface="Century Gothic"/>
              </a:rPr>
              <a:t>elements, compounds and mixtures</a:t>
            </a:r>
          </a:p>
        </p:txBody>
      </p:sp>
      <p:sp>
        <p:nvSpPr>
          <p:cNvPr id="14" name="Title 1">
            <a:extLst>
              <a:ext uri="{FF2B5EF4-FFF2-40B4-BE49-F238E27FC236}">
                <a16:creationId xmlns:a16="http://schemas.microsoft.com/office/drawing/2014/main" id="{733B6428-7651-D44C-BAFC-EA24E6298D54}"/>
              </a:ext>
            </a:extLst>
          </p:cNvPr>
          <p:cNvSpPr txBox="1">
            <a:spLocks/>
          </p:cNvSpPr>
          <p:nvPr/>
        </p:nvSpPr>
        <p:spPr>
          <a:xfrm>
            <a:off x="8792308" y="5591176"/>
            <a:ext cx="2817692" cy="595602"/>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lnSpc>
                <a:spcPct val="120000"/>
              </a:lnSpc>
            </a:pPr>
            <a:r>
              <a:rPr lang="en-GB" sz="1400" b="1" i="0" u="none" kern="1200" dirty="0">
                <a:solidFill>
                  <a:schemeClr val="bg1"/>
                </a:solidFill>
                <a:effectLst/>
              </a:rPr>
              <a:t>Downloaded from </a:t>
            </a:r>
            <a:r>
              <a:rPr lang="en-GB" sz="1400" b="1" dirty="0">
                <a:solidFill>
                  <a:schemeClr val="bg1"/>
                </a:solidFill>
                <a:effectLst/>
                <a:ea typeface="Calibri" panose="020F0502020204030204" pitchFamily="34" charset="0"/>
              </a:rPr>
              <a:t>rsc.li/4j5xfyj, </a:t>
            </a:r>
          </a:p>
          <a:p>
            <a:pPr algn="r">
              <a:lnSpc>
                <a:spcPct val="120000"/>
              </a:lnSpc>
            </a:pPr>
            <a:r>
              <a:rPr lang="en-GB" sz="1400" b="1" dirty="0">
                <a:solidFill>
                  <a:schemeClr val="bg1"/>
                </a:solidFill>
                <a:effectLst/>
                <a:ea typeface="Calibri" panose="020F0502020204030204" pitchFamily="34" charset="0"/>
              </a:rPr>
              <a:t>teacher notes also available</a:t>
            </a: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Contents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a:xfrm>
            <a:off x="540000" y="1291906"/>
            <a:ext cx="4910541" cy="5040000"/>
          </a:xfrm>
        </p:spPr>
        <p:txBody>
          <a:bodyPr vert="horz" lIns="0" tIns="0" rIns="0" bIns="0" rtlCol="0" anchor="t">
            <a:normAutofit/>
          </a:bodyPr>
          <a:lstStyle/>
          <a:p>
            <a:pPr marL="0" indent="0">
              <a:buNone/>
            </a:pPr>
            <a:r>
              <a:rPr lang="en-GB">
                <a:latin typeface="Century Gothic"/>
              </a:rPr>
              <a:t>Chromatography</a:t>
            </a:r>
            <a:endParaRPr lang="en-GB"/>
          </a:p>
          <a:p>
            <a:pPr marL="0" indent="0">
              <a:buNone/>
            </a:pPr>
            <a:r>
              <a:rPr lang="en-GB" sz="1900">
                <a:latin typeface="Century Gothic"/>
              </a:rPr>
              <a:t>Chromatogram………………….……4</a:t>
            </a:r>
          </a:p>
          <a:p>
            <a:pPr marL="0" indent="0">
              <a:buNone/>
            </a:pPr>
            <a:r>
              <a:rPr lang="en-GB" sz="1900">
                <a:latin typeface="Century Gothic"/>
              </a:rPr>
              <a:t>Chromatography……………….….…5</a:t>
            </a:r>
          </a:p>
          <a:p>
            <a:pPr marL="0" indent="0">
              <a:buNone/>
            </a:pPr>
            <a:r>
              <a:rPr lang="en-GB" sz="1900">
                <a:latin typeface="Century Gothic"/>
              </a:rPr>
              <a:t>Gas chromatography………….…....6</a:t>
            </a:r>
            <a:endParaRPr lang="en-GB" sz="1900"/>
          </a:p>
          <a:p>
            <a:pPr marL="0" indent="0">
              <a:buNone/>
            </a:pPr>
            <a:r>
              <a:rPr lang="en-GB" sz="1900">
                <a:latin typeface="Century Gothic"/>
              </a:rPr>
              <a:t>Mobile phase………….......................7</a:t>
            </a:r>
            <a:endParaRPr lang="en-GB"/>
          </a:p>
          <a:p>
            <a:pPr marL="0" indent="0">
              <a:buNone/>
            </a:pPr>
            <a:r>
              <a:rPr lang="en-GB" sz="1900">
                <a:latin typeface="Century Gothic"/>
              </a:rPr>
              <a:t>Paper chromatography………..……8</a:t>
            </a:r>
          </a:p>
          <a:p>
            <a:pPr marL="0" indent="0">
              <a:buNone/>
            </a:pPr>
            <a:r>
              <a:rPr lang="en-GB" sz="1900">
                <a:latin typeface="Century Gothic"/>
              </a:rPr>
              <a:t>Rf value..........................……..............9</a:t>
            </a:r>
            <a:endParaRPr lang="en-GB" sz="1900"/>
          </a:p>
          <a:p>
            <a:pPr marL="0" indent="0">
              <a:buNone/>
            </a:pPr>
            <a:r>
              <a:rPr lang="en-GB" sz="1900">
                <a:latin typeface="Century Gothic"/>
              </a:rPr>
              <a:t>Stationary phase........………........…10</a:t>
            </a:r>
            <a:endParaRPr lang="en-GB" sz="1900"/>
          </a:p>
          <a:p>
            <a:pPr marL="0" indent="0">
              <a:buNone/>
            </a:pPr>
            <a:r>
              <a:rPr lang="en-GB" sz="1900">
                <a:latin typeface="Century Gothic"/>
              </a:rPr>
              <a:t>Thin layer chromatography...……..11</a:t>
            </a:r>
            <a:endParaRPr lang="en-GB" sz="1900"/>
          </a:p>
          <a:p>
            <a:pPr marL="0" indent="0">
              <a:buNone/>
            </a:pPr>
            <a:endParaRPr lang="en-GB" sz="1800"/>
          </a:p>
        </p:txBody>
      </p:sp>
      <p:sp>
        <p:nvSpPr>
          <p:cNvPr id="6" name="Content Placeholder 2">
            <a:extLst>
              <a:ext uri="{FF2B5EF4-FFF2-40B4-BE49-F238E27FC236}">
                <a16:creationId xmlns:a16="http://schemas.microsoft.com/office/drawing/2014/main" id="{58B169BA-7DD3-D3E3-96BE-E26EBA6EEF25}"/>
              </a:ext>
            </a:extLst>
          </p:cNvPr>
          <p:cNvSpPr txBox="1">
            <a:spLocks/>
          </p:cNvSpPr>
          <p:nvPr/>
        </p:nvSpPr>
        <p:spPr>
          <a:xfrm>
            <a:off x="5709459" y="1291906"/>
            <a:ext cx="4910541" cy="5040000"/>
          </a:xfrm>
          <a:prstGeom prst="rect">
            <a:avLst/>
          </a:prstGeom>
        </p:spPr>
        <p:txBody>
          <a:bodyPr vert="horz" lIns="0" tIns="0" rIns="0" bIns="0" rtlCol="0" anchor="t">
            <a:norm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Century Gothic"/>
              </a:rPr>
              <a:t>Mixtures and separation</a:t>
            </a:r>
          </a:p>
          <a:p>
            <a:pPr marL="0" indent="0">
              <a:buNone/>
            </a:pPr>
            <a:r>
              <a:rPr lang="en-GB" sz="1900">
                <a:latin typeface="Century Gothic"/>
              </a:rPr>
              <a:t>Crystallisation……………………….…12</a:t>
            </a:r>
          </a:p>
          <a:p>
            <a:pPr marL="0" indent="0">
              <a:buNone/>
            </a:pPr>
            <a:r>
              <a:rPr lang="en-GB" sz="1900">
                <a:latin typeface="Century Gothic"/>
              </a:rPr>
              <a:t>Evaporation………………………...…13</a:t>
            </a:r>
            <a:endParaRPr lang="en-GB"/>
          </a:p>
          <a:p>
            <a:pPr marL="0" indent="0">
              <a:buNone/>
            </a:pPr>
            <a:r>
              <a:rPr lang="en-GB" sz="1900">
                <a:latin typeface="Century Gothic"/>
              </a:rPr>
              <a:t>Filtration………………………..………14</a:t>
            </a:r>
            <a:endParaRPr lang="en-GB"/>
          </a:p>
          <a:p>
            <a:pPr marL="0" indent="0">
              <a:buNone/>
            </a:pPr>
            <a:r>
              <a:rPr lang="en-GB" sz="1900">
                <a:latin typeface="Century Gothic"/>
              </a:rPr>
              <a:t>Formulation  …………………..………15</a:t>
            </a:r>
            <a:endParaRPr lang="en-GB">
              <a:latin typeface="Century Gothic"/>
            </a:endParaRPr>
          </a:p>
          <a:p>
            <a:pPr marL="0" indent="0">
              <a:buNone/>
            </a:pPr>
            <a:r>
              <a:rPr lang="en-GB" sz="1900">
                <a:latin typeface="Century Gothic"/>
              </a:rPr>
              <a:t>Fractional distillation.........…..………16</a:t>
            </a:r>
            <a:endParaRPr lang="en-GB">
              <a:latin typeface="Century Gothic"/>
            </a:endParaRPr>
          </a:p>
          <a:p>
            <a:pPr marL="0" indent="0">
              <a:buNone/>
            </a:pPr>
            <a:r>
              <a:rPr lang="en-GB" sz="1900">
                <a:latin typeface="Century Gothic"/>
              </a:rPr>
              <a:t>Separating funnel......................……17</a:t>
            </a:r>
            <a:endParaRPr lang="en-GB">
              <a:latin typeface="Century Gothic"/>
            </a:endParaRPr>
          </a:p>
          <a:p>
            <a:pPr marL="0" indent="0">
              <a:buNone/>
            </a:pPr>
            <a:r>
              <a:rPr lang="en-GB" sz="1900">
                <a:latin typeface="Century Gothic"/>
              </a:rPr>
              <a:t>Simple distillation..............…..………18</a:t>
            </a:r>
            <a:endParaRPr lang="en-GB">
              <a:latin typeface="Century Gothic"/>
            </a:endParaRPr>
          </a:p>
          <a:p>
            <a:pPr marL="0" indent="0">
              <a:buNone/>
            </a:pPr>
            <a:endParaRPr lang="en-GB"/>
          </a:p>
          <a:p>
            <a:pPr marL="0" indent="0">
              <a:buNone/>
            </a:pPr>
            <a:endParaRPr lang="en-GB" sz="1800"/>
          </a:p>
        </p:txBody>
      </p:sp>
      <p:sp>
        <p:nvSpPr>
          <p:cNvPr id="7" name="TextBox 6">
            <a:extLst>
              <a:ext uri="{FF2B5EF4-FFF2-40B4-BE49-F238E27FC236}">
                <a16:creationId xmlns:a16="http://schemas.microsoft.com/office/drawing/2014/main" id="{883391B6-643B-2B19-F845-14714B67589A}"/>
              </a:ext>
            </a:extLst>
          </p:cNvPr>
          <p:cNvSpPr txBox="1"/>
          <p:nvPr/>
        </p:nvSpPr>
        <p:spPr>
          <a:xfrm>
            <a:off x="2787841" y="406387"/>
            <a:ext cx="7898834" cy="707886"/>
          </a:xfrm>
          <a:prstGeom prst="rect">
            <a:avLst/>
          </a:prstGeom>
          <a:noFill/>
        </p:spPr>
        <p:txBody>
          <a:bodyPr wrap="square" rtlCol="0">
            <a:spAutoFit/>
          </a:bodyPr>
          <a:lstStyle/>
          <a:p>
            <a:pPr marL="0" indent="0">
              <a:buFont typeface="Arial" panose="020B0604020202020204" pitchFamily="34" charset="0"/>
              <a:buNone/>
            </a:pPr>
            <a:r>
              <a:rPr lang="en-GB" sz="2000" b="1">
                <a:solidFill>
                  <a:srgbClr val="C00000"/>
                </a:solidFill>
                <a:latin typeface="Century Gothic" panose="020B0502020202020204" pitchFamily="34" charset="0"/>
              </a:rPr>
              <a:t>For how to use, metacognitive prompts, ideas for support and challenge, and linked resources, visit: </a:t>
            </a:r>
            <a:r>
              <a:rPr lang="en-GB" sz="1800" b="1" dirty="0">
                <a:solidFill>
                  <a:srgbClr val="C8102E"/>
                </a:solidFill>
                <a:effectLst/>
                <a:latin typeface="Arial" panose="020B0604020202020204" pitchFamily="34" charset="0"/>
                <a:ea typeface="Calibri" panose="020F0502020204030204" pitchFamily="34" charset="0"/>
                <a:hlinkClick r:id="rId2"/>
              </a:rPr>
              <a:t>rsc.li/4j5xfyj</a:t>
            </a:r>
            <a:endParaRPr lang="en-GB" sz="2000" b="1">
              <a:solidFill>
                <a:srgbClr val="C8102E"/>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4E63B-98AB-0D73-2CC4-CCE646BB5F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C6BFA1-69E5-9C11-154C-CD2C5614A0B1}"/>
              </a:ext>
            </a:extLst>
          </p:cNvPr>
          <p:cNvSpPr>
            <a:spLocks noGrp="1"/>
          </p:cNvSpPr>
          <p:nvPr>
            <p:ph type="title"/>
          </p:nvPr>
        </p:nvSpPr>
        <p:spPr/>
        <p:txBody>
          <a:bodyPr/>
          <a:lstStyle/>
          <a:p>
            <a:r>
              <a:rPr lang="en-US"/>
              <a:t>Contents</a:t>
            </a:r>
          </a:p>
        </p:txBody>
      </p:sp>
      <p:sp>
        <p:nvSpPr>
          <p:cNvPr id="3" name="Content Placeholder 2">
            <a:extLst>
              <a:ext uri="{FF2B5EF4-FFF2-40B4-BE49-F238E27FC236}">
                <a16:creationId xmlns:a16="http://schemas.microsoft.com/office/drawing/2014/main" id="{147D6101-8D51-8B01-957F-CB7A19B47FCF}"/>
              </a:ext>
            </a:extLst>
          </p:cNvPr>
          <p:cNvSpPr>
            <a:spLocks noGrp="1"/>
          </p:cNvSpPr>
          <p:nvPr>
            <p:ph idx="1"/>
          </p:nvPr>
        </p:nvSpPr>
        <p:spPr>
          <a:xfrm>
            <a:off x="540000" y="1291906"/>
            <a:ext cx="4910541" cy="5040000"/>
          </a:xfrm>
        </p:spPr>
        <p:txBody>
          <a:bodyPr vert="horz" lIns="0" tIns="0" rIns="0" bIns="0" rtlCol="0" anchor="t">
            <a:normAutofit/>
          </a:bodyPr>
          <a:lstStyle/>
          <a:p>
            <a:pPr marL="0" indent="0">
              <a:buNone/>
            </a:pPr>
            <a:r>
              <a:rPr lang="en-GB">
                <a:latin typeface="Century Gothic"/>
              </a:rPr>
              <a:t>Representing elements and compounds</a:t>
            </a:r>
            <a:endParaRPr lang="en-GB"/>
          </a:p>
          <a:p>
            <a:pPr marL="0" indent="0">
              <a:buNone/>
            </a:pPr>
            <a:r>
              <a:rPr lang="en-GB" sz="1900">
                <a:latin typeface="Century Gothic"/>
              </a:rPr>
              <a:t>Chemical formula……………………19</a:t>
            </a:r>
          </a:p>
          <a:p>
            <a:pPr marL="0" indent="0">
              <a:buNone/>
            </a:pPr>
            <a:r>
              <a:rPr lang="en-GB" sz="1900">
                <a:latin typeface="Century Gothic"/>
              </a:rPr>
              <a:t>Chemical symbol……………….……20</a:t>
            </a:r>
          </a:p>
          <a:p>
            <a:pPr marL="0" indent="0">
              <a:buNone/>
            </a:pPr>
            <a:r>
              <a:rPr lang="en-GB" sz="1900">
                <a:latin typeface="Century Gothic"/>
              </a:rPr>
              <a:t>Empirical formula……………............21</a:t>
            </a:r>
            <a:endParaRPr lang="en-GB" sz="1900"/>
          </a:p>
          <a:p>
            <a:pPr marL="0" indent="0">
              <a:buNone/>
            </a:pPr>
            <a:r>
              <a:rPr lang="en-GB" sz="1900">
                <a:latin typeface="Century Gothic"/>
              </a:rPr>
              <a:t>Molecular formula.................…….…22</a:t>
            </a:r>
            <a:endParaRPr lang="en-GB"/>
          </a:p>
          <a:p>
            <a:pPr marL="0" indent="0">
              <a:buNone/>
            </a:pPr>
            <a:r>
              <a:rPr lang="en-GB" sz="1900">
                <a:latin typeface="Century Gothic"/>
              </a:rPr>
              <a:t>State symbol.......................……….…23</a:t>
            </a:r>
          </a:p>
          <a:p>
            <a:pPr marL="0" indent="0">
              <a:buNone/>
            </a:pPr>
            <a:endParaRPr lang="en-GB" sz="1900"/>
          </a:p>
        </p:txBody>
      </p:sp>
      <p:sp>
        <p:nvSpPr>
          <p:cNvPr id="6" name="Content Placeholder 2">
            <a:extLst>
              <a:ext uri="{FF2B5EF4-FFF2-40B4-BE49-F238E27FC236}">
                <a16:creationId xmlns:a16="http://schemas.microsoft.com/office/drawing/2014/main" id="{FD710D32-5B0E-1A17-CA0D-71AB7BD612CB}"/>
              </a:ext>
            </a:extLst>
          </p:cNvPr>
          <p:cNvSpPr txBox="1">
            <a:spLocks/>
          </p:cNvSpPr>
          <p:nvPr/>
        </p:nvSpPr>
        <p:spPr>
          <a:xfrm>
            <a:off x="5709459" y="1291906"/>
            <a:ext cx="4910541" cy="5040000"/>
          </a:xfrm>
          <a:prstGeom prst="rect">
            <a:avLst/>
          </a:prstGeom>
        </p:spPr>
        <p:txBody>
          <a:bodyPr vert="horz" lIns="0" tIns="0" rIns="0" bIns="0" rtlCol="0" anchor="t">
            <a:norm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Century Gothic"/>
              </a:rPr>
              <a:t>Solubility</a:t>
            </a:r>
          </a:p>
          <a:p>
            <a:pPr marL="0" indent="0">
              <a:buNone/>
            </a:pPr>
            <a:r>
              <a:rPr lang="en-GB" sz="1900">
                <a:latin typeface="Century Gothic"/>
              </a:rPr>
              <a:t>Aqueous………………………….……24</a:t>
            </a:r>
          </a:p>
          <a:p>
            <a:pPr marL="0" indent="0">
              <a:buNone/>
            </a:pPr>
            <a:r>
              <a:rPr lang="en-GB" sz="1900">
                <a:latin typeface="Century Gothic"/>
              </a:rPr>
              <a:t>Concentrated…………………...……25</a:t>
            </a:r>
          </a:p>
          <a:p>
            <a:pPr marL="0" indent="0">
              <a:buNone/>
            </a:pPr>
            <a:r>
              <a:rPr lang="en-GB" sz="1900">
                <a:latin typeface="Century Gothic"/>
              </a:rPr>
              <a:t>Dilute……………………………………26</a:t>
            </a:r>
            <a:endParaRPr lang="en-GB"/>
          </a:p>
          <a:p>
            <a:pPr>
              <a:buNone/>
            </a:pPr>
            <a:r>
              <a:rPr lang="en-GB" sz="1900">
                <a:latin typeface="Century Gothic"/>
              </a:rPr>
              <a:t>Precipitate……………………….....…27</a:t>
            </a:r>
          </a:p>
          <a:p>
            <a:pPr>
              <a:buNone/>
            </a:pPr>
            <a:r>
              <a:rPr lang="en-GB" sz="1900">
                <a:latin typeface="Century Gothic"/>
              </a:rPr>
              <a:t>Saturated solution……………………28</a:t>
            </a:r>
            <a:endParaRPr lang="en-GB"/>
          </a:p>
          <a:p>
            <a:pPr>
              <a:buNone/>
            </a:pPr>
            <a:r>
              <a:rPr lang="en-GB" sz="1900">
                <a:latin typeface="Century Gothic"/>
              </a:rPr>
              <a:t>Solubility…..……………………………29</a:t>
            </a:r>
          </a:p>
          <a:p>
            <a:pPr>
              <a:buNone/>
            </a:pPr>
            <a:r>
              <a:rPr lang="en-GB" sz="1900">
                <a:latin typeface="Century Gothic"/>
              </a:rPr>
              <a:t>Solution………………………...………30</a:t>
            </a:r>
            <a:endParaRPr lang="en-GB" sz="1900"/>
          </a:p>
          <a:p>
            <a:pPr marL="0" indent="0">
              <a:buFont typeface="Arial" panose="020B0604020202020204" pitchFamily="34" charset="0"/>
              <a:buNone/>
            </a:pPr>
            <a:endParaRPr lang="en-GB" sz="1900"/>
          </a:p>
          <a:p>
            <a:pPr>
              <a:buNone/>
            </a:pPr>
            <a:endParaRPr lang="en-GB"/>
          </a:p>
          <a:p>
            <a:pPr marL="0" indent="0">
              <a:buFont typeface="Arial" panose="020B0604020202020204" pitchFamily="34" charset="0"/>
              <a:buNone/>
            </a:pPr>
            <a:endParaRPr lang="en-GB"/>
          </a:p>
          <a:p>
            <a:pPr marL="0" indent="0">
              <a:buNone/>
            </a:pPr>
            <a:endParaRPr lang="en-GB"/>
          </a:p>
          <a:p>
            <a:pPr marL="0" indent="0">
              <a:buNone/>
            </a:pPr>
            <a:endParaRPr lang="en-GB" sz="1800"/>
          </a:p>
        </p:txBody>
      </p:sp>
    </p:spTree>
    <p:extLst>
      <p:ext uri="{BB962C8B-B14F-4D97-AF65-F5344CB8AC3E}">
        <p14:creationId xmlns:p14="http://schemas.microsoft.com/office/powerpoint/2010/main" val="2712790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8D4D9-B999-F2DF-D2E4-CAC2A01A2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ECFA04-3BC7-A160-40DA-AE756FDD6FC9}"/>
              </a:ext>
            </a:extLst>
          </p:cNvPr>
          <p:cNvSpPr>
            <a:spLocks noGrp="1"/>
          </p:cNvSpPr>
          <p:nvPr>
            <p:ph type="title"/>
          </p:nvPr>
        </p:nvSpPr>
        <p:spPr>
          <a:xfrm>
            <a:off x="297287" y="540000"/>
            <a:ext cx="4033670" cy="492322"/>
          </a:xfrm>
        </p:spPr>
        <p:txBody>
          <a:bodyPr/>
          <a:lstStyle/>
          <a:p>
            <a:r>
              <a:rPr lang="en-US" sz="4000">
                <a:latin typeface="Century Gothic"/>
              </a:rPr>
              <a:t>Chromatogram</a:t>
            </a:r>
            <a:endParaRPr lang="en-US" sz="4000"/>
          </a:p>
        </p:txBody>
      </p:sp>
      <p:sp>
        <p:nvSpPr>
          <p:cNvPr id="6" name="Title 1">
            <a:extLst>
              <a:ext uri="{FF2B5EF4-FFF2-40B4-BE49-F238E27FC236}">
                <a16:creationId xmlns:a16="http://schemas.microsoft.com/office/drawing/2014/main" id="{8706C835-D942-0B1B-16B7-C0E135FDBF35}"/>
              </a:ext>
            </a:extLst>
          </p:cNvPr>
          <p:cNvSpPr txBox="1">
            <a:spLocks/>
          </p:cNvSpPr>
          <p:nvPr/>
        </p:nvSpPr>
        <p:spPr>
          <a:xfrm>
            <a:off x="4330957" y="540000"/>
            <a:ext cx="6541637"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the image that shows the results of separating a mixture by chromatography</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C055DC09-3C80-78F4-281D-99B345190F25}"/>
              </a:ext>
            </a:extLst>
          </p:cNvPr>
          <p:cNvSpPr txBox="1"/>
          <p:nvPr/>
        </p:nvSpPr>
        <p:spPr>
          <a:xfrm>
            <a:off x="384579" y="1443651"/>
            <a:ext cx="2530159"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242424"/>
                </a:solidFill>
                <a:latin typeface="Century Gothic"/>
              </a:rPr>
              <a:t>the 'picture' result showing how different parts of the mixture have been separated using chromatography</a:t>
            </a:r>
            <a:endParaRPr lang="en-GB" sz="2000">
              <a:latin typeface="Century Gothic"/>
            </a:endParaRPr>
          </a:p>
        </p:txBody>
      </p:sp>
      <p:sp>
        <p:nvSpPr>
          <p:cNvPr id="11" name="TextBox 10">
            <a:extLst>
              <a:ext uri="{FF2B5EF4-FFF2-40B4-BE49-F238E27FC236}">
                <a16:creationId xmlns:a16="http://schemas.microsoft.com/office/drawing/2014/main" id="{CCBFE05D-7E0D-CE58-A63A-4B133FE4DCAC}"/>
              </a:ext>
            </a:extLst>
          </p:cNvPr>
          <p:cNvSpPr txBox="1"/>
          <p:nvPr/>
        </p:nvSpPr>
        <p:spPr>
          <a:xfrm>
            <a:off x="379901" y="4525722"/>
            <a:ext cx="2534837"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Cro-mat-o-gram</a:t>
            </a:r>
            <a:endParaRPr lang="en-GB"/>
          </a:p>
        </p:txBody>
      </p:sp>
      <p:sp>
        <p:nvSpPr>
          <p:cNvPr id="13" name="TextBox 12">
            <a:extLst>
              <a:ext uri="{FF2B5EF4-FFF2-40B4-BE49-F238E27FC236}">
                <a16:creationId xmlns:a16="http://schemas.microsoft.com/office/drawing/2014/main" id="{0D8F36D7-81A8-C1C9-D1E1-93C79497B442}"/>
              </a:ext>
            </a:extLst>
          </p:cNvPr>
          <p:cNvSpPr txBox="1"/>
          <p:nvPr/>
        </p:nvSpPr>
        <p:spPr>
          <a:xfrm>
            <a:off x="7944692" y="3556226"/>
            <a:ext cx="292790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242424"/>
                </a:solidFill>
                <a:latin typeface="Century Gothic"/>
              </a:rPr>
              <a:t>chromatography. </a:t>
            </a:r>
            <a:br>
              <a:rPr lang="en-GB" sz="2000">
                <a:solidFill>
                  <a:srgbClr val="242424"/>
                </a:solidFill>
                <a:latin typeface="Century Gothic"/>
              </a:rPr>
            </a:br>
            <a:r>
              <a:rPr lang="en-GB" sz="2000">
                <a:solidFill>
                  <a:srgbClr val="242424"/>
                </a:solidFill>
                <a:latin typeface="Century Gothic"/>
              </a:rPr>
              <a:t>This is the name of the process itself</a:t>
            </a:r>
          </a:p>
        </p:txBody>
      </p:sp>
      <p:sp>
        <p:nvSpPr>
          <p:cNvPr id="14" name="TextBox 13">
            <a:extLst>
              <a:ext uri="{FF2B5EF4-FFF2-40B4-BE49-F238E27FC236}">
                <a16:creationId xmlns:a16="http://schemas.microsoft.com/office/drawing/2014/main" id="{18C14CD2-CFFA-0524-FA5E-6F3B59381A6E}"/>
              </a:ext>
            </a:extLst>
          </p:cNvPr>
          <p:cNvSpPr txBox="1"/>
          <p:nvPr/>
        </p:nvSpPr>
        <p:spPr>
          <a:xfrm>
            <a:off x="7944692" y="1443651"/>
            <a:ext cx="2927901"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chromatogram revealed that the unknown ink contained dyes A and B</a:t>
            </a:r>
            <a:endParaRPr lang="en-GB" sz="2000">
              <a:latin typeface="Century Gothic"/>
            </a:endParaRPr>
          </a:p>
        </p:txBody>
      </p:sp>
      <p:sp>
        <p:nvSpPr>
          <p:cNvPr id="4" name="TextBox 3">
            <a:extLst>
              <a:ext uri="{FF2B5EF4-FFF2-40B4-BE49-F238E27FC236}">
                <a16:creationId xmlns:a16="http://schemas.microsoft.com/office/drawing/2014/main" id="{B197EA12-6792-68E0-589E-A3659C7A1AC3}"/>
              </a:ext>
            </a:extLst>
          </p:cNvPr>
          <p:cNvSpPr txBox="1"/>
          <p:nvPr/>
        </p:nvSpPr>
        <p:spPr>
          <a:xfrm>
            <a:off x="379901" y="5784517"/>
            <a:ext cx="419112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Chroma (colour), gram (record)</a:t>
            </a:r>
            <a:endParaRPr lang="en-GB" sz="2000">
              <a:latin typeface="Century Gothic"/>
            </a:endParaRPr>
          </a:p>
        </p:txBody>
      </p:sp>
      <p:sp>
        <p:nvSpPr>
          <p:cNvPr id="7" name="TextBox 6">
            <a:extLst>
              <a:ext uri="{FF2B5EF4-FFF2-40B4-BE49-F238E27FC236}">
                <a16:creationId xmlns:a16="http://schemas.microsoft.com/office/drawing/2014/main" id="{6D7C2F62-BEF7-5D07-5FDB-B04D3685D314}"/>
              </a:ext>
            </a:extLst>
          </p:cNvPr>
          <p:cNvSpPr txBox="1"/>
          <p:nvPr/>
        </p:nvSpPr>
        <p:spPr>
          <a:xfrm>
            <a:off x="5468190" y="5168964"/>
            <a:ext cx="540440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Gram in everyday life refers to recorded information. This is where the name Instagram came from!</a:t>
            </a:r>
          </a:p>
        </p:txBody>
      </p:sp>
      <p:pic>
        <p:nvPicPr>
          <p:cNvPr id="8" name="Picture 7" descr="A diagram showing the result of a paper chromatography experiment. Two dotted lines are shown one close to the bottom of the paper is labelled 'base line (in pencil)', the other close to the top is labelled 'solvent front (distance travelled by solvent) the section between the two lines includes dots at in different positions and is labelled 'chromatogram' ">
            <a:extLst>
              <a:ext uri="{FF2B5EF4-FFF2-40B4-BE49-F238E27FC236}">
                <a16:creationId xmlns:a16="http://schemas.microsoft.com/office/drawing/2014/main" id="{C46DA48D-C108-D718-7726-341DD8F05C31}"/>
              </a:ext>
            </a:extLst>
          </p:cNvPr>
          <p:cNvPicPr>
            <a:picLocks noChangeAspect="1"/>
          </p:cNvPicPr>
          <p:nvPr/>
        </p:nvPicPr>
        <p:blipFill>
          <a:blip r:embed="rId3"/>
          <a:srcRect l="6221" t="51295" r="3832"/>
          <a:stretch/>
        </p:blipFill>
        <p:spPr>
          <a:xfrm>
            <a:off x="3020428" y="2350008"/>
            <a:ext cx="4859248" cy="2631231"/>
          </a:xfrm>
          <a:prstGeom prst="rect">
            <a:avLst/>
          </a:prstGeom>
        </p:spPr>
      </p:pic>
    </p:spTree>
    <p:extLst>
      <p:ext uri="{BB962C8B-B14F-4D97-AF65-F5344CB8AC3E}">
        <p14:creationId xmlns:p14="http://schemas.microsoft.com/office/powerpoint/2010/main" val="1296181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DCBF5-268C-EBA7-17AA-74EF10842F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0888C8-B47F-A3F2-5066-BBB078256E82}"/>
              </a:ext>
            </a:extLst>
          </p:cNvPr>
          <p:cNvSpPr>
            <a:spLocks noGrp="1"/>
          </p:cNvSpPr>
          <p:nvPr>
            <p:ph type="title"/>
          </p:nvPr>
        </p:nvSpPr>
        <p:spPr>
          <a:xfrm>
            <a:off x="459790" y="540000"/>
            <a:ext cx="4519238" cy="387188"/>
          </a:xfrm>
        </p:spPr>
        <p:txBody>
          <a:bodyPr/>
          <a:lstStyle/>
          <a:p>
            <a:r>
              <a:rPr lang="en-US" sz="4000">
                <a:latin typeface="Century Gothic"/>
              </a:rPr>
              <a:t>Chromatography</a:t>
            </a:r>
          </a:p>
        </p:txBody>
      </p:sp>
      <p:sp>
        <p:nvSpPr>
          <p:cNvPr id="6" name="Title 1">
            <a:extLst>
              <a:ext uri="{FF2B5EF4-FFF2-40B4-BE49-F238E27FC236}">
                <a16:creationId xmlns:a16="http://schemas.microsoft.com/office/drawing/2014/main" id="{137AB2E1-F2CE-A20B-D3D2-4A20CF66C530}"/>
              </a:ext>
            </a:extLst>
          </p:cNvPr>
          <p:cNvSpPr txBox="1">
            <a:spLocks/>
          </p:cNvSpPr>
          <p:nvPr/>
        </p:nvSpPr>
        <p:spPr>
          <a:xfrm>
            <a:off x="4998453" y="544632"/>
            <a:ext cx="5985639" cy="2070556"/>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method of separation based on how easily each substance in a mixture is carried by a mobile phase (such as a liquid solvent) that is moving through a stationary phase (such as a porous solid</a:t>
            </a:r>
            <a:r>
              <a:rPr lang="en-GB" sz="2400" b="0" dirty="0">
                <a:solidFill>
                  <a:schemeClr val="tx1"/>
                </a:solidFill>
                <a:latin typeface="Century Gothic"/>
              </a:rPr>
              <a:t>,</a:t>
            </a:r>
            <a:r>
              <a:rPr lang="en-GB" sz="2400" b="0">
                <a:solidFill>
                  <a:schemeClr val="tx1"/>
                </a:solidFill>
                <a:latin typeface="Century Gothic"/>
              </a:rPr>
              <a:t> like paper)</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D23D4654-DF50-4F1A-447B-0E2DB4884D74}"/>
              </a:ext>
            </a:extLst>
          </p:cNvPr>
          <p:cNvSpPr txBox="1"/>
          <p:nvPr/>
        </p:nvSpPr>
        <p:spPr>
          <a:xfrm>
            <a:off x="443672" y="1548181"/>
            <a:ext cx="374248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242424"/>
                </a:solidFill>
                <a:latin typeface="Century Gothic"/>
              </a:rPr>
              <a:t>a way to separate different substances in a mixture by letting them move through a material at different speeds</a:t>
            </a:r>
          </a:p>
        </p:txBody>
      </p:sp>
      <p:sp>
        <p:nvSpPr>
          <p:cNvPr id="11" name="TextBox 10">
            <a:extLst>
              <a:ext uri="{FF2B5EF4-FFF2-40B4-BE49-F238E27FC236}">
                <a16:creationId xmlns:a16="http://schemas.microsoft.com/office/drawing/2014/main" id="{4AA4C19B-4895-8FA7-115D-A94960A52BD6}"/>
              </a:ext>
            </a:extLst>
          </p:cNvPr>
          <p:cNvSpPr txBox="1"/>
          <p:nvPr/>
        </p:nvSpPr>
        <p:spPr>
          <a:xfrm>
            <a:off x="459790" y="5690497"/>
            <a:ext cx="3173735"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Say it</a:t>
            </a:r>
          </a:p>
          <a:p>
            <a:r>
              <a:rPr lang="en-GB" sz="2000">
                <a:solidFill>
                  <a:srgbClr val="242424"/>
                </a:solidFill>
                <a:latin typeface="Century Gothic" panose="020B0502020202020204" pitchFamily="34" charset="0"/>
              </a:rPr>
              <a:t>C</a:t>
            </a:r>
            <a:r>
              <a:rPr lang="en-GB" sz="2000" b="0" i="0" u="none" strike="noStrike">
                <a:solidFill>
                  <a:srgbClr val="242424"/>
                </a:solidFill>
                <a:effectLst/>
                <a:latin typeface="Century Gothic" panose="020B0502020202020204" pitchFamily="34" charset="0"/>
              </a:rPr>
              <a:t>ro-ma-tog-</a:t>
            </a:r>
            <a:r>
              <a:rPr lang="en-GB" sz="2000" b="0" i="0" u="none" strike="noStrike" err="1">
                <a:solidFill>
                  <a:srgbClr val="242424"/>
                </a:solidFill>
                <a:effectLst/>
                <a:latin typeface="Century Gothic" panose="020B0502020202020204" pitchFamily="34" charset="0"/>
              </a:rPr>
              <a:t>ra</a:t>
            </a:r>
            <a:r>
              <a:rPr lang="en-GB" sz="2000" b="0" i="0" u="none" strike="noStrike">
                <a:solidFill>
                  <a:srgbClr val="242424"/>
                </a:solidFill>
                <a:effectLst/>
                <a:latin typeface="Century Gothic" panose="020B0502020202020204" pitchFamily="34" charset="0"/>
              </a:rPr>
              <a:t>-</a:t>
            </a:r>
            <a:r>
              <a:rPr lang="en-GB" sz="2000" b="0" i="0" u="none" strike="noStrike" err="1">
                <a:solidFill>
                  <a:srgbClr val="242424"/>
                </a:solidFill>
                <a:effectLst/>
                <a:latin typeface="Century Gothic" panose="020B0502020202020204" pitchFamily="34" charset="0"/>
              </a:rPr>
              <a:t>fy</a:t>
            </a:r>
            <a:endParaRPr lang="en-GB" sz="2000">
              <a:solidFill>
                <a:srgbClr val="242424"/>
              </a:solidFill>
              <a:latin typeface="Century Gothic"/>
            </a:endParaRPr>
          </a:p>
        </p:txBody>
      </p:sp>
      <p:sp>
        <p:nvSpPr>
          <p:cNvPr id="14" name="TextBox 13">
            <a:extLst>
              <a:ext uri="{FF2B5EF4-FFF2-40B4-BE49-F238E27FC236}">
                <a16:creationId xmlns:a16="http://schemas.microsoft.com/office/drawing/2014/main" id="{F3308F16-7920-47A4-762D-01315482F506}"/>
              </a:ext>
            </a:extLst>
          </p:cNvPr>
          <p:cNvSpPr txBox="1"/>
          <p:nvPr/>
        </p:nvSpPr>
        <p:spPr>
          <a:xfrm>
            <a:off x="8641383" y="2902833"/>
            <a:ext cx="2375288"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We use chromatography to separate colours contained in inks</a:t>
            </a:r>
            <a:endParaRPr lang="en-GB" sz="2000">
              <a:latin typeface="Century Gothic"/>
            </a:endParaRPr>
          </a:p>
        </p:txBody>
      </p:sp>
      <p:sp>
        <p:nvSpPr>
          <p:cNvPr id="4" name="TextBox 3">
            <a:extLst>
              <a:ext uri="{FF2B5EF4-FFF2-40B4-BE49-F238E27FC236}">
                <a16:creationId xmlns:a16="http://schemas.microsoft.com/office/drawing/2014/main" id="{354076C6-2BEF-0460-5C52-EE3F5C107835}"/>
              </a:ext>
            </a:extLst>
          </p:cNvPr>
          <p:cNvSpPr txBox="1"/>
          <p:nvPr/>
        </p:nvSpPr>
        <p:spPr>
          <a:xfrm>
            <a:off x="8641383" y="5034317"/>
            <a:ext cx="2172207"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Chrom (colours)</a:t>
            </a:r>
          </a:p>
        </p:txBody>
      </p:sp>
      <p:pic>
        <p:nvPicPr>
          <p:cNvPr id="7" name="Picture 6" descr="A diagram showing a paper chromatography set up">
            <a:extLst>
              <a:ext uri="{FF2B5EF4-FFF2-40B4-BE49-F238E27FC236}">
                <a16:creationId xmlns:a16="http://schemas.microsoft.com/office/drawing/2014/main" id="{D56D7856-5A1E-A6B6-99C1-74B366C18FAB}"/>
              </a:ext>
            </a:extLst>
          </p:cNvPr>
          <p:cNvPicPr>
            <a:picLocks noChangeAspect="1"/>
          </p:cNvPicPr>
          <p:nvPr/>
        </p:nvPicPr>
        <p:blipFill>
          <a:blip r:embed="rId3"/>
          <a:srcRect b="48334"/>
          <a:stretch/>
        </p:blipFill>
        <p:spPr>
          <a:xfrm>
            <a:off x="459790" y="3247208"/>
            <a:ext cx="4144066" cy="2141052"/>
          </a:xfrm>
          <a:prstGeom prst="rect">
            <a:avLst/>
          </a:prstGeom>
        </p:spPr>
      </p:pic>
      <p:pic>
        <p:nvPicPr>
          <p:cNvPr id="3" name="Picture 2" descr="A diagram showing a gas chromatography set up">
            <a:extLst>
              <a:ext uri="{FF2B5EF4-FFF2-40B4-BE49-F238E27FC236}">
                <a16:creationId xmlns:a16="http://schemas.microsoft.com/office/drawing/2014/main" id="{DF920E3D-BFBC-0C30-10F6-5EF131E2DFB5}"/>
              </a:ext>
            </a:extLst>
          </p:cNvPr>
          <p:cNvPicPr>
            <a:picLocks noChangeAspect="1"/>
          </p:cNvPicPr>
          <p:nvPr/>
        </p:nvPicPr>
        <p:blipFill>
          <a:blip r:embed="rId4"/>
          <a:srcRect l="3916" b="5391"/>
          <a:stretch/>
        </p:blipFill>
        <p:spPr>
          <a:xfrm>
            <a:off x="4497317" y="2753413"/>
            <a:ext cx="4008730" cy="3947208"/>
          </a:xfrm>
          <a:prstGeom prst="rect">
            <a:avLst/>
          </a:prstGeom>
        </p:spPr>
      </p:pic>
    </p:spTree>
    <p:extLst>
      <p:ext uri="{BB962C8B-B14F-4D97-AF65-F5344CB8AC3E}">
        <p14:creationId xmlns:p14="http://schemas.microsoft.com/office/powerpoint/2010/main" val="3453134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013DB-91B4-DBB8-1F76-1BD2865D56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0BC987-02CF-5E66-D53B-1D4575FBEF8F}"/>
              </a:ext>
            </a:extLst>
          </p:cNvPr>
          <p:cNvSpPr>
            <a:spLocks noGrp="1"/>
          </p:cNvSpPr>
          <p:nvPr>
            <p:ph type="title"/>
          </p:nvPr>
        </p:nvSpPr>
        <p:spPr>
          <a:xfrm>
            <a:off x="459790" y="553368"/>
            <a:ext cx="4385554" cy="173293"/>
          </a:xfrm>
        </p:spPr>
        <p:txBody>
          <a:bodyPr/>
          <a:lstStyle/>
          <a:p>
            <a:r>
              <a:rPr lang="en-US" sz="4000">
                <a:latin typeface="Century Gothic"/>
              </a:rPr>
              <a:t>Gas chromatography </a:t>
            </a:r>
          </a:p>
        </p:txBody>
      </p:sp>
      <p:sp>
        <p:nvSpPr>
          <p:cNvPr id="6" name="Title 1">
            <a:extLst>
              <a:ext uri="{FF2B5EF4-FFF2-40B4-BE49-F238E27FC236}">
                <a16:creationId xmlns:a16="http://schemas.microsoft.com/office/drawing/2014/main" id="{6E514886-D3D7-F181-73EB-C3FD332EADE9}"/>
              </a:ext>
            </a:extLst>
          </p:cNvPr>
          <p:cNvSpPr txBox="1">
            <a:spLocks/>
          </p:cNvSpPr>
          <p:nvPr/>
        </p:nvSpPr>
        <p:spPr>
          <a:xfrm>
            <a:off x="4845344" y="376223"/>
            <a:ext cx="6041747" cy="1370920"/>
          </a:xfrm>
          <a:prstGeom prst="rect">
            <a:avLst/>
          </a:prstGeom>
          <a:solidFill>
            <a:srgbClr val="C8102E">
              <a:alpha val="27000"/>
            </a:srgbClr>
          </a:solidFill>
        </p:spPr>
        <p:txBody>
          <a:bodyPr vert="horz" lIns="72000" tIns="36000" rIns="72000" bIns="36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chromatography using a gas as the mobile phase, which passes through a column lined with a solid or viscous liquid as the stationary phase</a:t>
            </a:r>
          </a:p>
        </p:txBody>
      </p:sp>
      <p:sp>
        <p:nvSpPr>
          <p:cNvPr id="9" name="TextBox 8">
            <a:extLst>
              <a:ext uri="{FF2B5EF4-FFF2-40B4-BE49-F238E27FC236}">
                <a16:creationId xmlns:a16="http://schemas.microsoft.com/office/drawing/2014/main" id="{E9B89197-5D21-8D43-A377-BD9DF482294A}"/>
              </a:ext>
            </a:extLst>
          </p:cNvPr>
          <p:cNvSpPr txBox="1"/>
          <p:nvPr/>
        </p:nvSpPr>
        <p:spPr>
          <a:xfrm>
            <a:off x="315922" y="2029445"/>
            <a:ext cx="3163996" cy="286232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242424"/>
                </a:solidFill>
                <a:latin typeface="Century Gothic"/>
              </a:rPr>
              <a:t>a type of chromatography where a gas moves through a column to separate substances based on their interaction with material inside the column</a:t>
            </a:r>
            <a:endParaRPr lang="en-GB" sz="2000">
              <a:latin typeface="Century Gothic"/>
            </a:endParaRPr>
          </a:p>
        </p:txBody>
      </p:sp>
      <p:sp>
        <p:nvSpPr>
          <p:cNvPr id="11" name="TextBox 10">
            <a:extLst>
              <a:ext uri="{FF2B5EF4-FFF2-40B4-BE49-F238E27FC236}">
                <a16:creationId xmlns:a16="http://schemas.microsoft.com/office/drawing/2014/main" id="{B0851C7D-43D5-64F0-5C3E-ED7DBC3CC716}"/>
              </a:ext>
            </a:extLst>
          </p:cNvPr>
          <p:cNvSpPr txBox="1"/>
          <p:nvPr/>
        </p:nvSpPr>
        <p:spPr>
          <a:xfrm>
            <a:off x="315922" y="5552737"/>
            <a:ext cx="316399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Gas c</a:t>
            </a:r>
            <a:r>
              <a:rPr lang="en-GB" sz="2000" b="0" i="0" u="none" strike="noStrike">
                <a:solidFill>
                  <a:srgbClr val="242424"/>
                </a:solidFill>
                <a:effectLst/>
                <a:latin typeface="Century Gothic" panose="020B0502020202020204" pitchFamily="34" charset="0"/>
              </a:rPr>
              <a:t>row-m</a:t>
            </a:r>
            <a:r>
              <a:rPr lang="en-GB" sz="2000">
                <a:solidFill>
                  <a:srgbClr val="242424"/>
                </a:solidFill>
                <a:latin typeface="Century Gothic" panose="020B0502020202020204" pitchFamily="34" charset="0"/>
              </a:rPr>
              <a:t>a</a:t>
            </a:r>
            <a:r>
              <a:rPr lang="en-GB" sz="2000" b="0" i="0" u="none" strike="noStrike">
                <a:solidFill>
                  <a:srgbClr val="242424"/>
                </a:solidFill>
                <a:effectLst/>
                <a:latin typeface="Century Gothic" panose="020B0502020202020204" pitchFamily="34" charset="0"/>
              </a:rPr>
              <a:t>-tog-</a:t>
            </a:r>
            <a:r>
              <a:rPr lang="en-GB" sz="2000" b="0" i="0" u="none" strike="noStrike" err="1">
                <a:solidFill>
                  <a:srgbClr val="242424"/>
                </a:solidFill>
                <a:effectLst/>
                <a:latin typeface="Century Gothic" panose="020B0502020202020204" pitchFamily="34" charset="0"/>
              </a:rPr>
              <a:t>ra</a:t>
            </a:r>
            <a:r>
              <a:rPr lang="en-GB" sz="2000" b="0" i="0" u="none" strike="noStrike">
                <a:solidFill>
                  <a:srgbClr val="242424"/>
                </a:solidFill>
                <a:effectLst/>
                <a:latin typeface="Century Gothic" panose="020B0502020202020204" pitchFamily="34" charset="0"/>
              </a:rPr>
              <a:t>-</a:t>
            </a:r>
            <a:r>
              <a:rPr lang="en-GB" sz="2000" b="0" i="0" u="none" strike="noStrike" err="1">
                <a:solidFill>
                  <a:srgbClr val="242424"/>
                </a:solidFill>
                <a:effectLst/>
                <a:latin typeface="Century Gothic" panose="020B0502020202020204" pitchFamily="34" charset="0"/>
              </a:rPr>
              <a:t>fy</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45A84D4B-B5A6-9838-0A54-FF3380BDDDF1}"/>
              </a:ext>
            </a:extLst>
          </p:cNvPr>
          <p:cNvSpPr txBox="1"/>
          <p:nvPr/>
        </p:nvSpPr>
        <p:spPr>
          <a:xfrm>
            <a:off x="7866217" y="5398849"/>
            <a:ext cx="292790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paper or thin-layer chromatography</a:t>
            </a:r>
          </a:p>
        </p:txBody>
      </p:sp>
      <p:sp>
        <p:nvSpPr>
          <p:cNvPr id="14" name="TextBox 13">
            <a:extLst>
              <a:ext uri="{FF2B5EF4-FFF2-40B4-BE49-F238E27FC236}">
                <a16:creationId xmlns:a16="http://schemas.microsoft.com/office/drawing/2014/main" id="{25F01E2C-4476-829E-0B77-1FAF6940275F}"/>
              </a:ext>
            </a:extLst>
          </p:cNvPr>
          <p:cNvSpPr txBox="1"/>
          <p:nvPr/>
        </p:nvSpPr>
        <p:spPr>
          <a:xfrm>
            <a:off x="7866217" y="3630116"/>
            <a:ext cx="292790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Gas chromatography is used in the lab to identify different gases within a mixture</a:t>
            </a:r>
          </a:p>
        </p:txBody>
      </p:sp>
      <p:sp>
        <p:nvSpPr>
          <p:cNvPr id="4" name="TextBox 3">
            <a:extLst>
              <a:ext uri="{FF2B5EF4-FFF2-40B4-BE49-F238E27FC236}">
                <a16:creationId xmlns:a16="http://schemas.microsoft.com/office/drawing/2014/main" id="{5FC0B0AF-2F11-28E6-0741-947E5A7B4876}"/>
              </a:ext>
            </a:extLst>
          </p:cNvPr>
          <p:cNvSpPr txBox="1"/>
          <p:nvPr/>
        </p:nvSpPr>
        <p:spPr>
          <a:xfrm>
            <a:off x="7825466" y="1858422"/>
            <a:ext cx="292790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Gas (mobile phase), </a:t>
            </a:r>
          </a:p>
          <a:p>
            <a:r>
              <a:rPr lang="en-GB" sz="2000">
                <a:solidFill>
                  <a:srgbClr val="242424"/>
                </a:solidFill>
                <a:latin typeface="Century Gothic"/>
              </a:rPr>
              <a:t>chromatography (separation technique)</a:t>
            </a:r>
          </a:p>
        </p:txBody>
      </p:sp>
      <p:pic>
        <p:nvPicPr>
          <p:cNvPr id="8" name="Picture 7" descr="A diagram showing a gas chromatography set up. Working left to right there is a carrier gas container, a flow controller and an oven. The oven is labelled to show where a sample can be injected at the top and the detector on the right which is linked to a computer where the chromatogram is produced">
            <a:extLst>
              <a:ext uri="{FF2B5EF4-FFF2-40B4-BE49-F238E27FC236}">
                <a16:creationId xmlns:a16="http://schemas.microsoft.com/office/drawing/2014/main" id="{9F95B768-F054-5AB0-3468-7077FD6420D9}"/>
              </a:ext>
            </a:extLst>
          </p:cNvPr>
          <p:cNvPicPr>
            <a:picLocks noChangeAspect="1"/>
          </p:cNvPicPr>
          <p:nvPr/>
        </p:nvPicPr>
        <p:blipFill>
          <a:blip r:embed="rId3"/>
          <a:srcRect l="3916" b="5391"/>
          <a:stretch/>
        </p:blipFill>
        <p:spPr>
          <a:xfrm>
            <a:off x="3685032" y="2133784"/>
            <a:ext cx="4039420" cy="3977427"/>
          </a:xfrm>
          <a:prstGeom prst="rect">
            <a:avLst/>
          </a:prstGeom>
        </p:spPr>
      </p:pic>
    </p:spTree>
    <p:extLst>
      <p:ext uri="{BB962C8B-B14F-4D97-AF65-F5344CB8AC3E}">
        <p14:creationId xmlns:p14="http://schemas.microsoft.com/office/powerpoint/2010/main" val="1585322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B71AF-C600-40DF-BE7F-64D239EE7D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4A81E9-4671-05A6-6BD8-39533BD60F49}"/>
              </a:ext>
            </a:extLst>
          </p:cNvPr>
          <p:cNvSpPr>
            <a:spLocks noGrp="1"/>
          </p:cNvSpPr>
          <p:nvPr>
            <p:ph type="title"/>
          </p:nvPr>
        </p:nvSpPr>
        <p:spPr>
          <a:xfrm>
            <a:off x="459790" y="540000"/>
            <a:ext cx="4078080" cy="467397"/>
          </a:xfrm>
        </p:spPr>
        <p:txBody>
          <a:bodyPr/>
          <a:lstStyle/>
          <a:p>
            <a:r>
              <a:rPr lang="en-US" sz="4000">
                <a:latin typeface="Century Gothic"/>
              </a:rPr>
              <a:t>Mobile phase </a:t>
            </a:r>
          </a:p>
        </p:txBody>
      </p:sp>
      <p:sp>
        <p:nvSpPr>
          <p:cNvPr id="6" name="Title 1">
            <a:extLst>
              <a:ext uri="{FF2B5EF4-FFF2-40B4-BE49-F238E27FC236}">
                <a16:creationId xmlns:a16="http://schemas.microsoft.com/office/drawing/2014/main" id="{49BD618F-6312-C34E-0C27-09687D24FE6F}"/>
              </a:ext>
            </a:extLst>
          </p:cNvPr>
          <p:cNvSpPr txBox="1">
            <a:spLocks/>
          </p:cNvSpPr>
          <p:nvPr/>
        </p:nvSpPr>
        <p:spPr>
          <a:xfrm>
            <a:off x="4124439" y="544632"/>
            <a:ext cx="6703250" cy="1028469"/>
          </a:xfrm>
          <a:prstGeom prst="rect">
            <a:avLst/>
          </a:prstGeom>
          <a:solidFill>
            <a:srgbClr val="C8102E">
              <a:alpha val="27000"/>
            </a:srgbClr>
          </a:solidFill>
        </p:spPr>
        <p:txBody>
          <a:bodyPr vert="horz" lIns="72000" tIns="36000" rIns="72000" bIns="36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tx1"/>
                </a:solidFill>
                <a:latin typeface="Century Gothic"/>
              </a:rPr>
              <a:t>the liquid or gas solvent that moves through the stationary phase, carrying the substances that are being analysed with it</a:t>
            </a:r>
            <a:endParaRPr lang="en-US" sz="2400" b="0" dirty="0">
              <a:solidFill>
                <a:schemeClr val="tx1"/>
              </a:solidFill>
              <a:latin typeface="Century Gothic"/>
            </a:endParaRPr>
          </a:p>
        </p:txBody>
      </p:sp>
      <p:sp>
        <p:nvSpPr>
          <p:cNvPr id="9" name="TextBox 8">
            <a:extLst>
              <a:ext uri="{FF2B5EF4-FFF2-40B4-BE49-F238E27FC236}">
                <a16:creationId xmlns:a16="http://schemas.microsoft.com/office/drawing/2014/main" id="{F997D946-E87F-A37F-D42B-23FFF7D33D82}"/>
              </a:ext>
            </a:extLst>
          </p:cNvPr>
          <p:cNvSpPr txBox="1"/>
          <p:nvPr/>
        </p:nvSpPr>
        <p:spPr>
          <a:xfrm>
            <a:off x="457041" y="1896552"/>
            <a:ext cx="2678174"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000000"/>
                </a:solidFill>
                <a:latin typeface="Century Gothic"/>
              </a:rPr>
              <a:t>the liquid or gas which is mobile </a:t>
            </a:r>
            <a:r>
              <a:rPr lang="en-GB" sz="2000">
                <a:solidFill>
                  <a:srgbClr val="000000"/>
                </a:solidFill>
                <a:latin typeface="Century Gothic" panose="020B0502020202020204" pitchFamily="34" charset="0"/>
              </a:rPr>
              <a:t>–</a:t>
            </a:r>
            <a:r>
              <a:rPr lang="en-GB" sz="2000">
                <a:solidFill>
                  <a:srgbClr val="000000"/>
                </a:solidFill>
                <a:latin typeface="Century Gothic"/>
              </a:rPr>
              <a:t> it can move through the stationary phase</a:t>
            </a:r>
          </a:p>
        </p:txBody>
      </p:sp>
      <p:sp>
        <p:nvSpPr>
          <p:cNvPr id="11" name="TextBox 10">
            <a:extLst>
              <a:ext uri="{FF2B5EF4-FFF2-40B4-BE49-F238E27FC236}">
                <a16:creationId xmlns:a16="http://schemas.microsoft.com/office/drawing/2014/main" id="{0D7B89EB-8442-7953-27B4-9E92A39D8831}"/>
              </a:ext>
            </a:extLst>
          </p:cNvPr>
          <p:cNvSpPr txBox="1"/>
          <p:nvPr/>
        </p:nvSpPr>
        <p:spPr>
          <a:xfrm>
            <a:off x="457040" y="4044340"/>
            <a:ext cx="267817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Mo-b-eye-l f-ay-z</a:t>
            </a:r>
          </a:p>
        </p:txBody>
      </p:sp>
      <p:sp>
        <p:nvSpPr>
          <p:cNvPr id="13" name="TextBox 12">
            <a:extLst>
              <a:ext uri="{FF2B5EF4-FFF2-40B4-BE49-F238E27FC236}">
                <a16:creationId xmlns:a16="http://schemas.microsoft.com/office/drawing/2014/main" id="{A97B9AF5-469C-DE4C-255D-3102449B296B}"/>
              </a:ext>
            </a:extLst>
          </p:cNvPr>
          <p:cNvSpPr txBox="1"/>
          <p:nvPr/>
        </p:nvSpPr>
        <p:spPr>
          <a:xfrm>
            <a:off x="7899787" y="4498195"/>
            <a:ext cx="292790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r>
              <a:rPr lang="en-GB" sz="2000" b="1">
                <a:solidFill>
                  <a:srgbClr val="C00000"/>
                </a:solidFill>
                <a:latin typeface="Century Gothic" panose="020B0502020202020204" pitchFamily="34" charset="0"/>
              </a:rPr>
              <a:t>…</a:t>
            </a:r>
          </a:p>
          <a:p>
            <a:r>
              <a:rPr lang="en-GB" sz="2000">
                <a:solidFill>
                  <a:srgbClr val="000000"/>
                </a:solidFill>
                <a:latin typeface="Century Gothic"/>
              </a:rPr>
              <a:t>stationary phase</a:t>
            </a:r>
          </a:p>
        </p:txBody>
      </p:sp>
      <p:sp>
        <p:nvSpPr>
          <p:cNvPr id="14" name="TextBox 13">
            <a:extLst>
              <a:ext uri="{FF2B5EF4-FFF2-40B4-BE49-F238E27FC236}">
                <a16:creationId xmlns:a16="http://schemas.microsoft.com/office/drawing/2014/main" id="{21D0A008-A0B2-F6BE-6790-296FEB2724E4}"/>
              </a:ext>
            </a:extLst>
          </p:cNvPr>
          <p:cNvSpPr txBox="1"/>
          <p:nvPr/>
        </p:nvSpPr>
        <p:spPr>
          <a:xfrm>
            <a:off x="7899787" y="2002497"/>
            <a:ext cx="2927901"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The mobile phase in paper chromatography could be water if the dyes are soluble in water</a:t>
            </a:r>
          </a:p>
        </p:txBody>
      </p:sp>
      <p:sp>
        <p:nvSpPr>
          <p:cNvPr id="4" name="TextBox 3">
            <a:extLst>
              <a:ext uri="{FF2B5EF4-FFF2-40B4-BE49-F238E27FC236}">
                <a16:creationId xmlns:a16="http://schemas.microsoft.com/office/drawing/2014/main" id="{F326B196-0EE9-BC2D-966D-4A107954056C}"/>
              </a:ext>
            </a:extLst>
          </p:cNvPr>
          <p:cNvSpPr txBox="1"/>
          <p:nvPr/>
        </p:nvSpPr>
        <p:spPr>
          <a:xfrm>
            <a:off x="457039" y="5455010"/>
            <a:ext cx="267817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Mobile (moving), phase (form)</a:t>
            </a:r>
          </a:p>
        </p:txBody>
      </p:sp>
      <p:sp>
        <p:nvSpPr>
          <p:cNvPr id="7" name="TextBox 6">
            <a:extLst>
              <a:ext uri="{FF2B5EF4-FFF2-40B4-BE49-F238E27FC236}">
                <a16:creationId xmlns:a16="http://schemas.microsoft.com/office/drawing/2014/main" id="{4F4780B8-8AF4-34B1-6CB4-A47F9A1B3400}"/>
              </a:ext>
            </a:extLst>
          </p:cNvPr>
          <p:cNvSpPr txBox="1"/>
          <p:nvPr/>
        </p:nvSpPr>
        <p:spPr>
          <a:xfrm>
            <a:off x="3445468" y="5455010"/>
            <a:ext cx="738222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000000"/>
                </a:solidFill>
                <a:latin typeface="Century Gothic"/>
              </a:rPr>
              <a:t>Mobile refers to anything that is able to move, like a mobile phone or a mobility scooter</a:t>
            </a:r>
            <a:endParaRPr lang="en-GB"/>
          </a:p>
        </p:txBody>
      </p:sp>
      <p:pic>
        <p:nvPicPr>
          <p:cNvPr id="8" name="Picture 7" descr="A diagram showing a paper chromatography set up. The liquid in the bottom of the beaker is labelled 'solvent (mobile phase)'">
            <a:extLst>
              <a:ext uri="{FF2B5EF4-FFF2-40B4-BE49-F238E27FC236}">
                <a16:creationId xmlns:a16="http://schemas.microsoft.com/office/drawing/2014/main" id="{7F41B29C-26FA-D901-F4D4-3065D996FCF6}"/>
              </a:ext>
            </a:extLst>
          </p:cNvPr>
          <p:cNvPicPr>
            <a:picLocks noChangeAspect="1"/>
          </p:cNvPicPr>
          <p:nvPr/>
        </p:nvPicPr>
        <p:blipFill>
          <a:blip r:embed="rId3"/>
          <a:srcRect b="48334"/>
          <a:stretch/>
        </p:blipFill>
        <p:spPr>
          <a:xfrm>
            <a:off x="3291245" y="2414441"/>
            <a:ext cx="4502907" cy="2326449"/>
          </a:xfrm>
          <a:prstGeom prst="rect">
            <a:avLst/>
          </a:prstGeom>
        </p:spPr>
      </p:pic>
    </p:spTree>
    <p:extLst>
      <p:ext uri="{BB962C8B-B14F-4D97-AF65-F5344CB8AC3E}">
        <p14:creationId xmlns:p14="http://schemas.microsoft.com/office/powerpoint/2010/main" val="1502828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40243-DCA9-7791-0FC6-55A1B10361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38172E-36E1-3E3B-F8F2-567B5577D859}"/>
              </a:ext>
            </a:extLst>
          </p:cNvPr>
          <p:cNvSpPr>
            <a:spLocks noGrp="1"/>
          </p:cNvSpPr>
          <p:nvPr>
            <p:ph type="title"/>
          </p:nvPr>
        </p:nvSpPr>
        <p:spPr>
          <a:xfrm>
            <a:off x="463800" y="552700"/>
            <a:ext cx="4863476" cy="402561"/>
          </a:xfrm>
        </p:spPr>
        <p:txBody>
          <a:bodyPr/>
          <a:lstStyle/>
          <a:p>
            <a:r>
              <a:rPr lang="en-US" sz="4000">
                <a:latin typeface="Century Gothic"/>
              </a:rPr>
              <a:t>Paper chromatography</a:t>
            </a:r>
          </a:p>
        </p:txBody>
      </p:sp>
      <p:sp>
        <p:nvSpPr>
          <p:cNvPr id="6" name="Title 1">
            <a:extLst>
              <a:ext uri="{FF2B5EF4-FFF2-40B4-BE49-F238E27FC236}">
                <a16:creationId xmlns:a16="http://schemas.microsoft.com/office/drawing/2014/main" id="{9791593F-E3BF-82E2-DDD0-993B3EE9CBF1}"/>
              </a:ext>
            </a:extLst>
          </p:cNvPr>
          <p:cNvSpPr txBox="1">
            <a:spLocks/>
          </p:cNvSpPr>
          <p:nvPr/>
        </p:nvSpPr>
        <p:spPr>
          <a:xfrm>
            <a:off x="4730969" y="540789"/>
            <a:ext cx="6123828"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chromatography using a liquid solvent as the mobile phase, which soaks through paper as the stationary phase</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F14E6364-B62D-E7B9-D360-E9E4828FA57C}"/>
              </a:ext>
            </a:extLst>
          </p:cNvPr>
          <p:cNvSpPr txBox="1"/>
          <p:nvPr/>
        </p:nvSpPr>
        <p:spPr>
          <a:xfrm>
            <a:off x="420439" y="1848969"/>
            <a:ext cx="3314914"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type of chromatography where a liquid solvent mixture moves through paper to separate the substances dissolved in it</a:t>
            </a:r>
            <a:endParaRPr lang="en-GB" sz="1100">
              <a:solidFill>
                <a:srgbClr val="242424"/>
              </a:solidFill>
              <a:latin typeface="Aptos Narrow"/>
            </a:endParaRPr>
          </a:p>
        </p:txBody>
      </p:sp>
      <p:sp>
        <p:nvSpPr>
          <p:cNvPr id="11" name="TextBox 10">
            <a:extLst>
              <a:ext uri="{FF2B5EF4-FFF2-40B4-BE49-F238E27FC236}">
                <a16:creationId xmlns:a16="http://schemas.microsoft.com/office/drawing/2014/main" id="{38BD0220-D053-4522-3F31-6E615A6253D4}"/>
              </a:ext>
            </a:extLst>
          </p:cNvPr>
          <p:cNvSpPr txBox="1"/>
          <p:nvPr/>
        </p:nvSpPr>
        <p:spPr>
          <a:xfrm>
            <a:off x="420439" y="4538213"/>
            <a:ext cx="320097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Pay-pa </a:t>
            </a:r>
            <a:r>
              <a:rPr lang="en-GB" sz="2000" err="1">
                <a:solidFill>
                  <a:srgbClr val="242424"/>
                </a:solidFill>
                <a:latin typeface="Century Gothic" panose="020B0502020202020204" pitchFamily="34" charset="0"/>
              </a:rPr>
              <a:t>cro</a:t>
            </a:r>
            <a:r>
              <a:rPr lang="en-GB" sz="2000">
                <a:solidFill>
                  <a:srgbClr val="242424"/>
                </a:solidFill>
                <a:latin typeface="Century Gothic" panose="020B0502020202020204" pitchFamily="34" charset="0"/>
              </a:rPr>
              <a:t>-ma-tog-</a:t>
            </a:r>
            <a:r>
              <a:rPr lang="en-GB" sz="2000" err="1">
                <a:solidFill>
                  <a:srgbClr val="242424"/>
                </a:solidFill>
                <a:latin typeface="Century Gothic" panose="020B0502020202020204" pitchFamily="34" charset="0"/>
              </a:rPr>
              <a:t>ra</a:t>
            </a:r>
            <a:r>
              <a:rPr lang="en-GB" sz="2000">
                <a:solidFill>
                  <a:srgbClr val="242424"/>
                </a:solidFill>
                <a:latin typeface="Century Gothic" panose="020B0502020202020204" pitchFamily="34" charset="0"/>
              </a:rPr>
              <a:t>-</a:t>
            </a:r>
            <a:r>
              <a:rPr lang="en-GB" sz="2000" err="1">
                <a:solidFill>
                  <a:srgbClr val="242424"/>
                </a:solidFill>
                <a:latin typeface="Century Gothic" panose="020B0502020202020204" pitchFamily="34" charset="0"/>
              </a:rPr>
              <a:t>fy</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12EF1A25-E0E1-1746-D5AD-819A5098B089}"/>
              </a:ext>
            </a:extLst>
          </p:cNvPr>
          <p:cNvSpPr txBox="1"/>
          <p:nvPr/>
        </p:nvSpPr>
        <p:spPr>
          <a:xfrm>
            <a:off x="6262576" y="6005422"/>
            <a:ext cx="459222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Often just called 'chromatography'</a:t>
            </a:r>
          </a:p>
        </p:txBody>
      </p:sp>
      <p:sp>
        <p:nvSpPr>
          <p:cNvPr id="13" name="TextBox 12">
            <a:extLst>
              <a:ext uri="{FF2B5EF4-FFF2-40B4-BE49-F238E27FC236}">
                <a16:creationId xmlns:a16="http://schemas.microsoft.com/office/drawing/2014/main" id="{361DE0B2-9E31-71DB-8BE8-751F6BCFFC12}"/>
              </a:ext>
            </a:extLst>
          </p:cNvPr>
          <p:cNvSpPr txBox="1"/>
          <p:nvPr/>
        </p:nvSpPr>
        <p:spPr>
          <a:xfrm>
            <a:off x="7370618" y="3946664"/>
            <a:ext cx="348417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other types of chromatography. Like thin-layer or gas chromatography</a:t>
            </a:r>
          </a:p>
        </p:txBody>
      </p:sp>
      <p:sp>
        <p:nvSpPr>
          <p:cNvPr id="14" name="TextBox 13">
            <a:extLst>
              <a:ext uri="{FF2B5EF4-FFF2-40B4-BE49-F238E27FC236}">
                <a16:creationId xmlns:a16="http://schemas.microsoft.com/office/drawing/2014/main" id="{4E996FFD-CAB2-FBAC-D167-F88F2FA296AF}"/>
              </a:ext>
            </a:extLst>
          </p:cNvPr>
          <p:cNvSpPr txBox="1"/>
          <p:nvPr/>
        </p:nvSpPr>
        <p:spPr>
          <a:xfrm>
            <a:off x="7370618" y="1848969"/>
            <a:ext cx="348417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Paper chromatography can separate the individual dyes contained in food colouring</a:t>
            </a:r>
            <a:endParaRPr lang="en-GB" sz="2000">
              <a:latin typeface="Century Gothic"/>
            </a:endParaRPr>
          </a:p>
        </p:txBody>
      </p:sp>
      <p:sp>
        <p:nvSpPr>
          <p:cNvPr id="4" name="TextBox 3">
            <a:extLst>
              <a:ext uri="{FF2B5EF4-FFF2-40B4-BE49-F238E27FC236}">
                <a16:creationId xmlns:a16="http://schemas.microsoft.com/office/drawing/2014/main" id="{CCC7C177-A586-C7C5-FA44-B185A90DAA8C}"/>
              </a:ext>
            </a:extLst>
          </p:cNvPr>
          <p:cNvSpPr txBox="1"/>
          <p:nvPr/>
        </p:nvSpPr>
        <p:spPr>
          <a:xfrm>
            <a:off x="420439" y="5697645"/>
            <a:ext cx="549911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Paper (material used), chromatography (separation technique)</a:t>
            </a:r>
          </a:p>
        </p:txBody>
      </p:sp>
      <p:pic>
        <p:nvPicPr>
          <p:cNvPr id="7" name="Picture 6" descr="A photograph of a completed paper chromatography experiment">
            <a:extLst>
              <a:ext uri="{FF2B5EF4-FFF2-40B4-BE49-F238E27FC236}">
                <a16:creationId xmlns:a16="http://schemas.microsoft.com/office/drawing/2014/main" id="{322AD0C4-BF4C-A1C1-0AAA-D72A49A79B84}"/>
              </a:ext>
            </a:extLst>
          </p:cNvPr>
          <p:cNvPicPr>
            <a:picLocks noChangeAspect="1"/>
          </p:cNvPicPr>
          <p:nvPr/>
        </p:nvPicPr>
        <p:blipFill>
          <a:blip r:embed="rId3"/>
          <a:stretch>
            <a:fillRect/>
          </a:stretch>
        </p:blipFill>
        <p:spPr>
          <a:xfrm>
            <a:off x="4027378" y="2021019"/>
            <a:ext cx="3147083" cy="3021200"/>
          </a:xfrm>
          <a:prstGeom prst="rect">
            <a:avLst/>
          </a:prstGeom>
        </p:spPr>
      </p:pic>
    </p:spTree>
    <p:extLst>
      <p:ext uri="{BB962C8B-B14F-4D97-AF65-F5344CB8AC3E}">
        <p14:creationId xmlns:p14="http://schemas.microsoft.com/office/powerpoint/2010/main" val="1285927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851BB-30FD-CD8C-0F49-69B719BCDD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3BBD6B-5F49-2E8B-BFBC-3B31CACF8F5A}"/>
              </a:ext>
            </a:extLst>
          </p:cNvPr>
          <p:cNvSpPr>
            <a:spLocks noGrp="1"/>
          </p:cNvSpPr>
          <p:nvPr>
            <p:ph type="title"/>
          </p:nvPr>
        </p:nvSpPr>
        <p:spPr>
          <a:xfrm>
            <a:off x="540000" y="540000"/>
            <a:ext cx="2767976" cy="440661"/>
          </a:xfrm>
        </p:spPr>
        <p:txBody>
          <a:bodyPr/>
          <a:lstStyle/>
          <a:p>
            <a:r>
              <a:rPr lang="en-US" sz="4000" i="1" dirty="0">
                <a:latin typeface="Century Gothic"/>
              </a:rPr>
              <a:t>R</a:t>
            </a:r>
            <a:r>
              <a:rPr lang="en-US" sz="4000" i="1" baseline="-25000" dirty="0">
                <a:latin typeface="Century Gothic"/>
              </a:rPr>
              <a:t>f</a:t>
            </a:r>
            <a:r>
              <a:rPr lang="en-US" sz="4000">
                <a:latin typeface="Century Gothic"/>
              </a:rPr>
              <a:t> value </a:t>
            </a:r>
          </a:p>
        </p:txBody>
      </p:sp>
      <p:sp>
        <p:nvSpPr>
          <p:cNvPr id="6" name="Title 1">
            <a:extLst>
              <a:ext uri="{FF2B5EF4-FFF2-40B4-BE49-F238E27FC236}">
                <a16:creationId xmlns:a16="http://schemas.microsoft.com/office/drawing/2014/main" id="{90840D9C-945C-F3B9-0BAD-C24134125D4A}"/>
              </a:ext>
            </a:extLst>
          </p:cNvPr>
          <p:cNvSpPr txBox="1">
            <a:spLocks/>
          </p:cNvSpPr>
          <p:nvPr/>
        </p:nvSpPr>
        <p:spPr>
          <a:xfrm>
            <a:off x="3393099" y="471843"/>
            <a:ext cx="7381128"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effectLst/>
                <a:latin typeface="Century Gothic" panose="020B0502020202020204" pitchFamily="34" charset="0"/>
                <a:ea typeface="Calibri" panose="020F0502020204030204" pitchFamily="34" charset="0"/>
                <a:cs typeface="Arial" panose="020B0604020202020204" pitchFamily="34" charset="0"/>
              </a:rPr>
              <a:t>the ratio of the distance moved by a compound to the distance moved by the solvent</a:t>
            </a:r>
            <a:r>
              <a:rPr lang="en-US" sz="2400" b="0">
                <a:solidFill>
                  <a:schemeClr val="tx1"/>
                </a:solidFill>
                <a:latin typeface="Century Gothic"/>
              </a:rPr>
              <a:t> </a:t>
            </a:r>
          </a:p>
        </p:txBody>
      </p:sp>
      <p:sp>
        <p:nvSpPr>
          <p:cNvPr id="9" name="TextBox 8">
            <a:extLst>
              <a:ext uri="{FF2B5EF4-FFF2-40B4-BE49-F238E27FC236}">
                <a16:creationId xmlns:a16="http://schemas.microsoft.com/office/drawing/2014/main" id="{C561DB72-53C0-69F3-03E7-20F1BECF6C63}"/>
              </a:ext>
            </a:extLst>
          </p:cNvPr>
          <p:cNvSpPr txBox="1"/>
          <p:nvPr/>
        </p:nvSpPr>
        <p:spPr>
          <a:xfrm>
            <a:off x="403692" y="1466092"/>
            <a:ext cx="453833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i="1" dirty="0">
                <a:solidFill>
                  <a:srgbClr val="242424"/>
                </a:solidFill>
                <a:latin typeface="Century Gothic"/>
              </a:rPr>
              <a:t>R</a:t>
            </a:r>
            <a:r>
              <a:rPr lang="en-GB" sz="2000" i="1" baseline="-25000" dirty="0">
                <a:solidFill>
                  <a:srgbClr val="242424"/>
                </a:solidFill>
                <a:latin typeface="Century Gothic"/>
              </a:rPr>
              <a:t>f</a:t>
            </a:r>
            <a:r>
              <a:rPr lang="en-GB" sz="2000" baseline="-25000">
                <a:solidFill>
                  <a:srgbClr val="242424"/>
                </a:solidFill>
                <a:latin typeface="Century Gothic"/>
              </a:rPr>
              <a:t> </a:t>
            </a:r>
            <a:r>
              <a:rPr lang="en-GB" sz="2000">
                <a:solidFill>
                  <a:srgbClr val="242424"/>
                </a:solidFill>
                <a:latin typeface="Century Gothic"/>
              </a:rPr>
              <a:t>=</a:t>
            </a:r>
            <a:r>
              <a:rPr lang="en-GB" sz="2000">
                <a:solidFill>
                  <a:srgbClr val="242424"/>
                </a:solidFill>
                <a:latin typeface="Century Gothic" panose="020B0502020202020204" pitchFamily="34" charset="0"/>
              </a:rPr>
              <a:t> </a:t>
            </a:r>
            <a:r>
              <a:rPr lang="en-GB" sz="2000">
                <a:latin typeface="Century Gothic"/>
              </a:rPr>
              <a:t>distance travelled by sample ÷ distance travelled by solvent</a:t>
            </a:r>
          </a:p>
        </p:txBody>
      </p:sp>
      <p:sp>
        <p:nvSpPr>
          <p:cNvPr id="11" name="TextBox 10">
            <a:extLst>
              <a:ext uri="{FF2B5EF4-FFF2-40B4-BE49-F238E27FC236}">
                <a16:creationId xmlns:a16="http://schemas.microsoft.com/office/drawing/2014/main" id="{16790487-6A06-0267-AC59-E1C1A106CB22}"/>
              </a:ext>
            </a:extLst>
          </p:cNvPr>
          <p:cNvSpPr txBox="1"/>
          <p:nvPr/>
        </p:nvSpPr>
        <p:spPr>
          <a:xfrm>
            <a:off x="403692" y="2716545"/>
            <a:ext cx="178773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R </a:t>
            </a:r>
            <a:r>
              <a:rPr lang="en-GB" sz="2000" err="1">
                <a:solidFill>
                  <a:srgbClr val="242424"/>
                </a:solidFill>
                <a:latin typeface="Century Gothic"/>
              </a:rPr>
              <a:t>ef</a:t>
            </a:r>
            <a:r>
              <a:rPr lang="en-GB" sz="2000">
                <a:solidFill>
                  <a:srgbClr val="242424"/>
                </a:solidFill>
                <a:latin typeface="Century Gothic"/>
              </a:rPr>
              <a:t> </a:t>
            </a:r>
            <a:r>
              <a:rPr lang="en-GB" sz="2000" err="1">
                <a:solidFill>
                  <a:srgbClr val="242424"/>
                </a:solidFill>
                <a:latin typeface="Century Gothic"/>
              </a:rPr>
              <a:t>val</a:t>
            </a:r>
            <a:r>
              <a:rPr lang="en-GB" sz="2000">
                <a:solidFill>
                  <a:srgbClr val="242424"/>
                </a:solidFill>
                <a:latin typeface="Century Gothic"/>
              </a:rPr>
              <a:t>-y-</a:t>
            </a:r>
            <a:r>
              <a:rPr lang="en-GB" sz="2000" err="1">
                <a:solidFill>
                  <a:srgbClr val="242424"/>
                </a:solidFill>
                <a:latin typeface="Century Gothic"/>
              </a:rPr>
              <a:t>ue</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E66E5386-8FE9-3736-71B5-DF94894D8B4E}"/>
              </a:ext>
            </a:extLst>
          </p:cNvPr>
          <p:cNvSpPr txBox="1"/>
          <p:nvPr/>
        </p:nvSpPr>
        <p:spPr>
          <a:xfrm>
            <a:off x="7235683" y="3196136"/>
            <a:ext cx="355542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distance travelled. </a:t>
            </a:r>
            <a:r>
              <a:rPr lang="en-GB" sz="2000" i="1" dirty="0">
                <a:solidFill>
                  <a:srgbClr val="242424"/>
                </a:solidFill>
                <a:latin typeface="Century Gothic"/>
              </a:rPr>
              <a:t>R</a:t>
            </a:r>
            <a:r>
              <a:rPr lang="en-GB" sz="2000" i="1" baseline="-25000" dirty="0">
                <a:solidFill>
                  <a:srgbClr val="242424"/>
                </a:solidFill>
                <a:latin typeface="Century Gothic"/>
              </a:rPr>
              <a:t>f</a:t>
            </a:r>
            <a:r>
              <a:rPr lang="en-GB" sz="2000">
                <a:solidFill>
                  <a:srgbClr val="242424"/>
                </a:solidFill>
                <a:latin typeface="Century Gothic"/>
              </a:rPr>
              <a:t> is not just the distance; it is the ratio between the solvent and substance distances</a:t>
            </a:r>
            <a:endParaRPr lang="en-GB" sz="2000">
              <a:latin typeface="Century Gothic"/>
            </a:endParaRPr>
          </a:p>
        </p:txBody>
      </p:sp>
      <p:sp>
        <p:nvSpPr>
          <p:cNvPr id="14" name="TextBox 13">
            <a:extLst>
              <a:ext uri="{FF2B5EF4-FFF2-40B4-BE49-F238E27FC236}">
                <a16:creationId xmlns:a16="http://schemas.microsoft.com/office/drawing/2014/main" id="{C0E1BC93-4D61-14C1-6E65-1385FDB5741B}"/>
              </a:ext>
            </a:extLst>
          </p:cNvPr>
          <p:cNvSpPr txBox="1"/>
          <p:nvPr/>
        </p:nvSpPr>
        <p:spPr>
          <a:xfrm>
            <a:off x="7235684" y="1466092"/>
            <a:ext cx="355542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a:t>
            </a:r>
            <a:r>
              <a:rPr lang="en-GB" sz="2000" i="1" dirty="0">
                <a:solidFill>
                  <a:srgbClr val="242424"/>
                </a:solidFill>
                <a:latin typeface="Century Gothic"/>
              </a:rPr>
              <a:t>R</a:t>
            </a:r>
            <a:r>
              <a:rPr lang="en-GB" sz="2000" i="1" baseline="-25000" dirty="0">
                <a:solidFill>
                  <a:srgbClr val="242424"/>
                </a:solidFill>
                <a:latin typeface="Century Gothic"/>
              </a:rPr>
              <a:t>f </a:t>
            </a:r>
            <a:r>
              <a:rPr lang="en-GB" sz="2000">
                <a:solidFill>
                  <a:srgbClr val="242424"/>
                </a:solidFill>
                <a:latin typeface="Century Gothic"/>
              </a:rPr>
              <a:t>value helped us to identify the dyes contained in the unknown</a:t>
            </a:r>
          </a:p>
        </p:txBody>
      </p:sp>
      <p:sp>
        <p:nvSpPr>
          <p:cNvPr id="4" name="TextBox 3">
            <a:extLst>
              <a:ext uri="{FF2B5EF4-FFF2-40B4-BE49-F238E27FC236}">
                <a16:creationId xmlns:a16="http://schemas.microsoft.com/office/drawing/2014/main" id="{7F219547-409F-080E-20FB-5A10FB3BE2D6}"/>
              </a:ext>
            </a:extLst>
          </p:cNvPr>
          <p:cNvSpPr txBox="1"/>
          <p:nvPr/>
        </p:nvSpPr>
        <p:spPr>
          <a:xfrm>
            <a:off x="403692" y="3695075"/>
            <a:ext cx="2544082" cy="286232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i="1" dirty="0">
                <a:solidFill>
                  <a:srgbClr val="242424"/>
                </a:solidFill>
                <a:latin typeface="Century Gothic"/>
              </a:rPr>
              <a:t>R</a:t>
            </a:r>
            <a:r>
              <a:rPr lang="en-GB" sz="2000" i="1" baseline="-25000" dirty="0">
                <a:solidFill>
                  <a:srgbClr val="242424"/>
                </a:solidFill>
                <a:latin typeface="Century Gothic"/>
              </a:rPr>
              <a:t>f</a:t>
            </a:r>
            <a:r>
              <a:rPr lang="en-GB" sz="2000">
                <a:solidFill>
                  <a:srgbClr val="242424"/>
                </a:solidFill>
                <a:latin typeface="Century Gothic"/>
              </a:rPr>
              <a:t> stands for retention factor </a:t>
            </a:r>
            <a:r>
              <a:rPr lang="en-GB" sz="2000">
                <a:solidFill>
                  <a:srgbClr val="242424"/>
                </a:solidFill>
                <a:latin typeface="Century Gothic" panose="020B0502020202020204" pitchFamily="34" charset="0"/>
              </a:rPr>
              <a:t>–</a:t>
            </a:r>
            <a:r>
              <a:rPr lang="en-GB" sz="2000">
                <a:solidFill>
                  <a:srgbClr val="242424"/>
                </a:solidFill>
                <a:latin typeface="Century Gothic"/>
              </a:rPr>
              <a:t> how well the substance was retained (kept) by the stationary phase relative to the mobile phase</a:t>
            </a:r>
          </a:p>
        </p:txBody>
      </p:sp>
      <p:sp>
        <p:nvSpPr>
          <p:cNvPr id="7" name="TextBox 6">
            <a:extLst>
              <a:ext uri="{FF2B5EF4-FFF2-40B4-BE49-F238E27FC236}">
                <a16:creationId xmlns:a16="http://schemas.microsoft.com/office/drawing/2014/main" id="{4B953922-8161-4BBD-1756-3FDC3F7F09F8}"/>
              </a:ext>
            </a:extLst>
          </p:cNvPr>
          <p:cNvSpPr txBox="1"/>
          <p:nvPr/>
        </p:nvSpPr>
        <p:spPr>
          <a:xfrm>
            <a:off x="5734094" y="5257916"/>
            <a:ext cx="505701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000000"/>
                </a:solidFill>
                <a:latin typeface="Century Gothic"/>
              </a:rPr>
              <a:t>Ratios are often used in everyday life to compare two amounts, for example recipe ratios</a:t>
            </a:r>
          </a:p>
        </p:txBody>
      </p:sp>
      <p:pic>
        <p:nvPicPr>
          <p:cNvPr id="10" name="Picture 9" descr="A diagram showing the result of a paper chromatography experiment. Two dotted lines are shown one close to the bottom of the paper is labelled 'base line (in pencil)', the other close to the top is labelled 'solvent front (distance travelled by solvent). A red line from the base line to the middle of one of the sample spots is labelled 'distance travelled by sample'. A yellow arrow from the base line to the solvent front is labelled 'distance travelled'">
            <a:extLst>
              <a:ext uri="{FF2B5EF4-FFF2-40B4-BE49-F238E27FC236}">
                <a16:creationId xmlns:a16="http://schemas.microsoft.com/office/drawing/2014/main" id="{3115DC39-1B0D-C585-5F99-191E0E0CEF99}"/>
              </a:ext>
            </a:extLst>
          </p:cNvPr>
          <p:cNvPicPr>
            <a:picLocks noChangeAspect="1"/>
          </p:cNvPicPr>
          <p:nvPr/>
        </p:nvPicPr>
        <p:blipFill>
          <a:blip r:embed="rId3"/>
          <a:srcRect l="8928" r="8928"/>
          <a:stretch/>
        </p:blipFill>
        <p:spPr>
          <a:xfrm>
            <a:off x="3099794" y="2600605"/>
            <a:ext cx="3983869" cy="2400563"/>
          </a:xfrm>
          <a:prstGeom prst="rect">
            <a:avLst/>
          </a:prstGeom>
        </p:spPr>
      </p:pic>
    </p:spTree>
    <p:extLst>
      <p:ext uri="{BB962C8B-B14F-4D97-AF65-F5344CB8AC3E}">
        <p14:creationId xmlns:p14="http://schemas.microsoft.com/office/powerpoint/2010/main" val="1903127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B7581-AFF5-1CBB-BEA8-0C39EFD44B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EEB8B5-1CC3-6EFB-CEEA-99B2DFBD18BC}"/>
              </a:ext>
            </a:extLst>
          </p:cNvPr>
          <p:cNvSpPr>
            <a:spLocks noGrp="1"/>
          </p:cNvSpPr>
          <p:nvPr>
            <p:ph type="title"/>
          </p:nvPr>
        </p:nvSpPr>
        <p:spPr>
          <a:xfrm>
            <a:off x="540000" y="540000"/>
            <a:ext cx="2767976" cy="440661"/>
          </a:xfrm>
        </p:spPr>
        <p:txBody>
          <a:bodyPr/>
          <a:lstStyle/>
          <a:p>
            <a:r>
              <a:rPr lang="en-US" sz="4000">
                <a:latin typeface="Century Gothic"/>
              </a:rPr>
              <a:t>Stationary phase </a:t>
            </a:r>
          </a:p>
        </p:txBody>
      </p:sp>
      <p:sp>
        <p:nvSpPr>
          <p:cNvPr id="6" name="Title 1">
            <a:extLst>
              <a:ext uri="{FF2B5EF4-FFF2-40B4-BE49-F238E27FC236}">
                <a16:creationId xmlns:a16="http://schemas.microsoft.com/office/drawing/2014/main" id="{83DB46D1-DCC5-60E2-BF3B-7646223FB4FE}"/>
              </a:ext>
            </a:extLst>
          </p:cNvPr>
          <p:cNvSpPr txBox="1">
            <a:spLocks/>
          </p:cNvSpPr>
          <p:nvPr/>
        </p:nvSpPr>
        <p:spPr>
          <a:xfrm>
            <a:off x="3272657" y="543040"/>
            <a:ext cx="7582139"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is the material (such as the paper in paper chromatography) that does not move, but which the mobile phase flows through</a:t>
            </a:r>
          </a:p>
        </p:txBody>
      </p:sp>
      <p:sp>
        <p:nvSpPr>
          <p:cNvPr id="9" name="TextBox 8">
            <a:extLst>
              <a:ext uri="{FF2B5EF4-FFF2-40B4-BE49-F238E27FC236}">
                <a16:creationId xmlns:a16="http://schemas.microsoft.com/office/drawing/2014/main" id="{38577D4F-E610-20D8-80E4-469FFF427F1F}"/>
              </a:ext>
            </a:extLst>
          </p:cNvPr>
          <p:cNvSpPr txBox="1"/>
          <p:nvPr/>
        </p:nvSpPr>
        <p:spPr>
          <a:xfrm>
            <a:off x="508746" y="1826753"/>
            <a:ext cx="496196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the material in chromatography which remains stationary </a:t>
            </a:r>
            <a:r>
              <a:rPr lang="en-GB" sz="2000">
                <a:solidFill>
                  <a:srgbClr val="242424"/>
                </a:solidFill>
                <a:latin typeface="Century Gothic" panose="020B0502020202020204" pitchFamily="34" charset="0"/>
              </a:rPr>
              <a:t>–</a:t>
            </a:r>
            <a:r>
              <a:rPr lang="en-GB" sz="2000">
                <a:solidFill>
                  <a:srgbClr val="242424"/>
                </a:solidFill>
                <a:latin typeface="Century Gothic"/>
              </a:rPr>
              <a:t> it does not move. Other substances pass through it</a:t>
            </a:r>
          </a:p>
        </p:txBody>
      </p:sp>
      <p:sp>
        <p:nvSpPr>
          <p:cNvPr id="11" name="TextBox 10">
            <a:extLst>
              <a:ext uri="{FF2B5EF4-FFF2-40B4-BE49-F238E27FC236}">
                <a16:creationId xmlns:a16="http://schemas.microsoft.com/office/drawing/2014/main" id="{C4C64525-BA83-F9D7-0392-EE2D94CD3DBA}"/>
              </a:ext>
            </a:extLst>
          </p:cNvPr>
          <p:cNvSpPr txBox="1"/>
          <p:nvPr/>
        </p:nvSpPr>
        <p:spPr>
          <a:xfrm>
            <a:off x="508746" y="4055315"/>
            <a:ext cx="2647748"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Stay-</a:t>
            </a:r>
            <a:r>
              <a:rPr lang="en-GB" sz="2000" err="1">
                <a:solidFill>
                  <a:srgbClr val="242424"/>
                </a:solidFill>
                <a:latin typeface="Century Gothic"/>
              </a:rPr>
              <a:t>shen</a:t>
            </a:r>
            <a:r>
              <a:rPr lang="en-GB" sz="2000">
                <a:solidFill>
                  <a:srgbClr val="242424"/>
                </a:solidFill>
                <a:latin typeface="Century Gothic"/>
              </a:rPr>
              <a:t>-</a:t>
            </a:r>
            <a:r>
              <a:rPr lang="en-GB" sz="2000" err="1">
                <a:solidFill>
                  <a:srgbClr val="242424"/>
                </a:solidFill>
                <a:latin typeface="Century Gothic"/>
              </a:rPr>
              <a:t>ary</a:t>
            </a:r>
            <a:r>
              <a:rPr lang="en-GB" sz="2000">
                <a:solidFill>
                  <a:srgbClr val="242424"/>
                </a:solidFill>
                <a:latin typeface="Century Gothic"/>
              </a:rPr>
              <a:t> f-ay-z</a:t>
            </a:r>
          </a:p>
        </p:txBody>
      </p:sp>
      <p:pic>
        <p:nvPicPr>
          <p:cNvPr id="3" name="Picture 2" descr="A diagram showing a paper chromatography set up. The paper is labelled 'chromatography paper (stationary phase)'">
            <a:extLst>
              <a:ext uri="{FF2B5EF4-FFF2-40B4-BE49-F238E27FC236}">
                <a16:creationId xmlns:a16="http://schemas.microsoft.com/office/drawing/2014/main" id="{7CF326D9-9412-63D4-7CCE-8CE7CF05D490}"/>
              </a:ext>
            </a:extLst>
          </p:cNvPr>
          <p:cNvPicPr>
            <a:picLocks noChangeAspect="1"/>
          </p:cNvPicPr>
          <p:nvPr/>
        </p:nvPicPr>
        <p:blipFill>
          <a:blip r:embed="rId3"/>
          <a:srcRect b="46407"/>
          <a:stretch/>
        </p:blipFill>
        <p:spPr>
          <a:xfrm>
            <a:off x="3280319" y="3268139"/>
            <a:ext cx="4375248" cy="2344852"/>
          </a:xfrm>
          <a:prstGeom prst="rect">
            <a:avLst/>
          </a:prstGeom>
        </p:spPr>
      </p:pic>
      <p:sp>
        <p:nvSpPr>
          <p:cNvPr id="13" name="TextBox 12">
            <a:extLst>
              <a:ext uri="{FF2B5EF4-FFF2-40B4-BE49-F238E27FC236}">
                <a16:creationId xmlns:a16="http://schemas.microsoft.com/office/drawing/2014/main" id="{64915D83-2E4A-C745-61ED-0FDD58DBA933}"/>
              </a:ext>
            </a:extLst>
          </p:cNvPr>
          <p:cNvSpPr txBox="1"/>
          <p:nvPr/>
        </p:nvSpPr>
        <p:spPr>
          <a:xfrm>
            <a:off x="7935150" y="3577382"/>
            <a:ext cx="2927903"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stationery! This spelling means 'writing and other office materials'</a:t>
            </a:r>
            <a:endParaRPr lang="en-GB" sz="2000">
              <a:latin typeface="Century Gothic"/>
            </a:endParaRPr>
          </a:p>
        </p:txBody>
      </p:sp>
      <p:sp>
        <p:nvSpPr>
          <p:cNvPr id="14" name="TextBox 13">
            <a:extLst>
              <a:ext uri="{FF2B5EF4-FFF2-40B4-BE49-F238E27FC236}">
                <a16:creationId xmlns:a16="http://schemas.microsoft.com/office/drawing/2014/main" id="{E2F58E06-637E-2D9F-EE4D-2FE9D0817F49}"/>
              </a:ext>
            </a:extLst>
          </p:cNvPr>
          <p:cNvSpPr txBox="1"/>
          <p:nvPr/>
        </p:nvSpPr>
        <p:spPr>
          <a:xfrm>
            <a:off x="7061096" y="1826753"/>
            <a:ext cx="380195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stationary phase in paper chromatography is the paper itself</a:t>
            </a:r>
          </a:p>
        </p:txBody>
      </p:sp>
      <p:sp>
        <p:nvSpPr>
          <p:cNvPr id="4" name="TextBox 3">
            <a:extLst>
              <a:ext uri="{FF2B5EF4-FFF2-40B4-BE49-F238E27FC236}">
                <a16:creationId xmlns:a16="http://schemas.microsoft.com/office/drawing/2014/main" id="{3861223C-1A96-4107-0663-2AEBE04C7116}"/>
              </a:ext>
            </a:extLst>
          </p:cNvPr>
          <p:cNvSpPr txBox="1"/>
          <p:nvPr/>
        </p:nvSpPr>
        <p:spPr>
          <a:xfrm>
            <a:off x="508746" y="5020235"/>
            <a:ext cx="246009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Stationary (not moving), phase (form)</a:t>
            </a:r>
          </a:p>
        </p:txBody>
      </p:sp>
      <p:sp>
        <p:nvSpPr>
          <p:cNvPr id="7" name="TextBox 6">
            <a:extLst>
              <a:ext uri="{FF2B5EF4-FFF2-40B4-BE49-F238E27FC236}">
                <a16:creationId xmlns:a16="http://schemas.microsoft.com/office/drawing/2014/main" id="{596AD305-5F6F-B6BF-C52B-71ADD07C7FA3}"/>
              </a:ext>
            </a:extLst>
          </p:cNvPr>
          <p:cNvSpPr txBox="1"/>
          <p:nvPr/>
        </p:nvSpPr>
        <p:spPr>
          <a:xfrm>
            <a:off x="7935151" y="5328011"/>
            <a:ext cx="292790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000000"/>
                </a:solidFill>
                <a:latin typeface="Century Gothic"/>
              </a:rPr>
              <a:t>A stationary object is not moving</a:t>
            </a:r>
            <a:endParaRPr lang="en-GB"/>
          </a:p>
        </p:txBody>
      </p:sp>
    </p:spTree>
    <p:extLst>
      <p:ext uri="{BB962C8B-B14F-4D97-AF65-F5344CB8AC3E}">
        <p14:creationId xmlns:p14="http://schemas.microsoft.com/office/powerpoint/2010/main" val="2365449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33BC-20AC-C3C1-08B6-1175D3644C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709F8D-F955-5648-9A2B-AA0CBA662177}"/>
              </a:ext>
            </a:extLst>
          </p:cNvPr>
          <p:cNvSpPr>
            <a:spLocks noGrp="1"/>
          </p:cNvSpPr>
          <p:nvPr>
            <p:ph type="title"/>
          </p:nvPr>
        </p:nvSpPr>
        <p:spPr>
          <a:xfrm>
            <a:off x="452714" y="336477"/>
            <a:ext cx="4258358" cy="407045"/>
          </a:xfrm>
        </p:spPr>
        <p:txBody>
          <a:bodyPr/>
          <a:lstStyle/>
          <a:p>
            <a:r>
              <a:rPr lang="en-US" sz="4000">
                <a:latin typeface="Century Gothic"/>
              </a:rPr>
              <a:t>Thin layer chromatography </a:t>
            </a:r>
          </a:p>
        </p:txBody>
      </p:sp>
      <p:sp>
        <p:nvSpPr>
          <p:cNvPr id="6" name="Title 1">
            <a:extLst>
              <a:ext uri="{FF2B5EF4-FFF2-40B4-BE49-F238E27FC236}">
                <a16:creationId xmlns:a16="http://schemas.microsoft.com/office/drawing/2014/main" id="{E38499DB-9114-2E80-58F7-E0BDF795D808}"/>
              </a:ext>
            </a:extLst>
          </p:cNvPr>
          <p:cNvSpPr txBox="1">
            <a:spLocks/>
          </p:cNvSpPr>
          <p:nvPr/>
        </p:nvSpPr>
        <p:spPr>
          <a:xfrm>
            <a:off x="4928451" y="249653"/>
            <a:ext cx="5863597" cy="1734697"/>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chromatography using a liquid solvent as the mobile phase, which soaks through a layer of silicon dioxide bonded on to a plastic or glass plate as the stationary phase</a:t>
            </a:r>
          </a:p>
        </p:txBody>
      </p:sp>
      <p:sp>
        <p:nvSpPr>
          <p:cNvPr id="9" name="TextBox 8">
            <a:extLst>
              <a:ext uri="{FF2B5EF4-FFF2-40B4-BE49-F238E27FC236}">
                <a16:creationId xmlns:a16="http://schemas.microsoft.com/office/drawing/2014/main" id="{050473D2-155A-3322-3943-1A10813B15B5}"/>
              </a:ext>
            </a:extLst>
          </p:cNvPr>
          <p:cNvSpPr txBox="1"/>
          <p:nvPr/>
        </p:nvSpPr>
        <p:spPr>
          <a:xfrm>
            <a:off x="452714" y="1815354"/>
            <a:ext cx="3922988"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type of chromatography where a liquid solvent mixture moves through a thin layer of material (like a plate) to separate the substances dissolved in it</a:t>
            </a:r>
          </a:p>
        </p:txBody>
      </p:sp>
      <p:sp>
        <p:nvSpPr>
          <p:cNvPr id="11" name="TextBox 10">
            <a:extLst>
              <a:ext uri="{FF2B5EF4-FFF2-40B4-BE49-F238E27FC236}">
                <a16:creationId xmlns:a16="http://schemas.microsoft.com/office/drawing/2014/main" id="{F5D66A0E-CF11-27A4-CCEF-5D16F35B9457}"/>
              </a:ext>
            </a:extLst>
          </p:cNvPr>
          <p:cNvSpPr txBox="1"/>
          <p:nvPr/>
        </p:nvSpPr>
        <p:spPr>
          <a:xfrm>
            <a:off x="441510" y="4307267"/>
            <a:ext cx="393419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Th-in lay-a c</a:t>
            </a:r>
            <a:r>
              <a:rPr lang="en-GB" sz="2000">
                <a:solidFill>
                  <a:srgbClr val="242424"/>
                </a:solidFill>
                <a:latin typeface="Century Gothic" panose="020B0502020202020204" pitchFamily="34" charset="0"/>
              </a:rPr>
              <a:t>row-ma-tog-</a:t>
            </a:r>
            <a:r>
              <a:rPr lang="en-GB" sz="2000" err="1">
                <a:solidFill>
                  <a:srgbClr val="242424"/>
                </a:solidFill>
                <a:latin typeface="Century Gothic" panose="020B0502020202020204" pitchFamily="34" charset="0"/>
              </a:rPr>
              <a:t>ra</a:t>
            </a:r>
            <a:r>
              <a:rPr lang="en-GB" sz="2000">
                <a:solidFill>
                  <a:srgbClr val="242424"/>
                </a:solidFill>
                <a:latin typeface="Century Gothic" panose="020B0502020202020204" pitchFamily="34" charset="0"/>
              </a:rPr>
              <a:t>-</a:t>
            </a:r>
            <a:r>
              <a:rPr lang="en-GB" sz="2000" err="1">
                <a:solidFill>
                  <a:srgbClr val="242424"/>
                </a:solidFill>
                <a:latin typeface="Century Gothic" panose="020B0502020202020204" pitchFamily="34" charset="0"/>
              </a:rPr>
              <a:t>fy</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E9425645-B6DD-2236-8BF6-DB3BCA9BA56C}"/>
              </a:ext>
            </a:extLst>
          </p:cNvPr>
          <p:cNvSpPr txBox="1"/>
          <p:nvPr/>
        </p:nvSpPr>
        <p:spPr>
          <a:xfrm>
            <a:off x="4709380" y="5529718"/>
            <a:ext cx="303488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Sometimes called plate chromatography</a:t>
            </a:r>
          </a:p>
        </p:txBody>
      </p:sp>
      <p:sp>
        <p:nvSpPr>
          <p:cNvPr id="13" name="TextBox 12">
            <a:extLst>
              <a:ext uri="{FF2B5EF4-FFF2-40B4-BE49-F238E27FC236}">
                <a16:creationId xmlns:a16="http://schemas.microsoft.com/office/drawing/2014/main" id="{B91D7717-BFD6-E21D-07AE-820CC722501A}"/>
              </a:ext>
            </a:extLst>
          </p:cNvPr>
          <p:cNvSpPr txBox="1"/>
          <p:nvPr/>
        </p:nvSpPr>
        <p:spPr>
          <a:xfrm>
            <a:off x="8077940" y="5512221"/>
            <a:ext cx="274245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paper chromatography</a:t>
            </a:r>
          </a:p>
        </p:txBody>
      </p:sp>
      <p:sp>
        <p:nvSpPr>
          <p:cNvPr id="14" name="TextBox 13">
            <a:extLst>
              <a:ext uri="{FF2B5EF4-FFF2-40B4-BE49-F238E27FC236}">
                <a16:creationId xmlns:a16="http://schemas.microsoft.com/office/drawing/2014/main" id="{F1D03D6F-A9CF-5FB5-CB4E-A2F731ED0DC3}"/>
              </a:ext>
            </a:extLst>
          </p:cNvPr>
          <p:cNvSpPr txBox="1"/>
          <p:nvPr/>
        </p:nvSpPr>
        <p:spPr>
          <a:xfrm>
            <a:off x="8268443" y="2307167"/>
            <a:ext cx="2503642"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Thin layer chromatography is often used in the lab to check purity</a:t>
            </a:r>
            <a:endParaRPr lang="en-GB" sz="2000">
              <a:latin typeface="Century Gothic"/>
            </a:endParaRPr>
          </a:p>
        </p:txBody>
      </p:sp>
      <p:sp>
        <p:nvSpPr>
          <p:cNvPr id="4" name="TextBox 3">
            <a:extLst>
              <a:ext uri="{FF2B5EF4-FFF2-40B4-BE49-F238E27FC236}">
                <a16:creationId xmlns:a16="http://schemas.microsoft.com/office/drawing/2014/main" id="{744C95D0-C63B-5B13-344D-0CE6BD3C5F01}"/>
              </a:ext>
            </a:extLst>
          </p:cNvPr>
          <p:cNvSpPr txBox="1"/>
          <p:nvPr/>
        </p:nvSpPr>
        <p:spPr>
          <a:xfrm>
            <a:off x="441511" y="5221942"/>
            <a:ext cx="393419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Thin layer (small amount of material), chromatography (separation technique)</a:t>
            </a:r>
          </a:p>
        </p:txBody>
      </p:sp>
      <p:pic>
        <p:nvPicPr>
          <p:cNvPr id="10" name="Picture 9" descr="A diagram showing a TLC plate set up. The liquid in the bottom of the beaker is labelled 'solvent (mobile phase)', the paper is labelled 'chromatography paper (stationary phase)' and a dotted line close to the bottom of the paper but above the solvent line shows two sample spots">
            <a:extLst>
              <a:ext uri="{FF2B5EF4-FFF2-40B4-BE49-F238E27FC236}">
                <a16:creationId xmlns:a16="http://schemas.microsoft.com/office/drawing/2014/main" id="{D8044596-88F0-82A3-AE41-D846CCD8C075}"/>
              </a:ext>
            </a:extLst>
          </p:cNvPr>
          <p:cNvPicPr>
            <a:picLocks noChangeAspect="1"/>
          </p:cNvPicPr>
          <p:nvPr/>
        </p:nvPicPr>
        <p:blipFill>
          <a:blip r:embed="rId3"/>
          <a:srcRect l="12197" r="6531"/>
          <a:stretch>
            <a:fillRect/>
          </a:stretch>
        </p:blipFill>
        <p:spPr>
          <a:xfrm>
            <a:off x="4472846" y="2561348"/>
            <a:ext cx="3698450" cy="2252477"/>
          </a:xfrm>
          <a:prstGeom prst="rect">
            <a:avLst/>
          </a:prstGeom>
        </p:spPr>
      </p:pic>
    </p:spTree>
    <p:extLst>
      <p:ext uri="{BB962C8B-B14F-4D97-AF65-F5344CB8AC3E}">
        <p14:creationId xmlns:p14="http://schemas.microsoft.com/office/powerpoint/2010/main" val="4234554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0A677-54AA-03F5-05DE-C1A9CEB5ED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C44C67-D5CB-DAE0-B4ED-DD7AEAB38982}"/>
              </a:ext>
            </a:extLst>
          </p:cNvPr>
          <p:cNvSpPr>
            <a:spLocks noGrp="1"/>
          </p:cNvSpPr>
          <p:nvPr>
            <p:ph type="title"/>
          </p:nvPr>
        </p:nvSpPr>
        <p:spPr>
          <a:xfrm>
            <a:off x="446422" y="553368"/>
            <a:ext cx="3409659" cy="400557"/>
          </a:xfrm>
        </p:spPr>
        <p:txBody>
          <a:bodyPr/>
          <a:lstStyle/>
          <a:p>
            <a:r>
              <a:rPr lang="en-US" sz="4000" err="1">
                <a:latin typeface="Century Gothic"/>
              </a:rPr>
              <a:t>Crystallisation</a:t>
            </a:r>
            <a:endParaRPr lang="en-US"/>
          </a:p>
        </p:txBody>
      </p:sp>
      <p:sp>
        <p:nvSpPr>
          <p:cNvPr id="6" name="Title 1">
            <a:extLst>
              <a:ext uri="{FF2B5EF4-FFF2-40B4-BE49-F238E27FC236}">
                <a16:creationId xmlns:a16="http://schemas.microsoft.com/office/drawing/2014/main" id="{CCE48E60-2124-0922-EC61-8220E27DCD36}"/>
              </a:ext>
            </a:extLst>
          </p:cNvPr>
          <p:cNvSpPr txBox="1">
            <a:spLocks/>
          </p:cNvSpPr>
          <p:nvPr/>
        </p:nvSpPr>
        <p:spPr>
          <a:xfrm>
            <a:off x="4135688" y="558000"/>
            <a:ext cx="6656242" cy="1015662"/>
          </a:xfrm>
          <a:prstGeom prst="rect">
            <a:avLst/>
          </a:prstGeom>
          <a:solidFill>
            <a:srgbClr val="C8102E">
              <a:alpha val="27000"/>
            </a:srgbClr>
          </a:solidFill>
        </p:spPr>
        <p:txBody>
          <a:bodyPr vert="horz" lIns="72000" tIns="36000" rIns="72000" bIns="36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used to get crystals of a solid by very slowly evaporating the solvent from a solution</a:t>
            </a:r>
            <a:endParaRPr lang="en-US" sz="2400">
              <a:solidFill>
                <a:schemeClr val="tx1"/>
              </a:solidFill>
              <a:latin typeface="Century Gothic"/>
            </a:endParaRPr>
          </a:p>
        </p:txBody>
      </p:sp>
      <p:sp>
        <p:nvSpPr>
          <p:cNvPr id="9" name="TextBox 8">
            <a:extLst>
              <a:ext uri="{FF2B5EF4-FFF2-40B4-BE49-F238E27FC236}">
                <a16:creationId xmlns:a16="http://schemas.microsoft.com/office/drawing/2014/main" id="{951C8901-232E-3153-32B0-081581C11C09}"/>
              </a:ext>
            </a:extLst>
          </p:cNvPr>
          <p:cNvSpPr txBox="1"/>
          <p:nvPr/>
        </p:nvSpPr>
        <p:spPr>
          <a:xfrm>
            <a:off x="392865" y="1793885"/>
            <a:ext cx="556309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when a dissolved solid forms crystals as the liquid part of the solution slowly evaporates</a:t>
            </a:r>
          </a:p>
        </p:txBody>
      </p:sp>
      <p:sp>
        <p:nvSpPr>
          <p:cNvPr id="11" name="TextBox 10">
            <a:extLst>
              <a:ext uri="{FF2B5EF4-FFF2-40B4-BE49-F238E27FC236}">
                <a16:creationId xmlns:a16="http://schemas.microsoft.com/office/drawing/2014/main" id="{D7A0B7D1-D31F-B720-158D-3D4F25C3AE05}"/>
              </a:ext>
            </a:extLst>
          </p:cNvPr>
          <p:cNvSpPr txBox="1"/>
          <p:nvPr/>
        </p:nvSpPr>
        <p:spPr>
          <a:xfrm>
            <a:off x="392865" y="4500713"/>
            <a:ext cx="274086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a:solidFill>
                  <a:srgbClr val="242424"/>
                </a:solidFill>
                <a:latin typeface="Century Gothic"/>
              </a:rPr>
              <a:t>C</a:t>
            </a:r>
            <a:r>
              <a:rPr kumimoji="0" lang="en-GB" sz="2000" b="0" i="0" u="none" strike="noStrike" kern="1200" cap="none" spc="0" normalizeH="0" baseline="0" noProof="0" err="1">
                <a:ln>
                  <a:noFill/>
                </a:ln>
                <a:solidFill>
                  <a:srgbClr val="242424"/>
                </a:solidFill>
                <a:effectLst/>
                <a:uLnTx/>
                <a:uFillTx/>
                <a:latin typeface="Century Gothic"/>
                <a:ea typeface="+mn-ea"/>
                <a:cs typeface="+mn-cs"/>
              </a:rPr>
              <a:t>ris</a:t>
            </a:r>
            <a:r>
              <a:rPr kumimoji="0" lang="en-GB" sz="2000" b="0" i="0" u="none" strike="noStrike" kern="1200" cap="none" spc="0" normalizeH="0" baseline="0" noProof="0">
                <a:ln>
                  <a:noFill/>
                </a:ln>
                <a:solidFill>
                  <a:srgbClr val="242424"/>
                </a:solidFill>
                <a:effectLst/>
                <a:uLnTx/>
                <a:uFillTx/>
                <a:latin typeface="Century Gothic"/>
                <a:ea typeface="+mn-ea"/>
                <a:cs typeface="+mn-cs"/>
              </a:rPr>
              <a:t>-</a:t>
            </a:r>
            <a:r>
              <a:rPr kumimoji="0" lang="en-GB" sz="2000" b="0" i="0" u="none" strike="noStrike" kern="1200" cap="none" spc="0" normalizeH="0" baseline="0" noProof="0" err="1">
                <a:ln>
                  <a:noFill/>
                </a:ln>
                <a:solidFill>
                  <a:srgbClr val="242424"/>
                </a:solidFill>
                <a:effectLst/>
                <a:uLnTx/>
                <a:uFillTx/>
                <a:latin typeface="Century Gothic"/>
                <a:ea typeface="+mn-ea"/>
                <a:cs typeface="+mn-cs"/>
              </a:rPr>
              <a:t>tel</a:t>
            </a:r>
            <a:r>
              <a:rPr kumimoji="0" lang="en-GB" sz="2000" b="0" i="0" u="none" strike="noStrike" kern="1200" cap="none" spc="0" normalizeH="0" baseline="0" noProof="0">
                <a:ln>
                  <a:noFill/>
                </a:ln>
                <a:solidFill>
                  <a:srgbClr val="242424"/>
                </a:solidFill>
                <a:effectLst/>
                <a:uLnTx/>
                <a:uFillTx/>
                <a:latin typeface="Century Gothic"/>
                <a:ea typeface="+mn-ea"/>
                <a:cs typeface="+mn-cs"/>
              </a:rPr>
              <a:t>-eye-</a:t>
            </a:r>
            <a:r>
              <a:rPr kumimoji="0" lang="en-GB" sz="2000" b="0" i="0" u="none" strike="noStrike" kern="1200" cap="none" spc="0" normalizeH="0" baseline="0" noProof="0" err="1">
                <a:ln>
                  <a:noFill/>
                </a:ln>
                <a:solidFill>
                  <a:srgbClr val="242424"/>
                </a:solidFill>
                <a:effectLst/>
                <a:uLnTx/>
                <a:uFillTx/>
                <a:latin typeface="Century Gothic"/>
                <a:ea typeface="+mn-ea"/>
                <a:cs typeface="+mn-cs"/>
              </a:rPr>
              <a:t>zay</a:t>
            </a:r>
            <a:r>
              <a:rPr kumimoji="0" lang="en-GB" sz="2000" b="0" i="0" u="none" strike="noStrike" kern="1200" cap="none" spc="0" normalizeH="0" baseline="0" noProof="0">
                <a:ln>
                  <a:noFill/>
                </a:ln>
                <a:solidFill>
                  <a:srgbClr val="242424"/>
                </a:solidFill>
                <a:effectLst/>
                <a:uLnTx/>
                <a:uFillTx/>
                <a:latin typeface="Century Gothic"/>
                <a:ea typeface="+mn-ea"/>
                <a:cs typeface="+mn-cs"/>
              </a:rPr>
              <a:t>-</a:t>
            </a:r>
            <a:r>
              <a:rPr kumimoji="0" lang="en-GB" sz="2000" b="0" i="0" u="none" strike="noStrike" kern="1200" cap="none" spc="0" normalizeH="0" baseline="0" noProof="0" err="1">
                <a:ln>
                  <a:noFill/>
                </a:ln>
                <a:solidFill>
                  <a:srgbClr val="242424"/>
                </a:solidFill>
                <a:effectLst/>
                <a:uLnTx/>
                <a:uFillTx/>
                <a:latin typeface="Century Gothic"/>
                <a:ea typeface="+mn-ea"/>
                <a:cs typeface="+mn-cs"/>
              </a:rPr>
              <a:t>shen</a:t>
            </a:r>
            <a:endParaRPr kumimoji="0" lang="en-GB" sz="2000" b="0" i="0" u="none" strike="noStrike" kern="1200" cap="none" spc="0" normalizeH="0" baseline="0" noProof="0">
              <a:ln>
                <a:noFill/>
              </a:ln>
              <a:solidFill>
                <a:srgbClr val="242424"/>
              </a:solidFill>
              <a:effectLst/>
              <a:uLnTx/>
              <a:uFillTx/>
              <a:latin typeface="Century Gothic"/>
              <a:ea typeface="+mn-ea"/>
              <a:cs typeface="+mn-cs"/>
            </a:endParaRPr>
          </a:p>
        </p:txBody>
      </p:sp>
      <p:sp>
        <p:nvSpPr>
          <p:cNvPr id="12" name="TextBox 11">
            <a:extLst>
              <a:ext uri="{FF2B5EF4-FFF2-40B4-BE49-F238E27FC236}">
                <a16:creationId xmlns:a16="http://schemas.microsoft.com/office/drawing/2014/main" id="{3B1002ED-20E1-FAF7-70A4-42E7D51EC793}"/>
              </a:ext>
            </a:extLst>
          </p:cNvPr>
          <p:cNvSpPr txBox="1"/>
          <p:nvPr/>
        </p:nvSpPr>
        <p:spPr>
          <a:xfrm>
            <a:off x="6983738" y="5106278"/>
            <a:ext cx="3701983"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Solidification (but this can also relate to liquids freezing to form solids)</a:t>
            </a:r>
          </a:p>
        </p:txBody>
      </p:sp>
      <p:sp>
        <p:nvSpPr>
          <p:cNvPr id="13" name="TextBox 12">
            <a:extLst>
              <a:ext uri="{FF2B5EF4-FFF2-40B4-BE49-F238E27FC236}">
                <a16:creationId xmlns:a16="http://schemas.microsoft.com/office/drawing/2014/main" id="{ADEEC78E-C01B-7643-C429-DE6851369EE5}"/>
              </a:ext>
            </a:extLst>
          </p:cNvPr>
          <p:cNvSpPr txBox="1"/>
          <p:nvPr/>
        </p:nvSpPr>
        <p:spPr>
          <a:xfrm>
            <a:off x="392865" y="3156637"/>
            <a:ext cx="195981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freezing</a:t>
            </a:r>
          </a:p>
        </p:txBody>
      </p:sp>
      <p:sp>
        <p:nvSpPr>
          <p:cNvPr id="14" name="TextBox 13">
            <a:extLst>
              <a:ext uri="{FF2B5EF4-FFF2-40B4-BE49-F238E27FC236}">
                <a16:creationId xmlns:a16="http://schemas.microsoft.com/office/drawing/2014/main" id="{65CC6A84-5A6D-4478-4CAF-8D0069E32CFB}"/>
              </a:ext>
            </a:extLst>
          </p:cNvPr>
          <p:cNvSpPr txBox="1"/>
          <p:nvPr/>
        </p:nvSpPr>
        <p:spPr>
          <a:xfrm>
            <a:off x="6983738" y="1793885"/>
            <a:ext cx="370198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Rock salts form by crystallisation from seawater</a:t>
            </a:r>
            <a:endParaRPr lang="en-GB" sz="2000">
              <a:latin typeface="Century Gothic"/>
            </a:endParaRPr>
          </a:p>
        </p:txBody>
      </p:sp>
      <p:sp>
        <p:nvSpPr>
          <p:cNvPr id="4" name="TextBox 3">
            <a:extLst>
              <a:ext uri="{FF2B5EF4-FFF2-40B4-BE49-F238E27FC236}">
                <a16:creationId xmlns:a16="http://schemas.microsoft.com/office/drawing/2014/main" id="{B4B7683D-CB70-0A3E-22D3-FA7CA59E9854}"/>
              </a:ext>
            </a:extLst>
          </p:cNvPr>
          <p:cNvSpPr txBox="1"/>
          <p:nvPr/>
        </p:nvSpPr>
        <p:spPr>
          <a:xfrm>
            <a:off x="392865" y="5414054"/>
            <a:ext cx="556309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Break it down</a:t>
            </a:r>
          </a:p>
          <a:p>
            <a:r>
              <a:rPr lang="en-GB" sz="2000">
                <a:solidFill>
                  <a:srgbClr val="242424"/>
                </a:solidFill>
                <a:latin typeface="Century Gothic"/>
              </a:rPr>
              <a:t>Crystal (solid with a repeating pattern), </a:t>
            </a:r>
            <a:r>
              <a:rPr lang="en-GB" sz="2000" err="1">
                <a:solidFill>
                  <a:srgbClr val="242424"/>
                </a:solidFill>
                <a:latin typeface="Century Gothic"/>
              </a:rPr>
              <a:t>isation</a:t>
            </a:r>
            <a:r>
              <a:rPr lang="en-GB" sz="2000">
                <a:solidFill>
                  <a:srgbClr val="242424"/>
                </a:solidFill>
                <a:latin typeface="Century Gothic"/>
              </a:rPr>
              <a:t> (process of making something)</a:t>
            </a:r>
          </a:p>
        </p:txBody>
      </p:sp>
      <p:pic>
        <p:nvPicPr>
          <p:cNvPr id="8" name="Picture 7" descr="A photo showing the edge of a large body of water with white salt crystals formed along the shoreline">
            <a:extLst>
              <a:ext uri="{FF2B5EF4-FFF2-40B4-BE49-F238E27FC236}">
                <a16:creationId xmlns:a16="http://schemas.microsoft.com/office/drawing/2014/main" id="{5F320F6C-EAB0-A699-A77A-FF97CCF639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2899" y="3156637"/>
            <a:ext cx="2400708" cy="1602551"/>
          </a:xfrm>
          <a:prstGeom prst="rect">
            <a:avLst/>
          </a:prstGeom>
        </p:spPr>
      </p:pic>
      <p:pic>
        <p:nvPicPr>
          <p:cNvPr id="3" name="Picture 2" descr="Evaporating basin containing large blue crystals of copper sulfate, residue is left around the edge of the basin in a lighter blue">
            <a:extLst>
              <a:ext uri="{FF2B5EF4-FFF2-40B4-BE49-F238E27FC236}">
                <a16:creationId xmlns:a16="http://schemas.microsoft.com/office/drawing/2014/main" id="{020F8DEA-C598-6F1F-1DA4-D74E890EFF3A}"/>
              </a:ext>
            </a:extLst>
          </p:cNvPr>
          <p:cNvPicPr>
            <a:picLocks noChangeAspect="1"/>
          </p:cNvPicPr>
          <p:nvPr/>
        </p:nvPicPr>
        <p:blipFill>
          <a:blip r:embed="rId4"/>
          <a:stretch>
            <a:fillRect/>
          </a:stretch>
        </p:blipFill>
        <p:spPr>
          <a:xfrm>
            <a:off x="3334706" y="2905453"/>
            <a:ext cx="3448050" cy="2286000"/>
          </a:xfrm>
          <a:prstGeom prst="rect">
            <a:avLst/>
          </a:prstGeom>
        </p:spPr>
      </p:pic>
    </p:spTree>
    <p:extLst>
      <p:ext uri="{BB962C8B-B14F-4D97-AF65-F5344CB8AC3E}">
        <p14:creationId xmlns:p14="http://schemas.microsoft.com/office/powerpoint/2010/main" val="3474602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1CEC2-3072-4707-7400-2C2598D6F2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A22C3C-2159-3723-9983-A419F945C521}"/>
              </a:ext>
            </a:extLst>
          </p:cNvPr>
          <p:cNvSpPr>
            <a:spLocks noGrp="1"/>
          </p:cNvSpPr>
          <p:nvPr>
            <p:ph type="title"/>
          </p:nvPr>
        </p:nvSpPr>
        <p:spPr>
          <a:xfrm>
            <a:off x="443488" y="373094"/>
            <a:ext cx="3128922" cy="400556"/>
          </a:xfrm>
        </p:spPr>
        <p:txBody>
          <a:bodyPr/>
          <a:lstStyle/>
          <a:p>
            <a:r>
              <a:rPr lang="en-US" sz="4000">
                <a:latin typeface="Century Gothic"/>
              </a:rPr>
              <a:t>Evaporation </a:t>
            </a:r>
          </a:p>
        </p:txBody>
      </p:sp>
      <p:sp>
        <p:nvSpPr>
          <p:cNvPr id="6" name="Title 1">
            <a:extLst>
              <a:ext uri="{FF2B5EF4-FFF2-40B4-BE49-F238E27FC236}">
                <a16:creationId xmlns:a16="http://schemas.microsoft.com/office/drawing/2014/main" id="{B69764BA-1B71-7DAA-99D2-7E7643DF45BD}"/>
              </a:ext>
            </a:extLst>
          </p:cNvPr>
          <p:cNvSpPr txBox="1">
            <a:spLocks/>
          </p:cNvSpPr>
          <p:nvPr/>
        </p:nvSpPr>
        <p:spPr>
          <a:xfrm>
            <a:off x="3878541" y="371528"/>
            <a:ext cx="7003823" cy="737501"/>
          </a:xfrm>
          <a:prstGeom prst="rect">
            <a:avLst/>
          </a:prstGeom>
          <a:solidFill>
            <a:srgbClr val="C8102E">
              <a:alpha val="27000"/>
            </a:srgbClr>
          </a:solidFill>
        </p:spPr>
        <p:txBody>
          <a:bodyPr vert="horz" wrap="square"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method of separation used to form solids by heating to remove the solvent from a solution</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0D3EB6F1-CDF9-72EA-2E30-6B133F65095D}"/>
              </a:ext>
            </a:extLst>
          </p:cNvPr>
          <p:cNvSpPr txBox="1"/>
          <p:nvPr/>
        </p:nvSpPr>
        <p:spPr>
          <a:xfrm>
            <a:off x="457040" y="1386555"/>
            <a:ext cx="477884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slow process where a liquid from a solution changes state into a gas, leaving any solids behind</a:t>
            </a:r>
          </a:p>
        </p:txBody>
      </p:sp>
      <p:sp>
        <p:nvSpPr>
          <p:cNvPr id="10" name="TextBox 9">
            <a:extLst>
              <a:ext uri="{FF2B5EF4-FFF2-40B4-BE49-F238E27FC236}">
                <a16:creationId xmlns:a16="http://schemas.microsoft.com/office/drawing/2014/main" id="{1BFA0AFE-8A37-AD26-2BBD-6CAB88F249E8}"/>
              </a:ext>
            </a:extLst>
          </p:cNvPr>
          <p:cNvSpPr txBox="1"/>
          <p:nvPr/>
        </p:nvSpPr>
        <p:spPr>
          <a:xfrm>
            <a:off x="443488" y="2882666"/>
            <a:ext cx="3068678"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3"/>
              </a:rPr>
              <a:t>bit.ly/4k0GLU1</a:t>
            </a:r>
            <a:endParaRPr lang="en-GB"/>
          </a:p>
        </p:txBody>
      </p:sp>
      <p:sp>
        <p:nvSpPr>
          <p:cNvPr id="11" name="TextBox 10">
            <a:extLst>
              <a:ext uri="{FF2B5EF4-FFF2-40B4-BE49-F238E27FC236}">
                <a16:creationId xmlns:a16="http://schemas.microsoft.com/office/drawing/2014/main" id="{5A96D0B3-FEF3-B1B3-9549-3C30254BBC5A}"/>
              </a:ext>
            </a:extLst>
          </p:cNvPr>
          <p:cNvSpPr txBox="1"/>
          <p:nvPr/>
        </p:nvSpPr>
        <p:spPr>
          <a:xfrm>
            <a:off x="443488" y="4071001"/>
            <a:ext cx="2690238"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dirty="0">
                <a:solidFill>
                  <a:srgbClr val="242424"/>
                </a:solidFill>
                <a:latin typeface="Century Gothic"/>
              </a:rPr>
              <a:t>Eye-vap-a-ray-</a:t>
            </a:r>
            <a:r>
              <a:rPr lang="en-GB" sz="2000" dirty="0" err="1">
                <a:solidFill>
                  <a:srgbClr val="242424"/>
                </a:solidFill>
                <a:latin typeface="Century Gothic"/>
              </a:rPr>
              <a:t>shen</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654B1C28-3A15-2180-5641-1E4E1CCD92FC}"/>
              </a:ext>
            </a:extLst>
          </p:cNvPr>
          <p:cNvSpPr txBox="1"/>
          <p:nvPr/>
        </p:nvSpPr>
        <p:spPr>
          <a:xfrm>
            <a:off x="3797732" y="5567111"/>
            <a:ext cx="2874438"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Vaporisation (relates only to the gas)</a:t>
            </a:r>
          </a:p>
        </p:txBody>
      </p:sp>
      <p:sp>
        <p:nvSpPr>
          <p:cNvPr id="13" name="TextBox 12">
            <a:extLst>
              <a:ext uri="{FF2B5EF4-FFF2-40B4-BE49-F238E27FC236}">
                <a16:creationId xmlns:a16="http://schemas.microsoft.com/office/drawing/2014/main" id="{09E75833-A45F-C1DA-D798-1494DAF8FEF3}"/>
              </a:ext>
            </a:extLst>
          </p:cNvPr>
          <p:cNvSpPr txBox="1"/>
          <p:nvPr/>
        </p:nvSpPr>
        <p:spPr>
          <a:xfrm>
            <a:off x="6910838" y="3143382"/>
            <a:ext cx="3858897"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boiling. Evaporation and boiling are different processes. Evaporation can happen at any temperature, and is a slower process</a:t>
            </a:r>
          </a:p>
        </p:txBody>
      </p:sp>
      <p:sp>
        <p:nvSpPr>
          <p:cNvPr id="14" name="TextBox 13">
            <a:extLst>
              <a:ext uri="{FF2B5EF4-FFF2-40B4-BE49-F238E27FC236}">
                <a16:creationId xmlns:a16="http://schemas.microsoft.com/office/drawing/2014/main" id="{56BCBBA2-46D2-8D1D-B9AC-068D93F786B5}"/>
              </a:ext>
            </a:extLst>
          </p:cNvPr>
          <p:cNvSpPr txBox="1"/>
          <p:nvPr/>
        </p:nvSpPr>
        <p:spPr>
          <a:xfrm>
            <a:off x="5990895" y="1386555"/>
            <a:ext cx="477884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Water is separated from salty water by evaporation, leaving behind the solid salt</a:t>
            </a:r>
            <a:endParaRPr lang="en-GB" sz="2000">
              <a:latin typeface="Century Gothic"/>
            </a:endParaRPr>
          </a:p>
        </p:txBody>
      </p:sp>
      <p:pic>
        <p:nvPicPr>
          <p:cNvPr id="15" name="Graphic 17" descr="Hand outline">
            <a:extLst>
              <a:ext uri="{FF2B5EF4-FFF2-40B4-BE49-F238E27FC236}">
                <a16:creationId xmlns:a16="http://schemas.microsoft.com/office/drawing/2014/main" id="{CB4EE656-9561-583A-3495-70F5D609AE2F}"/>
              </a:ext>
            </a:extLst>
          </p:cNvPr>
          <p:cNvPicPr/>
          <p:nvPr/>
        </p:nvPicPr>
        <p:blipFill>
          <a:blip r:embed="rId4"/>
          <a:stretch/>
        </p:blipFill>
        <p:spPr>
          <a:xfrm>
            <a:off x="2952989" y="3077844"/>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6789DA53-4EDE-9D89-D02A-75D0A195AED8}"/>
              </a:ext>
            </a:extLst>
          </p:cNvPr>
          <p:cNvPicPr/>
          <p:nvPr/>
        </p:nvPicPr>
        <p:blipFill>
          <a:blip r:embed="rId5"/>
          <a:stretch/>
        </p:blipFill>
        <p:spPr>
          <a:xfrm>
            <a:off x="2494200" y="3066449"/>
            <a:ext cx="543960" cy="543960"/>
          </a:xfrm>
          <a:prstGeom prst="rect">
            <a:avLst/>
          </a:prstGeom>
          <a:ln w="9525">
            <a:noFill/>
          </a:ln>
        </p:spPr>
      </p:pic>
      <p:sp>
        <p:nvSpPr>
          <p:cNvPr id="4" name="TextBox 3">
            <a:extLst>
              <a:ext uri="{FF2B5EF4-FFF2-40B4-BE49-F238E27FC236}">
                <a16:creationId xmlns:a16="http://schemas.microsoft.com/office/drawing/2014/main" id="{6DCAD6C5-AA14-761F-276B-5DAC8C32ED7A}"/>
              </a:ext>
            </a:extLst>
          </p:cNvPr>
          <p:cNvSpPr txBox="1"/>
          <p:nvPr/>
        </p:nvSpPr>
        <p:spPr>
          <a:xfrm>
            <a:off x="443696" y="4951558"/>
            <a:ext cx="3115368"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242424"/>
                </a:solidFill>
                <a:latin typeface="Century Gothic"/>
              </a:rPr>
              <a:t>Evap</a:t>
            </a:r>
            <a:r>
              <a:rPr lang="en-GB" sz="2000">
                <a:solidFill>
                  <a:srgbClr val="242424"/>
                </a:solidFill>
                <a:latin typeface="Century Gothic"/>
              </a:rPr>
              <a:t> (from Latin meaning 'turns to a vapour’), </a:t>
            </a:r>
            <a:r>
              <a:rPr lang="en-GB" sz="2000" err="1">
                <a:solidFill>
                  <a:srgbClr val="242424"/>
                </a:solidFill>
                <a:latin typeface="Century Gothic"/>
              </a:rPr>
              <a:t>ation</a:t>
            </a:r>
            <a:r>
              <a:rPr lang="en-GB" sz="2000">
                <a:solidFill>
                  <a:srgbClr val="242424"/>
                </a:solidFill>
                <a:latin typeface="Century Gothic"/>
              </a:rPr>
              <a:t> (the process)</a:t>
            </a:r>
          </a:p>
        </p:txBody>
      </p:sp>
      <p:sp>
        <p:nvSpPr>
          <p:cNvPr id="7" name="TextBox 6">
            <a:extLst>
              <a:ext uri="{FF2B5EF4-FFF2-40B4-BE49-F238E27FC236}">
                <a16:creationId xmlns:a16="http://schemas.microsoft.com/office/drawing/2014/main" id="{70E33427-598B-646C-62BC-41683F31A4FE}"/>
              </a:ext>
            </a:extLst>
          </p:cNvPr>
          <p:cNvSpPr txBox="1"/>
          <p:nvPr/>
        </p:nvSpPr>
        <p:spPr>
          <a:xfrm>
            <a:off x="6910839" y="5567111"/>
            <a:ext cx="385889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Wet clothes dry on the washing line by evaporation</a:t>
            </a:r>
          </a:p>
        </p:txBody>
      </p:sp>
      <p:pic>
        <p:nvPicPr>
          <p:cNvPr id="18" name="Picture 17" descr="Diagram of an evaporating basin with liquid in the bottom and lines indicating gas evaporating from the surface">
            <a:extLst>
              <a:ext uri="{FF2B5EF4-FFF2-40B4-BE49-F238E27FC236}">
                <a16:creationId xmlns:a16="http://schemas.microsoft.com/office/drawing/2014/main" id="{8CB99628-4E2C-0C71-3992-75227C9D7199}"/>
              </a:ext>
            </a:extLst>
          </p:cNvPr>
          <p:cNvPicPr>
            <a:picLocks noChangeAspect="1"/>
          </p:cNvPicPr>
          <p:nvPr/>
        </p:nvPicPr>
        <p:blipFill>
          <a:blip r:embed="rId6"/>
          <a:srcRect/>
          <a:stretch/>
        </p:blipFill>
        <p:spPr>
          <a:xfrm>
            <a:off x="4124430" y="2915195"/>
            <a:ext cx="2327618" cy="2327618"/>
          </a:xfrm>
          <a:prstGeom prst="rect">
            <a:avLst/>
          </a:prstGeom>
        </p:spPr>
      </p:pic>
    </p:spTree>
    <p:extLst>
      <p:ext uri="{BB962C8B-B14F-4D97-AF65-F5344CB8AC3E}">
        <p14:creationId xmlns:p14="http://schemas.microsoft.com/office/powerpoint/2010/main" val="139877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0500A-00A7-894B-143F-A107CC938E20}"/>
            </a:ext>
          </a:extLst>
        </p:cNvPr>
        <p:cNvGrpSpPr/>
        <p:nvPr/>
      </p:nvGrpSpPr>
      <p:grpSpPr>
        <a:xfrm>
          <a:off x="0" y="0"/>
          <a:ext cx="0" cy="0"/>
          <a:chOff x="0" y="0"/>
          <a:chExt cx="0" cy="0"/>
        </a:xfrm>
      </p:grpSpPr>
      <p:pic>
        <p:nvPicPr>
          <p:cNvPr id="8" name="Picture 7" descr="A diagram of a conical flask with a funnel, inside the funnel is filter paper. A beaker containing a liquid is being poured into the funnel, with an arrow to show the direction of pour. Liquid and two water droplets are in the base of the flask ">
            <a:extLst>
              <a:ext uri="{FF2B5EF4-FFF2-40B4-BE49-F238E27FC236}">
                <a16:creationId xmlns:a16="http://schemas.microsoft.com/office/drawing/2014/main" id="{95271D65-59F7-4DB2-0025-CD60096955DB}"/>
              </a:ext>
            </a:extLst>
          </p:cNvPr>
          <p:cNvPicPr>
            <a:picLocks noChangeAspect="1"/>
          </p:cNvPicPr>
          <p:nvPr/>
        </p:nvPicPr>
        <p:blipFill>
          <a:blip r:embed="rId3"/>
          <a:srcRect l="1277" r="1277"/>
          <a:stretch/>
        </p:blipFill>
        <p:spPr>
          <a:xfrm>
            <a:off x="4283288" y="2965773"/>
            <a:ext cx="2344515" cy="2405954"/>
          </a:xfrm>
          <a:prstGeom prst="rect">
            <a:avLst/>
          </a:prstGeom>
        </p:spPr>
      </p:pic>
      <p:sp>
        <p:nvSpPr>
          <p:cNvPr id="2" name="Title 1">
            <a:extLst>
              <a:ext uri="{FF2B5EF4-FFF2-40B4-BE49-F238E27FC236}">
                <a16:creationId xmlns:a16="http://schemas.microsoft.com/office/drawing/2014/main" id="{87FB6A7B-90E5-2EDC-1DF9-BBA3DFECF722}"/>
              </a:ext>
            </a:extLst>
          </p:cNvPr>
          <p:cNvSpPr>
            <a:spLocks noGrp="1"/>
          </p:cNvSpPr>
          <p:nvPr>
            <p:ph type="title"/>
          </p:nvPr>
        </p:nvSpPr>
        <p:spPr>
          <a:xfrm>
            <a:off x="422144" y="426751"/>
            <a:ext cx="2767976" cy="440661"/>
          </a:xfrm>
        </p:spPr>
        <p:txBody>
          <a:bodyPr/>
          <a:lstStyle/>
          <a:p>
            <a:r>
              <a:rPr lang="en-US" sz="4000">
                <a:latin typeface="Century Gothic"/>
              </a:rPr>
              <a:t>Filtration </a:t>
            </a:r>
          </a:p>
        </p:txBody>
      </p:sp>
      <p:sp>
        <p:nvSpPr>
          <p:cNvPr id="6" name="Title 1">
            <a:extLst>
              <a:ext uri="{FF2B5EF4-FFF2-40B4-BE49-F238E27FC236}">
                <a16:creationId xmlns:a16="http://schemas.microsoft.com/office/drawing/2014/main" id="{1A0AAB72-7745-AD25-49C2-C535CBD9B9BB}"/>
              </a:ext>
            </a:extLst>
          </p:cNvPr>
          <p:cNvSpPr txBox="1">
            <a:spLocks/>
          </p:cNvSpPr>
          <p:nvPr/>
        </p:nvSpPr>
        <p:spPr>
          <a:xfrm>
            <a:off x="3486149" y="313523"/>
            <a:ext cx="7290195" cy="737501"/>
          </a:xfrm>
          <a:prstGeom prst="rect">
            <a:avLst/>
          </a:prstGeom>
          <a:solidFill>
            <a:srgbClr val="C8102E">
              <a:alpha val="27000"/>
            </a:srgbClr>
          </a:solidFill>
        </p:spPr>
        <p:txBody>
          <a:bodyPr vert="horz" wrap="square"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used to remove an insoluble solid from a liquid</a:t>
            </a:r>
          </a:p>
        </p:txBody>
      </p:sp>
      <p:sp>
        <p:nvSpPr>
          <p:cNvPr id="9" name="TextBox 8">
            <a:extLst>
              <a:ext uri="{FF2B5EF4-FFF2-40B4-BE49-F238E27FC236}">
                <a16:creationId xmlns:a16="http://schemas.microsoft.com/office/drawing/2014/main" id="{E6FCCF46-781C-11A5-1960-443884FABB63}"/>
              </a:ext>
            </a:extLst>
          </p:cNvPr>
          <p:cNvSpPr txBox="1"/>
          <p:nvPr/>
        </p:nvSpPr>
        <p:spPr>
          <a:xfrm>
            <a:off x="430305" y="1195621"/>
            <a:ext cx="4609528"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method of separating a solid which is not dissolved from a liquid. The mixture is passed through special porous paper called filter paper</a:t>
            </a:r>
          </a:p>
        </p:txBody>
      </p:sp>
      <p:sp>
        <p:nvSpPr>
          <p:cNvPr id="10" name="TextBox 9">
            <a:extLst>
              <a:ext uri="{FF2B5EF4-FFF2-40B4-BE49-F238E27FC236}">
                <a16:creationId xmlns:a16="http://schemas.microsoft.com/office/drawing/2014/main" id="{819545CF-D281-8FBD-4037-4C426B275129}"/>
              </a:ext>
            </a:extLst>
          </p:cNvPr>
          <p:cNvSpPr txBox="1"/>
          <p:nvPr/>
        </p:nvSpPr>
        <p:spPr>
          <a:xfrm>
            <a:off x="422144" y="3391638"/>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4"/>
              </a:rPr>
              <a:t>bit.ly/433R4z8</a:t>
            </a:r>
            <a:endParaRPr lang="en-GB"/>
          </a:p>
        </p:txBody>
      </p:sp>
      <p:sp>
        <p:nvSpPr>
          <p:cNvPr id="11" name="TextBox 10">
            <a:extLst>
              <a:ext uri="{FF2B5EF4-FFF2-40B4-BE49-F238E27FC236}">
                <a16:creationId xmlns:a16="http://schemas.microsoft.com/office/drawing/2014/main" id="{5750F8CB-A280-72B9-7747-8A96FC17A7B0}"/>
              </a:ext>
            </a:extLst>
          </p:cNvPr>
          <p:cNvSpPr txBox="1"/>
          <p:nvPr/>
        </p:nvSpPr>
        <p:spPr>
          <a:xfrm>
            <a:off x="422144" y="4611805"/>
            <a:ext cx="178773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Filt-ray-</a:t>
            </a:r>
            <a:r>
              <a:rPr lang="en-GB" sz="2000" err="1">
                <a:solidFill>
                  <a:srgbClr val="242424"/>
                </a:solidFill>
                <a:latin typeface="Century Gothic"/>
              </a:rPr>
              <a:t>shen</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23F278FC-99E4-8366-545C-DC2F6FB5186C}"/>
              </a:ext>
            </a:extLst>
          </p:cNvPr>
          <p:cNvSpPr txBox="1"/>
          <p:nvPr/>
        </p:nvSpPr>
        <p:spPr>
          <a:xfrm>
            <a:off x="6814877" y="3072922"/>
            <a:ext cx="3961468"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evaporation. Filtration cannot separate dissolved substances, like salt from water. Only insoluble solids can be removed from solutions in this way</a:t>
            </a:r>
          </a:p>
        </p:txBody>
      </p:sp>
      <p:sp>
        <p:nvSpPr>
          <p:cNvPr id="14" name="TextBox 13">
            <a:extLst>
              <a:ext uri="{FF2B5EF4-FFF2-40B4-BE49-F238E27FC236}">
                <a16:creationId xmlns:a16="http://schemas.microsoft.com/office/drawing/2014/main" id="{8B9A9808-187F-78BD-719F-F5AB68E4D9C0}"/>
              </a:ext>
            </a:extLst>
          </p:cNvPr>
          <p:cNvSpPr txBox="1"/>
          <p:nvPr/>
        </p:nvSpPr>
        <p:spPr>
          <a:xfrm>
            <a:off x="5640424" y="1221861"/>
            <a:ext cx="5140984"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Sand is not soluble in water, so filtration can be used to remove it. The sand remains in the filter, and the water passes through</a:t>
            </a:r>
            <a:endParaRPr lang="en-GB" sz="2000">
              <a:latin typeface="Century Gothic"/>
            </a:endParaRPr>
          </a:p>
        </p:txBody>
      </p:sp>
      <p:pic>
        <p:nvPicPr>
          <p:cNvPr id="15" name="Graphic 17" descr="Hand outline">
            <a:extLst>
              <a:ext uri="{FF2B5EF4-FFF2-40B4-BE49-F238E27FC236}">
                <a16:creationId xmlns:a16="http://schemas.microsoft.com/office/drawing/2014/main" id="{461EFFF8-37A6-706C-CA88-495082AB0B53}"/>
              </a:ext>
            </a:extLst>
          </p:cNvPr>
          <p:cNvPicPr/>
          <p:nvPr/>
        </p:nvPicPr>
        <p:blipFill>
          <a:blip r:embed="rId5"/>
          <a:stretch/>
        </p:blipFill>
        <p:spPr>
          <a:xfrm>
            <a:off x="2761253" y="3630190"/>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EF3DCB7B-B37B-BDAB-7807-D28BFFE2A4D6}"/>
              </a:ext>
            </a:extLst>
          </p:cNvPr>
          <p:cNvPicPr/>
          <p:nvPr/>
        </p:nvPicPr>
        <p:blipFill>
          <a:blip r:embed="rId6"/>
          <a:stretch/>
        </p:blipFill>
        <p:spPr>
          <a:xfrm>
            <a:off x="2396642" y="3637282"/>
            <a:ext cx="543960" cy="543960"/>
          </a:xfrm>
          <a:prstGeom prst="rect">
            <a:avLst/>
          </a:prstGeom>
          <a:ln w="9525">
            <a:noFill/>
          </a:ln>
        </p:spPr>
      </p:pic>
      <p:sp>
        <p:nvSpPr>
          <p:cNvPr id="4" name="TextBox 3">
            <a:extLst>
              <a:ext uri="{FF2B5EF4-FFF2-40B4-BE49-F238E27FC236}">
                <a16:creationId xmlns:a16="http://schemas.microsoft.com/office/drawing/2014/main" id="{6DC878D9-E489-0786-F496-5E4C8084CCDF}"/>
              </a:ext>
            </a:extLst>
          </p:cNvPr>
          <p:cNvSpPr txBox="1"/>
          <p:nvPr/>
        </p:nvSpPr>
        <p:spPr>
          <a:xfrm>
            <a:off x="422145" y="5524195"/>
            <a:ext cx="617636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242424"/>
                </a:solidFill>
                <a:latin typeface="Century Gothic"/>
              </a:rPr>
              <a:t>Filtr</a:t>
            </a:r>
            <a:r>
              <a:rPr lang="en-GB" sz="2000">
                <a:solidFill>
                  <a:srgbClr val="242424"/>
                </a:solidFill>
                <a:latin typeface="Century Gothic"/>
              </a:rPr>
              <a:t> (Latin </a:t>
            </a:r>
            <a:r>
              <a:rPr lang="en-GB" sz="2000" err="1">
                <a:solidFill>
                  <a:srgbClr val="242424"/>
                </a:solidFill>
                <a:latin typeface="Century Gothic"/>
              </a:rPr>
              <a:t>filtrum</a:t>
            </a:r>
            <a:r>
              <a:rPr lang="en-GB" sz="2000">
                <a:solidFill>
                  <a:srgbClr val="242424"/>
                </a:solidFill>
                <a:latin typeface="Century Gothic"/>
              </a:rPr>
              <a:t> meaning 'something used to strain’), </a:t>
            </a:r>
            <a:r>
              <a:rPr lang="en-GB" sz="2000" err="1">
                <a:solidFill>
                  <a:srgbClr val="242424"/>
                </a:solidFill>
                <a:latin typeface="Century Gothic"/>
              </a:rPr>
              <a:t>ation</a:t>
            </a:r>
            <a:r>
              <a:rPr lang="en-GB" sz="2000">
                <a:solidFill>
                  <a:srgbClr val="242424"/>
                </a:solidFill>
                <a:latin typeface="Century Gothic"/>
              </a:rPr>
              <a:t> (a suffix meaning 'the process of')</a:t>
            </a:r>
          </a:p>
        </p:txBody>
      </p:sp>
      <p:sp>
        <p:nvSpPr>
          <p:cNvPr id="7" name="TextBox 6">
            <a:extLst>
              <a:ext uri="{FF2B5EF4-FFF2-40B4-BE49-F238E27FC236}">
                <a16:creationId xmlns:a16="http://schemas.microsoft.com/office/drawing/2014/main" id="{0207E879-D373-B9C7-A15C-4529CC316CF2}"/>
              </a:ext>
            </a:extLst>
          </p:cNvPr>
          <p:cNvSpPr txBox="1"/>
          <p:nvPr/>
        </p:nvSpPr>
        <p:spPr>
          <a:xfrm>
            <a:off x="6814871" y="5524195"/>
            <a:ext cx="396147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Air filters remove dust from the air</a:t>
            </a:r>
          </a:p>
        </p:txBody>
      </p:sp>
    </p:spTree>
    <p:extLst>
      <p:ext uri="{BB962C8B-B14F-4D97-AF65-F5344CB8AC3E}">
        <p14:creationId xmlns:p14="http://schemas.microsoft.com/office/powerpoint/2010/main" val="508208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D9AE2-26B5-3B9B-0026-5F950790DF5C}"/>
            </a:ext>
          </a:extLst>
        </p:cNvPr>
        <p:cNvGrpSpPr/>
        <p:nvPr/>
      </p:nvGrpSpPr>
      <p:grpSpPr>
        <a:xfrm>
          <a:off x="0" y="0"/>
          <a:ext cx="0" cy="0"/>
          <a:chOff x="0" y="0"/>
          <a:chExt cx="0" cy="0"/>
        </a:xfrm>
      </p:grpSpPr>
      <p:pic>
        <p:nvPicPr>
          <p:cNvPr id="10" name="Picture 9" descr="A black and white outline of a paint can, a spray bottle that may contain cleaning product and a lipstick">
            <a:extLst>
              <a:ext uri="{FF2B5EF4-FFF2-40B4-BE49-F238E27FC236}">
                <a16:creationId xmlns:a16="http://schemas.microsoft.com/office/drawing/2014/main" id="{6C63CC53-2EAC-AA82-1334-60FF783B5D2D}"/>
              </a:ext>
            </a:extLst>
          </p:cNvPr>
          <p:cNvPicPr>
            <a:picLocks noChangeAspect="1"/>
          </p:cNvPicPr>
          <p:nvPr/>
        </p:nvPicPr>
        <p:blipFill>
          <a:blip r:embed="rId3"/>
          <a:stretch>
            <a:fillRect/>
          </a:stretch>
        </p:blipFill>
        <p:spPr>
          <a:xfrm>
            <a:off x="3965602" y="2666398"/>
            <a:ext cx="2851648" cy="2851648"/>
          </a:xfrm>
          <a:prstGeom prst="rect">
            <a:avLst/>
          </a:prstGeom>
        </p:spPr>
      </p:pic>
      <p:sp>
        <p:nvSpPr>
          <p:cNvPr id="2" name="Title 1">
            <a:extLst>
              <a:ext uri="{FF2B5EF4-FFF2-40B4-BE49-F238E27FC236}">
                <a16:creationId xmlns:a16="http://schemas.microsoft.com/office/drawing/2014/main" id="{2C097641-6449-6EAA-BC18-886EA286CBB1}"/>
              </a:ext>
            </a:extLst>
          </p:cNvPr>
          <p:cNvSpPr>
            <a:spLocks noGrp="1"/>
          </p:cNvSpPr>
          <p:nvPr>
            <p:ph type="title"/>
          </p:nvPr>
        </p:nvSpPr>
        <p:spPr>
          <a:xfrm>
            <a:off x="396804" y="415520"/>
            <a:ext cx="3429122" cy="407044"/>
          </a:xfrm>
        </p:spPr>
        <p:txBody>
          <a:bodyPr/>
          <a:lstStyle/>
          <a:p>
            <a:r>
              <a:rPr lang="en-US" sz="4000">
                <a:latin typeface="Century Gothic"/>
              </a:rPr>
              <a:t>Formulation </a:t>
            </a:r>
          </a:p>
        </p:txBody>
      </p:sp>
      <p:sp>
        <p:nvSpPr>
          <p:cNvPr id="6" name="Title 1">
            <a:extLst>
              <a:ext uri="{FF2B5EF4-FFF2-40B4-BE49-F238E27FC236}">
                <a16:creationId xmlns:a16="http://schemas.microsoft.com/office/drawing/2014/main" id="{4BE39A5B-8C1A-1FC5-5D01-B8A8A2527DCD}"/>
              </a:ext>
            </a:extLst>
          </p:cNvPr>
          <p:cNvSpPr txBox="1">
            <a:spLocks/>
          </p:cNvSpPr>
          <p:nvPr/>
        </p:nvSpPr>
        <p:spPr>
          <a:xfrm>
            <a:off x="3439040" y="386387"/>
            <a:ext cx="7349213"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mixture that has been designed as a useful product, made by mixing substances in carefully measured quantities, such as paint or medicines</a:t>
            </a:r>
          </a:p>
        </p:txBody>
      </p:sp>
      <p:sp>
        <p:nvSpPr>
          <p:cNvPr id="9" name="TextBox 8">
            <a:extLst>
              <a:ext uri="{FF2B5EF4-FFF2-40B4-BE49-F238E27FC236}">
                <a16:creationId xmlns:a16="http://schemas.microsoft.com/office/drawing/2014/main" id="{5468A5CB-715B-A13D-6E6E-0E09C579A8DC}"/>
              </a:ext>
            </a:extLst>
          </p:cNvPr>
          <p:cNvSpPr txBox="1"/>
          <p:nvPr/>
        </p:nvSpPr>
        <p:spPr>
          <a:xfrm>
            <a:off x="305709" y="1681498"/>
            <a:ext cx="3659894" cy="1938992"/>
          </a:xfrm>
          <a:prstGeom prst="rect">
            <a:avLst/>
          </a:prstGeom>
          <a:noFill/>
          <a:ln w="19050">
            <a:solidFill>
              <a:srgbClr val="C00000"/>
            </a:solidFill>
          </a:ln>
        </p:spPr>
        <p:txBody>
          <a:bodyPr wrap="square" lIns="91440" tIns="45720" rIns="91440" bIns="45720" rtlCol="0" anchor="t">
            <a:spAutoFit/>
          </a:bodyPr>
          <a:lstStyle/>
          <a:p>
            <a:r>
              <a:rPr lang="en-GB" sz="2000" b="1" dirty="0">
                <a:solidFill>
                  <a:srgbClr val="C00000"/>
                </a:solidFill>
                <a:latin typeface="Century Gothic" panose="020B0502020202020204" pitchFamily="34" charset="0"/>
              </a:rPr>
              <a:t>In other words ...</a:t>
            </a:r>
          </a:p>
          <a:p>
            <a:r>
              <a:rPr lang="en-GB" sz="2000" dirty="0">
                <a:solidFill>
                  <a:srgbClr val="242424"/>
                </a:solidFill>
                <a:latin typeface="Century Gothic"/>
              </a:rPr>
              <a:t>a carefully planned mixture of substances in set amounts that has been created to serve a particular purpose</a:t>
            </a:r>
            <a:endParaRPr lang="en-GB" sz="2000" dirty="0">
              <a:latin typeface="Century Gothic"/>
            </a:endParaRPr>
          </a:p>
        </p:txBody>
      </p:sp>
      <p:sp>
        <p:nvSpPr>
          <p:cNvPr id="11" name="TextBox 10">
            <a:extLst>
              <a:ext uri="{FF2B5EF4-FFF2-40B4-BE49-F238E27FC236}">
                <a16:creationId xmlns:a16="http://schemas.microsoft.com/office/drawing/2014/main" id="{9BBC0E5C-4B52-6A74-530F-74E066967CFB}"/>
              </a:ext>
            </a:extLst>
          </p:cNvPr>
          <p:cNvSpPr txBox="1"/>
          <p:nvPr/>
        </p:nvSpPr>
        <p:spPr>
          <a:xfrm>
            <a:off x="307949" y="4107430"/>
            <a:ext cx="232562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Form-</a:t>
            </a:r>
            <a:r>
              <a:rPr lang="en-GB" sz="2000" err="1">
                <a:solidFill>
                  <a:srgbClr val="242424"/>
                </a:solidFill>
                <a:latin typeface="Century Gothic"/>
              </a:rPr>
              <a:t>ya</a:t>
            </a:r>
            <a:r>
              <a:rPr lang="en-GB" sz="2000">
                <a:solidFill>
                  <a:srgbClr val="242424"/>
                </a:solidFill>
                <a:latin typeface="Century Gothic"/>
              </a:rPr>
              <a:t>-lay-</a:t>
            </a:r>
            <a:r>
              <a:rPr lang="en-GB" sz="2000" err="1">
                <a:solidFill>
                  <a:srgbClr val="242424"/>
                </a:solidFill>
                <a:latin typeface="Century Gothic"/>
              </a:rPr>
              <a:t>shen</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766959B5-F7BF-B4BC-F4C1-69CD901B51E5}"/>
              </a:ext>
            </a:extLst>
          </p:cNvPr>
          <p:cNvSpPr txBox="1"/>
          <p:nvPr/>
        </p:nvSpPr>
        <p:spPr>
          <a:xfrm>
            <a:off x="3620341" y="5917810"/>
            <a:ext cx="198153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Recipe</a:t>
            </a:r>
          </a:p>
        </p:txBody>
      </p:sp>
      <p:sp>
        <p:nvSpPr>
          <p:cNvPr id="13" name="TextBox 12">
            <a:extLst>
              <a:ext uri="{FF2B5EF4-FFF2-40B4-BE49-F238E27FC236}">
                <a16:creationId xmlns:a16="http://schemas.microsoft.com/office/drawing/2014/main" id="{B0A91C03-435C-FBD5-7034-610571F8F623}"/>
              </a:ext>
            </a:extLst>
          </p:cNvPr>
          <p:cNvSpPr txBox="1"/>
          <p:nvPr/>
        </p:nvSpPr>
        <p:spPr>
          <a:xfrm>
            <a:off x="7439572" y="3030213"/>
            <a:ext cx="3320106"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mixture. Not all mixtures serve a purpose or have components carefully added in measured amounts</a:t>
            </a:r>
          </a:p>
        </p:txBody>
      </p:sp>
      <p:sp>
        <p:nvSpPr>
          <p:cNvPr id="14" name="TextBox 13">
            <a:extLst>
              <a:ext uri="{FF2B5EF4-FFF2-40B4-BE49-F238E27FC236}">
                <a16:creationId xmlns:a16="http://schemas.microsoft.com/office/drawing/2014/main" id="{D44661C5-9EE1-638F-DC61-81FCC37D0237}"/>
              </a:ext>
            </a:extLst>
          </p:cNvPr>
          <p:cNvSpPr txBox="1"/>
          <p:nvPr/>
        </p:nvSpPr>
        <p:spPr>
          <a:xfrm>
            <a:off x="6677574" y="1681498"/>
            <a:ext cx="408210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Medicines are formulated to help with a particular ailment</a:t>
            </a:r>
          </a:p>
        </p:txBody>
      </p:sp>
      <p:sp>
        <p:nvSpPr>
          <p:cNvPr id="4" name="TextBox 3">
            <a:extLst>
              <a:ext uri="{FF2B5EF4-FFF2-40B4-BE49-F238E27FC236}">
                <a16:creationId xmlns:a16="http://schemas.microsoft.com/office/drawing/2014/main" id="{E078C3E4-632F-2DBB-7C65-6EBE5B11FE1C}"/>
              </a:ext>
            </a:extLst>
          </p:cNvPr>
          <p:cNvSpPr txBox="1"/>
          <p:nvPr/>
        </p:nvSpPr>
        <p:spPr>
          <a:xfrm>
            <a:off x="305709" y="5302257"/>
            <a:ext cx="287766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Form (make), </a:t>
            </a:r>
            <a:r>
              <a:rPr lang="en-GB" sz="2000" err="1">
                <a:solidFill>
                  <a:srgbClr val="242424"/>
                </a:solidFill>
                <a:latin typeface="Century Gothic"/>
              </a:rPr>
              <a:t>ulation</a:t>
            </a:r>
            <a:r>
              <a:rPr lang="en-GB" sz="2000">
                <a:solidFill>
                  <a:srgbClr val="242424"/>
                </a:solidFill>
                <a:latin typeface="Century Gothic"/>
              </a:rPr>
              <a:t> (the process of making something)</a:t>
            </a:r>
          </a:p>
        </p:txBody>
      </p:sp>
      <p:sp>
        <p:nvSpPr>
          <p:cNvPr id="7" name="TextBox 6">
            <a:extLst>
              <a:ext uri="{FF2B5EF4-FFF2-40B4-BE49-F238E27FC236}">
                <a16:creationId xmlns:a16="http://schemas.microsoft.com/office/drawing/2014/main" id="{6FB78310-4C27-B669-41A4-393B98D0AA4D}"/>
              </a:ext>
            </a:extLst>
          </p:cNvPr>
          <p:cNvSpPr txBox="1"/>
          <p:nvPr/>
        </p:nvSpPr>
        <p:spPr>
          <a:xfrm>
            <a:off x="6038836" y="5302258"/>
            <a:ext cx="472084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Formulation can refer to how a product is made, like the formulation of skincare or cleaning solutions</a:t>
            </a:r>
          </a:p>
        </p:txBody>
      </p:sp>
    </p:spTree>
    <p:extLst>
      <p:ext uri="{BB962C8B-B14F-4D97-AF65-F5344CB8AC3E}">
        <p14:creationId xmlns:p14="http://schemas.microsoft.com/office/powerpoint/2010/main" val="346365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27276-35C4-FE5E-F6C7-6F69A5823368}"/>
            </a:ext>
          </a:extLst>
        </p:cNvPr>
        <p:cNvGrpSpPr/>
        <p:nvPr/>
      </p:nvGrpSpPr>
      <p:grpSpPr>
        <a:xfrm>
          <a:off x="0" y="0"/>
          <a:ext cx="0" cy="0"/>
          <a:chOff x="0" y="0"/>
          <a:chExt cx="0" cy="0"/>
        </a:xfrm>
      </p:grpSpPr>
      <p:pic>
        <p:nvPicPr>
          <p:cNvPr id="10" name="Picture 9" descr="Diagram of a fractionating tower: crude oil enters at the bottom left and is heated before going into the tower. Fractions condense at different levels and are collected the tower is hot at the bottom and cooler at the top">
            <a:extLst>
              <a:ext uri="{FF2B5EF4-FFF2-40B4-BE49-F238E27FC236}">
                <a16:creationId xmlns:a16="http://schemas.microsoft.com/office/drawing/2014/main" id="{E4B0E3A6-7107-088E-80EE-B98A19977ED7}"/>
              </a:ext>
            </a:extLst>
          </p:cNvPr>
          <p:cNvPicPr>
            <a:picLocks noChangeAspect="1"/>
          </p:cNvPicPr>
          <p:nvPr/>
        </p:nvPicPr>
        <p:blipFill>
          <a:blip r:embed="rId3"/>
          <a:stretch>
            <a:fillRect/>
          </a:stretch>
        </p:blipFill>
        <p:spPr>
          <a:xfrm>
            <a:off x="3960584" y="1206204"/>
            <a:ext cx="3809614" cy="3809614"/>
          </a:xfrm>
          <a:prstGeom prst="rect">
            <a:avLst/>
          </a:prstGeom>
        </p:spPr>
      </p:pic>
      <p:sp>
        <p:nvSpPr>
          <p:cNvPr id="2" name="Title 1">
            <a:extLst>
              <a:ext uri="{FF2B5EF4-FFF2-40B4-BE49-F238E27FC236}">
                <a16:creationId xmlns:a16="http://schemas.microsoft.com/office/drawing/2014/main" id="{5346EFDA-CAF8-C3A6-D1C2-43C5A25A7255}"/>
              </a:ext>
            </a:extLst>
          </p:cNvPr>
          <p:cNvSpPr>
            <a:spLocks noGrp="1"/>
          </p:cNvSpPr>
          <p:nvPr>
            <p:ph type="title"/>
          </p:nvPr>
        </p:nvSpPr>
        <p:spPr>
          <a:xfrm>
            <a:off x="358633" y="315876"/>
            <a:ext cx="2767976" cy="440661"/>
          </a:xfrm>
        </p:spPr>
        <p:txBody>
          <a:bodyPr/>
          <a:lstStyle/>
          <a:p>
            <a:r>
              <a:rPr lang="en-US" sz="4000">
                <a:latin typeface="Century Gothic"/>
              </a:rPr>
              <a:t>Fractional distillation</a:t>
            </a:r>
          </a:p>
        </p:txBody>
      </p:sp>
      <p:sp>
        <p:nvSpPr>
          <p:cNvPr id="6" name="Title 1">
            <a:extLst>
              <a:ext uri="{FF2B5EF4-FFF2-40B4-BE49-F238E27FC236}">
                <a16:creationId xmlns:a16="http://schemas.microsoft.com/office/drawing/2014/main" id="{DF8F05DF-C8E6-D58E-5C43-4FCA3D8507B6}"/>
              </a:ext>
            </a:extLst>
          </p:cNvPr>
          <p:cNvSpPr txBox="1">
            <a:spLocks/>
          </p:cNvSpPr>
          <p:nvPr/>
        </p:nvSpPr>
        <p:spPr>
          <a:xfrm>
            <a:off x="3222594" y="235185"/>
            <a:ext cx="7615262"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dirty="0">
                <a:solidFill>
                  <a:schemeClr val="tx1"/>
                </a:solidFill>
                <a:latin typeface="Century Gothic"/>
              </a:rPr>
              <a:t>a method of separation involving continuous evaporation and condensation used to separate a mixture of liquids with different boiling points</a:t>
            </a:r>
            <a:endParaRPr lang="en-US" sz="2400" dirty="0">
              <a:solidFill>
                <a:schemeClr val="tx1"/>
              </a:solidFill>
              <a:latin typeface="Century Gothic"/>
            </a:endParaRPr>
          </a:p>
        </p:txBody>
      </p:sp>
      <p:sp>
        <p:nvSpPr>
          <p:cNvPr id="9" name="TextBox 8">
            <a:extLst>
              <a:ext uri="{FF2B5EF4-FFF2-40B4-BE49-F238E27FC236}">
                <a16:creationId xmlns:a16="http://schemas.microsoft.com/office/drawing/2014/main" id="{5A1886C3-0A97-EA20-A4B1-5ADEED2EC2B9}"/>
              </a:ext>
            </a:extLst>
          </p:cNvPr>
          <p:cNvSpPr txBox="1"/>
          <p:nvPr/>
        </p:nvSpPr>
        <p:spPr>
          <a:xfrm>
            <a:off x="358633" y="1462266"/>
            <a:ext cx="3131745"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separating liquids with different boiling points by evaporating the mixture and collecting each part as it condenses </a:t>
            </a:r>
            <a:endParaRPr lang="en-GB" sz="2000">
              <a:latin typeface="Century Gothic"/>
            </a:endParaRPr>
          </a:p>
        </p:txBody>
      </p:sp>
      <p:sp>
        <p:nvSpPr>
          <p:cNvPr id="11" name="TextBox 10">
            <a:extLst>
              <a:ext uri="{FF2B5EF4-FFF2-40B4-BE49-F238E27FC236}">
                <a16:creationId xmlns:a16="http://schemas.microsoft.com/office/drawing/2014/main" id="{81BB524D-AF4B-9EFC-84AF-2A1C4DF04B47}"/>
              </a:ext>
            </a:extLst>
          </p:cNvPr>
          <p:cNvSpPr txBox="1"/>
          <p:nvPr/>
        </p:nvSpPr>
        <p:spPr>
          <a:xfrm>
            <a:off x="358633" y="3895479"/>
            <a:ext cx="305780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Frac-</a:t>
            </a:r>
            <a:r>
              <a:rPr lang="en-GB" sz="2000" err="1">
                <a:solidFill>
                  <a:srgbClr val="242424"/>
                </a:solidFill>
                <a:latin typeface="Century Gothic"/>
              </a:rPr>
              <a:t>shen</a:t>
            </a:r>
            <a:r>
              <a:rPr lang="en-GB" sz="2000">
                <a:solidFill>
                  <a:srgbClr val="242424"/>
                </a:solidFill>
                <a:latin typeface="Century Gothic"/>
              </a:rPr>
              <a:t>-</a:t>
            </a:r>
            <a:r>
              <a:rPr lang="en-GB" sz="2000" err="1">
                <a:solidFill>
                  <a:srgbClr val="242424"/>
                </a:solidFill>
                <a:latin typeface="Century Gothic"/>
              </a:rPr>
              <a:t>el</a:t>
            </a:r>
            <a:r>
              <a:rPr lang="en-GB" sz="2000">
                <a:solidFill>
                  <a:srgbClr val="242424"/>
                </a:solidFill>
                <a:latin typeface="Century Gothic"/>
              </a:rPr>
              <a:t> dis-</a:t>
            </a:r>
            <a:r>
              <a:rPr lang="en-GB" sz="2000" err="1">
                <a:solidFill>
                  <a:srgbClr val="242424"/>
                </a:solidFill>
                <a:latin typeface="Century Gothic"/>
              </a:rPr>
              <a:t>til</a:t>
            </a:r>
            <a:r>
              <a:rPr lang="en-GB" sz="2000">
                <a:solidFill>
                  <a:srgbClr val="242424"/>
                </a:solidFill>
                <a:latin typeface="Century Gothic"/>
              </a:rPr>
              <a:t>-ay-</a:t>
            </a:r>
            <a:r>
              <a:rPr lang="en-GB" sz="2000" err="1">
                <a:solidFill>
                  <a:srgbClr val="242424"/>
                </a:solidFill>
                <a:latin typeface="Century Gothic"/>
              </a:rPr>
              <a:t>shen</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A59E7199-D0F4-F779-E08D-14244B857F73}"/>
              </a:ext>
            </a:extLst>
          </p:cNvPr>
          <p:cNvSpPr txBox="1"/>
          <p:nvPr/>
        </p:nvSpPr>
        <p:spPr>
          <a:xfrm>
            <a:off x="5016260" y="5120493"/>
            <a:ext cx="582159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simple distillation. Fractional distillation can separate multiple different components at the same time </a:t>
            </a:r>
            <a:r>
              <a:rPr lang="en-GB" sz="2000" dirty="0">
                <a:solidFill>
                  <a:srgbClr val="242424"/>
                </a:solidFill>
                <a:latin typeface="Century Gothic"/>
              </a:rPr>
              <a:t>because of </a:t>
            </a:r>
            <a:r>
              <a:rPr lang="en-GB" sz="2000">
                <a:solidFill>
                  <a:srgbClr val="242424"/>
                </a:solidFill>
                <a:latin typeface="Century Gothic"/>
              </a:rPr>
              <a:t>their </a:t>
            </a:r>
            <a:r>
              <a:rPr lang="en-GB" sz="2000" dirty="0">
                <a:solidFill>
                  <a:srgbClr val="242424"/>
                </a:solidFill>
                <a:latin typeface="Century Gothic"/>
              </a:rPr>
              <a:t>different</a:t>
            </a:r>
            <a:r>
              <a:rPr lang="en-GB" sz="2000">
                <a:solidFill>
                  <a:srgbClr val="242424"/>
                </a:solidFill>
                <a:latin typeface="Century Gothic"/>
              </a:rPr>
              <a:t> boiling points</a:t>
            </a:r>
          </a:p>
        </p:txBody>
      </p:sp>
      <p:sp>
        <p:nvSpPr>
          <p:cNvPr id="14" name="TextBox 13">
            <a:extLst>
              <a:ext uri="{FF2B5EF4-FFF2-40B4-BE49-F238E27FC236}">
                <a16:creationId xmlns:a16="http://schemas.microsoft.com/office/drawing/2014/main" id="{BF274823-2162-EA6A-698F-47253FADB1BA}"/>
              </a:ext>
            </a:extLst>
          </p:cNvPr>
          <p:cNvSpPr txBox="1"/>
          <p:nvPr/>
        </p:nvSpPr>
        <p:spPr>
          <a:xfrm>
            <a:off x="7927058" y="1462266"/>
            <a:ext cx="2883262" cy="2862322"/>
          </a:xfrm>
          <a:prstGeom prst="rect">
            <a:avLst/>
          </a:prstGeom>
          <a:noFill/>
          <a:ln w="19050">
            <a:solidFill>
              <a:srgbClr val="C00000"/>
            </a:solidFill>
          </a:ln>
        </p:spPr>
        <p:txBody>
          <a:bodyPr wrap="square" lIns="91440" tIns="45720" rIns="91440" bIns="45720" rtlCol="0" anchor="t">
            <a:spAutoFit/>
          </a:bodyPr>
          <a:lstStyle/>
          <a:p>
            <a:r>
              <a:rPr lang="en-GB" sz="2000" b="1" dirty="0">
                <a:solidFill>
                  <a:srgbClr val="C00000"/>
                </a:solidFill>
                <a:latin typeface="Century Gothic" panose="020B0502020202020204" pitchFamily="34" charset="0"/>
              </a:rPr>
              <a:t>Example </a:t>
            </a:r>
          </a:p>
          <a:p>
            <a:r>
              <a:rPr lang="en-GB" sz="2000" dirty="0">
                <a:solidFill>
                  <a:srgbClr val="242424"/>
                </a:solidFill>
                <a:latin typeface="Century Gothic"/>
              </a:rPr>
              <a:t>Fractional distillation is a crucial method used to separate different components of crude oil into products like gasoline, diesel, and kerosene</a:t>
            </a:r>
          </a:p>
        </p:txBody>
      </p:sp>
      <p:sp>
        <p:nvSpPr>
          <p:cNvPr id="4" name="TextBox 3">
            <a:extLst>
              <a:ext uri="{FF2B5EF4-FFF2-40B4-BE49-F238E27FC236}">
                <a16:creationId xmlns:a16="http://schemas.microsoft.com/office/drawing/2014/main" id="{A52152DA-938E-CBBC-428D-3C43EBA547CB}"/>
              </a:ext>
            </a:extLst>
          </p:cNvPr>
          <p:cNvSpPr txBox="1"/>
          <p:nvPr/>
        </p:nvSpPr>
        <p:spPr>
          <a:xfrm>
            <a:off x="358633" y="5120493"/>
            <a:ext cx="4347573"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Fractional (part or section), distillation (process of separating liquids by evaporation and condensation)</a:t>
            </a:r>
          </a:p>
        </p:txBody>
      </p:sp>
    </p:spTree>
    <p:extLst>
      <p:ext uri="{BB962C8B-B14F-4D97-AF65-F5344CB8AC3E}">
        <p14:creationId xmlns:p14="http://schemas.microsoft.com/office/powerpoint/2010/main" val="1506247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C0AE1-8A5A-CAD3-DB14-018D87F817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6A3AB2-C094-BB73-98E3-2565985286FE}"/>
              </a:ext>
            </a:extLst>
          </p:cNvPr>
          <p:cNvSpPr>
            <a:spLocks noGrp="1"/>
          </p:cNvSpPr>
          <p:nvPr>
            <p:ph type="title"/>
          </p:nvPr>
        </p:nvSpPr>
        <p:spPr>
          <a:xfrm>
            <a:off x="540000" y="540000"/>
            <a:ext cx="2767976" cy="440661"/>
          </a:xfrm>
        </p:spPr>
        <p:txBody>
          <a:bodyPr/>
          <a:lstStyle/>
          <a:p>
            <a:r>
              <a:rPr lang="en-US" sz="4000">
                <a:latin typeface="Century Gothic"/>
              </a:rPr>
              <a:t>Separating funnel </a:t>
            </a:r>
            <a:endParaRPr lang="en-US"/>
          </a:p>
        </p:txBody>
      </p:sp>
      <p:sp>
        <p:nvSpPr>
          <p:cNvPr id="6" name="Title 1">
            <a:extLst>
              <a:ext uri="{FF2B5EF4-FFF2-40B4-BE49-F238E27FC236}">
                <a16:creationId xmlns:a16="http://schemas.microsoft.com/office/drawing/2014/main" id="{E2B809A2-3CDC-9490-4A51-B4275E12C048}"/>
              </a:ext>
            </a:extLst>
          </p:cNvPr>
          <p:cNvSpPr txBox="1">
            <a:spLocks/>
          </p:cNvSpPr>
          <p:nvPr/>
        </p:nvSpPr>
        <p:spPr>
          <a:xfrm>
            <a:off x="3575290" y="519678"/>
            <a:ext cx="7348970"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container with a tap at the bottom used to separate liquids that are not miscible by running each layer out into different containers below</a:t>
            </a:r>
          </a:p>
        </p:txBody>
      </p:sp>
      <p:sp>
        <p:nvSpPr>
          <p:cNvPr id="9" name="TextBox 8">
            <a:extLst>
              <a:ext uri="{FF2B5EF4-FFF2-40B4-BE49-F238E27FC236}">
                <a16:creationId xmlns:a16="http://schemas.microsoft.com/office/drawing/2014/main" id="{30D4B727-F262-8AB4-939E-C6D42D90F3A7}"/>
              </a:ext>
            </a:extLst>
          </p:cNvPr>
          <p:cNvSpPr txBox="1"/>
          <p:nvPr/>
        </p:nvSpPr>
        <p:spPr>
          <a:xfrm>
            <a:off x="486332" y="1769776"/>
            <a:ext cx="3090582"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tool with a tap used to separate two liquids that don't mix. Each liquid is allowed to flow out separately through the tap at the bottom</a:t>
            </a:r>
            <a:endParaRPr lang="en-GB" sz="2000">
              <a:latin typeface="Century Gothic"/>
            </a:endParaRPr>
          </a:p>
        </p:txBody>
      </p:sp>
      <p:sp>
        <p:nvSpPr>
          <p:cNvPr id="11" name="TextBox 10">
            <a:extLst>
              <a:ext uri="{FF2B5EF4-FFF2-40B4-BE49-F238E27FC236}">
                <a16:creationId xmlns:a16="http://schemas.microsoft.com/office/drawing/2014/main" id="{53F0BE68-465A-0E20-4469-06339CD6F32F}"/>
              </a:ext>
            </a:extLst>
          </p:cNvPr>
          <p:cNvSpPr txBox="1"/>
          <p:nvPr/>
        </p:nvSpPr>
        <p:spPr>
          <a:xfrm>
            <a:off x="486332" y="4488006"/>
            <a:ext cx="291953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Sep-</a:t>
            </a:r>
            <a:r>
              <a:rPr lang="en-GB" sz="2000" err="1">
                <a:solidFill>
                  <a:srgbClr val="242424"/>
                </a:solidFill>
                <a:latin typeface="Century Gothic"/>
              </a:rPr>
              <a:t>ar</a:t>
            </a:r>
            <a:r>
              <a:rPr lang="en-GB" sz="2000">
                <a:solidFill>
                  <a:srgbClr val="242424"/>
                </a:solidFill>
                <a:latin typeface="Century Gothic"/>
              </a:rPr>
              <a:t>-ay-ting fun-</a:t>
            </a:r>
            <a:r>
              <a:rPr lang="en-GB" sz="2000" err="1">
                <a:solidFill>
                  <a:srgbClr val="242424"/>
                </a:solidFill>
                <a:latin typeface="Century Gothic"/>
              </a:rPr>
              <a:t>el</a:t>
            </a:r>
            <a:endParaRPr lang="en-GB" sz="2000">
              <a:solidFill>
                <a:srgbClr val="242424"/>
              </a:solidFill>
              <a:latin typeface="Century Gothic"/>
            </a:endParaRPr>
          </a:p>
        </p:txBody>
      </p:sp>
      <p:pic>
        <p:nvPicPr>
          <p:cNvPr id="10" name="Picture 9" descr="Diagram showing a conical flask with separating funnel clamped above it. The separating funnel contains immiscible liquids in two distinct layers. A tap at the bottom can be used to control the flow into the flask below">
            <a:extLst>
              <a:ext uri="{FF2B5EF4-FFF2-40B4-BE49-F238E27FC236}">
                <a16:creationId xmlns:a16="http://schemas.microsoft.com/office/drawing/2014/main" id="{0FE0C994-E619-7E8A-1C1D-5DB2E8828E86}"/>
              </a:ext>
            </a:extLst>
          </p:cNvPr>
          <p:cNvPicPr>
            <a:picLocks noChangeAspect="1"/>
          </p:cNvPicPr>
          <p:nvPr/>
        </p:nvPicPr>
        <p:blipFill>
          <a:blip r:embed="rId3"/>
          <a:srcRect l="11770" t="8612" r="2914"/>
          <a:stretch/>
        </p:blipFill>
        <p:spPr>
          <a:xfrm>
            <a:off x="3589704" y="1588925"/>
            <a:ext cx="3574532" cy="3828935"/>
          </a:xfrm>
          <a:prstGeom prst="rect">
            <a:avLst/>
          </a:prstGeom>
        </p:spPr>
      </p:pic>
      <p:sp>
        <p:nvSpPr>
          <p:cNvPr id="13" name="TextBox 12">
            <a:extLst>
              <a:ext uri="{FF2B5EF4-FFF2-40B4-BE49-F238E27FC236}">
                <a16:creationId xmlns:a16="http://schemas.microsoft.com/office/drawing/2014/main" id="{516C03C9-E944-1D9B-F94C-F5D11994DCC0}"/>
              </a:ext>
            </a:extLst>
          </p:cNvPr>
          <p:cNvSpPr txBox="1"/>
          <p:nvPr/>
        </p:nvSpPr>
        <p:spPr>
          <a:xfrm>
            <a:off x="7177026" y="3256900"/>
            <a:ext cx="3785331"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other separation techniques such as distillation. Separating funnels are specifically used for immiscible liquids</a:t>
            </a:r>
          </a:p>
        </p:txBody>
      </p:sp>
      <p:sp>
        <p:nvSpPr>
          <p:cNvPr id="14" name="TextBox 13">
            <a:extLst>
              <a:ext uri="{FF2B5EF4-FFF2-40B4-BE49-F238E27FC236}">
                <a16:creationId xmlns:a16="http://schemas.microsoft.com/office/drawing/2014/main" id="{4A0D0345-B2A7-C4B8-4818-EDE3E4B3293B}"/>
              </a:ext>
            </a:extLst>
          </p:cNvPr>
          <p:cNvSpPr txBox="1"/>
          <p:nvPr/>
        </p:nvSpPr>
        <p:spPr>
          <a:xfrm>
            <a:off x="7156178" y="1712626"/>
            <a:ext cx="377412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A separating funnel can be used to separate oil and water</a:t>
            </a:r>
          </a:p>
        </p:txBody>
      </p:sp>
      <p:sp>
        <p:nvSpPr>
          <p:cNvPr id="4" name="TextBox 3">
            <a:extLst>
              <a:ext uri="{FF2B5EF4-FFF2-40B4-BE49-F238E27FC236}">
                <a16:creationId xmlns:a16="http://schemas.microsoft.com/office/drawing/2014/main" id="{244D9503-CBC9-46B0-4FE9-CF4C0E507BA5}"/>
              </a:ext>
            </a:extLst>
          </p:cNvPr>
          <p:cNvSpPr txBox="1"/>
          <p:nvPr/>
        </p:nvSpPr>
        <p:spPr>
          <a:xfrm>
            <a:off x="486332" y="5641810"/>
            <a:ext cx="387499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Separating (to divide), funnel (a tool used to pour liquids)</a:t>
            </a:r>
          </a:p>
        </p:txBody>
      </p:sp>
      <p:sp>
        <p:nvSpPr>
          <p:cNvPr id="7" name="TextBox 6">
            <a:extLst>
              <a:ext uri="{FF2B5EF4-FFF2-40B4-BE49-F238E27FC236}">
                <a16:creationId xmlns:a16="http://schemas.microsoft.com/office/drawing/2014/main" id="{99BA75A6-DBD9-BC81-8C77-EB02154A4FE0}"/>
              </a:ext>
            </a:extLst>
          </p:cNvPr>
          <p:cNvSpPr txBox="1"/>
          <p:nvPr/>
        </p:nvSpPr>
        <p:spPr>
          <a:xfrm>
            <a:off x="5719911" y="5362609"/>
            <a:ext cx="513419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Separating immiscible liquids is often done in our everyday lives, but we rarely use a separating funnel at home!</a:t>
            </a:r>
          </a:p>
        </p:txBody>
      </p:sp>
    </p:spTree>
    <p:extLst>
      <p:ext uri="{BB962C8B-B14F-4D97-AF65-F5344CB8AC3E}">
        <p14:creationId xmlns:p14="http://schemas.microsoft.com/office/powerpoint/2010/main" val="1407797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78795-78D7-838A-79E9-B4D423D181B1}"/>
            </a:ext>
          </a:extLst>
        </p:cNvPr>
        <p:cNvGrpSpPr/>
        <p:nvPr/>
      </p:nvGrpSpPr>
      <p:grpSpPr>
        <a:xfrm>
          <a:off x="0" y="0"/>
          <a:ext cx="0" cy="0"/>
          <a:chOff x="0" y="0"/>
          <a:chExt cx="0" cy="0"/>
        </a:xfrm>
      </p:grpSpPr>
      <p:pic>
        <p:nvPicPr>
          <p:cNvPr id="7" name="Picture 6" descr="A diagram of a circular flask with a tall thin vertical neck containing liquid. Arrows below the flask indicate a heat source and  thermometer is inserted in the top of the flask, showing a high temperature. The circular flask is connected to a condensing tube. A beaker at the other end of the tube shows drops of liquid going into a beaker below">
            <a:extLst>
              <a:ext uri="{FF2B5EF4-FFF2-40B4-BE49-F238E27FC236}">
                <a16:creationId xmlns:a16="http://schemas.microsoft.com/office/drawing/2014/main" id="{C3F5EBA6-DC77-DB1F-1339-AC0559BE00C9}"/>
              </a:ext>
            </a:extLst>
          </p:cNvPr>
          <p:cNvPicPr>
            <a:picLocks noChangeAspect="1"/>
          </p:cNvPicPr>
          <p:nvPr/>
        </p:nvPicPr>
        <p:blipFill>
          <a:blip r:embed="rId3">
            <a:extLst>
              <a:ext uri="{28A0092B-C50C-407E-A947-70E740481C1C}">
                <a14:useLocalDpi xmlns:a14="http://schemas.microsoft.com/office/drawing/2010/main" val="0"/>
              </a:ext>
            </a:extLst>
          </a:blip>
          <a:srcRect l="12533"/>
          <a:stretch/>
        </p:blipFill>
        <p:spPr>
          <a:xfrm>
            <a:off x="4831533" y="2521559"/>
            <a:ext cx="3546679" cy="4002254"/>
          </a:xfrm>
          <a:prstGeom prst="rect">
            <a:avLst/>
          </a:prstGeom>
        </p:spPr>
      </p:pic>
      <p:sp>
        <p:nvSpPr>
          <p:cNvPr id="2" name="Title 1">
            <a:extLst>
              <a:ext uri="{FF2B5EF4-FFF2-40B4-BE49-F238E27FC236}">
                <a16:creationId xmlns:a16="http://schemas.microsoft.com/office/drawing/2014/main" id="{2576F028-17AB-F6EF-7AC2-DCE405D16D2C}"/>
              </a:ext>
            </a:extLst>
          </p:cNvPr>
          <p:cNvSpPr>
            <a:spLocks noGrp="1"/>
          </p:cNvSpPr>
          <p:nvPr>
            <p:ph type="title"/>
          </p:nvPr>
        </p:nvSpPr>
        <p:spPr>
          <a:xfrm>
            <a:off x="540000" y="540000"/>
            <a:ext cx="2767976" cy="440661"/>
          </a:xfrm>
        </p:spPr>
        <p:txBody>
          <a:bodyPr/>
          <a:lstStyle/>
          <a:p>
            <a:r>
              <a:rPr lang="en-US" sz="4000">
                <a:latin typeface="Century Gothic"/>
              </a:rPr>
              <a:t>Simple distillation</a:t>
            </a:r>
          </a:p>
        </p:txBody>
      </p:sp>
      <p:sp>
        <p:nvSpPr>
          <p:cNvPr id="6" name="Title 1">
            <a:extLst>
              <a:ext uri="{FF2B5EF4-FFF2-40B4-BE49-F238E27FC236}">
                <a16:creationId xmlns:a16="http://schemas.microsoft.com/office/drawing/2014/main" id="{658BEFC4-F1A4-AE77-F42E-4EA306CD326B}"/>
              </a:ext>
            </a:extLst>
          </p:cNvPr>
          <p:cNvSpPr txBox="1">
            <a:spLocks/>
          </p:cNvSpPr>
          <p:nvPr/>
        </p:nvSpPr>
        <p:spPr>
          <a:xfrm>
            <a:off x="3772216" y="546795"/>
            <a:ext cx="7016844" cy="1048926"/>
          </a:xfrm>
          <a:prstGeom prst="rect">
            <a:avLst/>
          </a:prstGeom>
          <a:solidFill>
            <a:srgbClr val="C8102E">
              <a:alpha val="27000"/>
            </a:srgbClr>
          </a:solidFill>
        </p:spPr>
        <p:txBody>
          <a:bodyPr vert="horz" lIns="72000" tIns="36000" rIns="72000" bIns="36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involving evaporation and condensation that is used to separate the solvent from a solute that does not evaporate</a:t>
            </a:r>
            <a:endParaRPr lang="en-US" sz="2400"/>
          </a:p>
        </p:txBody>
      </p:sp>
      <p:sp>
        <p:nvSpPr>
          <p:cNvPr id="9" name="TextBox 8">
            <a:extLst>
              <a:ext uri="{FF2B5EF4-FFF2-40B4-BE49-F238E27FC236}">
                <a16:creationId xmlns:a16="http://schemas.microsoft.com/office/drawing/2014/main" id="{6096FC9F-A109-16CB-B62B-BC276635A3A7}"/>
              </a:ext>
            </a:extLst>
          </p:cNvPr>
          <p:cNvSpPr txBox="1"/>
          <p:nvPr/>
        </p:nvSpPr>
        <p:spPr>
          <a:xfrm>
            <a:off x="430304" y="1717637"/>
            <a:ext cx="468071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a way to separate a liquid from a solution by heating it until it changes into the gas state, then cooling it to change back into the liquid state</a:t>
            </a:r>
          </a:p>
        </p:txBody>
      </p:sp>
      <p:sp>
        <p:nvSpPr>
          <p:cNvPr id="10" name="TextBox 9">
            <a:extLst>
              <a:ext uri="{FF2B5EF4-FFF2-40B4-BE49-F238E27FC236}">
                <a16:creationId xmlns:a16="http://schemas.microsoft.com/office/drawing/2014/main" id="{7607E3C7-C2F8-B486-430D-C91A181F5F58}"/>
              </a:ext>
            </a:extLst>
          </p:cNvPr>
          <p:cNvSpPr txBox="1"/>
          <p:nvPr/>
        </p:nvSpPr>
        <p:spPr>
          <a:xfrm>
            <a:off x="430304" y="3507023"/>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4"/>
              </a:rPr>
              <a:t>bit.ly/4jJMAoA</a:t>
            </a:r>
            <a:endParaRPr lang="en-GB" sz="2000">
              <a:latin typeface="Century Gothic" panose="020B0502020202020204" pitchFamily="34" charset="0"/>
              <a:hlinkClick r:id="rId5"/>
            </a:endParaRPr>
          </a:p>
        </p:txBody>
      </p:sp>
      <p:sp>
        <p:nvSpPr>
          <p:cNvPr id="11" name="TextBox 10">
            <a:extLst>
              <a:ext uri="{FF2B5EF4-FFF2-40B4-BE49-F238E27FC236}">
                <a16:creationId xmlns:a16="http://schemas.microsoft.com/office/drawing/2014/main" id="{0DE46827-32C6-982E-6760-E0360706E2FC}"/>
              </a:ext>
            </a:extLst>
          </p:cNvPr>
          <p:cNvSpPr txBox="1"/>
          <p:nvPr/>
        </p:nvSpPr>
        <p:spPr>
          <a:xfrm>
            <a:off x="430304" y="4661210"/>
            <a:ext cx="288583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Sim-pel dis-</a:t>
            </a:r>
            <a:r>
              <a:rPr lang="en-GB" sz="2000" err="1">
                <a:solidFill>
                  <a:srgbClr val="242424"/>
                </a:solidFill>
                <a:latin typeface="Century Gothic"/>
              </a:rPr>
              <a:t>til</a:t>
            </a:r>
            <a:r>
              <a:rPr lang="en-GB" sz="2000">
                <a:solidFill>
                  <a:srgbClr val="242424"/>
                </a:solidFill>
                <a:latin typeface="Century Gothic"/>
              </a:rPr>
              <a:t>-ay-</a:t>
            </a:r>
            <a:r>
              <a:rPr lang="en-GB" sz="2000" err="1">
                <a:solidFill>
                  <a:srgbClr val="242424"/>
                </a:solidFill>
                <a:latin typeface="Century Gothic"/>
              </a:rPr>
              <a:t>shen</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F60C669E-B8C0-C9B6-4139-52AE6AD52369}"/>
              </a:ext>
            </a:extLst>
          </p:cNvPr>
          <p:cNvSpPr txBox="1"/>
          <p:nvPr/>
        </p:nvSpPr>
        <p:spPr>
          <a:xfrm>
            <a:off x="8829940" y="5854688"/>
            <a:ext cx="195911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Distil</a:t>
            </a:r>
          </a:p>
        </p:txBody>
      </p:sp>
      <p:sp>
        <p:nvSpPr>
          <p:cNvPr id="13" name="TextBox 12">
            <a:extLst>
              <a:ext uri="{FF2B5EF4-FFF2-40B4-BE49-F238E27FC236}">
                <a16:creationId xmlns:a16="http://schemas.microsoft.com/office/drawing/2014/main" id="{A46BAAE2-61A2-B131-4317-D9746C41E54B}"/>
              </a:ext>
            </a:extLst>
          </p:cNvPr>
          <p:cNvSpPr txBox="1"/>
          <p:nvPr/>
        </p:nvSpPr>
        <p:spPr>
          <a:xfrm>
            <a:off x="8051202" y="3208704"/>
            <a:ext cx="2737857"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just evaporation. This process collects the liquid. Evaporation and condensation take place in distillation</a:t>
            </a:r>
          </a:p>
        </p:txBody>
      </p:sp>
      <p:sp>
        <p:nvSpPr>
          <p:cNvPr id="14" name="TextBox 13">
            <a:extLst>
              <a:ext uri="{FF2B5EF4-FFF2-40B4-BE49-F238E27FC236}">
                <a16:creationId xmlns:a16="http://schemas.microsoft.com/office/drawing/2014/main" id="{43C44E67-3CB6-0B46-393A-F74843F8FC2A}"/>
              </a:ext>
            </a:extLst>
          </p:cNvPr>
          <p:cNvSpPr txBox="1"/>
          <p:nvPr/>
        </p:nvSpPr>
        <p:spPr>
          <a:xfrm>
            <a:off x="5967366" y="1793827"/>
            <a:ext cx="482169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Example </a:t>
            </a:r>
          </a:p>
          <a:p>
            <a:r>
              <a:rPr lang="en-GB" sz="2000">
                <a:solidFill>
                  <a:srgbClr val="242424"/>
                </a:solidFill>
                <a:latin typeface="Century Gothic"/>
              </a:rPr>
              <a:t>Pure water can be made from the distillation of seawater</a:t>
            </a:r>
          </a:p>
        </p:txBody>
      </p:sp>
      <p:pic>
        <p:nvPicPr>
          <p:cNvPr id="15" name="Graphic 17" descr="Hand outline">
            <a:extLst>
              <a:ext uri="{FF2B5EF4-FFF2-40B4-BE49-F238E27FC236}">
                <a16:creationId xmlns:a16="http://schemas.microsoft.com/office/drawing/2014/main" id="{3863ED63-384F-05AA-20C0-6DBC9A55BC64}"/>
              </a:ext>
            </a:extLst>
          </p:cNvPr>
          <p:cNvPicPr/>
          <p:nvPr/>
        </p:nvPicPr>
        <p:blipFill>
          <a:blip r:embed="rId6"/>
          <a:stretch/>
        </p:blipFill>
        <p:spPr>
          <a:xfrm>
            <a:off x="2777575" y="3612355"/>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F326A109-3162-ADF1-EE77-0B30183733BA}"/>
              </a:ext>
            </a:extLst>
          </p:cNvPr>
          <p:cNvPicPr/>
          <p:nvPr/>
        </p:nvPicPr>
        <p:blipFill>
          <a:blip r:embed="rId7"/>
          <a:stretch/>
        </p:blipFill>
        <p:spPr>
          <a:xfrm>
            <a:off x="2382004" y="3588543"/>
            <a:ext cx="543960" cy="543960"/>
          </a:xfrm>
          <a:prstGeom prst="rect">
            <a:avLst/>
          </a:prstGeom>
          <a:ln w="9525">
            <a:noFill/>
          </a:ln>
        </p:spPr>
      </p:pic>
      <p:sp>
        <p:nvSpPr>
          <p:cNvPr id="4" name="TextBox 3">
            <a:extLst>
              <a:ext uri="{FF2B5EF4-FFF2-40B4-BE49-F238E27FC236}">
                <a16:creationId xmlns:a16="http://schemas.microsoft.com/office/drawing/2014/main" id="{439FFEDA-3263-6CEB-056D-59D0BB54D920}"/>
              </a:ext>
            </a:extLst>
          </p:cNvPr>
          <p:cNvSpPr txBox="1"/>
          <p:nvPr/>
        </p:nvSpPr>
        <p:spPr>
          <a:xfrm>
            <a:off x="430304" y="5546911"/>
            <a:ext cx="387499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From the Latin distil, meaning to drip down</a:t>
            </a:r>
          </a:p>
        </p:txBody>
      </p:sp>
    </p:spTree>
    <p:extLst>
      <p:ext uri="{BB962C8B-B14F-4D97-AF65-F5344CB8AC3E}">
        <p14:creationId xmlns:p14="http://schemas.microsoft.com/office/powerpoint/2010/main" val="18063860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86B84-6AFD-8394-D3EB-A9A11F83AE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D704AE-7FA0-313E-EAE3-1BE249C98663}"/>
              </a:ext>
            </a:extLst>
          </p:cNvPr>
          <p:cNvSpPr>
            <a:spLocks noGrp="1"/>
          </p:cNvSpPr>
          <p:nvPr>
            <p:ph type="title"/>
          </p:nvPr>
        </p:nvSpPr>
        <p:spPr>
          <a:xfrm>
            <a:off x="472621" y="326105"/>
            <a:ext cx="2767976" cy="440661"/>
          </a:xfrm>
        </p:spPr>
        <p:txBody>
          <a:bodyPr/>
          <a:lstStyle/>
          <a:p>
            <a:r>
              <a:rPr lang="en-US" sz="4000">
                <a:latin typeface="Century Gothic"/>
              </a:rPr>
              <a:t>Chemical formula </a:t>
            </a:r>
          </a:p>
        </p:txBody>
      </p:sp>
      <p:sp>
        <p:nvSpPr>
          <p:cNvPr id="6" name="Title 1">
            <a:extLst>
              <a:ext uri="{FF2B5EF4-FFF2-40B4-BE49-F238E27FC236}">
                <a16:creationId xmlns:a16="http://schemas.microsoft.com/office/drawing/2014/main" id="{A249DF96-B745-2CC7-68DD-1F58F1FC0878}"/>
              </a:ext>
            </a:extLst>
          </p:cNvPr>
          <p:cNvSpPr txBox="1">
            <a:spLocks/>
          </p:cNvSpPr>
          <p:nvPr/>
        </p:nvSpPr>
        <p:spPr>
          <a:xfrm>
            <a:off x="3118782" y="142384"/>
            <a:ext cx="7938674" cy="1402298"/>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uses chemical symbols to show the relative number of the atoms (or ions) of each element in a substance, such as </a:t>
            </a:r>
            <a:r>
              <a:rPr lang="en-US" sz="2400" b="0">
                <a:solidFill>
                  <a:schemeClr val="tx1"/>
                </a:solidFill>
                <a:latin typeface="Cambria Math" panose="02040503050406030204" pitchFamily="18" charset="0"/>
                <a:ea typeface="Cambria Math" panose="02040503050406030204" pitchFamily="18" charset="0"/>
              </a:rPr>
              <a:t>H</a:t>
            </a:r>
            <a:r>
              <a:rPr lang="en-US" sz="2400" b="0" baseline="-25000">
                <a:solidFill>
                  <a:schemeClr val="tx1"/>
                </a:solidFill>
                <a:latin typeface="Cambria Math" panose="02040503050406030204" pitchFamily="18" charset="0"/>
                <a:ea typeface="Cambria Math" panose="02040503050406030204" pitchFamily="18" charset="0"/>
              </a:rPr>
              <a:t>2</a:t>
            </a:r>
            <a:r>
              <a:rPr lang="en-US" sz="2400" b="0">
                <a:solidFill>
                  <a:schemeClr val="tx1"/>
                </a:solidFill>
                <a:latin typeface="Cambria Math" panose="02040503050406030204" pitchFamily="18" charset="0"/>
                <a:ea typeface="Cambria Math" panose="02040503050406030204" pitchFamily="18" charset="0"/>
              </a:rPr>
              <a:t>O</a:t>
            </a:r>
            <a:r>
              <a:rPr lang="en-US" sz="2400" b="0">
                <a:solidFill>
                  <a:schemeClr val="tx1"/>
                </a:solidFill>
                <a:latin typeface="Century Gothic"/>
              </a:rPr>
              <a:t> for water or </a:t>
            </a:r>
            <a:r>
              <a:rPr lang="en-US" sz="2400" b="0">
                <a:solidFill>
                  <a:schemeClr val="tx1"/>
                </a:solidFill>
                <a:latin typeface="Cambria Math" panose="02040503050406030204" pitchFamily="18" charset="0"/>
                <a:ea typeface="Cambria Math" panose="02040503050406030204" pitchFamily="18" charset="0"/>
              </a:rPr>
              <a:t>NaCl</a:t>
            </a:r>
            <a:r>
              <a:rPr lang="en-US" sz="2400" b="0">
                <a:solidFill>
                  <a:schemeClr val="tx1"/>
                </a:solidFill>
                <a:latin typeface="Century Gothic"/>
              </a:rPr>
              <a:t> for sodium chloride</a:t>
            </a:r>
          </a:p>
        </p:txBody>
      </p:sp>
      <p:sp>
        <p:nvSpPr>
          <p:cNvPr id="9" name="TextBox 8">
            <a:extLst>
              <a:ext uri="{FF2B5EF4-FFF2-40B4-BE49-F238E27FC236}">
                <a16:creationId xmlns:a16="http://schemas.microsoft.com/office/drawing/2014/main" id="{DDC2AA12-998A-FF5D-997F-1124BD55B122}"/>
              </a:ext>
            </a:extLst>
          </p:cNvPr>
          <p:cNvSpPr txBox="1"/>
          <p:nvPr/>
        </p:nvSpPr>
        <p:spPr>
          <a:xfrm>
            <a:off x="457284" y="1613817"/>
            <a:ext cx="5177396"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this type of formula gives the chemical symbols of the elements whose atoms (or ions) make up the substance. The formula also shows the relative numbers of these atoms (or ions)</a:t>
            </a:r>
            <a:endParaRPr lang="en-GB"/>
          </a:p>
        </p:txBody>
      </p:sp>
      <p:sp>
        <p:nvSpPr>
          <p:cNvPr id="11" name="TextBox 10">
            <a:extLst>
              <a:ext uri="{FF2B5EF4-FFF2-40B4-BE49-F238E27FC236}">
                <a16:creationId xmlns:a16="http://schemas.microsoft.com/office/drawing/2014/main" id="{224058A6-D5E0-4415-4281-49B84EF69475}"/>
              </a:ext>
            </a:extLst>
          </p:cNvPr>
          <p:cNvSpPr txBox="1"/>
          <p:nvPr/>
        </p:nvSpPr>
        <p:spPr>
          <a:xfrm>
            <a:off x="448047" y="3648516"/>
            <a:ext cx="279254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form-</a:t>
            </a:r>
            <a:r>
              <a:rPr lang="en-GB" sz="2000" err="1">
                <a:solidFill>
                  <a:srgbClr val="242424"/>
                </a:solidFill>
                <a:latin typeface="Century Gothic"/>
              </a:rPr>
              <a:t>ya</a:t>
            </a:r>
            <a:r>
              <a:rPr lang="en-GB" sz="2000">
                <a:solidFill>
                  <a:srgbClr val="242424"/>
                </a:solidFill>
                <a:latin typeface="Century Gothic"/>
              </a:rPr>
              <a:t>-la</a:t>
            </a:r>
          </a:p>
        </p:txBody>
      </p:sp>
      <p:sp>
        <p:nvSpPr>
          <p:cNvPr id="12" name="TextBox 11">
            <a:extLst>
              <a:ext uri="{FF2B5EF4-FFF2-40B4-BE49-F238E27FC236}">
                <a16:creationId xmlns:a16="http://schemas.microsoft.com/office/drawing/2014/main" id="{0073ED18-0AE4-3142-DB4C-81ADDB43F8A0}"/>
              </a:ext>
            </a:extLst>
          </p:cNvPr>
          <p:cNvSpPr txBox="1"/>
          <p:nvPr/>
        </p:nvSpPr>
        <p:spPr>
          <a:xfrm>
            <a:off x="3434012" y="5710893"/>
            <a:ext cx="250624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Molecular formula (for molecules)</a:t>
            </a:r>
          </a:p>
        </p:txBody>
      </p:sp>
      <p:sp>
        <p:nvSpPr>
          <p:cNvPr id="13" name="TextBox 12">
            <a:extLst>
              <a:ext uri="{FF2B5EF4-FFF2-40B4-BE49-F238E27FC236}">
                <a16:creationId xmlns:a16="http://schemas.microsoft.com/office/drawing/2014/main" id="{A55C319B-CDEF-8F0A-365F-14538104BC03}"/>
              </a:ext>
            </a:extLst>
          </p:cNvPr>
          <p:cNvSpPr txBox="1"/>
          <p:nvPr/>
        </p:nvSpPr>
        <p:spPr>
          <a:xfrm>
            <a:off x="6317357" y="3349961"/>
            <a:ext cx="4518744"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balancing numbers or reacting ratios. Small, subscript numbers tell us how many atoms there are of the element whose symbol they follow</a:t>
            </a:r>
            <a:endParaRPr lang="en-GB" sz="2000">
              <a:latin typeface="Century Gothic"/>
            </a:endParaRP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7363D50F-0099-6FD2-BF33-EE02B2E11E54}"/>
                  </a:ext>
                </a:extLst>
              </p:cNvPr>
              <p:cNvSpPr txBox="1"/>
              <p:nvPr/>
            </p:nvSpPr>
            <p:spPr>
              <a:xfrm>
                <a:off x="5771460" y="1604581"/>
                <a:ext cx="506464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chemical formula for water is </a:t>
                </a:r>
                <a14:m>
                  <m:oMath xmlns:m="http://schemas.openxmlformats.org/officeDocument/2006/math">
                    <m:sSub>
                      <m:sSubPr>
                        <m:ctrlPr>
                          <a:rPr lang="en-GB" sz="2000" i="1" dirty="0" smtClean="0">
                            <a:solidFill>
                              <a:srgbClr val="242424"/>
                            </a:solidFill>
                            <a:latin typeface="Cambria Math" panose="02040503050406030204" pitchFamily="18" charset="0"/>
                          </a:rPr>
                        </m:ctrlPr>
                      </m:sSubPr>
                      <m:e>
                        <m:r>
                          <m:rPr>
                            <m:sty m:val="p"/>
                          </m:rPr>
                          <a:rPr lang="en-GB" sz="2000" b="0" i="0" dirty="0" smtClean="0">
                            <a:solidFill>
                              <a:srgbClr val="242424"/>
                            </a:solidFill>
                            <a:latin typeface="Cambria Math" panose="02040503050406030204" pitchFamily="18" charset="0"/>
                          </a:rPr>
                          <m:t>H</m:t>
                        </m:r>
                      </m:e>
                      <m:sub>
                        <m:r>
                          <a:rPr lang="en-GB" sz="2000" b="0" i="0" dirty="0" smtClean="0">
                            <a:solidFill>
                              <a:srgbClr val="242424"/>
                            </a:solidFill>
                            <a:latin typeface="Cambria Math" panose="02040503050406030204" pitchFamily="18" charset="0"/>
                          </a:rPr>
                          <m:t>2</m:t>
                        </m:r>
                      </m:sub>
                    </m:sSub>
                    <m:r>
                      <m:rPr>
                        <m:sty m:val="p"/>
                      </m:rPr>
                      <a:rPr lang="en-GB" sz="2000" i="0" dirty="0" smtClean="0">
                        <a:solidFill>
                          <a:srgbClr val="242424"/>
                        </a:solidFill>
                        <a:latin typeface="Cambria Math" panose="02040503050406030204" pitchFamily="18" charset="0"/>
                      </a:rPr>
                      <m:t>O</m:t>
                    </m:r>
                  </m:oMath>
                </a14:m>
                <a:r>
                  <a:rPr lang="en-GB" sz="2000">
                    <a:solidFill>
                      <a:srgbClr val="242424"/>
                    </a:solidFill>
                    <a:latin typeface="Century Gothic"/>
                  </a:rPr>
                  <a:t>, which shows that each molecule has two hydrogen atoms and one oxygen atom bonded together</a:t>
                </a:r>
              </a:p>
            </p:txBody>
          </p:sp>
        </mc:Choice>
        <mc:Fallback xmlns="">
          <p:sp>
            <p:nvSpPr>
              <p:cNvPr id="14" name="TextBox 13">
                <a:extLst>
                  <a:ext uri="{FF2B5EF4-FFF2-40B4-BE49-F238E27FC236}">
                    <a16:creationId xmlns:a16="http://schemas.microsoft.com/office/drawing/2014/main" id="{7363D50F-0099-6FD2-BF33-EE02B2E11E54}"/>
                  </a:ext>
                </a:extLst>
              </p:cNvPr>
              <p:cNvSpPr txBox="1">
                <a:spLocks noRot="1" noChangeAspect="1" noMove="1" noResize="1" noEditPoints="1" noAdjustHandles="1" noChangeArrowheads="1" noChangeShapeType="1" noTextEdit="1"/>
              </p:cNvSpPr>
              <p:nvPr/>
            </p:nvSpPr>
            <p:spPr>
              <a:xfrm>
                <a:off x="5771460" y="1604581"/>
                <a:ext cx="5064641" cy="1631216"/>
              </a:xfrm>
              <a:prstGeom prst="rect">
                <a:avLst/>
              </a:prstGeom>
              <a:blipFill>
                <a:blip r:embed="rId3"/>
                <a:stretch>
                  <a:fillRect l="-1199" t="-1476" b="-4797"/>
                </a:stretch>
              </a:blipFill>
              <a:ln w="19050">
                <a:solidFill>
                  <a:srgbClr val="C00000"/>
                </a:solidFill>
              </a:ln>
            </p:spPr>
            <p:txBody>
              <a:bodyPr/>
              <a:lstStyle/>
              <a:p>
                <a:r>
                  <a:rPr lang="en-GB">
                    <a:noFill/>
                  </a:rPr>
                  <a:t> </a:t>
                </a:r>
              </a:p>
            </p:txBody>
          </p:sp>
        </mc:Fallback>
      </mc:AlternateContent>
      <p:sp>
        <p:nvSpPr>
          <p:cNvPr id="4" name="TextBox 3">
            <a:extLst>
              <a:ext uri="{FF2B5EF4-FFF2-40B4-BE49-F238E27FC236}">
                <a16:creationId xmlns:a16="http://schemas.microsoft.com/office/drawing/2014/main" id="{530EE40C-4EBC-C4EC-8C6A-376E958CFD45}"/>
              </a:ext>
            </a:extLst>
          </p:cNvPr>
          <p:cNvSpPr txBox="1"/>
          <p:nvPr/>
        </p:nvSpPr>
        <p:spPr>
          <a:xfrm>
            <a:off x="457284" y="5095340"/>
            <a:ext cx="250624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Chemical (relating to substances), formula (a set way of writing things)</a:t>
            </a:r>
          </a:p>
        </p:txBody>
      </p:sp>
      <p:sp>
        <p:nvSpPr>
          <p:cNvPr id="7" name="TextBox 6">
            <a:extLst>
              <a:ext uri="{FF2B5EF4-FFF2-40B4-BE49-F238E27FC236}">
                <a16:creationId xmlns:a16="http://schemas.microsoft.com/office/drawing/2014/main" id="{43F47747-BCC0-57D9-AB8D-2B76911D5384}"/>
              </a:ext>
            </a:extLst>
          </p:cNvPr>
          <p:cNvSpPr txBox="1"/>
          <p:nvPr/>
        </p:nvSpPr>
        <p:spPr>
          <a:xfrm>
            <a:off x="6317357" y="5403117"/>
            <a:ext cx="451874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000000"/>
                </a:solidFill>
                <a:latin typeface="Century Gothic"/>
              </a:rPr>
              <a:t>A formula can also mean a set of instructions, like a maths formula, or a recipe</a:t>
            </a:r>
            <a:endParaRPr lang="en-GB"/>
          </a:p>
        </p:txBody>
      </p:sp>
      <p:pic>
        <p:nvPicPr>
          <p:cNvPr id="10" name="Picture 9" descr="The chemical formula for water H2O in large bold text. The section with H and subscript 2 is labelled '2 x hydrogen atoms' and the O is labelled '1 x oxygen atom' to show what the chemical formula tells us">
            <a:extLst>
              <a:ext uri="{FF2B5EF4-FFF2-40B4-BE49-F238E27FC236}">
                <a16:creationId xmlns:a16="http://schemas.microsoft.com/office/drawing/2014/main" id="{21448E7D-84FC-7807-B64D-D9E6C7F1A66C}"/>
              </a:ext>
            </a:extLst>
          </p:cNvPr>
          <p:cNvPicPr>
            <a:picLocks noChangeAspect="1"/>
          </p:cNvPicPr>
          <p:nvPr/>
        </p:nvPicPr>
        <p:blipFill>
          <a:blip r:embed="rId4"/>
          <a:srcRect b="48265"/>
          <a:stretch>
            <a:fillRect/>
          </a:stretch>
        </p:blipFill>
        <p:spPr>
          <a:xfrm>
            <a:off x="3311489" y="3872649"/>
            <a:ext cx="2934975" cy="1518403"/>
          </a:xfrm>
          <a:prstGeom prst="rect">
            <a:avLst/>
          </a:prstGeom>
        </p:spPr>
      </p:pic>
    </p:spTree>
    <p:extLst>
      <p:ext uri="{BB962C8B-B14F-4D97-AF65-F5344CB8AC3E}">
        <p14:creationId xmlns:p14="http://schemas.microsoft.com/office/powerpoint/2010/main" val="2181172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516CF-85F7-B7B6-5A1E-C4D261FCCF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733AD4-73B1-BF6B-97D8-3E4C2D601BBC}"/>
              </a:ext>
            </a:extLst>
          </p:cNvPr>
          <p:cNvSpPr>
            <a:spLocks noGrp="1"/>
          </p:cNvSpPr>
          <p:nvPr>
            <p:ph type="title"/>
          </p:nvPr>
        </p:nvSpPr>
        <p:spPr>
          <a:xfrm>
            <a:off x="430303" y="360269"/>
            <a:ext cx="2767976" cy="440661"/>
          </a:xfrm>
        </p:spPr>
        <p:txBody>
          <a:bodyPr/>
          <a:lstStyle/>
          <a:p>
            <a:r>
              <a:rPr lang="en-US" sz="4000">
                <a:latin typeface="Century Gothic"/>
              </a:rPr>
              <a:t>Chemical symbol </a:t>
            </a:r>
            <a:endParaRPr lang="en-US"/>
          </a:p>
        </p:txBody>
      </p:sp>
      <p:sp>
        <p:nvSpPr>
          <p:cNvPr id="6" name="Title 1">
            <a:extLst>
              <a:ext uri="{FF2B5EF4-FFF2-40B4-BE49-F238E27FC236}">
                <a16:creationId xmlns:a16="http://schemas.microsoft.com/office/drawing/2014/main" id="{779C53B1-26FD-35FA-6EDD-326A8D82A018}"/>
              </a:ext>
            </a:extLst>
          </p:cNvPr>
          <p:cNvSpPr txBox="1">
            <a:spLocks/>
          </p:cNvSpPr>
          <p:nvPr/>
        </p:nvSpPr>
        <p:spPr>
          <a:xfrm>
            <a:off x="3290586" y="372825"/>
            <a:ext cx="7581013"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single letter or two letters that is used to represent an element, such as </a:t>
            </a:r>
            <a:r>
              <a:rPr lang="en-GB" sz="2400" b="0">
                <a:solidFill>
                  <a:schemeClr val="tx1"/>
                </a:solidFill>
                <a:latin typeface="Cambria Math" panose="02040503050406030204" pitchFamily="18" charset="0"/>
                <a:ea typeface="Cambria Math" panose="02040503050406030204" pitchFamily="18" charset="0"/>
              </a:rPr>
              <a:t>C</a:t>
            </a:r>
            <a:r>
              <a:rPr lang="en-GB" sz="2400" b="0">
                <a:solidFill>
                  <a:schemeClr val="tx1"/>
                </a:solidFill>
                <a:latin typeface="Century Gothic"/>
              </a:rPr>
              <a:t> for carbon, </a:t>
            </a:r>
            <a:r>
              <a:rPr lang="en-GB" sz="2400" b="0">
                <a:solidFill>
                  <a:schemeClr val="tx1"/>
                </a:solidFill>
                <a:latin typeface="Cambria Math" panose="02040503050406030204" pitchFamily="18" charset="0"/>
                <a:ea typeface="Cambria Math" panose="02040503050406030204" pitchFamily="18" charset="0"/>
              </a:rPr>
              <a:t>Na</a:t>
            </a:r>
            <a:r>
              <a:rPr lang="en-GB" sz="2400" b="0">
                <a:solidFill>
                  <a:schemeClr val="tx1"/>
                </a:solidFill>
                <a:latin typeface="Century Gothic"/>
              </a:rPr>
              <a:t> for sodium</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471973AB-14C5-5E33-FF60-B5657A80F5ED}"/>
              </a:ext>
            </a:extLst>
          </p:cNvPr>
          <p:cNvSpPr txBox="1"/>
          <p:nvPr/>
        </p:nvSpPr>
        <p:spPr>
          <a:xfrm>
            <a:off x="430303" y="1572452"/>
            <a:ext cx="490554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chemical symbol is a short way of writing the name of an element using one or two letters</a:t>
            </a:r>
          </a:p>
        </p:txBody>
      </p:sp>
      <p:sp>
        <p:nvSpPr>
          <p:cNvPr id="10" name="TextBox 9">
            <a:extLst>
              <a:ext uri="{FF2B5EF4-FFF2-40B4-BE49-F238E27FC236}">
                <a16:creationId xmlns:a16="http://schemas.microsoft.com/office/drawing/2014/main" id="{606278FC-5E50-3737-196E-99AAEC787BC2}"/>
              </a:ext>
            </a:extLst>
          </p:cNvPr>
          <p:cNvSpPr txBox="1"/>
          <p:nvPr/>
        </p:nvSpPr>
        <p:spPr>
          <a:xfrm>
            <a:off x="430303" y="3031717"/>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3"/>
              </a:rPr>
              <a:t>bit.ly/3Z25eQ6</a:t>
            </a:r>
            <a:endParaRPr lang="en-GB"/>
          </a:p>
        </p:txBody>
      </p:sp>
      <p:sp>
        <p:nvSpPr>
          <p:cNvPr id="11" name="TextBox 10">
            <a:extLst>
              <a:ext uri="{FF2B5EF4-FFF2-40B4-BE49-F238E27FC236}">
                <a16:creationId xmlns:a16="http://schemas.microsoft.com/office/drawing/2014/main" id="{802E26D9-A2ED-265B-27B4-00E7A381EFFD}"/>
              </a:ext>
            </a:extLst>
          </p:cNvPr>
          <p:cNvSpPr txBox="1"/>
          <p:nvPr/>
        </p:nvSpPr>
        <p:spPr>
          <a:xfrm>
            <a:off x="430303" y="4183206"/>
            <a:ext cx="250963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sim-bel</a:t>
            </a:r>
          </a:p>
        </p:txBody>
      </p:sp>
      <p:sp>
        <p:nvSpPr>
          <p:cNvPr id="12" name="TextBox 11">
            <a:extLst>
              <a:ext uri="{FF2B5EF4-FFF2-40B4-BE49-F238E27FC236}">
                <a16:creationId xmlns:a16="http://schemas.microsoft.com/office/drawing/2014/main" id="{D0201049-2A8F-087A-0AEE-F314C2788D02}"/>
              </a:ext>
            </a:extLst>
          </p:cNvPr>
          <p:cNvSpPr txBox="1"/>
          <p:nvPr/>
        </p:nvSpPr>
        <p:spPr>
          <a:xfrm>
            <a:off x="4025873" y="5950249"/>
            <a:ext cx="225224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Element symbol</a:t>
            </a:r>
          </a:p>
        </p:txBody>
      </p:sp>
      <p:sp>
        <p:nvSpPr>
          <p:cNvPr id="13" name="TextBox 12">
            <a:extLst>
              <a:ext uri="{FF2B5EF4-FFF2-40B4-BE49-F238E27FC236}">
                <a16:creationId xmlns:a16="http://schemas.microsoft.com/office/drawing/2014/main" id="{C39BD015-0837-1277-2C4F-0B82443C6213}"/>
              </a:ext>
            </a:extLst>
          </p:cNvPr>
          <p:cNvSpPr txBox="1"/>
          <p:nvPr/>
        </p:nvSpPr>
        <p:spPr>
          <a:xfrm>
            <a:off x="7041646" y="3488036"/>
            <a:ext cx="3668442" cy="3170099"/>
          </a:xfrm>
          <a:prstGeom prst="rect">
            <a:avLst/>
          </a:prstGeom>
          <a:noFill/>
          <a:ln w="19050">
            <a:solidFill>
              <a:srgbClr val="C00000"/>
            </a:solidFill>
          </a:ln>
        </p:spPr>
        <p:txBody>
          <a:bodyPr wrap="square" lIns="91440" tIns="45720" rIns="91440" bIns="45720" rtlCol="0" anchor="t">
            <a:spAutoFit/>
          </a:bodyPr>
          <a:lstStyle/>
          <a:p>
            <a:r>
              <a:rPr lang="en-GB" sz="2000" b="1" dirty="0">
                <a:solidFill>
                  <a:srgbClr val="C00000"/>
                </a:solidFill>
                <a:latin typeface="Century Gothic" panose="020B0502020202020204" pitchFamily="34" charset="0"/>
              </a:rPr>
              <a:t>Don’t confuse with ...</a:t>
            </a:r>
          </a:p>
          <a:p>
            <a:r>
              <a:rPr lang="en-GB" sz="2000" dirty="0">
                <a:solidFill>
                  <a:srgbClr val="242424"/>
                </a:solidFill>
                <a:latin typeface="Century Gothic"/>
              </a:rPr>
              <a:t>initials. Some elements have chemical symbols which match their name in English, e.g. </a:t>
            </a:r>
            <a:r>
              <a:rPr lang="en-GB" sz="2000" dirty="0">
                <a:solidFill>
                  <a:srgbClr val="242424"/>
                </a:solidFill>
                <a:latin typeface="Cambria Math" panose="02040503050406030204" pitchFamily="18" charset="0"/>
                <a:ea typeface="Cambria Math" panose="02040503050406030204" pitchFamily="18" charset="0"/>
              </a:rPr>
              <a:t>O</a:t>
            </a:r>
            <a:r>
              <a:rPr lang="en-GB" sz="2000" dirty="0">
                <a:solidFill>
                  <a:srgbClr val="242424"/>
                </a:solidFill>
                <a:latin typeface="Century Gothic"/>
              </a:rPr>
              <a:t> is for oxygen. Other elements, such as gold, </a:t>
            </a:r>
            <a:r>
              <a:rPr lang="en-GB" sz="2000" dirty="0">
                <a:solidFill>
                  <a:srgbClr val="242424"/>
                </a:solidFill>
                <a:latin typeface="Cambria Math" panose="02040503050406030204" pitchFamily="18" charset="0"/>
                <a:ea typeface="Cambria Math" panose="02040503050406030204" pitchFamily="18" charset="0"/>
              </a:rPr>
              <a:t>Au</a:t>
            </a:r>
            <a:r>
              <a:rPr lang="en-GB" sz="2000" dirty="0">
                <a:solidFill>
                  <a:srgbClr val="242424"/>
                </a:solidFill>
                <a:latin typeface="Century Gothic"/>
              </a:rPr>
              <a:t>, have unexpected chemical symbols, as their names derive from other languages</a:t>
            </a:r>
          </a:p>
        </p:txBody>
      </p:sp>
      <p:sp>
        <p:nvSpPr>
          <p:cNvPr id="14" name="TextBox 13">
            <a:extLst>
              <a:ext uri="{FF2B5EF4-FFF2-40B4-BE49-F238E27FC236}">
                <a16:creationId xmlns:a16="http://schemas.microsoft.com/office/drawing/2014/main" id="{B496DCFB-6B64-C844-31AE-56506F5BCD7F}"/>
              </a:ext>
            </a:extLst>
          </p:cNvPr>
          <p:cNvSpPr txBox="1"/>
          <p:nvPr/>
        </p:nvSpPr>
        <p:spPr>
          <a:xfrm>
            <a:off x="7041646" y="1572452"/>
            <a:ext cx="366844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chemical symbol for carbon is </a:t>
            </a:r>
            <a:r>
              <a:rPr lang="en-GB" sz="2000">
                <a:solidFill>
                  <a:srgbClr val="242424"/>
                </a:solidFill>
                <a:latin typeface="Cambria Math" panose="02040503050406030204" pitchFamily="18" charset="0"/>
                <a:ea typeface="Cambria Math" panose="02040503050406030204" pitchFamily="18" charset="0"/>
              </a:rPr>
              <a:t>C</a:t>
            </a:r>
            <a:endParaRPr lang="en-GB" sz="2000">
              <a:solidFill>
                <a:srgbClr val="242424"/>
              </a:solidFill>
              <a:latin typeface="Century Gothic"/>
            </a:endParaRPr>
          </a:p>
        </p:txBody>
      </p:sp>
      <p:pic>
        <p:nvPicPr>
          <p:cNvPr id="15" name="Graphic 17" descr="Hand outline">
            <a:extLst>
              <a:ext uri="{FF2B5EF4-FFF2-40B4-BE49-F238E27FC236}">
                <a16:creationId xmlns:a16="http://schemas.microsoft.com/office/drawing/2014/main" id="{08543284-6CF5-E758-EABB-34BD18011493}"/>
              </a:ext>
            </a:extLst>
          </p:cNvPr>
          <p:cNvPicPr/>
          <p:nvPr/>
        </p:nvPicPr>
        <p:blipFill>
          <a:blip r:embed="rId4"/>
          <a:stretch/>
        </p:blipFill>
        <p:spPr>
          <a:xfrm>
            <a:off x="2777575" y="3122442"/>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3BF3BF8D-5A3F-7D1D-62D1-6F2CF1763A04}"/>
              </a:ext>
            </a:extLst>
          </p:cNvPr>
          <p:cNvPicPr/>
          <p:nvPr/>
        </p:nvPicPr>
        <p:blipFill>
          <a:blip r:embed="rId5"/>
          <a:stretch/>
        </p:blipFill>
        <p:spPr>
          <a:xfrm>
            <a:off x="2395978" y="3110656"/>
            <a:ext cx="543960" cy="543960"/>
          </a:xfrm>
          <a:prstGeom prst="rect">
            <a:avLst/>
          </a:prstGeom>
          <a:ln w="9525">
            <a:noFill/>
          </a:ln>
        </p:spPr>
      </p:pic>
      <p:sp>
        <p:nvSpPr>
          <p:cNvPr id="4" name="TextBox 3">
            <a:extLst>
              <a:ext uri="{FF2B5EF4-FFF2-40B4-BE49-F238E27FC236}">
                <a16:creationId xmlns:a16="http://schemas.microsoft.com/office/drawing/2014/main" id="{FC71ACD5-2E27-776B-CB7A-D903A5E1503B}"/>
              </a:ext>
            </a:extLst>
          </p:cNvPr>
          <p:cNvSpPr txBox="1"/>
          <p:nvPr/>
        </p:nvSpPr>
        <p:spPr>
          <a:xfrm>
            <a:off x="430303" y="5026919"/>
            <a:ext cx="287766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Chemical (relating to substances), symbol (a sign or a letter to represent something)</a:t>
            </a:r>
          </a:p>
        </p:txBody>
      </p:sp>
      <p:pic>
        <p:nvPicPr>
          <p:cNvPr id="8" name="Picture 7" descr="A diagram of a two chemical symbols. On the left in a small box is C and underneath is written 'Carbon'. On the right in a small box is Na and under is written 'Sodium'">
            <a:extLst>
              <a:ext uri="{FF2B5EF4-FFF2-40B4-BE49-F238E27FC236}">
                <a16:creationId xmlns:a16="http://schemas.microsoft.com/office/drawing/2014/main" id="{785912A5-1BA6-D10E-96AA-914D56DA4463}"/>
              </a:ext>
            </a:extLst>
          </p:cNvPr>
          <p:cNvPicPr>
            <a:picLocks noChangeAspect="1"/>
          </p:cNvPicPr>
          <p:nvPr/>
        </p:nvPicPr>
        <p:blipFill>
          <a:blip r:embed="rId6"/>
          <a:srcRect t="13820" b="33992"/>
          <a:stretch/>
        </p:blipFill>
        <p:spPr>
          <a:xfrm>
            <a:off x="3324975" y="3395676"/>
            <a:ext cx="3602743" cy="1880185"/>
          </a:xfrm>
          <a:prstGeom prst="rect">
            <a:avLst/>
          </a:prstGeom>
        </p:spPr>
      </p:pic>
    </p:spTree>
    <p:extLst>
      <p:ext uri="{BB962C8B-B14F-4D97-AF65-F5344CB8AC3E}">
        <p14:creationId xmlns:p14="http://schemas.microsoft.com/office/powerpoint/2010/main" val="333699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6A7AD-90D2-BDBE-7161-F54EF48EC5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9226E4-93B8-4063-045A-F072C48A6C8D}"/>
              </a:ext>
            </a:extLst>
          </p:cNvPr>
          <p:cNvSpPr>
            <a:spLocks noGrp="1"/>
          </p:cNvSpPr>
          <p:nvPr>
            <p:ph type="title"/>
          </p:nvPr>
        </p:nvSpPr>
        <p:spPr>
          <a:xfrm>
            <a:off x="540000" y="540000"/>
            <a:ext cx="2767976" cy="440661"/>
          </a:xfrm>
        </p:spPr>
        <p:txBody>
          <a:bodyPr/>
          <a:lstStyle/>
          <a:p>
            <a:r>
              <a:rPr lang="en-US" sz="4000">
                <a:latin typeface="Century Gothic"/>
              </a:rPr>
              <a:t>Empirical formula </a:t>
            </a:r>
            <a:endParaRPr lang="en-US"/>
          </a:p>
        </p:txBody>
      </p:sp>
      <p:sp>
        <p:nvSpPr>
          <p:cNvPr id="6" name="Title 1">
            <a:extLst>
              <a:ext uri="{FF2B5EF4-FFF2-40B4-BE49-F238E27FC236}">
                <a16:creationId xmlns:a16="http://schemas.microsoft.com/office/drawing/2014/main" id="{C3803B0B-F9B5-806C-60D5-4961AF54E477}"/>
              </a:ext>
            </a:extLst>
          </p:cNvPr>
          <p:cNvSpPr txBox="1">
            <a:spLocks/>
          </p:cNvSpPr>
          <p:nvPr/>
        </p:nvSpPr>
        <p:spPr>
          <a:xfrm>
            <a:off x="3174989" y="421172"/>
            <a:ext cx="7626361" cy="1402298"/>
          </a:xfrm>
          <a:prstGeom prst="rect">
            <a:avLst/>
          </a:prstGeom>
          <a:solidFill>
            <a:srgbClr val="C8102E">
              <a:alpha val="27000"/>
            </a:srgbClr>
          </a:solidFill>
        </p:spPr>
        <p:txBody>
          <a:bodyPr vert="horz" wrap="square"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uses chemical symbols to give the simplest ratio of atoms (or ions) of each element in a substance, such as</a:t>
            </a:r>
            <a:r>
              <a:rPr lang="en-US" sz="2400" b="0">
                <a:solidFill>
                  <a:schemeClr val="tx1"/>
                </a:solidFill>
                <a:latin typeface="Cambria Math"/>
                <a:ea typeface="Cambria Math"/>
              </a:rPr>
              <a:t> CH</a:t>
            </a:r>
            <a:r>
              <a:rPr lang="en-US" sz="2400" b="0" baseline="-25000">
                <a:solidFill>
                  <a:schemeClr val="tx1"/>
                </a:solidFill>
                <a:latin typeface="Cambria Math"/>
                <a:ea typeface="Cambria Math"/>
              </a:rPr>
              <a:t>2</a:t>
            </a:r>
            <a:r>
              <a:rPr lang="en-US" sz="2400" b="0">
                <a:solidFill>
                  <a:schemeClr val="tx1"/>
                </a:solidFill>
                <a:latin typeface="Cambria Math"/>
                <a:ea typeface="Cambria Math"/>
              </a:rPr>
              <a:t> </a:t>
            </a:r>
            <a:r>
              <a:rPr lang="en-US" sz="2400" b="0">
                <a:solidFill>
                  <a:schemeClr val="tx1"/>
                </a:solidFill>
                <a:latin typeface="Century Gothic"/>
              </a:rPr>
              <a:t>for ethene which has molecular formula </a:t>
            </a:r>
            <a:r>
              <a:rPr lang="en-US" sz="2400" b="0">
                <a:solidFill>
                  <a:schemeClr val="tx1"/>
                </a:solidFill>
                <a:latin typeface="Cambria Math"/>
                <a:ea typeface="Cambria Math"/>
              </a:rPr>
              <a:t>C</a:t>
            </a:r>
            <a:r>
              <a:rPr lang="en-US" sz="2400" b="0" baseline="-25000">
                <a:solidFill>
                  <a:schemeClr val="tx1"/>
                </a:solidFill>
                <a:latin typeface="Cambria Math"/>
                <a:ea typeface="Cambria Math"/>
              </a:rPr>
              <a:t>2</a:t>
            </a:r>
            <a:r>
              <a:rPr lang="en-US" sz="2400" b="0">
                <a:solidFill>
                  <a:schemeClr val="tx1"/>
                </a:solidFill>
                <a:latin typeface="Cambria Math"/>
                <a:ea typeface="Cambria Math"/>
              </a:rPr>
              <a:t>H</a:t>
            </a:r>
            <a:r>
              <a:rPr lang="en-US" sz="2400" b="0" baseline="-25000">
                <a:solidFill>
                  <a:schemeClr val="tx1"/>
                </a:solidFill>
                <a:latin typeface="Cambria Math"/>
                <a:ea typeface="Cambria Math"/>
              </a:rPr>
              <a:t>4</a:t>
            </a:r>
            <a:endParaRPr lang="en-US" sz="2400" b="0">
              <a:solidFill>
                <a:schemeClr val="tx1"/>
              </a:solidFill>
              <a:latin typeface="Cambria Math"/>
              <a:ea typeface="Cambria Math"/>
            </a:endParaRPr>
          </a:p>
        </p:txBody>
      </p:sp>
      <p:sp>
        <p:nvSpPr>
          <p:cNvPr id="9" name="TextBox 8">
            <a:extLst>
              <a:ext uri="{FF2B5EF4-FFF2-40B4-BE49-F238E27FC236}">
                <a16:creationId xmlns:a16="http://schemas.microsoft.com/office/drawing/2014/main" id="{75A28597-ABB7-1F17-3E94-A89DE8883588}"/>
              </a:ext>
            </a:extLst>
          </p:cNvPr>
          <p:cNvSpPr txBox="1"/>
          <p:nvPr/>
        </p:nvSpPr>
        <p:spPr>
          <a:xfrm>
            <a:off x="540000" y="1903876"/>
            <a:ext cx="287766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a way to show the simplest ratio of atoms (or ions) in a compound</a:t>
            </a:r>
          </a:p>
        </p:txBody>
      </p:sp>
      <p:sp>
        <p:nvSpPr>
          <p:cNvPr id="11" name="TextBox 10">
            <a:extLst>
              <a:ext uri="{FF2B5EF4-FFF2-40B4-BE49-F238E27FC236}">
                <a16:creationId xmlns:a16="http://schemas.microsoft.com/office/drawing/2014/main" id="{0B38D082-CD7D-43AC-AC24-32A338B52BB5}"/>
              </a:ext>
            </a:extLst>
          </p:cNvPr>
          <p:cNvSpPr txBox="1"/>
          <p:nvPr/>
        </p:nvSpPr>
        <p:spPr>
          <a:xfrm>
            <a:off x="533067" y="3655723"/>
            <a:ext cx="287766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err="1">
                <a:solidFill>
                  <a:srgbClr val="242424"/>
                </a:solidFill>
                <a:latin typeface="Century Gothic"/>
              </a:rPr>
              <a:t>Im</a:t>
            </a:r>
            <a:r>
              <a:rPr lang="en-GB" sz="2000">
                <a:solidFill>
                  <a:srgbClr val="242424"/>
                </a:solidFill>
                <a:latin typeface="Century Gothic"/>
              </a:rPr>
              <a:t>-pir-</a:t>
            </a:r>
            <a:r>
              <a:rPr lang="en-GB" sz="2000" err="1">
                <a:solidFill>
                  <a:srgbClr val="242424"/>
                </a:solidFill>
                <a:latin typeface="Century Gothic"/>
              </a:rPr>
              <a:t>i</a:t>
            </a:r>
            <a:r>
              <a:rPr lang="en-GB" sz="2000">
                <a:solidFill>
                  <a:srgbClr val="242424"/>
                </a:solidFill>
                <a:latin typeface="Century Gothic"/>
              </a:rPr>
              <a:t>-cel form-</a:t>
            </a:r>
            <a:r>
              <a:rPr lang="en-GB" sz="2000" err="1">
                <a:solidFill>
                  <a:srgbClr val="242424"/>
                </a:solidFill>
                <a:latin typeface="Century Gothic"/>
              </a:rPr>
              <a:t>ya</a:t>
            </a:r>
            <a:r>
              <a:rPr lang="en-GB" sz="2000">
                <a:solidFill>
                  <a:srgbClr val="242424"/>
                </a:solidFill>
                <a:latin typeface="Century Gothic"/>
              </a:rPr>
              <a:t>-la</a:t>
            </a:r>
          </a:p>
        </p:txBody>
      </p:sp>
      <p:sp>
        <p:nvSpPr>
          <p:cNvPr id="12" name="TextBox 11">
            <a:extLst>
              <a:ext uri="{FF2B5EF4-FFF2-40B4-BE49-F238E27FC236}">
                <a16:creationId xmlns:a16="http://schemas.microsoft.com/office/drawing/2014/main" id="{360AA3C1-89CC-EB94-F52B-0F9715E81FC6}"/>
              </a:ext>
            </a:extLst>
          </p:cNvPr>
          <p:cNvSpPr txBox="1"/>
          <p:nvPr/>
        </p:nvSpPr>
        <p:spPr>
          <a:xfrm>
            <a:off x="3608046" y="5467495"/>
            <a:ext cx="216714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Simplest whole number ratio</a:t>
            </a:r>
          </a:p>
        </p:txBody>
      </p:sp>
      <p:sp>
        <p:nvSpPr>
          <p:cNvPr id="13" name="TextBox 12">
            <a:extLst>
              <a:ext uri="{FF2B5EF4-FFF2-40B4-BE49-F238E27FC236}">
                <a16:creationId xmlns:a16="http://schemas.microsoft.com/office/drawing/2014/main" id="{00A9819D-9115-991D-94F6-9F25CD02D371}"/>
              </a:ext>
            </a:extLst>
          </p:cNvPr>
          <p:cNvSpPr txBox="1"/>
          <p:nvPr/>
        </p:nvSpPr>
        <p:spPr>
          <a:xfrm>
            <a:off x="5968314" y="5467495"/>
            <a:ext cx="483831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molecular formula </a:t>
            </a:r>
            <a:r>
              <a:rPr lang="en-GB" sz="2000">
                <a:solidFill>
                  <a:srgbClr val="333333"/>
                </a:solidFill>
                <a:latin typeface="Century Gothic"/>
                <a:cs typeface="Segoe UI"/>
              </a:rPr>
              <a:t>– which shows the atoms in one individual molecule</a:t>
            </a:r>
          </a:p>
        </p:txBody>
      </p:sp>
      <p:sp>
        <p:nvSpPr>
          <p:cNvPr id="14" name="TextBox 13">
            <a:extLst>
              <a:ext uri="{FF2B5EF4-FFF2-40B4-BE49-F238E27FC236}">
                <a16:creationId xmlns:a16="http://schemas.microsoft.com/office/drawing/2014/main" id="{994A10B4-806D-2241-0199-8C9E081982FA}"/>
              </a:ext>
            </a:extLst>
          </p:cNvPr>
          <p:cNvSpPr txBox="1"/>
          <p:nvPr/>
        </p:nvSpPr>
        <p:spPr>
          <a:xfrm>
            <a:off x="7660438" y="1882742"/>
            <a:ext cx="3146193" cy="347787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Ionic substances have empirical formulas, such as </a:t>
            </a:r>
            <a:r>
              <a:rPr lang="en-GB" sz="2000">
                <a:solidFill>
                  <a:srgbClr val="242424"/>
                </a:solidFill>
                <a:latin typeface="Cambria Math" panose="02040503050406030204" pitchFamily="18" charset="0"/>
                <a:ea typeface="Cambria Math" panose="02040503050406030204" pitchFamily="18" charset="0"/>
              </a:rPr>
              <a:t>NaCl, </a:t>
            </a:r>
            <a:r>
              <a:rPr lang="en-GB" sz="2000">
                <a:solidFill>
                  <a:srgbClr val="242424"/>
                </a:solidFill>
                <a:latin typeface="Century Gothic"/>
              </a:rPr>
              <a:t>but we can also use empirical formulas to simplify for very large molecules. Glucose, for example, has the molecular formula </a:t>
            </a:r>
            <a:r>
              <a:rPr lang="en-GB" sz="2000">
                <a:solidFill>
                  <a:srgbClr val="242424"/>
                </a:solidFill>
                <a:latin typeface="Cambria Math" panose="02040503050406030204" pitchFamily="18" charset="0"/>
                <a:ea typeface="Cambria Math" panose="02040503050406030204" pitchFamily="18" charset="0"/>
              </a:rPr>
              <a:t>C</a:t>
            </a:r>
            <a:r>
              <a:rPr lang="en-GB" sz="2000" baseline="-25000">
                <a:solidFill>
                  <a:srgbClr val="242424"/>
                </a:solidFill>
                <a:latin typeface="Cambria Math" panose="02040503050406030204" pitchFamily="18" charset="0"/>
                <a:ea typeface="Cambria Math" panose="02040503050406030204" pitchFamily="18" charset="0"/>
              </a:rPr>
              <a:t>6</a:t>
            </a:r>
            <a:r>
              <a:rPr lang="en-GB" sz="2000">
                <a:solidFill>
                  <a:srgbClr val="242424"/>
                </a:solidFill>
                <a:latin typeface="Cambria Math" panose="02040503050406030204" pitchFamily="18" charset="0"/>
                <a:ea typeface="Cambria Math" panose="02040503050406030204" pitchFamily="18" charset="0"/>
              </a:rPr>
              <a:t>H</a:t>
            </a:r>
            <a:r>
              <a:rPr lang="en-GB" sz="2000" baseline="-25000">
                <a:solidFill>
                  <a:srgbClr val="242424"/>
                </a:solidFill>
                <a:latin typeface="Cambria Math" panose="02040503050406030204" pitchFamily="18" charset="0"/>
                <a:ea typeface="Cambria Math" panose="02040503050406030204" pitchFamily="18" charset="0"/>
              </a:rPr>
              <a:t>12</a:t>
            </a:r>
            <a:r>
              <a:rPr lang="en-GB" sz="2000">
                <a:solidFill>
                  <a:srgbClr val="242424"/>
                </a:solidFill>
                <a:latin typeface="Cambria Math" panose="02040503050406030204" pitchFamily="18" charset="0"/>
                <a:ea typeface="Cambria Math" panose="02040503050406030204" pitchFamily="18" charset="0"/>
              </a:rPr>
              <a:t>O</a:t>
            </a:r>
            <a:r>
              <a:rPr lang="en-GB" sz="2000" baseline="-25000">
                <a:solidFill>
                  <a:srgbClr val="242424"/>
                </a:solidFill>
                <a:latin typeface="Cambria Math" panose="02040503050406030204" pitchFamily="18" charset="0"/>
                <a:ea typeface="Cambria Math" panose="02040503050406030204" pitchFamily="18" charset="0"/>
              </a:rPr>
              <a:t>6</a:t>
            </a:r>
            <a:r>
              <a:rPr lang="en-GB" sz="2000">
                <a:solidFill>
                  <a:srgbClr val="242424"/>
                </a:solidFill>
                <a:latin typeface="Cambria Math" panose="02040503050406030204" pitchFamily="18" charset="0"/>
                <a:ea typeface="Cambria Math" panose="02040503050406030204" pitchFamily="18" charset="0"/>
              </a:rPr>
              <a:t>, </a:t>
            </a:r>
            <a:r>
              <a:rPr lang="en-GB" sz="2000">
                <a:solidFill>
                  <a:srgbClr val="242424"/>
                </a:solidFill>
                <a:latin typeface="Century Gothic"/>
              </a:rPr>
              <a:t>and the empirical formula </a:t>
            </a:r>
            <a:r>
              <a:rPr lang="en-GB" sz="2000">
                <a:solidFill>
                  <a:srgbClr val="242424"/>
                </a:solidFill>
                <a:latin typeface="Cambria Math" panose="02040503050406030204" pitchFamily="18" charset="0"/>
                <a:ea typeface="Cambria Math" panose="02040503050406030204" pitchFamily="18" charset="0"/>
              </a:rPr>
              <a:t>CH</a:t>
            </a:r>
            <a:r>
              <a:rPr lang="en-GB" sz="2000" baseline="-25000">
                <a:solidFill>
                  <a:srgbClr val="242424"/>
                </a:solidFill>
                <a:latin typeface="Cambria Math" panose="02040503050406030204" pitchFamily="18" charset="0"/>
                <a:ea typeface="Cambria Math" panose="02040503050406030204" pitchFamily="18" charset="0"/>
              </a:rPr>
              <a:t>2</a:t>
            </a:r>
            <a:r>
              <a:rPr lang="en-GB" sz="2000">
                <a:solidFill>
                  <a:srgbClr val="242424"/>
                </a:solidFill>
                <a:latin typeface="Cambria Math" panose="02040503050406030204" pitchFamily="18" charset="0"/>
                <a:ea typeface="Cambria Math" panose="02040503050406030204" pitchFamily="18" charset="0"/>
              </a:rPr>
              <a:t>O</a:t>
            </a:r>
            <a:endParaRPr lang="en-GB" sz="2000">
              <a:latin typeface="Century Gothic"/>
            </a:endParaRPr>
          </a:p>
        </p:txBody>
      </p:sp>
      <p:sp>
        <p:nvSpPr>
          <p:cNvPr id="4" name="TextBox 3">
            <a:extLst>
              <a:ext uri="{FF2B5EF4-FFF2-40B4-BE49-F238E27FC236}">
                <a16:creationId xmlns:a16="http://schemas.microsoft.com/office/drawing/2014/main" id="{3C98AD23-0F46-89C1-91B4-49CC72154FF1}"/>
              </a:ext>
            </a:extLst>
          </p:cNvPr>
          <p:cNvSpPr txBox="1"/>
          <p:nvPr/>
        </p:nvSpPr>
        <p:spPr>
          <a:xfrm>
            <a:off x="533067" y="4544166"/>
            <a:ext cx="2877669"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Empirical (based on observation), formula (a way of representing something)</a:t>
            </a:r>
          </a:p>
        </p:txBody>
      </p:sp>
      <p:pic>
        <p:nvPicPr>
          <p:cNvPr id="3" name="Picture 2" descr="A diagram showing the empirical formula (CH2) and the molecular formula (C2H4)for ethene. ">
            <a:extLst>
              <a:ext uri="{FF2B5EF4-FFF2-40B4-BE49-F238E27FC236}">
                <a16:creationId xmlns:a16="http://schemas.microsoft.com/office/drawing/2014/main" id="{2449CEB3-E837-30F8-5B66-BBBB870CFA12}"/>
              </a:ext>
            </a:extLst>
          </p:cNvPr>
          <p:cNvPicPr>
            <a:picLocks noChangeAspect="1"/>
          </p:cNvPicPr>
          <p:nvPr/>
        </p:nvPicPr>
        <p:blipFill>
          <a:blip r:embed="rId3"/>
          <a:srcRect l="-115" t="10949" b="10584"/>
          <a:stretch>
            <a:fillRect/>
          </a:stretch>
        </p:blipFill>
        <p:spPr>
          <a:xfrm>
            <a:off x="3704247" y="2222500"/>
            <a:ext cx="3610954" cy="2730502"/>
          </a:xfrm>
          <a:prstGeom prst="rect">
            <a:avLst/>
          </a:prstGeom>
        </p:spPr>
      </p:pic>
    </p:spTree>
    <p:extLst>
      <p:ext uri="{BB962C8B-B14F-4D97-AF65-F5344CB8AC3E}">
        <p14:creationId xmlns:p14="http://schemas.microsoft.com/office/powerpoint/2010/main" val="2025670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5CE59-6A8F-E9D3-E211-7C51A1B068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07E324-172D-8C66-8166-30A866B03D0A}"/>
              </a:ext>
            </a:extLst>
          </p:cNvPr>
          <p:cNvSpPr>
            <a:spLocks noGrp="1"/>
          </p:cNvSpPr>
          <p:nvPr>
            <p:ph type="title"/>
          </p:nvPr>
        </p:nvSpPr>
        <p:spPr>
          <a:xfrm>
            <a:off x="407893" y="319669"/>
            <a:ext cx="2767976" cy="440661"/>
          </a:xfrm>
        </p:spPr>
        <p:txBody>
          <a:bodyPr/>
          <a:lstStyle/>
          <a:p>
            <a:r>
              <a:rPr lang="en-US" sz="4000">
                <a:latin typeface="Century Gothic"/>
              </a:rPr>
              <a:t>Molecular formula</a:t>
            </a:r>
          </a:p>
        </p:txBody>
      </p:sp>
      <p:sp>
        <p:nvSpPr>
          <p:cNvPr id="6" name="Title 1">
            <a:extLst>
              <a:ext uri="{FF2B5EF4-FFF2-40B4-BE49-F238E27FC236}">
                <a16:creationId xmlns:a16="http://schemas.microsoft.com/office/drawing/2014/main" id="{29AF7AEC-8746-0257-F261-D265DC820AC8}"/>
              </a:ext>
            </a:extLst>
          </p:cNvPr>
          <p:cNvSpPr txBox="1">
            <a:spLocks/>
          </p:cNvSpPr>
          <p:nvPr/>
        </p:nvSpPr>
        <p:spPr>
          <a:xfrm>
            <a:off x="3222592" y="326731"/>
            <a:ext cx="7611985"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uses chemical symbols to give the number of atoms of each element in one molecule of the substance, such as </a:t>
            </a:r>
            <a:r>
              <a:rPr lang="en-US" sz="2400" b="0">
                <a:solidFill>
                  <a:schemeClr val="tx1"/>
                </a:solidFill>
                <a:latin typeface="Cambria Math" panose="02040503050406030204" pitchFamily="18" charset="0"/>
                <a:ea typeface="Cambria Math" panose="02040503050406030204" pitchFamily="18" charset="0"/>
              </a:rPr>
              <a:t>N</a:t>
            </a:r>
            <a:r>
              <a:rPr lang="en-US" sz="2400" b="0" baseline="-25000">
                <a:solidFill>
                  <a:schemeClr val="tx1"/>
                </a:solidFill>
                <a:latin typeface="Cambria Math" panose="02040503050406030204" pitchFamily="18" charset="0"/>
                <a:ea typeface="Cambria Math" panose="02040503050406030204" pitchFamily="18" charset="0"/>
              </a:rPr>
              <a:t>2</a:t>
            </a:r>
            <a:r>
              <a:rPr lang="en-US" sz="2400" b="0">
                <a:solidFill>
                  <a:schemeClr val="tx1"/>
                </a:solidFill>
                <a:latin typeface="Century Gothic"/>
              </a:rPr>
              <a:t> for nitrogen or </a:t>
            </a:r>
            <a:r>
              <a:rPr lang="en-US" sz="2400" b="0">
                <a:solidFill>
                  <a:schemeClr val="tx1"/>
                </a:solidFill>
                <a:latin typeface="Cambria Math" panose="02040503050406030204" pitchFamily="18" charset="0"/>
                <a:ea typeface="Cambria Math" panose="02040503050406030204" pitchFamily="18" charset="0"/>
              </a:rPr>
              <a:t>H</a:t>
            </a:r>
            <a:r>
              <a:rPr lang="en-US" sz="2400" b="0" baseline="-25000">
                <a:solidFill>
                  <a:schemeClr val="tx1"/>
                </a:solidFill>
                <a:latin typeface="Cambria Math" panose="02040503050406030204" pitchFamily="18" charset="0"/>
                <a:ea typeface="Cambria Math" panose="02040503050406030204" pitchFamily="18" charset="0"/>
              </a:rPr>
              <a:t>2</a:t>
            </a:r>
            <a:r>
              <a:rPr lang="en-US" sz="2400" b="0">
                <a:solidFill>
                  <a:schemeClr val="tx1"/>
                </a:solidFill>
                <a:latin typeface="Cambria Math" panose="02040503050406030204" pitchFamily="18" charset="0"/>
                <a:ea typeface="Cambria Math" panose="02040503050406030204" pitchFamily="18" charset="0"/>
              </a:rPr>
              <a:t>O</a:t>
            </a:r>
            <a:r>
              <a:rPr lang="en-US" sz="2400" b="0">
                <a:solidFill>
                  <a:schemeClr val="tx1"/>
                </a:solidFill>
                <a:latin typeface="Century Gothic"/>
              </a:rPr>
              <a:t> for water</a:t>
            </a:r>
            <a:endParaRPr lang="en-US" sz="2400">
              <a:solidFill>
                <a:schemeClr val="tx1"/>
              </a:solidFill>
            </a:endParaRPr>
          </a:p>
        </p:txBody>
      </p:sp>
      <p:sp>
        <p:nvSpPr>
          <p:cNvPr id="9" name="TextBox 8">
            <a:extLst>
              <a:ext uri="{FF2B5EF4-FFF2-40B4-BE49-F238E27FC236}">
                <a16:creationId xmlns:a16="http://schemas.microsoft.com/office/drawing/2014/main" id="{BA6E559B-0C7B-693D-DE5F-F114222F1B29}"/>
              </a:ext>
            </a:extLst>
          </p:cNvPr>
          <p:cNvSpPr txBox="1"/>
          <p:nvPr/>
        </p:nvSpPr>
        <p:spPr>
          <a:xfrm>
            <a:off x="407893" y="1533331"/>
            <a:ext cx="4812693"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a way to show how many atoms of each element are in one molecule of a substance, such as </a:t>
            </a:r>
            <a:r>
              <a:rPr lang="en-GB" sz="2000">
                <a:solidFill>
                  <a:srgbClr val="242424"/>
                </a:solidFill>
                <a:latin typeface="Cambria Math"/>
                <a:ea typeface="Cambria Math"/>
              </a:rPr>
              <a:t>H</a:t>
            </a:r>
            <a:r>
              <a:rPr lang="en-GB" sz="2000" baseline="-25000">
                <a:solidFill>
                  <a:srgbClr val="242424"/>
                </a:solidFill>
                <a:latin typeface="Cambria Math"/>
                <a:ea typeface="Cambria Math"/>
              </a:rPr>
              <a:t>2</a:t>
            </a:r>
            <a:r>
              <a:rPr lang="en-GB" sz="2000">
                <a:solidFill>
                  <a:srgbClr val="242424"/>
                </a:solidFill>
                <a:latin typeface="Cambria Math"/>
                <a:ea typeface="Cambria Math"/>
              </a:rPr>
              <a:t>O</a:t>
            </a:r>
            <a:r>
              <a:rPr lang="en-GB" sz="2000">
                <a:solidFill>
                  <a:srgbClr val="242424"/>
                </a:solidFill>
                <a:latin typeface="Century Gothic"/>
              </a:rPr>
              <a:t> for water</a:t>
            </a:r>
          </a:p>
        </p:txBody>
      </p:sp>
      <p:sp>
        <p:nvSpPr>
          <p:cNvPr id="11" name="TextBox 10">
            <a:extLst>
              <a:ext uri="{FF2B5EF4-FFF2-40B4-BE49-F238E27FC236}">
                <a16:creationId xmlns:a16="http://schemas.microsoft.com/office/drawing/2014/main" id="{7FC515C7-4611-2E49-9ADF-B46E6CFB0E21}"/>
              </a:ext>
            </a:extLst>
          </p:cNvPr>
          <p:cNvSpPr txBox="1"/>
          <p:nvPr/>
        </p:nvSpPr>
        <p:spPr>
          <a:xfrm>
            <a:off x="407893" y="3284994"/>
            <a:ext cx="201403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Mal-</a:t>
            </a:r>
            <a:r>
              <a:rPr lang="en-GB" sz="2000" err="1">
                <a:solidFill>
                  <a:srgbClr val="242424"/>
                </a:solidFill>
                <a:latin typeface="Century Gothic"/>
              </a:rPr>
              <a:t>ec</a:t>
            </a:r>
            <a:r>
              <a:rPr lang="en-GB" sz="2000">
                <a:solidFill>
                  <a:srgbClr val="242424"/>
                </a:solidFill>
                <a:latin typeface="Century Gothic"/>
              </a:rPr>
              <a:t>-</a:t>
            </a:r>
            <a:r>
              <a:rPr lang="en-GB" sz="2000" err="1">
                <a:solidFill>
                  <a:srgbClr val="242424"/>
                </a:solidFill>
                <a:latin typeface="Century Gothic"/>
              </a:rPr>
              <a:t>ya</a:t>
            </a:r>
            <a:r>
              <a:rPr lang="en-GB" sz="2000">
                <a:solidFill>
                  <a:srgbClr val="242424"/>
                </a:solidFill>
                <a:latin typeface="Century Gothic"/>
              </a:rPr>
              <a:t>-la form-</a:t>
            </a:r>
            <a:r>
              <a:rPr lang="en-GB" sz="2000" err="1">
                <a:solidFill>
                  <a:srgbClr val="242424"/>
                </a:solidFill>
                <a:latin typeface="Century Gothic"/>
              </a:rPr>
              <a:t>ya</a:t>
            </a:r>
            <a:r>
              <a:rPr lang="en-GB" sz="2000">
                <a:solidFill>
                  <a:srgbClr val="242424"/>
                </a:solidFill>
                <a:latin typeface="Century Gothic"/>
              </a:rPr>
              <a:t>-la</a:t>
            </a:r>
          </a:p>
        </p:txBody>
      </p:sp>
      <p:sp>
        <p:nvSpPr>
          <p:cNvPr id="12" name="TextBox 11">
            <a:extLst>
              <a:ext uri="{FF2B5EF4-FFF2-40B4-BE49-F238E27FC236}">
                <a16:creationId xmlns:a16="http://schemas.microsoft.com/office/drawing/2014/main" id="{264A2EA0-9446-6C57-A931-80478692660F}"/>
              </a:ext>
            </a:extLst>
          </p:cNvPr>
          <p:cNvSpPr txBox="1"/>
          <p:nvPr/>
        </p:nvSpPr>
        <p:spPr>
          <a:xfrm>
            <a:off x="3431151" y="5959987"/>
            <a:ext cx="740840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Chemical formula (but this can relate to single</a:t>
            </a:r>
            <a:r>
              <a:rPr lang="en-GB" sz="1100">
                <a:solidFill>
                  <a:srgbClr val="242424"/>
                </a:solidFill>
                <a:latin typeface="Aptos Narrow"/>
              </a:rPr>
              <a:t> </a:t>
            </a:r>
            <a:r>
              <a:rPr lang="en-GB" sz="2000">
                <a:solidFill>
                  <a:srgbClr val="242424"/>
                </a:solidFill>
                <a:latin typeface="Century Gothic"/>
              </a:rPr>
              <a:t>atoms, too)</a:t>
            </a:r>
          </a:p>
        </p:txBody>
      </p:sp>
      <p:sp>
        <p:nvSpPr>
          <p:cNvPr id="13" name="TextBox 12">
            <a:extLst>
              <a:ext uri="{FF2B5EF4-FFF2-40B4-BE49-F238E27FC236}">
                <a16:creationId xmlns:a16="http://schemas.microsoft.com/office/drawing/2014/main" id="{22771765-103E-3418-9A27-B3F3745566DA}"/>
              </a:ext>
            </a:extLst>
          </p:cNvPr>
          <p:cNvSpPr txBox="1"/>
          <p:nvPr/>
        </p:nvSpPr>
        <p:spPr>
          <a:xfrm>
            <a:off x="6582935" y="3131106"/>
            <a:ext cx="4256622"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empirical formula </a:t>
            </a:r>
            <a:r>
              <a:rPr lang="en-GB" sz="2000">
                <a:solidFill>
                  <a:srgbClr val="242424"/>
                </a:solidFill>
                <a:latin typeface="Century Gothic" panose="020B0502020202020204" pitchFamily="34" charset="0"/>
              </a:rPr>
              <a:t>–</a:t>
            </a:r>
            <a:r>
              <a:rPr lang="en-GB" sz="2000">
                <a:solidFill>
                  <a:srgbClr val="242424"/>
                </a:solidFill>
                <a:latin typeface="Century Gothic"/>
              </a:rPr>
              <a:t> used for non-molecular substances, such as sodium chloride, </a:t>
            </a:r>
            <a:r>
              <a:rPr lang="en-GB" sz="2000">
                <a:solidFill>
                  <a:srgbClr val="242424"/>
                </a:solidFill>
                <a:latin typeface="Cambria Math"/>
                <a:ea typeface="Cambria Math"/>
              </a:rPr>
              <a:t>NaCl</a:t>
            </a:r>
            <a:r>
              <a:rPr lang="en-GB" sz="2000">
                <a:solidFill>
                  <a:srgbClr val="242424"/>
                </a:solidFill>
                <a:latin typeface="Century Gothic"/>
              </a:rPr>
              <a:t>, and graphite, </a:t>
            </a:r>
            <a:r>
              <a:rPr lang="en-GB" sz="2000">
                <a:solidFill>
                  <a:srgbClr val="242424"/>
                </a:solidFill>
                <a:latin typeface="Cambria Math"/>
                <a:ea typeface="Cambria Math"/>
              </a:rPr>
              <a:t>C</a:t>
            </a:r>
            <a:r>
              <a:rPr lang="en-GB" sz="2000">
                <a:solidFill>
                  <a:srgbClr val="242424"/>
                </a:solidFill>
                <a:latin typeface="Century Gothic"/>
              </a:rPr>
              <a:t>. These are not molecular formulas, as there are many more atoms present than shown in the formulas</a:t>
            </a:r>
          </a:p>
        </p:txBody>
      </p:sp>
      <p:sp>
        <p:nvSpPr>
          <p:cNvPr id="14" name="TextBox 13">
            <a:extLst>
              <a:ext uri="{FF2B5EF4-FFF2-40B4-BE49-F238E27FC236}">
                <a16:creationId xmlns:a16="http://schemas.microsoft.com/office/drawing/2014/main" id="{E29677B1-E3F5-2EB5-D32C-FCA8CF19CC8B}"/>
              </a:ext>
            </a:extLst>
          </p:cNvPr>
          <p:cNvSpPr txBox="1"/>
          <p:nvPr/>
        </p:nvSpPr>
        <p:spPr>
          <a:xfrm>
            <a:off x="5322368" y="1533331"/>
            <a:ext cx="551718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Example </a:t>
            </a:r>
          </a:p>
          <a:p>
            <a:r>
              <a:rPr lang="en-GB" sz="2000">
                <a:solidFill>
                  <a:srgbClr val="242424"/>
                </a:solidFill>
                <a:latin typeface="Century Gothic"/>
              </a:rPr>
              <a:t>The molecular formula of carbon dioxide is </a:t>
            </a:r>
            <a:r>
              <a:rPr lang="en-GB" sz="2000">
                <a:solidFill>
                  <a:srgbClr val="242424"/>
                </a:solidFill>
                <a:latin typeface="Cambria Math"/>
                <a:ea typeface="Cambria Math"/>
              </a:rPr>
              <a:t>CO</a:t>
            </a:r>
            <a:r>
              <a:rPr lang="en-GB" sz="2000" baseline="-25000">
                <a:solidFill>
                  <a:srgbClr val="242424"/>
                </a:solidFill>
                <a:latin typeface="Cambria Math"/>
                <a:ea typeface="Cambria Math"/>
              </a:rPr>
              <a:t>2</a:t>
            </a:r>
            <a:r>
              <a:rPr lang="en-GB" sz="2000">
                <a:solidFill>
                  <a:srgbClr val="242424"/>
                </a:solidFill>
                <a:latin typeface="Century Gothic"/>
              </a:rPr>
              <a:t>, showing that each molecule contains one carbon atom and two oxygen atoms</a:t>
            </a:r>
            <a:endParaRPr lang="en-GB" sz="2000">
              <a:latin typeface="Century Gothic"/>
            </a:endParaRPr>
          </a:p>
        </p:txBody>
      </p:sp>
      <p:sp>
        <p:nvSpPr>
          <p:cNvPr id="4" name="TextBox 3">
            <a:extLst>
              <a:ext uri="{FF2B5EF4-FFF2-40B4-BE49-F238E27FC236}">
                <a16:creationId xmlns:a16="http://schemas.microsoft.com/office/drawing/2014/main" id="{3B6F7363-EB86-2DC6-CD46-4A214A848860}"/>
              </a:ext>
            </a:extLst>
          </p:cNvPr>
          <p:cNvSpPr txBox="1"/>
          <p:nvPr/>
        </p:nvSpPr>
        <p:spPr>
          <a:xfrm>
            <a:off x="407893" y="4728881"/>
            <a:ext cx="2463052"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242424"/>
                </a:solidFill>
                <a:latin typeface="Century Gothic"/>
              </a:rPr>
              <a:t>Molec</a:t>
            </a:r>
            <a:r>
              <a:rPr lang="en-GB" sz="2000">
                <a:solidFill>
                  <a:srgbClr val="242424"/>
                </a:solidFill>
                <a:latin typeface="Century Gothic"/>
              </a:rPr>
              <a:t> (small unit), </a:t>
            </a:r>
            <a:r>
              <a:rPr lang="en-GB" sz="2000" err="1">
                <a:solidFill>
                  <a:srgbClr val="242424"/>
                </a:solidFill>
                <a:latin typeface="Century Gothic"/>
              </a:rPr>
              <a:t>ular</a:t>
            </a:r>
            <a:r>
              <a:rPr lang="en-GB" sz="2000">
                <a:solidFill>
                  <a:srgbClr val="242424"/>
                </a:solidFill>
                <a:latin typeface="Century Gothic"/>
              </a:rPr>
              <a:t> (related to) formula (a way of representing something)</a:t>
            </a:r>
          </a:p>
        </p:txBody>
      </p:sp>
      <p:pic>
        <p:nvPicPr>
          <p:cNvPr id="7" name="Picture 6" descr="The chemical formula for water H2O in large bold text. The section with H and subscript 2 is labelled '2 x hydrogen atoms' and the O is labelled '1 x oxygen atom' to show what the chemical formula tells us&#10;Below is a diagram of a water molecule, showing three circles representing these atoms: an O in a large circle, with smaller circles on the left and right both labelled H. ">
            <a:extLst>
              <a:ext uri="{FF2B5EF4-FFF2-40B4-BE49-F238E27FC236}">
                <a16:creationId xmlns:a16="http://schemas.microsoft.com/office/drawing/2014/main" id="{7996625D-7AD7-FDCB-0D8A-A1DF75B7840F}"/>
              </a:ext>
            </a:extLst>
          </p:cNvPr>
          <p:cNvPicPr>
            <a:picLocks noChangeAspect="1"/>
          </p:cNvPicPr>
          <p:nvPr/>
        </p:nvPicPr>
        <p:blipFill>
          <a:blip r:embed="rId3"/>
          <a:stretch>
            <a:fillRect/>
          </a:stretch>
        </p:blipFill>
        <p:spPr>
          <a:xfrm>
            <a:off x="3431151" y="3080243"/>
            <a:ext cx="2609341" cy="2609341"/>
          </a:xfrm>
          <a:prstGeom prst="rect">
            <a:avLst/>
          </a:prstGeom>
        </p:spPr>
      </p:pic>
    </p:spTree>
    <p:extLst>
      <p:ext uri="{BB962C8B-B14F-4D97-AF65-F5344CB8AC3E}">
        <p14:creationId xmlns:p14="http://schemas.microsoft.com/office/powerpoint/2010/main" val="2107995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B119F-052C-0603-7EF1-2600429B72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08417A-A994-447A-01E6-CAE3F599BF46}"/>
              </a:ext>
            </a:extLst>
          </p:cNvPr>
          <p:cNvSpPr>
            <a:spLocks noGrp="1"/>
          </p:cNvSpPr>
          <p:nvPr>
            <p:ph type="title"/>
          </p:nvPr>
        </p:nvSpPr>
        <p:spPr>
          <a:xfrm>
            <a:off x="419097" y="189685"/>
            <a:ext cx="2767976" cy="440661"/>
          </a:xfrm>
        </p:spPr>
        <p:txBody>
          <a:bodyPr/>
          <a:lstStyle/>
          <a:p>
            <a:r>
              <a:rPr lang="en-GB" sz="4000">
                <a:latin typeface="Century Gothic"/>
              </a:rPr>
              <a:t>State symbol</a:t>
            </a:r>
            <a:endParaRPr lang="en-US" sz="4000">
              <a:latin typeface="Century Gothic"/>
            </a:endParaRPr>
          </a:p>
        </p:txBody>
      </p:sp>
      <p:sp>
        <p:nvSpPr>
          <p:cNvPr id="6" name="Title 1">
            <a:extLst>
              <a:ext uri="{FF2B5EF4-FFF2-40B4-BE49-F238E27FC236}">
                <a16:creationId xmlns:a16="http://schemas.microsoft.com/office/drawing/2014/main" id="{1A7408A7-CA47-F9FD-CCEE-31826B4D6933}"/>
              </a:ext>
            </a:extLst>
          </p:cNvPr>
          <p:cNvSpPr txBox="1">
            <a:spLocks/>
          </p:cNvSpPr>
          <p:nvPr/>
        </p:nvSpPr>
        <p:spPr>
          <a:xfrm>
            <a:off x="2813983" y="184597"/>
            <a:ext cx="7999329"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used sometimes with the chemical formula to show the states of substances, where (</a:t>
            </a:r>
            <a:r>
              <a:rPr lang="en-US" sz="2400" b="0">
                <a:solidFill>
                  <a:schemeClr val="tx1"/>
                </a:solidFill>
                <a:latin typeface="Cambria Math" panose="02040503050406030204" pitchFamily="18" charset="0"/>
                <a:ea typeface="Cambria Math" panose="02040503050406030204" pitchFamily="18" charset="0"/>
              </a:rPr>
              <a:t>s</a:t>
            </a:r>
            <a:r>
              <a:rPr lang="en-US" sz="2400" b="0">
                <a:solidFill>
                  <a:schemeClr val="tx1"/>
                </a:solidFill>
                <a:latin typeface="Century Gothic"/>
              </a:rPr>
              <a:t>) is solid, (</a:t>
            </a:r>
            <a:r>
              <a:rPr lang="en-US" sz="2400" b="0">
                <a:solidFill>
                  <a:schemeClr val="tx1"/>
                </a:solidFill>
                <a:latin typeface="Cambria Math" panose="02040503050406030204" pitchFamily="18" charset="0"/>
                <a:ea typeface="Cambria Math" panose="02040503050406030204" pitchFamily="18" charset="0"/>
              </a:rPr>
              <a:t>l</a:t>
            </a:r>
            <a:r>
              <a:rPr lang="en-US" sz="2400" b="0">
                <a:solidFill>
                  <a:schemeClr val="tx1"/>
                </a:solidFill>
                <a:latin typeface="Century Gothic"/>
              </a:rPr>
              <a:t>) is liquid, (</a:t>
            </a:r>
            <a:r>
              <a:rPr lang="en-US" sz="2400" b="0">
                <a:solidFill>
                  <a:schemeClr val="tx1"/>
                </a:solidFill>
                <a:latin typeface="Cambria Math" panose="02040503050406030204" pitchFamily="18" charset="0"/>
                <a:ea typeface="Cambria Math" panose="02040503050406030204" pitchFamily="18" charset="0"/>
              </a:rPr>
              <a:t>g</a:t>
            </a:r>
            <a:r>
              <a:rPr lang="en-US" sz="2400" b="0">
                <a:solidFill>
                  <a:schemeClr val="tx1"/>
                </a:solidFill>
                <a:latin typeface="Century Gothic"/>
              </a:rPr>
              <a:t>) is gas and (</a:t>
            </a:r>
            <a:r>
              <a:rPr lang="en-US" sz="2400" b="0" err="1">
                <a:solidFill>
                  <a:schemeClr val="tx1"/>
                </a:solidFill>
                <a:latin typeface="Cambria Math" panose="02040503050406030204" pitchFamily="18" charset="0"/>
                <a:ea typeface="Cambria Math" panose="02040503050406030204" pitchFamily="18" charset="0"/>
              </a:rPr>
              <a:t>aq</a:t>
            </a:r>
            <a:r>
              <a:rPr lang="en-US" sz="2400" b="0">
                <a:solidFill>
                  <a:schemeClr val="tx1"/>
                </a:solidFill>
                <a:latin typeface="Century Gothic"/>
              </a:rPr>
              <a:t>) is aqueous</a:t>
            </a:r>
            <a:endParaRPr lang="en-US" sz="2400">
              <a:solidFill>
                <a:schemeClr val="tx1"/>
              </a:solidFill>
            </a:endParaRPr>
          </a:p>
        </p:txBody>
      </p:sp>
      <p:sp>
        <p:nvSpPr>
          <p:cNvPr id="9" name="TextBox 8">
            <a:extLst>
              <a:ext uri="{FF2B5EF4-FFF2-40B4-BE49-F238E27FC236}">
                <a16:creationId xmlns:a16="http://schemas.microsoft.com/office/drawing/2014/main" id="{CC337D4F-428D-D953-2DB5-D3E0AECC02AE}"/>
              </a:ext>
            </a:extLst>
          </p:cNvPr>
          <p:cNvSpPr txBox="1"/>
          <p:nvPr/>
        </p:nvSpPr>
        <p:spPr>
          <a:xfrm>
            <a:off x="455607" y="1492672"/>
            <a:ext cx="628075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a state symbol is a small letter in brackets that tells us whether a substance is in the solid, liquid or gas state or dissolved in water (aqueous)</a:t>
            </a:r>
          </a:p>
        </p:txBody>
      </p:sp>
      <p:sp>
        <p:nvSpPr>
          <p:cNvPr id="10" name="TextBox 9">
            <a:extLst>
              <a:ext uri="{FF2B5EF4-FFF2-40B4-BE49-F238E27FC236}">
                <a16:creationId xmlns:a16="http://schemas.microsoft.com/office/drawing/2014/main" id="{32FA2A5C-3FA2-0FCC-56D3-0CA3DE077EA1}"/>
              </a:ext>
            </a:extLst>
          </p:cNvPr>
          <p:cNvSpPr txBox="1"/>
          <p:nvPr/>
        </p:nvSpPr>
        <p:spPr>
          <a:xfrm>
            <a:off x="455607" y="3019665"/>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3"/>
              </a:rPr>
              <a:t>bit.ly/4iMfO4Q</a:t>
            </a:r>
            <a:endParaRPr lang="en-GB"/>
          </a:p>
        </p:txBody>
      </p:sp>
      <p:sp>
        <p:nvSpPr>
          <p:cNvPr id="11" name="TextBox 10">
            <a:extLst>
              <a:ext uri="{FF2B5EF4-FFF2-40B4-BE49-F238E27FC236}">
                <a16:creationId xmlns:a16="http://schemas.microsoft.com/office/drawing/2014/main" id="{94961B95-DCC6-9DE7-9454-DD0448D54277}"/>
              </a:ext>
            </a:extLst>
          </p:cNvPr>
          <p:cNvSpPr txBox="1"/>
          <p:nvPr/>
        </p:nvSpPr>
        <p:spPr>
          <a:xfrm>
            <a:off x="455607" y="4238882"/>
            <a:ext cx="189560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St-ay-t sim-bel</a:t>
            </a: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7F56421A-8B9D-D745-0ECC-43AD8D3C51DC}"/>
                  </a:ext>
                </a:extLst>
              </p:cNvPr>
              <p:cNvSpPr txBox="1"/>
              <p:nvPr/>
            </p:nvSpPr>
            <p:spPr>
              <a:xfrm>
                <a:off x="7186282" y="4226994"/>
                <a:ext cx="3627030"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physical appearance;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aq</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and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are not the same </a:t>
                </a:r>
                <a:r>
                  <a:rPr lang="en-GB" sz="2000">
                    <a:solidFill>
                      <a:srgbClr val="242424"/>
                    </a:solidFill>
                    <a:latin typeface="Century Gothic" panose="020B0502020202020204" pitchFamily="34" charset="0"/>
                  </a:rPr>
                  <a:t>–</a:t>
                </a:r>
                <a:r>
                  <a:rPr lang="en-GB" sz="2000">
                    <a:solidFill>
                      <a:srgbClr val="242424"/>
                    </a:solidFill>
                    <a:latin typeface="Century Gothic"/>
                  </a:rPr>
                  <a:t> aqueous means the substance has dissolved into water to form a solution, while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shows that the substance is melted</a:t>
                </a:r>
              </a:p>
            </p:txBody>
          </p:sp>
        </mc:Choice>
        <mc:Fallback xmlns="">
          <p:sp>
            <p:nvSpPr>
              <p:cNvPr id="13" name="TextBox 12">
                <a:extLst>
                  <a:ext uri="{FF2B5EF4-FFF2-40B4-BE49-F238E27FC236}">
                    <a16:creationId xmlns:a16="http://schemas.microsoft.com/office/drawing/2014/main" id="{7F56421A-8B9D-D745-0ECC-43AD8D3C51DC}"/>
                  </a:ext>
                </a:extLst>
              </p:cNvPr>
              <p:cNvSpPr txBox="1">
                <a:spLocks noRot="1" noChangeAspect="1" noMove="1" noResize="1" noEditPoints="1" noAdjustHandles="1" noChangeArrowheads="1" noChangeShapeType="1" noTextEdit="1"/>
              </p:cNvSpPr>
              <p:nvPr/>
            </p:nvSpPr>
            <p:spPr>
              <a:xfrm>
                <a:off x="7186282" y="4226994"/>
                <a:ext cx="3627030" cy="2554545"/>
              </a:xfrm>
              <a:prstGeom prst="rect">
                <a:avLst/>
              </a:prstGeom>
              <a:blipFill>
                <a:blip r:embed="rId4"/>
                <a:stretch>
                  <a:fillRect l="-1672" t="-948" r="-2174" b="-2844"/>
                </a:stretch>
              </a:blipFill>
              <a:ln w="19050">
                <a:solidFill>
                  <a:srgbClr val="C00000"/>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CE84E273-6D0A-BBB4-0F4C-7D9B246EB693}"/>
                  </a:ext>
                </a:extLst>
              </p:cNvPr>
              <p:cNvSpPr txBox="1"/>
              <p:nvPr/>
            </p:nvSpPr>
            <p:spPr>
              <a:xfrm>
                <a:off x="7093525" y="1492672"/>
                <a:ext cx="3719787"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In the reaction: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a:rPr lang="en-GB" sz="2000" i="0" dirty="0">
                        <a:solidFill>
                          <a:srgbClr val="242424"/>
                        </a:solidFill>
                        <a:latin typeface="Cambria Math" panose="02040503050406030204" pitchFamily="18" charset="0"/>
                      </a:rPr>
                      <m:t>(</m:t>
                    </m:r>
                    <m:r>
                      <m:rPr>
                        <m:sty m:val="p"/>
                      </m:rPr>
                      <a:rPr lang="en-GB" sz="2000" i="0" dirty="0">
                        <a:solidFill>
                          <a:srgbClr val="242424"/>
                        </a:solidFill>
                        <a:latin typeface="Cambria Math" panose="02040503050406030204" pitchFamily="18" charset="0"/>
                      </a:rPr>
                      <m:t>g</m:t>
                    </m:r>
                    <m:r>
                      <a:rPr lang="en-GB" sz="2000" i="0" dirty="0">
                        <a:solidFill>
                          <a:srgbClr val="242424"/>
                        </a:solidFill>
                        <a:latin typeface="Cambria Math" panose="02040503050406030204" pitchFamily="18" charset="0"/>
                      </a:rPr>
                      <m:t>) </m:t>
                    </m:r>
                  </m:oMath>
                </a14:m>
                <a:r>
                  <a:rPr lang="en-GB" sz="2000">
                    <a:solidFill>
                      <a:srgbClr val="242424"/>
                    </a:solidFill>
                    <a:latin typeface="Century Gothic"/>
                  </a:rPr>
                  <a:t>+ </a:t>
                </a:r>
                <a14:m>
                  <m:oMath xmlns:m="http://schemas.openxmlformats.org/officeDocument/2006/math">
                    <m:r>
                      <m:rPr>
                        <m:sty m:val="p"/>
                      </m:rPr>
                      <a:rPr lang="en-GB" sz="2000" i="0" dirty="0" smtClean="0">
                        <a:solidFill>
                          <a:srgbClr val="242424"/>
                        </a:solidFill>
                        <a:latin typeface="Cambria Math" panose="02040503050406030204" pitchFamily="18" charset="0"/>
                      </a:rPr>
                      <m:t>O</m:t>
                    </m:r>
                    <m:r>
                      <a:rPr lang="en-GB" sz="2000" i="0" baseline="-25000" dirty="0" smtClean="0">
                        <a:solidFill>
                          <a:srgbClr val="242424"/>
                        </a:solidFill>
                        <a:latin typeface="Cambria Math" panose="02040503050406030204" pitchFamily="18" charset="0"/>
                      </a:rPr>
                      <m:t>2</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g</m:t>
                    </m:r>
                  </m:oMath>
                </a14:m>
                <a:r>
                  <a:rPr lang="en-GB" sz="2000">
                    <a:solidFill>
                      <a:srgbClr val="242424"/>
                    </a:solidFill>
                    <a:latin typeface="Century Gothic"/>
                  </a:rPr>
                  <a:t>) →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m:rPr>
                        <m:sty m:val="p"/>
                      </m:rPr>
                      <a:rPr lang="en-GB" sz="2000" i="0" dirty="0" smtClean="0">
                        <a:solidFill>
                          <a:srgbClr val="242424"/>
                        </a:solidFill>
                        <a:latin typeface="Cambria Math" panose="02040503050406030204" pitchFamily="18" charset="0"/>
                      </a:rPr>
                      <m:t>O</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l</m:t>
                    </m:r>
                  </m:oMath>
                </a14:m>
                <a:r>
                  <a:rPr lang="en-GB" sz="2000">
                    <a:solidFill>
                      <a:srgbClr val="242424"/>
                    </a:solidFill>
                    <a:latin typeface="Century Gothic"/>
                  </a:rPr>
                  <a:t>), the state symbols show that hydrogen gas and oxygen gas react together to form liquid droplets of water</a:t>
                </a:r>
              </a:p>
            </p:txBody>
          </p:sp>
        </mc:Choice>
        <mc:Fallback xmlns="">
          <p:sp>
            <p:nvSpPr>
              <p:cNvPr id="14" name="TextBox 13">
                <a:extLst>
                  <a:ext uri="{FF2B5EF4-FFF2-40B4-BE49-F238E27FC236}">
                    <a16:creationId xmlns:a16="http://schemas.microsoft.com/office/drawing/2014/main" id="{CE84E273-6D0A-BBB4-0F4C-7D9B246EB693}"/>
                  </a:ext>
                </a:extLst>
              </p:cNvPr>
              <p:cNvSpPr txBox="1">
                <a:spLocks noRot="1" noChangeAspect="1" noMove="1" noResize="1" noEditPoints="1" noAdjustHandles="1" noChangeArrowheads="1" noChangeShapeType="1" noTextEdit="1"/>
              </p:cNvSpPr>
              <p:nvPr/>
            </p:nvSpPr>
            <p:spPr>
              <a:xfrm>
                <a:off x="7093525" y="1492672"/>
                <a:ext cx="3719787" cy="2246769"/>
              </a:xfrm>
              <a:prstGeom prst="rect">
                <a:avLst/>
              </a:prstGeom>
              <a:blipFill>
                <a:blip r:embed="rId5"/>
                <a:stretch>
                  <a:fillRect l="-1631" t="-1348" b="-3504"/>
                </a:stretch>
              </a:blipFill>
              <a:ln w="19050">
                <a:solidFill>
                  <a:srgbClr val="C00000"/>
                </a:solidFill>
              </a:ln>
            </p:spPr>
            <p:txBody>
              <a:bodyPr/>
              <a:lstStyle/>
              <a:p>
                <a:r>
                  <a:rPr lang="en-GB">
                    <a:noFill/>
                  </a:rPr>
                  <a:t> </a:t>
                </a:r>
              </a:p>
            </p:txBody>
          </p:sp>
        </mc:Fallback>
      </mc:AlternateContent>
      <p:pic>
        <p:nvPicPr>
          <p:cNvPr id="15" name="Graphic 17" descr="Hand outline">
            <a:extLst>
              <a:ext uri="{FF2B5EF4-FFF2-40B4-BE49-F238E27FC236}">
                <a16:creationId xmlns:a16="http://schemas.microsoft.com/office/drawing/2014/main" id="{81F9DB30-FD13-18E2-F957-C5B77DE4CB90}"/>
              </a:ext>
            </a:extLst>
          </p:cNvPr>
          <p:cNvPicPr/>
          <p:nvPr/>
        </p:nvPicPr>
        <p:blipFill>
          <a:blip r:embed="rId6"/>
          <a:stretch/>
        </p:blipFill>
        <p:spPr>
          <a:xfrm>
            <a:off x="2773390" y="3217286"/>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8FED3E10-20EE-6F1D-ED74-D361FB55E6F4}"/>
              </a:ext>
            </a:extLst>
          </p:cNvPr>
          <p:cNvPicPr/>
          <p:nvPr/>
        </p:nvPicPr>
        <p:blipFill>
          <a:blip r:embed="rId7"/>
          <a:stretch/>
        </p:blipFill>
        <p:spPr>
          <a:xfrm>
            <a:off x="2351210" y="3217286"/>
            <a:ext cx="543960" cy="543960"/>
          </a:xfrm>
          <a:prstGeom prst="rect">
            <a:avLst/>
          </a:prstGeom>
          <a:ln w="9525">
            <a:noFill/>
          </a:ln>
        </p:spPr>
      </p:pic>
      <p:sp>
        <p:nvSpPr>
          <p:cNvPr id="4" name="TextBox 3">
            <a:extLst>
              <a:ext uri="{FF2B5EF4-FFF2-40B4-BE49-F238E27FC236}">
                <a16:creationId xmlns:a16="http://schemas.microsoft.com/office/drawing/2014/main" id="{E8468233-DCA3-0A7D-6C35-95E87E6FEC6E}"/>
              </a:ext>
            </a:extLst>
          </p:cNvPr>
          <p:cNvSpPr txBox="1"/>
          <p:nvPr/>
        </p:nvSpPr>
        <p:spPr>
          <a:xfrm>
            <a:off x="455607" y="5150323"/>
            <a:ext cx="3122773"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State (the form something is in), symbol (a sign or letter to represent something)</a:t>
            </a:r>
          </a:p>
        </p:txBody>
      </p:sp>
      <p:grpSp>
        <p:nvGrpSpPr>
          <p:cNvPr id="3" name="Group 2" descr="Two labelled beakers and a small labelled tray. The tray contains salt, the left beaker contains water, with state symbol (l), and the right beaker contains salt water with state symbol (aq). A container with white crystals is labelled salt with with state symbol (s). Below is a photo of a red balloon being inflated on a green gas cylinder. The photo is labelled 'helium with state symbol (g)'">
            <a:extLst>
              <a:ext uri="{FF2B5EF4-FFF2-40B4-BE49-F238E27FC236}">
                <a16:creationId xmlns:a16="http://schemas.microsoft.com/office/drawing/2014/main" id="{DADAABFD-C29D-68E7-337C-CBDC3D7FECD2}"/>
              </a:ext>
            </a:extLst>
          </p:cNvPr>
          <p:cNvGrpSpPr/>
          <p:nvPr/>
        </p:nvGrpSpPr>
        <p:grpSpPr>
          <a:xfrm>
            <a:off x="4012122" y="2912982"/>
            <a:ext cx="2562904" cy="3749933"/>
            <a:chOff x="4012122" y="2912982"/>
            <a:chExt cx="2562904" cy="3749933"/>
          </a:xfrm>
        </p:grpSpPr>
        <p:pic>
          <p:nvPicPr>
            <p:cNvPr id="7" name="Picture 6" descr="A close-up of a beaker of water&#10;&#10;AI-generated content may be incorrect.">
              <a:extLst>
                <a:ext uri="{FF2B5EF4-FFF2-40B4-BE49-F238E27FC236}">
                  <a16:creationId xmlns:a16="http://schemas.microsoft.com/office/drawing/2014/main" id="{E9021BE7-3410-7592-C848-7C4918E60865}"/>
                </a:ext>
              </a:extLst>
            </p:cNvPr>
            <p:cNvPicPr>
              <a:picLocks noChangeAspect="1"/>
            </p:cNvPicPr>
            <p:nvPr/>
          </p:nvPicPr>
          <p:blipFill>
            <a:blip r:embed="rId8"/>
            <a:stretch>
              <a:fillRect/>
            </a:stretch>
          </p:blipFill>
          <p:spPr>
            <a:xfrm>
              <a:off x="4485294" y="2912982"/>
              <a:ext cx="1786494" cy="2508392"/>
            </a:xfrm>
            <a:prstGeom prst="rect">
              <a:avLst/>
            </a:prstGeom>
          </p:spPr>
        </p:pic>
        <p:pic>
          <p:nvPicPr>
            <p:cNvPr id="17" name="Picture 16" descr="A balloon being inflated on a gas cylinder&#10;&#10;AI-generated content may be incorrect.">
              <a:extLst>
                <a:ext uri="{FF2B5EF4-FFF2-40B4-BE49-F238E27FC236}">
                  <a16:creationId xmlns:a16="http://schemas.microsoft.com/office/drawing/2014/main" id="{E7C025CF-099B-77DB-26B7-83AEFD3621FE}"/>
                </a:ext>
              </a:extLst>
            </p:cNvPr>
            <p:cNvPicPr>
              <a:picLocks noChangeAspect="1"/>
            </p:cNvPicPr>
            <p:nvPr/>
          </p:nvPicPr>
          <p:blipFill>
            <a:blip r:embed="rId9"/>
            <a:stretch>
              <a:fillRect/>
            </a:stretch>
          </p:blipFill>
          <p:spPr>
            <a:xfrm>
              <a:off x="4012122" y="5518246"/>
              <a:ext cx="1717004" cy="1144669"/>
            </a:xfrm>
            <a:prstGeom prst="rect">
              <a:avLst/>
            </a:prstGeom>
          </p:spPr>
        </p:pic>
        <p:sp>
          <p:nvSpPr>
            <p:cNvPr id="19" name="TextBox 18">
              <a:extLst>
                <a:ext uri="{FF2B5EF4-FFF2-40B4-BE49-F238E27FC236}">
                  <a16:creationId xmlns:a16="http://schemas.microsoft.com/office/drawing/2014/main" id="{D5B86429-0B54-5BD4-4D7F-BC31A8F7F9ED}"/>
                </a:ext>
              </a:extLst>
            </p:cNvPr>
            <p:cNvSpPr txBox="1"/>
            <p:nvPr/>
          </p:nvSpPr>
          <p:spPr>
            <a:xfrm>
              <a:off x="5596013" y="2912982"/>
              <a:ext cx="733904" cy="307777"/>
            </a:xfrm>
            <a:prstGeom prst="rect">
              <a:avLst/>
            </a:prstGeom>
            <a:noFill/>
          </p:spPr>
          <p:txBody>
            <a:bodyPr wrap="square">
              <a:spAutoFit/>
            </a:bodyPr>
            <a:lstStyle/>
            <a:p>
              <a:r>
                <a:rPr lang="en-US" sz="1400">
                  <a:solidFill>
                    <a:schemeClr val="tx1"/>
                  </a:solidFill>
                  <a:latin typeface="Century Gothic"/>
                </a:rPr>
                <a:t>(</a:t>
              </a:r>
              <a:r>
                <a:rPr lang="en-US" sz="1400" err="1">
                  <a:solidFill>
                    <a:schemeClr val="tx1"/>
                  </a:solidFill>
                  <a:latin typeface="Cambria Math" panose="02040503050406030204" pitchFamily="18" charset="0"/>
                  <a:ea typeface="Cambria Math" panose="02040503050406030204" pitchFamily="18" charset="0"/>
                </a:rPr>
                <a:t>aq</a:t>
              </a:r>
              <a:r>
                <a:rPr lang="en-US" sz="1400">
                  <a:solidFill>
                    <a:schemeClr val="tx1"/>
                  </a:solidFill>
                  <a:latin typeface="Century Gothic"/>
                </a:rPr>
                <a:t>) </a:t>
              </a:r>
              <a:endParaRPr lang="en-GB" sz="1400"/>
            </a:p>
          </p:txBody>
        </p:sp>
        <p:sp>
          <p:nvSpPr>
            <p:cNvPr id="21" name="TextBox 20">
              <a:extLst>
                <a:ext uri="{FF2B5EF4-FFF2-40B4-BE49-F238E27FC236}">
                  <a16:creationId xmlns:a16="http://schemas.microsoft.com/office/drawing/2014/main" id="{295B60EB-9463-9F2A-F740-EB72649B0C57}"/>
                </a:ext>
              </a:extLst>
            </p:cNvPr>
            <p:cNvSpPr txBox="1"/>
            <p:nvPr/>
          </p:nvSpPr>
          <p:spPr>
            <a:xfrm>
              <a:off x="4785694" y="2912982"/>
              <a:ext cx="443318" cy="307777"/>
            </a:xfrm>
            <a:prstGeom prst="rect">
              <a:avLst/>
            </a:prstGeom>
            <a:noFill/>
          </p:spPr>
          <p:txBody>
            <a:bodyPr wrap="square">
              <a:spAutoFit/>
            </a:bodyPr>
            <a:lstStyle/>
            <a:p>
              <a:r>
                <a:rPr lang="en-US" sz="1400">
                  <a:solidFill>
                    <a:schemeClr val="tx1"/>
                  </a:solidFill>
                  <a:latin typeface="Century Gothic"/>
                </a:rPr>
                <a:t>(</a:t>
              </a:r>
              <a:r>
                <a:rPr lang="en-US" sz="1400">
                  <a:latin typeface="Cambria Math" panose="02040503050406030204" pitchFamily="18" charset="0"/>
                  <a:ea typeface="Cambria Math" panose="02040503050406030204" pitchFamily="18" charset="0"/>
                </a:rPr>
                <a:t>l</a:t>
              </a:r>
              <a:r>
                <a:rPr lang="en-US" sz="1400">
                  <a:solidFill>
                    <a:schemeClr val="tx1"/>
                  </a:solidFill>
                  <a:latin typeface="Century Gothic"/>
                </a:rPr>
                <a:t>) </a:t>
              </a:r>
              <a:endParaRPr lang="en-GB" sz="1400"/>
            </a:p>
          </p:txBody>
        </p:sp>
        <p:sp>
          <p:nvSpPr>
            <p:cNvPr id="22" name="TextBox 21">
              <a:extLst>
                <a:ext uri="{FF2B5EF4-FFF2-40B4-BE49-F238E27FC236}">
                  <a16:creationId xmlns:a16="http://schemas.microsoft.com/office/drawing/2014/main" id="{CCDC0438-1C47-A024-8461-5BEE2F46EC40}"/>
                </a:ext>
              </a:extLst>
            </p:cNvPr>
            <p:cNvSpPr txBox="1"/>
            <p:nvPr/>
          </p:nvSpPr>
          <p:spPr>
            <a:xfrm>
              <a:off x="5587462" y="5127103"/>
              <a:ext cx="443318" cy="307777"/>
            </a:xfrm>
            <a:prstGeom prst="rect">
              <a:avLst/>
            </a:prstGeom>
            <a:noFill/>
          </p:spPr>
          <p:txBody>
            <a:bodyPr wrap="square">
              <a:spAutoFit/>
            </a:bodyPr>
            <a:lstStyle/>
            <a:p>
              <a:r>
                <a:rPr lang="en-US" sz="1400">
                  <a:solidFill>
                    <a:schemeClr val="tx1"/>
                  </a:solidFill>
                  <a:latin typeface="Century Gothic"/>
                </a:rPr>
                <a:t>(</a:t>
              </a:r>
              <a:r>
                <a:rPr lang="en-US" sz="1400">
                  <a:solidFill>
                    <a:schemeClr val="tx1"/>
                  </a:solidFill>
                  <a:latin typeface="Cambria Math" panose="02040503050406030204" pitchFamily="18" charset="0"/>
                  <a:ea typeface="Cambria Math" panose="02040503050406030204" pitchFamily="18" charset="0"/>
                </a:rPr>
                <a:t>s</a:t>
              </a:r>
              <a:r>
                <a:rPr lang="en-US" sz="1400">
                  <a:solidFill>
                    <a:schemeClr val="tx1"/>
                  </a:solidFill>
                  <a:latin typeface="Century Gothic"/>
                </a:rPr>
                <a:t>) </a:t>
              </a:r>
              <a:endParaRPr lang="en-GB" sz="1400"/>
            </a:p>
          </p:txBody>
        </p:sp>
        <p:sp>
          <p:nvSpPr>
            <p:cNvPr id="23" name="TextBox 22">
              <a:extLst>
                <a:ext uri="{FF2B5EF4-FFF2-40B4-BE49-F238E27FC236}">
                  <a16:creationId xmlns:a16="http://schemas.microsoft.com/office/drawing/2014/main" id="{B3087923-0F87-EC82-79EE-EFFC040DF519}"/>
                </a:ext>
              </a:extLst>
            </p:cNvPr>
            <p:cNvSpPr txBox="1"/>
            <p:nvPr/>
          </p:nvSpPr>
          <p:spPr>
            <a:xfrm>
              <a:off x="5778919" y="5851327"/>
              <a:ext cx="796107" cy="523220"/>
            </a:xfrm>
            <a:prstGeom prst="rect">
              <a:avLst/>
            </a:prstGeom>
            <a:noFill/>
          </p:spPr>
          <p:txBody>
            <a:bodyPr wrap="square">
              <a:spAutoFit/>
            </a:bodyPr>
            <a:lstStyle/>
            <a:p>
              <a:r>
                <a:rPr lang="en-US" sz="1400">
                  <a:latin typeface="Century Gothic"/>
                </a:rPr>
                <a:t>h</a:t>
              </a:r>
              <a:r>
                <a:rPr lang="en-US" sz="1400">
                  <a:solidFill>
                    <a:schemeClr val="tx1"/>
                  </a:solidFill>
                  <a:latin typeface="Century Gothic"/>
                </a:rPr>
                <a:t>elium (</a:t>
              </a:r>
              <a:r>
                <a:rPr lang="en-US" sz="1400">
                  <a:solidFill>
                    <a:schemeClr val="tx1"/>
                  </a:solidFill>
                  <a:latin typeface="Cambria Math" panose="02040503050406030204" pitchFamily="18" charset="0"/>
                  <a:ea typeface="Cambria Math" panose="02040503050406030204" pitchFamily="18" charset="0"/>
                </a:rPr>
                <a:t>g</a:t>
              </a:r>
              <a:r>
                <a:rPr lang="en-US" sz="1400">
                  <a:solidFill>
                    <a:schemeClr val="tx1"/>
                  </a:solidFill>
                  <a:latin typeface="Century Gothic"/>
                </a:rPr>
                <a:t>)</a:t>
              </a:r>
              <a:endParaRPr lang="en-GB" sz="1400"/>
            </a:p>
          </p:txBody>
        </p:sp>
        <p:cxnSp>
          <p:nvCxnSpPr>
            <p:cNvPr id="25" name="Straight Connector 24">
              <a:extLst>
                <a:ext uri="{FF2B5EF4-FFF2-40B4-BE49-F238E27FC236}">
                  <a16:creationId xmlns:a16="http://schemas.microsoft.com/office/drawing/2014/main" id="{820BCA4D-2FD5-D740-4364-391FE83A401C}"/>
                </a:ext>
              </a:extLst>
            </p:cNvPr>
            <p:cNvCxnSpPr>
              <a:cxnSpLocks/>
            </p:cNvCxnSpPr>
            <p:nvPr/>
          </p:nvCxnSpPr>
          <p:spPr>
            <a:xfrm flipV="1">
              <a:off x="5004506" y="6112937"/>
              <a:ext cx="789865" cy="676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536627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7A31E-249B-4A8D-AE82-B11DF4178B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6674D1-C5E7-1938-CED6-2F7C25C4AAEF}"/>
              </a:ext>
            </a:extLst>
          </p:cNvPr>
          <p:cNvSpPr>
            <a:spLocks noGrp="1"/>
          </p:cNvSpPr>
          <p:nvPr>
            <p:ph type="title"/>
          </p:nvPr>
        </p:nvSpPr>
        <p:spPr>
          <a:xfrm>
            <a:off x="237147" y="355271"/>
            <a:ext cx="2767976" cy="440661"/>
          </a:xfrm>
        </p:spPr>
        <p:txBody>
          <a:bodyPr/>
          <a:lstStyle/>
          <a:p>
            <a:r>
              <a:rPr lang="en-US" sz="4000">
                <a:latin typeface="Century Gothic"/>
              </a:rPr>
              <a:t>Aqueous</a:t>
            </a:r>
          </a:p>
        </p:txBody>
      </p:sp>
      <p:sp>
        <p:nvSpPr>
          <p:cNvPr id="6" name="Title 1">
            <a:extLst>
              <a:ext uri="{FF2B5EF4-FFF2-40B4-BE49-F238E27FC236}">
                <a16:creationId xmlns:a16="http://schemas.microsoft.com/office/drawing/2014/main" id="{08C51F5C-6FDD-8680-F82A-D4E65DA7759C}"/>
              </a:ext>
            </a:extLst>
          </p:cNvPr>
          <p:cNvSpPr txBox="1">
            <a:spLocks/>
          </p:cNvSpPr>
          <p:nvPr/>
        </p:nvSpPr>
        <p:spPr>
          <a:xfrm>
            <a:off x="3959805" y="303085"/>
            <a:ext cx="6912484"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when a substance is dissolved in water; shown by the state symbol (</a:t>
            </a:r>
            <a:r>
              <a:rPr lang="en-GB" sz="2400" b="0" err="1">
                <a:solidFill>
                  <a:schemeClr val="tx1"/>
                </a:solidFill>
                <a:latin typeface="Cambria Math" panose="02040503050406030204" pitchFamily="18" charset="0"/>
                <a:ea typeface="Cambria Math" panose="02040503050406030204" pitchFamily="18" charset="0"/>
              </a:rPr>
              <a:t>aq</a:t>
            </a:r>
            <a:r>
              <a:rPr lang="en-GB" sz="2400" b="0">
                <a:solidFill>
                  <a:schemeClr val="tx1"/>
                </a:solidFill>
                <a:latin typeface="Century Gothic"/>
              </a:rPr>
              <a:t>)</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2DB733F1-2592-9262-799D-9D9531213D1B}"/>
              </a:ext>
            </a:extLst>
          </p:cNvPr>
          <p:cNvSpPr txBox="1"/>
          <p:nvPr/>
        </p:nvSpPr>
        <p:spPr>
          <a:xfrm>
            <a:off x="239804" y="1465505"/>
            <a:ext cx="2289958"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In other words</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aqueous means that something has been dissolved in water to form a solution</a:t>
            </a:r>
          </a:p>
        </p:txBody>
      </p:sp>
      <p:sp>
        <p:nvSpPr>
          <p:cNvPr id="11" name="TextBox 10">
            <a:extLst>
              <a:ext uri="{FF2B5EF4-FFF2-40B4-BE49-F238E27FC236}">
                <a16:creationId xmlns:a16="http://schemas.microsoft.com/office/drawing/2014/main" id="{CFAC7462-D7A7-F32E-3237-E8DCC2497F90}"/>
              </a:ext>
            </a:extLst>
          </p:cNvPr>
          <p:cNvSpPr txBox="1"/>
          <p:nvPr/>
        </p:nvSpPr>
        <p:spPr>
          <a:xfrm>
            <a:off x="237146" y="3836169"/>
            <a:ext cx="1582417"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Ay-cw-ya-s</a:t>
            </a:r>
          </a:p>
        </p:txBody>
      </p:sp>
      <p:sp>
        <p:nvSpPr>
          <p:cNvPr id="12" name="TextBox 11">
            <a:extLst>
              <a:ext uri="{FF2B5EF4-FFF2-40B4-BE49-F238E27FC236}">
                <a16:creationId xmlns:a16="http://schemas.microsoft.com/office/drawing/2014/main" id="{63B9DFF7-C45E-0E63-04CF-92C9B9FB6446}"/>
              </a:ext>
            </a:extLst>
          </p:cNvPr>
          <p:cNvSpPr txBox="1"/>
          <p:nvPr/>
        </p:nvSpPr>
        <p:spPr>
          <a:xfrm>
            <a:off x="2753187" y="5283503"/>
            <a:ext cx="297005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Solution (a liquid mixture, often made with water)</a:t>
            </a: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84530D65-2D7A-DB5D-0F08-6274D4824A62}"/>
                  </a:ext>
                </a:extLst>
              </p:cNvPr>
              <p:cNvSpPr txBox="1"/>
              <p:nvPr/>
            </p:nvSpPr>
            <p:spPr>
              <a:xfrm>
                <a:off x="5856228" y="2605063"/>
                <a:ext cx="5016061"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liquid.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err="1">
                        <a:solidFill>
                          <a:srgbClr val="242424"/>
                        </a:solidFill>
                        <a:latin typeface="Cambria Math" panose="02040503050406030204" pitchFamily="18" charset="0"/>
                      </a:rPr>
                      <m:t>aq</m:t>
                    </m:r>
                    <m:r>
                      <a:rPr lang="en-GB" sz="2000" i="0" dirty="0">
                        <a:solidFill>
                          <a:srgbClr val="242424"/>
                        </a:solidFill>
                        <a:latin typeface="Cambria Math" panose="02040503050406030204" pitchFamily="18" charset="0"/>
                      </a:rPr>
                      <m:t>) </m:t>
                    </m:r>
                  </m:oMath>
                </a14:m>
                <a:r>
                  <a:rPr lang="en-GB" sz="2000">
                    <a:solidFill>
                      <a:srgbClr val="242424"/>
                    </a:solidFill>
                    <a:latin typeface="Century Gothic"/>
                  </a:rPr>
                  <a:t>and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are not the same </a:t>
                </a:r>
                <a:r>
                  <a:rPr lang="en-GB" sz="2000">
                    <a:solidFill>
                      <a:srgbClr val="242424"/>
                    </a:solidFill>
                    <a:latin typeface="Century Gothic" panose="020B0502020202020204" pitchFamily="34" charset="0"/>
                  </a:rPr>
                  <a:t>–</a:t>
                </a:r>
                <a:r>
                  <a:rPr lang="en-GB" sz="2000">
                    <a:solidFill>
                      <a:srgbClr val="242424"/>
                    </a:solidFill>
                    <a:latin typeface="Century Gothic"/>
                  </a:rPr>
                  <a:t> aqueous means the substance has dissolved in water to form a solution.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shows that the substance is melted. </a:t>
                </a:r>
              </a:p>
              <a:p>
                <a:r>
                  <a:rPr lang="en-GB" sz="2000">
                    <a:solidFill>
                      <a:srgbClr val="242424"/>
                    </a:solidFill>
                    <a:latin typeface="Century Gothic"/>
                  </a:rPr>
                  <a:t>Pure water is a liquid, not an aqueous solution, so it should have the state symbol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m:t>
                    </m:r>
                  </m:oMath>
                </a14:m>
                <a:endParaRPr lang="en-GB" sz="2000">
                  <a:solidFill>
                    <a:srgbClr val="242424"/>
                  </a:solidFill>
                  <a:latin typeface="Century Gothic"/>
                </a:endParaRPr>
              </a:p>
            </p:txBody>
          </p:sp>
        </mc:Choice>
        <mc:Fallback xmlns="">
          <p:sp>
            <p:nvSpPr>
              <p:cNvPr id="13" name="TextBox 12">
                <a:extLst>
                  <a:ext uri="{FF2B5EF4-FFF2-40B4-BE49-F238E27FC236}">
                    <a16:creationId xmlns:a16="http://schemas.microsoft.com/office/drawing/2014/main" id="{84530D65-2D7A-DB5D-0F08-6274D4824A62}"/>
                  </a:ext>
                </a:extLst>
              </p:cNvPr>
              <p:cNvSpPr txBox="1">
                <a:spLocks noRot="1" noChangeAspect="1" noMove="1" noResize="1" noEditPoints="1" noAdjustHandles="1" noChangeArrowheads="1" noChangeShapeType="1" noTextEdit="1"/>
              </p:cNvSpPr>
              <p:nvPr/>
            </p:nvSpPr>
            <p:spPr>
              <a:xfrm>
                <a:off x="5856228" y="2605063"/>
                <a:ext cx="5016061" cy="2554545"/>
              </a:xfrm>
              <a:prstGeom prst="rect">
                <a:avLst/>
              </a:prstGeom>
              <a:blipFill>
                <a:blip r:embed="rId3"/>
                <a:stretch>
                  <a:fillRect l="-1211" t="-948" b="-2844"/>
                </a:stretch>
              </a:blipFill>
              <a:ln w="19050">
                <a:solidFill>
                  <a:srgbClr val="C00000"/>
                </a:solidFill>
              </a:ln>
            </p:spPr>
            <p:txBody>
              <a:bodyPr/>
              <a:lstStyle/>
              <a:p>
                <a:r>
                  <a:rPr lang="en-GB">
                    <a:noFill/>
                  </a:rPr>
                  <a:t> </a:t>
                </a:r>
              </a:p>
            </p:txBody>
          </p:sp>
        </mc:Fallback>
      </mc:AlternateContent>
      <p:sp>
        <p:nvSpPr>
          <p:cNvPr id="14" name="TextBox 13">
            <a:extLst>
              <a:ext uri="{FF2B5EF4-FFF2-40B4-BE49-F238E27FC236}">
                <a16:creationId xmlns:a16="http://schemas.microsoft.com/office/drawing/2014/main" id="{6B43952E-8AEE-B6C7-8C1E-73910073F93C}"/>
              </a:ext>
            </a:extLst>
          </p:cNvPr>
          <p:cNvSpPr txBox="1"/>
          <p:nvPr/>
        </p:nvSpPr>
        <p:spPr>
          <a:xfrm>
            <a:off x="5856228" y="1465505"/>
            <a:ext cx="501606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Saltwater is an aqueous solution of salt dissolved in water</a:t>
            </a:r>
            <a:endParaRPr lang="en-GB" sz="2000">
              <a:latin typeface="Century Gothic"/>
            </a:endParaRPr>
          </a:p>
        </p:txBody>
      </p:sp>
      <p:sp>
        <p:nvSpPr>
          <p:cNvPr id="4" name="TextBox 3">
            <a:extLst>
              <a:ext uri="{FF2B5EF4-FFF2-40B4-BE49-F238E27FC236}">
                <a16:creationId xmlns:a16="http://schemas.microsoft.com/office/drawing/2014/main" id="{219141DB-4F6E-318F-A541-F4C2D9016161}"/>
              </a:ext>
            </a:extLst>
          </p:cNvPr>
          <p:cNvSpPr txBox="1"/>
          <p:nvPr/>
        </p:nvSpPr>
        <p:spPr>
          <a:xfrm>
            <a:off x="239804" y="4667950"/>
            <a:ext cx="2295143"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Aqua (from the Latin meaning 'water’), </a:t>
            </a:r>
            <a:r>
              <a:rPr lang="en-GB" sz="2000" err="1">
                <a:solidFill>
                  <a:srgbClr val="242424"/>
                </a:solidFill>
                <a:latin typeface="Century Gothic"/>
              </a:rPr>
              <a:t>ous</a:t>
            </a:r>
            <a:r>
              <a:rPr lang="en-GB" sz="2000">
                <a:solidFill>
                  <a:srgbClr val="242424"/>
                </a:solidFill>
                <a:latin typeface="Century Gothic"/>
              </a:rPr>
              <a:t> (suffix meaning 'full of')</a:t>
            </a:r>
          </a:p>
        </p:txBody>
      </p:sp>
      <p:sp>
        <p:nvSpPr>
          <p:cNvPr id="7" name="TextBox 6">
            <a:extLst>
              <a:ext uri="{FF2B5EF4-FFF2-40B4-BE49-F238E27FC236}">
                <a16:creationId xmlns:a16="http://schemas.microsoft.com/office/drawing/2014/main" id="{37B3EF05-46B1-C215-6E71-38E21D9197D4}"/>
              </a:ext>
            </a:extLst>
          </p:cNvPr>
          <p:cNvSpPr txBox="1"/>
          <p:nvPr/>
        </p:nvSpPr>
        <p:spPr>
          <a:xfrm>
            <a:off x="5856228" y="5283503"/>
            <a:ext cx="501606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Aqua often is used for things related to water </a:t>
            </a:r>
            <a:r>
              <a:rPr lang="en-GB" sz="2000">
                <a:solidFill>
                  <a:srgbClr val="242424"/>
                </a:solidFill>
                <a:latin typeface="Century Gothic" panose="020B0502020202020204" pitchFamily="34" charset="0"/>
              </a:rPr>
              <a:t>–</a:t>
            </a:r>
            <a:r>
              <a:rPr lang="en-GB" sz="2000">
                <a:solidFill>
                  <a:srgbClr val="242424"/>
                </a:solidFill>
                <a:latin typeface="Century Gothic"/>
              </a:rPr>
              <a:t> aquariums and aquatic sports, for example</a:t>
            </a:r>
          </a:p>
        </p:txBody>
      </p:sp>
      <p:pic>
        <p:nvPicPr>
          <p:cNvPr id="8" name="Picture 7" descr="A pile of blue powder labelled 'copper sulfate powder CuSO4 (s)'">
            <a:extLst>
              <a:ext uri="{FF2B5EF4-FFF2-40B4-BE49-F238E27FC236}">
                <a16:creationId xmlns:a16="http://schemas.microsoft.com/office/drawing/2014/main" id="{981C7EA0-8AFA-D78F-EB83-46575A4681F8}"/>
              </a:ext>
            </a:extLst>
          </p:cNvPr>
          <p:cNvPicPr>
            <a:picLocks noChangeAspect="1"/>
          </p:cNvPicPr>
          <p:nvPr/>
        </p:nvPicPr>
        <p:blipFill>
          <a:blip r:embed="rId4"/>
          <a:stretch>
            <a:fillRect/>
          </a:stretch>
        </p:blipFill>
        <p:spPr>
          <a:xfrm>
            <a:off x="2612686" y="1403025"/>
            <a:ext cx="2449975" cy="1630221"/>
          </a:xfrm>
          <a:prstGeom prst="rect">
            <a:avLst/>
          </a:prstGeom>
        </p:spPr>
      </p:pic>
      <p:pic>
        <p:nvPicPr>
          <p:cNvPr id="10" name="Picture 9" descr="A beaker containing blue liquid, labelled 'aqueous solution copper sulfate CuSO4 (aq)'">
            <a:extLst>
              <a:ext uri="{FF2B5EF4-FFF2-40B4-BE49-F238E27FC236}">
                <a16:creationId xmlns:a16="http://schemas.microsoft.com/office/drawing/2014/main" id="{5955401D-7FC7-564E-4CE7-051F620DFB03}"/>
              </a:ext>
            </a:extLst>
          </p:cNvPr>
          <p:cNvPicPr>
            <a:picLocks noChangeAspect="1"/>
          </p:cNvPicPr>
          <p:nvPr/>
        </p:nvPicPr>
        <p:blipFill>
          <a:blip r:embed="rId5"/>
          <a:stretch>
            <a:fillRect/>
          </a:stretch>
        </p:blipFill>
        <p:spPr>
          <a:xfrm>
            <a:off x="2714883" y="3163171"/>
            <a:ext cx="2800317" cy="1718062"/>
          </a:xfrm>
          <a:prstGeom prst="rect">
            <a:avLst/>
          </a:prstGeom>
        </p:spPr>
      </p:pic>
      <p:sp>
        <p:nvSpPr>
          <p:cNvPr id="16" name="TextBox 15">
            <a:extLst>
              <a:ext uri="{FF2B5EF4-FFF2-40B4-BE49-F238E27FC236}">
                <a16:creationId xmlns:a16="http://schemas.microsoft.com/office/drawing/2014/main" id="{00322C0C-C550-AB7D-127C-9B4A41F7A0A0}"/>
              </a:ext>
            </a:extLst>
          </p:cNvPr>
          <p:cNvSpPr txBox="1"/>
          <p:nvPr/>
        </p:nvSpPr>
        <p:spPr>
          <a:xfrm>
            <a:off x="5059125" y="1860126"/>
            <a:ext cx="913184" cy="76944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latin typeface="Century Gothic"/>
              </a:rPr>
              <a:t>copper sulfate powder CuSO</a:t>
            </a:r>
            <a:r>
              <a:rPr lang="en-US" sz="1100" baseline="-25000">
                <a:latin typeface="Century Gothic"/>
              </a:rPr>
              <a:t>4</a:t>
            </a:r>
            <a:r>
              <a:rPr lang="en-US" sz="1100">
                <a:latin typeface="Cambria Math"/>
                <a:ea typeface="Cambria Math"/>
              </a:rPr>
              <a:t>(s)</a:t>
            </a:r>
          </a:p>
        </p:txBody>
      </p:sp>
      <p:sp>
        <p:nvSpPr>
          <p:cNvPr id="17" name="TextBox 16">
            <a:extLst>
              <a:ext uri="{FF2B5EF4-FFF2-40B4-BE49-F238E27FC236}">
                <a16:creationId xmlns:a16="http://schemas.microsoft.com/office/drawing/2014/main" id="{4EFC5D61-5145-48EC-88AF-BDFFADC8DE1E}"/>
              </a:ext>
            </a:extLst>
          </p:cNvPr>
          <p:cNvSpPr txBox="1"/>
          <p:nvPr/>
        </p:nvSpPr>
        <p:spPr>
          <a:xfrm>
            <a:off x="2617072" y="4882405"/>
            <a:ext cx="3155317"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latin typeface="Century Gothic"/>
                <a:ea typeface="Cambria Math"/>
              </a:rPr>
              <a:t>aqueous solution copper sulfate CuSO</a:t>
            </a:r>
            <a:r>
              <a:rPr lang="en-US" sz="1100" baseline="-25000">
                <a:latin typeface="Century Gothic"/>
                <a:ea typeface="Cambria Math"/>
              </a:rPr>
              <a:t>4</a:t>
            </a:r>
            <a:r>
              <a:rPr lang="en-US" sz="1100">
                <a:latin typeface="Cambria Math"/>
              </a:rPr>
              <a:t>(</a:t>
            </a:r>
            <a:r>
              <a:rPr lang="en-US" sz="1100" err="1">
                <a:latin typeface="Cambria Math"/>
              </a:rPr>
              <a:t>aq</a:t>
            </a:r>
            <a:r>
              <a:rPr lang="en-US" sz="1100">
                <a:latin typeface="Cambria Math"/>
              </a:rPr>
              <a:t>)</a:t>
            </a:r>
            <a:endParaRPr lang="en-US" sz="1100">
              <a:latin typeface="Calibri"/>
              <a:ea typeface="Calibri"/>
              <a:cs typeface="Calibri"/>
            </a:endParaRPr>
          </a:p>
        </p:txBody>
      </p:sp>
    </p:spTree>
    <p:extLst>
      <p:ext uri="{BB962C8B-B14F-4D97-AF65-F5344CB8AC3E}">
        <p14:creationId xmlns:p14="http://schemas.microsoft.com/office/powerpoint/2010/main" val="2910802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39690-9FF8-EF94-C205-7D9993A747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92AEC1-2E3B-3831-FD4A-234C5CA9DAB9}"/>
              </a:ext>
            </a:extLst>
          </p:cNvPr>
          <p:cNvSpPr>
            <a:spLocks noGrp="1"/>
          </p:cNvSpPr>
          <p:nvPr>
            <p:ph type="title"/>
          </p:nvPr>
        </p:nvSpPr>
        <p:spPr>
          <a:xfrm>
            <a:off x="461559" y="540000"/>
            <a:ext cx="3608417" cy="418250"/>
          </a:xfrm>
        </p:spPr>
        <p:txBody>
          <a:bodyPr/>
          <a:lstStyle/>
          <a:p>
            <a:r>
              <a:rPr lang="en-US" sz="4000">
                <a:latin typeface="Century Gothic"/>
              </a:rPr>
              <a:t>Concentrated </a:t>
            </a:r>
          </a:p>
        </p:txBody>
      </p:sp>
      <p:sp>
        <p:nvSpPr>
          <p:cNvPr id="6" name="Title 1">
            <a:extLst>
              <a:ext uri="{FF2B5EF4-FFF2-40B4-BE49-F238E27FC236}">
                <a16:creationId xmlns:a16="http://schemas.microsoft.com/office/drawing/2014/main" id="{6338D930-550C-3C4B-2C49-6D2133413107}"/>
              </a:ext>
            </a:extLst>
          </p:cNvPr>
          <p:cNvSpPr txBox="1">
            <a:spLocks/>
          </p:cNvSpPr>
          <p:nvPr/>
        </p:nvSpPr>
        <p:spPr>
          <a:xfrm>
            <a:off x="4618446" y="568035"/>
            <a:ext cx="6226292"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when there is a lot of solute dissolved in a particular volume of solvent</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1E80A803-8A16-5AF7-449C-BEBD45851FEA}"/>
              </a:ext>
            </a:extLst>
          </p:cNvPr>
          <p:cNvSpPr txBox="1"/>
          <p:nvPr/>
        </p:nvSpPr>
        <p:spPr>
          <a:xfrm>
            <a:off x="415979" y="1580029"/>
            <a:ext cx="2227492"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when a solution has lots of solute compared to the solvent</a:t>
            </a:r>
          </a:p>
        </p:txBody>
      </p:sp>
      <p:grpSp>
        <p:nvGrpSpPr>
          <p:cNvPr id="3" name="Group 2" descr="A diagram showing two beakers of liquid one darker orange is labelled 'concentrated' and one lighter orange is labelled 'dilute'">
            <a:extLst>
              <a:ext uri="{FF2B5EF4-FFF2-40B4-BE49-F238E27FC236}">
                <a16:creationId xmlns:a16="http://schemas.microsoft.com/office/drawing/2014/main" id="{D51B77A1-997F-A169-3475-988D14786C6B}"/>
              </a:ext>
            </a:extLst>
          </p:cNvPr>
          <p:cNvGrpSpPr/>
          <p:nvPr/>
        </p:nvGrpSpPr>
        <p:grpSpPr>
          <a:xfrm>
            <a:off x="2878378" y="1849900"/>
            <a:ext cx="4254466" cy="2808318"/>
            <a:chOff x="2878378" y="1849900"/>
            <a:chExt cx="4254466" cy="2808318"/>
          </a:xfrm>
        </p:grpSpPr>
        <p:pic>
          <p:nvPicPr>
            <p:cNvPr id="20" name="Picture 19">
              <a:extLst>
                <a:ext uri="{FF2B5EF4-FFF2-40B4-BE49-F238E27FC236}">
                  <a16:creationId xmlns:a16="http://schemas.microsoft.com/office/drawing/2014/main" id="{C3192CCA-45F6-9A2F-0FDE-30ED4F80F954}"/>
                </a:ext>
                <a:ext uri="{C183D7F6-B498-43B3-948B-1728B52AA6E4}">
                  <adec:decorative xmlns:adec="http://schemas.microsoft.com/office/drawing/2017/decorative" val="1"/>
                </a:ext>
              </a:extLst>
            </p:cNvPr>
            <p:cNvPicPr>
              <a:picLocks noChangeAspect="1"/>
            </p:cNvPicPr>
            <p:nvPr/>
          </p:nvPicPr>
          <p:blipFill>
            <a:blip r:embed="rId3"/>
            <a:srcRect l="20216" t="25058" r="23294" b="13935"/>
            <a:stretch>
              <a:fillRect/>
            </a:stretch>
          </p:blipFill>
          <p:spPr>
            <a:xfrm>
              <a:off x="4945177" y="1849901"/>
              <a:ext cx="2187667" cy="2438986"/>
            </a:xfrm>
            <a:prstGeom prst="rect">
              <a:avLst/>
            </a:prstGeom>
          </p:spPr>
        </p:pic>
        <p:pic>
          <p:nvPicPr>
            <p:cNvPr id="21" name="Picture 20">
              <a:extLst>
                <a:ext uri="{FF2B5EF4-FFF2-40B4-BE49-F238E27FC236}">
                  <a16:creationId xmlns:a16="http://schemas.microsoft.com/office/drawing/2014/main" id="{5B572B66-4018-EDE1-D2C5-4AFAE640FCFC}"/>
                </a:ext>
                <a:ext uri="{C183D7F6-B498-43B3-948B-1728B52AA6E4}">
                  <adec:decorative xmlns:adec="http://schemas.microsoft.com/office/drawing/2017/decorative" val="1"/>
                </a:ext>
              </a:extLst>
            </p:cNvPr>
            <p:cNvPicPr>
              <a:picLocks noChangeAspect="1"/>
            </p:cNvPicPr>
            <p:nvPr/>
          </p:nvPicPr>
          <p:blipFill>
            <a:blip r:embed="rId4"/>
            <a:srcRect l="24798" t="24791" r="21833" b="12768"/>
            <a:stretch>
              <a:fillRect/>
            </a:stretch>
          </p:blipFill>
          <p:spPr>
            <a:xfrm>
              <a:off x="2878378" y="1849900"/>
              <a:ext cx="2066800" cy="2418109"/>
            </a:xfrm>
            <a:prstGeom prst="rect">
              <a:avLst/>
            </a:prstGeom>
          </p:spPr>
        </p:pic>
        <p:grpSp>
          <p:nvGrpSpPr>
            <p:cNvPr id="17" name="Group 16">
              <a:extLst>
                <a:ext uri="{FF2B5EF4-FFF2-40B4-BE49-F238E27FC236}">
                  <a16:creationId xmlns:a16="http://schemas.microsoft.com/office/drawing/2014/main" id="{190DE684-3086-19CD-D264-30FE54D19ED0}"/>
                </a:ext>
              </a:extLst>
            </p:cNvPr>
            <p:cNvGrpSpPr/>
            <p:nvPr/>
          </p:nvGrpSpPr>
          <p:grpSpPr>
            <a:xfrm>
              <a:off x="2881747" y="4268009"/>
              <a:ext cx="3618688" cy="390209"/>
              <a:chOff x="2933939" y="4163625"/>
              <a:chExt cx="3618688" cy="390209"/>
            </a:xfrm>
          </p:grpSpPr>
          <p:sp>
            <p:nvSpPr>
              <p:cNvPr id="15" name="TextBox 14">
                <a:extLst>
                  <a:ext uri="{FF2B5EF4-FFF2-40B4-BE49-F238E27FC236}">
                    <a16:creationId xmlns:a16="http://schemas.microsoft.com/office/drawing/2014/main" id="{5BEA3D0A-73C1-A1BF-918D-4C52613B3B6E}"/>
                  </a:ext>
                </a:extLst>
              </p:cNvPr>
              <p:cNvSpPr txBox="1"/>
              <p:nvPr/>
            </p:nvSpPr>
            <p:spPr>
              <a:xfrm>
                <a:off x="2933939" y="4163625"/>
                <a:ext cx="1828525" cy="369332"/>
              </a:xfrm>
              <a:prstGeom prst="rect">
                <a:avLst/>
              </a:prstGeom>
              <a:noFill/>
            </p:spPr>
            <p:txBody>
              <a:bodyPr wrap="square">
                <a:spAutoFit/>
              </a:bodyPr>
              <a:lstStyle/>
              <a:p>
                <a:pPr algn="ctr"/>
                <a:r>
                  <a:rPr lang="en-GB" b="1">
                    <a:solidFill>
                      <a:srgbClr val="242424"/>
                    </a:solidFill>
                    <a:latin typeface="Century Gothic"/>
                  </a:rPr>
                  <a:t>concentrated</a:t>
                </a:r>
                <a:endParaRPr lang="en-GB" b="1"/>
              </a:p>
            </p:txBody>
          </p:sp>
          <p:sp>
            <p:nvSpPr>
              <p:cNvPr id="16" name="TextBox 15">
                <a:extLst>
                  <a:ext uri="{FF2B5EF4-FFF2-40B4-BE49-F238E27FC236}">
                    <a16:creationId xmlns:a16="http://schemas.microsoft.com/office/drawing/2014/main" id="{5EA21934-2838-8E7C-CBE3-01AAEF4A72A6}"/>
                  </a:ext>
                </a:extLst>
              </p:cNvPr>
              <p:cNvSpPr txBox="1"/>
              <p:nvPr/>
            </p:nvSpPr>
            <p:spPr>
              <a:xfrm>
                <a:off x="5739234" y="4184502"/>
                <a:ext cx="813393" cy="369332"/>
              </a:xfrm>
              <a:prstGeom prst="rect">
                <a:avLst/>
              </a:prstGeom>
              <a:noFill/>
            </p:spPr>
            <p:txBody>
              <a:bodyPr wrap="square">
                <a:spAutoFit/>
              </a:bodyPr>
              <a:lstStyle/>
              <a:p>
                <a:pPr algn="ctr"/>
                <a:r>
                  <a:rPr lang="en-GB">
                    <a:solidFill>
                      <a:srgbClr val="242424"/>
                    </a:solidFill>
                    <a:latin typeface="Century Gothic"/>
                  </a:rPr>
                  <a:t>dilute</a:t>
                </a:r>
                <a:endParaRPr lang="en-GB"/>
              </a:p>
            </p:txBody>
          </p:sp>
        </p:grpSp>
      </p:grpSp>
      <p:sp>
        <p:nvSpPr>
          <p:cNvPr id="11" name="TextBox 10">
            <a:extLst>
              <a:ext uri="{FF2B5EF4-FFF2-40B4-BE49-F238E27FC236}">
                <a16:creationId xmlns:a16="http://schemas.microsoft.com/office/drawing/2014/main" id="{2F156693-913A-1774-083A-2D0787F403BD}"/>
              </a:ext>
            </a:extLst>
          </p:cNvPr>
          <p:cNvSpPr txBox="1"/>
          <p:nvPr/>
        </p:nvSpPr>
        <p:spPr>
          <a:xfrm>
            <a:off x="415978" y="4160747"/>
            <a:ext cx="222749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Con-</a:t>
            </a:r>
            <a:r>
              <a:rPr lang="en-GB" sz="2000" err="1">
                <a:solidFill>
                  <a:srgbClr val="242424"/>
                </a:solidFill>
                <a:latin typeface="Century Gothic"/>
              </a:rPr>
              <a:t>sen</a:t>
            </a:r>
            <a:r>
              <a:rPr lang="en-GB" sz="2000">
                <a:solidFill>
                  <a:srgbClr val="242424"/>
                </a:solidFill>
                <a:latin typeface="Century Gothic"/>
              </a:rPr>
              <a:t>-tray-</a:t>
            </a:r>
            <a:r>
              <a:rPr lang="en-GB" sz="2000" err="1">
                <a:solidFill>
                  <a:srgbClr val="242424"/>
                </a:solidFill>
                <a:latin typeface="Century Gothic"/>
              </a:rPr>
              <a:t>tid</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008A5D3C-8DCF-F837-E4D2-5D120E305603}"/>
              </a:ext>
            </a:extLst>
          </p:cNvPr>
          <p:cNvSpPr txBox="1"/>
          <p:nvPr/>
        </p:nvSpPr>
        <p:spPr>
          <a:xfrm>
            <a:off x="7378955" y="3083529"/>
            <a:ext cx="3465783"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strength (of acids) </a:t>
            </a:r>
            <a:r>
              <a:rPr lang="en-GB" sz="2000">
                <a:solidFill>
                  <a:srgbClr val="242424"/>
                </a:solidFill>
                <a:latin typeface="Century Gothic" panose="020B0502020202020204" pitchFamily="34" charset="0"/>
              </a:rPr>
              <a:t>–</a:t>
            </a:r>
            <a:r>
              <a:rPr lang="en-GB" sz="2000">
                <a:solidFill>
                  <a:srgbClr val="242424"/>
                </a:solidFill>
                <a:latin typeface="Century Gothic"/>
              </a:rPr>
              <a:t> this is a separate term. Acids  can be both concentrated </a:t>
            </a:r>
            <a:r>
              <a:rPr lang="en-GB" sz="2000" b="1">
                <a:solidFill>
                  <a:srgbClr val="242424"/>
                </a:solidFill>
                <a:latin typeface="Century Gothic"/>
              </a:rPr>
              <a:t>and</a:t>
            </a:r>
            <a:r>
              <a:rPr lang="en-GB" sz="2000">
                <a:solidFill>
                  <a:srgbClr val="242424"/>
                </a:solidFill>
                <a:latin typeface="Century Gothic"/>
              </a:rPr>
              <a:t> strong/weak</a:t>
            </a:r>
          </a:p>
        </p:txBody>
      </p:sp>
      <p:sp>
        <p:nvSpPr>
          <p:cNvPr id="14" name="TextBox 13">
            <a:extLst>
              <a:ext uri="{FF2B5EF4-FFF2-40B4-BE49-F238E27FC236}">
                <a16:creationId xmlns:a16="http://schemas.microsoft.com/office/drawing/2014/main" id="{7BDA7F8A-72AD-015E-BF14-C319C8C2CB56}"/>
              </a:ext>
            </a:extLst>
          </p:cNvPr>
          <p:cNvSpPr txBox="1"/>
          <p:nvPr/>
        </p:nvSpPr>
        <p:spPr>
          <a:xfrm>
            <a:off x="7367751" y="1580029"/>
            <a:ext cx="347698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We buy squash in a concentrated form, and dilute it by adding water</a:t>
            </a:r>
            <a:endParaRPr lang="en-GB" sz="2000">
              <a:latin typeface="Century Gothic"/>
            </a:endParaRPr>
          </a:p>
        </p:txBody>
      </p:sp>
      <p:sp>
        <p:nvSpPr>
          <p:cNvPr id="4" name="TextBox 3">
            <a:extLst>
              <a:ext uri="{FF2B5EF4-FFF2-40B4-BE49-F238E27FC236}">
                <a16:creationId xmlns:a16="http://schemas.microsoft.com/office/drawing/2014/main" id="{7FBA6404-2428-0389-E75A-8768E6FAD428}"/>
              </a:ext>
            </a:extLst>
          </p:cNvPr>
          <p:cNvSpPr txBox="1"/>
          <p:nvPr/>
        </p:nvSpPr>
        <p:spPr>
          <a:xfrm>
            <a:off x="415979" y="5202582"/>
            <a:ext cx="519410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242424"/>
                </a:solidFill>
                <a:latin typeface="Century Gothic"/>
              </a:rPr>
              <a:t>Conc</a:t>
            </a:r>
            <a:r>
              <a:rPr lang="en-GB" sz="2000">
                <a:solidFill>
                  <a:srgbClr val="242424"/>
                </a:solidFill>
                <a:latin typeface="Century Gothic"/>
              </a:rPr>
              <a:t> (with), </a:t>
            </a:r>
            <a:r>
              <a:rPr lang="en-GB" sz="2000" err="1">
                <a:solidFill>
                  <a:srgbClr val="242424"/>
                </a:solidFill>
                <a:latin typeface="Century Gothic"/>
              </a:rPr>
              <a:t>centrate</a:t>
            </a:r>
            <a:r>
              <a:rPr lang="en-GB" sz="2000">
                <a:solidFill>
                  <a:srgbClr val="242424"/>
                </a:solidFill>
                <a:latin typeface="Century Gothic"/>
              </a:rPr>
              <a:t> (to focus) which suggests that the solute is 'packed' or 'focussed' within the solution</a:t>
            </a:r>
          </a:p>
        </p:txBody>
      </p:sp>
      <p:sp>
        <p:nvSpPr>
          <p:cNvPr id="7" name="TextBox 6">
            <a:extLst>
              <a:ext uri="{FF2B5EF4-FFF2-40B4-BE49-F238E27FC236}">
                <a16:creationId xmlns:a16="http://schemas.microsoft.com/office/drawing/2014/main" id="{615903AA-C115-F70F-3C0D-C16800B7A884}"/>
              </a:ext>
            </a:extLst>
          </p:cNvPr>
          <p:cNvSpPr txBox="1"/>
          <p:nvPr/>
        </p:nvSpPr>
        <p:spPr>
          <a:xfrm>
            <a:off x="6258366" y="5202582"/>
            <a:ext cx="458637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Concentrated in everyday life often means more powerful, like a concentrated cleaning product</a:t>
            </a:r>
          </a:p>
        </p:txBody>
      </p:sp>
    </p:spTree>
    <p:extLst>
      <p:ext uri="{BB962C8B-B14F-4D97-AF65-F5344CB8AC3E}">
        <p14:creationId xmlns:p14="http://schemas.microsoft.com/office/powerpoint/2010/main" val="2067598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896F8-E911-1F67-E105-4B550E0483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1956CB-D98F-AE5D-FA39-61A7F3848A9C}"/>
              </a:ext>
            </a:extLst>
          </p:cNvPr>
          <p:cNvSpPr>
            <a:spLocks noGrp="1"/>
          </p:cNvSpPr>
          <p:nvPr>
            <p:ph type="title"/>
          </p:nvPr>
        </p:nvSpPr>
        <p:spPr>
          <a:xfrm>
            <a:off x="430304" y="540000"/>
            <a:ext cx="2767976" cy="440661"/>
          </a:xfrm>
        </p:spPr>
        <p:txBody>
          <a:bodyPr/>
          <a:lstStyle/>
          <a:p>
            <a:r>
              <a:rPr lang="en-US" sz="4000">
                <a:latin typeface="Century Gothic"/>
              </a:rPr>
              <a:t>Dilute </a:t>
            </a:r>
          </a:p>
        </p:txBody>
      </p:sp>
      <p:sp>
        <p:nvSpPr>
          <p:cNvPr id="6" name="Title 1">
            <a:extLst>
              <a:ext uri="{FF2B5EF4-FFF2-40B4-BE49-F238E27FC236}">
                <a16:creationId xmlns:a16="http://schemas.microsoft.com/office/drawing/2014/main" id="{E0F12F66-7D26-32B5-CA8A-93B2BAB9B821}"/>
              </a:ext>
            </a:extLst>
          </p:cNvPr>
          <p:cNvSpPr txBox="1">
            <a:spLocks/>
          </p:cNvSpPr>
          <p:nvPr/>
        </p:nvSpPr>
        <p:spPr>
          <a:xfrm>
            <a:off x="3878542" y="546795"/>
            <a:ext cx="6817343" cy="779981"/>
          </a:xfrm>
          <a:prstGeom prst="rect">
            <a:avLst/>
          </a:prstGeom>
          <a:solidFill>
            <a:srgbClr val="C8102E">
              <a:alpha val="27000"/>
            </a:srgbClr>
          </a:solidFill>
        </p:spPr>
        <p:txBody>
          <a:bodyPr vert="horz" lIns="72000" tIns="36000" rIns="72000" bIns="36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when there is not very much solute dissolved in a particular volume of solvent</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FAEC7F87-EE97-018D-E929-EA436B597D6D}"/>
              </a:ext>
            </a:extLst>
          </p:cNvPr>
          <p:cNvSpPr txBox="1"/>
          <p:nvPr/>
        </p:nvSpPr>
        <p:spPr>
          <a:xfrm>
            <a:off x="430304" y="1394274"/>
            <a:ext cx="2248432"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when a solution has a small amount of solute compared to the solvent</a:t>
            </a:r>
          </a:p>
        </p:txBody>
      </p:sp>
      <p:grpSp>
        <p:nvGrpSpPr>
          <p:cNvPr id="3" name="Group 2" descr="A diagram showing two beakers of liquid one darker orange is labelled 'concentrated' and one lighter orange is labelled 'dilute'">
            <a:extLst>
              <a:ext uri="{FF2B5EF4-FFF2-40B4-BE49-F238E27FC236}">
                <a16:creationId xmlns:a16="http://schemas.microsoft.com/office/drawing/2014/main" id="{5A6C1B36-E534-A6CC-2B06-C0D0775E09B5}"/>
              </a:ext>
            </a:extLst>
          </p:cNvPr>
          <p:cNvGrpSpPr/>
          <p:nvPr/>
        </p:nvGrpSpPr>
        <p:grpSpPr>
          <a:xfrm>
            <a:off x="3243720" y="2035247"/>
            <a:ext cx="4006166" cy="2643848"/>
            <a:chOff x="3243720" y="2035247"/>
            <a:chExt cx="4006166" cy="2643848"/>
          </a:xfrm>
        </p:grpSpPr>
        <p:pic>
          <p:nvPicPr>
            <p:cNvPr id="18" name="Picture 17" descr="A glass of liquid with a white background&#10;&#10;AI-generated content may be incorrect.">
              <a:extLst>
                <a:ext uri="{FF2B5EF4-FFF2-40B4-BE49-F238E27FC236}">
                  <a16:creationId xmlns:a16="http://schemas.microsoft.com/office/drawing/2014/main" id="{3F3320C5-1D76-C079-3AE1-7BE9ABA0FF01}"/>
                </a:ext>
              </a:extLst>
            </p:cNvPr>
            <p:cNvPicPr>
              <a:picLocks noChangeAspect="1"/>
            </p:cNvPicPr>
            <p:nvPr/>
          </p:nvPicPr>
          <p:blipFill>
            <a:blip r:embed="rId3"/>
            <a:srcRect t="29921" r="29705" b="14458"/>
            <a:stretch>
              <a:fillRect/>
            </a:stretch>
          </p:blipFill>
          <p:spPr>
            <a:xfrm>
              <a:off x="4527638" y="2065219"/>
              <a:ext cx="2722248" cy="2223667"/>
            </a:xfrm>
            <a:prstGeom prst="rect">
              <a:avLst/>
            </a:prstGeom>
          </p:spPr>
        </p:pic>
        <p:pic>
          <p:nvPicPr>
            <p:cNvPr id="23" name="Picture 22" descr="A glass of orange liquid&#10;&#10;AI-generated content may be incorrect.">
              <a:extLst>
                <a:ext uri="{FF2B5EF4-FFF2-40B4-BE49-F238E27FC236}">
                  <a16:creationId xmlns:a16="http://schemas.microsoft.com/office/drawing/2014/main" id="{1FFB0850-3AC9-D0DF-4F8E-8E75875FA4C9}"/>
                </a:ext>
              </a:extLst>
            </p:cNvPr>
            <p:cNvPicPr>
              <a:picLocks noChangeAspect="1"/>
            </p:cNvPicPr>
            <p:nvPr/>
          </p:nvPicPr>
          <p:blipFill>
            <a:blip r:embed="rId4"/>
            <a:srcRect l="24798" t="29036" r="21833" b="15795"/>
            <a:stretch>
              <a:fillRect/>
            </a:stretch>
          </p:blipFill>
          <p:spPr>
            <a:xfrm>
              <a:off x="3243720" y="2035247"/>
              <a:ext cx="2066800" cy="2136467"/>
            </a:xfrm>
            <a:prstGeom prst="rect">
              <a:avLst/>
            </a:prstGeom>
          </p:spPr>
        </p:pic>
        <p:grpSp>
          <p:nvGrpSpPr>
            <p:cNvPr id="27" name="Group 26">
              <a:extLst>
                <a:ext uri="{FF2B5EF4-FFF2-40B4-BE49-F238E27FC236}">
                  <a16:creationId xmlns:a16="http://schemas.microsoft.com/office/drawing/2014/main" id="{EF459684-8AF6-A090-A92F-A21C3E2B7903}"/>
                </a:ext>
              </a:extLst>
            </p:cNvPr>
            <p:cNvGrpSpPr/>
            <p:nvPr/>
          </p:nvGrpSpPr>
          <p:grpSpPr>
            <a:xfrm>
              <a:off x="3247090" y="4288886"/>
              <a:ext cx="3618688" cy="390209"/>
              <a:chOff x="2933939" y="4163625"/>
              <a:chExt cx="3618688" cy="390209"/>
            </a:xfrm>
          </p:grpSpPr>
          <p:sp>
            <p:nvSpPr>
              <p:cNvPr id="25" name="TextBox 24">
                <a:extLst>
                  <a:ext uri="{FF2B5EF4-FFF2-40B4-BE49-F238E27FC236}">
                    <a16:creationId xmlns:a16="http://schemas.microsoft.com/office/drawing/2014/main" id="{04CF1CEA-272D-9156-134E-4132CE4E51AC}"/>
                  </a:ext>
                </a:extLst>
              </p:cNvPr>
              <p:cNvSpPr txBox="1"/>
              <p:nvPr/>
            </p:nvSpPr>
            <p:spPr>
              <a:xfrm>
                <a:off x="2933939" y="4163625"/>
                <a:ext cx="1828525" cy="369332"/>
              </a:xfrm>
              <a:prstGeom prst="rect">
                <a:avLst/>
              </a:prstGeom>
              <a:noFill/>
            </p:spPr>
            <p:txBody>
              <a:bodyPr wrap="square" lIns="91440" tIns="45720" rIns="91440" bIns="45720" anchor="t">
                <a:spAutoFit/>
              </a:bodyPr>
              <a:lstStyle/>
              <a:p>
                <a:pPr algn="ctr"/>
                <a:r>
                  <a:rPr lang="en-GB" dirty="0">
                    <a:solidFill>
                      <a:srgbClr val="242424"/>
                    </a:solidFill>
                    <a:latin typeface="Century Gothic"/>
                  </a:rPr>
                  <a:t>concentrated</a:t>
                </a:r>
                <a:endParaRPr lang="en-GB" dirty="0">
                  <a:ea typeface="Calibri"/>
                  <a:cs typeface="Calibri"/>
                </a:endParaRPr>
              </a:p>
            </p:txBody>
          </p:sp>
          <p:sp>
            <p:nvSpPr>
              <p:cNvPr id="26" name="TextBox 25">
                <a:extLst>
                  <a:ext uri="{FF2B5EF4-FFF2-40B4-BE49-F238E27FC236}">
                    <a16:creationId xmlns:a16="http://schemas.microsoft.com/office/drawing/2014/main" id="{B033FA88-4B18-EA5D-CFF1-6497BC1BC3EF}"/>
                  </a:ext>
                </a:extLst>
              </p:cNvPr>
              <p:cNvSpPr txBox="1"/>
              <p:nvPr/>
            </p:nvSpPr>
            <p:spPr>
              <a:xfrm>
                <a:off x="5739234" y="4184502"/>
                <a:ext cx="813393" cy="369332"/>
              </a:xfrm>
              <a:prstGeom prst="rect">
                <a:avLst/>
              </a:prstGeom>
              <a:noFill/>
            </p:spPr>
            <p:txBody>
              <a:bodyPr wrap="square" lIns="91440" tIns="45720" rIns="91440" bIns="45720" anchor="t">
                <a:spAutoFit/>
              </a:bodyPr>
              <a:lstStyle/>
              <a:p>
                <a:pPr algn="ctr"/>
                <a:r>
                  <a:rPr lang="en-GB" b="1">
                    <a:solidFill>
                      <a:srgbClr val="242424"/>
                    </a:solidFill>
                    <a:latin typeface="Century Gothic"/>
                  </a:rPr>
                  <a:t>dilute</a:t>
                </a:r>
                <a:endParaRPr lang="en-GB" b="1">
                  <a:ea typeface="Calibri"/>
                  <a:cs typeface="Calibri"/>
                </a:endParaRPr>
              </a:p>
            </p:txBody>
          </p:sp>
        </p:grpSp>
      </p:grpSp>
      <p:sp>
        <p:nvSpPr>
          <p:cNvPr id="11" name="TextBox 10">
            <a:extLst>
              <a:ext uri="{FF2B5EF4-FFF2-40B4-BE49-F238E27FC236}">
                <a16:creationId xmlns:a16="http://schemas.microsoft.com/office/drawing/2014/main" id="{D4CCDF9E-36E3-4C25-0B83-F666FA432ABB}"/>
              </a:ext>
            </a:extLst>
          </p:cNvPr>
          <p:cNvSpPr txBox="1"/>
          <p:nvPr/>
        </p:nvSpPr>
        <p:spPr>
          <a:xfrm>
            <a:off x="471314" y="3755246"/>
            <a:ext cx="220742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D-eye-l-</a:t>
            </a:r>
            <a:r>
              <a:rPr lang="en-GB" sz="2000" err="1">
                <a:solidFill>
                  <a:srgbClr val="242424"/>
                </a:solidFill>
                <a:latin typeface="Century Gothic"/>
              </a:rPr>
              <a:t>ue</a:t>
            </a:r>
            <a:r>
              <a:rPr lang="en-GB" sz="2000">
                <a:solidFill>
                  <a:srgbClr val="242424"/>
                </a:solidFill>
                <a:latin typeface="Century Gothic"/>
              </a:rPr>
              <a:t>-t</a:t>
            </a:r>
          </a:p>
        </p:txBody>
      </p:sp>
      <p:sp>
        <p:nvSpPr>
          <p:cNvPr id="13" name="TextBox 12">
            <a:extLst>
              <a:ext uri="{FF2B5EF4-FFF2-40B4-BE49-F238E27FC236}">
                <a16:creationId xmlns:a16="http://schemas.microsoft.com/office/drawing/2014/main" id="{513C3041-90D7-B53B-6673-4F37D10B4CC6}"/>
              </a:ext>
            </a:extLst>
          </p:cNvPr>
          <p:cNvSpPr txBox="1"/>
          <p:nvPr/>
        </p:nvSpPr>
        <p:spPr>
          <a:xfrm>
            <a:off x="7361189" y="3093527"/>
            <a:ext cx="3323490"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a:t>
            </a:r>
            <a:r>
              <a:rPr lang="en-GB" sz="2000" b="1" dirty="0">
                <a:solidFill>
                  <a:srgbClr val="C00000"/>
                </a:solidFill>
                <a:latin typeface="Century Gothic"/>
              </a:rPr>
              <a:t> ...</a:t>
            </a:r>
            <a:endParaRPr lang="en-GB" sz="2000" b="1">
              <a:solidFill>
                <a:srgbClr val="C00000"/>
              </a:solidFill>
              <a:latin typeface="Century Gothic"/>
            </a:endParaRPr>
          </a:p>
          <a:p>
            <a:r>
              <a:rPr lang="en-GB" sz="2000">
                <a:solidFill>
                  <a:srgbClr val="242424"/>
                </a:solidFill>
                <a:latin typeface="Century Gothic"/>
              </a:rPr>
              <a:t>weak (acid) </a:t>
            </a:r>
            <a:r>
              <a:rPr lang="en-GB" sz="2000">
                <a:solidFill>
                  <a:srgbClr val="242424"/>
                </a:solidFill>
                <a:latin typeface="Century Gothic" panose="020B0502020202020204" pitchFamily="34" charset="0"/>
              </a:rPr>
              <a:t>–</a:t>
            </a:r>
            <a:r>
              <a:rPr lang="en-GB" sz="2000">
                <a:solidFill>
                  <a:srgbClr val="242424"/>
                </a:solidFill>
                <a:latin typeface="Century Gothic"/>
              </a:rPr>
              <a:t> acids can be concentrated </a:t>
            </a:r>
            <a:r>
              <a:rPr lang="en-GB" sz="2000" b="1">
                <a:solidFill>
                  <a:srgbClr val="242424"/>
                </a:solidFill>
                <a:latin typeface="Century Gothic"/>
              </a:rPr>
              <a:t>and</a:t>
            </a:r>
            <a:r>
              <a:rPr lang="en-GB" sz="2000">
                <a:solidFill>
                  <a:srgbClr val="242424"/>
                </a:solidFill>
                <a:latin typeface="Century Gothic"/>
              </a:rPr>
              <a:t> strong/weak</a:t>
            </a:r>
          </a:p>
        </p:txBody>
      </p:sp>
      <p:sp>
        <p:nvSpPr>
          <p:cNvPr id="14" name="TextBox 13">
            <a:extLst>
              <a:ext uri="{FF2B5EF4-FFF2-40B4-BE49-F238E27FC236}">
                <a16:creationId xmlns:a16="http://schemas.microsoft.com/office/drawing/2014/main" id="{27728A3A-A591-12EC-98B1-0070487BC276}"/>
              </a:ext>
            </a:extLst>
          </p:cNvPr>
          <p:cNvSpPr txBox="1"/>
          <p:nvPr/>
        </p:nvSpPr>
        <p:spPr>
          <a:xfrm>
            <a:off x="7361189" y="1394274"/>
            <a:ext cx="3323490"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If you add more water to squash, it will become more dilute</a:t>
            </a:r>
            <a:endParaRPr lang="en-GB" sz="2000">
              <a:latin typeface="Century Gothic"/>
            </a:endParaRPr>
          </a:p>
        </p:txBody>
      </p:sp>
      <p:grpSp>
        <p:nvGrpSpPr>
          <p:cNvPr id="8" name="Group 7" descr="Link to a sign language video of this term">
            <a:extLst>
              <a:ext uri="{FF2B5EF4-FFF2-40B4-BE49-F238E27FC236}">
                <a16:creationId xmlns:a16="http://schemas.microsoft.com/office/drawing/2014/main" id="{05E4669C-DC66-4D79-AB2A-640A503A5DF1}"/>
              </a:ext>
              <a:ext uri="{C183D7F6-B498-43B3-948B-1728B52AA6E4}">
                <adec:decorative xmlns:adec="http://schemas.microsoft.com/office/drawing/2017/decorative" val="0"/>
              </a:ext>
            </a:extLst>
          </p:cNvPr>
          <p:cNvGrpSpPr/>
          <p:nvPr/>
        </p:nvGrpSpPr>
        <p:grpSpPr>
          <a:xfrm>
            <a:off x="430304" y="4583275"/>
            <a:ext cx="2885830" cy="1015663"/>
            <a:chOff x="430305" y="3204883"/>
            <a:chExt cx="2885830" cy="1015663"/>
          </a:xfrm>
        </p:grpSpPr>
        <p:sp>
          <p:nvSpPr>
            <p:cNvPr id="10" name="TextBox 9">
              <a:extLst>
                <a:ext uri="{FF2B5EF4-FFF2-40B4-BE49-F238E27FC236}">
                  <a16:creationId xmlns:a16="http://schemas.microsoft.com/office/drawing/2014/main" id="{3E0E9DAC-0B4F-CE7C-AC6F-C3F5D0DE860C}"/>
                </a:ext>
              </a:extLst>
            </p:cNvPr>
            <p:cNvSpPr txBox="1"/>
            <p:nvPr/>
          </p:nvSpPr>
          <p:spPr>
            <a:xfrm>
              <a:off x="430305" y="3204883"/>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5"/>
                </a:rPr>
                <a:t>bit.ly/4ikVJCq</a:t>
              </a:r>
              <a:endParaRPr lang="en-GB" sz="2000">
                <a:latin typeface="Century Gothic" panose="020B0502020202020204" pitchFamily="34" charset="0"/>
                <a:hlinkClick r:id="rId6"/>
              </a:endParaRPr>
            </a:p>
          </p:txBody>
        </p:sp>
        <p:pic>
          <p:nvPicPr>
            <p:cNvPr id="15" name="Graphic 17" descr="Hand outline">
              <a:extLst>
                <a:ext uri="{FF2B5EF4-FFF2-40B4-BE49-F238E27FC236}">
                  <a16:creationId xmlns:a16="http://schemas.microsoft.com/office/drawing/2014/main" id="{5AA1ADD0-D611-7D76-D6D7-392481F31D7D}"/>
                </a:ext>
              </a:extLst>
            </p:cNvPr>
            <p:cNvPicPr/>
            <p:nvPr/>
          </p:nvPicPr>
          <p:blipFill>
            <a:blip r:embed="rId7"/>
            <a:stretch/>
          </p:blipFill>
          <p:spPr>
            <a:xfrm>
              <a:off x="2777575" y="3309797"/>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036C1173-5B22-CA54-B5C5-36382164B609}"/>
                </a:ext>
              </a:extLst>
            </p:cNvPr>
            <p:cNvPicPr/>
            <p:nvPr/>
          </p:nvPicPr>
          <p:blipFill>
            <a:blip r:embed="rId8"/>
            <a:stretch/>
          </p:blipFill>
          <p:spPr>
            <a:xfrm>
              <a:off x="2360076" y="3319602"/>
              <a:ext cx="543960" cy="543960"/>
            </a:xfrm>
            <a:prstGeom prst="rect">
              <a:avLst/>
            </a:prstGeom>
            <a:ln w="9525">
              <a:noFill/>
            </a:ln>
          </p:spPr>
        </p:pic>
      </p:grpSp>
      <p:sp>
        <p:nvSpPr>
          <p:cNvPr id="4" name="TextBox 3">
            <a:extLst>
              <a:ext uri="{FF2B5EF4-FFF2-40B4-BE49-F238E27FC236}">
                <a16:creationId xmlns:a16="http://schemas.microsoft.com/office/drawing/2014/main" id="{0827282F-A51F-4D17-98BF-BB0DF3F7E307}"/>
              </a:ext>
            </a:extLst>
          </p:cNvPr>
          <p:cNvSpPr txBox="1"/>
          <p:nvPr/>
        </p:nvSpPr>
        <p:spPr>
          <a:xfrm>
            <a:off x="430304" y="5716110"/>
            <a:ext cx="673604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Di (apart), lute (loosen) which suggests the solute is 'spread out' in the solution</a:t>
            </a:r>
          </a:p>
        </p:txBody>
      </p:sp>
      <p:sp>
        <p:nvSpPr>
          <p:cNvPr id="7" name="TextBox 6">
            <a:extLst>
              <a:ext uri="{FF2B5EF4-FFF2-40B4-BE49-F238E27FC236}">
                <a16:creationId xmlns:a16="http://schemas.microsoft.com/office/drawing/2014/main" id="{2AB1B7A2-8326-3D78-98F8-299B1CA90398}"/>
              </a:ext>
            </a:extLst>
          </p:cNvPr>
          <p:cNvSpPr txBox="1"/>
          <p:nvPr/>
        </p:nvSpPr>
        <p:spPr>
          <a:xfrm>
            <a:off x="7372394" y="4792781"/>
            <a:ext cx="3312285"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Dilute in everyday life means to lessen or weaken something, like diluting a cleaning product by adding water</a:t>
            </a:r>
          </a:p>
        </p:txBody>
      </p:sp>
    </p:spTree>
    <p:extLst>
      <p:ext uri="{BB962C8B-B14F-4D97-AF65-F5344CB8AC3E}">
        <p14:creationId xmlns:p14="http://schemas.microsoft.com/office/powerpoint/2010/main" val="4161837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ECA1C-7819-31B3-82CF-7218EA21F1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9DC0C1-2C13-22E0-F72E-C12865F38826}"/>
              </a:ext>
            </a:extLst>
          </p:cNvPr>
          <p:cNvSpPr>
            <a:spLocks noGrp="1"/>
          </p:cNvSpPr>
          <p:nvPr>
            <p:ph type="title"/>
          </p:nvPr>
        </p:nvSpPr>
        <p:spPr>
          <a:xfrm>
            <a:off x="427774" y="511589"/>
            <a:ext cx="2767976" cy="440661"/>
          </a:xfrm>
        </p:spPr>
        <p:txBody>
          <a:bodyPr/>
          <a:lstStyle/>
          <a:p>
            <a:r>
              <a:rPr lang="en-US">
                <a:latin typeface="Century Gothic"/>
              </a:rPr>
              <a:t>Precipitate</a:t>
            </a:r>
            <a:endParaRPr lang="en-US"/>
          </a:p>
        </p:txBody>
      </p:sp>
      <p:sp>
        <p:nvSpPr>
          <p:cNvPr id="6" name="Title 1">
            <a:extLst>
              <a:ext uri="{FF2B5EF4-FFF2-40B4-BE49-F238E27FC236}">
                <a16:creationId xmlns:a16="http://schemas.microsoft.com/office/drawing/2014/main" id="{2180736F-A600-95C3-0791-8908880FDC47}"/>
              </a:ext>
            </a:extLst>
          </p:cNvPr>
          <p:cNvSpPr txBox="1">
            <a:spLocks/>
          </p:cNvSpPr>
          <p:nvPr/>
        </p:nvSpPr>
        <p:spPr>
          <a:xfrm>
            <a:off x="3865771" y="283478"/>
            <a:ext cx="6998665" cy="1004098"/>
          </a:xfrm>
          <a:prstGeom prst="rect">
            <a:avLst/>
          </a:prstGeom>
          <a:solidFill>
            <a:srgbClr val="C8102E">
              <a:alpha val="27000"/>
            </a:srgbClr>
          </a:solidFill>
        </p:spPr>
        <p:txBody>
          <a:bodyPr vert="horz" lIns="72000" tIns="36000" rIns="72000" bIns="36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an insoluble solid that is formed within a solution during a chemical reaction between two soluble substances</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9323A53A-7DEB-FAD2-89F3-94F3BAC4CAFE}"/>
              </a:ext>
            </a:extLst>
          </p:cNvPr>
          <p:cNvSpPr txBox="1"/>
          <p:nvPr/>
        </p:nvSpPr>
        <p:spPr>
          <a:xfrm>
            <a:off x="368443" y="1619563"/>
            <a:ext cx="250234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solid that forms from the reaction of two solutions</a:t>
            </a:r>
          </a:p>
        </p:txBody>
      </p:sp>
      <p:sp>
        <p:nvSpPr>
          <p:cNvPr id="11" name="TextBox 10">
            <a:extLst>
              <a:ext uri="{FF2B5EF4-FFF2-40B4-BE49-F238E27FC236}">
                <a16:creationId xmlns:a16="http://schemas.microsoft.com/office/drawing/2014/main" id="{41B957F5-A96F-46C8-915D-20F37150B918}"/>
              </a:ext>
            </a:extLst>
          </p:cNvPr>
          <p:cNvSpPr txBox="1"/>
          <p:nvPr/>
        </p:nvSpPr>
        <p:spPr>
          <a:xfrm>
            <a:off x="368443" y="3180810"/>
            <a:ext cx="178773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Say it</a:t>
            </a:r>
          </a:p>
          <a:p>
            <a:r>
              <a:rPr lang="en-GB" sz="2000">
                <a:solidFill>
                  <a:srgbClr val="242424"/>
                </a:solidFill>
                <a:latin typeface="Century Gothic"/>
              </a:rPr>
              <a:t>Pri-sip-</a:t>
            </a:r>
            <a:r>
              <a:rPr lang="en-GB" sz="2000" err="1">
                <a:solidFill>
                  <a:srgbClr val="242424"/>
                </a:solidFill>
                <a:latin typeface="Century Gothic"/>
              </a:rPr>
              <a:t>i</a:t>
            </a:r>
            <a:r>
              <a:rPr lang="en-GB" sz="2000">
                <a:solidFill>
                  <a:srgbClr val="242424"/>
                </a:solidFill>
                <a:latin typeface="Century Gothic"/>
              </a:rPr>
              <a:t>-tat</a:t>
            </a:r>
          </a:p>
        </p:txBody>
      </p:sp>
      <p:sp>
        <p:nvSpPr>
          <p:cNvPr id="12" name="TextBox 11">
            <a:extLst>
              <a:ext uri="{FF2B5EF4-FFF2-40B4-BE49-F238E27FC236}">
                <a16:creationId xmlns:a16="http://schemas.microsoft.com/office/drawing/2014/main" id="{A44C4E33-15D5-702C-B646-EF057B0086ED}"/>
              </a:ext>
            </a:extLst>
          </p:cNvPr>
          <p:cNvSpPr txBox="1"/>
          <p:nvPr/>
        </p:nvSpPr>
        <p:spPr>
          <a:xfrm>
            <a:off x="368443" y="5995527"/>
            <a:ext cx="6794357"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Similar words</a:t>
            </a:r>
          </a:p>
          <a:p>
            <a:r>
              <a:rPr lang="en-GB" sz="2000" dirty="0">
                <a:solidFill>
                  <a:srgbClr val="242424"/>
                </a:solidFill>
                <a:latin typeface="Century Gothic"/>
              </a:rPr>
              <a:t>Precipitation is a word used </a:t>
            </a:r>
            <a:r>
              <a:rPr lang="en-GB" sz="2000">
                <a:solidFill>
                  <a:srgbClr val="242424"/>
                </a:solidFill>
                <a:latin typeface="Century Gothic"/>
              </a:rPr>
              <a:t>to </a:t>
            </a:r>
            <a:r>
              <a:rPr lang="en-GB" sz="2000" dirty="0">
                <a:solidFill>
                  <a:srgbClr val="242424"/>
                </a:solidFill>
                <a:latin typeface="Century Gothic"/>
              </a:rPr>
              <a:t>describe rain 'falling'</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58199CA9-C87A-C498-2D5C-9C9345F80A9C}"/>
              </a:ext>
            </a:extLst>
          </p:cNvPr>
          <p:cNvSpPr txBox="1"/>
          <p:nvPr/>
        </p:nvSpPr>
        <p:spPr>
          <a:xfrm>
            <a:off x="7923474" y="5072197"/>
            <a:ext cx="291146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solute. Solutes are soluble, but precipitates are insoluble</a:t>
            </a:r>
          </a:p>
        </p:txBody>
      </p:sp>
      <p:sp>
        <p:nvSpPr>
          <p:cNvPr id="14" name="TextBox 13">
            <a:extLst>
              <a:ext uri="{FF2B5EF4-FFF2-40B4-BE49-F238E27FC236}">
                <a16:creationId xmlns:a16="http://schemas.microsoft.com/office/drawing/2014/main" id="{A193E7D6-679E-F250-5DF0-4F261289EF30}"/>
              </a:ext>
            </a:extLst>
          </p:cNvPr>
          <p:cNvSpPr txBox="1"/>
          <p:nvPr/>
        </p:nvSpPr>
        <p:spPr>
          <a:xfrm>
            <a:off x="7923474" y="1631109"/>
            <a:ext cx="2911466"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When testing for halide ions, a precipitate will form between the solution and silver nitrate solution</a:t>
            </a:r>
            <a:endParaRPr lang="en-GB" sz="2000">
              <a:latin typeface="Century Gothic"/>
            </a:endParaRPr>
          </a:p>
        </p:txBody>
      </p:sp>
      <p:sp>
        <p:nvSpPr>
          <p:cNvPr id="4" name="TextBox 3">
            <a:extLst>
              <a:ext uri="{FF2B5EF4-FFF2-40B4-BE49-F238E27FC236}">
                <a16:creationId xmlns:a16="http://schemas.microsoft.com/office/drawing/2014/main" id="{6ACF5058-65F2-64E7-B0BF-8580364C05C0}"/>
              </a:ext>
            </a:extLst>
          </p:cNvPr>
          <p:cNvSpPr txBox="1"/>
          <p:nvPr/>
        </p:nvSpPr>
        <p:spPr>
          <a:xfrm>
            <a:off x="368443" y="4126504"/>
            <a:ext cx="2502347"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Pre (before), </a:t>
            </a:r>
            <a:r>
              <a:rPr lang="en-GB" sz="2000" err="1">
                <a:solidFill>
                  <a:srgbClr val="242424"/>
                </a:solidFill>
                <a:latin typeface="Century Gothic"/>
              </a:rPr>
              <a:t>cipit</a:t>
            </a:r>
            <a:r>
              <a:rPr lang="en-GB" sz="2000">
                <a:solidFill>
                  <a:srgbClr val="242424"/>
                </a:solidFill>
                <a:latin typeface="Century Gothic"/>
              </a:rPr>
              <a:t> (fall) suggesting the solid 'falls' out of the solution</a:t>
            </a:r>
          </a:p>
        </p:txBody>
      </p:sp>
      <p:pic>
        <p:nvPicPr>
          <p:cNvPr id="3" name="Picture 2" descr="A group of test tubes with colored liquids in a test tube rack - each test tube contains a liquid and a visible coloured precipitate within it">
            <a:extLst>
              <a:ext uri="{FF2B5EF4-FFF2-40B4-BE49-F238E27FC236}">
                <a16:creationId xmlns:a16="http://schemas.microsoft.com/office/drawing/2014/main" id="{A42D857C-A389-4CEB-0544-3F89EBAC9F41}"/>
              </a:ext>
            </a:extLst>
          </p:cNvPr>
          <p:cNvPicPr>
            <a:picLocks noChangeAspect="1"/>
          </p:cNvPicPr>
          <p:nvPr/>
        </p:nvPicPr>
        <p:blipFill>
          <a:blip r:embed="rId3"/>
          <a:stretch>
            <a:fillRect/>
          </a:stretch>
        </p:blipFill>
        <p:spPr>
          <a:xfrm>
            <a:off x="3569830" y="2281282"/>
            <a:ext cx="4017556" cy="2716386"/>
          </a:xfrm>
          <a:prstGeom prst="rect">
            <a:avLst/>
          </a:prstGeom>
        </p:spPr>
      </p:pic>
    </p:spTree>
    <p:extLst>
      <p:ext uri="{BB962C8B-B14F-4D97-AF65-F5344CB8AC3E}">
        <p14:creationId xmlns:p14="http://schemas.microsoft.com/office/powerpoint/2010/main" val="2031570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C76BB-4A1B-A019-9253-0E93301EB3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663CE5-7951-3CB6-896B-B9A66BA58C12}"/>
              </a:ext>
            </a:extLst>
          </p:cNvPr>
          <p:cNvSpPr>
            <a:spLocks noGrp="1"/>
          </p:cNvSpPr>
          <p:nvPr>
            <p:ph type="title"/>
          </p:nvPr>
        </p:nvSpPr>
        <p:spPr>
          <a:xfrm>
            <a:off x="514692" y="237174"/>
            <a:ext cx="2767976" cy="440661"/>
          </a:xfrm>
        </p:spPr>
        <p:txBody>
          <a:bodyPr/>
          <a:lstStyle/>
          <a:p>
            <a:r>
              <a:rPr lang="en-US" sz="4000">
                <a:latin typeface="Century Gothic"/>
              </a:rPr>
              <a:t>Saturated solution </a:t>
            </a:r>
          </a:p>
        </p:txBody>
      </p:sp>
      <p:sp>
        <p:nvSpPr>
          <p:cNvPr id="6" name="Title 1">
            <a:extLst>
              <a:ext uri="{FF2B5EF4-FFF2-40B4-BE49-F238E27FC236}">
                <a16:creationId xmlns:a16="http://schemas.microsoft.com/office/drawing/2014/main" id="{D50FB382-D8C6-46E2-365C-DF828541A5A4}"/>
              </a:ext>
            </a:extLst>
          </p:cNvPr>
          <p:cNvSpPr txBox="1">
            <a:spLocks/>
          </p:cNvSpPr>
          <p:nvPr/>
        </p:nvSpPr>
        <p:spPr>
          <a:xfrm>
            <a:off x="3307977" y="327793"/>
            <a:ext cx="7419227" cy="779981"/>
          </a:xfrm>
          <a:prstGeom prst="rect">
            <a:avLst/>
          </a:prstGeom>
          <a:solidFill>
            <a:srgbClr val="C8102E">
              <a:alpha val="27000"/>
            </a:srgbClr>
          </a:solidFill>
        </p:spPr>
        <p:txBody>
          <a:bodyPr vert="horz" lIns="72000" tIns="36000" rIns="72000" bIns="36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when no more solute can dissolve in a particular volume of solvent at that temperature</a:t>
            </a:r>
            <a:endParaRPr lang="en-US" sz="1000" b="0">
              <a:solidFill>
                <a:schemeClr val="tx1"/>
              </a:solidFill>
              <a:latin typeface="Century Gothic"/>
            </a:endParaRPr>
          </a:p>
        </p:txBody>
      </p:sp>
      <p:sp>
        <p:nvSpPr>
          <p:cNvPr id="9" name="TextBox 8">
            <a:extLst>
              <a:ext uri="{FF2B5EF4-FFF2-40B4-BE49-F238E27FC236}">
                <a16:creationId xmlns:a16="http://schemas.microsoft.com/office/drawing/2014/main" id="{F85E5B1C-D18C-C335-CD47-12108333CB39}"/>
              </a:ext>
            </a:extLst>
          </p:cNvPr>
          <p:cNvSpPr txBox="1"/>
          <p:nvPr/>
        </p:nvSpPr>
        <p:spPr>
          <a:xfrm>
            <a:off x="500027" y="1543196"/>
            <a:ext cx="2446475"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solution where no more solute can dissolve because it has reached its limit at that temperature</a:t>
            </a:r>
            <a:endParaRPr lang="en-GB" sz="2000">
              <a:latin typeface="Century Gothic"/>
            </a:endParaRPr>
          </a:p>
        </p:txBody>
      </p:sp>
      <p:sp>
        <p:nvSpPr>
          <p:cNvPr id="11" name="TextBox 10">
            <a:extLst>
              <a:ext uri="{FF2B5EF4-FFF2-40B4-BE49-F238E27FC236}">
                <a16:creationId xmlns:a16="http://schemas.microsoft.com/office/drawing/2014/main" id="{1F36F279-A802-4B6B-7010-EE3B7636E5B0}"/>
              </a:ext>
            </a:extLst>
          </p:cNvPr>
          <p:cNvSpPr txBox="1"/>
          <p:nvPr/>
        </p:nvSpPr>
        <p:spPr>
          <a:xfrm>
            <a:off x="514692" y="4079573"/>
            <a:ext cx="245710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Sach-</a:t>
            </a:r>
            <a:r>
              <a:rPr lang="en-GB" sz="2000" err="1">
                <a:solidFill>
                  <a:srgbClr val="242424"/>
                </a:solidFill>
                <a:latin typeface="Century Gothic"/>
              </a:rPr>
              <a:t>ar</a:t>
            </a:r>
            <a:r>
              <a:rPr lang="en-GB" sz="2000">
                <a:solidFill>
                  <a:srgbClr val="242424"/>
                </a:solidFill>
                <a:latin typeface="Century Gothic"/>
              </a:rPr>
              <a:t>-ay-</a:t>
            </a:r>
            <a:r>
              <a:rPr lang="en-GB" sz="2000" err="1">
                <a:solidFill>
                  <a:srgbClr val="242424"/>
                </a:solidFill>
                <a:latin typeface="Century Gothic"/>
              </a:rPr>
              <a:t>tid</a:t>
            </a:r>
            <a:r>
              <a:rPr lang="en-GB" sz="2000">
                <a:solidFill>
                  <a:srgbClr val="242424"/>
                </a:solidFill>
                <a:latin typeface="Century Gothic"/>
              </a:rPr>
              <a:t> </a:t>
            </a:r>
          </a:p>
          <a:p>
            <a:r>
              <a:rPr lang="en-GB" sz="2000" err="1">
                <a:solidFill>
                  <a:srgbClr val="242424"/>
                </a:solidFill>
                <a:latin typeface="Century Gothic"/>
              </a:rPr>
              <a:t>sal-ue-shen</a:t>
            </a:r>
            <a:endParaRPr lang="en-GB" sz="2000">
              <a:solidFill>
                <a:srgbClr val="242424"/>
              </a:solidFill>
              <a:latin typeface="Century Gothic"/>
            </a:endParaRPr>
          </a:p>
        </p:txBody>
      </p:sp>
      <p:sp>
        <p:nvSpPr>
          <p:cNvPr id="13" name="TextBox 12">
            <a:extLst>
              <a:ext uri="{FF2B5EF4-FFF2-40B4-BE49-F238E27FC236}">
                <a16:creationId xmlns:a16="http://schemas.microsoft.com/office/drawing/2014/main" id="{29936636-F032-E52F-8E24-9A6D70205604}"/>
              </a:ext>
            </a:extLst>
          </p:cNvPr>
          <p:cNvSpPr txBox="1"/>
          <p:nvPr/>
        </p:nvSpPr>
        <p:spPr>
          <a:xfrm>
            <a:off x="6870357" y="3302446"/>
            <a:ext cx="3856847"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concentrated solution. Something can be concentrated, but may not necessarily be saturated</a:t>
            </a:r>
          </a:p>
        </p:txBody>
      </p:sp>
      <p:sp>
        <p:nvSpPr>
          <p:cNvPr id="14" name="TextBox 13">
            <a:extLst>
              <a:ext uri="{FF2B5EF4-FFF2-40B4-BE49-F238E27FC236}">
                <a16:creationId xmlns:a16="http://schemas.microsoft.com/office/drawing/2014/main" id="{4F3F3415-DDCD-B951-9674-0901033B9E21}"/>
              </a:ext>
            </a:extLst>
          </p:cNvPr>
          <p:cNvSpPr txBox="1"/>
          <p:nvPr/>
        </p:nvSpPr>
        <p:spPr>
          <a:xfrm>
            <a:off x="6870356" y="1540791"/>
            <a:ext cx="3856848"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If you keep adding salt to water and it stops dissolving, you have made a saturated solution</a:t>
            </a:r>
            <a:endParaRPr lang="en-GB"/>
          </a:p>
        </p:txBody>
      </p:sp>
      <p:sp>
        <p:nvSpPr>
          <p:cNvPr id="4" name="TextBox 3">
            <a:extLst>
              <a:ext uri="{FF2B5EF4-FFF2-40B4-BE49-F238E27FC236}">
                <a16:creationId xmlns:a16="http://schemas.microsoft.com/office/drawing/2014/main" id="{8DAFD00B-81C9-30A2-40F4-7F93C0A26AED}"/>
              </a:ext>
            </a:extLst>
          </p:cNvPr>
          <p:cNvSpPr txBox="1"/>
          <p:nvPr/>
        </p:nvSpPr>
        <p:spPr>
          <a:xfrm>
            <a:off x="514692" y="5400738"/>
            <a:ext cx="357741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242424"/>
                </a:solidFill>
                <a:latin typeface="Century Gothic"/>
              </a:rPr>
              <a:t>Satur</a:t>
            </a:r>
            <a:r>
              <a:rPr lang="en-GB" sz="2000">
                <a:solidFill>
                  <a:srgbClr val="242424"/>
                </a:solidFill>
                <a:latin typeface="Century Gothic"/>
              </a:rPr>
              <a:t> (soak), </a:t>
            </a:r>
            <a:r>
              <a:rPr lang="en-GB" sz="2000" err="1">
                <a:solidFill>
                  <a:srgbClr val="242424"/>
                </a:solidFill>
                <a:latin typeface="Century Gothic"/>
              </a:rPr>
              <a:t>ated</a:t>
            </a:r>
            <a:r>
              <a:rPr lang="en-GB" sz="2000">
                <a:solidFill>
                  <a:srgbClr val="242424"/>
                </a:solidFill>
                <a:latin typeface="Century Gothic"/>
              </a:rPr>
              <a:t> (full) which suggests the solution is 'full' of solute</a:t>
            </a:r>
          </a:p>
        </p:txBody>
      </p:sp>
      <p:sp>
        <p:nvSpPr>
          <p:cNvPr id="7" name="TextBox 6">
            <a:extLst>
              <a:ext uri="{FF2B5EF4-FFF2-40B4-BE49-F238E27FC236}">
                <a16:creationId xmlns:a16="http://schemas.microsoft.com/office/drawing/2014/main" id="{5D23A986-FF59-5B04-E68C-887CD08251D3}"/>
              </a:ext>
            </a:extLst>
          </p:cNvPr>
          <p:cNvSpPr txBox="1"/>
          <p:nvPr/>
        </p:nvSpPr>
        <p:spPr>
          <a:xfrm>
            <a:off x="4399006" y="5076062"/>
            <a:ext cx="6328198"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In everyday language, something which is saturated could be completely soaked, like a sponge saturated with water. Like the salt solution, it cannot contain any more water</a:t>
            </a:r>
          </a:p>
        </p:txBody>
      </p:sp>
      <p:sp>
        <p:nvSpPr>
          <p:cNvPr id="15" name="TextBox 14">
            <a:extLst>
              <a:ext uri="{FF2B5EF4-FFF2-40B4-BE49-F238E27FC236}">
                <a16:creationId xmlns:a16="http://schemas.microsoft.com/office/drawing/2014/main" id="{7A091B52-6540-0FF5-B8C7-30DFCA552C78}"/>
              </a:ext>
            </a:extLst>
          </p:cNvPr>
          <p:cNvSpPr txBox="1"/>
          <p:nvPr/>
        </p:nvSpPr>
        <p:spPr>
          <a:xfrm>
            <a:off x="5844780" y="3619336"/>
            <a:ext cx="969923" cy="276999"/>
          </a:xfrm>
          <a:prstGeom prst="rect">
            <a:avLst/>
          </a:prstGeom>
          <a:solidFill>
            <a:schemeClr val="bg1"/>
          </a:solidFill>
        </p:spPr>
        <p:txBody>
          <a:bodyPr wrap="square" rtlCol="0">
            <a:spAutoFit/>
          </a:bodyPr>
          <a:lstStyle/>
          <a:p>
            <a:r>
              <a:rPr lang="en-GB" sz="1200" dirty="0">
                <a:latin typeface="Century Gothic" panose="020B0502020202020204" pitchFamily="34" charset="0"/>
              </a:rPr>
              <a:t>saturated</a:t>
            </a:r>
          </a:p>
        </p:txBody>
      </p:sp>
      <p:pic>
        <p:nvPicPr>
          <p:cNvPr id="16" name="Picture 15" descr="A diagram showing the process of adding solute to a beaker of liquid In the first image the liquid is clear and as we move across the diagram the liquid becomes more shaded until the last beaker where some solid solute can be seen in the liquid">
            <a:extLst>
              <a:ext uri="{FF2B5EF4-FFF2-40B4-BE49-F238E27FC236}">
                <a16:creationId xmlns:a16="http://schemas.microsoft.com/office/drawing/2014/main" id="{C2D67C35-4822-0EB2-75F7-C4E7029389CD}"/>
              </a:ext>
            </a:extLst>
          </p:cNvPr>
          <p:cNvPicPr>
            <a:picLocks noChangeAspect="1"/>
          </p:cNvPicPr>
          <p:nvPr/>
        </p:nvPicPr>
        <p:blipFill>
          <a:blip r:embed="rId3"/>
          <a:stretch>
            <a:fillRect/>
          </a:stretch>
        </p:blipFill>
        <p:spPr>
          <a:xfrm>
            <a:off x="3091893" y="2377567"/>
            <a:ext cx="3577419" cy="1323438"/>
          </a:xfrm>
          <a:prstGeom prst="rect">
            <a:avLst/>
          </a:prstGeom>
        </p:spPr>
      </p:pic>
    </p:spTree>
    <p:extLst>
      <p:ext uri="{BB962C8B-B14F-4D97-AF65-F5344CB8AC3E}">
        <p14:creationId xmlns:p14="http://schemas.microsoft.com/office/powerpoint/2010/main" val="2661728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943FD-D53A-0DEA-E685-075B841BEF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A06527-440F-0BE0-5779-5A931F2C35B9}"/>
              </a:ext>
            </a:extLst>
          </p:cNvPr>
          <p:cNvSpPr>
            <a:spLocks noGrp="1"/>
          </p:cNvSpPr>
          <p:nvPr>
            <p:ph type="title"/>
          </p:nvPr>
        </p:nvSpPr>
        <p:spPr>
          <a:xfrm>
            <a:off x="429731" y="540000"/>
            <a:ext cx="2767976" cy="440661"/>
          </a:xfrm>
        </p:spPr>
        <p:txBody>
          <a:bodyPr/>
          <a:lstStyle/>
          <a:p>
            <a:r>
              <a:rPr lang="en-US" sz="4000">
                <a:latin typeface="Century Gothic"/>
              </a:rPr>
              <a:t>Solubility </a:t>
            </a:r>
          </a:p>
        </p:txBody>
      </p:sp>
      <p:sp>
        <p:nvSpPr>
          <p:cNvPr id="6" name="Title 1">
            <a:extLst>
              <a:ext uri="{FF2B5EF4-FFF2-40B4-BE49-F238E27FC236}">
                <a16:creationId xmlns:a16="http://schemas.microsoft.com/office/drawing/2014/main" id="{EAA5942D-9392-DD2C-61B1-056837B4156E}"/>
              </a:ext>
            </a:extLst>
          </p:cNvPr>
          <p:cNvSpPr txBox="1">
            <a:spLocks/>
          </p:cNvSpPr>
          <p:nvPr/>
        </p:nvSpPr>
        <p:spPr>
          <a:xfrm>
            <a:off x="3359677" y="242149"/>
            <a:ext cx="7484485"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the maximum mass of a solute which can be dissolved in 100 grams (g) of solvent at a particular temperature</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16D5BC23-4800-C088-F76C-11054DA92607}"/>
              </a:ext>
            </a:extLst>
          </p:cNvPr>
          <p:cNvSpPr txBox="1"/>
          <p:nvPr/>
        </p:nvSpPr>
        <p:spPr>
          <a:xfrm>
            <a:off x="429731" y="1495230"/>
            <a:ext cx="539899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the maximum amount of substance that can dissolve in a certain volume of solvent at a specific temperature</a:t>
            </a:r>
            <a:endParaRPr lang="en-GB" sz="2000">
              <a:latin typeface="Century Gothic"/>
            </a:endParaRPr>
          </a:p>
        </p:txBody>
      </p:sp>
      <p:pic>
        <p:nvPicPr>
          <p:cNvPr id="8" name="Picture 7" descr="Two diagrams showing solubility. The first shows 0.5 g dissolving in 100 g of water at 25°C the second shows 1 g dissolving in 100 g of water at 25°C&#10;&#10;">
            <a:extLst>
              <a:ext uri="{FF2B5EF4-FFF2-40B4-BE49-F238E27FC236}">
                <a16:creationId xmlns:a16="http://schemas.microsoft.com/office/drawing/2014/main" id="{01AF7702-EE9D-5F16-6A1C-573CF3437072}"/>
              </a:ext>
            </a:extLst>
          </p:cNvPr>
          <p:cNvPicPr>
            <a:picLocks noChangeAspect="1"/>
          </p:cNvPicPr>
          <p:nvPr/>
        </p:nvPicPr>
        <p:blipFill>
          <a:blip r:embed="rId3"/>
          <a:srcRect b="10568"/>
          <a:stretch>
            <a:fillRect/>
          </a:stretch>
        </p:blipFill>
        <p:spPr>
          <a:xfrm>
            <a:off x="3455545" y="2899329"/>
            <a:ext cx="2327231" cy="2918253"/>
          </a:xfrm>
          <a:prstGeom prst="rect">
            <a:avLst/>
          </a:prstGeom>
        </p:spPr>
      </p:pic>
      <p:sp>
        <p:nvSpPr>
          <p:cNvPr id="10" name="TextBox 9">
            <a:extLst>
              <a:ext uri="{FF2B5EF4-FFF2-40B4-BE49-F238E27FC236}">
                <a16:creationId xmlns:a16="http://schemas.microsoft.com/office/drawing/2014/main" id="{ADE74370-BAC8-679B-4865-CE4BFA3CB022}"/>
              </a:ext>
            </a:extLst>
          </p:cNvPr>
          <p:cNvSpPr txBox="1"/>
          <p:nvPr/>
        </p:nvSpPr>
        <p:spPr>
          <a:xfrm>
            <a:off x="429731" y="3186023"/>
            <a:ext cx="2929945"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a:rPr>
              <a:t>Watch a video:</a:t>
            </a:r>
            <a:endParaRPr lang="en-GB">
              <a:ea typeface="+mn-lt"/>
              <a:cs typeface="+mn-lt"/>
            </a:endParaRPr>
          </a:p>
          <a:p>
            <a:r>
              <a:rPr lang="en-GB" sz="2000">
                <a:latin typeface="Century Gothic"/>
                <a:ea typeface="+mn-lt"/>
                <a:cs typeface="+mn-lt"/>
                <a:hlinkClick r:id="rId4"/>
              </a:rPr>
              <a:t>bit.ly/4m4h3iz</a:t>
            </a:r>
            <a:endParaRPr lang="en-GB"/>
          </a:p>
        </p:txBody>
      </p:sp>
      <p:sp>
        <p:nvSpPr>
          <p:cNvPr id="11" name="TextBox 10">
            <a:extLst>
              <a:ext uri="{FF2B5EF4-FFF2-40B4-BE49-F238E27FC236}">
                <a16:creationId xmlns:a16="http://schemas.microsoft.com/office/drawing/2014/main" id="{E19DC300-833A-4130-50FC-E98DDDC6F412}"/>
              </a:ext>
            </a:extLst>
          </p:cNvPr>
          <p:cNvSpPr txBox="1"/>
          <p:nvPr/>
        </p:nvSpPr>
        <p:spPr>
          <a:xfrm>
            <a:off x="429731" y="4569040"/>
            <a:ext cx="194401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Sol-</a:t>
            </a:r>
            <a:r>
              <a:rPr lang="en-GB" sz="2000" err="1">
                <a:solidFill>
                  <a:srgbClr val="242424"/>
                </a:solidFill>
                <a:latin typeface="Century Gothic"/>
              </a:rPr>
              <a:t>ya</a:t>
            </a:r>
            <a:r>
              <a:rPr lang="en-GB" sz="2000">
                <a:solidFill>
                  <a:srgbClr val="242424"/>
                </a:solidFill>
                <a:latin typeface="Century Gothic"/>
              </a:rPr>
              <a:t>-</a:t>
            </a:r>
            <a:r>
              <a:rPr lang="en-GB" sz="2000" err="1">
                <a:solidFill>
                  <a:srgbClr val="242424"/>
                </a:solidFill>
                <a:latin typeface="Century Gothic"/>
              </a:rPr>
              <a:t>bil-aty</a:t>
            </a:r>
            <a:endParaRPr lang="en-GB" sz="2000">
              <a:solidFill>
                <a:srgbClr val="242424"/>
              </a:solidFill>
              <a:latin typeface="Century Gothic"/>
            </a:endParaRPr>
          </a:p>
        </p:txBody>
      </p:sp>
      <p:sp>
        <p:nvSpPr>
          <p:cNvPr id="12" name="TextBox 11">
            <a:extLst>
              <a:ext uri="{FF2B5EF4-FFF2-40B4-BE49-F238E27FC236}">
                <a16:creationId xmlns:a16="http://schemas.microsoft.com/office/drawing/2014/main" id="{9D0C252F-0C0C-AB05-1F16-EA2A7DC9997F}"/>
              </a:ext>
            </a:extLst>
          </p:cNvPr>
          <p:cNvSpPr txBox="1"/>
          <p:nvPr/>
        </p:nvSpPr>
        <p:spPr>
          <a:xfrm>
            <a:off x="4453918" y="5952057"/>
            <a:ext cx="1946125"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Dissolvability</a:t>
            </a:r>
          </a:p>
        </p:txBody>
      </p:sp>
      <p:sp>
        <p:nvSpPr>
          <p:cNvPr id="13" name="TextBox 12">
            <a:extLst>
              <a:ext uri="{FF2B5EF4-FFF2-40B4-BE49-F238E27FC236}">
                <a16:creationId xmlns:a16="http://schemas.microsoft.com/office/drawing/2014/main" id="{25716F29-8BC2-1FED-CE89-13B7F4AF6A7A}"/>
              </a:ext>
            </a:extLst>
          </p:cNvPr>
          <p:cNvSpPr txBox="1"/>
          <p:nvPr/>
        </p:nvSpPr>
        <p:spPr>
          <a:xfrm>
            <a:off x="7749291" y="2646426"/>
            <a:ext cx="3095447"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saturation. Once a solution has reached its maximum solubility, it then becomes saturated</a:t>
            </a:r>
          </a:p>
        </p:txBody>
      </p:sp>
      <p:sp>
        <p:nvSpPr>
          <p:cNvPr id="14" name="TextBox 13">
            <a:extLst>
              <a:ext uri="{FF2B5EF4-FFF2-40B4-BE49-F238E27FC236}">
                <a16:creationId xmlns:a16="http://schemas.microsoft.com/office/drawing/2014/main" id="{9EE65EE8-7D30-F33A-090D-7BBC9868BFC4}"/>
              </a:ext>
            </a:extLst>
          </p:cNvPr>
          <p:cNvSpPr txBox="1"/>
          <p:nvPr/>
        </p:nvSpPr>
        <p:spPr>
          <a:xfrm>
            <a:off x="6985257" y="1495230"/>
            <a:ext cx="3859481"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The solubility of sugar is higher when the water is warmer</a:t>
            </a:r>
          </a:p>
        </p:txBody>
      </p:sp>
      <p:pic>
        <p:nvPicPr>
          <p:cNvPr id="15" name="Graphic 17" descr="Hand outline">
            <a:extLst>
              <a:ext uri="{FF2B5EF4-FFF2-40B4-BE49-F238E27FC236}">
                <a16:creationId xmlns:a16="http://schemas.microsoft.com/office/drawing/2014/main" id="{29EB3465-9048-C1F1-4497-8A723BA25DF9}"/>
              </a:ext>
            </a:extLst>
          </p:cNvPr>
          <p:cNvPicPr/>
          <p:nvPr/>
        </p:nvPicPr>
        <p:blipFill>
          <a:blip r:embed="rId5"/>
          <a:stretch/>
        </p:blipFill>
        <p:spPr>
          <a:xfrm>
            <a:off x="2760419" y="3266041"/>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C64AFFE8-0800-9848-2AA1-6E03B702842D}"/>
              </a:ext>
            </a:extLst>
          </p:cNvPr>
          <p:cNvPicPr/>
          <p:nvPr/>
        </p:nvPicPr>
        <p:blipFill>
          <a:blip r:embed="rId6"/>
          <a:stretch/>
        </p:blipFill>
        <p:spPr>
          <a:xfrm>
            <a:off x="2373747" y="3260641"/>
            <a:ext cx="543960" cy="543960"/>
          </a:xfrm>
          <a:prstGeom prst="rect">
            <a:avLst/>
          </a:prstGeom>
          <a:ln w="9525">
            <a:noFill/>
          </a:ln>
        </p:spPr>
      </p:pic>
      <p:sp>
        <p:nvSpPr>
          <p:cNvPr id="4" name="TextBox 3">
            <a:extLst>
              <a:ext uri="{FF2B5EF4-FFF2-40B4-BE49-F238E27FC236}">
                <a16:creationId xmlns:a16="http://schemas.microsoft.com/office/drawing/2014/main" id="{D841B436-CBCC-7570-0CA1-3C3306631B47}"/>
              </a:ext>
            </a:extLst>
          </p:cNvPr>
          <p:cNvSpPr txBox="1"/>
          <p:nvPr/>
        </p:nvSpPr>
        <p:spPr>
          <a:xfrm>
            <a:off x="429731" y="5644280"/>
            <a:ext cx="239880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Sol (dissolve), </a:t>
            </a:r>
            <a:r>
              <a:rPr lang="en-GB" sz="2000" err="1">
                <a:solidFill>
                  <a:srgbClr val="242424"/>
                </a:solidFill>
                <a:latin typeface="Century Gothic"/>
              </a:rPr>
              <a:t>ubility</a:t>
            </a:r>
            <a:r>
              <a:rPr lang="en-GB" sz="2000">
                <a:solidFill>
                  <a:srgbClr val="242424"/>
                </a:solidFill>
                <a:latin typeface="Century Gothic"/>
              </a:rPr>
              <a:t> (ability)</a:t>
            </a:r>
          </a:p>
        </p:txBody>
      </p:sp>
      <p:sp>
        <p:nvSpPr>
          <p:cNvPr id="7" name="TextBox 6">
            <a:extLst>
              <a:ext uri="{FF2B5EF4-FFF2-40B4-BE49-F238E27FC236}">
                <a16:creationId xmlns:a16="http://schemas.microsoft.com/office/drawing/2014/main" id="{384AA651-490C-4BD7-F82A-A719DDD86419}"/>
              </a:ext>
            </a:extLst>
          </p:cNvPr>
          <p:cNvSpPr txBox="1"/>
          <p:nvPr/>
        </p:nvSpPr>
        <p:spPr>
          <a:xfrm>
            <a:off x="7285571" y="4720951"/>
            <a:ext cx="3559167"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We use this term generally to describe a solute's ability to dissolve, where the more soluble means more easily dissolved</a:t>
            </a:r>
          </a:p>
        </p:txBody>
      </p:sp>
      <p:sp>
        <p:nvSpPr>
          <p:cNvPr id="18" name="TextBox 17">
            <a:extLst>
              <a:ext uri="{FF2B5EF4-FFF2-40B4-BE49-F238E27FC236}">
                <a16:creationId xmlns:a16="http://schemas.microsoft.com/office/drawing/2014/main" id="{73DEF8A4-E344-91FE-7071-28096D73F81C}"/>
              </a:ext>
            </a:extLst>
          </p:cNvPr>
          <p:cNvSpPr txBox="1"/>
          <p:nvPr/>
        </p:nvSpPr>
        <p:spPr>
          <a:xfrm>
            <a:off x="5636121" y="3511617"/>
            <a:ext cx="1438800" cy="646331"/>
          </a:xfrm>
          <a:prstGeom prst="rect">
            <a:avLst/>
          </a:prstGeom>
          <a:noFill/>
        </p:spPr>
        <p:txBody>
          <a:bodyPr wrap="square">
            <a:spAutoFit/>
          </a:bodyPr>
          <a:lstStyle/>
          <a:p>
            <a:r>
              <a:rPr lang="en-GB" sz="1200">
                <a:solidFill>
                  <a:srgbClr val="242424"/>
                </a:solidFill>
                <a:latin typeface="Century Gothic" panose="020B0502020202020204" pitchFamily="34" charset="0"/>
              </a:rPr>
              <a:t>0.5 g dissolves in </a:t>
            </a:r>
            <a:br>
              <a:rPr lang="en-GB" sz="1200">
                <a:solidFill>
                  <a:srgbClr val="242424"/>
                </a:solidFill>
                <a:latin typeface="Century Gothic" panose="020B0502020202020204" pitchFamily="34" charset="0"/>
              </a:rPr>
            </a:br>
            <a:r>
              <a:rPr lang="en-GB" sz="1200">
                <a:solidFill>
                  <a:srgbClr val="242424"/>
                </a:solidFill>
                <a:latin typeface="Century Gothic" panose="020B0502020202020204" pitchFamily="34" charset="0"/>
              </a:rPr>
              <a:t>100 g of water at 25</a:t>
            </a:r>
            <a:r>
              <a:rPr lang="en-GB" sz="1200">
                <a:latin typeface="Century Gothic" panose="020B0502020202020204" pitchFamily="34" charset="0"/>
              </a:rPr>
              <a:t>°C</a:t>
            </a:r>
          </a:p>
        </p:txBody>
      </p:sp>
      <p:sp>
        <p:nvSpPr>
          <p:cNvPr id="24" name="TextBox 23">
            <a:extLst>
              <a:ext uri="{FF2B5EF4-FFF2-40B4-BE49-F238E27FC236}">
                <a16:creationId xmlns:a16="http://schemas.microsoft.com/office/drawing/2014/main" id="{E358A78F-85EA-66E8-1493-E7426BE46A46}"/>
              </a:ext>
            </a:extLst>
          </p:cNvPr>
          <p:cNvSpPr txBox="1"/>
          <p:nvPr/>
        </p:nvSpPr>
        <p:spPr>
          <a:xfrm>
            <a:off x="5636120" y="4920166"/>
            <a:ext cx="1266730" cy="646331"/>
          </a:xfrm>
          <a:prstGeom prst="rect">
            <a:avLst/>
          </a:prstGeom>
          <a:noFill/>
        </p:spPr>
        <p:txBody>
          <a:bodyPr wrap="square">
            <a:spAutoFit/>
          </a:bodyPr>
          <a:lstStyle/>
          <a:p>
            <a:r>
              <a:rPr lang="en-GB" sz="1200">
                <a:solidFill>
                  <a:srgbClr val="242424"/>
                </a:solidFill>
                <a:latin typeface="Century Gothic" panose="020B0502020202020204" pitchFamily="34" charset="0"/>
              </a:rPr>
              <a:t>1 g dissolves in </a:t>
            </a:r>
            <a:br>
              <a:rPr lang="en-GB" sz="1200">
                <a:solidFill>
                  <a:srgbClr val="242424"/>
                </a:solidFill>
                <a:latin typeface="Century Gothic" panose="020B0502020202020204" pitchFamily="34" charset="0"/>
              </a:rPr>
            </a:br>
            <a:r>
              <a:rPr lang="en-GB" sz="1200">
                <a:solidFill>
                  <a:srgbClr val="242424"/>
                </a:solidFill>
                <a:latin typeface="Century Gothic" panose="020B0502020202020204" pitchFamily="34" charset="0"/>
              </a:rPr>
              <a:t>100 g of water at 25</a:t>
            </a:r>
            <a:r>
              <a:rPr lang="en-GB" sz="1200">
                <a:latin typeface="Century Gothic" panose="020B0502020202020204" pitchFamily="34" charset="0"/>
              </a:rPr>
              <a:t>°C</a:t>
            </a:r>
          </a:p>
        </p:txBody>
      </p:sp>
    </p:spTree>
    <p:extLst>
      <p:ext uri="{BB962C8B-B14F-4D97-AF65-F5344CB8AC3E}">
        <p14:creationId xmlns:p14="http://schemas.microsoft.com/office/powerpoint/2010/main" val="3064853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22EB5-D5B0-CB3F-2218-49C037A1B2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E9AADD-0346-317A-62B7-E7B438AD6377}"/>
              </a:ext>
            </a:extLst>
          </p:cNvPr>
          <p:cNvSpPr>
            <a:spLocks noGrp="1"/>
          </p:cNvSpPr>
          <p:nvPr>
            <p:ph type="title"/>
          </p:nvPr>
        </p:nvSpPr>
        <p:spPr>
          <a:xfrm>
            <a:off x="539998" y="415411"/>
            <a:ext cx="2767976" cy="440661"/>
          </a:xfrm>
        </p:spPr>
        <p:txBody>
          <a:bodyPr/>
          <a:lstStyle/>
          <a:p>
            <a:r>
              <a:rPr lang="en-US" sz="4000">
                <a:latin typeface="Century Gothic"/>
              </a:rPr>
              <a:t>Solution </a:t>
            </a:r>
          </a:p>
        </p:txBody>
      </p:sp>
      <p:sp>
        <p:nvSpPr>
          <p:cNvPr id="6" name="Title 1">
            <a:extLst>
              <a:ext uri="{FF2B5EF4-FFF2-40B4-BE49-F238E27FC236}">
                <a16:creationId xmlns:a16="http://schemas.microsoft.com/office/drawing/2014/main" id="{8A98E0DA-6238-BA23-F76E-CBFB322EA3CB}"/>
              </a:ext>
            </a:extLst>
          </p:cNvPr>
          <p:cNvSpPr txBox="1">
            <a:spLocks/>
          </p:cNvSpPr>
          <p:nvPr/>
        </p:nvSpPr>
        <p:spPr>
          <a:xfrm>
            <a:off x="3649053" y="382983"/>
            <a:ext cx="7157011"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the mixture produced when a solute dissolves in a solvent</a:t>
            </a:r>
            <a:endParaRPr lang="en-US" sz="2400">
              <a:solidFill>
                <a:schemeClr val="tx1"/>
              </a:solidFill>
            </a:endParaRPr>
          </a:p>
        </p:txBody>
      </p:sp>
      <p:sp>
        <p:nvSpPr>
          <p:cNvPr id="9" name="TextBox 8">
            <a:extLst>
              <a:ext uri="{FF2B5EF4-FFF2-40B4-BE49-F238E27FC236}">
                <a16:creationId xmlns:a16="http://schemas.microsoft.com/office/drawing/2014/main" id="{018D3D82-ED94-3A87-FB0D-A4297924AE03}"/>
              </a:ext>
            </a:extLst>
          </p:cNvPr>
          <p:cNvSpPr txBox="1"/>
          <p:nvPr/>
        </p:nvSpPr>
        <p:spPr>
          <a:xfrm>
            <a:off x="430305" y="1348058"/>
            <a:ext cx="2870198"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 mixture where one substance dissolves completely in another, such as salt in water</a:t>
            </a:r>
          </a:p>
        </p:txBody>
      </p:sp>
      <p:sp>
        <p:nvSpPr>
          <p:cNvPr id="10" name="TextBox 9">
            <a:extLst>
              <a:ext uri="{FF2B5EF4-FFF2-40B4-BE49-F238E27FC236}">
                <a16:creationId xmlns:a16="http://schemas.microsoft.com/office/drawing/2014/main" id="{A129B8D2-7D79-7CEB-24BF-502ED45D0C60}"/>
              </a:ext>
            </a:extLst>
          </p:cNvPr>
          <p:cNvSpPr txBox="1"/>
          <p:nvPr/>
        </p:nvSpPr>
        <p:spPr>
          <a:xfrm>
            <a:off x="430305" y="3464712"/>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a:rPr>
              <a:t>Watch a video:</a:t>
            </a:r>
            <a:br>
              <a:rPr lang="en-US" sz="2000">
                <a:latin typeface="Century Gothic"/>
              </a:rPr>
            </a:br>
            <a:r>
              <a:rPr lang="en-US" sz="2000">
                <a:latin typeface="Century Gothic"/>
                <a:hlinkClick r:id="rId3"/>
              </a:rPr>
              <a:t>bit.ly/44uofhF</a:t>
            </a:r>
            <a:endParaRPr lang="en-GB"/>
          </a:p>
        </p:txBody>
      </p:sp>
      <p:sp>
        <p:nvSpPr>
          <p:cNvPr id="11" name="TextBox 10">
            <a:extLst>
              <a:ext uri="{FF2B5EF4-FFF2-40B4-BE49-F238E27FC236}">
                <a16:creationId xmlns:a16="http://schemas.microsoft.com/office/drawing/2014/main" id="{99E5BE86-1698-09B2-276D-D6775F8A0E0C}"/>
              </a:ext>
            </a:extLst>
          </p:cNvPr>
          <p:cNvSpPr txBox="1"/>
          <p:nvPr/>
        </p:nvSpPr>
        <p:spPr>
          <a:xfrm>
            <a:off x="430305" y="4658037"/>
            <a:ext cx="178773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Sal-</a:t>
            </a:r>
            <a:r>
              <a:rPr lang="en-GB" sz="2000" err="1">
                <a:solidFill>
                  <a:srgbClr val="242424"/>
                </a:solidFill>
                <a:latin typeface="Century Gothic"/>
              </a:rPr>
              <a:t>ue</a:t>
            </a:r>
            <a:r>
              <a:rPr lang="en-GB" sz="2000">
                <a:solidFill>
                  <a:srgbClr val="242424"/>
                </a:solidFill>
                <a:latin typeface="Century Gothic"/>
              </a:rPr>
              <a:t>-</a:t>
            </a:r>
            <a:r>
              <a:rPr lang="en-GB" sz="2000" err="1">
                <a:solidFill>
                  <a:srgbClr val="242424"/>
                </a:solidFill>
                <a:latin typeface="Century Gothic"/>
              </a:rPr>
              <a:t>shen</a:t>
            </a:r>
            <a:endParaRPr lang="en-GB" sz="2000">
              <a:latin typeface="Century Gothic"/>
            </a:endParaRPr>
          </a:p>
        </p:txBody>
      </p:sp>
      <p:sp>
        <p:nvSpPr>
          <p:cNvPr id="12" name="TextBox 11">
            <a:extLst>
              <a:ext uri="{FF2B5EF4-FFF2-40B4-BE49-F238E27FC236}">
                <a16:creationId xmlns:a16="http://schemas.microsoft.com/office/drawing/2014/main" id="{66BA6446-4FFD-2C75-05B5-B8B888C88E4A}"/>
              </a:ext>
            </a:extLst>
          </p:cNvPr>
          <p:cNvSpPr txBox="1"/>
          <p:nvPr/>
        </p:nvSpPr>
        <p:spPr>
          <a:xfrm>
            <a:off x="3685237" y="5543586"/>
            <a:ext cx="385990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Sometimes sterile salt solution is called 'saline'</a:t>
            </a:r>
          </a:p>
        </p:txBody>
      </p:sp>
      <p:sp>
        <p:nvSpPr>
          <p:cNvPr id="13" name="TextBox 12">
            <a:extLst>
              <a:ext uri="{FF2B5EF4-FFF2-40B4-BE49-F238E27FC236}">
                <a16:creationId xmlns:a16="http://schemas.microsoft.com/office/drawing/2014/main" id="{393EE36C-D272-9897-3CE8-F603F575CAD7}"/>
              </a:ext>
            </a:extLst>
          </p:cNvPr>
          <p:cNvSpPr txBox="1"/>
          <p:nvPr/>
        </p:nvSpPr>
        <p:spPr>
          <a:xfrm>
            <a:off x="7924539" y="3115634"/>
            <a:ext cx="2877669"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a:t>
            </a:r>
            <a:r>
              <a:rPr lang="en-GB" sz="2000" b="1" dirty="0">
                <a:solidFill>
                  <a:srgbClr val="C00000"/>
                </a:solidFill>
                <a:latin typeface="Century Gothic" panose="020B0502020202020204" pitchFamily="34" charset="0"/>
              </a:rPr>
              <a:t> ...</a:t>
            </a:r>
            <a:endParaRPr lang="en-GB" sz="2000" b="1">
              <a:solidFill>
                <a:srgbClr val="C00000"/>
              </a:solidFill>
              <a:latin typeface="Century Gothic" panose="020B0502020202020204" pitchFamily="34" charset="0"/>
            </a:endParaRPr>
          </a:p>
          <a:p>
            <a:r>
              <a:rPr lang="en-GB" sz="2000">
                <a:solidFill>
                  <a:srgbClr val="242424"/>
                </a:solidFill>
                <a:latin typeface="Century Gothic"/>
              </a:rPr>
              <a:t>aqueous. Solutions are often formed in water, but they can form in other liquids, too</a:t>
            </a:r>
          </a:p>
        </p:txBody>
      </p:sp>
      <p:sp>
        <p:nvSpPr>
          <p:cNvPr id="14" name="TextBox 13">
            <a:extLst>
              <a:ext uri="{FF2B5EF4-FFF2-40B4-BE49-F238E27FC236}">
                <a16:creationId xmlns:a16="http://schemas.microsoft.com/office/drawing/2014/main" id="{496EB863-9CAB-C22B-E108-5A9590B78E10}"/>
              </a:ext>
            </a:extLst>
          </p:cNvPr>
          <p:cNvSpPr txBox="1"/>
          <p:nvPr/>
        </p:nvSpPr>
        <p:spPr>
          <a:xfrm>
            <a:off x="7931476" y="1348058"/>
            <a:ext cx="2870732"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Example </a:t>
            </a:r>
          </a:p>
          <a:p>
            <a:r>
              <a:rPr lang="en-GB" sz="2000">
                <a:solidFill>
                  <a:srgbClr val="000000"/>
                </a:solidFill>
                <a:latin typeface="Century Gothic"/>
              </a:rPr>
              <a:t>In a solution of salt water, the solute is salt and the solvent is water</a:t>
            </a:r>
            <a:endParaRPr lang="en-GB"/>
          </a:p>
        </p:txBody>
      </p:sp>
      <p:pic>
        <p:nvPicPr>
          <p:cNvPr id="15" name="Graphic 17" descr="Hand outline">
            <a:extLst>
              <a:ext uri="{FF2B5EF4-FFF2-40B4-BE49-F238E27FC236}">
                <a16:creationId xmlns:a16="http://schemas.microsoft.com/office/drawing/2014/main" id="{C9B8A25C-37F9-CA1C-0962-AA56A623B103}"/>
              </a:ext>
            </a:extLst>
          </p:cNvPr>
          <p:cNvPicPr/>
          <p:nvPr/>
        </p:nvPicPr>
        <p:blipFill>
          <a:blip r:embed="rId4"/>
          <a:stretch/>
        </p:blipFill>
        <p:spPr>
          <a:xfrm>
            <a:off x="2811192" y="3534661"/>
            <a:ext cx="538560" cy="538560"/>
          </a:xfrm>
          <a:prstGeom prst="rect">
            <a:avLst/>
          </a:prstGeom>
          <a:ln w="9525">
            <a:noFill/>
          </a:ln>
        </p:spPr>
      </p:pic>
      <p:pic>
        <p:nvPicPr>
          <p:cNvPr id="16" name="Graphic 16" descr="Raised hand outline">
            <a:extLst>
              <a:ext uri="{FF2B5EF4-FFF2-40B4-BE49-F238E27FC236}">
                <a16:creationId xmlns:a16="http://schemas.microsoft.com/office/drawing/2014/main" id="{94537247-F689-444A-7698-5A2311DCCE11}"/>
              </a:ext>
            </a:extLst>
          </p:cNvPr>
          <p:cNvPicPr/>
          <p:nvPr/>
        </p:nvPicPr>
        <p:blipFill>
          <a:blip r:embed="rId5"/>
          <a:stretch/>
        </p:blipFill>
        <p:spPr>
          <a:xfrm>
            <a:off x="2380697" y="3519066"/>
            <a:ext cx="543960" cy="543960"/>
          </a:xfrm>
          <a:prstGeom prst="rect">
            <a:avLst/>
          </a:prstGeom>
          <a:ln w="9525">
            <a:noFill/>
          </a:ln>
        </p:spPr>
      </p:pic>
      <p:sp>
        <p:nvSpPr>
          <p:cNvPr id="4" name="TextBox 3">
            <a:extLst>
              <a:ext uri="{FF2B5EF4-FFF2-40B4-BE49-F238E27FC236}">
                <a16:creationId xmlns:a16="http://schemas.microsoft.com/office/drawing/2014/main" id="{27E2EF29-C714-7FC6-06DA-D4DF15B1B8CC}"/>
              </a:ext>
            </a:extLst>
          </p:cNvPr>
          <p:cNvSpPr txBox="1"/>
          <p:nvPr/>
        </p:nvSpPr>
        <p:spPr>
          <a:xfrm>
            <a:off x="430305" y="5543586"/>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Sol (dissolve), </a:t>
            </a:r>
            <a:r>
              <a:rPr lang="en-GB" sz="2000" err="1">
                <a:solidFill>
                  <a:srgbClr val="242424"/>
                </a:solidFill>
                <a:latin typeface="Century Gothic"/>
              </a:rPr>
              <a:t>ution</a:t>
            </a:r>
            <a:r>
              <a:rPr lang="en-GB" sz="2000">
                <a:solidFill>
                  <a:srgbClr val="242424"/>
                </a:solidFill>
                <a:latin typeface="Century Gothic"/>
              </a:rPr>
              <a:t> (process)</a:t>
            </a:r>
          </a:p>
        </p:txBody>
      </p:sp>
      <p:sp>
        <p:nvSpPr>
          <p:cNvPr id="7" name="TextBox 6">
            <a:extLst>
              <a:ext uri="{FF2B5EF4-FFF2-40B4-BE49-F238E27FC236}">
                <a16:creationId xmlns:a16="http://schemas.microsoft.com/office/drawing/2014/main" id="{0280C438-EB54-A73B-5069-56E8F23E1A82}"/>
              </a:ext>
            </a:extLst>
          </p:cNvPr>
          <p:cNvSpPr txBox="1"/>
          <p:nvPr/>
        </p:nvSpPr>
        <p:spPr>
          <a:xfrm>
            <a:off x="7922403" y="5190987"/>
            <a:ext cx="2879805" cy="136826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a:t>
            </a:r>
            <a:r>
              <a:rPr lang="en-GB" sz="2000" b="1" dirty="0">
                <a:solidFill>
                  <a:srgbClr val="C00000"/>
                </a:solidFill>
                <a:latin typeface="Century Gothic" panose="020B0502020202020204" pitchFamily="34" charset="0"/>
              </a:rPr>
              <a:t>contexts</a:t>
            </a:r>
            <a:endParaRPr lang="en-GB" sz="2000" b="1">
              <a:solidFill>
                <a:srgbClr val="C00000"/>
              </a:solidFill>
              <a:latin typeface="Century Gothic" panose="020B0502020202020204" pitchFamily="34" charset="0"/>
            </a:endParaRPr>
          </a:p>
          <a:p>
            <a:r>
              <a:rPr lang="en-GB" sz="2000">
                <a:solidFill>
                  <a:srgbClr val="242424"/>
                </a:solidFill>
                <a:latin typeface="Century Gothic"/>
              </a:rPr>
              <a:t>The way to solve a problem, especially in mathematics</a:t>
            </a:r>
          </a:p>
        </p:txBody>
      </p:sp>
      <p:pic>
        <p:nvPicPr>
          <p:cNvPr id="8" name="Picture 7" descr="Two labelled beakers and a small labelled tray. The tray contains salt, the left beaker contains only water and the right beaker contains salt water and is labelled 'solution (salt water)'">
            <a:extLst>
              <a:ext uri="{FF2B5EF4-FFF2-40B4-BE49-F238E27FC236}">
                <a16:creationId xmlns:a16="http://schemas.microsoft.com/office/drawing/2014/main" id="{4B82F5B1-D795-4D90-5CB8-C87772224A49}"/>
              </a:ext>
            </a:extLst>
          </p:cNvPr>
          <p:cNvPicPr>
            <a:picLocks noChangeAspect="1"/>
          </p:cNvPicPr>
          <p:nvPr/>
        </p:nvPicPr>
        <p:blipFill>
          <a:blip r:embed="rId6"/>
          <a:stretch>
            <a:fillRect/>
          </a:stretch>
        </p:blipFill>
        <p:spPr>
          <a:xfrm>
            <a:off x="4149412" y="1363952"/>
            <a:ext cx="2755542" cy="3829587"/>
          </a:xfrm>
          <a:prstGeom prst="rect">
            <a:avLst/>
          </a:prstGeom>
        </p:spPr>
      </p:pic>
    </p:spTree>
    <p:extLst>
      <p:ext uri="{BB962C8B-B14F-4D97-AF65-F5344CB8AC3E}">
        <p14:creationId xmlns:p14="http://schemas.microsoft.com/office/powerpoint/2010/main" val="350042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429E7-D84C-EF5A-F4DE-493E69D21134}"/>
              </a:ext>
            </a:extLst>
          </p:cNvPr>
          <p:cNvSpPr>
            <a:spLocks noGrp="1"/>
          </p:cNvSpPr>
          <p:nvPr>
            <p:ph type="title"/>
          </p:nvPr>
        </p:nvSpPr>
        <p:spPr/>
        <p:txBody>
          <a:bodyPr/>
          <a:lstStyle/>
          <a:p>
            <a:r>
              <a:rPr lang="en-GB"/>
              <a:t>Acknowledgements</a:t>
            </a:r>
          </a:p>
        </p:txBody>
      </p:sp>
      <p:sp>
        <p:nvSpPr>
          <p:cNvPr id="3" name="Content Placeholder 2">
            <a:extLst>
              <a:ext uri="{FF2B5EF4-FFF2-40B4-BE49-F238E27FC236}">
                <a16:creationId xmlns:a16="http://schemas.microsoft.com/office/drawing/2014/main" id="{0EBD4CCD-A11B-9851-057D-35C140E1C35E}"/>
              </a:ext>
              <a:ext uri="{C183D7F6-B498-43B3-948B-1728B52AA6E4}">
                <adec:decorative xmlns:adec="http://schemas.microsoft.com/office/drawing/2017/decorative" val="1"/>
              </a:ext>
            </a:extLst>
          </p:cNvPr>
          <p:cNvSpPr>
            <a:spLocks noGrp="1"/>
          </p:cNvSpPr>
          <p:nvPr>
            <p:ph idx="1"/>
          </p:nvPr>
        </p:nvSpPr>
        <p:spPr>
          <a:xfrm>
            <a:off x="539999" y="1260000"/>
            <a:ext cx="10289925" cy="5040000"/>
          </a:xfrm>
        </p:spPr>
        <p:txBody>
          <a:bodyPr vert="horz" lIns="0" tIns="0" rIns="0" bIns="0" rtlCol="0" anchor="t">
            <a:normAutofit/>
          </a:bodyPr>
          <a:lstStyle/>
          <a:p>
            <a:r>
              <a:rPr lang="en-GB">
                <a:latin typeface="Century Gothic"/>
              </a:rPr>
              <a:t>Images on slide 12, 24 and 27 © Shutterstock</a:t>
            </a:r>
          </a:p>
          <a:p>
            <a:r>
              <a:rPr lang="en-GB">
                <a:latin typeface="Century Gothic"/>
              </a:rPr>
              <a:t>Image of </a:t>
            </a:r>
            <a:r>
              <a:rPr lang="en-US" sz="2400">
                <a:latin typeface="Century Gothic"/>
              </a:rPr>
              <a:t>copper sulfate powder </a:t>
            </a:r>
            <a:r>
              <a:rPr lang="en-GB">
                <a:latin typeface="Century Gothic"/>
              </a:rPr>
              <a:t>on slide 24 © </a:t>
            </a:r>
            <a:r>
              <a:rPr lang="en-GB" err="1"/>
              <a:t>Fablok</a:t>
            </a:r>
            <a:r>
              <a:rPr lang="en-GB"/>
              <a:t>/Shutterstock</a:t>
            </a:r>
            <a:endParaRPr lang="en-GB">
              <a:latin typeface="Century Gothic"/>
            </a:endParaRPr>
          </a:p>
          <a:p>
            <a:r>
              <a:rPr lang="en-GB">
                <a:latin typeface="Century Gothic"/>
              </a:rPr>
              <a:t>Image on slide 23, 30 © Turtle Rock Scientific/Science Photo Library</a:t>
            </a:r>
          </a:p>
          <a:p>
            <a:r>
              <a:rPr lang="en-GB">
                <a:latin typeface="Century Gothic"/>
              </a:rPr>
              <a:t>Image on slide 23 © Getty Images</a:t>
            </a:r>
          </a:p>
          <a:p>
            <a:r>
              <a:rPr lang="en-GB"/>
              <a:t>All other images © Royal Society of Chemistry</a:t>
            </a:r>
            <a:endParaRPr lang="en-GB">
              <a:latin typeface="Century Gothic"/>
            </a:endParaRPr>
          </a:p>
          <a:p>
            <a:endParaRPr lang="en-GB">
              <a:latin typeface="Century Gothic"/>
            </a:endParaRPr>
          </a:p>
          <a:p>
            <a:r>
              <a:rPr lang="en-GB">
                <a:effectLst/>
                <a:latin typeface="Century Gothic"/>
                <a:ea typeface="Aptos" panose="020B0004020202020204" pitchFamily="34" charset="0"/>
                <a:cs typeface="Aptos" panose="020B0004020202020204" pitchFamily="34" charset="0"/>
              </a:rPr>
              <a:t>SSC BSL Glossaries of Curriculum Terms (</a:t>
            </a:r>
            <a:r>
              <a:rPr lang="en-GB" u="sng">
                <a:solidFill>
                  <a:srgbClr val="467886"/>
                </a:solidFill>
                <a:effectLst/>
                <a:latin typeface="Century Gothic"/>
                <a:ea typeface="Aptos" panose="020B0004020202020204" pitchFamily="34" charset="0"/>
                <a:cs typeface="Aptos" panose="020B0004020202020204" pitchFamily="34" charset="0"/>
                <a:hlinkClick r:id="rId2"/>
              </a:rPr>
              <a:t>https://www.ssc.education.ed.ac.uk/BSL/</a:t>
            </a:r>
            <a:r>
              <a:rPr lang="en-GB">
                <a:effectLst/>
                <a:latin typeface="Century Gothic"/>
                <a:ea typeface="Aptos" panose="020B0004020202020204" pitchFamily="34" charset="0"/>
                <a:cs typeface="Aptos" panose="020B0004020202020204" pitchFamily="34" charset="0"/>
              </a:rPr>
              <a:t>)</a:t>
            </a:r>
          </a:p>
          <a:p>
            <a:endParaRPr lang="en-GB"/>
          </a:p>
        </p:txBody>
      </p:sp>
    </p:spTree>
    <p:extLst>
      <p:ext uri="{BB962C8B-B14F-4D97-AF65-F5344CB8AC3E}">
        <p14:creationId xmlns:p14="http://schemas.microsoft.com/office/powerpoint/2010/main" val="1876534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F44AA6-EFD8-4070-B7A4-E42323FBEDE1}">
  <ds:schemaRefs>
    <ds:schemaRef ds:uri="http://schemas.microsoft.com/sharepoint/v3/contenttype/forms"/>
  </ds:schemaRefs>
</ds:datastoreItem>
</file>

<file path=customXml/itemProps2.xml><?xml version="1.0" encoding="utf-8"?>
<ds:datastoreItem xmlns:ds="http://schemas.openxmlformats.org/officeDocument/2006/customXml" ds:itemID="{1543C3AB-3CA4-4EA7-B2A0-FDC288295AAB}">
  <ds:schemaRefs>
    <ds:schemaRef ds:uri="http://purl.org/dc/elements/1.1/"/>
    <ds:schemaRef ds:uri="http://schemas.microsoft.com/office/infopath/2007/PartnerControls"/>
    <ds:schemaRef ds:uri="http://purl.org/dc/dcmitype/"/>
    <ds:schemaRef ds:uri="9e3c562f-56b0-4bc9-96c8-d04b09868558"/>
    <ds:schemaRef ds:uri="http://schemas.openxmlformats.org/package/2006/metadata/core-properties"/>
    <ds:schemaRef ds:uri="http://purl.org/dc/terms/"/>
    <ds:schemaRef ds:uri="http://schemas.microsoft.com/office/2006/documentManagement/types"/>
    <ds:schemaRef ds:uri="5c7d88b2-bc5d-47d8-b067-5f30c82b40fb"/>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3CB7F9F0-0072-465E-95D0-77DE8110E892}">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252</TotalTime>
  <Words>3649</Words>
  <Application>Microsoft Office PowerPoint</Application>
  <PresentationFormat>Widescreen</PresentationFormat>
  <Paragraphs>496</Paragraphs>
  <Slides>31</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Aptos</vt:lpstr>
      <vt:lpstr>Aptos Narrow</vt:lpstr>
      <vt:lpstr>Arial</vt:lpstr>
      <vt:lpstr>Calibri</vt:lpstr>
      <vt:lpstr>Calibri Light</vt:lpstr>
      <vt:lpstr>Cambria Math</vt:lpstr>
      <vt:lpstr>Century Gothic</vt:lpstr>
      <vt:lpstr>Office Theme</vt:lpstr>
      <vt:lpstr>14–16 years</vt:lpstr>
      <vt:lpstr>Contents</vt:lpstr>
      <vt:lpstr>Contents</vt:lpstr>
      <vt:lpstr>Chromatogram</vt:lpstr>
      <vt:lpstr>Chromatography</vt:lpstr>
      <vt:lpstr>Gas chromatography </vt:lpstr>
      <vt:lpstr>Mobile phase </vt:lpstr>
      <vt:lpstr>Paper chromatography</vt:lpstr>
      <vt:lpstr>Rf value </vt:lpstr>
      <vt:lpstr>Stationary phase </vt:lpstr>
      <vt:lpstr>Thin layer chromatography </vt:lpstr>
      <vt:lpstr>Crystallisation</vt:lpstr>
      <vt:lpstr>Evaporation </vt:lpstr>
      <vt:lpstr>Filtration </vt:lpstr>
      <vt:lpstr>Formulation </vt:lpstr>
      <vt:lpstr>Fractional distillation</vt:lpstr>
      <vt:lpstr>Separating funnel </vt:lpstr>
      <vt:lpstr>Simple distillation</vt:lpstr>
      <vt:lpstr>Chemical formula </vt:lpstr>
      <vt:lpstr>Chemical symbol </vt:lpstr>
      <vt:lpstr>Empirical formula </vt:lpstr>
      <vt:lpstr>Molecular formula</vt:lpstr>
      <vt:lpstr>State symbol</vt:lpstr>
      <vt:lpstr>Aqueous</vt:lpstr>
      <vt:lpstr>Concentrated </vt:lpstr>
      <vt:lpstr>Dilute </vt:lpstr>
      <vt:lpstr>Precipitate</vt:lpstr>
      <vt:lpstr>Saturated solution </vt:lpstr>
      <vt:lpstr>Solubility </vt:lpstr>
      <vt:lpstr>Solution </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14-16 Elements, compounds and mixtures student slides</dc:title>
  <dc:creator>Royal Society of Chemistry</dc:creator>
  <cp:keywords>vocabular; chemistry; glossary; key terms, key words, language of science, communication; elements; compounds; mixtures</cp:keywords>
  <dc:description>From rsc.li/4j5xfyj, teacher notes also available</dc:description>
  <cp:lastModifiedBy>Hannah Sycamore</cp:lastModifiedBy>
  <cp:revision>2</cp:revision>
  <dcterms:created xsi:type="dcterms:W3CDTF">2025-03-28T15:30:14Z</dcterms:created>
  <dcterms:modified xsi:type="dcterms:W3CDTF">2025-12-18T13:25:17Z</dcterms:modified>
  <cp:category>vocabular;chemistry;glossary;key terms, key words, language of science, communication;elements;compounds;mixtures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0x010100E45D359969893149933A4D4A74E189F8</vt:lpwstr>
  </property>
</Properties>
</file>