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6"/>
  </p:notesMasterIdLst>
  <p:sldIdLst>
    <p:sldId id="29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488733-A367-47AD-AE88-1743B1D9B902}" v="11" dt="2026-06-04T07:18:23.432"/>
    <p1510:client id="{DF72B17B-93C4-4A6B-BA02-06B61931057B}" v="14" dt="2026-06-04T08:29:57.5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69121" autoAdjust="0"/>
  </p:normalViewPr>
  <p:slideViewPr>
    <p:cSldViewPr snapToGrid="0" snapToObjects="1">
      <p:cViewPr varScale="1">
        <p:scale>
          <a:sx n="73" d="100"/>
          <a:sy n="73" d="100"/>
        </p:scale>
        <p:origin x="2436" y="78"/>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39FEE6-68B1-4863-9977-3A95633844E7}" type="datetimeFigureOut">
              <a:rPr lang="en-GB" smtClean="0"/>
              <a:t>04/06/2026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9AEAF9-7482-4645-9523-1778CA73848E}" type="slidenum">
              <a:rPr lang="en-GB" smtClean="0"/>
              <a:t>‹#›</a:t>
            </a:fld>
            <a:endParaRPr lang="en-GB"/>
          </a:p>
        </p:txBody>
      </p:sp>
    </p:spTree>
    <p:extLst>
      <p:ext uri="{BB962C8B-B14F-4D97-AF65-F5344CB8AC3E}">
        <p14:creationId xmlns:p14="http://schemas.microsoft.com/office/powerpoint/2010/main" val="2677348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summarises a recent article published by </a:t>
            </a:r>
            <a:r>
              <a:rPr lang="en-GB" i="1" dirty="0"/>
              <a:t>Chemistry World</a:t>
            </a:r>
            <a:r>
              <a:rPr lang="en-GB" dirty="0"/>
              <a:t>. Use this summary slide when teaching about covalent bonding in water.</a:t>
            </a:r>
          </a:p>
          <a:p>
            <a:r>
              <a:rPr lang="en-GB" dirty="0"/>
              <a:t>Answers: </a:t>
            </a:r>
          </a:p>
          <a:p>
            <a:pPr marL="228600" indent="-228600">
              <a:buAutoNum type="arabicPeriod"/>
            </a:pPr>
            <a:r>
              <a:rPr lang="en-US" dirty="0"/>
              <a:t>Any one from of water, ice, is less dense than liquid water. The high surface tension gives ability to act as a solvent for many substances.</a:t>
            </a:r>
            <a:endParaRPr lang="en-US" baseline="0" dirty="0"/>
          </a:p>
          <a:p>
            <a:pPr marL="228600" indent="-228600">
              <a:buAutoNum type="arabicPeriod"/>
            </a:pPr>
            <a:r>
              <a:rPr lang="en-US" baseline="0" dirty="0"/>
              <a:t>Covalent</a:t>
            </a:r>
          </a:p>
          <a:p>
            <a:pPr marL="228600" indent="-228600">
              <a:buAutoNum type="arabicPeriod"/>
            </a:pPr>
            <a:r>
              <a:rPr lang="en-US" baseline="0" dirty="0"/>
              <a:t>Dot and cross diagram showing two bonding pairs of electrons and two lone pairs.</a:t>
            </a:r>
          </a:p>
        </p:txBody>
      </p:sp>
      <p:sp>
        <p:nvSpPr>
          <p:cNvPr id="4" name="Slide Number Placeholder 3"/>
          <p:cNvSpPr>
            <a:spLocks noGrp="1"/>
          </p:cNvSpPr>
          <p:nvPr>
            <p:ph type="sldNum" sz="quarter" idx="5"/>
          </p:nvPr>
        </p:nvSpPr>
        <p:spPr/>
        <p:txBody>
          <a:bodyPr/>
          <a:lstStyle/>
          <a:p>
            <a:fld id="{659AEAF9-7482-4645-9523-1778CA73848E}" type="slidenum">
              <a:rPr lang="en-GB" smtClean="0"/>
              <a:t>1</a:t>
            </a:fld>
            <a:endParaRPr lang="en-GB"/>
          </a:p>
        </p:txBody>
      </p:sp>
    </p:spTree>
    <p:extLst>
      <p:ext uri="{BB962C8B-B14F-4D97-AF65-F5344CB8AC3E}">
        <p14:creationId xmlns:p14="http://schemas.microsoft.com/office/powerpoint/2010/main" val="67107881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18" name="Picture 17">
            <a:extLst>
              <a:ext uri="{FF2B5EF4-FFF2-40B4-BE49-F238E27FC236}">
                <a16:creationId xmlns:a16="http://schemas.microsoft.com/office/drawing/2014/main" id="{CE05D642-4592-B14D-98B6-B60260A6476A}"/>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6/4/2026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noProof="0" dirty="0">
                <a:solidFill>
                  <a:schemeClr val="bg1"/>
                </a:solidFill>
                <a:latin typeface="Century Gothic" panose="020B0502020202020204" pitchFamily="34" charset="0"/>
              </a:rPr>
              <a:t>Science research news</a:t>
            </a:r>
          </a:p>
        </p:txBody>
      </p:sp>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Two types of water have been found</a:t>
            </a:r>
            <a:br>
              <a:rPr lang="en-US" b="0" dirty="0"/>
            </a:br>
            <a:br>
              <a:rPr lang="en-US" b="0" dirty="0"/>
            </a:br>
            <a:br>
              <a:rPr lang="en-GB" noProof="0" dirty="0"/>
            </a:br>
            <a:br>
              <a:rPr lang="en-GB" noProof="0" dirty="0"/>
            </a:br>
            <a:br>
              <a:rPr lang="en-GB" b="0" noProof="0" dirty="0"/>
            </a:br>
            <a:br>
              <a:rPr lang="en-GB" noProof="0" dirty="0"/>
            </a:br>
            <a:endParaRPr lang="en-GB" noProof="0" dirty="0"/>
          </a:p>
        </p:txBody>
      </p:sp>
      <p:sp>
        <p:nvSpPr>
          <p:cNvPr id="10" name="Title 1">
            <a:extLst>
              <a:ext uri="{FF2B5EF4-FFF2-40B4-BE49-F238E27FC236}">
                <a16:creationId xmlns:a16="http://schemas.microsoft.com/office/drawing/2014/main" id="{52C49F36-B0B9-49E7-B398-03B87BDA45BB}"/>
              </a:ext>
            </a:extLst>
          </p:cNvPr>
          <p:cNvSpPr txBox="1">
            <a:spLocks/>
          </p:cNvSpPr>
          <p:nvPr/>
        </p:nvSpPr>
        <p:spPr>
          <a:xfrm>
            <a:off x="540000" y="1055282"/>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1600" noProof="0" dirty="0">
                <a:solidFill>
                  <a:schemeClr val="tx1"/>
                </a:solidFill>
              </a:rPr>
              <a:t>Slide by Neil Goalby. Available from </a:t>
            </a:r>
            <a:r>
              <a:rPr lang="en-GB" sz="1600" noProof="0" dirty="0"/>
              <a:t>rsc.li/3QhgB5A</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569115"/>
            <a:ext cx="5933875" cy="4463695"/>
          </a:xfrm>
        </p:spPr>
        <p:txBody>
          <a:bodyPr>
            <a:noAutofit/>
          </a:bodyPr>
          <a:lstStyle/>
          <a:p>
            <a:r>
              <a:rPr lang="en-GB" dirty="0"/>
              <a:t>Water breaks many of the rules that govern the liquid state. Now, scientists may have found evidence that there are two types of liquid water. These two types become distinct only at temperatures well below freezing point, where it’s all but impossible to keep water liquid. </a:t>
            </a:r>
          </a:p>
          <a:p>
            <a:r>
              <a:rPr lang="en-GB" dirty="0"/>
              <a:t>The team used laser pulses to rapidly melt ice at temperatures and pressures close to those at which the two liquid phases of water are thought to exist. One of these phases is denser than ordinary water, because it lacks many of the intermolecular forces that hold water molecules apart. </a:t>
            </a:r>
          </a:p>
        </p:txBody>
      </p:sp>
      <p:sp>
        <p:nvSpPr>
          <p:cNvPr id="8" name="Content Placeholder 2">
            <a:extLst>
              <a:ext uri="{FF2B5EF4-FFF2-40B4-BE49-F238E27FC236}">
                <a16:creationId xmlns:a16="http://schemas.microsoft.com/office/drawing/2014/main" id="{DFFA1DA3-2756-4B86-87AD-EE87219503AB}"/>
              </a:ext>
            </a:extLst>
          </p:cNvPr>
          <p:cNvSpPr txBox="1">
            <a:spLocks/>
          </p:cNvSpPr>
          <p:nvPr/>
        </p:nvSpPr>
        <p:spPr>
          <a:xfrm>
            <a:off x="6798643" y="3677632"/>
            <a:ext cx="3821357" cy="54777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200" i="1" noProof="0" dirty="0">
                <a:solidFill>
                  <a:srgbClr val="C8102E"/>
                </a:solidFill>
              </a:rPr>
              <a:t>Solid, liquid… or something in between? Water may have more than one liquid state</a:t>
            </a:r>
          </a:p>
        </p:txBody>
      </p:sp>
      <p:graphicFrame>
        <p:nvGraphicFramePr>
          <p:cNvPr id="11" name="Table 4">
            <a:extLst>
              <a:ext uri="{FF2B5EF4-FFF2-40B4-BE49-F238E27FC236}">
                <a16:creationId xmlns:a16="http://schemas.microsoft.com/office/drawing/2014/main" id="{EEA1A01F-587E-4473-9318-709907EEC958}"/>
              </a:ext>
            </a:extLst>
          </p:cNvPr>
          <p:cNvGraphicFramePr>
            <a:graphicFrameLocks noGrp="1"/>
          </p:cNvGraphicFramePr>
          <p:nvPr>
            <p:extLst>
              <p:ext uri="{D42A27DB-BD31-4B8C-83A1-F6EECF244321}">
                <p14:modId xmlns:p14="http://schemas.microsoft.com/office/powerpoint/2010/main" val="3044187093"/>
              </p:ext>
            </p:extLst>
          </p:nvPr>
        </p:nvGraphicFramePr>
        <p:xfrm>
          <a:off x="6796657" y="4325729"/>
          <a:ext cx="3755993" cy="2283386"/>
        </p:xfrm>
        <a:graphic>
          <a:graphicData uri="http://schemas.openxmlformats.org/drawingml/2006/table">
            <a:tbl>
              <a:tblPr firstRow="1" bandRow="1">
                <a:tableStyleId>{5C22544A-7EE6-4342-B048-85BDC9FD1C3A}</a:tableStyleId>
              </a:tblPr>
              <a:tblGrid>
                <a:gridCol w="3755993">
                  <a:extLst>
                    <a:ext uri="{9D8B030D-6E8A-4147-A177-3AD203B41FA5}">
                      <a16:colId xmlns:a16="http://schemas.microsoft.com/office/drawing/2014/main" val="3287607563"/>
                    </a:ext>
                  </a:extLst>
                </a:gridCol>
              </a:tblGrid>
              <a:tr h="464496">
                <a:tc>
                  <a:txBody>
                    <a:bodyPr/>
                    <a:lstStyle/>
                    <a:p>
                      <a:pPr algn="l"/>
                      <a:r>
                        <a:rPr lang="en-GB" sz="1600" b="1" i="0" noProof="0" dirty="0">
                          <a:latin typeface="Century Gothic" panose="020B0502020202020204" pitchFamily="34" charset="0"/>
                        </a:rPr>
                        <a:t>Questions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1818890">
                <a:tc>
                  <a:txBody>
                    <a:bodyPr/>
                    <a:lstStyle/>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Give a property of water that is unusual for liquids. </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What type of bond is found between atoms in water?</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lang="en-GB" sz="1600" b="0" i="0" baseline="0" noProof="0" dirty="0">
                          <a:latin typeface="Century Gothic" panose="020B0502020202020204" pitchFamily="34" charset="0"/>
                        </a:rPr>
                        <a:t>Draw a dot and cross diagram of a water molecule.</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bl>
          </a:graphicData>
        </a:graphic>
      </p:graphicFrame>
      <p:sp>
        <p:nvSpPr>
          <p:cNvPr id="4" name="TextBox 3">
            <a:extLst>
              <a:ext uri="{FF2B5EF4-FFF2-40B4-BE49-F238E27FC236}">
                <a16:creationId xmlns:a16="http://schemas.microsoft.com/office/drawing/2014/main" id="{475E2D19-E3DF-A450-9AB7-76B649665B4A}"/>
              </a:ext>
            </a:extLst>
          </p:cNvPr>
          <p:cNvSpPr txBox="1"/>
          <p:nvPr/>
        </p:nvSpPr>
        <p:spPr>
          <a:xfrm rot="16200000">
            <a:off x="9151377" y="2096702"/>
            <a:ext cx="3027471" cy="215444"/>
          </a:xfrm>
          <a:prstGeom prst="rect">
            <a:avLst/>
          </a:prstGeom>
          <a:noFill/>
        </p:spPr>
        <p:txBody>
          <a:bodyPr wrap="square" rtlCol="0">
            <a:spAutoFit/>
          </a:bodyPr>
          <a:lstStyle/>
          <a:p>
            <a:r>
              <a:rPr lang="en-GB" sz="800" noProof="0" dirty="0"/>
              <a:t>© </a:t>
            </a:r>
            <a:r>
              <a:rPr lang="en-GB" sz="800" noProof="0" dirty="0" err="1"/>
              <a:t>Fotogrin</a:t>
            </a:r>
            <a:r>
              <a:rPr lang="en-GB" sz="800" noProof="0" dirty="0"/>
              <a:t>/Shutterstock</a:t>
            </a:r>
          </a:p>
        </p:txBody>
      </p:sp>
      <p:pic>
        <p:nvPicPr>
          <p:cNvPr id="6" name="Picture 5">
            <a:extLst>
              <a:ext uri="{FF2B5EF4-FFF2-40B4-BE49-F238E27FC236}">
                <a16:creationId xmlns:a16="http://schemas.microsoft.com/office/drawing/2014/main" id="{1E8B292F-C975-35D4-5788-36F543B9F4E5}"/>
              </a:ext>
            </a:extLst>
          </p:cNvPr>
          <p:cNvPicPr>
            <a:picLocks noChangeAspect="1"/>
          </p:cNvPicPr>
          <p:nvPr/>
        </p:nvPicPr>
        <p:blipFill>
          <a:blip r:embed="rId3"/>
          <a:srcRect/>
          <a:stretch/>
        </p:blipFill>
        <p:spPr>
          <a:xfrm>
            <a:off x="6798643" y="1115784"/>
            <a:ext cx="3752019" cy="2501346"/>
          </a:xfrm>
          <a:prstGeom prst="rect">
            <a:avLst/>
          </a:prstGeom>
        </p:spPr>
      </p:pic>
    </p:spTree>
    <p:extLst>
      <p:ext uri="{BB962C8B-B14F-4D97-AF65-F5344CB8AC3E}">
        <p14:creationId xmlns:p14="http://schemas.microsoft.com/office/powerpoint/2010/main" val="4064198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36323CF2E6F4B49A6DDEF4A66CD6019" ma:contentTypeVersion="21" ma:contentTypeDescription="Create a new document." ma:contentTypeScope="" ma:versionID="e2e962521c91d2b4a268b721e410760b">
  <xsd:schema xmlns:xsd="http://www.w3.org/2001/XMLSchema" xmlns:xs="http://www.w3.org/2001/XMLSchema" xmlns:p="http://schemas.microsoft.com/office/2006/metadata/properties" xmlns:ns2="e3074997-3d9c-4d84-bd7a-4c096fc63e57" xmlns:ns3="44303df1-f625-401d-870a-accd1b2b7593" targetNamespace="http://schemas.microsoft.com/office/2006/metadata/properties" ma:root="true" ma:fieldsID="1d27776b97ae63850867e8e0c90c9042" ns2:_="" ns3:_="">
    <xsd:import namespace="e3074997-3d9c-4d84-bd7a-4c096fc63e57"/>
    <xsd:import namespace="44303df1-f625-401d-870a-accd1b2b7593"/>
    <xsd:element name="properties">
      <xsd:complexType>
        <xsd:sequence>
          <xsd:element name="documentManagement">
            <xsd:complexType>
              <xsd:all>
                <xsd:element ref="ns2:n7b504db7a1f4121af62d7dde2f43036" minOccurs="0"/>
                <xsd:element ref="ns3:TaxCatchAll" minOccurs="0"/>
                <xsd:element ref="ns2:b569b86bd8fd46f693512e8bddacb3f6" minOccurs="0"/>
                <xsd:element ref="ns2:b9de0c3256d748e284af5b40895c1451" minOccurs="0"/>
                <xsd:element ref="ns2:i10d55677a0f46eeb3909f8b19131c80" minOccurs="0"/>
                <xsd:element ref="ns2:d5ec952c3671439b9c1b97dc2ac5212f"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OCR" minOccurs="0"/>
                <xsd:element ref="ns2:MediaServiceGenerationTime" minOccurs="0"/>
                <xsd:element ref="ns2:MediaServiceEventHashCod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074997-3d9c-4d84-bd7a-4c096fc63e57" elementFormDefault="qualified">
    <xsd:import namespace="http://schemas.microsoft.com/office/2006/documentManagement/types"/>
    <xsd:import namespace="http://schemas.microsoft.com/office/infopath/2007/PartnerControls"/>
    <xsd:element name="n7b504db7a1f4121af62d7dde2f43036" ma:index="9" ma:taxonomy="true" ma:internalName="n7b504db7a1f4121af62d7dde2f43036" ma:taxonomyFieldName="Directorate_x002f_Team_x002f_Function" ma:displayName="Directorate/Team/Function" ma:default="" ma:fieldId="{77b504db-7a1f-4121-af62-d7dde2f43036}" ma:taxonomyMulti="true" ma:sspId="acd698d5-2c6c-40f3-87af-cb5c6c865f62" ma:termSetId="6f21a7af-7e80-4763-b0f3-f88080127d59" ma:anchorId="00000000-0000-0000-0000-000000000000" ma:open="false" ma:isKeyword="false">
      <xsd:complexType>
        <xsd:sequence>
          <xsd:element ref="pc:Terms" minOccurs="0" maxOccurs="1"/>
        </xsd:sequence>
      </xsd:complexType>
    </xsd:element>
    <xsd:element name="b569b86bd8fd46f693512e8bddacb3f6" ma:index="12" ma:taxonomy="true" ma:internalName="b569b86bd8fd46f693512e8bddacb3f6" ma:taxonomyFieldName="Document_x0020_Type" ma:displayName="Document Type" ma:default="" ma:fieldId="{b569b86b-d8fd-46f6-9351-2e8bddacb3f6}" ma:taxonomyMulti="true" ma:sspId="acd698d5-2c6c-40f3-87af-cb5c6c865f62" ma:termSetId="0e861dca-3791-4471-a8b5-1ac06fdd1e89" ma:anchorId="00000000-0000-0000-0000-000000000000" ma:open="false" ma:isKeyword="false">
      <xsd:complexType>
        <xsd:sequence>
          <xsd:element ref="pc:Terms" minOccurs="0" maxOccurs="1"/>
        </xsd:sequence>
      </xsd:complexType>
    </xsd:element>
    <xsd:element name="b9de0c3256d748e284af5b40895c1451" ma:index="14" ma:taxonomy="true" ma:internalName="b9de0c3256d748e284af5b40895c1451" ma:taxonomyFieldName="Platform_x002f_Software" ma:displayName="Platform/Software" ma:default="" ma:fieldId="{b9de0c32-56d7-48e2-84af-5b40895c1451}" ma:taxonomyMulti="true" ma:sspId="acd698d5-2c6c-40f3-87af-cb5c6c865f62" ma:termSetId="5ec93098-1380-4d9d-a407-4f2fa6590381" ma:anchorId="00000000-0000-0000-0000-000000000000" ma:open="false" ma:isKeyword="false">
      <xsd:complexType>
        <xsd:sequence>
          <xsd:element ref="pc:Terms" minOccurs="0" maxOccurs="1"/>
        </xsd:sequence>
      </xsd:complexType>
    </xsd:element>
    <xsd:element name="i10d55677a0f46eeb3909f8b19131c80" ma:index="16" ma:taxonomy="true" ma:internalName="i10d55677a0f46eeb3909f8b19131c80" ma:taxonomyFieldName="Project_x002f_Product" ma:displayName="Project/Product" ma:default="" ma:fieldId="{210d5567-7a0f-46ee-b390-9f8b19131c80}" ma:taxonomyMulti="true" ma:sspId="acd698d5-2c6c-40f3-87af-cb5c6c865f62" ma:termSetId="b5afdfc8-a30d-4e9f-963f-82651d355fa4" ma:anchorId="00000000-0000-0000-0000-000000000000" ma:open="false" ma:isKeyword="false">
      <xsd:complexType>
        <xsd:sequence>
          <xsd:element ref="pc:Terms" minOccurs="0" maxOccurs="1"/>
        </xsd:sequence>
      </xsd:complexType>
    </xsd:element>
    <xsd:element name="d5ec952c3671439b9c1b97dc2ac5212f" ma:index="18" ma:taxonomy="true" ma:internalName="d5ec952c3671439b9c1b97dc2ac5212f" ma:taxonomyFieldName="Watchword" ma:displayName="Watchword" ma:default="" ma:fieldId="{d5ec952c-3671-439b-9c1b-97dc2ac5212f}" ma:taxonomyMulti="true" ma:sspId="acd698d5-2c6c-40f3-87af-cb5c6c865f62" ma:termSetId="1f8212ee-fa5e-40cf-a106-3e9510d6c62d" ma:anchorId="00000000-0000-0000-0000-000000000000" ma:open="false" ma:isKeyword="false">
      <xsd:complexType>
        <xsd:sequence>
          <xsd:element ref="pc:Terms" minOccurs="0" maxOccurs="1"/>
        </xsd:sequence>
      </xsd:complexType>
    </xsd:element>
    <xsd:element name="MediaServiceMetadata" ma:index="19" nillable="true" ma:displayName="MediaServiceMetadata" ma:hidden="true" ma:internalName="MediaServiceMetadata" ma:readOnly="true">
      <xsd:simpleType>
        <xsd:restriction base="dms:Note"/>
      </xsd:simpleType>
    </xsd:element>
    <xsd:element name="MediaServiceFastMetadata" ma:index="20" nillable="true" ma:displayName="MediaServiceFastMetadata" ma:hidden="true" ma:internalName="MediaServiceFastMetadata"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OCR" ma:index="25" nillable="true" ma:displayName="Extracted Text" ma:internalName="MediaServiceOCR" ma:readOnly="true">
      <xsd:simpleType>
        <xsd:restriction base="dms:Note">
          <xsd:maxLength value="255"/>
        </xsd:restriction>
      </xsd:simpleType>
    </xsd:element>
    <xsd:element name="MediaServiceGenerationTime" ma:index="26" nillable="true" ma:displayName="MediaServiceGenerationTime" ma:hidden="true" ma:internalName="MediaServiceGenerationTime" ma:readOnly="true">
      <xsd:simpleType>
        <xsd:restriction base="dms:Text"/>
      </xsd:simpleType>
    </xsd:element>
    <xsd:element name="MediaServiceEventHashCode" ma:index="27" nillable="true" ma:displayName="MediaServiceEventHashCode" ma:hidden="true" ma:internalName="MediaServiceEventHashCode" ma:readOnly="true">
      <xsd:simpleType>
        <xsd:restriction base="dms:Text"/>
      </xsd:simpleType>
    </xsd:element>
    <xsd:element name="MediaServiceLocation" ma:index="28"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4303df1-f625-401d-870a-accd1b2b7593"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5519040-3cf5-4337-a4d6-3c4812ac86d8}" ma:internalName="TaxCatchAll" ma:showField="CatchAllData" ma:web="44303df1-f625-401d-870a-accd1b2b759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3074997-3d9c-4d84-bd7a-4c096fc63e57">
      <Terms xmlns="http://schemas.microsoft.com/office/infopath/2007/PartnerControls"/>
    </lcf76f155ced4ddcb4097134ff3c332f>
    <TaxCatchAll xmlns="44303df1-f625-401d-870a-accd1b2b7593">
      <Value>33</Value>
      <Value>30</Value>
      <Value>316</Value>
      <Value>7</Value>
      <Value>39</Value>
      <Value>37</Value>
      <Value>52</Value>
    </TaxCatchAll>
    <b569b86bd8fd46f693512e8bddacb3f6 xmlns="e3074997-3d9c-4d84-bd7a-4c096fc63e57">
      <Terms xmlns="http://schemas.microsoft.com/office/infopath/2007/PartnerControls">
        <TermInfo xmlns="http://schemas.microsoft.com/office/infopath/2007/PartnerControls">
          <TermName xmlns="http://schemas.microsoft.com/office/infopath/2007/PartnerControls">Slides</TermName>
          <TermId xmlns="http://schemas.microsoft.com/office/infopath/2007/PartnerControls">0bd534e9-81ec-473e-8648-f3a49aec7b24</TermId>
        </TermInfo>
      </Terms>
    </b569b86bd8fd46f693512e8bddacb3f6>
    <i10d55677a0f46eeb3909f8b19131c80 xmlns="e3074997-3d9c-4d84-bd7a-4c096fc63e57">
      <Terms xmlns="http://schemas.microsoft.com/office/infopath/2007/PartnerControls">
        <TermInfo xmlns="http://schemas.microsoft.com/office/infopath/2007/PartnerControls">
          <TermName xmlns="http://schemas.microsoft.com/office/infopath/2007/PartnerControls">Education in Chemistry</TermName>
          <TermId xmlns="http://schemas.microsoft.com/office/infopath/2007/PartnerControls">88c676fb-4f12-4aea-9455-9b66df1d1cf1</TermId>
        </TermInfo>
      </Terms>
    </i10d55677a0f46eeb3909f8b19131c80>
    <d5ec952c3671439b9c1b97dc2ac5212f xmlns="e3074997-3d9c-4d84-bd7a-4c096fc63e57">
      <Terms xmlns="http://schemas.microsoft.com/office/infopath/2007/PartnerControls">
        <TermInfo xmlns="http://schemas.microsoft.com/office/infopath/2007/PartnerControls">
          <TermName xmlns="http://schemas.microsoft.com/office/infopath/2007/PartnerControls">September</TermName>
          <TermId xmlns="http://schemas.microsoft.com/office/infopath/2007/PartnerControls">22fef80e-94f1-422c-8a22-6c0c6f713b1c</TermId>
        </TermInfo>
        <TermInfo xmlns="http://schemas.microsoft.com/office/infopath/2007/PartnerControls">
          <TermName xmlns="http://schemas.microsoft.com/office/infopath/2007/PartnerControls">2026</TermName>
          <TermId xmlns="http://schemas.microsoft.com/office/infopath/2007/PartnerControls">7e6aac3d-800f-4302-944f-6a5eec8e3838</TermId>
        </TermInfo>
        <TermInfo xmlns="http://schemas.microsoft.com/office/infopath/2007/PartnerControls">
          <TermName xmlns="http://schemas.microsoft.com/office/infopath/2007/PartnerControls">Submission</TermName>
          <TermId xmlns="http://schemas.microsoft.com/office/infopath/2007/PartnerControls">fd1990e1-6d09-4b2d-9266-78863e1ca53d</TermId>
        </TermInfo>
      </Terms>
    </d5ec952c3671439b9c1b97dc2ac5212f>
    <n7b504db7a1f4121af62d7dde2f43036 xmlns="e3074997-3d9c-4d84-bd7a-4c096fc63e57">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6f01d4b6-f8a8-4b3c-8e47-a0b2d31f46b9</TermId>
        </TermInfo>
      </Terms>
    </n7b504db7a1f4121af62d7dde2f43036>
    <b9de0c3256d748e284af5b40895c1451 xmlns="e3074997-3d9c-4d84-bd7a-4c096fc63e57">
      <Terms xmlns="http://schemas.microsoft.com/office/infopath/2007/PartnerControls">
        <TermInfo xmlns="http://schemas.microsoft.com/office/infopath/2007/PartnerControls">
          <TermName xmlns="http://schemas.microsoft.com/office/infopath/2007/PartnerControls">Education</TermName>
          <TermId xmlns="http://schemas.microsoft.com/office/infopath/2007/PartnerControls">d2840a79-f070-44ee-81f4-348f0646ea6c</TermId>
        </TermInfo>
      </Terms>
    </b9de0c3256d748e284af5b40895c1451>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5D5CBF-5BED-40B8-807B-5DA24B5D1F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074997-3d9c-4d84-bd7a-4c096fc63e57"/>
    <ds:schemaRef ds:uri="44303df1-f625-401d-870a-accd1b2b759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E32765-0D1B-4967-A921-DBD855E7514C}">
  <ds:schemaRefs>
    <ds:schemaRef ds:uri="http://schemas.openxmlformats.org/package/2006/metadata/core-properties"/>
    <ds:schemaRef ds:uri="http://schemas.microsoft.com/office/2006/documentManagement/types"/>
    <ds:schemaRef ds:uri="http://purl.org/dc/elements/1.1/"/>
    <ds:schemaRef ds:uri="e3074997-3d9c-4d84-bd7a-4c096fc63e57"/>
    <ds:schemaRef ds:uri="http://schemas.microsoft.com/office/2006/metadata/properties"/>
    <ds:schemaRef ds:uri="44303df1-f625-401d-870a-accd1b2b7593"/>
    <ds:schemaRef ds:uri="http://www.w3.org/XML/1998/namespace"/>
    <ds:schemaRef ds:uri="http://purl.org/dc/terms/"/>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424FF2A0-C252-4A30-8EDD-02E4F295A90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259</Words>
  <Application>Microsoft Office PowerPoint</Application>
  <PresentationFormat>Widescreen</PresentationFormat>
  <Paragraphs>17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Two types of water have been found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Weird water</dc:title>
  <dc:creator/>
  <cp:keywords>science, research, chemistry, water, hydrogen bonds, liquid, liquid state, liquid water</cp:keywords>
  <dc:description>From Education in Chemistry https://rsc.li/3QhgB5A Weird water</dc:description>
  <cp:lastModifiedBy/>
  <cp:revision>1</cp:revision>
  <dcterms:created xsi:type="dcterms:W3CDTF">2022-07-21T16:12:38Z</dcterms:created>
  <dcterms:modified xsi:type="dcterms:W3CDTF">2026-06-04T08:41:18Z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0x010100836323CF2E6F4B49A6DDEF4A66CD6019</vt:lpwstr>
  </property>
  <property fmtid="{D5CDD505-2E9C-101B-9397-08002B2CF9AE}" pid="3" name="Project/Product">
    <vt:lpwstr>33;#Education in Chemistry|88c676fb-4f12-4aea-9455-9b66df1d1cf1</vt:lpwstr>
  </property>
  <property fmtid="{D5CDD505-2E9C-101B-9397-08002B2CF9AE}" pid="4" name="Document_x0020_Type">
    <vt:lpwstr>316;#Slides|0bd534e9-81ec-473e-8648-f3a49aec7b24</vt:lpwstr>
  </property>
  <property fmtid="{D5CDD505-2E9C-101B-9397-08002B2CF9AE}" pid="5" name="MediaServiceImageTags">
    <vt:lpwstr/>
  </property>
  <property fmtid="{D5CDD505-2E9C-101B-9397-08002B2CF9AE}" pid="6" name="Directorate/Team/Function">
    <vt:lpwstr>7;#Education|6f01d4b6-f8a8-4b3c-8e47-a0b2d31f46b9</vt:lpwstr>
  </property>
  <property fmtid="{D5CDD505-2E9C-101B-9397-08002B2CF9AE}" pid="7" name="Platform_x002f_Software">
    <vt:lpwstr>30;#Education|d2840a79-f070-44ee-81f4-348f0646ea6c</vt:lpwstr>
  </property>
  <property fmtid="{D5CDD505-2E9C-101B-9397-08002B2CF9AE}" pid="8" name="Watchword">
    <vt:lpwstr>37;#September|22fef80e-94f1-422c-8a22-6c0c6f713b1c;#52;#2026|7e6aac3d-800f-4302-944f-6a5eec8e3838;#39;#Submission|fd1990e1-6d09-4b2d-9266-78863e1ca53d</vt:lpwstr>
  </property>
  <property fmtid="{D5CDD505-2E9C-101B-9397-08002B2CF9AE}" pid="9" name="Project_x002f_Product">
    <vt:lpwstr>33;#Education in Chemistry|88c676fb-4f12-4aea-9455-9b66df1d1cf1</vt:lpwstr>
  </property>
  <property fmtid="{D5CDD505-2E9C-101B-9397-08002B2CF9AE}" pid="10" name="Directorate_x002f_Team_x002f_Function">
    <vt:lpwstr>7;#Education|6f01d4b6-f8a8-4b3c-8e47-a0b2d31f46b9</vt:lpwstr>
  </property>
  <property fmtid="{D5CDD505-2E9C-101B-9397-08002B2CF9AE}" pid="11" name="Platform/Software">
    <vt:lpwstr>30;#Education|d2840a79-f070-44ee-81f4-348f0646ea6c</vt:lpwstr>
  </property>
  <property fmtid="{D5CDD505-2E9C-101B-9397-08002B2CF9AE}" pid="12" name="Document Type">
    <vt:lpwstr>316;#Slides|0bd534e9-81ec-473e-8648-f3a49aec7b24</vt:lpwstr>
  </property>
</Properties>
</file>