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4"/>
  </p:sldMasterIdLst>
  <p:notesMasterIdLst>
    <p:notesMasterId r:id="rId20"/>
  </p:notesMasterIdLst>
  <p:sldIdLst>
    <p:sldId id="290" r:id="rId5"/>
    <p:sldId id="371" r:id="rId6"/>
    <p:sldId id="344" r:id="rId7"/>
    <p:sldId id="343" r:id="rId8"/>
    <p:sldId id="260" r:id="rId9"/>
    <p:sldId id="372" r:id="rId10"/>
    <p:sldId id="346" r:id="rId11"/>
    <p:sldId id="348" r:id="rId12"/>
    <p:sldId id="351" r:id="rId13"/>
    <p:sldId id="350" r:id="rId14"/>
    <p:sldId id="349" r:id="rId15"/>
    <p:sldId id="373" r:id="rId16"/>
    <p:sldId id="353" r:id="rId17"/>
    <p:sldId id="355" r:id="rId18"/>
    <p:sldId id="3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slide" id="{97A93AF5-9395-4D51-A65C-F480896045C4}">
          <p14:sldIdLst>
            <p14:sldId id="290"/>
          </p14:sldIdLst>
        </p14:section>
        <p14:section name="Canllawiau i athrawon" id="{98239A89-C2BB-41F4-9D3E-573E6ACA2F1B}">
          <p14:sldIdLst>
            <p14:sldId id="371"/>
          </p14:sldIdLst>
        </p14:section>
        <p14:section name="Taflenni myfyrwyr" id="{18068308-2217-42E8-A1F8-FF85B571432F}">
          <p14:sldIdLst>
            <p14:sldId id="344"/>
            <p14:sldId id="343"/>
            <p14:sldId id="260"/>
            <p14:sldId id="372"/>
            <p14:sldId id="346"/>
            <p14:sldId id="348"/>
          </p14:sldIdLst>
        </p14:section>
        <p14:section name="Atebion" id="{D2B6960D-DEBD-42D0-820E-646A2ECEF29B}">
          <p14:sldIdLst>
            <p14:sldId id="351"/>
            <p14:sldId id="350"/>
            <p14:sldId id="349"/>
            <p14:sldId id="373"/>
            <p14:sldId id="353"/>
            <p14:sldId id="355"/>
          </p14:sldIdLst>
        </p14:section>
        <p14:section name="Templed" id="{E3289455-A81F-484B-97F5-158C5109242B}">
          <p14:sldIdLst>
            <p14:sldId id="3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E1424B-B114-4854-92BF-916D0D620578}" v="5" dt="2026-06-19T15:31:09.7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796" autoAdjust="0"/>
  </p:normalViewPr>
  <p:slideViewPr>
    <p:cSldViewPr snapToGrid="0" snapToObjects="1">
      <p:cViewPr varScale="1">
        <p:scale>
          <a:sx n="65" d="100"/>
          <a:sy n="65" d="100"/>
        </p:scale>
        <p:origin x="3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 modMainMaster">
      <pc:chgData name="Hannah Griffiths" userId="9135852f-5aac-4f3f-97b0-55e569f13680" providerId="ADAL" clId="{79D2581E-2C64-4D7D-948E-B5DB5B650164}" dt="2026-06-19T15:26:35.226" v="11" actId="20577"/>
      <pc:docMkLst>
        <pc:docMk/>
      </pc:docMkLst>
      <pc:sldMasterChg chg="modSldLayout">
        <pc:chgData name="Hannah Griffiths" userId="9135852f-5aac-4f3f-97b0-55e569f13680" providerId="ADAL" clId="{79D2581E-2C64-4D7D-948E-B5DB5B650164}" dt="2026-06-19T15:26:35.226" v="11" actId="2057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9T15:26:35.226" v="11" actId="20577"/>
          <pc:sldLayoutMkLst>
            <pc:docMk/>
            <pc:sldMasterMk cId="2405364243" sldId="2147483648"/>
            <pc:sldLayoutMk cId="4170965741" sldId="2147483675"/>
          </pc:sldLayoutMkLst>
          <pc:spChg chg="mod">
            <ac:chgData name="Hannah Griffiths" userId="9135852f-5aac-4f3f-97b0-55e569f13680" providerId="ADAL" clId="{79D2581E-2C64-4D7D-948E-B5DB5B650164}" dt="2026-06-19T15:26:35.226" v="11" actId="20577"/>
            <ac:spMkLst>
              <pc:docMk/>
              <pc:sldMasterMk cId="2405364243" sldId="2147483648"/>
              <pc:sldLayoutMk cId="4170965741" sldId="2147483675"/>
              <ac:spMk id="2" creationId="{E2DBAC77-3490-D338-7D8E-3D6EB2CF1C22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0657F-C977-4920-AE14-12599E069E54}" type="datetimeFigureOut">
              <a:rPr lang="en-GB" smtClean="0"/>
              <a:pPr/>
              <a:t>19/06/2026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3DB95-055F-4643-BEB1-ADFDB4C7E5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83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674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0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</a:t>
            </a:r>
          </a:p>
          <a:p>
            <a:r>
              <a:rPr lang="cy-GB"/>
              <a:t>Atom = does dim modd ei dorri. A = dim, tom = o ‘tomos’, sy'n golygu ‘torri’. </a:t>
            </a:r>
          </a:p>
          <a:p>
            <a:r>
              <a:rPr lang="cy-GB"/>
              <a:t>Gallai hyn fod yn gyflwyniad braf i’r syniad bod pobl yn arfer meddwl mai atomau oedd y pethau lleiaf. </a:t>
            </a:r>
          </a:p>
          <a:p>
            <a:endParaRPr lang="en-GB" dirty="0"/>
          </a:p>
          <a:p>
            <a:r>
              <a:rPr lang="cy-GB"/>
              <a:t>Ateb ar gyfer pedrant 3: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Atomau yw’r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gronyn lleiaf posibl o elfen; mae atomau wedi eu gwneud o brotonau, niwtronau ac electronau.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331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</a:t>
            </a:r>
          </a:p>
          <a:p>
            <a:r>
              <a:rPr lang="cy-GB"/>
              <a:t>Cyfansoddyn = rhoi rhywbeth at ei gilydd. Cyf = gyda neu gyda’i gilydd, ansawdd = y pethau sy’n gwneud rhywbeth yr hyn ydyw. </a:t>
            </a:r>
          </a:p>
          <a:p>
            <a:endParaRPr lang="en-GB" dirty="0"/>
          </a:p>
          <a:p>
            <a:r>
              <a:rPr lang="cy-GB"/>
              <a:t>Ateb ar gyfer pedrant 3:</a:t>
            </a:r>
          </a:p>
          <a:p>
            <a:r>
              <a:rPr lang="cy-GB" sz="1200" b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Sylwedd pur wedi ei wneud o ddwy neu ragor o elfennau gwahanol y mae bondiau cemegol yn cysylltu eu hatomau; mae’r atomau mewn cymhareb sefydlog.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590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</a:t>
            </a:r>
          </a:p>
          <a:p>
            <a:r>
              <a:rPr lang="cy-GB"/>
              <a:t>Enghraifft o foleciwl mawr = glwcos</a:t>
            </a:r>
          </a:p>
          <a:p>
            <a:r>
              <a:rPr lang="cy-GB"/>
              <a:t>Enghraifft o foleciwl bach = hydrogen</a:t>
            </a:r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 rhagor o wybodaeth i lywio’r drafodaeth ym mhedrant 2: </a:t>
            </a:r>
            <a:r>
              <a:rPr lang="cy-GB" sz="12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Daw moleciwl o’r gair Ffrangeg </a:t>
            </a:r>
            <a:r>
              <a:rPr lang="cy-GB" sz="1200" b="0" i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molécule’</a:t>
            </a:r>
            <a:r>
              <a:rPr lang="cy-GB" sz="1200" b="0" i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sy’n golygu gronyn hynod o fychan. </a:t>
            </a:r>
            <a:r>
              <a:rPr lang="cy-GB"/>
              <a:t>Cafodd y gair moleciwl ei ddefnyddio </a:t>
            </a:r>
            <a:r>
              <a:rPr lang="cy-GB" sz="1200" b="0" i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fel gair gwyddonol am y tro cyntaf ym 1811 gan Amedeo Avogadro.</a:t>
            </a:r>
          </a:p>
          <a:p>
            <a:endParaRPr lang="en-GB" sz="1200" b="0" i="0" u="none" dirty="0">
              <a:solidFill>
                <a:schemeClr val="accent1"/>
              </a:solidFill>
              <a:latin typeface="Bradley Hand ITC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i="0" u="none">
                <a:solidFill>
                  <a:schemeClr val="accent1"/>
                </a:solidFill>
                <a:latin typeface="Bradley Hand ITC" pitchFamily="66" charset="0"/>
                <a:ea typeface="Bradley Hand ITC"/>
                <a:cs typeface="Arial" panose="020B0604020202020204" pitchFamily="34" charset="0"/>
              </a:rPr>
              <a:t>Ateb ar gyfer pedrant 3: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dau atom neu ragor wedi eu cysylltu gan fondiau cemegol.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851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Rhagor o wybodaeth i lywio’r drafodaeth ym mhedrant 2 - dyma ddolen i dabl cyfnodol rhyngweithiol RSC https://periodic-table.rsc.org</a:t>
            </a:r>
          </a:p>
          <a:p>
            <a:endParaRPr lang="en-GB" dirty="0"/>
          </a:p>
          <a:p>
            <a:r>
              <a:rPr lang="cy-GB"/>
              <a:t>Ateb ar gyfer pedrant 3: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sylwedd pur sydd wedi ei wneud o un math o atom yn unig.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0202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/>
              <a:t>Mae rhagor o wybodaeth i lywio’r drafodaeth ym mhedrant 2:  Daw bond </a:t>
            </a:r>
            <a:r>
              <a:rPr lang="cy-GB" sz="11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o’</a:t>
            </a:r>
            <a:r>
              <a:rPr lang="cy-GB" sz="1200" b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r gair Proto-Indo-Ewropeaidd </a:t>
            </a:r>
            <a:r>
              <a:rPr lang="cy-GB" sz="1200" b="0" i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bhendh</a:t>
            </a:r>
            <a:r>
              <a:rPr lang="cy-GB" sz="1200" b="0" u="none">
                <a:solidFill>
                  <a:schemeClr val="accent1"/>
                </a:solidFill>
                <a:latin typeface="Bradley Hand ITC" pitchFamily="66" charset="0"/>
                <a:cs typeface="Arial" panose="020B0604020202020204" pitchFamily="34" charset="0"/>
              </a:rPr>
              <a:t>, sy’n golygu rhwymo neu glymu. Mae’n dod o’r un gwraidd â band, rhwymyn, bandana, bwndel a rhuban.</a:t>
            </a:r>
          </a:p>
          <a:p>
            <a:pPr algn="l"/>
            <a:endParaRPr lang="en-GB" dirty="0"/>
          </a:p>
          <a:p>
            <a:pPr algn="l"/>
            <a:r>
              <a:rPr lang="cy-GB"/>
              <a:t>Ateb ar gyfer pedrant 3: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grym (electrostatig) atynnol cryf sy’n dal atomau at ei gilydd.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020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/>
              <a:t>Mae rhagor o wybodaeth i lywio’r drafodaeth ym mhedrant 2: </a:t>
            </a:r>
            <a:r>
              <a:rPr lang="cy-GB" sz="1200" b="1" i="0">
                <a:solidFill>
                  <a:schemeClr val="accent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 </a:t>
            </a:r>
            <a:r>
              <a:rPr lang="cy-GB" sz="1200" b="0" i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mae ïon yn golygu ‘mynd’. Mae wedi cael ei enw oherwydd bod ïonau’n symud tuag at y wefr ddirgroes.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 ar gyfer pedrant 3: </a:t>
            </a:r>
            <a:r>
              <a:rPr lang="cy-GB" b="0"/>
              <a:t>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itchFamily="66" charset="0"/>
                <a:ea typeface="Bradley Hand ITC"/>
                <a:cs typeface="+mn-cs"/>
              </a:rPr>
              <a:t>gronyn wedi ei wefru sy’n cael ei ffurfio pan fydd un neu ragor o electronau’n cael eu colli neu eu hennill o atom neu foleciwl.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6584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58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423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4027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A328E-7AB3-0940-8526-EC0810F7E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80F564-8926-4D88-E339-4F9B5A90AE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B4CC49-E204-4882-65E3-9BBBC4BC8D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97A7B-C514-43D8-AEC8-39F0F3293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4567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3368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799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DBAC77-3490-D338-7D8E-3D6EB2CF1C22}"/>
              </a:ext>
            </a:extLst>
          </p:cNvPr>
          <p:cNvSpPr txBox="1"/>
          <p:nvPr userDrawn="1"/>
        </p:nvSpPr>
        <p:spPr>
          <a:xfrm>
            <a:off x="7809213" y="5737757"/>
            <a:ext cx="5168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Wedi’i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lawrlwytho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o rsc.li/496HPSP,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fersiwn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wedi’i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sgaffaldio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a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nodiadau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athrawon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ar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gael</a:t>
            </a:r>
            <a:endParaRPr lang="en-GB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pPr/>
              <a:t>19/06/2026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22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2" r:id="rId2"/>
    <p:sldLayoutId id="2147483668" r:id="rId3"/>
    <p:sldLayoutId id="214748369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sc.li/444TbFh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Adeiledd a bondio: </a:t>
            </a:r>
          </a:p>
          <a:p>
            <a:r>
              <a:rPr lang="cy-GB"/>
              <a:t>Modelau Frayer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BFAA41-3E74-1E83-0A9D-C2D9CE95C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2386" y="1122218"/>
            <a:ext cx="451747" cy="4529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53C58C-9CF2-6301-95C7-76DBB4D26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6533" y="1122218"/>
            <a:ext cx="451747" cy="45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20342E7-50FB-950E-C230-352FC7868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320624"/>
            <a:ext cx="10080000" cy="440661"/>
          </a:xfrm>
        </p:spPr>
        <p:txBody>
          <a:bodyPr>
            <a:normAutofit fontScale="90000"/>
          </a:bodyPr>
          <a:lstStyle/>
          <a:p>
            <a:r>
              <a:rPr lang="cy-GB" sz="4000">
                <a:latin typeface="Century Gothic" panose="020B0502020202020204" pitchFamily="34" charset="0"/>
              </a:rPr>
              <a:t>Modelau Frayer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89AD5D-AC57-E2DA-1DE7-2A7ED9E5B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210" y="822763"/>
            <a:ext cx="10180253" cy="521565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 dirty="0">
                <a:effectLst/>
                <a:latin typeface="Century Gothic" panose="020B0502020202020204" pitchFamily="34" charset="0"/>
                <a:ea typeface="Century Gothic"/>
                <a:cs typeface="Segoe UI" panose="020B0502040204020203" pitchFamily="34" charset="0"/>
              </a:rPr>
              <a:t>Mae modelau Frayer yn ffordd syml ond effeithiol o ddatblygu dealltwriaeth y dysgwyr o ddarn newydd o eirfa. Byddwch yn gweld beth mae eich dysgwyr yn ei wybod yn barod ac yn sylwi ar unrhyw gamsyniadau sydd ganddynt</a:t>
            </a:r>
            <a:r>
              <a:rPr lang="cy-GB" sz="1800" dirty="0">
                <a:effectLst/>
                <a:latin typeface="Arial" panose="020B0604020202020204" pitchFamily="34" charset="0"/>
                <a:ea typeface="Arial"/>
                <a:cs typeface="Segoe UI" panose="020B0502040204020203" pitchFamily="34" charset="0"/>
              </a:rPr>
              <a:t>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 dirty="0"/>
              <a:t>Mae pedwar cam y gall y dysgwyr weithio drwyddynt, ond gallwch addasu’r model hwn i weddu orau i’ch dysgwyr. Gallwch arwain y dysgwyr drwy bob pedrant, ond mae pedrant 2 yn enwedig yn gweithio orau fel trafodaeth dan arweiniad yr athro.</a:t>
            </a:r>
          </a:p>
          <a:p>
            <a:pPr>
              <a:lnSpc>
                <a:spcPct val="120000"/>
              </a:lnSpc>
            </a:pPr>
            <a:endParaRPr lang="en-GB" sz="2000" dirty="0"/>
          </a:p>
          <a:p>
            <a:pPr>
              <a:lnSpc>
                <a:spcPct val="120000"/>
              </a:lnSpc>
            </a:pPr>
            <a:endParaRPr lang="en-GB" sz="21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sz="2100" dirty="0"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16ADAFE-8742-FFDC-BD4A-B3B54E0B7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46835"/>
              </p:ext>
            </p:extLst>
          </p:nvPr>
        </p:nvGraphicFramePr>
        <p:xfrm>
          <a:off x="572210" y="3221376"/>
          <a:ext cx="10253267" cy="2673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47053">
                  <a:extLst>
                    <a:ext uri="{9D8B030D-6E8A-4147-A177-3AD203B41FA5}">
                      <a16:colId xmlns:a16="http://schemas.microsoft.com/office/drawing/2014/main" val="672358555"/>
                    </a:ext>
                  </a:extLst>
                </a:gridCol>
                <a:gridCol w="5406214">
                  <a:extLst>
                    <a:ext uri="{9D8B030D-6E8A-4147-A177-3AD203B41FA5}">
                      <a16:colId xmlns:a16="http://schemas.microsoft.com/office/drawing/2014/main" val="3511474561"/>
                    </a:ext>
                  </a:extLst>
                </a:gridCol>
              </a:tblGrid>
              <a:tr h="133993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b="1" dirty="0">
                          <a:latin typeface="Century Gothic" panose="020B0502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cy-GB" dirty="0"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None/>
                      </a:pP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2. Dadansoddi</a:t>
                      </a:r>
                    </a:p>
                    <a:p>
                      <a:pPr algn="ctr"/>
                      <a:r>
                        <a:rPr lang="cy-GB">
                          <a:latin typeface="Century Gothic" panose="020B0502020202020204" pitchFamily="34" charset="0"/>
                        </a:rPr>
                        <a:t>Edrychwch ar rannau cyfansawdd y gair i ddeall ei ystyr yn fanylach.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2760265"/>
                  </a:ext>
                </a:extLst>
              </a:tr>
              <a:tr h="1333355"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4. Cyfnerthu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Bydd y dysgwyr yn defnyddio eu gwybodaeth.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 dirty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cy-GB" dirty="0">
                          <a:latin typeface="Century Gothic" panose="020B0502020202020204" pitchFamily="34" charset="0"/>
                        </a:rPr>
                        <a:t>. </a:t>
                      </a:r>
                      <a:r>
                        <a:rPr lang="cy-GB" b="1" dirty="0">
                          <a:latin typeface="Century Gothic" panose="020B0502020202020204" pitchFamily="34" charset="0"/>
                        </a:rPr>
                        <a:t>Egluro </a:t>
                      </a:r>
                    </a:p>
                    <a:p>
                      <a:pPr algn="ctr"/>
                      <a:r>
                        <a:rPr lang="cy-GB" dirty="0">
                          <a:latin typeface="Century Gothic" panose="020B0502020202020204" pitchFamily="34" charset="0"/>
                        </a:rPr>
                        <a:t>Cyflwynwch y diffiniad.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483608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96955B1-D852-22AA-470F-8B30CB7E0632}"/>
              </a:ext>
            </a:extLst>
          </p:cNvPr>
          <p:cNvSpPr txBox="1"/>
          <p:nvPr/>
        </p:nvSpPr>
        <p:spPr>
          <a:xfrm>
            <a:off x="4353758" y="4366992"/>
            <a:ext cx="2159338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000" b="1" dirty="0">
                <a:latin typeface="Century Gothic" panose="020B0502020202020204" pitchFamily="34" charset="0"/>
              </a:rPr>
              <a:t>Term allweddol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ACCFEB8-BDAC-BF9E-F7B1-B1949C368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9792" y="345097"/>
            <a:ext cx="349337" cy="3502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F52F6F7-D896-C576-88A3-F1FDAD65A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5698" y="345097"/>
            <a:ext cx="349337" cy="35027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9CC6E2-7A87-8FB3-7834-D36D006364FA}"/>
              </a:ext>
            </a:extLst>
          </p:cNvPr>
          <p:cNvSpPr txBox="1"/>
          <p:nvPr/>
        </p:nvSpPr>
        <p:spPr>
          <a:xfrm>
            <a:off x="468598" y="6013029"/>
            <a:ext cx="10680830" cy="725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>
                <a:effectLst/>
                <a:latin typeface="Century Gothic" panose="020B0502020202020204" pitchFamily="34" charset="0"/>
              </a:rPr>
              <a:t>Mae rhagor o ganllawiau, gan gynnwys awgrymiadau, addasiadau a gwaith darllen pellach, ar gael yn y nodiadau i athrawon: </a:t>
            </a:r>
            <a:r>
              <a:rPr lang="cy-GB" sz="1800">
                <a:effectLst/>
                <a:latin typeface="Century Gothic" panose="020B0502020202020204" pitchFamily="34" charset="0"/>
                <a:hlinkClick r:id="rId4"/>
              </a:rPr>
              <a:t>rsc.li/444TbFh</a:t>
            </a:r>
          </a:p>
        </p:txBody>
      </p:sp>
    </p:spTree>
    <p:extLst>
      <p:ext uri="{BB962C8B-B14F-4D97-AF65-F5344CB8AC3E}">
        <p14:creationId xmlns:p14="http://schemas.microsoft.com/office/powerpoint/2010/main" val="222416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815344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90340015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atom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atom</a:t>
                      </a:r>
                    </a:p>
                    <a:p>
                      <a:pPr algn="l" rtl="0"/>
                      <a:endParaRPr lang="en-GB" sz="1400" b="1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  <a:p>
                      <a:pPr algn="l" rtl="0"/>
                      <a:endParaRPr lang="en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gwmpas y diagram isod sy’n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dangos orau un atom hydrogen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atom yn ei olygu yn eich barn chi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246144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Atom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1" descr="Diagramau tri dot a chroes - y chwith yw H mewn cylch gydag un electron ar ymyl y cylch, y canol yw dau gylch sy'n gorgyffwrdd sy'n rhannu dau electron gydag H ym mhob cylch. Cylch yw'r dde gyda dau electron ar yr ymyl a He yn y canol.">
            <a:extLst>
              <a:ext uri="{FF2B5EF4-FFF2-40B4-BE49-F238E27FC236}">
                <a16:creationId xmlns:a16="http://schemas.microsoft.com/office/drawing/2014/main" id="{E81E2CF4-08AA-56E7-B318-581AF548F0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8" y="4380526"/>
            <a:ext cx="5194069" cy="154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8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565916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9151222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cyfansoddyn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cyfansoddyn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ansawdd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gwmpas y blychau sy’n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cynnwys dim ond un cyfansoddyn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cyfansoddyn yn ei olygu yn eich barn chi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313247"/>
              </p:ext>
            </p:extLst>
          </p:nvPr>
        </p:nvGraphicFramePr>
        <p:xfrm>
          <a:off x="4985522" y="3121456"/>
          <a:ext cx="2225405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5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Cyfansoddyn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Pedwar blwch sgwâr - mae gan y chwith uchaf 5 cylch hufen, mae gan y dde uchaf bum cylch oren gyda chylch amlinell coch ynghlwm wrth bob un. Ar y gwaelod chwith mae pum cylch du sydd â chylch gwyn a chylch coch ynghlwm wrthynt, ar y gwaelod dde mae dau gylch hufen, dau o'r dde uchaf, ac un o'r chwith isaf">
            <a:extLst>
              <a:ext uri="{FF2B5EF4-FFF2-40B4-BE49-F238E27FC236}">
                <a16:creationId xmlns:a16="http://schemas.microsoft.com/office/drawing/2014/main" id="{EAECD525-C2A7-9C60-C8CF-A73BAD0D4D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98" b="3029"/>
          <a:stretch/>
        </p:blipFill>
        <p:spPr>
          <a:xfrm>
            <a:off x="1188736" y="3966072"/>
            <a:ext cx="3587778" cy="267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94219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21949447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moleciwl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foleciwlau?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moleciwlau’n cynnwys atomau.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Gallant fod yn fawr (allwch chi feddwl am enghraifft?) neu’n fach (allwch chi feddwl am enghraifft?)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moleciwlau’n cynnwys bondiau cemegol.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Lluniadwch gylch o gwmpas y delweddau sy’n </a:t>
                      </a:r>
                    </a:p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cynrychioli moleciwlau isod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moleciwl yn ei olygu yn eich barn chi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90465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Moleciwl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Chwe siâp Mae pedwar yn cynnwys atomau lluosog (gan gynnwys rhai cyfansoddion), mae dau yn atomau sengl">
            <a:extLst>
              <a:ext uri="{FF2B5EF4-FFF2-40B4-BE49-F238E27FC236}">
                <a16:creationId xmlns:a16="http://schemas.microsoft.com/office/drawing/2014/main" id="{27CD08F7-A9C9-FB05-32C3-9E8440EE3A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30" b="13075"/>
          <a:stretch/>
        </p:blipFill>
        <p:spPr>
          <a:xfrm>
            <a:off x="561764" y="4263081"/>
            <a:ext cx="4529220" cy="243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56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275641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573315247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Beth mae’r gair elfen yn ei olygu i chi? Ble ydych chi wedi dod ar draws y gair hwn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elfennau?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elfennau yn y tabl cyfnodol, lle maent yn cael eu trefnu yn ôl eu priodweddau.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Daw’r elfen o’r gair Lladin elementum: </a:t>
                      </a:r>
                      <a:r>
                        <a:rPr lang="cy-GB" sz="1800" b="0" i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hanfod (syml), egwyddor gyntaf, </a:t>
                      </a: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mater yn ei ffurf fwyaf sylfaenol.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Yn yr hafaliad geiriau isod, rhowch gylch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 gwmpas yr adweithyddion a chynhyrchion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bodoli fel elfennau yn yr hafaliad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Sodiwm + copr sylffad → copr + sodiwm sylffad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elfen yn ei olygu yn eich barn chi</a:t>
                      </a: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363950"/>
              </p:ext>
            </p:extLst>
          </p:nvPr>
        </p:nvGraphicFramePr>
        <p:xfrm>
          <a:off x="5192408" y="3108325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Elfen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815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380694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568886786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bond yn ei olygu i chi? Ble ydych chi wedi dod ar draws y gair hwn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fondiau?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bondiau’n dal gronynnau gyda’i gilydd.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gwahanol fathau o fondiau.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bondiau’n deillio o wefrau/atyniad electrostatig.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Enwch dri math o fondio cemegol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bodoli mewn cemeg</a:t>
                      </a: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bond yn ei olygu yn eich barn chi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992011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Bond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1518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41639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2626283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ïon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ïonau?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 ïonau wefr.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ïonau’n ffurfio cyfansoddion ïonig.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ïonau'n cael eu hatynnu at y gwefrau dirgroes.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Lluniadwch y diagram ffurfwedd electronau ar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cy-GB" sz="1400" b="1" u="none" baseline="0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ïon magnesiwm</a:t>
                      </a: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 Ysgrifennwch beth mae ïon yn ei olygu yn eich barn chi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135926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2509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1141934"/>
              </p:ext>
            </p:extLst>
          </p:nvPr>
        </p:nvGraphicFramePr>
        <p:xfrm>
          <a:off x="0" y="0"/>
          <a:ext cx="12192000" cy="690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atom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Dim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tom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O’r gair ‘tomos’, sy’n golygu torri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Ystyr cyffredinol: nid oes modd ei dorri, neu nid oes modd ei rannu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gwmpas y diagram isod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dangos orau un atom hydrogen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atom, mewn cyd-destun cemeg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i="0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Y gronyn lleiaf posibl o elfen; mae atomau wedi eu gwneud o brotonau, niwtronau ac electronau.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Atom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1" descr="Diagramau tri dot a chroes. Mae'r un chwith (atom hydrogen) wedi'i gylchu i ddangos mai dyma'r ateb cywir">
            <a:extLst>
              <a:ext uri="{FF2B5EF4-FFF2-40B4-BE49-F238E27FC236}">
                <a16:creationId xmlns:a16="http://schemas.microsoft.com/office/drawing/2014/main" id="{3E5EF45C-7B3F-1BA2-17EB-1506024E39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8" y="4380526"/>
            <a:ext cx="5194069" cy="1547833"/>
          </a:xfrm>
          <a:prstGeom prst="rect">
            <a:avLst/>
          </a:prstGeom>
        </p:spPr>
      </p:pic>
      <p:sp>
        <p:nvSpPr>
          <p:cNvPr id="4" name="Oval 3" descr="Cylch las i nodi mai'r ddelwedd fwyaf chwith yw'r ateb cywir">
            <a:extLst>
              <a:ext uri="{FF2B5EF4-FFF2-40B4-BE49-F238E27FC236}">
                <a16:creationId xmlns:a16="http://schemas.microsoft.com/office/drawing/2014/main" id="{57BAE422-8BAD-A588-98F9-58CEDD4B4C86}"/>
              </a:ext>
            </a:extLst>
          </p:cNvPr>
          <p:cNvSpPr/>
          <p:nvPr/>
        </p:nvSpPr>
        <p:spPr>
          <a:xfrm>
            <a:off x="481805" y="4410712"/>
            <a:ext cx="1414272" cy="1341120"/>
          </a:xfrm>
          <a:prstGeom prst="ellipse">
            <a:avLst/>
          </a:prstGeom>
          <a:noFill/>
          <a:ln w="3492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419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596797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cyfansoddyn yn ei olygu i chi? Ble ydych chi wedi dod ar draws y gair hwn (neu rannau o’r gair hwn) o'r blaen?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1800" b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lt"/>
                          <a:cs typeface="+mn-cs"/>
                        </a:rPr>
                        <a:t>dau atom neu ragor wedi eu cysylltu gan fondiau cemegol.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Dadansoddwch cyfansoddyn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Gyda, ynghyd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ansawdd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Yn disgrifio ‘ansawdd’ neu ‘wneuthuriad’ y peth dan sylw</a:t>
                      </a: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Ystyr cyffredinol: rhywbeth a roddwyd gyda’i gilydd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Rhowch gylch o gwmpas y blychau sy’n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cynnwys dim ond un cyfansoddyn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gyfansoddyn, mewn cyd-destun cemeg</a:t>
                      </a:r>
                    </a:p>
                    <a:p>
                      <a:pPr algn="r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</a:br>
                      <a: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Sylwedd pur wedi ei wneud o ddwy neu ragor o elfennau gwahanol y mae bondiau cemegol yn cysylltu eu hatomau; mae’r atomau mewn cymhareb sefydlog.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0455850"/>
              </p:ext>
            </p:extLst>
          </p:nvPr>
        </p:nvGraphicFramePr>
        <p:xfrm>
          <a:off x="4916910" y="3121456"/>
          <a:ext cx="2377798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77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Cyfansoddyn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7" descr="Pedwar sgwâr pob un â siapiau ynddynt. Mae'r ochr dde uchaf a'r ochr chwith isaf wedi'u hamgylchynu i ddangos mai nhw yw'r atebion cywir.">
            <a:extLst>
              <a:ext uri="{FF2B5EF4-FFF2-40B4-BE49-F238E27FC236}">
                <a16:creationId xmlns:a16="http://schemas.microsoft.com/office/drawing/2014/main" id="{F7C4C535-BE5A-6220-C8C0-AD80C5B8CB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081" y="3883068"/>
            <a:ext cx="3388328" cy="273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91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086333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moleciwl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foleciwlau?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Moleciwl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O’r gair Ffrangeg ‘molécule’</a:t>
                      </a: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Mae’n golygu ‘gronyn hynod o fychan’</a:t>
                      </a: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Cafodd ei ddefnyddio fel gair gwyddonol am y tro cyntaf ym 1811 gan Amedeo Avogadro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Lluniadwch gylch o gwmpas y delweddau sy’n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cynrychioli moleciwlau isod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foleciwl, mewn cyd-destun cemeg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Dau atom neu ragor wedi eu cysylltu gan fondiau cemegol.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161474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Moleciwl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9" name="Picture 8" descr="Chwe siâp Wrth ddarllen o'r chwith uchaf i'r dde isaf, mae siapiau 1-4 wedi'u hamgylchynu i nodi atebion cywir">
            <a:extLst>
              <a:ext uri="{FF2B5EF4-FFF2-40B4-BE49-F238E27FC236}">
                <a16:creationId xmlns:a16="http://schemas.microsoft.com/office/drawing/2014/main" id="{E3274484-9217-DCCD-2F5D-1608AACAB2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121" y="3958223"/>
            <a:ext cx="4110742" cy="261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34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FA186-EC87-5013-DC03-637645898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AAC92E3F-CDA7-671A-174A-17992673DC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644791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elfen yn ei olygu i chi? Ble ydych chi wedi dod ar draws y gair hwn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elfennau?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Elfen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u="none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O’r gair Lladin ‘elementum’</a:t>
                      </a:r>
                      <a:br>
                        <a:rPr lang="cy-GB" sz="1800" b="1" i="0" u="none">
                          <a:solidFill>
                            <a:schemeClr val="accent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</a:br>
                      <a:br>
                        <a:rPr lang="cy-GB" sz="1800" b="1" i="0" u="none">
                          <a:solidFill>
                            <a:schemeClr val="accent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</a:br>
                      <a:r>
                        <a:rPr lang="cy-GB" sz="1800" b="1" i="0" u="none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Hanfod (syml), egwyddor gyntaf, m</a:t>
                      </a:r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ater yn ei ffurf fwyaf sylfaenol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Yn yr hafaliad geiriau isod, rhowch gylch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 gwmpas yr adweithyddion a chynhyrchion 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bodoli fel elfennau yn yr hafaliad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Sodiwm + copr sylffad → copr + sodiwm sylffad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3. Diffiniwch elfen, mewn cyd-destun cemeg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Sylwedd pur sydd wedi ei wneud o un math o atom yn unig.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029FEF1-8863-915F-6D28-15FB5DC939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530286"/>
              </p:ext>
            </p:extLst>
          </p:nvPr>
        </p:nvGraphicFramePr>
        <p:xfrm>
          <a:off x="4983862" y="3108325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Elfen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Oval 7" descr="Cylch o amgylch sodiwm wedi'i gylchu i ddangos mai dyma'r ateb cywir">
            <a:extLst>
              <a:ext uri="{FF2B5EF4-FFF2-40B4-BE49-F238E27FC236}">
                <a16:creationId xmlns:a16="http://schemas.microsoft.com/office/drawing/2014/main" id="{DD92EEDD-F61B-E552-9B7C-CA8E750BB1F7}"/>
              </a:ext>
            </a:extLst>
          </p:cNvPr>
          <p:cNvSpPr/>
          <p:nvPr/>
        </p:nvSpPr>
        <p:spPr>
          <a:xfrm>
            <a:off x="374056" y="4668483"/>
            <a:ext cx="997544" cy="906609"/>
          </a:xfrm>
          <a:prstGeom prst="ellipse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 descr="Cylch o amgylch copr wedi'i gylchu i ddangos mai dyma'r ateb cywir">
            <a:extLst>
              <a:ext uri="{FF2B5EF4-FFF2-40B4-BE49-F238E27FC236}">
                <a16:creationId xmlns:a16="http://schemas.microsoft.com/office/drawing/2014/main" id="{44EDC120-631E-1AD4-63B7-8B6BE2799F55}"/>
              </a:ext>
            </a:extLst>
          </p:cNvPr>
          <p:cNvSpPr/>
          <p:nvPr/>
        </p:nvSpPr>
        <p:spPr>
          <a:xfrm>
            <a:off x="3188970" y="4812631"/>
            <a:ext cx="596968" cy="614857"/>
          </a:xfrm>
          <a:prstGeom prst="ellipse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99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1083133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bond yn ei olygu i chi? Ble ydych chi wedi dod ar draws y gair hwn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fondiau?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Bond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O’r gair Proto-Indo-Ewropeaidd ‘</a:t>
                      </a:r>
                      <a:r>
                        <a:rPr lang="cy-GB" sz="1800" b="1" i="0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bhendh</a:t>
                      </a: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 ‘</a:t>
                      </a: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Yn golygu ‘rhwymo neu glymu’</a:t>
                      </a: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b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Daw o’r un gwreiddyn â band, bandana, bwndel a rhuban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Enwch dri math o fondio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sy’n bodoli mewn cemeg</a:t>
                      </a:r>
                    </a:p>
                    <a:p>
                      <a:pPr algn="ctr"/>
                      <a:br>
                        <a:rPr lang="cy-GB" sz="14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2000" b="1" u="none">
                          <a:solidFill>
                            <a:schemeClr val="tx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 baseline="0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Ïonig</a:t>
                      </a:r>
                    </a:p>
                    <a:p>
                      <a:pPr algn="ctr"/>
                      <a:r>
                        <a:rPr lang="cy-GB" sz="1800" b="1" u="none" baseline="0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Cofalent</a:t>
                      </a:r>
                    </a:p>
                    <a:p>
                      <a:pPr algn="ctr"/>
                      <a:r>
                        <a:rPr lang="cy-GB" sz="1800" b="1" u="none" baseline="0">
                          <a:solidFill>
                            <a:schemeClr val="accent1"/>
                          </a:solidFill>
                          <a:latin typeface="Bradley Hand ITC" pitchFamily="66" charset="0"/>
                          <a:cs typeface="Arial" panose="020B0604020202020204" pitchFamily="34" charset="0"/>
                        </a:rPr>
                        <a:t>Metelig</a:t>
                      </a:r>
                    </a:p>
                    <a:p>
                      <a:pPr algn="l" rtl="0"/>
                      <a:endParaRPr lang="en-GB" sz="1800" b="1" u="none" baseline="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baseline="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3. Diffiniwch fond, mewn cyd-destun cemeg</a:t>
                      </a: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b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lang="cy-GB" sz="1800" b="1" i="0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Grym atyniad electrostatig cryf sy’n dal atomau at ei gilydd.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666956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Bond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4221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515239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ïon yn ei olygu i chi? Ble ydych chi wedi dod ar draws y gair hwn (neu rannau o’r gair hwn)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ïonau?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</a:br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Ei ystyr yw ‘mynd’</a:t>
                      </a:r>
                    </a:p>
                    <a:p>
                      <a:pPr algn="ctr"/>
                      <a:b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</a:br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Cafodd ei enw oherwydd bod ïonau’n symud tuag at wefr ddirgroes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Lluniadwch y diagram ffurfwedd electronau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ar gyfer </a:t>
                      </a:r>
                      <a:r>
                        <a:rPr lang="cy-GB" sz="1400" b="1" u="none" baseline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 magnesiwm</a:t>
                      </a: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baseline="0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ïon, mewn cyd-destun cemeg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dirty="0">
                          <a:solidFill>
                            <a:schemeClr val="accent1"/>
                          </a:solidFill>
                          <a:effectLst/>
                          <a:latin typeface="Bradley Hand ITC" pitchFamily="66" charset="0"/>
                          <a:ea typeface="Bradley Hand ITC"/>
                          <a:cs typeface="+mn-cs"/>
                        </a:rPr>
                        <a:t>Gronyn wedi ei wefru sy’n cael ei ffurfio pan fydd un neu ragor o electronau’n cael eu colli neu eu hennill o atom neu foleciwl.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Ïon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Diagram dot a chroes cyflawn ar gyfer ïon magnesiwm (2+). Mae ganddo 2 electron ar y plisgyn mewnol ac 8 electron ar y plisgyn allanol">
            <a:extLst>
              <a:ext uri="{FF2B5EF4-FFF2-40B4-BE49-F238E27FC236}">
                <a16:creationId xmlns:a16="http://schemas.microsoft.com/office/drawing/2014/main" id="{2514C157-0EF8-52F0-B68D-49D516C981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2603" y="4173328"/>
            <a:ext cx="2241990" cy="198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223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Cynllun enghreifftiol</a:t>
            </a:r>
          </a:p>
        </p:txBody>
      </p:sp>
      <p:graphicFrame>
        <p:nvGraphicFramePr>
          <p:cNvPr id="5" name="Content Placeholder 5">
            <a:extLst>
              <a:ext uri="{FF2B5EF4-FFF2-40B4-BE49-F238E27FC236}">
                <a16:creationId xmlns:a16="http://schemas.microsoft.com/office/drawing/2014/main" id="{781063B1-E5E0-C242-7F60-F3F78892A2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1348267"/>
              </p:ext>
            </p:extLst>
          </p:nvPr>
        </p:nvGraphicFramePr>
        <p:xfrm>
          <a:off x="0" y="-4445"/>
          <a:ext cx="1138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sz="28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Archwilio</a:t>
                      </a:r>
                    </a:p>
                    <a:p>
                      <a:pPr marL="0" indent="0" algn="l">
                        <a:buNone/>
                      </a:pPr>
                      <a:b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cy-GB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Dadansoddi/‘beth ydym ni’n ei wybod am X’?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Edrychwch ar rannau cyfansawdd y gair i helpu i ddatrys ei ystyr.</a:t>
                      </a:r>
                    </a:p>
                    <a:p>
                      <a:pPr algn="l" rtl="0"/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Neu gofynnwch i’r dysgwyr awgrymu beth maent eisoes yn ei wybod am y term allweddol fel dosbarth </a:t>
                      </a: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            (gyda chymorth ambell bwynt bwled).</a:t>
                      </a:r>
                    </a:p>
                    <a:p>
                      <a:pPr algn="l" rtl="0"/>
                      <a:endParaRPr lang="en-GB" sz="1200" b="1" u="sng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</a:t>
                      </a:r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Cyfnerthu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br>
                        <a:rPr lang="cy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Bydd y dysgwyr yn defnyddio eu gwybodaeth.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cy-GB" sz="2800" b="1" u="none" baseline="0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Egluro</a:t>
                      </a:r>
                    </a:p>
                    <a:p>
                      <a:pPr algn="ctr"/>
                      <a:br>
                        <a:rPr lang="cy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Cyflwynwch y diffiniad.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F6446A5-8A2B-740F-D94D-BD65E28FB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123894"/>
              </p:ext>
            </p:extLst>
          </p:nvPr>
        </p:nvGraphicFramePr>
        <p:xfrm>
          <a:off x="3994485" y="3152547"/>
          <a:ext cx="3737810" cy="1066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7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3200" u="none" dirty="0">
                          <a:solidFill>
                            <a:srgbClr val="C8102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&lt;Dewiswch eich term allweddol&gt;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014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BBAE0F-990D-4BBC-B1ED-64C66EF58D9C}">
  <ds:schemaRefs>
    <ds:schemaRef ds:uri="http://purl.org/dc/terms/"/>
    <ds:schemaRef ds:uri="http://www.w3.org/XML/1998/namespace"/>
    <ds:schemaRef ds:uri="9e3c562f-56b0-4bc9-96c8-d04b09868558"/>
    <ds:schemaRef ds:uri="5c7d88b2-bc5d-47d8-b067-5f30c82b40fb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2D354E9-DAAB-4413-8678-2FF763AA7A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9EAE0F-940A-4D93-9894-4C7A2CF4A6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1925</Words>
  <Application>Microsoft Office PowerPoint</Application>
  <PresentationFormat>Widescreen</PresentationFormat>
  <Paragraphs>299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Bradley Hand ITC</vt:lpstr>
      <vt:lpstr>Calibri</vt:lpstr>
      <vt:lpstr>Calibri Light</vt:lpstr>
      <vt:lpstr>Century Gothic</vt:lpstr>
      <vt:lpstr>Office Theme</vt:lpstr>
      <vt:lpstr>14–16 oed</vt:lpstr>
      <vt:lpstr>Modelau Frayer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 and bonding Frayer models unscaffolded student slides CYM</dc:title>
  <dc:creator>Royal Society of Chemistry</dc:creator>
  <cp:keywords/>
  <dc:description>Available from rsc.li/496HPSP</dc:description>
  <cp:lastModifiedBy>Hannah Griffiths</cp:lastModifiedBy>
  <cp:revision>1</cp:revision>
  <dcterms:created xsi:type="dcterms:W3CDTF">2026-05-28T11:55:26Z</dcterms:created>
  <dcterms:modified xsi:type="dcterms:W3CDTF">2026-06-19T15:31:20Z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71100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