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86" r:id="rId5"/>
    <p:sldId id="288" r:id="rId6"/>
    <p:sldId id="321" r:id="rId7"/>
    <p:sldId id="324" r:id="rId8"/>
    <p:sldId id="322" r:id="rId9"/>
    <p:sldId id="325" r:id="rId10"/>
    <p:sldId id="323" r:id="rId11"/>
    <p:sldId id="32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CA8A372-8ED7-25BB-C90E-0B655ACE2493}" name="Zoe Kay" initials="ZK" userId="fe771449ddfa2326" providerId="Windows Live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1AB9FE-80F7-4DA6-81DD-627E58C00EFD}" v="11" dt="2026-09-17T06:42:34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85"/>
    <p:restoredTop sz="66921" autoAdjust="0"/>
  </p:normalViewPr>
  <p:slideViewPr>
    <p:cSldViewPr snapToGrid="0">
      <p:cViewPr varScale="1">
        <p:scale>
          <a:sx n="70" d="100"/>
          <a:sy n="70" d="100"/>
        </p:scale>
        <p:origin x="11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t Kennard" userId="171ce03e-ecb9-44f8-bcbb-a85643c4c66a" providerId="ADAL" clId="{B465C642-4312-474E-AB32-4E0013FDAC90}"/>
    <pc:docChg chg="undo custSel delSld modSld">
      <pc:chgData name="Juliet Kennard" userId="171ce03e-ecb9-44f8-bcbb-a85643c4c66a" providerId="ADAL" clId="{B465C642-4312-474E-AB32-4E0013FDAC90}" dt="2026-09-17T06:43:23.697" v="60" actId="962"/>
      <pc:docMkLst>
        <pc:docMk/>
      </pc:docMkLst>
      <pc:sldChg chg="modSp mod">
        <pc:chgData name="Juliet Kennard" userId="171ce03e-ecb9-44f8-bcbb-a85643c4c66a" providerId="ADAL" clId="{B465C642-4312-474E-AB32-4E0013FDAC90}" dt="2026-09-17T06:43:23.697" v="60" actId="962"/>
        <pc:sldMkLst>
          <pc:docMk/>
          <pc:sldMk cId="1681432252" sldId="321"/>
        </pc:sldMkLst>
        <pc:spChg chg="mod">
          <ac:chgData name="Juliet Kennard" userId="171ce03e-ecb9-44f8-bcbb-a85643c4c66a" providerId="ADAL" clId="{B465C642-4312-474E-AB32-4E0013FDAC90}" dt="2026-09-17T06:43:23.697" v="60" actId="962"/>
          <ac:spMkLst>
            <pc:docMk/>
            <pc:sldMk cId="1681432252" sldId="321"/>
            <ac:spMk id="5" creationId="{BD1330E0-F930-D003-71BE-4AD2A65C3140}"/>
          </ac:spMkLst>
        </pc:spChg>
        <pc:spChg chg="ord">
          <ac:chgData name="Juliet Kennard" userId="171ce03e-ecb9-44f8-bcbb-a85643c4c66a" providerId="ADAL" clId="{B465C642-4312-474E-AB32-4E0013FDAC90}" dt="2026-09-17T06:43:13.743" v="57" actId="13244"/>
          <ac:spMkLst>
            <pc:docMk/>
            <pc:sldMk cId="1681432252" sldId="321"/>
            <ac:spMk id="11" creationId="{A396E0F2-6619-28BE-9918-B2BCEB3305C1}"/>
          </ac:spMkLst>
        </pc:spChg>
        <pc:spChg chg="ord">
          <ac:chgData name="Juliet Kennard" userId="171ce03e-ecb9-44f8-bcbb-a85643c4c66a" providerId="ADAL" clId="{B465C642-4312-474E-AB32-4E0013FDAC90}" dt="2026-09-17T06:43:16.239" v="58" actId="13244"/>
          <ac:spMkLst>
            <pc:docMk/>
            <pc:sldMk cId="1681432252" sldId="321"/>
            <ac:spMk id="13" creationId="{B1CBD50C-203E-A568-76A9-DA05D9CEEA2E}"/>
          </ac:spMkLst>
        </pc:spChg>
        <pc:spChg chg="ord">
          <ac:chgData name="Juliet Kennard" userId="171ce03e-ecb9-44f8-bcbb-a85643c4c66a" providerId="ADAL" clId="{B465C642-4312-474E-AB32-4E0013FDAC90}" dt="2026-09-17T06:43:21.031" v="59" actId="13244"/>
          <ac:spMkLst>
            <pc:docMk/>
            <pc:sldMk cId="1681432252" sldId="321"/>
            <ac:spMk id="14" creationId="{D21A35A1-C8C5-47DF-5783-1DAF6CB2DA75}"/>
          </ac:spMkLst>
        </pc:spChg>
      </pc:sldChg>
      <pc:sldChg chg="modSp mod">
        <pc:chgData name="Juliet Kennard" userId="171ce03e-ecb9-44f8-bcbb-a85643c4c66a" providerId="ADAL" clId="{B465C642-4312-474E-AB32-4E0013FDAC90}" dt="2026-09-17T06:39:26.753" v="15" actId="14100"/>
        <pc:sldMkLst>
          <pc:docMk/>
          <pc:sldMk cId="1293943533" sldId="322"/>
        </pc:sldMkLst>
        <pc:picChg chg="mod">
          <ac:chgData name="Juliet Kennard" userId="171ce03e-ecb9-44f8-bcbb-a85643c4c66a" providerId="ADAL" clId="{B465C642-4312-474E-AB32-4E0013FDAC90}" dt="2026-09-17T06:39:26.753" v="15" actId="14100"/>
          <ac:picMkLst>
            <pc:docMk/>
            <pc:sldMk cId="1293943533" sldId="322"/>
            <ac:picMk id="6" creationId="{D0E06644-3374-E8AA-15C5-292BA2C069AA}"/>
          </ac:picMkLst>
        </pc:picChg>
      </pc:sldChg>
      <pc:sldChg chg="modSp mod">
        <pc:chgData name="Juliet Kennard" userId="171ce03e-ecb9-44f8-bcbb-a85643c4c66a" providerId="ADAL" clId="{B465C642-4312-474E-AB32-4E0013FDAC90}" dt="2026-09-17T06:39:53.023" v="27" actId="14100"/>
        <pc:sldMkLst>
          <pc:docMk/>
          <pc:sldMk cId="1965743218" sldId="323"/>
        </pc:sldMkLst>
        <pc:spChg chg="mod">
          <ac:chgData name="Juliet Kennard" userId="171ce03e-ecb9-44f8-bcbb-a85643c4c66a" providerId="ADAL" clId="{B465C642-4312-474E-AB32-4E0013FDAC90}" dt="2026-09-17T06:39:53.023" v="27" actId="14100"/>
          <ac:spMkLst>
            <pc:docMk/>
            <pc:sldMk cId="1965743218" sldId="323"/>
            <ac:spMk id="3" creationId="{8E3B6FD1-DD7B-47A9-F4EC-E7C3B2E85DB1}"/>
          </ac:spMkLst>
        </pc:spChg>
      </pc:sldChg>
      <pc:sldChg chg="modSp mod">
        <pc:chgData name="Juliet Kennard" userId="171ce03e-ecb9-44f8-bcbb-a85643c4c66a" providerId="ADAL" clId="{B465C642-4312-474E-AB32-4E0013FDAC90}" dt="2026-09-17T06:42:34.683" v="56"/>
        <pc:sldMkLst>
          <pc:docMk/>
          <pc:sldMk cId="1789322414" sldId="324"/>
        </pc:sldMkLst>
        <pc:spChg chg="mod">
          <ac:chgData name="Juliet Kennard" userId="171ce03e-ecb9-44f8-bcbb-a85643c4c66a" providerId="ADAL" clId="{B465C642-4312-474E-AB32-4E0013FDAC90}" dt="2026-09-17T06:39:06.456" v="13" actId="5793"/>
          <ac:spMkLst>
            <pc:docMk/>
            <pc:sldMk cId="1789322414" sldId="324"/>
            <ac:spMk id="2" creationId="{95D9EF98-BDD7-9E94-5C77-071F428BDD7B}"/>
          </ac:spMkLst>
        </pc:spChg>
        <pc:spChg chg="mod">
          <ac:chgData name="Juliet Kennard" userId="171ce03e-ecb9-44f8-bcbb-a85643c4c66a" providerId="ADAL" clId="{B465C642-4312-474E-AB32-4E0013FDAC90}" dt="2026-09-17T06:42:34.683" v="56"/>
          <ac:spMkLst>
            <pc:docMk/>
            <pc:sldMk cId="1789322414" sldId="324"/>
            <ac:spMk id="3" creationId="{4EB3483B-5411-7043-7A78-C807EAD16DF7}"/>
          </ac:spMkLst>
        </pc:spChg>
      </pc:sldChg>
      <pc:sldChg chg="modSp mod">
        <pc:chgData name="Juliet Kennard" userId="171ce03e-ecb9-44f8-bcbb-a85643c4c66a" providerId="ADAL" clId="{B465C642-4312-474E-AB32-4E0013FDAC90}" dt="2026-09-17T06:42:17.532" v="54"/>
        <pc:sldMkLst>
          <pc:docMk/>
          <pc:sldMk cId="2963033402" sldId="325"/>
        </pc:sldMkLst>
        <pc:spChg chg="mod">
          <ac:chgData name="Juliet Kennard" userId="171ce03e-ecb9-44f8-bcbb-a85643c4c66a" providerId="ADAL" clId="{B465C642-4312-474E-AB32-4E0013FDAC90}" dt="2026-09-17T06:39:35.326" v="26" actId="5793"/>
          <ac:spMkLst>
            <pc:docMk/>
            <pc:sldMk cId="2963033402" sldId="325"/>
            <ac:spMk id="2" creationId="{1BA158B8-27E9-DE35-F6AA-D98D13319788}"/>
          </ac:spMkLst>
        </pc:spChg>
        <pc:spChg chg="mod">
          <ac:chgData name="Juliet Kennard" userId="171ce03e-ecb9-44f8-bcbb-a85643c4c66a" providerId="ADAL" clId="{B465C642-4312-474E-AB32-4E0013FDAC90}" dt="2026-09-17T06:42:17.532" v="54"/>
          <ac:spMkLst>
            <pc:docMk/>
            <pc:sldMk cId="2963033402" sldId="325"/>
            <ac:spMk id="3" creationId="{D4BB8B41-1086-2AFF-ABF5-A6BD44B8D26E}"/>
          </ac:spMkLst>
        </pc:spChg>
      </pc:sldChg>
      <pc:sldChg chg="modSp mod">
        <pc:chgData name="Juliet Kennard" userId="171ce03e-ecb9-44f8-bcbb-a85643c4c66a" providerId="ADAL" clId="{B465C642-4312-474E-AB32-4E0013FDAC90}" dt="2026-09-17T06:41:49.556" v="52" actId="2711"/>
        <pc:sldMkLst>
          <pc:docMk/>
          <pc:sldMk cId="2932067281" sldId="326"/>
        </pc:sldMkLst>
        <pc:spChg chg="mod">
          <ac:chgData name="Juliet Kennard" userId="171ce03e-ecb9-44f8-bcbb-a85643c4c66a" providerId="ADAL" clId="{B465C642-4312-474E-AB32-4E0013FDAC90}" dt="2026-09-17T06:40:40.526" v="44" actId="14100"/>
          <ac:spMkLst>
            <pc:docMk/>
            <pc:sldMk cId="2932067281" sldId="326"/>
            <ac:spMk id="2" creationId="{02FFE605-3064-FCB6-E527-2E4B3C4BF183}"/>
          </ac:spMkLst>
        </pc:spChg>
        <pc:spChg chg="mod">
          <ac:chgData name="Juliet Kennard" userId="171ce03e-ecb9-44f8-bcbb-a85643c4c66a" providerId="ADAL" clId="{B465C642-4312-474E-AB32-4E0013FDAC90}" dt="2026-09-17T06:41:49.556" v="52" actId="2711"/>
          <ac:spMkLst>
            <pc:docMk/>
            <pc:sldMk cId="2932067281" sldId="326"/>
            <ac:spMk id="3" creationId="{B1F4215E-ECE6-DE37-BBCB-77E53A8EBE41}"/>
          </ac:spMkLst>
        </pc:spChg>
      </pc:sldChg>
      <pc:sldChg chg="del">
        <pc:chgData name="Juliet Kennard" userId="171ce03e-ecb9-44f8-bcbb-a85643c4c66a" providerId="ADAL" clId="{B465C642-4312-474E-AB32-4E0013FDAC90}" dt="2026-09-17T06:40:17.006" v="28" actId="2696"/>
        <pc:sldMkLst>
          <pc:docMk/>
          <pc:sldMk cId="3140105411" sldId="32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39A5-FE4D-4B5C-A5FB-C8C8C831AB3F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F4A10-9734-41A1-A846-8856E89815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6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588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730FC-22F6-DD1A-3A2F-BB8FD1BF9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A74387-ED2C-BCE4-26A7-E25519D6F2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B09CF1-D156-DC37-BEEF-E47DDC4EB0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DA95D-3E28-A49F-0CDD-546FCD50AC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230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8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CD249-47D8-6198-0B8E-61C9D3518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D66BB0-D380-701C-570B-96609AF1EC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FECAAE-790C-2D72-D87F-AC20B863F8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Alterative answers for question 1: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Reaction A is faster because the gradient is higher.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Reaction A is faster because less time is needed to collect the same volume of gas.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Reaction A is faster because more gas is collected in the same time.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4BAFB6-3347-A0D3-B49A-730BDC7CB3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782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693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4897E-A66F-94FA-2EBA-A4FEC05D1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A4D8E-7A19-579D-3E44-1683217E95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2A0E58-9515-2FE7-5B6B-00D2D23DC1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Accept 0.8 cm</a:t>
            </a:r>
            <a:r>
              <a:rPr lang="en-GB" baseline="30000" dirty="0"/>
              <a:t>3</a:t>
            </a:r>
            <a:r>
              <a:rPr lang="en-GB" dirty="0"/>
              <a:t>/s if learners have rounded.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4A6B5F-CE78-E9DB-68D2-7BE83D2E81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F4A10-9734-41A1-A846-8856E898150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954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and pink gradient with circles and squares">
            <a:extLst>
              <a:ext uri="{FF2B5EF4-FFF2-40B4-BE49-F238E27FC236}">
                <a16:creationId xmlns:a16="http://schemas.microsoft.com/office/drawing/2014/main" id="{BD619DAF-BA73-2D94-91B2-A4C0C70E96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7"/>
            <a:ext cx="12192000" cy="6854885"/>
          </a:xfrm>
          <a:prstGeom prst="rect">
            <a:avLst/>
          </a:prstGeom>
        </p:spPr>
      </p:pic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Level 1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pink gradient with circles and squares&#10;&#10;AI-generated content may be incorrect.">
            <a:extLst>
              <a:ext uri="{FF2B5EF4-FFF2-40B4-BE49-F238E27FC236}">
                <a16:creationId xmlns:a16="http://schemas.microsoft.com/office/drawing/2014/main" id="{A91C2CA1-AB05-3CA5-4481-17A1767F95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7"/>
            <a:ext cx="12192000" cy="685488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Level 1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urple and pink gradient with circles and squares&#10;&#10;AI-generated content may be incorrect.">
            <a:extLst>
              <a:ext uri="{FF2B5EF4-FFF2-40B4-BE49-F238E27FC236}">
                <a16:creationId xmlns:a16="http://schemas.microsoft.com/office/drawing/2014/main" id="{2A487AE6-D74C-EB61-50F0-9206D368425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7"/>
            <a:ext cx="12192000" cy="685488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3647" y="-1670"/>
              <a:ext cx="4238624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23211" y="2045"/>
              <a:ext cx="3599286" cy="282801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Level 1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AF4681F-6478-0FC3-6B33-6C42EA91BBDA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F873693-78A3-8645-95F7-A9D39792FF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43BE5EB-3D41-8042-848B-10165D6479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55845" y="4546600"/>
            <a:ext cx="133167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34280" y="4726412"/>
            <a:ext cx="1574800" cy="2131588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93498" y="139933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7ECE8E4-F73D-3128-FCC6-1F1E2EF8ABA6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DB055F7-F0A7-E2E8-439B-3C85D17B3C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3DD20F0-CBF9-9AC4-CFCD-9811B5F13A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D57F6E8-E3C2-2D0E-FEB1-92F74C0BF2D1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133846-7DCA-69C0-3E6A-1FED3ED5643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0060083-DE2E-7B92-F302-DA2455C110D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14528FA-EF07-A183-7FB2-9E82D3F2309B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C549C11-ECEE-43F2-9D81-D53A0B671FA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F9A4FCC-B323-2EEE-7E83-748317DBF59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B0ED9E-2E0E-856E-1BA5-89273F2551AE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0A53E62-1B49-A819-C97B-CD0ECCEB795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F150C94-4539-2A50-07B4-55334789E4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chemeClr val="accent4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F12823-1993-46D2-6DBC-D14B598AB85B}"/>
              </a:ext>
            </a:extLst>
          </p:cNvPr>
          <p:cNvGrpSpPr/>
          <p:nvPr userDrawn="1"/>
        </p:nvGrpSpPr>
        <p:grpSpPr>
          <a:xfrm>
            <a:off x="10734280" y="4546600"/>
            <a:ext cx="1574800" cy="2311400"/>
            <a:chOff x="10734280" y="4546600"/>
            <a:chExt cx="1574800" cy="23114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7625FE2-C604-45AB-567F-6A7D87C9D0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55845" y="4546600"/>
              <a:ext cx="1331670" cy="23114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D273354-E0D1-9880-C182-663171DDCAF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734280" y="4725406"/>
              <a:ext cx="1574800" cy="2131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9/17/2026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rsc.li/4gA2Lp7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1BB72-475E-C041-9D7D-237162AFDA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/>
              </a:rPr>
              <a:t>Stage 2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6A331A-11B3-0843-89B3-701D432159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1979999"/>
            <a:ext cx="4907763" cy="2579677"/>
          </a:xfrm>
        </p:spPr>
        <p:txBody>
          <a:bodyPr/>
          <a:lstStyle/>
          <a:p>
            <a:r>
              <a:rPr lang="en-US" dirty="0"/>
              <a:t>Creating graphs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43869F2-A843-CC67-B1EE-94B230A4352E}"/>
              </a:ext>
            </a:extLst>
          </p:cNvPr>
          <p:cNvSpPr txBox="1">
            <a:spLocks/>
          </p:cNvSpPr>
          <p:nvPr/>
        </p:nvSpPr>
        <p:spPr>
          <a:xfrm>
            <a:off x="7433010" y="6085131"/>
            <a:ext cx="432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dirty="0">
                <a:solidFill>
                  <a:schemeClr val="bg1"/>
                </a:solidFill>
              </a:rPr>
              <a:t>Downloaded from: 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rsc.li/4gA2Lp7</a:t>
            </a:r>
            <a:endParaRPr lang="en-US" sz="1600" u="sng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350C14-0A9B-91E2-F838-7723C99C3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779" y="1201213"/>
            <a:ext cx="411277" cy="4112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D99797-0323-4C6C-D110-62309E537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0461" y="1201213"/>
            <a:ext cx="411277" cy="41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42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Aft>
                <a:spcPts val="0"/>
              </a:spcAft>
              <a:buSzPts val="2750"/>
              <a:buNone/>
            </a:pPr>
            <a:r>
              <a:rPr lang="en-GB" dirty="0"/>
              <a:t>The purpose of these activities is to interpret the line of best fit on a graph. </a:t>
            </a:r>
          </a:p>
          <a:p>
            <a:pPr marL="0" lvl="0" indent="0">
              <a:spcAft>
                <a:spcPts val="0"/>
              </a:spcAft>
              <a:buSzPts val="2750"/>
              <a:buNone/>
            </a:pPr>
            <a:endParaRPr lang="en-GB" dirty="0"/>
          </a:p>
          <a:p>
            <a:pPr marL="0" lvl="0" indent="0">
              <a:spcAft>
                <a:spcPts val="0"/>
              </a:spcAft>
              <a:buSzPts val="2750"/>
              <a:buNone/>
            </a:pPr>
            <a:r>
              <a:rPr lang="en-GB" sz="3400" b="1" dirty="0">
                <a:solidFill>
                  <a:schemeClr val="accent4"/>
                </a:solidFill>
              </a:rPr>
              <a:t>Learning objectives</a:t>
            </a:r>
          </a:p>
          <a:p>
            <a:pPr marL="457200" lvl="0" indent="-457200"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Compare the gradient of a slope.</a:t>
            </a:r>
          </a:p>
          <a:p>
            <a:pPr marL="457200" lvl="0" indent="-457200"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Calculate the gradient of a slope.</a:t>
            </a:r>
          </a:p>
          <a:p>
            <a:pPr marL="457200" lvl="0" indent="-457200">
              <a:spcBef>
                <a:spcPts val="1200"/>
              </a:spcBef>
              <a:spcAft>
                <a:spcPts val="0"/>
              </a:spcAft>
              <a:buSzPct val="100000"/>
              <a:buFont typeface="+mj-lt"/>
              <a:buAutoNum type="arabicPeriod"/>
            </a:pPr>
            <a:r>
              <a:rPr lang="en-GB" dirty="0"/>
              <a:t>Use a tangent to find the gradient at a point on a curve.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22C5118-FDAB-6644-9CD8-9A20DFD34922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Introduction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480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79FD5-887E-DCBB-0415-640ADBF4C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Comparing and calculating gradients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A4F7C-1F56-1C60-297F-B8EF82E76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spcAft>
                <a:spcPts val="0"/>
              </a:spcAft>
              <a:buSzPts val="2200"/>
              <a:buFont typeface="Calibri"/>
              <a:buAutoNum type="arabicPeriod"/>
            </a:pPr>
            <a:r>
              <a:rPr lang="en-GB" dirty="0"/>
              <a:t>Which of the following has the steepest slope?</a:t>
            </a:r>
          </a:p>
          <a:p>
            <a:pPr marL="457200" lvl="0" indent="-457200">
              <a:spcBef>
                <a:spcPts val="1200"/>
              </a:spcBef>
              <a:spcAft>
                <a:spcPts val="0"/>
              </a:spcAft>
              <a:buSzPts val="2200"/>
              <a:buFont typeface="Calibri"/>
              <a:buAutoNum type="arabicPeriod"/>
            </a:pPr>
            <a:r>
              <a:rPr lang="en-GB" dirty="0"/>
              <a:t>Calculate the gradient of each slope (each square counts as 1 unit).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96E0F2-6619-28BE-9918-B2BCEB3305C1}"/>
              </a:ext>
            </a:extLst>
          </p:cNvPr>
          <p:cNvSpPr txBox="1"/>
          <p:nvPr/>
        </p:nvSpPr>
        <p:spPr>
          <a:xfrm>
            <a:off x="1361342" y="2730395"/>
            <a:ext cx="47160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A.</a:t>
            </a:r>
          </a:p>
        </p:txBody>
      </p:sp>
      <p:pic>
        <p:nvPicPr>
          <p:cNvPr id="6" name="Picture 5" descr="Three graphs, labelled (a), (b) and (c), each show a straight line on a grid where each square represents 1 unit.&#10;&#10;(a) The line increases vertically by 2 units and increases horizontally by 5 units.&#10;&#10;">
            <a:extLst>
              <a:ext uri="{FF2B5EF4-FFF2-40B4-BE49-F238E27FC236}">
                <a16:creationId xmlns:a16="http://schemas.microsoft.com/office/drawing/2014/main" id="{35D75128-68A3-AEB4-56B4-40E8C30E6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48" b="9332"/>
          <a:stretch>
            <a:fillRect/>
          </a:stretch>
        </p:blipFill>
        <p:spPr>
          <a:xfrm>
            <a:off x="1635616" y="3149064"/>
            <a:ext cx="2045700" cy="23049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1CBD50C-203E-A568-76A9-DA05D9CEEA2E}"/>
              </a:ext>
            </a:extLst>
          </p:cNvPr>
          <p:cNvSpPr txBox="1"/>
          <p:nvPr/>
        </p:nvSpPr>
        <p:spPr>
          <a:xfrm>
            <a:off x="4744285" y="2728930"/>
            <a:ext cx="72121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B.</a:t>
            </a:r>
          </a:p>
        </p:txBody>
      </p:sp>
      <p:pic>
        <p:nvPicPr>
          <p:cNvPr id="8" name="Picture 7" descr="(b) The line increases vertically by 4 units and increases horizontally by 2 units.">
            <a:extLst>
              <a:ext uri="{FF2B5EF4-FFF2-40B4-BE49-F238E27FC236}">
                <a16:creationId xmlns:a16="http://schemas.microsoft.com/office/drawing/2014/main" id="{C478719F-BD7C-117E-D81D-9AD15D997D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7" b="8302"/>
          <a:stretch>
            <a:fillRect/>
          </a:stretch>
        </p:blipFill>
        <p:spPr>
          <a:xfrm>
            <a:off x="4879122" y="3153708"/>
            <a:ext cx="2045699" cy="23049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21A35A1-C8C5-47DF-5783-1DAF6CB2DA75}"/>
              </a:ext>
            </a:extLst>
          </p:cNvPr>
          <p:cNvSpPr txBox="1"/>
          <p:nvPr/>
        </p:nvSpPr>
        <p:spPr>
          <a:xfrm>
            <a:off x="7808324" y="2728930"/>
            <a:ext cx="49244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C.</a:t>
            </a:r>
          </a:p>
        </p:txBody>
      </p:sp>
      <p:pic>
        <p:nvPicPr>
          <p:cNvPr id="10" name="Picture 9" descr="(c) The line increases vertically by 2 units and increases horizontally by 4 units.">
            <a:extLst>
              <a:ext uri="{FF2B5EF4-FFF2-40B4-BE49-F238E27FC236}">
                <a16:creationId xmlns:a16="http://schemas.microsoft.com/office/drawing/2014/main" id="{D6D2ED9C-E03B-166C-24D2-EB5C80D5A6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09" b="9971"/>
          <a:stretch>
            <a:fillRect/>
          </a:stretch>
        </p:blipFill>
        <p:spPr>
          <a:xfrm>
            <a:off x="7854613" y="3149064"/>
            <a:ext cx="2045699" cy="230496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D1330E0-F930-D003-71BE-4AD2A65C3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Activity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432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4C57E-C297-11B3-9312-FFB8B158C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9EF98-BDD7-9E94-5C77-071F428BD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Comparing and calculating gradients – answers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B3483B-5411-7043-7A78-C807EAD16D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27279" y="1399330"/>
                <a:ext cx="8860665" cy="5233290"/>
              </a:xfrm>
            </p:spPr>
            <p:txBody>
              <a:bodyPr numCol="1">
                <a:normAutofit/>
              </a:bodyPr>
              <a:lstStyle/>
              <a:p>
                <a:pPr marL="457200" lvl="0" indent="-457200">
                  <a:spcAft>
                    <a:spcPts val="0"/>
                  </a:spcAft>
                  <a:buSzPts val="2200"/>
                  <a:buFont typeface="Calibri"/>
                  <a:buAutoNum type="arabicPeriod"/>
                </a:pPr>
                <a:r>
                  <a:rPr lang="en-GB" dirty="0"/>
                  <a:t>B has the steepest slope</a:t>
                </a:r>
              </a:p>
              <a:p>
                <a:pPr marL="457200" indent="-457200">
                  <a:spcBef>
                    <a:spcPts val="1200"/>
                  </a:spcBef>
                  <a:spcAft>
                    <a:spcPts val="0"/>
                  </a:spcAft>
                  <a:buSzPts val="2200"/>
                  <a:buFont typeface="Calibri"/>
                  <a:buAutoNum type="arabicPeriod"/>
                </a:pPr>
                <a:r>
                  <a:rPr lang="en-GB" dirty="0"/>
                  <a:t>A: 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2</a:t>
                </a:r>
                <a:br>
                  <a:rPr lang="en-GB" dirty="0"/>
                </a:br>
                <a:r>
                  <a:rPr lang="en-GB" dirty="0"/>
                  <a:t>	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5</a:t>
                </a:r>
                <a:br>
                  <a:rPr lang="en-GB" dirty="0"/>
                </a:br>
                <a:r>
                  <a:rPr lang="en-GB" dirty="0"/>
                  <a:t>	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= 0.4</a:t>
                </a:r>
                <a:br>
                  <a:rPr lang="en-GB" dirty="0"/>
                </a:br>
                <a:br>
                  <a:rPr lang="en-GB" dirty="0"/>
                </a:br>
                <a:r>
                  <a:rPr lang="en-GB" dirty="0"/>
                  <a:t>B: 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4</a:t>
                </a:r>
                <a:br>
                  <a:rPr lang="en-GB" dirty="0"/>
                </a:br>
                <a:r>
                  <a:rPr lang="en-GB" dirty="0"/>
                  <a:t>	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2</a:t>
                </a:r>
                <a:br>
                  <a:rPr lang="en-GB" dirty="0"/>
                </a:br>
                <a:r>
                  <a:rPr lang="en-GB" dirty="0"/>
                  <a:t>	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= 2</a:t>
                </a:r>
                <a:br>
                  <a:rPr lang="en-GB" dirty="0"/>
                </a:br>
                <a:br>
                  <a:rPr lang="en-GB" dirty="0"/>
                </a:br>
                <a:r>
                  <a:rPr lang="en-GB" dirty="0"/>
                  <a:t>C: 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2</a:t>
                </a:r>
                <a:br>
                  <a:rPr lang="en-GB" dirty="0"/>
                </a:br>
                <a:r>
                  <a:rPr lang="en-GB" dirty="0"/>
                  <a:t>	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4</a:t>
                </a:r>
                <a:br>
                  <a:rPr lang="en-GB" dirty="0"/>
                </a:br>
                <a:r>
                  <a:rPr lang="en-GB" dirty="0"/>
                  <a:t>	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= 0.5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B3483B-5411-7043-7A78-C807EAD16D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27279" y="1399330"/>
                <a:ext cx="8860665" cy="5233290"/>
              </a:xfrm>
              <a:blipFill>
                <a:blip r:embed="rId3"/>
                <a:stretch>
                  <a:fillRect l="-1926" t="-17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CF7D735A-C9B5-9775-345D-F423AE8B75FD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Answers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322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24AD8-5254-3633-F8EA-C7173C5E7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Calculating the gradient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3A296-974B-71FF-317F-A3EADD1511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n-GB" sz="2600" dirty="0"/>
              <a:t>Which reaction is faster? How do you know?</a:t>
            </a:r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457200" indent="-457200">
              <a:buFont typeface="+mj-lt"/>
              <a:buAutoNum type="arabicPeriod"/>
            </a:pPr>
            <a:endParaRPr lang="en-GB" sz="2600" dirty="0"/>
          </a:p>
          <a:p>
            <a:pPr marL="0" indent="0">
              <a:buNone/>
            </a:pPr>
            <a:endParaRPr lang="en-GB" sz="2600" dirty="0"/>
          </a:p>
          <a:p>
            <a:pPr marL="514350" indent="-514350">
              <a:buSzPct val="100000"/>
              <a:buFont typeface="+mj-lt"/>
              <a:buAutoNum type="arabicPeriod" startAt="2"/>
            </a:pPr>
            <a:r>
              <a:rPr lang="en-GB" sz="2600" dirty="0"/>
              <a:t>Calculate the mean rate of reaction between 0 and 30 seconds for reaction A and reaction B.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The graph has an x-axis showing time in seconds from 0 to 80, in intervals of 10, and a y-axis showing volume in cubic centimetres from 0 to 60, in intervals of 10. &#10;Two curves, labelled A and B, start at the origin. &#10;&#10;Curve A rises more steeply and levels off at 60 cubic centimetres. Curve B rises less steeply and reaches 40 cubic centimetres at 80 seconds. &#10;&#10;At 30 seconds, curve A is at 50 cubic centimetres and curve B is at 25 cubic centimetres.">
            <a:extLst>
              <a:ext uri="{FF2B5EF4-FFF2-40B4-BE49-F238E27FC236}">
                <a16:creationId xmlns:a16="http://schemas.microsoft.com/office/drawing/2014/main" id="{D0E06644-3374-E8AA-15C5-292BA2C069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127" y="1780303"/>
            <a:ext cx="4955916" cy="367836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0B52B64-D7A3-EB5D-1928-D1A788425E4E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Activity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943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ADAC6-F711-D486-1019-6A597A44D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158B8-27E9-DE35-F6AA-D98D13319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Calculating the gradient – answer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BB8B41-1086-2AFF-ABF5-A6BD44B8D26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457200" indent="-457200">
                  <a:buSzPct val="100000"/>
                  <a:buFont typeface="+mj-lt"/>
                  <a:buAutoNum type="arabicPeriod"/>
                </a:pPr>
                <a:r>
                  <a:rPr lang="en-GB" dirty="0"/>
                  <a:t>Reaction A is faster because the line of best fit is steeper. </a:t>
                </a:r>
              </a:p>
              <a:p>
                <a:pPr marL="457200" indent="-457200">
                  <a:buSzPct val="100000"/>
                  <a:buFont typeface="+mj-lt"/>
                  <a:buAutoNum type="arabicPeriod"/>
                </a:pPr>
                <a:r>
                  <a:rPr lang="en-GB" dirty="0"/>
                  <a:t>A: 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50 − 0 = 50 cm</a:t>
                </a:r>
                <a:r>
                  <a:rPr lang="en-GB" baseline="30000" dirty="0"/>
                  <a:t>3</a:t>
                </a:r>
                <a:br>
                  <a:rPr lang="en-GB" dirty="0"/>
                </a:br>
                <a:r>
                  <a:rPr lang="en-GB" dirty="0"/>
                  <a:t>	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30 − 0 = 30 s</a:t>
                </a:r>
                <a:br>
                  <a:rPr lang="en-GB" dirty="0"/>
                </a:br>
                <a:r>
                  <a:rPr lang="en-GB" dirty="0"/>
                  <a:t>	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50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en-GB" dirty="0"/>
                  <a:t> = 1.7 cm</a:t>
                </a:r>
                <a:r>
                  <a:rPr lang="en-GB" baseline="30000" dirty="0"/>
                  <a:t>3</a:t>
                </a:r>
                <a:r>
                  <a:rPr lang="en-GB" dirty="0"/>
                  <a:t>/s</a:t>
                </a:r>
                <a:br>
                  <a:rPr lang="en-GB" dirty="0"/>
                </a:br>
                <a:br>
                  <a:rPr lang="en-GB" dirty="0"/>
                </a:br>
                <a:r>
                  <a:rPr lang="en-GB" dirty="0"/>
                  <a:t>B:  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25 − 0 = 25 cm</a:t>
                </a:r>
                <a:r>
                  <a:rPr lang="en-GB" baseline="30000" dirty="0"/>
                  <a:t>3</a:t>
                </a:r>
                <a:br>
                  <a:rPr lang="en-GB" dirty="0"/>
                </a:br>
                <a:r>
                  <a:rPr lang="en-GB" dirty="0"/>
                  <a:t>	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30 − 0 = 30 s</a:t>
                </a:r>
                <a:br>
                  <a:rPr lang="en-GB" dirty="0"/>
                </a:br>
                <a:r>
                  <a:rPr lang="en-GB" dirty="0"/>
                  <a:t>	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25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en-GB" dirty="0"/>
                  <a:t> = 0.83 cm</a:t>
                </a:r>
                <a:r>
                  <a:rPr lang="en-GB" baseline="30000" dirty="0"/>
                  <a:t>3</a:t>
                </a:r>
                <a:r>
                  <a:rPr lang="en-GB" dirty="0"/>
                  <a:t>/s</a:t>
                </a:r>
              </a:p>
              <a:p>
                <a:pPr marL="514350" indent="-514350">
                  <a:buFont typeface="+mj-lt"/>
                  <a:buAutoNum type="arabicPeriod" startAt="2"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BB8B41-1086-2AFF-ABF5-A6BD44B8D26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693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itle 1">
            <a:extLst>
              <a:ext uri="{FF2B5EF4-FFF2-40B4-BE49-F238E27FC236}">
                <a16:creationId xmlns:a16="http://schemas.microsoft.com/office/drawing/2014/main" id="{54005C08-6716-85BB-C992-778054AC6870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Answers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033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6DE53-43EB-6CAA-C3A8-8A0FDBECC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Calculating the gradient using a tangent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B6FD1-DD7B-47A9-F4EC-E7C3B2E85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499" y="1399330"/>
            <a:ext cx="3118692" cy="5040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Determine the rate of reaction at 30 seconds for reaction A using the tangent.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The same graph as in the previous slide now has a straight tangent line drawn to curve A at 30 seconds. &#10;&#10;The tangent passes through points at 17 seconds and 40 cubic centimetres, and at 43 seconds and 60 cubic centimetres.">
            <a:extLst>
              <a:ext uri="{FF2B5EF4-FFF2-40B4-BE49-F238E27FC236}">
                <a16:creationId xmlns:a16="http://schemas.microsoft.com/office/drawing/2014/main" id="{2F80B057-8A6A-869F-25F8-E465F60942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462" y="1399331"/>
            <a:ext cx="6626995" cy="491867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1CCA5FB-E25B-4342-632F-80A221762880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Activity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743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A3AD35-8294-85CF-97EC-96DC60B59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FE605-3064-FCB6-E527-2E4B3C4B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555630" cy="440661"/>
          </a:xfrm>
        </p:spPr>
        <p:txBody>
          <a:bodyPr/>
          <a:lstStyle/>
          <a:p>
            <a:r>
              <a:rPr lang="en-GB" dirty="0"/>
              <a:t>Calculating the gradient using a tangent – answer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F4215E-ECE6-DE37-BBCB-77E53A8EBE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93498" y="1399330"/>
                <a:ext cx="4532294" cy="4653740"/>
              </a:xfrm>
            </p:spPr>
            <p:txBody>
              <a:bodyPr>
                <a:normAutofit/>
              </a:bodyPr>
              <a:lstStyle/>
              <a:p>
                <a:pPr marL="0" lvl="0" indent="0">
                  <a:spcAft>
                    <a:spcPts val="0"/>
                  </a:spcAft>
                  <a:buSzPts val="1400"/>
                  <a:buNone/>
                </a:pPr>
                <a:r>
                  <a:rPr lang="en-GB" dirty="0"/>
                  <a:t>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y</a:t>
                </a:r>
                <a:r>
                  <a:rPr lang="en-GB" dirty="0"/>
                  <a:t> = 60 − 40 = 20 cm</a:t>
                </a:r>
                <a:r>
                  <a:rPr lang="en-GB" baseline="30000" dirty="0"/>
                  <a:t>3</a:t>
                </a:r>
                <a:br>
                  <a:rPr lang="en-GB" baseline="30000" dirty="0"/>
                </a:br>
                <a:endParaRPr lang="en-GB" baseline="30000" dirty="0"/>
              </a:p>
              <a:p>
                <a:pPr marL="0" lvl="0" indent="0">
                  <a:spcAft>
                    <a:spcPts val="0"/>
                  </a:spcAft>
                  <a:buSzPts val="1400"/>
                  <a:buNone/>
                </a:pPr>
                <a:r>
                  <a:rPr lang="en-GB" dirty="0"/>
                  <a:t>Difference in </a:t>
                </a:r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x</a:t>
                </a:r>
                <a:r>
                  <a:rPr lang="en-GB" dirty="0"/>
                  <a:t> = 43 − 17 = 26 s</a:t>
                </a:r>
                <a:br>
                  <a:rPr lang="en-GB" dirty="0"/>
                </a:br>
                <a:endParaRPr lang="en-GB" dirty="0"/>
              </a:p>
              <a:p>
                <a:pPr marL="0" lvl="0" indent="0">
                  <a:spcAft>
                    <a:spcPts val="0"/>
                  </a:spcAft>
                  <a:buSzPts val="1400"/>
                  <a:buNone/>
                </a:pPr>
                <a:r>
                  <a:rPr lang="en-GB" dirty="0"/>
                  <a:t>Gradient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26</m:t>
                        </m:r>
                      </m:den>
                    </m:f>
                  </m:oMath>
                </a14:m>
                <a:r>
                  <a:rPr lang="en-GB" dirty="0"/>
                  <a:t> = 0.77 cm</a:t>
                </a:r>
                <a:r>
                  <a:rPr lang="en-GB" baseline="30000" dirty="0"/>
                  <a:t>3</a:t>
                </a:r>
                <a:r>
                  <a:rPr lang="en-GB" dirty="0"/>
                  <a:t>/s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F4215E-ECE6-DE37-BBCB-77E53A8EBE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3498" y="1399330"/>
                <a:ext cx="4532294" cy="4653740"/>
              </a:xfrm>
              <a:blipFill>
                <a:blip r:embed="rId3"/>
                <a:stretch>
                  <a:fillRect l="-3763" t="-1966" r="-14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The same graph as in the previous slide now has a straight tangent line drawn to curve A at 30 seconds. &#10;&#10;The tangent passes through points at 17 seconds and 40 cubic centimetres, and at 43 seconds and 60 cubic centimetres.">
            <a:extLst>
              <a:ext uri="{FF2B5EF4-FFF2-40B4-BE49-F238E27FC236}">
                <a16:creationId xmlns:a16="http://schemas.microsoft.com/office/drawing/2014/main" id="{255F1B3A-2D42-0CD5-D8EE-617A8979A3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01" y="1399329"/>
            <a:ext cx="5714792" cy="424161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1A28ABE-2647-7369-1055-B0948BD97E8E}"/>
              </a:ext>
            </a:extLst>
          </p:cNvPr>
          <p:cNvSpPr txBox="1">
            <a:spLocks/>
          </p:cNvSpPr>
          <p:nvPr/>
        </p:nvSpPr>
        <p:spPr>
          <a:xfrm rot="5400000">
            <a:off x="970176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Answers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067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976"/>
      </a:accent1>
      <a:accent2>
        <a:srgbClr val="48A9C5"/>
      </a:accent2>
      <a:accent3>
        <a:srgbClr val="FF9E1B"/>
      </a:accent3>
      <a:accent4>
        <a:srgbClr val="991E66"/>
      </a:accent4>
      <a:accent5>
        <a:srgbClr val="006F62"/>
      </a:accent5>
      <a:accent6>
        <a:srgbClr val="54585A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C6792B-C9B1-47BB-B15C-3D30730C8E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6C7E90-B52C-4927-B0E1-5716543A9376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9e3c562f-56b0-4bc9-96c8-d04b09868558"/>
    <ds:schemaRef ds:uri="http://www.w3.org/XML/1998/namespace"/>
    <ds:schemaRef ds:uri="5c7d88b2-bc5d-47d8-b067-5f30c82b40fb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901A1F2-960F-4414-B110-84234F3028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</TotalTime>
  <Words>419</Words>
  <Application>Microsoft Office PowerPoint</Application>
  <PresentationFormat>Widescreen</PresentationFormat>
  <Paragraphs>58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Cambria Math</vt:lpstr>
      <vt:lpstr>Century Gothic</vt:lpstr>
      <vt:lpstr>Office Theme</vt:lpstr>
      <vt:lpstr>Stage 2</vt:lpstr>
      <vt:lpstr>Introduction</vt:lpstr>
      <vt:lpstr>Comparing and calculating gradients</vt:lpstr>
      <vt:lpstr>Comparing and calculating gradients – answers </vt:lpstr>
      <vt:lpstr>Calculating the gradient</vt:lpstr>
      <vt:lpstr>Calculating the gradient – answer </vt:lpstr>
      <vt:lpstr>Calculating the gradient using a tangent</vt:lpstr>
      <vt:lpstr>Calculating the gradient using a tangent – answer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 activities creating graphs</dc:title>
  <dc:creator>RoyalSocietyofChemistry@royalsocietychemistry.onmicrosoft.com</dc:creator>
  <cp:keywords>Maths; maths skills; maths skills for chemistry; comparing gradients; calculating gradients; tangent; using a tangent; drawing a tangent; data; graphs; drawing graphs; creating graphs</cp:keywords>
  <cp:lastModifiedBy>Juliet Kennard</cp:lastModifiedBy>
  <cp:revision>20</cp:revision>
  <cp:lastPrinted>2026-09-11T11:11:12Z</cp:lastPrinted>
  <dcterms:created xsi:type="dcterms:W3CDTF">2021-04-13T16:26:00Z</dcterms:created>
  <dcterms:modified xsi:type="dcterms:W3CDTF">2026-09-17T06:43:34Z</dcterms:modified>
  <cp:category>From https://rsc.li/4gA2Lp7, teacher guidance notes, learner worksheet and teacher-led presentation also available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Document_x0020_Type">
    <vt:lpwstr/>
  </property>
  <property fmtid="{D5CDD505-2E9C-101B-9397-08002B2CF9AE}" pid="5" name="Document Type">
    <vt:lpwstr/>
  </property>
  <property fmtid="{D5CDD505-2E9C-101B-9397-08002B2CF9AE}" pid="6" name="Directorate_x002f_Team_x002f_Function">
    <vt:lpwstr/>
  </property>
  <property fmtid="{D5CDD505-2E9C-101B-9397-08002B2CF9AE}" pid="7" name="Project_x002f_Product">
    <vt:lpwstr/>
  </property>
  <property fmtid="{D5CDD505-2E9C-101B-9397-08002B2CF9AE}" pid="8" name="Project/Product">
    <vt:lpwstr/>
  </property>
  <property fmtid="{D5CDD505-2E9C-101B-9397-08002B2CF9AE}" pid="9" name="Platform_x002f_Software">
    <vt:lpwstr/>
  </property>
  <property fmtid="{D5CDD505-2E9C-101B-9397-08002B2CF9AE}" pid="10" name="Directorate/Team/Function">
    <vt:lpwstr/>
  </property>
  <property fmtid="{D5CDD505-2E9C-101B-9397-08002B2CF9AE}" pid="11" name="Watchword">
    <vt:lpwstr/>
  </property>
  <property fmtid="{D5CDD505-2E9C-101B-9397-08002B2CF9AE}" pid="12" name="Platform/Software">
    <vt:lpwstr/>
  </property>
  <property fmtid="{D5CDD505-2E9C-101B-9397-08002B2CF9AE}" pid="13" name="xd_ProgID">
    <vt:lpwstr/>
  </property>
  <property fmtid="{D5CDD505-2E9C-101B-9397-08002B2CF9AE}" pid="14" name="ComplianceAssetId">
    <vt:lpwstr/>
  </property>
  <property fmtid="{D5CDD505-2E9C-101B-9397-08002B2CF9AE}" pid="15" name="TemplateUrl">
    <vt:lpwstr/>
  </property>
  <property fmtid="{D5CDD505-2E9C-101B-9397-08002B2CF9AE}" pid="16" name="_ExtendedDescription">
    <vt:lpwstr/>
  </property>
  <property fmtid="{D5CDD505-2E9C-101B-9397-08002B2CF9AE}" pid="17" name="TriggerFlowInfo">
    <vt:lpwstr/>
  </property>
  <property fmtid="{D5CDD505-2E9C-101B-9397-08002B2CF9AE}" pid="18" name="xd_Signature">
    <vt:bool>false</vt:bool>
  </property>
</Properties>
</file>