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91" r:id="rId5"/>
    <p:sldId id="296" r:id="rId6"/>
    <p:sldId id="298" r:id="rId7"/>
    <p:sldId id="299" r:id="rId8"/>
    <p:sldId id="29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AFCBE25-129D-71BD-2520-C70EFDD5EC17}" name="Katie Haylor" initials="KH" userId="S::HaylorK@rsc.org::79d54f7f-ffc1-4b04-bab6-1092a29c2844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ina Notman" initials="NN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1EF"/>
    <a:srgbClr val="006F62"/>
    <a:srgbClr val="EDF6F9"/>
    <a:srgbClr val="48A9C5"/>
    <a:srgbClr val="FAE7EA"/>
    <a:srgbClr val="F7DBE0"/>
    <a:srgbClr val="F4CFD5"/>
    <a:srgbClr val="FF9E1B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6107E6-040D-45D7-B6ED-787501344A43}" v="65" dt="2026-01-06T14:47:00.7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Sycamore" userId="b4770bae-8292-4e0f-8212-963b4c6b3ded" providerId="ADAL" clId="{5132BCB8-2042-4563-B85A-A555447B6316}"/>
    <pc:docChg chg="custSel modSld">
      <pc:chgData name="Hannah Sycamore" userId="b4770bae-8292-4e0f-8212-963b4c6b3ded" providerId="ADAL" clId="{5132BCB8-2042-4563-B85A-A555447B6316}" dt="2026-01-06T14:47:00.744" v="64" actId="6549"/>
      <pc:docMkLst>
        <pc:docMk/>
      </pc:docMkLst>
      <pc:sldChg chg="modSp mod">
        <pc:chgData name="Hannah Sycamore" userId="b4770bae-8292-4e0f-8212-963b4c6b3ded" providerId="ADAL" clId="{5132BCB8-2042-4563-B85A-A555447B6316}" dt="2026-01-06T14:47:00.744" v="64" actId="6549"/>
        <pc:sldMkLst>
          <pc:docMk/>
          <pc:sldMk cId="2170772172" sldId="298"/>
        </pc:sldMkLst>
        <pc:spChg chg="mod">
          <ac:chgData name="Hannah Sycamore" userId="b4770bae-8292-4e0f-8212-963b4c6b3ded" providerId="ADAL" clId="{5132BCB8-2042-4563-B85A-A555447B6316}" dt="2026-01-06T14:47:00.744" v="64" actId="6549"/>
          <ac:spMkLst>
            <pc:docMk/>
            <pc:sldMk cId="2170772172" sldId="298"/>
            <ac:spMk id="3" creationId="{50C610D3-493A-B157-12B4-A88D6627413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hyperlink" Target="https://rsc.li/2UfBalB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Single line title</a:t>
            </a:r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Double line title with turnover</a:t>
            </a:r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8635042" y="5850000"/>
            <a:ext cx="2974958" cy="33677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4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 </a:t>
            </a:r>
            <a:r>
              <a:rPr lang="en-GB" sz="1400" b="1" i="0" u="none" strike="noStrik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rsc.li/3Ys0jYi</a:t>
            </a:r>
            <a:r>
              <a:rPr lang="en-GB" sz="14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, student sheet and teacher notes with answers also available</a:t>
            </a:r>
            <a:endParaRPr lang="en-US" sz="1400" b="1" u="none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Triple line title with turnover on three lines</a:t>
            </a:r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Acknowledgements</a:t>
            </a: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1/6/2026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86C2D-C264-BB44-BD46-4A14670592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14–16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9D1DBB-B53C-6948-A433-C717FC653E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Crude oil</a:t>
            </a:r>
          </a:p>
          <a:p>
            <a:endParaRPr lang="en-US"/>
          </a:p>
          <a:p>
            <a:r>
              <a:rPr lang="en-US" sz="3200"/>
              <a:t>Unscrambling definitions</a:t>
            </a:r>
          </a:p>
        </p:txBody>
      </p:sp>
    </p:spTree>
    <p:extLst>
      <p:ext uri="{BB962C8B-B14F-4D97-AF65-F5344CB8AC3E}">
        <p14:creationId xmlns:p14="http://schemas.microsoft.com/office/powerpoint/2010/main" val="3421502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41F3C-8D6A-90B3-79E1-1560839CD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Unscrambled definitions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F64D0FF-1C6B-2C4F-E3C6-8158A50EB4E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GB" sz="2400"/>
                  <a:t>A </a:t>
                </a:r>
                <a:r>
                  <a:rPr lang="en-GB" sz="2400" b="1">
                    <a:solidFill>
                      <a:srgbClr val="C00000"/>
                    </a:solidFill>
                  </a:rPr>
                  <a:t>saturated hydrocarbon </a:t>
                </a:r>
                <a:r>
                  <a:rPr lang="en-GB" sz="2400"/>
                  <a:t>is a hydrocarbon with only single bonds between the carbon atoms, such as an alkane.</a:t>
                </a:r>
              </a:p>
              <a:p>
                <a:pPr marL="0" indent="0">
                  <a:buNone/>
                </a:pPr>
                <a:endParaRPr lang="en-GB" sz="2400"/>
              </a:p>
              <a:p>
                <a:pPr marL="0" indent="0">
                  <a:buNone/>
                </a:pPr>
                <a:r>
                  <a:rPr lang="en-GB" sz="2400"/>
                  <a:t>An </a:t>
                </a:r>
                <a:r>
                  <a:rPr lang="en-GB" sz="2400" b="1">
                    <a:solidFill>
                      <a:srgbClr val="C00000"/>
                    </a:solidFill>
                  </a:rPr>
                  <a:t>alkane</a:t>
                </a:r>
                <a:r>
                  <a:rPr lang="en-GB" sz="2400"/>
                  <a:t> is a hydrocarbon with the general formula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 dirty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GB" sz="2400" i="1" dirty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sSub>
                      <m:sSubPr>
                        <m:ctrlPr>
                          <a:rPr lang="en-GB" sz="24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 dirty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 i="1" dirty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sz="2400" i="1" dirty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+2</m:t>
                    </m:r>
                  </m:oMath>
                </a14:m>
                <a:r>
                  <a:rPr lang="en-GB" sz="2400"/>
                  <a:t>, such as methane, ethane, propane and butane.</a:t>
                </a:r>
              </a:p>
              <a:p>
                <a:pPr marL="0" indent="0">
                  <a:buNone/>
                </a:pPr>
                <a:endParaRPr lang="en-GB" sz="2400"/>
              </a:p>
              <a:p>
                <a:pPr marL="0" indent="0">
                  <a:buNone/>
                </a:pPr>
                <a:r>
                  <a:rPr lang="en-GB" sz="2400"/>
                  <a:t>A </a:t>
                </a:r>
                <a:r>
                  <a:rPr lang="en-GB" sz="2400" b="1">
                    <a:solidFill>
                      <a:srgbClr val="C00000"/>
                    </a:solidFill>
                  </a:rPr>
                  <a:t>hydrocarbon</a:t>
                </a:r>
                <a:r>
                  <a:rPr lang="en-GB" sz="2400"/>
                  <a:t> is a compound that is made from the elements carbon and hydrogen only.</a:t>
                </a:r>
              </a:p>
              <a:p>
                <a:pPr marL="0" indent="0">
                  <a:buNone/>
                </a:pPr>
                <a:endParaRPr lang="en-GB" sz="2400"/>
              </a:p>
              <a:p>
                <a:pPr marL="0" indent="0">
                  <a:buNone/>
                </a:pPr>
                <a:r>
                  <a:rPr lang="en-GB" sz="2400"/>
                  <a:t>A </a:t>
                </a:r>
                <a:r>
                  <a:rPr lang="en-GB" sz="2400" b="1">
                    <a:solidFill>
                      <a:srgbClr val="C00000"/>
                    </a:solidFill>
                  </a:rPr>
                  <a:t>monomer</a:t>
                </a:r>
                <a:r>
                  <a:rPr lang="en-GB" sz="2400"/>
                  <a:t> is a small molecule that can react with many other small molecules to form a polymer.</a:t>
                </a:r>
              </a:p>
              <a:p>
                <a:pPr marL="0" indent="0">
                  <a:buNone/>
                </a:pPr>
                <a:endParaRPr lang="en-GB" sz="2400"/>
              </a:p>
              <a:p>
                <a:pPr marL="0" indent="0">
                  <a:buNone/>
                </a:pPr>
                <a:endParaRPr lang="en-GB" sz="240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F64D0FF-1C6B-2C4F-E3C6-8158A50EB4E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875" t="-26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5358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2B2D7B-05C7-C3ED-99BE-27426867FA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73E4F-2317-491E-6A42-BEA8F0223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Unscrambled definitions continued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C610D3-493A-B157-12B4-A88D662741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/>
              <a:t>A </a:t>
            </a:r>
            <a:r>
              <a:rPr lang="en-GB" sz="2400" b="1">
                <a:solidFill>
                  <a:srgbClr val="C00000"/>
                </a:solidFill>
              </a:rPr>
              <a:t>polymer</a:t>
            </a:r>
            <a:r>
              <a:rPr lang="en-GB" sz="2400"/>
              <a:t> is a very large molecule made by joining together lots of small molecules.</a:t>
            </a:r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r>
              <a:rPr lang="en-GB" sz="2400"/>
              <a:t>A </a:t>
            </a:r>
            <a:r>
              <a:rPr lang="en-GB" sz="2400" b="1">
                <a:solidFill>
                  <a:srgbClr val="C00000"/>
                </a:solidFill>
              </a:rPr>
              <a:t>repeat unit</a:t>
            </a:r>
            <a:r>
              <a:rPr lang="en-GB" sz="2400"/>
              <a:t> is a small part of a polymer which repeats to produce the complete polymer chain.</a:t>
            </a:r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r>
              <a:rPr lang="en-GB" sz="2400"/>
              <a:t>A </a:t>
            </a:r>
            <a:r>
              <a:rPr lang="en-GB" sz="2400" b="1">
                <a:solidFill>
                  <a:srgbClr val="C00000"/>
                </a:solidFill>
              </a:rPr>
              <a:t>fraction</a:t>
            </a:r>
            <a:r>
              <a:rPr lang="en-GB" sz="2400"/>
              <a:t> is a mixture of hydrocarbons with similar boiling points that condense together during fractional distillation of crude oil.</a:t>
            </a:r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r>
              <a:rPr lang="en-GB" sz="2400"/>
              <a:t>A </a:t>
            </a:r>
            <a:r>
              <a:rPr lang="en-GB" sz="2400" b="1">
                <a:solidFill>
                  <a:srgbClr val="C00000"/>
                </a:solidFill>
              </a:rPr>
              <a:t>homologous series </a:t>
            </a:r>
            <a:r>
              <a:rPr lang="en-GB" sz="2400"/>
              <a:t>is a series of organic compounds with the same general formula, which react in a similar way, such as alkanes.</a:t>
            </a:r>
          </a:p>
          <a:p>
            <a:pPr marL="0" indent="0">
              <a:buNone/>
            </a:pP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2170772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26D1E-8459-F928-5B74-52DE2F90D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Connection completion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4FD667-AC12-771D-698B-C60CAEF4D7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10080000" cy="3265347"/>
          </a:xfrm>
        </p:spPr>
        <p:txBody>
          <a:bodyPr/>
          <a:lstStyle/>
          <a:p>
            <a:pPr marL="0" indent="0">
              <a:buNone/>
            </a:pPr>
            <a:r>
              <a:rPr lang="en-GB">
                <a:solidFill>
                  <a:srgbClr val="C00000"/>
                </a:solidFill>
              </a:rPr>
              <a:t>Choose the letter from the table below that contains the correct row of connective words to complete these sentences:</a:t>
            </a:r>
          </a:p>
          <a:p>
            <a:pPr marL="0" indent="0">
              <a:lnSpc>
                <a:spcPct val="108000"/>
              </a:lnSpc>
              <a:spcBef>
                <a:spcPts val="1000"/>
              </a:spcBef>
              <a:buNone/>
            </a:pPr>
            <a:r>
              <a:rPr lang="en-GB"/>
              <a:t>Polymerisation is the addition of many monomers together ________________ polymer formation. Ethene is a hydrocarbon ________________ it contains only hydrogen and carbon atoms. The C=C double bond in ethene means it can undergo polymerisation and polythene is ________________ formed which is a saturated hydrocarbon. </a:t>
            </a:r>
          </a:p>
          <a:p>
            <a:pPr marL="0" indent="0">
              <a:buNone/>
            </a:pPr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AF809D6-DE7D-1B6E-86F7-0C55890FE2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4482492"/>
              </p:ext>
            </p:extLst>
          </p:nvPr>
        </p:nvGraphicFramePr>
        <p:xfrm>
          <a:off x="540000" y="4266230"/>
          <a:ext cx="9098521" cy="2498464"/>
        </p:xfrm>
        <a:graphic>
          <a:graphicData uri="http://schemas.openxmlformats.org/drawingml/2006/table">
            <a:tbl>
              <a:tblPr firstRow="1" firstCol="1" bandRow="1"/>
              <a:tblGrid>
                <a:gridCol w="1011171">
                  <a:extLst>
                    <a:ext uri="{9D8B030D-6E8A-4147-A177-3AD203B41FA5}">
                      <a16:colId xmlns:a16="http://schemas.microsoft.com/office/drawing/2014/main" val="2773939463"/>
                    </a:ext>
                  </a:extLst>
                </a:gridCol>
                <a:gridCol w="2695447">
                  <a:extLst>
                    <a:ext uri="{9D8B030D-6E8A-4147-A177-3AD203B41FA5}">
                      <a16:colId xmlns:a16="http://schemas.microsoft.com/office/drawing/2014/main" val="1072737869"/>
                    </a:ext>
                  </a:extLst>
                </a:gridCol>
                <a:gridCol w="2695447">
                  <a:extLst>
                    <a:ext uri="{9D8B030D-6E8A-4147-A177-3AD203B41FA5}">
                      <a16:colId xmlns:a16="http://schemas.microsoft.com/office/drawing/2014/main" val="3198189010"/>
                    </a:ext>
                  </a:extLst>
                </a:gridCol>
                <a:gridCol w="2696456">
                  <a:extLst>
                    <a:ext uri="{9D8B030D-6E8A-4147-A177-3AD203B41FA5}">
                      <a16:colId xmlns:a16="http://schemas.microsoft.com/office/drawing/2014/main" val="3282994894"/>
                    </a:ext>
                  </a:extLst>
                </a:gridCol>
              </a:tblGrid>
              <a:tr h="624616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GB" sz="22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A</a:t>
                      </a:r>
                      <a:endParaRPr lang="en-GB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resulting in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since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consequently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7176240"/>
                  </a:ext>
                </a:extLst>
              </a:tr>
              <a:tr h="624616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B</a:t>
                      </a:r>
                      <a:endParaRPr lang="en-GB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since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although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therefore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8646044"/>
                  </a:ext>
                </a:extLst>
              </a:tr>
              <a:tr h="624616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C</a:t>
                      </a:r>
                      <a:endParaRPr lang="en-GB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causing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because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conversely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8371619"/>
                  </a:ext>
                </a:extLst>
              </a:tr>
              <a:tr h="624616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D</a:t>
                      </a:r>
                      <a:endParaRPr lang="en-GB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thus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somehow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64771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968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Connection completion: completed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228-D223-1941-AD30-403DC2926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332" y="2278902"/>
            <a:ext cx="9910285" cy="5040000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230505" algn="l"/>
              </a:tabLst>
            </a:pPr>
            <a:r>
              <a:rPr lang="en-GB" sz="240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Polymerisation is the addition of many monomers together </a:t>
            </a:r>
            <a:r>
              <a:rPr lang="en-GB" sz="2400" b="1">
                <a:solidFill>
                  <a:srgbClr val="C8102E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resulting in</a:t>
            </a:r>
            <a:r>
              <a:rPr lang="en-GB" sz="240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polymer formation. Ethene is a hydrocarbon </a:t>
            </a:r>
            <a:r>
              <a:rPr lang="en-GB" sz="2400" b="1">
                <a:solidFill>
                  <a:srgbClr val="C8102E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since </a:t>
            </a:r>
            <a:r>
              <a:rPr lang="en-GB" sz="240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it contains only hydrogen and carbon atoms. The </a:t>
            </a:r>
            <a:r>
              <a:rPr lang="en-GB" sz="2400">
                <a:effectLst/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C=C</a:t>
            </a:r>
            <a:r>
              <a:rPr lang="en-GB" sz="240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double bond in ethene means it can undergo polymerisation and polythene is </a:t>
            </a:r>
            <a:r>
              <a:rPr lang="en-GB" sz="2400" b="1">
                <a:solidFill>
                  <a:srgbClr val="C8102E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consequently </a:t>
            </a:r>
            <a:r>
              <a:rPr lang="en-GB" sz="240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formed which is a saturated hydrocarbon. </a:t>
            </a:r>
          </a:p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230505" algn="l"/>
              </a:tabLst>
            </a:pPr>
            <a:endParaRPr lang="en-GB" sz="24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4746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00948aae249440f3e294fc71be63388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4a3bcf4f1f21d38c3b01b4be5a40106a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  <Editorialstage xmlns="5c7d88b2-bc5d-47d8-b067-5f30c82b40f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C56C4EC-4D00-47BE-A8C1-36423BB931BE}">
  <ds:schemaRefs>
    <ds:schemaRef ds:uri="5c7d88b2-bc5d-47d8-b067-5f30c82b40fb"/>
    <ds:schemaRef ds:uri="9e3c562f-56b0-4bc9-96c8-d04b0986855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0310BB56-277A-4E3D-973E-1D2405250CDD}">
  <ds:schemaRefs>
    <ds:schemaRef ds:uri="5c7d88b2-bc5d-47d8-b067-5f30c82b40fb"/>
    <ds:schemaRef ds:uri="9e3c562f-56b0-4bc9-96c8-d04b0986855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4C3E133-D35B-4937-8B56-954BD54C03A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14–16 years</vt:lpstr>
      <vt:lpstr>Unscrambled definitions</vt:lpstr>
      <vt:lpstr>Unscrambled definitions continued</vt:lpstr>
      <vt:lpstr>Connection completion</vt:lpstr>
      <vt:lpstr>Connection completion: completed sentences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Unscrambling definitions crude oil slides</dc:title>
  <dc:creator>Royal Society of Chemistry</dc:creator>
  <cp:keywords>unscrambling definitions; 14-16; crude oil; addition polymerisation; cracking; fossil fuels; fractional distillation; properties of hydrocarbons; vocabulary; chemistry; glossary, key terms, key words, language of science; communication</cp:keywords>
  <dc:description>From rsc.li/3Ys0jYi, student sheet and teacher notes with answers also available</dc:description>
  <cp:revision>1</cp:revision>
  <dcterms:created xsi:type="dcterms:W3CDTF">2021-04-13T16:26:00Z</dcterms:created>
  <dcterms:modified xsi:type="dcterms:W3CDTF">2026-01-06T14:47:04Z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