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4"/>
  </p:notesMasterIdLst>
  <p:sldIdLst>
    <p:sldId id="290" r:id="rId5"/>
    <p:sldId id="294" r:id="rId6"/>
    <p:sldId id="293" r:id="rId7"/>
    <p:sldId id="312" r:id="rId8"/>
    <p:sldId id="313" r:id="rId9"/>
    <p:sldId id="315" r:id="rId10"/>
    <p:sldId id="314" r:id="rId11"/>
    <p:sldId id="316" r:id="rId12"/>
    <p:sldId id="31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3898FDF-1F87-EDD6-6458-059E95E842BE}" name="Kirsty Patterson" initials="KP" userId="S::pattersonk@rsc.org::06c453ef-d90e-4cbc-ba6b-1bf363c3e0a9" providerId="AD"/>
  <p188:author id="{D8B1A2EE-E8B6-7C53-5B96-8151E2E5DFC2}" name="Hannah Griffiths" initials="HG" userId="S::GriffithsH@rsc.org::9135852f-5aac-4f3f-97b0-55e569f1368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C238D7-BB23-4609-BE2A-2D4455AE8B53}" v="4" dt="2025-12-16T13:27:47.202"/>
    <p1510:client id="{2AEA9DB3-26ED-EC68-B137-069AF38C79ED}" v="1" dt="2025-12-16T16:23:51.251"/>
    <p1510:client id="{4BB24EC4-A80A-4E14-9762-EF88396D158D}" v="29" dt="2025-12-16T16:39:29.488"/>
    <p1510:client id="{653153C9-C792-4BFE-ABFB-E21305C64432}" v="390" dt="2025-12-16T16:17:46.2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94"/>
    <p:restoredTop sz="90511" autoAdjust="0"/>
  </p:normalViewPr>
  <p:slideViewPr>
    <p:cSldViewPr snapToGrid="0" snapToObjects="1">
      <p:cViewPr varScale="1">
        <p:scale>
          <a:sx n="67" d="100"/>
          <a:sy n="67" d="100"/>
        </p:scale>
        <p:origin x="9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sty Patterson" userId="06c453ef-d90e-4cbc-ba6b-1bf363c3e0a9" providerId="ADAL" clId="{2B52998C-451C-485A-9808-79CB34D495AD}"/>
    <pc:docChg chg="undo custSel delSld modSld">
      <pc:chgData name="Kirsty Patterson" userId="06c453ef-d90e-4cbc-ba6b-1bf363c3e0a9" providerId="ADAL" clId="{2B52998C-451C-485A-9808-79CB34D495AD}" dt="2025-12-16T16:40:04.848" v="213" actId="13244"/>
      <pc:docMkLst>
        <pc:docMk/>
      </pc:docMkLst>
      <pc:sldChg chg="modSp mod">
        <pc:chgData name="Kirsty Patterson" userId="06c453ef-d90e-4cbc-ba6b-1bf363c3e0a9" providerId="ADAL" clId="{2B52998C-451C-485A-9808-79CB34D495AD}" dt="2025-12-16T16:40:04.848" v="213" actId="13244"/>
        <pc:sldMkLst>
          <pc:docMk/>
          <pc:sldMk cId="3708121807" sldId="293"/>
        </pc:sldMkLst>
        <pc:spChg chg="ord">
          <ac:chgData name="Kirsty Patterson" userId="06c453ef-d90e-4cbc-ba6b-1bf363c3e0a9" providerId="ADAL" clId="{2B52998C-451C-485A-9808-79CB34D495AD}" dt="2025-12-16T16:40:04.848" v="213" actId="13244"/>
          <ac:spMkLst>
            <pc:docMk/>
            <pc:sldMk cId="3708121807" sldId="293"/>
            <ac:spMk id="5" creationId="{94DF5491-C51B-5546-8D63-8BD341C64B0A}"/>
          </ac:spMkLst>
        </pc:spChg>
      </pc:sldChg>
      <pc:sldChg chg="modSp mod">
        <pc:chgData name="Kirsty Patterson" userId="06c453ef-d90e-4cbc-ba6b-1bf363c3e0a9" providerId="ADAL" clId="{2B52998C-451C-485A-9808-79CB34D495AD}" dt="2025-12-16T16:24:31.012" v="8" actId="6549"/>
        <pc:sldMkLst>
          <pc:docMk/>
          <pc:sldMk cId="3380624307" sldId="312"/>
        </pc:sldMkLst>
        <pc:spChg chg="mod">
          <ac:chgData name="Kirsty Patterson" userId="06c453ef-d90e-4cbc-ba6b-1bf363c3e0a9" providerId="ADAL" clId="{2B52998C-451C-485A-9808-79CB34D495AD}" dt="2025-12-16T16:24:31.012" v="8" actId="6549"/>
          <ac:spMkLst>
            <pc:docMk/>
            <pc:sldMk cId="3380624307" sldId="312"/>
            <ac:spMk id="3" creationId="{07019F79-32FF-7C16-037A-AE099206A092}"/>
          </ac:spMkLst>
        </pc:spChg>
      </pc:sldChg>
      <pc:sldChg chg="modSp mod">
        <pc:chgData name="Kirsty Patterson" userId="06c453ef-d90e-4cbc-ba6b-1bf363c3e0a9" providerId="ADAL" clId="{2B52998C-451C-485A-9808-79CB34D495AD}" dt="2025-12-16T16:39:36.703" v="211" actId="33553"/>
        <pc:sldMkLst>
          <pc:docMk/>
          <pc:sldMk cId="4117979912" sldId="313"/>
        </pc:sldMkLst>
        <pc:spChg chg="mod">
          <ac:chgData name="Kirsty Patterson" userId="06c453ef-d90e-4cbc-ba6b-1bf363c3e0a9" providerId="ADAL" clId="{2B52998C-451C-485A-9808-79CB34D495AD}" dt="2025-12-16T16:39:36.703" v="211" actId="33553"/>
          <ac:spMkLst>
            <pc:docMk/>
            <pc:sldMk cId="4117979912" sldId="313"/>
            <ac:spMk id="3" creationId="{3370905A-75CA-6258-79BE-E869A7DEF350}"/>
          </ac:spMkLst>
        </pc:spChg>
      </pc:sldChg>
      <pc:sldChg chg="modSp mod">
        <pc:chgData name="Kirsty Patterson" userId="06c453ef-d90e-4cbc-ba6b-1bf363c3e0a9" providerId="ADAL" clId="{2B52998C-451C-485A-9808-79CB34D495AD}" dt="2025-12-16T16:30:53.416" v="155" actId="1076"/>
        <pc:sldMkLst>
          <pc:docMk/>
          <pc:sldMk cId="2235513652" sldId="314"/>
        </pc:sldMkLst>
        <pc:spChg chg="mod">
          <ac:chgData name="Kirsty Patterson" userId="06c453ef-d90e-4cbc-ba6b-1bf363c3e0a9" providerId="ADAL" clId="{2B52998C-451C-485A-9808-79CB34D495AD}" dt="2025-12-16T16:30:41.815" v="152" actId="6549"/>
          <ac:spMkLst>
            <pc:docMk/>
            <pc:sldMk cId="2235513652" sldId="314"/>
            <ac:spMk id="3" creationId="{181F7FE4-BF4A-802E-0589-BAC7405D03DF}"/>
          </ac:spMkLst>
        </pc:spChg>
        <pc:picChg chg="mod">
          <ac:chgData name="Kirsty Patterson" userId="06c453ef-d90e-4cbc-ba6b-1bf363c3e0a9" providerId="ADAL" clId="{2B52998C-451C-485A-9808-79CB34D495AD}" dt="2025-12-16T16:30:53.416" v="155" actId="1076"/>
          <ac:picMkLst>
            <pc:docMk/>
            <pc:sldMk cId="2235513652" sldId="314"/>
            <ac:picMk id="4" creationId="{E8BEE8F2-1F3F-6A2A-F244-578EA22C411F}"/>
          </ac:picMkLst>
        </pc:picChg>
      </pc:sldChg>
      <pc:sldChg chg="modSp mod">
        <pc:chgData name="Kirsty Patterson" userId="06c453ef-d90e-4cbc-ba6b-1bf363c3e0a9" providerId="ADAL" clId="{2B52998C-451C-485A-9808-79CB34D495AD}" dt="2025-12-16T16:39:38.879" v="212" actId="33553"/>
        <pc:sldMkLst>
          <pc:docMk/>
          <pc:sldMk cId="1461545664" sldId="315"/>
        </pc:sldMkLst>
        <pc:spChg chg="mod">
          <ac:chgData name="Kirsty Patterson" userId="06c453ef-d90e-4cbc-ba6b-1bf363c3e0a9" providerId="ADAL" clId="{2B52998C-451C-485A-9808-79CB34D495AD}" dt="2025-12-16T16:39:38.879" v="212" actId="33553"/>
          <ac:spMkLst>
            <pc:docMk/>
            <pc:sldMk cId="1461545664" sldId="315"/>
            <ac:spMk id="2" creationId="{B844F2E1-26C2-735F-6DDA-AF67B5BE091F}"/>
          </ac:spMkLst>
        </pc:spChg>
      </pc:sldChg>
      <pc:sldChg chg="modSp mod modNotesTx">
        <pc:chgData name="Kirsty Patterson" userId="06c453ef-d90e-4cbc-ba6b-1bf363c3e0a9" providerId="ADAL" clId="{2B52998C-451C-485A-9808-79CB34D495AD}" dt="2025-12-16T16:35:19.946" v="202" actId="20577"/>
        <pc:sldMkLst>
          <pc:docMk/>
          <pc:sldMk cId="1327821911" sldId="316"/>
        </pc:sldMkLst>
        <pc:spChg chg="mod">
          <ac:chgData name="Kirsty Patterson" userId="06c453ef-d90e-4cbc-ba6b-1bf363c3e0a9" providerId="ADAL" clId="{2B52998C-451C-485A-9808-79CB34D495AD}" dt="2025-12-16T16:32:11.005" v="159" actId="20577"/>
          <ac:spMkLst>
            <pc:docMk/>
            <pc:sldMk cId="1327821911" sldId="316"/>
            <ac:spMk id="9" creationId="{E023D631-A9A4-CE96-62A3-D0FEACBD309C}"/>
          </ac:spMkLst>
        </pc:spChg>
        <pc:picChg chg="mod">
          <ac:chgData name="Kirsty Patterson" userId="06c453ef-d90e-4cbc-ba6b-1bf363c3e0a9" providerId="ADAL" clId="{2B52998C-451C-485A-9808-79CB34D495AD}" dt="2025-12-16T16:31:03.711" v="156" actId="1076"/>
          <ac:picMkLst>
            <pc:docMk/>
            <pc:sldMk cId="1327821911" sldId="316"/>
            <ac:picMk id="3" creationId="{DE47BFA5-1541-1A36-C75F-7436A36A748B}"/>
          </ac:picMkLst>
        </pc:picChg>
      </pc:sldChg>
      <pc:sldChg chg="modSp del mod">
        <pc:chgData name="Kirsty Patterson" userId="06c453ef-d90e-4cbc-ba6b-1bf363c3e0a9" providerId="ADAL" clId="{2B52998C-451C-485A-9808-79CB34D495AD}" dt="2025-12-16T16:32:19.753" v="160" actId="47"/>
        <pc:sldMkLst>
          <pc:docMk/>
          <pc:sldMk cId="245690346" sldId="317"/>
        </pc:sldMkLst>
        <pc:spChg chg="mod">
          <ac:chgData name="Kirsty Patterson" userId="06c453ef-d90e-4cbc-ba6b-1bf363c3e0a9" providerId="ADAL" clId="{2B52998C-451C-485A-9808-79CB34D495AD}" dt="2025-12-16T16:28:55.271" v="46" actId="11"/>
          <ac:spMkLst>
            <pc:docMk/>
            <pc:sldMk cId="245690346" sldId="317"/>
            <ac:spMk id="4" creationId="{00F86C68-EE78-E878-D460-196EBA9897D7}"/>
          </ac:spMkLst>
        </pc:spChg>
      </pc:sldChg>
      <pc:sldChg chg="modSp mod">
        <pc:chgData name="Kirsty Patterson" userId="06c453ef-d90e-4cbc-ba6b-1bf363c3e0a9" providerId="ADAL" clId="{2B52998C-451C-485A-9808-79CB34D495AD}" dt="2025-12-16T16:37:15.624" v="210" actId="5793"/>
        <pc:sldMkLst>
          <pc:docMk/>
          <pc:sldMk cId="1919068408" sldId="318"/>
        </pc:sldMkLst>
        <pc:spChg chg="mod">
          <ac:chgData name="Kirsty Patterson" userId="06c453ef-d90e-4cbc-ba6b-1bf363c3e0a9" providerId="ADAL" clId="{2B52998C-451C-485A-9808-79CB34D495AD}" dt="2025-12-16T16:37:15.624" v="210" actId="5793"/>
          <ac:spMkLst>
            <pc:docMk/>
            <pc:sldMk cId="1919068408" sldId="318"/>
            <ac:spMk id="3" creationId="{F9B450D9-5ED2-2310-E28E-7E26633F22F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3AE470-D39A-FD4E-B632-F690B9DD8EB3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7FEAEE-1CF0-0D48-A7C5-531DDDCED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640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7FEAEE-1CF0-0D48-A7C5-531DDDCED79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293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7FEAEE-1CF0-0D48-A7C5-531DDDCED79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1449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a scaffolded version of these questions available to download as a student worksheet from</a:t>
            </a:r>
            <a:r>
              <a:rPr lang="en-US" sz="1200" dirty="0">
                <a:solidFill>
                  <a:schemeClr val="bg1"/>
                </a:solidFill>
              </a:rPr>
              <a:t>: https://rsc.li/48FHu9J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7FEAEE-1CF0-0D48-A7C5-531DDDCED79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97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7FEAEE-1CF0-0D48-A7C5-531DDDCED79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672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a scaffolded version of these questions available to download as a student worksheet from</a:t>
            </a:r>
            <a:r>
              <a:rPr lang="en-US" sz="1200" dirty="0">
                <a:solidFill>
                  <a:schemeClr val="bg1"/>
                </a:solidFill>
              </a:rPr>
              <a:t>: https://rsc.li/48FHu9J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7FEAEE-1CF0-0D48-A7C5-531DDDCED79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843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48FHu9J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18F91-D15E-5E44-80C2-620B381166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14–16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115082-B7C4-4D40-80F1-9A0175D69E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2046076"/>
            <a:ext cx="4621935" cy="1552530"/>
          </a:xfrm>
        </p:spPr>
        <p:txBody>
          <a:bodyPr/>
          <a:lstStyle/>
          <a:p>
            <a:r>
              <a:rPr lang="en-US" dirty="0"/>
              <a:t>Electrolysis of brine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7D8DAB1-E116-B553-9425-F2ED4BE1B750}"/>
              </a:ext>
            </a:extLst>
          </p:cNvPr>
          <p:cNvSpPr txBox="1">
            <a:spLocks/>
          </p:cNvSpPr>
          <p:nvPr/>
        </p:nvSpPr>
        <p:spPr>
          <a:xfrm>
            <a:off x="7505700" y="5850000"/>
            <a:ext cx="41043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US" sz="1800" dirty="0">
                <a:solidFill>
                  <a:schemeClr val="bg1"/>
                </a:solidFill>
              </a:rPr>
              <a:t>Downloaded from: </a:t>
            </a:r>
            <a:r>
              <a:rPr lang="en-US" sz="18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rsc.li/48FHu9J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03064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F3E64-1BFF-3149-9C48-B3318BBD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FB25B-F7CD-BA43-B498-C6CDF64364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/>
              <a:t>Safely investigate the electrolysis of brine.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/>
              <a:t>State and describe your observations for the electrolysis of brine.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/>
              <a:t>Apply your understanding of electrolysis to explain your observations and the products formed. 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/>
              <a:t>Predict the products formed.</a:t>
            </a:r>
          </a:p>
          <a:p>
            <a:pPr marL="0" lvl="0" indent="0">
              <a:buNone/>
            </a:pPr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7D30168-AF11-EC48-A4B1-E40039751BB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Learning objectives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483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Electrolysis of brine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73AA7-0565-0C45-BCCD-847B36196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5940000" cy="5040000"/>
          </a:xfrm>
        </p:spPr>
        <p:txBody>
          <a:bodyPr/>
          <a:lstStyle/>
          <a:p>
            <a:r>
              <a:rPr lang="en-GB" dirty="0"/>
              <a:t>In this experiment, you will observe what happens during the electrolysis of brine (sodium chloride solution), using universal indicator to help you follow the reaction that takes place.</a:t>
            </a:r>
          </a:p>
          <a:p>
            <a:endParaRPr lang="en-GB" dirty="0"/>
          </a:p>
        </p:txBody>
      </p:sp>
      <p:pic>
        <p:nvPicPr>
          <p:cNvPr id="8" name="Picture 7" descr="A diagram showing the equipment required for the electrolysis of brine or sodium chloride solution, using a U-shaped test tube">
            <a:extLst>
              <a:ext uri="{FF2B5EF4-FFF2-40B4-BE49-F238E27FC236}">
                <a16:creationId xmlns:a16="http://schemas.microsoft.com/office/drawing/2014/main" id="{BD71D083-6375-BD36-CEAA-381EA11CF6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976" y="863165"/>
            <a:ext cx="4486447" cy="4486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21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8D46D2-A4A1-617A-E518-321A5F1F5E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019F79-32FF-7C16-037A-AE099206A0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5940000" cy="5040000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r>
              <a:rPr lang="en-GB" dirty="0"/>
              <a:t>State the ions present in this solution. </a:t>
            </a:r>
          </a:p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r>
              <a:rPr lang="en-GB" dirty="0"/>
              <a:t>State the colours that indicate the presence of an acid and an alkali when using universal indicator.</a:t>
            </a:r>
          </a:p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r>
              <a:rPr lang="en-GB" dirty="0"/>
              <a:t>Name the positive and negative electrodes.</a:t>
            </a:r>
          </a:p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r>
              <a:rPr lang="en-GB" dirty="0"/>
              <a:t>State the colour that the distilled water (deionised water) should turn in the presence of universal indicator solution.</a:t>
            </a:r>
          </a:p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r>
              <a:rPr lang="en-US" dirty="0"/>
              <a:t>State which ions will move to the positive electrode and which ions will move to the negative electrode.</a:t>
            </a:r>
            <a:endParaRPr lang="en-GB" dirty="0"/>
          </a:p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r>
              <a:rPr lang="en-GB" dirty="0"/>
              <a:t>Predict what you will observe at both electrodes and explain your reasoning.</a:t>
            </a:r>
          </a:p>
          <a:p>
            <a:pPr marL="457200" indent="-457200">
              <a:buClr>
                <a:srgbClr val="C00000"/>
              </a:buClr>
              <a:buFont typeface="+mj-lt"/>
              <a:buAutoNum type="arabicPeriod"/>
            </a:pPr>
            <a:r>
              <a:rPr lang="en-GB" dirty="0"/>
              <a:t>Predict the products at both electrodes and explain your reasoning.</a:t>
            </a:r>
            <a:endParaRPr lang="en-GB" b="1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88D014BA-99E6-4FA7-EC0E-AE8842E421A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Pre-experiment questions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F7C49A9-A751-DE15-D384-F847DDB60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C00000"/>
                </a:solidFill>
              </a:rPr>
              <a:t>Pre-experiment questions</a:t>
            </a:r>
            <a:br>
              <a:rPr lang="en-GB" dirty="0">
                <a:solidFill>
                  <a:srgbClr val="C00000"/>
                </a:solidFill>
              </a:rPr>
            </a:br>
            <a:endParaRPr lang="en-GB" dirty="0"/>
          </a:p>
        </p:txBody>
      </p:sp>
      <p:pic>
        <p:nvPicPr>
          <p:cNvPr id="8" name="Picture 7" descr="A diagram showing the equipment required for the electrolysis of brine or sodium chloride solution, using a U-shaped test tube">
            <a:extLst>
              <a:ext uri="{FF2B5EF4-FFF2-40B4-BE49-F238E27FC236}">
                <a16:creationId xmlns:a16="http://schemas.microsoft.com/office/drawing/2014/main" id="{DE4321CB-F09D-2B65-9E14-E3B2113F25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1976" y="863165"/>
            <a:ext cx="4486447" cy="4486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624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D14498-DDA2-F8EE-F077-C3231CDAA0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8EAAD7DB-A2A4-D31D-F68A-04BEB1139C32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Method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E9A4A52-DB36-1719-A896-533BFEAC42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633" y="1152449"/>
            <a:ext cx="6137252" cy="53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ctr"/>
                <a:tab pos="539750" algn="ctr"/>
              </a:tabLst>
            </a:pPr>
            <a:endParaRPr kumimoji="0" lang="en-US" altLang="en-US" sz="2200" b="0" i="0" u="none" strike="noStrike" cap="none" normalizeH="0" baseline="0" dirty="0">
              <a:ln>
                <a:noFill/>
              </a:ln>
              <a:effectLst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SzTx/>
              <a:buFont typeface="+mj-lt"/>
              <a:buAutoNum type="arabicPeriod"/>
              <a:tabLst>
                <a:tab pos="269875" algn="ctr"/>
                <a:tab pos="539750" algn="ctr"/>
              </a:tabLst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Put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about 75 cm</a:t>
            </a:r>
            <a:r>
              <a:rPr kumimoji="0" lang="en-US" altLang="en-US" sz="2000" b="0" i="0" u="none" strike="noStrike" cap="none" normalizeH="0" baseline="3000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distilled water into the beaker. Add about two heaped spatulas of sodium chloride.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SzTx/>
              <a:buFont typeface="+mj-lt"/>
              <a:buAutoNum type="arabicPeriod"/>
              <a:tabLst>
                <a:tab pos="269875" algn="ctr"/>
                <a:tab pos="539750" algn="ctr"/>
              </a:tabLst>
            </a:pPr>
            <a:endParaRPr lang="en-US" altLang="en-US" sz="2000" dirty="0">
              <a:solidFill>
                <a:srgbClr val="000000"/>
              </a:solidFill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SzTx/>
              <a:buFont typeface="+mj-lt"/>
              <a:buAutoNum type="arabicPeriod"/>
              <a:tabLst>
                <a:tab pos="269875" algn="ctr"/>
                <a:tab pos="539750" algn="ctr"/>
              </a:tabLst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Stir until the salt dissolves. Then add several drops of universal indicator solution. Stir to mix thoroughly. You need enough indicator to give the water a reasonable depth of green colour.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SzTx/>
              <a:buFont typeface="+mj-lt"/>
              <a:buAutoNum type="arabicPeriod"/>
              <a:tabLst>
                <a:tab pos="269875" algn="ctr"/>
                <a:tab pos="539750" algn="ctr"/>
              </a:tabLst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SzTx/>
              <a:buFont typeface="+mj-lt"/>
              <a:buAutoNum type="arabicPeriod"/>
              <a:tabLst>
                <a:tab pos="269875" algn="ctr"/>
                <a:tab pos="539750" algn="ctr"/>
              </a:tabLst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Pour the coloured salt solution into the U-shaped test tube and clamp it as shown in the diagram.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C00000"/>
              </a:buClr>
              <a:buSzTx/>
              <a:buFont typeface="+mj-lt"/>
              <a:buAutoNum type="arabicPeriod"/>
              <a:tabLst>
                <a:tab pos="269875" algn="ctr"/>
                <a:tab pos="539750" algn="ctr"/>
              </a:tabLst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ctr"/>
                <a:tab pos="539750" algn="ctr"/>
              </a:tabLst>
            </a:pP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370905A-75CA-6258-79BE-E869A7DEF35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39271" y="382761"/>
            <a:ext cx="6101976" cy="646331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8102E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Method</a:t>
            </a:r>
          </a:p>
        </p:txBody>
      </p:sp>
      <p:pic>
        <p:nvPicPr>
          <p:cNvPr id="4" name="Picture 3" descr="A diagram showing the equipment required for the electrolysis of brine or sodium chloride solution, using a U-shaped test tube">
            <a:extLst>
              <a:ext uri="{FF2B5EF4-FFF2-40B4-BE49-F238E27FC236}">
                <a16:creationId xmlns:a16="http://schemas.microsoft.com/office/drawing/2014/main" id="{212AAFC9-B258-930F-9D3A-6BF874F10C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1976" y="863165"/>
            <a:ext cx="4486447" cy="4486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979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A8C53-54C6-6B90-E204-AFA7B778EE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220D94B8-26F5-B24D-CCEB-75C3A2A3B769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Method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719AA60-38B6-D179-E74E-29DD1B8433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000" y="474345"/>
            <a:ext cx="6137252" cy="590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ctr"/>
                <a:tab pos="5397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ctr"/>
                <a:tab pos="539750" algn="ctr"/>
              </a:tabLst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342900" indent="-342900">
              <a:buClr>
                <a:srgbClr val="C00000"/>
              </a:buClr>
              <a:buFont typeface="+mj-lt"/>
              <a:buAutoNum type="arabicPeriod" startAt="4"/>
            </a:pPr>
            <a:r>
              <a:rPr lang="en-GB" sz="2000" dirty="0">
                <a:latin typeface="Century Gothic" panose="020B0502020202020204" pitchFamily="34" charset="0"/>
              </a:rPr>
              <a:t>Wash the carbon electrodes carefully in distilled water and then fix them so that there is about 3 cm of electrode in each side of the U-tube – see diagram. This is most easily done using electrode holders.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 startAt="4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Clr>
                <a:srgbClr val="C00000"/>
              </a:buClr>
              <a:buFont typeface="+mj-lt"/>
              <a:buAutoNum type="arabicPeriod" startAt="4"/>
            </a:pPr>
            <a:r>
              <a:rPr lang="en-GB" sz="2000" dirty="0">
                <a:latin typeface="Century Gothic" panose="020B0502020202020204" pitchFamily="34" charset="0"/>
              </a:rPr>
              <a:t>Attach leads to the electrodes and connect them to a power pack set to 10 V (DC).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 startAt="4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Clr>
                <a:srgbClr val="C00000"/>
              </a:buClr>
              <a:buFont typeface="+mj-lt"/>
              <a:buAutoNum type="arabicPeriod" startAt="4"/>
            </a:pPr>
            <a:r>
              <a:rPr lang="en-GB" sz="2000" dirty="0">
                <a:latin typeface="Century Gothic" panose="020B0502020202020204" pitchFamily="34" charset="0"/>
              </a:rPr>
              <a:t>Turn on the power pack and observe closely what happens. A piece of white paper held behind the U-tube can help. Make sure the U-tube is kept very still during the experiment.</a:t>
            </a:r>
          </a:p>
          <a:p>
            <a:pPr marL="342900" indent="-342900">
              <a:buClr>
                <a:srgbClr val="C00000"/>
              </a:buClr>
              <a:buFont typeface="+mj-lt"/>
              <a:buAutoNum type="arabicPeriod" startAt="4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Clr>
                <a:srgbClr val="C00000"/>
              </a:buClr>
              <a:buFont typeface="+mj-lt"/>
              <a:buAutoNum type="arabicPeriod" startAt="4"/>
            </a:pPr>
            <a:r>
              <a:rPr lang="en-GB" sz="2000" dirty="0">
                <a:latin typeface="Century Gothic" panose="020B0502020202020204" pitchFamily="34" charset="0"/>
              </a:rPr>
              <a:t>Turn off the power as soon as you notice any change at the positive electrode, or when you smell a ‘bleachy, swimming pool’ smell. This will probably take less than five minutes.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44F2E1-26C2-735F-6DDA-AF67B5BE091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40000" y="216834"/>
            <a:ext cx="6101976" cy="646331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8102E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Method</a:t>
            </a:r>
          </a:p>
        </p:txBody>
      </p:sp>
      <p:pic>
        <p:nvPicPr>
          <p:cNvPr id="3" name="Picture 2" descr="A diagram showing the equipment required for the electrolysis of brine or sodium chloride solution, using a U-shaped test tube">
            <a:extLst>
              <a:ext uri="{FF2B5EF4-FFF2-40B4-BE49-F238E27FC236}">
                <a16:creationId xmlns:a16="http://schemas.microsoft.com/office/drawing/2014/main" id="{7C49F45A-0986-EA24-CBDC-3E9BF9FBB9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976" y="863165"/>
            <a:ext cx="4486447" cy="4486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456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6EB5BC-99C4-0986-99E4-E6A82F5C1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C25BB-2D88-9B31-B213-69E30FAD0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C00000"/>
                </a:solidFill>
              </a:rPr>
              <a:t>Observations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1F7FE4-BF4A-802E-0589-BAC7405D03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260000"/>
            <a:ext cx="6549569" cy="5040000"/>
          </a:xfrm>
        </p:spPr>
        <p:txBody>
          <a:bodyPr>
            <a:normAutofit/>
          </a:bodyPr>
          <a:lstStyle/>
          <a:p>
            <a:r>
              <a:rPr lang="en-GB" dirty="0"/>
              <a:t>Record your observations of what is happening in the following places:</a:t>
            </a:r>
          </a:p>
          <a:p>
            <a:endParaRPr lang="en-GB" dirty="0"/>
          </a:p>
          <a:p>
            <a:pPr marL="342900" indent="-342900">
              <a:buClr>
                <a:srgbClr val="C8102E"/>
              </a:buClr>
              <a:buFont typeface="Arial" panose="020B0604020202020204" pitchFamily="34" charset="0"/>
              <a:buChar char="•"/>
            </a:pPr>
            <a:r>
              <a:rPr lang="en-GB" dirty="0"/>
              <a:t>Left electrode</a:t>
            </a:r>
            <a:endParaRPr lang="en-GB" b="1" dirty="0"/>
          </a:p>
          <a:p>
            <a:pPr marL="342900" indent="-342900">
              <a:buClr>
                <a:srgbClr val="C8102E"/>
              </a:buClr>
              <a:buFont typeface="Arial" panose="020B0604020202020204" pitchFamily="34" charset="0"/>
              <a:buChar char="•"/>
            </a:pPr>
            <a:r>
              <a:rPr lang="en-GB" dirty="0"/>
              <a:t>Right electrode</a:t>
            </a:r>
          </a:p>
          <a:p>
            <a:pPr marL="342900" indent="-342900">
              <a:buClr>
                <a:srgbClr val="C8102E"/>
              </a:buClr>
              <a:buFont typeface="Arial" panose="020B0604020202020204" pitchFamily="34" charset="0"/>
              <a:buChar char="•"/>
            </a:pPr>
            <a:r>
              <a:rPr lang="en-GB" dirty="0"/>
              <a:t>Middle of the U-shaped test tube</a:t>
            </a:r>
            <a:endParaRPr lang="en-GB" b="1" dirty="0"/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E3595161-9E60-5368-1510-AF2A43DA4CCE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Observations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 descr="A diagram showing the equipment required for the electrolysis of brine or sodium chloride solution, using a U-shaped test tube">
            <a:extLst>
              <a:ext uri="{FF2B5EF4-FFF2-40B4-BE49-F238E27FC236}">
                <a16:creationId xmlns:a16="http://schemas.microsoft.com/office/drawing/2014/main" id="{E8BEE8F2-1F3F-6A2A-F244-578EA22C41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6789" y="1704186"/>
            <a:ext cx="4740711" cy="474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513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75A699-FACC-0B01-0D49-0DCFD31B59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221D7-4286-1A6A-E59D-D136821BA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4922494" cy="440661"/>
          </a:xfrm>
        </p:spPr>
        <p:txBody>
          <a:bodyPr/>
          <a:lstStyle/>
          <a:p>
            <a:pPr>
              <a:lnSpc>
                <a:spcPct val="107000"/>
              </a:lnSpc>
              <a:spcBef>
                <a:spcPts val="2500"/>
              </a:spcBef>
              <a:spcAft>
                <a:spcPts val="800"/>
              </a:spcAft>
              <a:tabLst>
                <a:tab pos="270510" algn="l"/>
              </a:tabLst>
            </a:pPr>
            <a:r>
              <a:rPr lang="en-GB" dirty="0">
                <a:ea typeface="Calibri" panose="020F0502020204030204" pitchFamily="34" charset="0"/>
                <a:cs typeface="Arial" panose="020B0604020202020204" pitchFamily="34" charset="0"/>
              </a:rPr>
              <a:t>Further questions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EDC8D770-CA83-EF73-B889-36B12FC9A7CE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Further questions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23D631-A9A4-CE96-62A3-D0FEACBD309C}"/>
              </a:ext>
            </a:extLst>
          </p:cNvPr>
          <p:cNvSpPr txBox="1"/>
          <p:nvPr/>
        </p:nvSpPr>
        <p:spPr>
          <a:xfrm>
            <a:off x="540000" y="1513024"/>
            <a:ext cx="6381795" cy="45379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lvl="0" indent="-228600">
              <a:lnSpc>
                <a:spcPct val="107000"/>
              </a:lnSpc>
              <a:spcBef>
                <a:spcPts val="2500"/>
              </a:spcBef>
              <a:spcAft>
                <a:spcPts val="800"/>
              </a:spcAft>
              <a:buClr>
                <a:srgbClr val="C00000"/>
              </a:buClr>
              <a:buFont typeface="+mj-lt"/>
              <a:buAutoNum type="arabicPeriod"/>
              <a:tabLst>
                <a:tab pos="270510" algn="l"/>
              </a:tabLst>
            </a:pPr>
            <a:r>
              <a:rPr lang="en-GB" sz="2000" b="0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Considering your observations, what is the product formed at the anode? Explain your answer.</a:t>
            </a:r>
            <a:endParaRPr lang="en-GB" sz="2000" b="1" dirty="0">
              <a:solidFill>
                <a:srgbClr val="C8102E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lvl="0" indent="-228600">
              <a:lnSpc>
                <a:spcPct val="107000"/>
              </a:lnSpc>
              <a:spcBef>
                <a:spcPts val="2500"/>
              </a:spcBef>
              <a:spcAft>
                <a:spcPts val="800"/>
              </a:spcAft>
              <a:buClr>
                <a:srgbClr val="C00000"/>
              </a:buClr>
              <a:buFont typeface="+mj-lt"/>
              <a:buAutoNum type="arabicPeriod" startAt="2"/>
              <a:tabLst>
                <a:tab pos="270510" algn="l"/>
              </a:tabLst>
            </a:pPr>
            <a:r>
              <a:rPr lang="en-GB" sz="2000" b="0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Considering your observations, what is the product formed at the cathode? Explain your answer.</a:t>
            </a:r>
            <a:endParaRPr lang="en-GB" sz="2000" b="1" dirty="0">
              <a:solidFill>
                <a:srgbClr val="C8102E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107000"/>
              </a:lnSpc>
              <a:spcBef>
                <a:spcPts val="2500"/>
              </a:spcBef>
              <a:spcAft>
                <a:spcPts val="800"/>
              </a:spcAft>
              <a:buClr>
                <a:srgbClr val="C00000"/>
              </a:buClr>
              <a:buFont typeface="+mj-lt"/>
              <a:buAutoNum type="arabicPeriod" startAt="3"/>
              <a:tabLst>
                <a:tab pos="270510" algn="l"/>
              </a:tabLst>
            </a:pPr>
            <a:r>
              <a:rPr lang="en-GB" sz="2000" b="0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Considering your observations, explain what happened in the middle of the U-shaped test tube.</a:t>
            </a:r>
            <a:endParaRPr lang="en-GB" sz="2000" b="1" dirty="0">
              <a:solidFill>
                <a:srgbClr val="C8102E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2500"/>
              </a:spcBef>
              <a:spcAft>
                <a:spcPts val="800"/>
              </a:spcAft>
              <a:buNone/>
              <a:tabLst>
                <a:tab pos="270510" algn="l"/>
              </a:tabLst>
            </a:pPr>
            <a:endParaRPr lang="en-GB" sz="1400" b="1" dirty="0">
              <a:solidFill>
                <a:srgbClr val="C8102E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A diagram showing the equipment required for the electrolysis of brine or sodium chloride solution, using a U-shaped test tube">
            <a:extLst>
              <a:ext uri="{FF2B5EF4-FFF2-40B4-BE49-F238E27FC236}">
                <a16:creationId xmlns:a16="http://schemas.microsoft.com/office/drawing/2014/main" id="{DE47BFA5-1541-1A36-C75F-7436A36A74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2639" y="1075911"/>
            <a:ext cx="4121211" cy="412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821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A850AD-309C-1EDC-50E8-AEB1EBD07C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EF1DD-71CE-492D-E40F-3DA00BC56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B450D9-5ED2-2310-E28E-7E26633F22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/>
              <a:t>Safely investigate the electrolysis of brine.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/>
              <a:t>State and describe your observations for the electrolysis of brine.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/>
              <a:t>Apply your understanding of electrolysis to explain your observations and the products formed. 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en-GB" dirty="0"/>
              <a:t>Predict the products formed.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endParaRPr lang="en-GB" dirty="0"/>
          </a:p>
          <a:p>
            <a:pPr marL="0" lvl="0" indent="0">
              <a:lnSpc>
                <a:spcPct val="150000"/>
              </a:lnSpc>
              <a:buNone/>
            </a:pPr>
            <a:endParaRPr lang="en-GB" dirty="0">
              <a:solidFill>
                <a:srgbClr val="C8102E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b="1" dirty="0">
                <a:solidFill>
                  <a:srgbClr val="C8102E"/>
                </a:solidFill>
              </a:rPr>
              <a:t>Have you met all of the learning objectives?</a:t>
            </a:r>
          </a:p>
          <a:p>
            <a:pPr marL="0" lvl="0" indent="0">
              <a:lnSpc>
                <a:spcPct val="150000"/>
              </a:lnSpc>
              <a:buNone/>
            </a:pPr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B60B8A34-53D6-7885-512B-0284BB055D40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Learning objectives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0684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00948aae249440f3e294fc71be63388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4a3bcf4f1f21d38c3b01b4be5a40106a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E530795-D8CC-487C-838A-B56A46AF226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66671C8-1A1F-404F-8C5E-0D5B2156A476}">
  <ds:schemaRefs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9e3c562f-56b0-4bc9-96c8-d04b09868558"/>
    <ds:schemaRef ds:uri="5c7d88b2-bc5d-47d8-b067-5f30c82b40fb"/>
  </ds:schemaRefs>
</ds:datastoreItem>
</file>

<file path=customXml/itemProps3.xml><?xml version="1.0" encoding="utf-8"?>
<ds:datastoreItem xmlns:ds="http://schemas.openxmlformats.org/officeDocument/2006/customXml" ds:itemID="{055A5DDE-1987-4B04-86C2-1F4356F295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6367</TotalTime>
  <Words>585</Words>
  <Application>Microsoft Office PowerPoint</Application>
  <PresentationFormat>Widescreen</PresentationFormat>
  <Paragraphs>68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Arial</vt:lpstr>
      <vt:lpstr>Calibri</vt:lpstr>
      <vt:lpstr>Calibri Light</vt:lpstr>
      <vt:lpstr>Century Gothic</vt:lpstr>
      <vt:lpstr>Office Theme</vt:lpstr>
      <vt:lpstr>14–16 years</vt:lpstr>
      <vt:lpstr>Learning objectives</vt:lpstr>
      <vt:lpstr>Electrolysis of brine</vt:lpstr>
      <vt:lpstr>Pre-experiment questions </vt:lpstr>
      <vt:lpstr>Method</vt:lpstr>
      <vt:lpstr>Method</vt:lpstr>
      <vt:lpstr>Observations</vt:lpstr>
      <vt:lpstr>Further questions</vt:lpstr>
      <vt:lpstr>Learning objectives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Electrolysis of brine lesson slides</dc:title>
  <dc:creator>Royal Society of Chemistry</dc:creator>
  <cp:keywords>electrolysis; practical; Nuffield; salt; hydrogen ions; chloride ions; 14-16 practical; GCSE; investigation; chemistry;</cp:keywords>
  <dc:description>Available from https://rsc.li/48FHu9J; teacher notes; student sheet; and student support sheet also available</dc:description>
  <cp:lastModifiedBy>Kirsty Patterson</cp:lastModifiedBy>
  <cp:revision>578</cp:revision>
  <dcterms:created xsi:type="dcterms:W3CDTF">2021-04-13T16:26:00Z</dcterms:created>
  <dcterms:modified xsi:type="dcterms:W3CDTF">2025-12-16T16:46:49Z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