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8" r:id="rId4"/>
  </p:sldMasterIdLst>
  <p:notesMasterIdLst>
    <p:notesMasterId r:id="rId7"/>
  </p:notesMasterIdLst>
  <p:sldIdLst>
    <p:sldId id="263" r:id="rId5"/>
    <p:sldId id="273"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682"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585A"/>
    <a:srgbClr val="DA1883"/>
    <a:srgbClr val="FF9E1B"/>
    <a:srgbClr val="E7E6E6"/>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10" autoAdjust="0"/>
    <p:restoredTop sz="86350" autoAdjust="0"/>
  </p:normalViewPr>
  <p:slideViewPr>
    <p:cSldViewPr snapToGrid="0" snapToObjects="1">
      <p:cViewPr>
        <p:scale>
          <a:sx n="100" d="100"/>
          <a:sy n="100" d="100"/>
        </p:scale>
        <p:origin x="1840" y="92"/>
      </p:cViewPr>
      <p:guideLst>
        <p:guide orient="horz" pos="2682"/>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154ED3-4554-2847-B655-88FA98F1AC0A}" type="datetimeFigureOut">
              <a:rPr lang="en-GB" smtClean="0"/>
              <a:t>05/11/2020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E44EFE-404B-D849-BE65-BA999C857125}" type="slidenum">
              <a:rPr lang="en-GB" smtClean="0"/>
              <a:t>‹#›</a:t>
            </a:fld>
            <a:endParaRPr lang="en-GB"/>
          </a:p>
        </p:txBody>
      </p:sp>
    </p:spTree>
    <p:extLst>
      <p:ext uri="{BB962C8B-B14F-4D97-AF65-F5344CB8AC3E}">
        <p14:creationId xmlns:p14="http://schemas.microsoft.com/office/powerpoint/2010/main" val="18797301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This</a:t>
            </a:r>
            <a:r>
              <a:rPr lang="en-GB" baseline="0" dirty="0" smtClean="0"/>
              <a:t> slide summarises a recent article </a:t>
            </a:r>
            <a:r>
              <a:rPr lang="en-GB" sz="1200" kern="1200" baseline="0" dirty="0" smtClean="0">
                <a:solidFill>
                  <a:schemeClr val="tx1"/>
                </a:solidFill>
                <a:latin typeface="+mn-lt"/>
                <a:ea typeface="+mn-ea"/>
                <a:cs typeface="+mn-cs"/>
              </a:rPr>
              <a:t>published</a:t>
            </a:r>
            <a:r>
              <a:rPr lang="en-GB" baseline="0" dirty="0" smtClean="0"/>
              <a:t> by </a:t>
            </a:r>
            <a:r>
              <a:rPr lang="en-GB" i="1" baseline="0" dirty="0" smtClean="0"/>
              <a:t>Chemistry World</a:t>
            </a:r>
            <a:r>
              <a:rPr lang="en-GB" baseline="0" dirty="0" smtClean="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Image credit: H. Zell, CC BY-SA 3.0 &lt;https://creativecommons.org/licenses/by-sa/3.0&gt;, via Wikimedia Commons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p:txBody>
      </p:sp>
      <p:sp>
        <p:nvSpPr>
          <p:cNvPr id="4" name="Slide Number Placeholder 3"/>
          <p:cNvSpPr>
            <a:spLocks noGrp="1"/>
          </p:cNvSpPr>
          <p:nvPr>
            <p:ph type="sldNum" sz="quarter" idx="5"/>
          </p:nvPr>
        </p:nvSpPr>
        <p:spPr/>
        <p:txBody>
          <a:bodyPr/>
          <a:lstStyle/>
          <a:p>
            <a:fld id="{47E44EFE-404B-D849-BE65-BA999C857125}" type="slidenum">
              <a:rPr lang="en-GB" smtClean="0"/>
              <a:t>1</a:t>
            </a:fld>
            <a:endParaRPr lang="en-GB"/>
          </a:p>
        </p:txBody>
      </p:sp>
    </p:spTree>
    <p:extLst>
      <p:ext uri="{BB962C8B-B14F-4D97-AF65-F5344CB8AC3E}">
        <p14:creationId xmlns:p14="http://schemas.microsoft.com/office/powerpoint/2010/main" val="34584331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This</a:t>
            </a:r>
            <a:r>
              <a:rPr lang="en-GB" baseline="0" dirty="0" smtClean="0"/>
              <a:t> slide summarises a recent article </a:t>
            </a:r>
            <a:r>
              <a:rPr lang="en-GB" sz="1200" kern="1200" baseline="0" dirty="0" smtClean="0">
                <a:solidFill>
                  <a:schemeClr val="tx1"/>
                </a:solidFill>
                <a:latin typeface="+mn-lt"/>
                <a:ea typeface="+mn-ea"/>
                <a:cs typeface="+mn-cs"/>
              </a:rPr>
              <a:t>published</a:t>
            </a:r>
            <a:r>
              <a:rPr lang="en-GB" baseline="0" dirty="0" smtClean="0"/>
              <a:t> by </a:t>
            </a:r>
            <a:r>
              <a:rPr lang="en-GB" i="1" baseline="0" dirty="0" smtClean="0"/>
              <a:t>Chemistry World</a:t>
            </a:r>
            <a:r>
              <a:rPr lang="en-GB" baseline="0" dirty="0" smtClean="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solidFill>
                <a:srgbClr val="222222"/>
              </a:solidFill>
              <a:latin typeface="Arial" panose="020B0604020202020204" pitchFamily="34" charset="0"/>
            </a:endParaRPr>
          </a:p>
          <a:p>
            <a:pPr marL="228600" indent="-228600">
              <a:buAutoNum type="arabicPeriod"/>
            </a:pPr>
            <a:r>
              <a:rPr lang="en-US" dirty="0" smtClean="0"/>
              <a:t>Any two from:</a:t>
            </a:r>
          </a:p>
          <a:p>
            <a:pPr marL="628650" lvl="1" indent="-171450">
              <a:buFont typeface="Arial" panose="020B0604020202020204" pitchFamily="34" charset="0"/>
              <a:buChar char="•"/>
            </a:pPr>
            <a:r>
              <a:rPr lang="en-US" dirty="0" smtClean="0"/>
              <a:t>Sea level rise, which may cause flooding and increased coastal erosion.</a:t>
            </a:r>
          </a:p>
          <a:p>
            <a:pPr marL="628650" lvl="1" indent="-171450">
              <a:buFont typeface="Arial" panose="020B0604020202020204" pitchFamily="34" charset="0"/>
              <a:buChar char="•"/>
            </a:pPr>
            <a:r>
              <a:rPr lang="en-US" dirty="0" smtClean="0"/>
              <a:t>More frequent and severe storms.</a:t>
            </a:r>
            <a:r>
              <a:rPr lang="en-US" baseline="0" dirty="0" smtClean="0"/>
              <a:t> </a:t>
            </a:r>
          </a:p>
          <a:p>
            <a:pPr marL="628650" lvl="1" indent="-171450">
              <a:buFont typeface="Arial" panose="020B0604020202020204" pitchFamily="34" charset="0"/>
              <a:buChar char="•"/>
            </a:pPr>
            <a:r>
              <a:rPr lang="en-US" baseline="0" dirty="0" smtClean="0"/>
              <a:t>C</a:t>
            </a:r>
            <a:r>
              <a:rPr lang="en-US" dirty="0" smtClean="0"/>
              <a:t>hanges in the amount, timing and distribution of rainfall.</a:t>
            </a:r>
            <a:r>
              <a:rPr lang="en-US" baseline="0" dirty="0" smtClean="0"/>
              <a:t> </a:t>
            </a:r>
          </a:p>
          <a:p>
            <a:pPr marL="628650" lvl="1" indent="-171450">
              <a:buFont typeface="Arial" panose="020B0604020202020204" pitchFamily="34" charset="0"/>
              <a:buChar char="•"/>
            </a:pPr>
            <a:r>
              <a:rPr lang="en-US" baseline="0" dirty="0" smtClean="0"/>
              <a:t>T</a:t>
            </a:r>
            <a:r>
              <a:rPr lang="en-US" dirty="0" smtClean="0"/>
              <a:t>emperature and water stress for humans and wildlife.</a:t>
            </a:r>
            <a:r>
              <a:rPr lang="en-US" baseline="0" dirty="0" smtClean="0"/>
              <a:t> </a:t>
            </a:r>
          </a:p>
          <a:p>
            <a:pPr marL="628650" lvl="1" indent="-171450">
              <a:buFont typeface="Arial" panose="020B0604020202020204" pitchFamily="34" charset="0"/>
              <a:buChar char="•"/>
            </a:pPr>
            <a:r>
              <a:rPr lang="en-US" baseline="0" dirty="0" smtClean="0"/>
              <a:t>C</a:t>
            </a:r>
            <a:r>
              <a:rPr lang="en-US" dirty="0" smtClean="0"/>
              <a:t>hanges in the food-producing capacity of some regions.</a:t>
            </a:r>
          </a:p>
          <a:p>
            <a:pPr marL="628650" lvl="1" indent="-171450">
              <a:buFont typeface="Arial" panose="020B0604020202020204" pitchFamily="34" charset="0"/>
              <a:buChar char="•"/>
            </a:pPr>
            <a:r>
              <a:rPr lang="en-US" dirty="0" smtClean="0"/>
              <a:t>Changes to the distribution of wildlife species.</a:t>
            </a:r>
          </a:p>
          <a:p>
            <a:pPr marL="228600" indent="-228600">
              <a:buAutoNum type="arabicPeriod"/>
            </a:pPr>
            <a:r>
              <a:rPr lang="en-US" dirty="0" smtClean="0"/>
              <a:t>Algae</a:t>
            </a:r>
            <a:r>
              <a:rPr lang="en-US" baseline="0" dirty="0" smtClean="0"/>
              <a:t> can remove carbon dioxide by doing photosynthesis and also lock up carbon in carbonate exoskeletons. These are then deposited on seafloor and buried.</a:t>
            </a:r>
            <a:endParaRPr lang="en-US" dirty="0" smtClean="0"/>
          </a:p>
          <a:p>
            <a:pPr marL="228600" indent="-228600">
              <a:buAutoNum type="arabicPeriod"/>
            </a:pPr>
            <a:r>
              <a:rPr lang="en-GB" sz="1200" baseline="0" dirty="0" smtClean="0">
                <a:solidFill>
                  <a:srgbClr val="222222"/>
                </a:solidFill>
                <a:latin typeface="Arial" panose="020B0604020202020204" pitchFamily="34" charset="0"/>
              </a:rPr>
              <a:t>Any two from:</a:t>
            </a:r>
          </a:p>
          <a:p>
            <a:pPr marL="685800" lvl="1" indent="-228600">
              <a:buFont typeface="Arial" panose="020B0604020202020204" pitchFamily="34" charset="0"/>
              <a:buChar char="•"/>
            </a:pPr>
            <a:r>
              <a:rPr lang="en-GB" baseline="0" dirty="0" smtClean="0">
                <a:solidFill>
                  <a:srgbClr val="222222"/>
                </a:solidFill>
                <a:latin typeface="Arial" panose="020B0604020202020204" pitchFamily="34" charset="0"/>
              </a:rPr>
              <a:t>I</a:t>
            </a:r>
            <a:r>
              <a:rPr lang="en-US" dirty="0" err="1" smtClean="0"/>
              <a:t>ncreased</a:t>
            </a:r>
            <a:r>
              <a:rPr lang="en-US" dirty="0" smtClean="0"/>
              <a:t> use of alternative energy supplies.</a:t>
            </a:r>
            <a:r>
              <a:rPr lang="en-US" baseline="0" dirty="0" smtClean="0"/>
              <a:t> </a:t>
            </a:r>
          </a:p>
          <a:p>
            <a:pPr marL="685800" lvl="1" indent="-228600">
              <a:buFont typeface="Arial" panose="020B0604020202020204" pitchFamily="34" charset="0"/>
              <a:buChar char="•"/>
            </a:pPr>
            <a:r>
              <a:rPr lang="en-US" baseline="0" dirty="0" smtClean="0"/>
              <a:t>E</a:t>
            </a:r>
            <a:r>
              <a:rPr lang="en-US" dirty="0" smtClean="0"/>
              <a:t>nergy conservation.</a:t>
            </a:r>
            <a:r>
              <a:rPr lang="en-US" baseline="0" dirty="0" smtClean="0"/>
              <a:t> </a:t>
            </a:r>
          </a:p>
          <a:p>
            <a:pPr marL="685800" lvl="1" indent="-228600">
              <a:buFont typeface="Arial" panose="020B0604020202020204" pitchFamily="34" charset="0"/>
              <a:buChar char="•"/>
            </a:pPr>
            <a:r>
              <a:rPr lang="en-US" baseline="0" dirty="0" smtClean="0"/>
              <a:t>C</a:t>
            </a:r>
            <a:r>
              <a:rPr lang="en-US" dirty="0" smtClean="0"/>
              <a:t>arbon capture and storage (where CO</a:t>
            </a:r>
            <a:r>
              <a:rPr lang="en-US" baseline="-25000" dirty="0" smtClean="0"/>
              <a:t>2</a:t>
            </a:r>
            <a:r>
              <a:rPr lang="en-US" dirty="0" smtClean="0"/>
              <a:t> is trapped in solvents and stored underground).</a:t>
            </a:r>
            <a:r>
              <a:rPr lang="en-US" baseline="0" dirty="0" smtClean="0"/>
              <a:t> </a:t>
            </a:r>
          </a:p>
          <a:p>
            <a:pPr marL="685800" lvl="1" indent="-228600">
              <a:buFont typeface="Arial" panose="020B0604020202020204" pitchFamily="34" charset="0"/>
              <a:buChar char="•"/>
            </a:pPr>
            <a:r>
              <a:rPr lang="en-US" baseline="0" dirty="0" smtClean="0"/>
              <a:t>C</a:t>
            </a:r>
            <a:r>
              <a:rPr lang="en-US" dirty="0" smtClean="0"/>
              <a:t>arbon taxes and licenses.</a:t>
            </a:r>
            <a:r>
              <a:rPr lang="en-US" baseline="0" dirty="0" smtClean="0"/>
              <a:t> </a:t>
            </a:r>
          </a:p>
          <a:p>
            <a:pPr marL="685800" lvl="1" indent="-228600">
              <a:buFont typeface="Arial" panose="020B0604020202020204" pitchFamily="34" charset="0"/>
              <a:buChar char="•"/>
            </a:pPr>
            <a:r>
              <a:rPr lang="en-US" baseline="0" dirty="0" smtClean="0"/>
              <a:t>C</a:t>
            </a:r>
            <a:r>
              <a:rPr lang="en-US" dirty="0" smtClean="0"/>
              <a:t>arbon off-setting including through tree planting.</a:t>
            </a:r>
            <a:r>
              <a:rPr lang="en-US" baseline="0" dirty="0" smtClean="0"/>
              <a:t> </a:t>
            </a:r>
          </a:p>
          <a:p>
            <a:pPr marL="685800" lvl="1" indent="-228600">
              <a:buFont typeface="Arial" panose="020B0604020202020204" pitchFamily="34" charset="0"/>
              <a:buChar char="•"/>
            </a:pPr>
            <a:r>
              <a:rPr lang="en-US" baseline="0" dirty="0" smtClean="0"/>
              <a:t>C</a:t>
            </a:r>
            <a:r>
              <a:rPr lang="en-US" dirty="0" smtClean="0"/>
              <a:t>arbon neutrality – zero net release.</a:t>
            </a:r>
            <a:endParaRPr lang="en-GB" sz="1200" baseline="0" dirty="0" smtClean="0">
              <a:solidFill>
                <a:srgbClr val="222222"/>
              </a:solidFill>
              <a:latin typeface="Arial" panose="020B0604020202020204" pitchFamily="34" charset="0"/>
            </a:endParaRPr>
          </a:p>
        </p:txBody>
      </p:sp>
      <p:sp>
        <p:nvSpPr>
          <p:cNvPr id="4" name="Slide Number Placeholder 3"/>
          <p:cNvSpPr>
            <a:spLocks noGrp="1"/>
          </p:cNvSpPr>
          <p:nvPr>
            <p:ph type="sldNum" sz="quarter" idx="5"/>
          </p:nvPr>
        </p:nvSpPr>
        <p:spPr/>
        <p:txBody>
          <a:bodyPr/>
          <a:lstStyle/>
          <a:p>
            <a:fld id="{47E44EFE-404B-D849-BE65-BA999C857125}" type="slidenum">
              <a:rPr lang="en-GB" smtClean="0"/>
              <a:t>2</a:t>
            </a:fld>
            <a:endParaRPr lang="en-GB"/>
          </a:p>
        </p:txBody>
      </p:sp>
    </p:spTree>
    <p:extLst>
      <p:ext uri="{BB962C8B-B14F-4D97-AF65-F5344CB8AC3E}">
        <p14:creationId xmlns:p14="http://schemas.microsoft.com/office/powerpoint/2010/main" val="29774546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a:xfrm>
            <a:off x="6785941" y="6300000"/>
            <a:ext cx="2057400" cy="365125"/>
          </a:xfrm>
        </p:spPr>
        <p:txBody>
          <a:bodyPr/>
          <a:lstStyle/>
          <a:p>
            <a:fld id="{D993BE9A-2295-974E-B063-F12D5C0A2200}" type="slidenum">
              <a:rPr lang="en-GB" smtClean="0"/>
              <a:t>‹#›</a:t>
            </a:fld>
            <a:endParaRPr lang="en-GB"/>
          </a:p>
        </p:txBody>
      </p:sp>
      <p:sp>
        <p:nvSpPr>
          <p:cNvPr id="2" name="Title 1">
            <a:extLst>
              <a:ext uri="{FF2B5EF4-FFF2-40B4-BE49-F238E27FC236}">
                <a16:creationId xmlns:a16="http://schemas.microsoft.com/office/drawing/2014/main" id="{56F06E72-FD10-384B-917A-421C42C98846}"/>
              </a:ext>
            </a:extLst>
          </p:cNvPr>
          <p:cNvSpPr>
            <a:spLocks noGrp="1"/>
          </p:cNvSpPr>
          <p:nvPr>
            <p:ph type="title"/>
          </p:nvPr>
        </p:nvSpPr>
        <p:spPr/>
        <p:txBody>
          <a:bodyPr/>
          <a:lstStyle/>
          <a:p>
            <a:r>
              <a:rPr lang="en-US" smtClean="0"/>
              <a:t>Click to edit Master title style</a:t>
            </a:r>
            <a:endParaRPr lang="en-GB"/>
          </a:p>
        </p:txBody>
      </p:sp>
      <p:sp>
        <p:nvSpPr>
          <p:cNvPr id="6" name="Content Placeholder 5">
            <a:extLst>
              <a:ext uri="{FF2B5EF4-FFF2-40B4-BE49-F238E27FC236}">
                <a16:creationId xmlns:a16="http://schemas.microsoft.com/office/drawing/2014/main" id="{4D49FB06-ED83-EA45-AEBD-3751AE6255D1}"/>
              </a:ext>
            </a:extLst>
          </p:cNvPr>
          <p:cNvSpPr>
            <a:spLocks noGrp="1"/>
          </p:cNvSpPr>
          <p:nvPr>
            <p:ph sz="quarter" idx="13"/>
          </p:nvPr>
        </p:nvSpPr>
        <p:spPr>
          <a:xfrm>
            <a:off x="628650" y="1825625"/>
            <a:ext cx="7886700" cy="3408363"/>
          </a:xfrm>
        </p:spPr>
        <p:txBody>
          <a:bodyPr/>
          <a:lstStyle>
            <a:lvl1pPr marL="0" indent="0">
              <a:buNone/>
              <a:defRPr/>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extLst>
      <p:ext uri="{BB962C8B-B14F-4D97-AF65-F5344CB8AC3E}">
        <p14:creationId xmlns:p14="http://schemas.microsoft.com/office/powerpoint/2010/main" val="478420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7_Two Content">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a:xfrm>
            <a:off x="6785941" y="6300000"/>
            <a:ext cx="2057400" cy="365125"/>
          </a:xfrm>
        </p:spPr>
        <p:txBody>
          <a:bodyPr/>
          <a:lstStyle/>
          <a:p>
            <a:fld id="{D993BE9A-2295-974E-B063-F12D5C0A2200}" type="slidenum">
              <a:rPr lang="en-GB" smtClean="0"/>
              <a:t>‹#›</a:t>
            </a:fld>
            <a:endParaRPr lang="en-GB"/>
          </a:p>
        </p:txBody>
      </p:sp>
      <p:sp>
        <p:nvSpPr>
          <p:cNvPr id="8" name="Content Placeholder 2">
            <a:extLst>
              <a:ext uri="{FF2B5EF4-FFF2-40B4-BE49-F238E27FC236}">
                <a16:creationId xmlns:a16="http://schemas.microsoft.com/office/drawing/2014/main" id="{7F062252-0813-314C-AFFB-A2A147BBFFB8}"/>
              </a:ext>
            </a:extLst>
          </p:cNvPr>
          <p:cNvSpPr>
            <a:spLocks noGrp="1"/>
          </p:cNvSpPr>
          <p:nvPr>
            <p:ph idx="1"/>
          </p:nvPr>
        </p:nvSpPr>
        <p:spPr>
          <a:xfrm>
            <a:off x="628650" y="1815548"/>
            <a:ext cx="3744568" cy="3645848"/>
          </a:xfrm>
        </p:spPr>
        <p:txBody>
          <a:bodyPr/>
          <a:lstStyle>
            <a:lvl1pPr marL="0" indent="0">
              <a:buNone/>
              <a:defRPr/>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1">
            <a:extLst>
              <a:ext uri="{FF2B5EF4-FFF2-40B4-BE49-F238E27FC236}">
                <a16:creationId xmlns:a16="http://schemas.microsoft.com/office/drawing/2014/main" id="{8A7A4E21-F83C-754F-841F-835C3F504772}"/>
              </a:ext>
            </a:extLst>
          </p:cNvPr>
          <p:cNvSpPr>
            <a:spLocks noGrp="1"/>
          </p:cNvSpPr>
          <p:nvPr>
            <p:ph type="title"/>
          </p:nvPr>
        </p:nvSpPr>
        <p:spPr>
          <a:xfrm>
            <a:off x="628650" y="365126"/>
            <a:ext cx="7886700" cy="1325563"/>
          </a:xfrm>
        </p:spPr>
        <p:txBody>
          <a:bodyPr/>
          <a:lstStyle/>
          <a:p>
            <a:r>
              <a:rPr lang="en-US" smtClean="0"/>
              <a:t>Click to edit Master title style</a:t>
            </a:r>
            <a:endParaRPr lang="en-GB"/>
          </a:p>
        </p:txBody>
      </p:sp>
      <p:sp>
        <p:nvSpPr>
          <p:cNvPr id="10" name="Content Placeholder 2">
            <a:extLst>
              <a:ext uri="{FF2B5EF4-FFF2-40B4-BE49-F238E27FC236}">
                <a16:creationId xmlns:a16="http://schemas.microsoft.com/office/drawing/2014/main" id="{2C8ADCB8-941A-2E48-A25E-6D520F812004}"/>
              </a:ext>
            </a:extLst>
          </p:cNvPr>
          <p:cNvSpPr>
            <a:spLocks noGrp="1"/>
          </p:cNvSpPr>
          <p:nvPr>
            <p:ph idx="13"/>
          </p:nvPr>
        </p:nvSpPr>
        <p:spPr>
          <a:xfrm>
            <a:off x="4776580" y="1815548"/>
            <a:ext cx="3744568" cy="3645848"/>
          </a:xfrm>
        </p:spPr>
        <p:txBody>
          <a:bodyPr/>
          <a:lstStyle>
            <a:lvl1pPr marL="0" indent="0">
              <a:buNone/>
              <a:defRPr/>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3482886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9_Two Content_text and picture">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a:xfrm>
            <a:off x="6785941" y="6300000"/>
            <a:ext cx="2057400" cy="365125"/>
          </a:xfrm>
        </p:spPr>
        <p:txBody>
          <a:bodyPr/>
          <a:lstStyle/>
          <a:p>
            <a:fld id="{D993BE9A-2295-974E-B063-F12D5C0A2200}" type="slidenum">
              <a:rPr lang="en-GB" smtClean="0"/>
              <a:t>‹#›</a:t>
            </a:fld>
            <a:endParaRPr lang="en-GB"/>
          </a:p>
        </p:txBody>
      </p:sp>
      <p:sp>
        <p:nvSpPr>
          <p:cNvPr id="8" name="Content Placeholder 2">
            <a:extLst>
              <a:ext uri="{FF2B5EF4-FFF2-40B4-BE49-F238E27FC236}">
                <a16:creationId xmlns:a16="http://schemas.microsoft.com/office/drawing/2014/main" id="{7F062252-0813-314C-AFFB-A2A147BBFFB8}"/>
              </a:ext>
            </a:extLst>
          </p:cNvPr>
          <p:cNvSpPr>
            <a:spLocks noGrp="1"/>
          </p:cNvSpPr>
          <p:nvPr>
            <p:ph idx="1"/>
          </p:nvPr>
        </p:nvSpPr>
        <p:spPr>
          <a:xfrm>
            <a:off x="628650" y="1815548"/>
            <a:ext cx="3744568" cy="3645848"/>
          </a:xfrm>
        </p:spPr>
        <p:txBody>
          <a:bodyPr/>
          <a:lstStyle>
            <a:lvl1pPr marL="0" indent="0">
              <a:buNone/>
              <a:defRPr/>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1">
            <a:extLst>
              <a:ext uri="{FF2B5EF4-FFF2-40B4-BE49-F238E27FC236}">
                <a16:creationId xmlns:a16="http://schemas.microsoft.com/office/drawing/2014/main" id="{8A7A4E21-F83C-754F-841F-835C3F504772}"/>
              </a:ext>
            </a:extLst>
          </p:cNvPr>
          <p:cNvSpPr>
            <a:spLocks noGrp="1"/>
          </p:cNvSpPr>
          <p:nvPr>
            <p:ph type="title"/>
          </p:nvPr>
        </p:nvSpPr>
        <p:spPr>
          <a:xfrm>
            <a:off x="628650" y="365126"/>
            <a:ext cx="7886700" cy="1325563"/>
          </a:xfrm>
        </p:spPr>
        <p:txBody>
          <a:bodyPr/>
          <a:lstStyle/>
          <a:p>
            <a:r>
              <a:rPr lang="en-US" smtClean="0"/>
              <a:t>Click to edit Master title style</a:t>
            </a:r>
            <a:endParaRPr lang="en-GB"/>
          </a:p>
        </p:txBody>
      </p:sp>
      <p:sp>
        <p:nvSpPr>
          <p:cNvPr id="3" name="Picture Placeholder 2">
            <a:extLst>
              <a:ext uri="{FF2B5EF4-FFF2-40B4-BE49-F238E27FC236}">
                <a16:creationId xmlns:a16="http://schemas.microsoft.com/office/drawing/2014/main" id="{92C4AF84-80AB-C24E-A255-17AE1204EC6D}"/>
              </a:ext>
            </a:extLst>
          </p:cNvPr>
          <p:cNvSpPr>
            <a:spLocks noGrp="1"/>
          </p:cNvSpPr>
          <p:nvPr>
            <p:ph type="pic" sz="quarter" idx="13"/>
          </p:nvPr>
        </p:nvSpPr>
        <p:spPr>
          <a:xfrm>
            <a:off x="4572000" y="1816100"/>
            <a:ext cx="3943350" cy="3644900"/>
          </a:xfrm>
        </p:spPr>
        <p:txBody>
          <a:bodyPr/>
          <a:lstStyle/>
          <a:p>
            <a:r>
              <a:rPr lang="en-US" smtClean="0"/>
              <a:t>Click icon to add picture</a:t>
            </a:r>
            <a:endParaRPr lang="en-GB"/>
          </a:p>
        </p:txBody>
      </p:sp>
    </p:spTree>
    <p:extLst>
      <p:ext uri="{BB962C8B-B14F-4D97-AF65-F5344CB8AC3E}">
        <p14:creationId xmlns:p14="http://schemas.microsoft.com/office/powerpoint/2010/main" val="2559002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0_Two Content Text and table">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a:xfrm>
            <a:off x="6785941" y="6300000"/>
            <a:ext cx="2057400" cy="365125"/>
          </a:xfrm>
        </p:spPr>
        <p:txBody>
          <a:bodyPr/>
          <a:lstStyle/>
          <a:p>
            <a:fld id="{D993BE9A-2295-974E-B063-F12D5C0A2200}" type="slidenum">
              <a:rPr lang="en-GB" smtClean="0"/>
              <a:t>‹#›</a:t>
            </a:fld>
            <a:endParaRPr lang="en-GB"/>
          </a:p>
        </p:txBody>
      </p:sp>
      <p:sp>
        <p:nvSpPr>
          <p:cNvPr id="8" name="Content Placeholder 2">
            <a:extLst>
              <a:ext uri="{FF2B5EF4-FFF2-40B4-BE49-F238E27FC236}">
                <a16:creationId xmlns:a16="http://schemas.microsoft.com/office/drawing/2014/main" id="{7F062252-0813-314C-AFFB-A2A147BBFFB8}"/>
              </a:ext>
            </a:extLst>
          </p:cNvPr>
          <p:cNvSpPr>
            <a:spLocks noGrp="1"/>
          </p:cNvSpPr>
          <p:nvPr>
            <p:ph idx="1"/>
          </p:nvPr>
        </p:nvSpPr>
        <p:spPr>
          <a:xfrm>
            <a:off x="628650" y="1815548"/>
            <a:ext cx="3744568" cy="3645848"/>
          </a:xfrm>
        </p:spPr>
        <p:txBody>
          <a:bodyPr/>
          <a:lstStyle>
            <a:lvl1pPr marL="0" indent="0">
              <a:buNone/>
              <a:defRPr/>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1">
            <a:extLst>
              <a:ext uri="{FF2B5EF4-FFF2-40B4-BE49-F238E27FC236}">
                <a16:creationId xmlns:a16="http://schemas.microsoft.com/office/drawing/2014/main" id="{8A7A4E21-F83C-754F-841F-835C3F504772}"/>
              </a:ext>
            </a:extLst>
          </p:cNvPr>
          <p:cNvSpPr>
            <a:spLocks noGrp="1"/>
          </p:cNvSpPr>
          <p:nvPr>
            <p:ph type="title"/>
          </p:nvPr>
        </p:nvSpPr>
        <p:spPr>
          <a:xfrm>
            <a:off x="628650" y="365126"/>
            <a:ext cx="7886700" cy="1325563"/>
          </a:xfrm>
        </p:spPr>
        <p:txBody>
          <a:bodyPr/>
          <a:lstStyle/>
          <a:p>
            <a:r>
              <a:rPr lang="en-US" smtClean="0"/>
              <a:t>Click to edit Master title style</a:t>
            </a:r>
            <a:endParaRPr lang="en-GB"/>
          </a:p>
        </p:txBody>
      </p:sp>
      <p:sp>
        <p:nvSpPr>
          <p:cNvPr id="4" name="Table Placeholder 3">
            <a:extLst>
              <a:ext uri="{FF2B5EF4-FFF2-40B4-BE49-F238E27FC236}">
                <a16:creationId xmlns:a16="http://schemas.microsoft.com/office/drawing/2014/main" id="{2D47F291-18EF-E34E-8DD6-E5E40C8FD305}"/>
              </a:ext>
            </a:extLst>
          </p:cNvPr>
          <p:cNvSpPr>
            <a:spLocks noGrp="1"/>
          </p:cNvSpPr>
          <p:nvPr>
            <p:ph type="tbl" sz="quarter" idx="13"/>
          </p:nvPr>
        </p:nvSpPr>
        <p:spPr>
          <a:xfrm>
            <a:off x="4572000" y="1816100"/>
            <a:ext cx="3943350" cy="3644900"/>
          </a:xfrm>
        </p:spPr>
        <p:txBody>
          <a:bodyPr/>
          <a:lstStyle/>
          <a:p>
            <a:r>
              <a:rPr lang="en-US" smtClean="0"/>
              <a:t>Click icon to add table</a:t>
            </a:r>
            <a:endParaRPr lang="en-GB"/>
          </a:p>
        </p:txBody>
      </p:sp>
    </p:spTree>
    <p:extLst>
      <p:ext uri="{BB962C8B-B14F-4D97-AF65-F5344CB8AC3E}">
        <p14:creationId xmlns:p14="http://schemas.microsoft.com/office/powerpoint/2010/main" val="106737358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254110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4"/>
          </p:nvPr>
        </p:nvSpPr>
        <p:spPr>
          <a:xfrm>
            <a:off x="6785941" y="6300000"/>
            <a:ext cx="2057400" cy="365125"/>
          </a:xfrm>
          <a:prstGeom prst="rect">
            <a:avLst/>
          </a:prstGeom>
        </p:spPr>
        <p:txBody>
          <a:bodyPr vert="horz" lIns="91440" tIns="45720" rIns="91440" bIns="45720" rtlCol="0" anchor="ctr"/>
          <a:lstStyle>
            <a:lvl1pPr algn="r">
              <a:defRPr sz="1200">
                <a:solidFill>
                  <a:srgbClr val="004976"/>
                </a:solidFill>
              </a:defRPr>
            </a:lvl1pPr>
          </a:lstStyle>
          <a:p>
            <a:fld id="{D993BE9A-2295-974E-B063-F12D5C0A2200}" type="slidenum">
              <a:rPr lang="en-GB" smtClean="0"/>
              <a:pPr/>
              <a:t>‹#›</a:t>
            </a:fld>
            <a:endParaRPr lang="en-GB" dirty="0"/>
          </a:p>
        </p:txBody>
      </p:sp>
      <p:pic>
        <p:nvPicPr>
          <p:cNvPr id="9" name="Picture 8">
            <a:extLst>
              <a:ext uri="{FF2B5EF4-FFF2-40B4-BE49-F238E27FC236}">
                <a16:creationId xmlns:a16="http://schemas.microsoft.com/office/drawing/2014/main" id="{B6D10051-213D-F54D-BD3C-B61FA29442AB}"/>
              </a:ext>
            </a:extLst>
          </p:cNvPr>
          <p:cNvPicPr>
            <a:picLocks noChangeAspect="1"/>
          </p:cNvPicPr>
          <p:nvPr userDrawn="1"/>
        </p:nvPicPr>
        <p:blipFill>
          <a:blip r:embed="rId6"/>
          <a:stretch>
            <a:fillRect/>
          </a:stretch>
        </p:blipFill>
        <p:spPr>
          <a:xfrm>
            <a:off x="0" y="5720631"/>
            <a:ext cx="2615950" cy="1137369"/>
          </a:xfrm>
          <a:prstGeom prst="rect">
            <a:avLst/>
          </a:prstGeom>
        </p:spPr>
      </p:pic>
      <p:cxnSp>
        <p:nvCxnSpPr>
          <p:cNvPr id="10" name="Straight Connector 9">
            <a:extLst>
              <a:ext uri="{FF2B5EF4-FFF2-40B4-BE49-F238E27FC236}">
                <a16:creationId xmlns:a16="http://schemas.microsoft.com/office/drawing/2014/main" id="{A30C2941-B443-B742-A370-CFF703CA1858}"/>
              </a:ext>
            </a:extLst>
          </p:cNvPr>
          <p:cNvCxnSpPr>
            <a:cxnSpLocks/>
          </p:cNvCxnSpPr>
          <p:nvPr userDrawn="1"/>
        </p:nvCxnSpPr>
        <p:spPr>
          <a:xfrm>
            <a:off x="318000" y="5720598"/>
            <a:ext cx="8525341"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976898"/>
      </p:ext>
    </p:extLst>
  </p:cSld>
  <p:clrMap bg1="lt1" tx1="dk1" bg2="lt2" tx2="dk2" accent1="accent1" accent2="accent2" accent3="accent3" accent4="accent4" accent5="accent5" accent6="accent6" hlink="hlink" folHlink="folHlink"/>
  <p:sldLayoutIdLst>
    <p:sldLayoutId id="2147483683" r:id="rId1"/>
    <p:sldLayoutId id="2147483729" r:id="rId2"/>
    <p:sldLayoutId id="2147483731" r:id="rId3"/>
    <p:sldLayoutId id="2147483732" r:id="rId4"/>
  </p:sldLayoutIdLst>
  <p:hf hdr="0" ftr="0" dt="0"/>
  <p:txStyles>
    <p:titleStyle>
      <a:lvl1pPr algn="l" defTabSz="914400" rtl="0" eaLnBrk="1" latinLnBrk="0" hangingPunct="1">
        <a:lnSpc>
          <a:spcPct val="90000"/>
        </a:lnSpc>
        <a:spcBef>
          <a:spcPct val="0"/>
        </a:spcBef>
        <a:buNone/>
        <a:defRPr sz="4000" kern="1200">
          <a:solidFill>
            <a:srgbClr val="004976"/>
          </a:solidFill>
          <a:latin typeface="+mj-lt"/>
          <a:ea typeface="+mj-ea"/>
          <a:cs typeface="+mj-cs"/>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rgbClr val="54585A"/>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rgbClr val="54585A"/>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rgbClr val="54585A"/>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rgbClr val="54585A"/>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rgbClr val="54585A"/>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hyperlink" Target="https://rsc.li/3ePCkZL"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hyperlink" Target="https://rsc.li/3ePCkZ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8BABC9-3627-194B-8675-4E9513869B0C}"/>
              </a:ext>
            </a:extLst>
          </p:cNvPr>
          <p:cNvSpPr>
            <a:spLocks noGrp="1"/>
          </p:cNvSpPr>
          <p:nvPr>
            <p:ph type="sldNum" sz="quarter" idx="12"/>
          </p:nvPr>
        </p:nvSpPr>
        <p:spPr/>
        <p:txBody>
          <a:bodyPr/>
          <a:lstStyle/>
          <a:p>
            <a:fld id="{D993BE9A-2295-974E-B063-F12D5C0A2200}" type="slidenum">
              <a:rPr lang="en-GB" smtClean="0"/>
              <a:t>1</a:t>
            </a:fld>
            <a:endParaRPr lang="en-GB"/>
          </a:p>
        </p:txBody>
      </p:sp>
      <p:sp>
        <p:nvSpPr>
          <p:cNvPr id="3" name="Title 2">
            <a:extLst>
              <a:ext uri="{FF2B5EF4-FFF2-40B4-BE49-F238E27FC236}">
                <a16:creationId xmlns:a16="http://schemas.microsoft.com/office/drawing/2014/main" id="{E1FB8C7A-6F1E-6C4F-84AA-61CCD4C8EAC2}"/>
              </a:ext>
            </a:extLst>
          </p:cNvPr>
          <p:cNvSpPr>
            <a:spLocks noGrp="1"/>
          </p:cNvSpPr>
          <p:nvPr>
            <p:ph type="title"/>
          </p:nvPr>
        </p:nvSpPr>
        <p:spPr>
          <a:xfrm>
            <a:off x="618140" y="203931"/>
            <a:ext cx="7886700" cy="1325563"/>
          </a:xfrm>
        </p:spPr>
        <p:txBody>
          <a:bodyPr>
            <a:normAutofit/>
          </a:bodyPr>
          <a:lstStyle/>
          <a:p>
            <a:r>
              <a:rPr lang="en-GB" sz="3200" dirty="0"/>
              <a:t>Volcanic ash could fight climate change</a:t>
            </a:r>
          </a:p>
        </p:txBody>
      </p:sp>
      <p:sp>
        <p:nvSpPr>
          <p:cNvPr id="4" name="Content Placeholder 3">
            <a:extLst>
              <a:ext uri="{FF2B5EF4-FFF2-40B4-BE49-F238E27FC236}">
                <a16:creationId xmlns:a16="http://schemas.microsoft.com/office/drawing/2014/main" id="{46D93CE8-DF7B-584A-90B2-D75DC0F3F499}"/>
              </a:ext>
            </a:extLst>
          </p:cNvPr>
          <p:cNvSpPr>
            <a:spLocks noGrp="1"/>
          </p:cNvSpPr>
          <p:nvPr>
            <p:ph sz="quarter" idx="13"/>
          </p:nvPr>
        </p:nvSpPr>
        <p:spPr>
          <a:xfrm>
            <a:off x="552450" y="1642234"/>
            <a:ext cx="5618932" cy="2964272"/>
          </a:xfrm>
        </p:spPr>
        <p:txBody>
          <a:bodyPr>
            <a:normAutofit fontScale="85000" lnSpcReduction="10000"/>
          </a:bodyPr>
          <a:lstStyle/>
          <a:p>
            <a:r>
              <a:rPr lang="en-GB" sz="1800" dirty="0"/>
              <a:t>Dumping volcanic ash into the ocean could boost the rate at which carbon is drawn out of the atmosphere and locked into sediments. The process is simple to do and requires no changes to land usage – unlike reforestation </a:t>
            </a:r>
            <a:r>
              <a:rPr lang="en-GB" sz="1800" dirty="0" smtClean="0"/>
              <a:t>programmes. It </a:t>
            </a:r>
            <a:r>
              <a:rPr lang="en-GB" sz="1800" dirty="0"/>
              <a:t>is also cheaper than other geoengineering approaches.</a:t>
            </a:r>
          </a:p>
          <a:p>
            <a:r>
              <a:rPr lang="en-GB" sz="1800" dirty="0"/>
              <a:t>The deposition of volcanic ash supplies nutrients for marine algae. It increases the rate at which carbon dioxide is taken up by algae to help create their calcium carbonate exoskeletons – many of which sink to the seafloor and are buried. The ash can also become physically joined to </a:t>
            </a:r>
            <a:r>
              <a:rPr lang="en-GB" sz="1800" dirty="0" smtClean="0"/>
              <a:t>plankton </a:t>
            </a:r>
            <a:r>
              <a:rPr lang="en-GB" sz="1800" dirty="0"/>
              <a:t>debris, increasing sinking rates. There is, however, a concern that volcanic ash could harm marine ecosystems. In addition, marine dumping in general is currently banned under an international convention.</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2695" y="5816049"/>
            <a:ext cx="967901" cy="967901"/>
          </a:xfrm>
          <a:prstGeom prst="rect">
            <a:avLst/>
          </a:prstGeom>
        </p:spPr>
      </p:pic>
      <p:sp>
        <p:nvSpPr>
          <p:cNvPr id="7" name="TextBox 6"/>
          <p:cNvSpPr txBox="1"/>
          <p:nvPr/>
        </p:nvSpPr>
        <p:spPr>
          <a:xfrm>
            <a:off x="6374962" y="3941273"/>
            <a:ext cx="2340884" cy="738664"/>
          </a:xfrm>
          <a:prstGeom prst="rect">
            <a:avLst/>
          </a:prstGeom>
          <a:noFill/>
        </p:spPr>
        <p:txBody>
          <a:bodyPr wrap="square" rtlCol="0">
            <a:spAutoFit/>
          </a:bodyPr>
          <a:lstStyle/>
          <a:p>
            <a:r>
              <a:rPr lang="fi-FI" sz="1400" dirty="0"/>
              <a:t>Volcanic eruption, Redout, Kennay Peninsula, Alaska, USA</a:t>
            </a:r>
            <a:endParaRPr lang="en-GB" sz="1400" dirty="0"/>
          </a:p>
        </p:txBody>
      </p:sp>
      <p:sp>
        <p:nvSpPr>
          <p:cNvPr id="9" name="TextBox 8"/>
          <p:cNvSpPr txBox="1"/>
          <p:nvPr/>
        </p:nvSpPr>
        <p:spPr>
          <a:xfrm>
            <a:off x="731520" y="1180825"/>
            <a:ext cx="6989893" cy="307777"/>
          </a:xfrm>
          <a:prstGeom prst="rect">
            <a:avLst/>
          </a:prstGeom>
          <a:noFill/>
        </p:spPr>
        <p:txBody>
          <a:bodyPr wrap="square" rtlCol="0">
            <a:spAutoFit/>
          </a:bodyPr>
          <a:lstStyle/>
          <a:p>
            <a:r>
              <a:rPr lang="en-GB" sz="1400" i="1" dirty="0" smtClean="0">
                <a:solidFill>
                  <a:srgbClr val="004976"/>
                </a:solidFill>
              </a:rPr>
              <a:t>Read the full article at </a:t>
            </a:r>
            <a:r>
              <a:rPr lang="en-GB" sz="1400" i="1" dirty="0" smtClean="0">
                <a:solidFill>
                  <a:srgbClr val="004976"/>
                </a:solidFill>
                <a:hlinkClick r:id="rId4"/>
              </a:rPr>
              <a:t>rsc.li/3euI6Bj</a:t>
            </a:r>
            <a:endParaRPr lang="en-GB" sz="1400" i="1" dirty="0">
              <a:solidFill>
                <a:srgbClr val="004976"/>
              </a:solidFill>
            </a:endParaRPr>
          </a:p>
        </p:txBody>
      </p:sp>
      <p:pic>
        <p:nvPicPr>
          <p:cNvPr id="5" name="Picture 2" descr="https://upload.wikimedia.org/wikipedia/commons/thumb/4/45/MtRedoubtedit1.jpg/640px-MtRedoubtedit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42447" y="1902805"/>
            <a:ext cx="2833721" cy="1899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37939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8BABC9-3627-194B-8675-4E9513869B0C}"/>
              </a:ext>
            </a:extLst>
          </p:cNvPr>
          <p:cNvSpPr>
            <a:spLocks noGrp="1"/>
          </p:cNvSpPr>
          <p:nvPr>
            <p:ph type="sldNum" sz="quarter" idx="12"/>
          </p:nvPr>
        </p:nvSpPr>
        <p:spPr/>
        <p:txBody>
          <a:bodyPr/>
          <a:lstStyle/>
          <a:p>
            <a:fld id="{D993BE9A-2295-974E-B063-F12D5C0A2200}" type="slidenum">
              <a:rPr lang="en-GB" smtClean="0"/>
              <a:t>2</a:t>
            </a:fld>
            <a:endParaRPr lang="en-GB"/>
          </a:p>
        </p:txBody>
      </p:sp>
      <p:sp>
        <p:nvSpPr>
          <p:cNvPr id="3" name="Title 2">
            <a:extLst>
              <a:ext uri="{FF2B5EF4-FFF2-40B4-BE49-F238E27FC236}">
                <a16:creationId xmlns:a16="http://schemas.microsoft.com/office/drawing/2014/main" id="{E1FB8C7A-6F1E-6C4F-84AA-61CCD4C8EAC2}"/>
              </a:ext>
            </a:extLst>
          </p:cNvPr>
          <p:cNvSpPr>
            <a:spLocks noGrp="1"/>
          </p:cNvSpPr>
          <p:nvPr>
            <p:ph type="title"/>
          </p:nvPr>
        </p:nvSpPr>
        <p:spPr>
          <a:xfrm>
            <a:off x="618140" y="203931"/>
            <a:ext cx="7886700" cy="1325563"/>
          </a:xfrm>
        </p:spPr>
        <p:txBody>
          <a:bodyPr>
            <a:normAutofit/>
          </a:bodyPr>
          <a:lstStyle/>
          <a:p>
            <a:r>
              <a:rPr lang="en-GB" sz="3200" dirty="0"/>
              <a:t>Volcanic ash could fight climate change</a:t>
            </a:r>
          </a:p>
        </p:txBody>
      </p:sp>
      <p:sp>
        <p:nvSpPr>
          <p:cNvPr id="4" name="Content Placeholder 3">
            <a:extLst>
              <a:ext uri="{FF2B5EF4-FFF2-40B4-BE49-F238E27FC236}">
                <a16:creationId xmlns:a16="http://schemas.microsoft.com/office/drawing/2014/main" id="{46D93CE8-DF7B-584A-90B2-D75DC0F3F499}"/>
              </a:ext>
            </a:extLst>
          </p:cNvPr>
          <p:cNvSpPr>
            <a:spLocks noGrp="1"/>
          </p:cNvSpPr>
          <p:nvPr>
            <p:ph sz="quarter" idx="13"/>
          </p:nvPr>
        </p:nvSpPr>
        <p:spPr>
          <a:xfrm>
            <a:off x="552450" y="1642234"/>
            <a:ext cx="5656176" cy="2964272"/>
          </a:xfrm>
        </p:spPr>
        <p:txBody>
          <a:bodyPr>
            <a:normAutofit fontScale="85000" lnSpcReduction="10000"/>
          </a:bodyPr>
          <a:lstStyle/>
          <a:p>
            <a:r>
              <a:rPr lang="en-GB" sz="1800" dirty="0"/>
              <a:t>Dumping volcanic ash into the ocean could boost the rate at which carbon is drawn out of the atmosphere and locked into sediments. The process is simple to do and requires no changes to land usage – unlike reforestation </a:t>
            </a:r>
            <a:r>
              <a:rPr lang="en-GB" sz="1800" dirty="0" smtClean="0"/>
              <a:t>programmes. It </a:t>
            </a:r>
            <a:r>
              <a:rPr lang="en-GB" sz="1800" dirty="0"/>
              <a:t>is also cheaper than other geoengineering approaches.</a:t>
            </a:r>
          </a:p>
          <a:p>
            <a:r>
              <a:rPr lang="en-GB" sz="1800" dirty="0"/>
              <a:t>The deposition of volcanic ash supplies nutrients for marine algae. It increases the rate at which carbon dioxide is taken up by algae to help create their calcium carbonate exoskeletons – many of which sink to the seafloor and are buried. The ash can also become physically joined to </a:t>
            </a:r>
            <a:r>
              <a:rPr lang="en-GB" sz="1800" dirty="0" smtClean="0"/>
              <a:t>plankton </a:t>
            </a:r>
            <a:r>
              <a:rPr lang="en-GB" sz="1800" dirty="0"/>
              <a:t>debris, increasing sinking rates. There is, however, a concern that volcanic ash could harm marine ecosystems. In addition, marine dumping in general is currently banned under an international convention.</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2695" y="5816049"/>
            <a:ext cx="967901" cy="967901"/>
          </a:xfrm>
          <a:prstGeom prst="rect">
            <a:avLst/>
          </a:prstGeom>
        </p:spPr>
      </p:pic>
      <p:sp>
        <p:nvSpPr>
          <p:cNvPr id="5" name="TextBox 4"/>
          <p:cNvSpPr txBox="1"/>
          <p:nvPr/>
        </p:nvSpPr>
        <p:spPr>
          <a:xfrm>
            <a:off x="501464" y="4508520"/>
            <a:ext cx="5459390" cy="1200329"/>
          </a:xfrm>
          <a:prstGeom prst="rect">
            <a:avLst/>
          </a:prstGeom>
          <a:noFill/>
        </p:spPr>
        <p:txBody>
          <a:bodyPr wrap="square" rtlCol="0">
            <a:spAutoFit/>
          </a:bodyPr>
          <a:lstStyle/>
          <a:p>
            <a:pPr marL="342900" indent="-342900">
              <a:buAutoNum type="arabicPeriod"/>
            </a:pPr>
            <a:r>
              <a:rPr lang="en-GB" dirty="0"/>
              <a:t>Give two effects of global climate change</a:t>
            </a:r>
            <a:r>
              <a:rPr lang="en-GB" dirty="0" smtClean="0"/>
              <a:t>.</a:t>
            </a:r>
          </a:p>
          <a:p>
            <a:pPr marL="342900" indent="-342900">
              <a:buAutoNum type="arabicPeriod"/>
            </a:pPr>
            <a:r>
              <a:rPr lang="en-GB" dirty="0" smtClean="0"/>
              <a:t>Explain how algae can lock up carbon dioxide.</a:t>
            </a:r>
            <a:endParaRPr lang="en-GB" dirty="0"/>
          </a:p>
          <a:p>
            <a:pPr marL="342900" indent="-342900">
              <a:buAutoNum type="arabicPeriod"/>
            </a:pPr>
            <a:r>
              <a:rPr lang="en-GB" dirty="0" smtClean="0"/>
              <a:t>Describe two other ways of reducing carbon footprint.</a:t>
            </a:r>
          </a:p>
        </p:txBody>
      </p:sp>
      <p:sp>
        <p:nvSpPr>
          <p:cNvPr id="9" name="TextBox 8"/>
          <p:cNvSpPr txBox="1"/>
          <p:nvPr/>
        </p:nvSpPr>
        <p:spPr>
          <a:xfrm>
            <a:off x="731520" y="1180825"/>
            <a:ext cx="6989893" cy="307777"/>
          </a:xfrm>
          <a:prstGeom prst="rect">
            <a:avLst/>
          </a:prstGeom>
          <a:noFill/>
        </p:spPr>
        <p:txBody>
          <a:bodyPr wrap="square" rtlCol="0">
            <a:spAutoFit/>
          </a:bodyPr>
          <a:lstStyle/>
          <a:p>
            <a:r>
              <a:rPr lang="en-GB" sz="1400" i="1" dirty="0" smtClean="0">
                <a:solidFill>
                  <a:srgbClr val="004976"/>
                </a:solidFill>
              </a:rPr>
              <a:t>Read the full article at </a:t>
            </a:r>
            <a:r>
              <a:rPr lang="en-GB" sz="1400" i="1" dirty="0" smtClean="0">
                <a:solidFill>
                  <a:srgbClr val="004976"/>
                </a:solidFill>
                <a:hlinkClick r:id="rId4"/>
              </a:rPr>
              <a:t>rsc.li/3euI6Bj</a:t>
            </a:r>
            <a:endParaRPr lang="en-GB" sz="1400" i="1" dirty="0">
              <a:solidFill>
                <a:srgbClr val="004976"/>
              </a:solidFill>
            </a:endParaRPr>
          </a:p>
        </p:txBody>
      </p:sp>
      <p:sp>
        <p:nvSpPr>
          <p:cNvPr id="13" name="TextBox 12"/>
          <p:cNvSpPr txBox="1"/>
          <p:nvPr/>
        </p:nvSpPr>
        <p:spPr>
          <a:xfrm>
            <a:off x="6374962" y="3941273"/>
            <a:ext cx="2340884" cy="738664"/>
          </a:xfrm>
          <a:prstGeom prst="rect">
            <a:avLst/>
          </a:prstGeom>
          <a:noFill/>
        </p:spPr>
        <p:txBody>
          <a:bodyPr wrap="square" rtlCol="0">
            <a:spAutoFit/>
          </a:bodyPr>
          <a:lstStyle/>
          <a:p>
            <a:r>
              <a:rPr lang="fi-FI" sz="1400" dirty="0"/>
              <a:t>Volcanic eruption, Redout, Kennay Peninsula, Alaska, USA</a:t>
            </a:r>
            <a:endParaRPr lang="en-GB" sz="1400" dirty="0"/>
          </a:p>
        </p:txBody>
      </p:sp>
      <p:pic>
        <p:nvPicPr>
          <p:cNvPr id="14" name="Picture 2" descr="https://upload.wikimedia.org/wikipedia/commons/thumb/4/45/MtRedoubtedit1.jpg/640px-MtRedoubtedit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42447" y="1902805"/>
            <a:ext cx="2833721" cy="1899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782328"/>
      </p:ext>
    </p:extLst>
  </p:cSld>
  <p:clrMapOvr>
    <a:masterClrMapping/>
  </p:clrMapOvr>
  <p:timing>
    <p:tnLst>
      <p:par>
        <p:cTn id="1" dur="indefinite" restart="never" nodeType="tmRoot"/>
      </p:par>
    </p:tnLst>
  </p:timing>
</p:sld>
</file>

<file path=ppt/theme/theme1.xml><?xml version="1.0" encoding="utf-8"?>
<a:theme xmlns:a="http://schemas.openxmlformats.org/drawingml/2006/main" name="1_RSC_Plain_no footer">
  <a:themeElements>
    <a:clrScheme name="Custom 1">
      <a:dk1>
        <a:srgbClr val="004976"/>
      </a:dk1>
      <a:lt1>
        <a:srgbClr val="FFFFFF"/>
      </a:lt1>
      <a:dk2>
        <a:srgbClr val="004976"/>
      </a:dk2>
      <a:lt2>
        <a:srgbClr val="E7E6E6"/>
      </a:lt2>
      <a:accent1>
        <a:srgbClr val="004976"/>
      </a:accent1>
      <a:accent2>
        <a:srgbClr val="48A9C5"/>
      </a:accent2>
      <a:accent3>
        <a:srgbClr val="EEDC00"/>
      </a:accent3>
      <a:accent4>
        <a:srgbClr val="97D700"/>
      </a:accent4>
      <a:accent5>
        <a:srgbClr val="DA1883"/>
      </a:accent5>
      <a:accent6>
        <a:srgbClr val="991E66"/>
      </a:accent6>
      <a:hlink>
        <a:srgbClr val="FF9E1B"/>
      </a:hlink>
      <a:folHlink>
        <a:srgbClr val="545859"/>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EIC starter slide template.pptx" id="{8C227671-679E-4005-AE38-7E4654D46299}" vid="{3A4C9E2F-8493-4A3B-ACEE-3D5EC76FA45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593B7E4512BB9469461FF4FD5770B2F" ma:contentTypeVersion="2" ma:contentTypeDescription="Create a new document." ma:contentTypeScope="" ma:versionID="5486c3611d7f33a3c06049c215fb4c92">
  <xsd:schema xmlns:xsd="http://www.w3.org/2001/XMLSchema" xmlns:p="http://schemas.microsoft.com/office/2006/metadata/properties" xmlns:ns2="27d643f5-4560-4eff-9f48-d0fe6b2bec2d" targetNamespace="http://schemas.microsoft.com/office/2006/metadata/properties" ma:root="true" ma:fieldsID="7079d9acee7d610bba9b6271d294110d" ns2:_="">
    <xsd:import namespace="27d643f5-4560-4eff-9f48-d0fe6b2bec2d"/>
    <xsd:element name="properties">
      <xsd:complexType>
        <xsd:sequence>
          <xsd:element name="documentManagement">
            <xsd:complexType>
              <xsd:all>
                <xsd:element ref="ns2:Template" minOccurs="0"/>
              </xsd:all>
            </xsd:complexType>
          </xsd:element>
        </xsd:sequence>
      </xsd:complexType>
    </xsd:element>
  </xsd:schema>
  <xsd:schema xmlns:xsd="http://www.w3.org/2001/XMLSchema" xmlns:dms="http://schemas.microsoft.com/office/2006/documentManagement/types" targetNamespace="27d643f5-4560-4eff-9f48-d0fe6b2bec2d" elementFormDefault="qualified">
    <xsd:import namespace="http://schemas.microsoft.com/office/2006/documentManagement/types"/>
    <xsd:element name="Template" ma:index="8" nillable="true" ma:displayName="Template" ma:format="Dropdown" ma:internalName="Template">
      <xsd:simpleType>
        <xsd:restriction base="dms:Choice">
          <xsd:enumeration value="Stationery"/>
          <xsd:enumeration value="Purchase order forms"/>
          <xsd:enumeration value="Powerpoint presentations"/>
          <xsd:enumeration value="Meetings"/>
          <xsd:enumeration value="Legal"/>
          <xsd:enumeration value="RSC Branding"/>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p:properties xmlns:p="http://schemas.microsoft.com/office/2006/metadata/properties" xmlns:xsi="http://www.w3.org/2001/XMLSchema-instance">
  <documentManagement>
    <Template xmlns="27d643f5-4560-4eff-9f48-d0fe6b2bec2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CC2B75D-225E-421C-86E0-971E0BD3046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7d643f5-4560-4eff-9f48-d0fe6b2bec2d"/>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2.xml><?xml version="1.0" encoding="utf-8"?>
<ds:datastoreItem xmlns:ds="http://schemas.openxmlformats.org/officeDocument/2006/customXml" ds:itemID="{507900DF-3EEF-46A5-94A9-21789EBC7165}">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27d643f5-4560-4eff-9f48-d0fe6b2bec2d"/>
    <ds:schemaRef ds:uri="http://www.w3.org/XML/1998/namespace"/>
    <ds:schemaRef ds:uri="http://purl.org/dc/dcmitype/"/>
  </ds:schemaRefs>
</ds:datastoreItem>
</file>

<file path=customXml/itemProps3.xml><?xml version="1.0" encoding="utf-8"?>
<ds:datastoreItem xmlns:ds="http://schemas.openxmlformats.org/officeDocument/2006/customXml" ds:itemID="{7D9B7705-6E4A-433D-914A-8894B6FAEAC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NEW EIC starter slide template (1)</Template>
  <TotalTime>989</TotalTime>
  <Words>531</Words>
  <Application>Microsoft Office PowerPoint</Application>
  <PresentationFormat>On-screen Show (4:3)</PresentationFormat>
  <Paragraphs>37</Paragraphs>
  <Slides>2</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1_RSC_Plain_no footer</vt:lpstr>
      <vt:lpstr>Volcanic ash could fight climate change</vt:lpstr>
      <vt:lpstr>Volcanic ash could fight climate change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Volcanic ash could fight climate change</dc:title>
  <dc:creator>Neil Goalby</dc:creator>
  <dc:description>From Education in Chemistry Seeding the ocean rsc.li/3euI6Bj</dc:description>
  <cp:lastModifiedBy>Katherine Hartop</cp:lastModifiedBy>
  <cp:revision>64</cp:revision>
  <dcterms:created xsi:type="dcterms:W3CDTF">2020-04-08T13:50:19Z</dcterms:created>
  <dcterms:modified xsi:type="dcterms:W3CDTF">2020-11-05T21:49:37Z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0x0101003593B7E4512BB9469461FF4FD5770B2F</vt:lpwstr>
  </property>
</Properties>
</file>