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1"/>
  </p:notesMasterIdLst>
  <p:sldIdLst>
    <p:sldId id="256" r:id="rId5"/>
    <p:sldId id="257" r:id="rId6"/>
    <p:sldId id="258" r:id="rId7"/>
    <p:sldId id="265" r:id="rId8"/>
    <p:sldId id="271" r:id="rId9"/>
    <p:sldId id="259" r:id="rId10"/>
    <p:sldId id="269" r:id="rId11"/>
    <p:sldId id="268" r:id="rId12"/>
    <p:sldId id="260" r:id="rId13"/>
    <p:sldId id="266" r:id="rId14"/>
    <p:sldId id="270" r:id="rId15"/>
    <p:sldId id="262" r:id="rId16"/>
    <p:sldId id="263" r:id="rId17"/>
    <p:sldId id="264" r:id="rId18"/>
    <p:sldId id="273" r:id="rId19"/>
    <p:sldId id="274" r:id="rId20"/>
  </p:sldIdLst>
  <p:sldSz cx="12192000" cy="6858000"/>
  <p:notesSz cx="6858000" cy="9144000"/>
  <p:embeddedFontLst>
    <p:embeddedFont>
      <p:font typeface="Century Gothic" panose="020B050202020202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7" roundtripDataSignature="AMtx7mi78JU9WuA7Fh+ghjVZ6hsbzk/GSw=="/>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4ABE0490-048B-22EF-1BC1-1CF64EC4D232}" name="Jo Pugh" initials="JP" userId="1187eaa31d8c3d2c" providerId="Windows Live"/>
  <p188:author id="{D8B1A2EE-E8B6-7C53-5B96-8151E2E5DFC2}" name="Hannah Griffiths" initials="HG" userId="S::GriffithsH@rsc.org::9135852f-5aac-4f3f-97b0-55e569f1368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38EB5F-EFAB-4172-AFF5-7CEDE0DE1102}" v="1" dt="2026-09-17T12:53:45.178"/>
    <p1510:client id="{F60A37FB-DE42-4ECF-AF28-5D8C235F44D1}" v="4" dt="2026-09-17T11:43:09.658"/>
  </p1510:revLst>
</p1510:revInfo>
</file>

<file path=ppt/tableStyles.xml><?xml version="1.0" encoding="utf-8"?>
<a:tblStyleLst xmlns:a="http://schemas.openxmlformats.org/drawingml/2006/main" def="{F3011324-1656-4F0D-9DD2-EA12A409ACBE}">
  <a:tblStyle styleId="{F3011324-1656-4F0D-9DD2-EA12A409ACB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8881" autoAdjust="0"/>
  </p:normalViewPr>
  <p:slideViewPr>
    <p:cSldViewPr snapToGrid="0">
      <p:cViewPr varScale="1">
        <p:scale>
          <a:sx n="65" d="100"/>
          <a:sy n="65" d="100"/>
        </p:scale>
        <p:origin x="23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customschemas.google.com/relationships/presentationmetadata" Target="meta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9-17T12:53:49.793" v="0" actId="207"/>
      <pc:docMkLst>
        <pc:docMk/>
      </pc:docMkLst>
      <pc:sldChg chg="modSp mod">
        <pc:chgData name="Hannah Griffiths" userId="9135852f-5aac-4f3f-97b0-55e569f13680" providerId="ADAL" clId="{79D2581E-2C64-4D7D-948E-B5DB5B650164}" dt="2026-09-17T12:53:49.793" v="0" actId="207"/>
        <pc:sldMkLst>
          <pc:docMk/>
          <pc:sldMk cId="0" sldId="256"/>
        </pc:sldMkLst>
        <pc:spChg chg="mod">
          <ac:chgData name="Hannah Griffiths" userId="9135852f-5aac-4f3f-97b0-55e569f13680" providerId="ADAL" clId="{79D2581E-2C64-4D7D-948E-B5DB5B650164}" dt="2026-09-17T12:53:49.793" v="0" actId="207"/>
          <ac:spMkLst>
            <pc:docMk/>
            <pc:sldMk cId="0" sldId="256"/>
            <ac:spMk id="110" creationId="{00000000-0000-0000-0000-000000000000}"/>
          </ac:spMkLst>
        </pc:spChg>
      </pc:sldChg>
    </pc:docChg>
  </pc:docChgLst>
  <pc:docChgLst>
    <pc:chgData name="Juliet Kennard" userId="171ce03e-ecb9-44f8-bcbb-a85643c4c66a" providerId="ADAL" clId="{B465C642-4312-474E-AB32-4E0013FDAC90}"/>
    <pc:docChg chg="undo custSel delSld modSld">
      <pc:chgData name="Juliet Kennard" userId="171ce03e-ecb9-44f8-bcbb-a85643c4c66a" providerId="ADAL" clId="{B465C642-4312-474E-AB32-4E0013FDAC90}" dt="2026-09-17T11:48:08.659" v="208" actId="962"/>
      <pc:docMkLst>
        <pc:docMk/>
      </pc:docMkLst>
      <pc:sldChg chg="modSp mod">
        <pc:chgData name="Juliet Kennard" userId="171ce03e-ecb9-44f8-bcbb-a85643c4c66a" providerId="ADAL" clId="{B465C642-4312-474E-AB32-4E0013FDAC90}" dt="2026-09-17T11:41:40.990" v="128" actId="962"/>
        <pc:sldMkLst>
          <pc:docMk/>
          <pc:sldMk cId="0" sldId="256"/>
        </pc:sldMkLst>
        <pc:picChg chg="mod">
          <ac:chgData name="Juliet Kennard" userId="171ce03e-ecb9-44f8-bcbb-a85643c4c66a" providerId="ADAL" clId="{B465C642-4312-474E-AB32-4E0013FDAC90}" dt="2026-09-17T11:41:40.990" v="128" actId="962"/>
          <ac:picMkLst>
            <pc:docMk/>
            <pc:sldMk cId="0" sldId="256"/>
            <ac:picMk id="3" creationId="{31429E55-24EA-14C1-5753-E2E26A812D00}"/>
          </ac:picMkLst>
        </pc:picChg>
      </pc:sldChg>
      <pc:sldChg chg="modSp mod">
        <pc:chgData name="Juliet Kennard" userId="171ce03e-ecb9-44f8-bcbb-a85643c4c66a" providerId="ADAL" clId="{B465C642-4312-474E-AB32-4E0013FDAC90}" dt="2026-09-17T11:45:32.596" v="195" actId="962"/>
        <pc:sldMkLst>
          <pc:docMk/>
          <pc:sldMk cId="0" sldId="257"/>
        </pc:sldMkLst>
        <pc:spChg chg="mod">
          <ac:chgData name="Juliet Kennard" userId="171ce03e-ecb9-44f8-bcbb-a85643c4c66a" providerId="ADAL" clId="{B465C642-4312-474E-AB32-4E0013FDAC90}" dt="2026-09-17T11:45:32.596" v="195" actId="962"/>
          <ac:spMkLst>
            <pc:docMk/>
            <pc:sldMk cId="0" sldId="257"/>
            <ac:spMk id="2" creationId="{5463B990-EBB9-6050-F4FB-83C0F644E2B4}"/>
          </ac:spMkLst>
        </pc:spChg>
      </pc:sldChg>
      <pc:sldChg chg="modSp mod">
        <pc:chgData name="Juliet Kennard" userId="171ce03e-ecb9-44f8-bcbb-a85643c4c66a" providerId="ADAL" clId="{B465C642-4312-474E-AB32-4E0013FDAC90}" dt="2026-09-17T11:47:16.027" v="203" actId="13244"/>
        <pc:sldMkLst>
          <pc:docMk/>
          <pc:sldMk cId="0" sldId="258"/>
        </pc:sldMkLst>
        <pc:spChg chg="mod">
          <ac:chgData name="Juliet Kennard" userId="171ce03e-ecb9-44f8-bcbb-a85643c4c66a" providerId="ADAL" clId="{B465C642-4312-474E-AB32-4E0013FDAC90}" dt="2026-09-17T11:45:34.900" v="196" actId="962"/>
          <ac:spMkLst>
            <pc:docMk/>
            <pc:sldMk cId="0" sldId="258"/>
            <ac:spMk id="6" creationId="{EC4FA8AA-C26D-7344-3C4F-211A20ADA79D}"/>
          </ac:spMkLst>
        </pc:spChg>
        <pc:graphicFrameChg chg="ord modGraphic">
          <ac:chgData name="Juliet Kennard" userId="171ce03e-ecb9-44f8-bcbb-a85643c4c66a" providerId="ADAL" clId="{B465C642-4312-474E-AB32-4E0013FDAC90}" dt="2026-09-17T11:47:16.027" v="203" actId="13244"/>
          <ac:graphicFrameMkLst>
            <pc:docMk/>
            <pc:sldMk cId="0" sldId="258"/>
            <ac:graphicFrameMk id="2" creationId="{36DCFCE3-1749-3E82-41EB-64F541B94748}"/>
          </ac:graphicFrameMkLst>
        </pc:graphicFrameChg>
      </pc:sldChg>
      <pc:sldChg chg="modSp mod">
        <pc:chgData name="Juliet Kennard" userId="171ce03e-ecb9-44f8-bcbb-a85643c4c66a" providerId="ADAL" clId="{B465C642-4312-474E-AB32-4E0013FDAC90}" dt="2026-09-17T11:41:34.708" v="125" actId="13238"/>
        <pc:sldMkLst>
          <pc:docMk/>
          <pc:sldMk cId="0" sldId="259"/>
        </pc:sldMkLst>
        <pc:graphicFrameChg chg="modGraphic">
          <ac:chgData name="Juliet Kennard" userId="171ce03e-ecb9-44f8-bcbb-a85643c4c66a" providerId="ADAL" clId="{B465C642-4312-474E-AB32-4E0013FDAC90}" dt="2026-09-17T11:41:34.708" v="125" actId="13238"/>
          <ac:graphicFrameMkLst>
            <pc:docMk/>
            <pc:sldMk cId="0" sldId="259"/>
            <ac:graphicFrameMk id="134" creationId="{00000000-0000-0000-0000-000000000000}"/>
          </ac:graphicFrameMkLst>
        </pc:graphicFrameChg>
      </pc:sldChg>
      <pc:sldChg chg="modSp mod">
        <pc:chgData name="Juliet Kennard" userId="171ce03e-ecb9-44f8-bcbb-a85643c4c66a" providerId="ADAL" clId="{B465C642-4312-474E-AB32-4E0013FDAC90}" dt="2026-09-17T11:46:41.723" v="199" actId="14100"/>
        <pc:sldMkLst>
          <pc:docMk/>
          <pc:sldMk cId="0" sldId="260"/>
        </pc:sldMkLst>
        <pc:spChg chg="mod">
          <ac:chgData name="Juliet Kennard" userId="171ce03e-ecb9-44f8-bcbb-a85643c4c66a" providerId="ADAL" clId="{B465C642-4312-474E-AB32-4E0013FDAC90}" dt="2026-09-17T11:46:41.723" v="199" actId="14100"/>
          <ac:spMkLst>
            <pc:docMk/>
            <pc:sldMk cId="0" sldId="260"/>
            <ac:spMk id="142" creationId="{00000000-0000-0000-0000-000000000000}"/>
          </ac:spMkLst>
        </pc:spChg>
        <pc:graphicFrameChg chg="modGraphic">
          <ac:chgData name="Juliet Kennard" userId="171ce03e-ecb9-44f8-bcbb-a85643c4c66a" providerId="ADAL" clId="{B465C642-4312-474E-AB32-4E0013FDAC90}" dt="2026-09-17T11:41:36.022" v="126" actId="13238"/>
          <ac:graphicFrameMkLst>
            <pc:docMk/>
            <pc:sldMk cId="0" sldId="260"/>
            <ac:graphicFrameMk id="143" creationId="{00000000-0000-0000-0000-000000000000}"/>
          </ac:graphicFrameMkLst>
        </pc:graphicFrameChg>
      </pc:sldChg>
      <pc:sldChg chg="modSp mod">
        <pc:chgData name="Juliet Kennard" userId="171ce03e-ecb9-44f8-bcbb-a85643c4c66a" providerId="ADAL" clId="{B465C642-4312-474E-AB32-4E0013FDAC90}" dt="2026-09-17T11:46:59.948" v="202" actId="962"/>
        <pc:sldMkLst>
          <pc:docMk/>
          <pc:sldMk cId="0" sldId="262"/>
        </pc:sldMkLst>
        <pc:spChg chg="mod">
          <ac:chgData name="Juliet Kennard" userId="171ce03e-ecb9-44f8-bcbb-a85643c4c66a" providerId="ADAL" clId="{B465C642-4312-474E-AB32-4E0013FDAC90}" dt="2026-09-17T11:46:59.948" v="202" actId="962"/>
          <ac:spMkLst>
            <pc:docMk/>
            <pc:sldMk cId="0" sldId="262"/>
            <ac:spMk id="3" creationId="{3F1DF1EE-6837-38DB-13FC-47537C7B2E2F}"/>
          </ac:spMkLst>
        </pc:spChg>
        <pc:spChg chg="mod">
          <ac:chgData name="Juliet Kennard" userId="171ce03e-ecb9-44f8-bcbb-a85643c4c66a" providerId="ADAL" clId="{B465C642-4312-474E-AB32-4E0013FDAC90}" dt="2026-09-17T11:39:32.170" v="84" actId="1076"/>
          <ac:spMkLst>
            <pc:docMk/>
            <pc:sldMk cId="0" sldId="262"/>
            <ac:spMk id="143" creationId="{00000000-0000-0000-0000-000000000000}"/>
          </ac:spMkLst>
        </pc:spChg>
        <pc:graphicFrameChg chg="mod modGraphic">
          <ac:chgData name="Juliet Kennard" userId="171ce03e-ecb9-44f8-bcbb-a85643c4c66a" providerId="ADAL" clId="{B465C642-4312-474E-AB32-4E0013FDAC90}" dt="2026-09-17T11:41:37.022" v="127" actId="13238"/>
          <ac:graphicFrameMkLst>
            <pc:docMk/>
            <pc:sldMk cId="0" sldId="262"/>
            <ac:graphicFrameMk id="144" creationId="{00000000-0000-0000-0000-000000000000}"/>
          </ac:graphicFrameMkLst>
        </pc:graphicFrameChg>
      </pc:sldChg>
      <pc:sldChg chg="modSp mod">
        <pc:chgData name="Juliet Kennard" userId="171ce03e-ecb9-44f8-bcbb-a85643c4c66a" providerId="ADAL" clId="{B465C642-4312-474E-AB32-4E0013FDAC90}" dt="2026-09-17T11:47:54.580" v="205" actId="962"/>
        <pc:sldMkLst>
          <pc:docMk/>
          <pc:sldMk cId="0" sldId="263"/>
        </pc:sldMkLst>
        <pc:spChg chg="mod">
          <ac:chgData name="Juliet Kennard" userId="171ce03e-ecb9-44f8-bcbb-a85643c4c66a" providerId="ADAL" clId="{B465C642-4312-474E-AB32-4E0013FDAC90}" dt="2026-09-17T11:47:54.580" v="205" actId="962"/>
          <ac:spMkLst>
            <pc:docMk/>
            <pc:sldMk cId="0" sldId="263"/>
            <ac:spMk id="3" creationId="{36444A11-B80D-B100-A749-9040F123CB1F}"/>
          </ac:spMkLst>
        </pc:spChg>
        <pc:picChg chg="mod">
          <ac:chgData name="Juliet Kennard" userId="171ce03e-ecb9-44f8-bcbb-a85643c4c66a" providerId="ADAL" clId="{B465C642-4312-474E-AB32-4E0013FDAC90}" dt="2026-09-17T11:39:53.338" v="86" actId="1076"/>
          <ac:picMkLst>
            <pc:docMk/>
            <pc:sldMk cId="0" sldId="263"/>
            <ac:picMk id="151" creationId="{00000000-0000-0000-0000-000000000000}"/>
          </ac:picMkLst>
        </pc:picChg>
      </pc:sldChg>
      <pc:sldChg chg="modSp mod">
        <pc:chgData name="Juliet Kennard" userId="171ce03e-ecb9-44f8-bcbb-a85643c4c66a" providerId="ADAL" clId="{B465C642-4312-474E-AB32-4E0013FDAC90}" dt="2026-09-17T11:47:58.740" v="206" actId="962"/>
        <pc:sldMkLst>
          <pc:docMk/>
          <pc:sldMk cId="707714065" sldId="264"/>
        </pc:sldMkLst>
        <pc:spChg chg="mod">
          <ac:chgData name="Juliet Kennard" userId="171ce03e-ecb9-44f8-bcbb-a85643c4c66a" providerId="ADAL" clId="{B465C642-4312-474E-AB32-4E0013FDAC90}" dt="2026-09-17T11:47:58.740" v="206" actId="962"/>
          <ac:spMkLst>
            <pc:docMk/>
            <pc:sldMk cId="707714065" sldId="264"/>
            <ac:spMk id="3" creationId="{77270545-CA3C-B025-07CB-22CDA26F8272}"/>
          </ac:spMkLst>
        </pc:spChg>
        <pc:picChg chg="mod">
          <ac:chgData name="Juliet Kennard" userId="171ce03e-ecb9-44f8-bcbb-a85643c4c66a" providerId="ADAL" clId="{B465C642-4312-474E-AB32-4E0013FDAC90}" dt="2026-09-17T11:40:04.211" v="88" actId="1076"/>
          <ac:picMkLst>
            <pc:docMk/>
            <pc:sldMk cId="707714065" sldId="264"/>
            <ac:picMk id="151" creationId="{A9B49FC2-D835-E16D-EA2C-8E46D2FC13EE}"/>
          </ac:picMkLst>
        </pc:picChg>
      </pc:sldChg>
      <pc:sldChg chg="addSp delSp modSp mod">
        <pc:chgData name="Juliet Kennard" userId="171ce03e-ecb9-44f8-bcbb-a85643c4c66a" providerId="ADAL" clId="{B465C642-4312-474E-AB32-4E0013FDAC90}" dt="2026-09-17T11:42:32.791" v="162" actId="962"/>
        <pc:sldMkLst>
          <pc:docMk/>
          <pc:sldMk cId="0" sldId="265"/>
        </pc:sldMkLst>
        <pc:spChg chg="add del mod">
          <ac:chgData name="Juliet Kennard" userId="171ce03e-ecb9-44f8-bcbb-a85643c4c66a" providerId="ADAL" clId="{B465C642-4312-474E-AB32-4E0013FDAC90}" dt="2026-09-17T11:42:25.330" v="161" actId="962"/>
          <ac:spMkLst>
            <pc:docMk/>
            <pc:sldMk cId="0" sldId="265"/>
            <ac:spMk id="5" creationId="{46839993-5ABA-9F21-8EFC-511F85556D81}"/>
          </ac:spMkLst>
        </pc:spChg>
        <pc:spChg chg="mod">
          <ac:chgData name="Juliet Kennard" userId="171ce03e-ecb9-44f8-bcbb-a85643c4c66a" providerId="ADAL" clId="{B465C642-4312-474E-AB32-4E0013FDAC90}" dt="2026-09-17T11:42:32.791" v="162" actId="962"/>
          <ac:spMkLst>
            <pc:docMk/>
            <pc:sldMk cId="0" sldId="265"/>
            <ac:spMk id="159" creationId="{00000000-0000-0000-0000-000000000000}"/>
          </ac:spMkLst>
        </pc:spChg>
      </pc:sldChg>
      <pc:sldChg chg="modSp mod">
        <pc:chgData name="Juliet Kennard" userId="171ce03e-ecb9-44f8-bcbb-a85643c4c66a" providerId="ADAL" clId="{B465C642-4312-474E-AB32-4E0013FDAC90}" dt="2026-09-17T11:46:50.914" v="200" actId="962"/>
        <pc:sldMkLst>
          <pc:docMk/>
          <pc:sldMk cId="0" sldId="266"/>
        </pc:sldMkLst>
        <pc:spChg chg="mod">
          <ac:chgData name="Juliet Kennard" userId="171ce03e-ecb9-44f8-bcbb-a85643c4c66a" providerId="ADAL" clId="{B465C642-4312-474E-AB32-4E0013FDAC90}" dt="2026-09-17T11:46:50.914" v="200" actId="962"/>
          <ac:spMkLst>
            <pc:docMk/>
            <pc:sldMk cId="0" sldId="266"/>
            <ac:spMk id="3" creationId="{C608F3A7-A544-2684-CDE4-884583345342}"/>
          </ac:spMkLst>
        </pc:spChg>
        <pc:spChg chg="mod">
          <ac:chgData name="Juliet Kennard" userId="171ce03e-ecb9-44f8-bcbb-a85643c4c66a" providerId="ADAL" clId="{B465C642-4312-474E-AB32-4E0013FDAC90}" dt="2026-09-17T11:42:55.366" v="165" actId="962"/>
          <ac:spMkLst>
            <pc:docMk/>
            <pc:sldMk cId="0" sldId="266"/>
            <ac:spMk id="4" creationId="{0113A5D3-E7F3-691C-A69E-C83FFF461465}"/>
          </ac:spMkLst>
        </pc:spChg>
        <pc:spChg chg="mod">
          <ac:chgData name="Juliet Kennard" userId="171ce03e-ecb9-44f8-bcbb-a85643c4c66a" providerId="ADAL" clId="{B465C642-4312-474E-AB32-4E0013FDAC90}" dt="2026-09-17T11:37:20.475" v="45" actId="1076"/>
          <ac:spMkLst>
            <pc:docMk/>
            <pc:sldMk cId="0" sldId="266"/>
            <ac:spMk id="168" creationId="{00000000-0000-0000-0000-000000000000}"/>
          </ac:spMkLst>
        </pc:spChg>
        <pc:picChg chg="mod">
          <ac:chgData name="Juliet Kennard" userId="171ce03e-ecb9-44f8-bcbb-a85643c4c66a" providerId="ADAL" clId="{B465C642-4312-474E-AB32-4E0013FDAC90}" dt="2026-09-17T11:37:34.754" v="48" actId="1076"/>
          <ac:picMkLst>
            <pc:docMk/>
            <pc:sldMk cId="0" sldId="266"/>
            <ac:picMk id="169" creationId="{00000000-0000-0000-0000-000000000000}"/>
          </ac:picMkLst>
        </pc:picChg>
      </pc:sldChg>
      <pc:sldChg chg="modSp mod">
        <pc:chgData name="Juliet Kennard" userId="171ce03e-ecb9-44f8-bcbb-a85643c4c66a" providerId="ADAL" clId="{B465C642-4312-474E-AB32-4E0013FDAC90}" dt="2026-09-17T11:47:25.979" v="204" actId="962"/>
        <pc:sldMkLst>
          <pc:docMk/>
          <pc:sldMk cId="869149372" sldId="269"/>
        </pc:sldMkLst>
        <pc:spChg chg="mod">
          <ac:chgData name="Juliet Kennard" userId="171ce03e-ecb9-44f8-bcbb-a85643c4c66a" providerId="ADAL" clId="{B465C642-4312-474E-AB32-4E0013FDAC90}" dt="2026-09-17T11:47:25.979" v="204" actId="962"/>
          <ac:spMkLst>
            <pc:docMk/>
            <pc:sldMk cId="869149372" sldId="269"/>
            <ac:spMk id="4" creationId="{D12C8DD8-74B9-3FE6-94C2-FDB8605B3B00}"/>
          </ac:spMkLst>
        </pc:spChg>
      </pc:sldChg>
      <pc:sldChg chg="modSp mod">
        <pc:chgData name="Juliet Kennard" userId="171ce03e-ecb9-44f8-bcbb-a85643c4c66a" providerId="ADAL" clId="{B465C642-4312-474E-AB32-4E0013FDAC90}" dt="2026-09-17T11:46:54.652" v="201" actId="962"/>
        <pc:sldMkLst>
          <pc:docMk/>
          <pc:sldMk cId="2540740633" sldId="270"/>
        </pc:sldMkLst>
        <pc:spChg chg="mod">
          <ac:chgData name="Juliet Kennard" userId="171ce03e-ecb9-44f8-bcbb-a85643c4c66a" providerId="ADAL" clId="{B465C642-4312-474E-AB32-4E0013FDAC90}" dt="2026-09-17T11:46:54.652" v="201" actId="962"/>
          <ac:spMkLst>
            <pc:docMk/>
            <pc:sldMk cId="2540740633" sldId="270"/>
            <ac:spMk id="3" creationId="{808E7726-9F61-260B-3AD0-7C055F45808B}"/>
          </ac:spMkLst>
        </pc:spChg>
        <pc:spChg chg="mod">
          <ac:chgData name="Juliet Kennard" userId="171ce03e-ecb9-44f8-bcbb-a85643c4c66a" providerId="ADAL" clId="{B465C642-4312-474E-AB32-4E0013FDAC90}" dt="2026-09-17T11:37:59.465" v="69" actId="20577"/>
          <ac:spMkLst>
            <pc:docMk/>
            <pc:sldMk cId="2540740633" sldId="270"/>
            <ac:spMk id="141" creationId="{D552750F-F51E-E94C-0CE6-952551C317E7}"/>
          </ac:spMkLst>
        </pc:spChg>
        <pc:spChg chg="mod">
          <ac:chgData name="Juliet Kennard" userId="171ce03e-ecb9-44f8-bcbb-a85643c4c66a" providerId="ADAL" clId="{B465C642-4312-474E-AB32-4E0013FDAC90}" dt="2026-09-17T11:38:25.547" v="75" actId="1076"/>
          <ac:spMkLst>
            <pc:docMk/>
            <pc:sldMk cId="2540740633" sldId="270"/>
            <ac:spMk id="142" creationId="{4BCC8F15-7B1A-EC56-C4AF-E2F2BE69E0CF}"/>
          </ac:spMkLst>
        </pc:spChg>
      </pc:sldChg>
      <pc:sldChg chg="addSp delSp modSp mod">
        <pc:chgData name="Juliet Kennard" userId="171ce03e-ecb9-44f8-bcbb-a85643c4c66a" providerId="ADAL" clId="{B465C642-4312-474E-AB32-4E0013FDAC90}" dt="2026-09-17T11:46:20.428" v="198" actId="962"/>
        <pc:sldMkLst>
          <pc:docMk/>
          <pc:sldMk cId="1374785059" sldId="271"/>
        </pc:sldMkLst>
        <pc:spChg chg="del mod">
          <ac:chgData name="Juliet Kennard" userId="171ce03e-ecb9-44f8-bcbb-a85643c4c66a" providerId="ADAL" clId="{B465C642-4312-474E-AB32-4E0013FDAC90}" dt="2026-09-17T11:43:02.866" v="167" actId="478"/>
          <ac:spMkLst>
            <pc:docMk/>
            <pc:sldMk cId="1374785059" sldId="271"/>
            <ac:spMk id="2" creationId="{1DD2C13A-6782-DAB3-EC63-F42D1F688A55}"/>
          </ac:spMkLst>
        </pc:spChg>
        <pc:spChg chg="mod">
          <ac:chgData name="Juliet Kennard" userId="171ce03e-ecb9-44f8-bcbb-a85643c4c66a" providerId="ADAL" clId="{B465C642-4312-474E-AB32-4E0013FDAC90}" dt="2026-09-17T11:45:50.539" v="197" actId="962"/>
          <ac:spMkLst>
            <pc:docMk/>
            <pc:sldMk cId="1374785059" sldId="271"/>
            <ac:spMk id="3" creationId="{81415286-F72F-4243-3FF9-F9D9722BEE32}"/>
          </ac:spMkLst>
        </pc:spChg>
        <pc:spChg chg="add mod">
          <ac:chgData name="Juliet Kennard" userId="171ce03e-ecb9-44f8-bcbb-a85643c4c66a" providerId="ADAL" clId="{B465C642-4312-474E-AB32-4E0013FDAC90}" dt="2026-09-17T11:44:52.294" v="192" actId="962"/>
          <ac:spMkLst>
            <pc:docMk/>
            <pc:sldMk cId="1374785059" sldId="271"/>
            <ac:spMk id="4" creationId="{45982C1C-EB40-5410-DD87-31DFC1B9493C}"/>
          </ac:spMkLst>
        </pc:spChg>
        <pc:spChg chg="mod">
          <ac:chgData name="Juliet Kennard" userId="171ce03e-ecb9-44f8-bcbb-a85643c4c66a" providerId="ADAL" clId="{B465C642-4312-474E-AB32-4E0013FDAC90}" dt="2026-09-17T11:46:20.428" v="198" actId="962"/>
          <ac:spMkLst>
            <pc:docMk/>
            <pc:sldMk cId="1374785059" sldId="271"/>
            <ac:spMk id="159" creationId="{D2B013AA-073E-4278-1420-3BB2BED22725}"/>
          </ac:spMkLst>
        </pc:spChg>
      </pc:sldChg>
      <pc:sldChg chg="del">
        <pc:chgData name="Juliet Kennard" userId="171ce03e-ecb9-44f8-bcbb-a85643c4c66a" providerId="ADAL" clId="{B465C642-4312-474E-AB32-4E0013FDAC90}" dt="2026-09-17T11:41:04.643" v="123" actId="2696"/>
        <pc:sldMkLst>
          <pc:docMk/>
          <pc:sldMk cId="4106910286" sldId="272"/>
        </pc:sldMkLst>
      </pc:sldChg>
      <pc:sldChg chg="modSp mod">
        <pc:chgData name="Juliet Kennard" userId="171ce03e-ecb9-44f8-bcbb-a85643c4c66a" providerId="ADAL" clId="{B465C642-4312-474E-AB32-4E0013FDAC90}" dt="2026-09-17T11:48:03.932" v="207" actId="962"/>
        <pc:sldMkLst>
          <pc:docMk/>
          <pc:sldMk cId="2256737926" sldId="273"/>
        </pc:sldMkLst>
        <pc:spChg chg="mod">
          <ac:chgData name="Juliet Kennard" userId="171ce03e-ecb9-44f8-bcbb-a85643c4c66a" providerId="ADAL" clId="{B465C642-4312-474E-AB32-4E0013FDAC90}" dt="2026-09-17T11:40:22.299" v="89" actId="14100"/>
          <ac:spMkLst>
            <pc:docMk/>
            <pc:sldMk cId="2256737926" sldId="273"/>
            <ac:spMk id="2" creationId="{CC009069-03A3-20EA-FDF0-D83819E71360}"/>
          </ac:spMkLst>
        </pc:spChg>
        <pc:spChg chg="mod">
          <ac:chgData name="Juliet Kennard" userId="171ce03e-ecb9-44f8-bcbb-a85643c4c66a" providerId="ADAL" clId="{B465C642-4312-474E-AB32-4E0013FDAC90}" dt="2026-09-17T11:48:03.932" v="207" actId="962"/>
          <ac:spMkLst>
            <pc:docMk/>
            <pc:sldMk cId="2256737926" sldId="273"/>
            <ac:spMk id="3" creationId="{DC80C806-ECA6-7535-989D-E66F15013E36}"/>
          </ac:spMkLst>
        </pc:spChg>
        <pc:spChg chg="mod">
          <ac:chgData name="Juliet Kennard" userId="171ce03e-ecb9-44f8-bcbb-a85643c4c66a" providerId="ADAL" clId="{B465C642-4312-474E-AB32-4E0013FDAC90}" dt="2026-09-17T11:40:42.874" v="94" actId="1036"/>
          <ac:spMkLst>
            <pc:docMk/>
            <pc:sldMk cId="2256737926" sldId="273"/>
            <ac:spMk id="4" creationId="{A50A23BB-6DCF-C470-8C79-DD92CADE80DF}"/>
          </ac:spMkLst>
        </pc:spChg>
        <pc:spChg chg="mod">
          <ac:chgData name="Juliet Kennard" userId="171ce03e-ecb9-44f8-bcbb-a85643c4c66a" providerId="ADAL" clId="{B465C642-4312-474E-AB32-4E0013FDAC90}" dt="2026-09-17T11:40:49.947" v="110" actId="20577"/>
          <ac:spMkLst>
            <pc:docMk/>
            <pc:sldMk cId="2256737926" sldId="273"/>
            <ac:spMk id="150" creationId="{3A0CB78C-0F68-6DC6-3A01-56E6C508ACEA}"/>
          </ac:spMkLst>
        </pc:spChg>
      </pc:sldChg>
      <pc:sldChg chg="modSp mod">
        <pc:chgData name="Juliet Kennard" userId="171ce03e-ecb9-44f8-bcbb-a85643c4c66a" providerId="ADAL" clId="{B465C642-4312-474E-AB32-4E0013FDAC90}" dt="2026-09-17T11:48:08.659" v="208" actId="962"/>
        <pc:sldMkLst>
          <pc:docMk/>
          <pc:sldMk cId="721302276" sldId="274"/>
        </pc:sldMkLst>
        <pc:spChg chg="mod">
          <ac:chgData name="Juliet Kennard" userId="171ce03e-ecb9-44f8-bcbb-a85643c4c66a" providerId="ADAL" clId="{B465C642-4312-474E-AB32-4E0013FDAC90}" dt="2026-09-17T11:48:08.659" v="208" actId="962"/>
          <ac:spMkLst>
            <pc:docMk/>
            <pc:sldMk cId="721302276" sldId="274"/>
            <ac:spMk id="3" creationId="{C43FA9A3-601E-75F6-1F92-51376BDBD05A}"/>
          </ac:spMkLst>
        </pc:spChg>
        <pc:spChg chg="mod">
          <ac:chgData name="Juliet Kennard" userId="171ce03e-ecb9-44f8-bcbb-a85643c4c66a" providerId="ADAL" clId="{B465C642-4312-474E-AB32-4E0013FDAC90}" dt="2026-09-17T11:40:59.106" v="122" actId="20577"/>
          <ac:spMkLst>
            <pc:docMk/>
            <pc:sldMk cId="721302276" sldId="274"/>
            <ac:spMk id="150" creationId="{94803740-9F6C-5DC5-732D-5DFE2F376FA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6" name="Google Shape;10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b87e320b3d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3b87e320b3d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g3b87e320b3d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b87e320b3d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b87e320b3d_0_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139700" lvl="0" indent="0" algn="l" rtl="0">
              <a:spcBef>
                <a:spcPts val="0"/>
              </a:spcBef>
              <a:spcAft>
                <a:spcPts val="0"/>
              </a:spcAft>
              <a:buSzPts val="1400"/>
              <a:buNone/>
            </a:pPr>
            <a:endParaRPr dirty="0"/>
          </a:p>
        </p:txBody>
      </p:sp>
      <p:sp>
        <p:nvSpPr>
          <p:cNvPr id="121" name="Google Shape;121;g3b87e320b3d_0_1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ca7709f1b3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3ca7709f1b3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Here is an answer graph for the question on slide 3: patterns and trends in data. </a:t>
            </a:r>
            <a:r>
              <a:rPr lang="en-GB" dirty="0">
                <a:latin typeface="Century Gothic"/>
                <a:sym typeface="Century Gothic"/>
              </a:rPr>
              <a:t>D</a:t>
            </a:r>
            <a:r>
              <a:rPr lang="en-GB" dirty="0">
                <a:latin typeface="Century Gothic"/>
                <a:ea typeface="Century Gothic"/>
                <a:cs typeface="Century Gothic"/>
                <a:sym typeface="Century Gothic"/>
              </a:rPr>
              <a:t>isplay this to learners if time is not available for plotting the graph.</a:t>
            </a:r>
          </a:p>
          <a:p>
            <a:pPr marL="0" lvl="0" indent="0" algn="l" rtl="0">
              <a:spcBef>
                <a:spcPts val="0"/>
              </a:spcBef>
              <a:spcAft>
                <a:spcPts val="0"/>
              </a:spcAft>
              <a:buNone/>
            </a:pPr>
            <a:endParaRPr lang="en-GB" dirty="0">
              <a:latin typeface="Century Gothic"/>
              <a:sym typeface="Century Gothic"/>
            </a:endParaRPr>
          </a:p>
          <a:p>
            <a:pPr marL="228600" lvl="0" indent="-228600" algn="l" rtl="0">
              <a:lnSpc>
                <a:spcPct val="100000"/>
              </a:lnSpc>
              <a:spcBef>
                <a:spcPts val="0"/>
              </a:spcBef>
              <a:spcAft>
                <a:spcPts val="0"/>
              </a:spcAft>
              <a:buSzPts val="1400"/>
              <a:buFont typeface="+mj-lt"/>
              <a:buAutoNum type="alphaLcParenR"/>
            </a:pPr>
            <a:r>
              <a:rPr lang="en-GB" dirty="0">
                <a:latin typeface="Century Gothic"/>
                <a:ea typeface="Century Gothic"/>
                <a:cs typeface="Century Gothic"/>
                <a:sym typeface="Century Gothic"/>
              </a:rPr>
              <a:t>Provide scales if learners are not confident in this area. The </a:t>
            </a:r>
            <a:r>
              <a:rPr lang="en-GB" i="1" dirty="0">
                <a:latin typeface="Century Gothic"/>
                <a:ea typeface="Century Gothic"/>
                <a:cs typeface="Century Gothic"/>
                <a:sym typeface="Century Gothic"/>
              </a:rPr>
              <a:t>x</a:t>
            </a:r>
            <a:r>
              <a:rPr lang="en-GB" dirty="0">
                <a:latin typeface="Century Gothic"/>
                <a:ea typeface="Century Gothic"/>
                <a:cs typeface="Century Gothic"/>
                <a:sym typeface="Century Gothic"/>
              </a:rPr>
              <a:t>-axis is labelled ‘Concentration of hydrochloric acid (mol/dm</a:t>
            </a:r>
            <a:r>
              <a:rPr lang="en-GB" baseline="30000" dirty="0">
                <a:latin typeface="Century Gothic"/>
                <a:ea typeface="Century Gothic"/>
                <a:cs typeface="Century Gothic"/>
                <a:sym typeface="Century Gothic"/>
              </a:rPr>
              <a:t>3</a:t>
            </a:r>
            <a:r>
              <a:rPr lang="en-GB" dirty="0">
                <a:latin typeface="Century Gothic"/>
                <a:ea typeface="Century Gothic"/>
                <a:cs typeface="Century Gothic"/>
                <a:sym typeface="Century Gothic"/>
              </a:rPr>
              <a:t>)’ and the scale should increase in intervals of 0.1 or 0.2 units. The </a:t>
            </a:r>
            <a:r>
              <a:rPr lang="en-GB" i="1" dirty="0">
                <a:latin typeface="Century Gothic"/>
                <a:ea typeface="Century Gothic"/>
                <a:cs typeface="Century Gothic"/>
                <a:sym typeface="Century Gothic"/>
              </a:rPr>
              <a:t>y</a:t>
            </a:r>
            <a:r>
              <a:rPr lang="en-GB" dirty="0">
                <a:latin typeface="Century Gothic"/>
                <a:ea typeface="Century Gothic"/>
                <a:cs typeface="Century Gothic"/>
                <a:sym typeface="Century Gothic"/>
              </a:rPr>
              <a:t>-axis is labelled ‘Final volume of hydrogen collected (cm</a:t>
            </a:r>
            <a:r>
              <a:rPr lang="en-GB" baseline="30000" dirty="0">
                <a:latin typeface="Century Gothic"/>
                <a:ea typeface="Century Gothic"/>
                <a:cs typeface="Century Gothic"/>
                <a:sym typeface="Century Gothic"/>
              </a:rPr>
              <a:t>3</a:t>
            </a:r>
            <a:r>
              <a:rPr lang="en-GB" dirty="0">
                <a:latin typeface="Century Gothic"/>
                <a:ea typeface="Century Gothic"/>
                <a:cs typeface="Century Gothic"/>
                <a:sym typeface="Century Gothic"/>
              </a:rPr>
              <a:t>)’ and the scale should increase with suitable intervals of 10 or 20 units. Learners should plot the points correctly and draw a straight line of best fit. Remind learners to look at their plotted points by holding the paper to their eye to see if it looks as if it is a straight line or a curve. </a:t>
            </a:r>
          </a:p>
          <a:p>
            <a:pPr marL="0" lvl="0" indent="0" algn="l" rtl="0">
              <a:spcBef>
                <a:spcPts val="0"/>
              </a:spcBef>
              <a:spcAft>
                <a:spcPts val="0"/>
              </a:spcAft>
              <a:buNone/>
            </a:pPr>
            <a:endParaRPr dirty="0"/>
          </a:p>
        </p:txBody>
      </p:sp>
      <p:sp>
        <p:nvSpPr>
          <p:cNvPr id="156" name="Google Shape;156;g3ca7709f1b3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a:extLst>
            <a:ext uri="{FF2B5EF4-FFF2-40B4-BE49-F238E27FC236}">
              <a16:creationId xmlns:a16="http://schemas.microsoft.com/office/drawing/2014/main" id="{53EF7CB1-A30F-711A-8D76-EF8911F27B7F}"/>
            </a:ext>
          </a:extLst>
        </p:cNvPr>
        <p:cNvGrpSpPr/>
        <p:nvPr/>
      </p:nvGrpSpPr>
      <p:grpSpPr>
        <a:xfrm>
          <a:off x="0" y="0"/>
          <a:ext cx="0" cy="0"/>
          <a:chOff x="0" y="0"/>
          <a:chExt cx="0" cy="0"/>
        </a:xfrm>
      </p:grpSpPr>
      <p:sp>
        <p:nvSpPr>
          <p:cNvPr id="154" name="Google Shape;154;g3ca7709f1b3_0_1:notes">
            <a:extLst>
              <a:ext uri="{FF2B5EF4-FFF2-40B4-BE49-F238E27FC236}">
                <a16:creationId xmlns:a16="http://schemas.microsoft.com/office/drawing/2014/main" id="{4023740D-3E7B-18C6-5A15-56457E0B41B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3ca7709f1b3_0_1:notes">
            <a:extLst>
              <a:ext uri="{FF2B5EF4-FFF2-40B4-BE49-F238E27FC236}">
                <a16:creationId xmlns:a16="http://schemas.microsoft.com/office/drawing/2014/main" id="{4F6B8065-449E-301A-1786-C87951058B42}"/>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6" name="Google Shape;156;g3ca7709f1b3_0_1:notes">
            <a:extLst>
              <a:ext uri="{FF2B5EF4-FFF2-40B4-BE49-F238E27FC236}">
                <a16:creationId xmlns:a16="http://schemas.microsoft.com/office/drawing/2014/main" id="{7B17361D-4480-9F41-F886-AAA967BBA8FF}"/>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5</a:t>
            </a:fld>
            <a:endParaRPr/>
          </a:p>
        </p:txBody>
      </p:sp>
    </p:spTree>
    <p:extLst>
      <p:ext uri="{BB962C8B-B14F-4D97-AF65-F5344CB8AC3E}">
        <p14:creationId xmlns:p14="http://schemas.microsoft.com/office/powerpoint/2010/main" val="1985306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b87e320b3d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b87e320b3d_0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Show learners a periodic table and check they understand what a period is. Highlight period 3 to them.</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For additional scaffolding, ask:</a:t>
            </a:r>
          </a:p>
          <a:p>
            <a:pPr marL="171450" lvl="0" indent="-171450" algn="l" rtl="0">
              <a:lnSpc>
                <a:spcPct val="100000"/>
              </a:lnSpc>
              <a:spcBef>
                <a:spcPts val="0"/>
              </a:spcBef>
              <a:spcAft>
                <a:spcPts val="0"/>
              </a:spcAft>
              <a:buSzPts val="1400"/>
              <a:buFont typeface="Arial" panose="020B0604020202020204" pitchFamily="34" charset="0"/>
              <a:buChar char="•"/>
            </a:pPr>
            <a:r>
              <a:rPr lang="en-GB" dirty="0">
                <a:latin typeface="Century Gothic"/>
                <a:ea typeface="Century Gothic"/>
                <a:cs typeface="Century Gothic"/>
                <a:sym typeface="Century Gothic"/>
              </a:rPr>
              <a:t>Look at the number of protons – what pattern do you see?</a:t>
            </a:r>
          </a:p>
          <a:p>
            <a:pPr marL="171450" lvl="0" indent="-171450" algn="l" rtl="0">
              <a:lnSpc>
                <a:spcPct val="100000"/>
              </a:lnSpc>
              <a:spcBef>
                <a:spcPts val="0"/>
              </a:spcBef>
              <a:spcAft>
                <a:spcPts val="0"/>
              </a:spcAft>
              <a:buSzPts val="1400"/>
              <a:buFont typeface="Arial" panose="020B0604020202020204" pitchFamily="34" charset="0"/>
              <a:buChar char="•"/>
            </a:pPr>
            <a:r>
              <a:rPr lang="en-GB" dirty="0">
                <a:latin typeface="Century Gothic"/>
                <a:ea typeface="Century Gothic"/>
                <a:cs typeface="Century Gothic"/>
                <a:sym typeface="Century Gothic"/>
              </a:rPr>
              <a:t>Look at the atomic masses – what pattern do you notice?</a:t>
            </a:r>
          </a:p>
        </p:txBody>
      </p:sp>
      <p:sp>
        <p:nvSpPr>
          <p:cNvPr id="130" name="Google Shape;130;g3b87e320b3d_0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52BD380F-E212-484A-3C72-425FDF577120}"/>
            </a:ext>
          </a:extLst>
        </p:cNvPr>
        <p:cNvGrpSpPr/>
        <p:nvPr/>
      </p:nvGrpSpPr>
      <p:grpSpPr>
        <a:xfrm>
          <a:off x="0" y="0"/>
          <a:ext cx="0" cy="0"/>
          <a:chOff x="0" y="0"/>
          <a:chExt cx="0" cy="0"/>
        </a:xfrm>
      </p:grpSpPr>
      <p:sp>
        <p:nvSpPr>
          <p:cNvPr id="128" name="Google Shape;128;g3b87e320b3d_0_18:notes">
            <a:extLst>
              <a:ext uri="{FF2B5EF4-FFF2-40B4-BE49-F238E27FC236}">
                <a16:creationId xmlns:a16="http://schemas.microsoft.com/office/drawing/2014/main" id="{5A943D61-34A9-22B9-ECDC-88C340332F1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b87e320b3d_0_18:notes">
            <a:extLst>
              <a:ext uri="{FF2B5EF4-FFF2-40B4-BE49-F238E27FC236}">
                <a16:creationId xmlns:a16="http://schemas.microsoft.com/office/drawing/2014/main" id="{FB106CD8-DC44-32EF-5511-9283B17E3768}"/>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Century Gothic"/>
              <a:ea typeface="Century Gothic"/>
              <a:cs typeface="Century Gothic"/>
              <a:sym typeface="Century Gothic"/>
            </a:endParaRPr>
          </a:p>
        </p:txBody>
      </p:sp>
      <p:sp>
        <p:nvSpPr>
          <p:cNvPr id="130" name="Google Shape;130;g3b87e320b3d_0_18:notes">
            <a:extLst>
              <a:ext uri="{FF2B5EF4-FFF2-40B4-BE49-F238E27FC236}">
                <a16:creationId xmlns:a16="http://schemas.microsoft.com/office/drawing/2014/main" id="{9013EA65-1771-789E-3469-5FE8E10497E9}"/>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7</a:t>
            </a:fld>
            <a:endParaRPr/>
          </a:p>
        </p:txBody>
      </p:sp>
    </p:spTree>
    <p:extLst>
      <p:ext uri="{BB962C8B-B14F-4D97-AF65-F5344CB8AC3E}">
        <p14:creationId xmlns:p14="http://schemas.microsoft.com/office/powerpoint/2010/main" val="1446698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48094483-E7E6-8C16-442C-C9EA221EDBED}"/>
            </a:ext>
          </a:extLst>
        </p:cNvPr>
        <p:cNvGrpSpPr/>
        <p:nvPr/>
      </p:nvGrpSpPr>
      <p:grpSpPr>
        <a:xfrm>
          <a:off x="0" y="0"/>
          <a:ext cx="0" cy="0"/>
          <a:chOff x="0" y="0"/>
          <a:chExt cx="0" cy="0"/>
        </a:xfrm>
      </p:grpSpPr>
      <p:sp>
        <p:nvSpPr>
          <p:cNvPr id="128" name="Google Shape;128;g3b87e320b3d_0_18:notes">
            <a:extLst>
              <a:ext uri="{FF2B5EF4-FFF2-40B4-BE49-F238E27FC236}">
                <a16:creationId xmlns:a16="http://schemas.microsoft.com/office/drawing/2014/main" id="{F6A0AB4C-34E9-F0A9-518C-9524E8426E1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b87e320b3d_0_18:notes">
            <a:extLst>
              <a:ext uri="{FF2B5EF4-FFF2-40B4-BE49-F238E27FC236}">
                <a16:creationId xmlns:a16="http://schemas.microsoft.com/office/drawing/2014/main" id="{B1ABB23E-53C5-714C-1A10-4109D60AC453}"/>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latin typeface="Century Gothic"/>
                <a:ea typeface="Century Gothic"/>
                <a:cs typeface="Century Gothic"/>
                <a:sym typeface="Century Gothic"/>
              </a:rPr>
              <a:t>c) </a:t>
            </a:r>
            <a:r>
              <a:rPr lang="en-GB" dirty="0"/>
              <a:t>Some learners may also notice that the relationship is positive but not consistent each time.</a:t>
            </a:r>
          </a:p>
        </p:txBody>
      </p:sp>
      <p:sp>
        <p:nvSpPr>
          <p:cNvPr id="130" name="Google Shape;130;g3b87e320b3d_0_18:notes">
            <a:extLst>
              <a:ext uri="{FF2B5EF4-FFF2-40B4-BE49-F238E27FC236}">
                <a16:creationId xmlns:a16="http://schemas.microsoft.com/office/drawing/2014/main" id="{93E741B7-356B-E82E-B1F0-0991A9AD9415}"/>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8</a:t>
            </a:fld>
            <a:endParaRPr/>
          </a:p>
        </p:txBody>
      </p:sp>
    </p:spTree>
    <p:extLst>
      <p:ext uri="{BB962C8B-B14F-4D97-AF65-F5344CB8AC3E}">
        <p14:creationId xmlns:p14="http://schemas.microsoft.com/office/powerpoint/2010/main" val="2968645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3ca7709f1b3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3ca7709f1b3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Explain to learners that calcium carbonate chips are like small stones. You can opt to demonstrate the reaction and learners can record data from the demonstration.</a:t>
            </a:r>
            <a:endParaRPr dirty="0"/>
          </a:p>
        </p:txBody>
      </p:sp>
      <p:sp>
        <p:nvSpPr>
          <p:cNvPr id="139" name="Google Shape;139;g3ca7709f1b3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ca7709f1b3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ca7709f1b3_0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a) Time (s) is plotted on the </a:t>
            </a:r>
            <a:r>
              <a:rPr lang="en-GB" i="1" dirty="0"/>
              <a:t>x-</a:t>
            </a:r>
            <a:r>
              <a:rPr lang="en-GB" dirty="0"/>
              <a:t>axis and mass (g) on the </a:t>
            </a:r>
            <a:r>
              <a:rPr lang="en-GB" i="1" dirty="0"/>
              <a:t>y</a:t>
            </a:r>
            <a:r>
              <a:rPr lang="en-GB" dirty="0"/>
              <a:t>-axis. The line of best fit should be a straight line showing a negative linear relationship.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Here is an answer graph for the question on slide 9: using data. </a:t>
            </a:r>
            <a:r>
              <a:rPr lang="en-GB" dirty="0">
                <a:latin typeface="Century Gothic"/>
                <a:sym typeface="Century Gothic"/>
              </a:rPr>
              <a:t>D</a:t>
            </a:r>
            <a:r>
              <a:rPr lang="en-GB" dirty="0">
                <a:latin typeface="Century Gothic"/>
                <a:ea typeface="Century Gothic"/>
                <a:cs typeface="Century Gothic"/>
                <a:sym typeface="Century Gothic"/>
              </a:rPr>
              <a:t>isplay this to learners if time is not available for plotting the graph.</a:t>
            </a:r>
            <a:endParaRPr dirty="0"/>
          </a:p>
        </p:txBody>
      </p:sp>
      <p:sp>
        <p:nvSpPr>
          <p:cNvPr id="166" name="Google Shape;166;g3ca7709f1b3_0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ED03E2CE-80DE-D89C-DA82-26EBA8E4830D}"/>
            </a:ext>
          </a:extLst>
        </p:cNvPr>
        <p:cNvGrpSpPr/>
        <p:nvPr/>
      </p:nvGrpSpPr>
      <p:grpSpPr>
        <a:xfrm>
          <a:off x="0" y="0"/>
          <a:ext cx="0" cy="0"/>
          <a:chOff x="0" y="0"/>
          <a:chExt cx="0" cy="0"/>
        </a:xfrm>
      </p:grpSpPr>
      <p:sp>
        <p:nvSpPr>
          <p:cNvPr id="137" name="Google Shape;137;g3ca7709f1b3_0_11:notes">
            <a:extLst>
              <a:ext uri="{FF2B5EF4-FFF2-40B4-BE49-F238E27FC236}">
                <a16:creationId xmlns:a16="http://schemas.microsoft.com/office/drawing/2014/main" id="{363CD1D1-5521-F4FE-9837-9F3CC1F0B6D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3ca7709f1b3_0_11:notes">
            <a:extLst>
              <a:ext uri="{FF2B5EF4-FFF2-40B4-BE49-F238E27FC236}">
                <a16:creationId xmlns:a16="http://schemas.microsoft.com/office/drawing/2014/main" id="{6275BB07-5442-9B1A-C86D-573EA735A363}"/>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c) Demonstrate, using the answer graph, how to interpolate to find this figure. Draw a line upwards from 55 seconds until it hits the line of best fit and then draw a horizontal line to the </a:t>
            </a:r>
            <a:r>
              <a:rPr lang="en-GB" i="1" dirty="0"/>
              <a:t>y</a:t>
            </a:r>
            <a:r>
              <a:rPr lang="en-GB" dirty="0"/>
              <a:t>-axis and read off the figure. </a:t>
            </a:r>
            <a:endParaRPr dirty="0"/>
          </a:p>
        </p:txBody>
      </p:sp>
      <p:sp>
        <p:nvSpPr>
          <p:cNvPr id="139" name="Google Shape;139;g3ca7709f1b3_0_11:notes">
            <a:extLst>
              <a:ext uri="{FF2B5EF4-FFF2-40B4-BE49-F238E27FC236}">
                <a16:creationId xmlns:a16="http://schemas.microsoft.com/office/drawing/2014/main" id="{AC561A67-F4CD-9E40-30AA-DC2ECB30803A}"/>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11</a:t>
            </a:fld>
            <a:endParaRPr/>
          </a:p>
        </p:txBody>
      </p:sp>
    </p:spTree>
    <p:extLst>
      <p:ext uri="{BB962C8B-B14F-4D97-AF65-F5344CB8AC3E}">
        <p14:creationId xmlns:p14="http://schemas.microsoft.com/office/powerpoint/2010/main" val="632838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3b87e320b3d_0_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3b87e320b3d_0_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You can decide whether this data is too complex for your learners. Remove a set of data to make this simpler. Learners can plot this graph, or you can give them two of the three concentration data sets pre-plotted to save time. Slide 13 has a copy of the full graph. Slide 14 provides an example with just two of the three data sets plotted. Similarities and difference are available on slide 15. An example conclusion is available on slide 16. </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Encourage learners to discuss what they see in the table and/or in the graph before answering the question independently.</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Some learners may need sentence starters to help them unpack this data.</a:t>
            </a: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Ask learners – how would we know that the reaction had finished? </a:t>
            </a: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Answer: the volume of gas produced levels off and does not increase much as time continues. Using 3 mol/dm</a:t>
            </a:r>
            <a:r>
              <a:rPr lang="en-GB" baseline="30000" dirty="0">
                <a:latin typeface="Century Gothic"/>
                <a:ea typeface="Century Gothic"/>
                <a:cs typeface="Century Gothic"/>
                <a:sym typeface="Century Gothic"/>
              </a:rPr>
              <a:t>3 </a:t>
            </a:r>
            <a:r>
              <a:rPr lang="en-GB" baseline="0" dirty="0">
                <a:latin typeface="Century Gothic"/>
                <a:ea typeface="Century Gothic"/>
                <a:cs typeface="Century Gothic"/>
                <a:sym typeface="Century Gothic"/>
              </a:rPr>
              <a:t>acid</a:t>
            </a:r>
            <a:r>
              <a:rPr lang="en-GB" dirty="0">
                <a:latin typeface="Century Gothic"/>
                <a:ea typeface="Century Gothic"/>
                <a:cs typeface="Century Gothic"/>
                <a:sym typeface="Century Gothic"/>
              </a:rPr>
              <a:t> we can see the reaction finished at 4 minutes because the volume is the same at 5 minutes.</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a:p>
            <a:pPr marL="0" lvl="0" indent="0" algn="l" rtl="0">
              <a:spcBef>
                <a:spcPts val="1200"/>
              </a:spcBef>
              <a:spcAft>
                <a:spcPts val="0"/>
              </a:spcAft>
              <a:buNone/>
            </a:pPr>
            <a:r>
              <a:rPr lang="en-GB" b="0" dirty="0">
                <a:latin typeface="Century Gothic"/>
                <a:ea typeface="Century Gothic"/>
                <a:cs typeface="Century Gothic"/>
                <a:sym typeface="Century Gothic"/>
              </a:rPr>
              <a:t>Remind students that a conclusion should:</a:t>
            </a:r>
          </a:p>
          <a:p>
            <a:pPr marL="171450" lvl="0" indent="-171450" algn="l" rtl="0">
              <a:spcBef>
                <a:spcPts val="1200"/>
              </a:spcBef>
              <a:spcAft>
                <a:spcPts val="0"/>
              </a:spcAft>
              <a:buFont typeface="Arial" panose="020B0604020202020204" pitchFamily="34" charset="0"/>
              <a:buChar char="•"/>
            </a:pPr>
            <a:r>
              <a:rPr lang="en-GB" b="0" dirty="0">
                <a:latin typeface="Century Gothic"/>
                <a:ea typeface="Century Gothic"/>
                <a:cs typeface="Century Gothic"/>
                <a:sym typeface="Century Gothic"/>
              </a:rPr>
              <a:t>describe any pattern or trend clearly</a:t>
            </a:r>
          </a:p>
          <a:p>
            <a:pPr marL="171450" lvl="0" indent="-171450" algn="l" rtl="0">
              <a:spcBef>
                <a:spcPts val="1200"/>
              </a:spcBef>
              <a:spcAft>
                <a:spcPts val="0"/>
              </a:spcAft>
              <a:buFont typeface="Arial" panose="020B0604020202020204" pitchFamily="34" charset="0"/>
              <a:buChar char="•"/>
            </a:pPr>
            <a:r>
              <a:rPr lang="en-GB" b="0" dirty="0">
                <a:latin typeface="Century Gothic"/>
                <a:ea typeface="Century Gothic"/>
                <a:cs typeface="Century Gothic"/>
                <a:sym typeface="Century Gothic"/>
              </a:rPr>
              <a:t>state the relationship between the variables</a:t>
            </a:r>
          </a:p>
          <a:p>
            <a:pPr marL="171450" lvl="0" indent="-171450" algn="l" rtl="0">
              <a:spcBef>
                <a:spcPts val="1200"/>
              </a:spcBef>
              <a:spcAft>
                <a:spcPts val="0"/>
              </a:spcAft>
              <a:buFont typeface="Arial" panose="020B0604020202020204" pitchFamily="34" charset="0"/>
              <a:buChar char="•"/>
            </a:pPr>
            <a:r>
              <a:rPr lang="en-GB" b="0" dirty="0">
                <a:latin typeface="Century Gothic"/>
                <a:ea typeface="Century Gothic"/>
                <a:cs typeface="Century Gothic"/>
                <a:sym typeface="Century Gothic"/>
              </a:rPr>
              <a:t>include actual data</a:t>
            </a:r>
          </a:p>
          <a:p>
            <a:pPr marL="171450" lvl="0" indent="-171450" algn="l" rtl="0">
              <a:spcBef>
                <a:spcPts val="1200"/>
              </a:spcBef>
              <a:spcAft>
                <a:spcPts val="0"/>
              </a:spcAft>
              <a:buFont typeface="Arial" panose="020B0604020202020204" pitchFamily="34" charset="0"/>
              <a:buChar char="•"/>
            </a:pPr>
            <a:r>
              <a:rPr lang="en-GB" b="0" dirty="0">
                <a:latin typeface="Century Gothic"/>
                <a:ea typeface="Century Gothic"/>
                <a:cs typeface="Century Gothic"/>
                <a:sym typeface="Century Gothic"/>
              </a:rPr>
              <a:t>explain what has happened (this is not the focus for the session however).</a:t>
            </a:r>
          </a:p>
          <a:p>
            <a:pPr marL="0" lvl="0" indent="0" algn="l" rtl="0">
              <a:lnSpc>
                <a:spcPct val="100000"/>
              </a:lnSpc>
              <a:spcBef>
                <a:spcPts val="0"/>
              </a:spcBef>
              <a:spcAft>
                <a:spcPts val="0"/>
              </a:spcAft>
              <a:buSzPts val="1400"/>
              <a:buNone/>
            </a:pPr>
            <a:endParaRPr lang="en-GB" dirty="0">
              <a:latin typeface="Century Gothic"/>
              <a:ea typeface="Century Gothic"/>
              <a:cs typeface="Century Gothic"/>
              <a:sym typeface="Century Gothic"/>
            </a:endParaRPr>
          </a:p>
        </p:txBody>
      </p:sp>
      <p:sp>
        <p:nvSpPr>
          <p:cNvPr id="139" name="Google Shape;139;g3b87e320b3d_0_3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b87e320b3d_0_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b87e320b3d_0_4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latin typeface="Century Gothic"/>
                <a:ea typeface="Century Gothic"/>
                <a:cs typeface="Century Gothic"/>
                <a:sym typeface="Century Gothic"/>
              </a:rPr>
              <a:t>Here is a model graph for the question on slide 12: using data to draw conclusions. Display this to learners if time is not available for plotting the graph.</a:t>
            </a:r>
            <a:endParaRPr dirty="0">
              <a:latin typeface="Century Gothic"/>
              <a:ea typeface="Century Gothic"/>
              <a:cs typeface="Century Gothic"/>
              <a:sym typeface="Century Gothic"/>
            </a:endParaRPr>
          </a:p>
        </p:txBody>
      </p:sp>
      <p:sp>
        <p:nvSpPr>
          <p:cNvPr id="148" name="Google Shape;148;g3b87e320b3d_0_4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a:extLst>
            <a:ext uri="{FF2B5EF4-FFF2-40B4-BE49-F238E27FC236}">
              <a16:creationId xmlns:a16="http://schemas.microsoft.com/office/drawing/2014/main" id="{0D8FB9B4-4F4E-5686-D287-E1919BDBF26A}"/>
            </a:ext>
          </a:extLst>
        </p:cNvPr>
        <p:cNvGrpSpPr/>
        <p:nvPr/>
      </p:nvGrpSpPr>
      <p:grpSpPr>
        <a:xfrm>
          <a:off x="0" y="0"/>
          <a:ext cx="0" cy="0"/>
          <a:chOff x="0" y="0"/>
          <a:chExt cx="0" cy="0"/>
        </a:xfrm>
      </p:grpSpPr>
      <p:sp>
        <p:nvSpPr>
          <p:cNvPr id="146" name="Google Shape;146;g3b87e320b3d_0_49:notes">
            <a:extLst>
              <a:ext uri="{FF2B5EF4-FFF2-40B4-BE49-F238E27FC236}">
                <a16:creationId xmlns:a16="http://schemas.microsoft.com/office/drawing/2014/main" id="{A8801AE7-C0DD-787C-28F7-1549A5964EC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b87e320b3d_0_49:notes">
            <a:extLst>
              <a:ext uri="{FF2B5EF4-FFF2-40B4-BE49-F238E27FC236}">
                <a16:creationId xmlns:a16="http://schemas.microsoft.com/office/drawing/2014/main" id="{D608A617-5999-D9A5-3943-90BC7C7D40B6}"/>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latin typeface="Century Gothic"/>
                <a:ea typeface="Century Gothic"/>
                <a:cs typeface="Century Gothic"/>
                <a:sym typeface="Century Gothic"/>
              </a:rPr>
              <a:t>Here is a scaffolded model graph for the question on slide 12 for you to with learners. They can plot the final set: 3 mol/dm</a:t>
            </a:r>
            <a:r>
              <a:rPr lang="en-GB" baseline="30000" dirty="0">
                <a:latin typeface="Century Gothic"/>
                <a:ea typeface="Century Gothic"/>
                <a:cs typeface="Century Gothic"/>
                <a:sym typeface="Century Gothic"/>
              </a:rPr>
              <a:t>3</a:t>
            </a:r>
            <a:r>
              <a:rPr lang="en-GB" dirty="0">
                <a:latin typeface="Century Gothic"/>
                <a:ea typeface="Century Gothic"/>
                <a:cs typeface="Century Gothic"/>
                <a:sym typeface="Century Gothic"/>
              </a:rPr>
              <a:t>. </a:t>
            </a:r>
            <a:endParaRPr dirty="0">
              <a:latin typeface="Century Gothic"/>
              <a:ea typeface="Century Gothic"/>
              <a:cs typeface="Century Gothic"/>
              <a:sym typeface="Century Gothic"/>
            </a:endParaRPr>
          </a:p>
        </p:txBody>
      </p:sp>
      <p:sp>
        <p:nvSpPr>
          <p:cNvPr id="148" name="Google Shape;148;g3b87e320b3d_0_49:notes">
            <a:extLst>
              <a:ext uri="{FF2B5EF4-FFF2-40B4-BE49-F238E27FC236}">
                <a16:creationId xmlns:a16="http://schemas.microsoft.com/office/drawing/2014/main" id="{AAD1C632-B3D2-866C-4AD1-98633AC1F117}"/>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extLst>
      <p:ext uri="{BB962C8B-B14F-4D97-AF65-F5344CB8AC3E}">
        <p14:creationId xmlns:p14="http://schemas.microsoft.com/office/powerpoint/2010/main" val="37719071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a:extLst>
            <a:ext uri="{FF2B5EF4-FFF2-40B4-BE49-F238E27FC236}">
              <a16:creationId xmlns:a16="http://schemas.microsoft.com/office/drawing/2014/main" id="{05386DD3-091E-BDB5-6A13-0C49016EC49D}"/>
            </a:ext>
          </a:extLst>
        </p:cNvPr>
        <p:cNvGrpSpPr/>
        <p:nvPr/>
      </p:nvGrpSpPr>
      <p:grpSpPr>
        <a:xfrm>
          <a:off x="0" y="0"/>
          <a:ext cx="0" cy="0"/>
          <a:chOff x="0" y="0"/>
          <a:chExt cx="0" cy="0"/>
        </a:xfrm>
      </p:grpSpPr>
      <p:sp>
        <p:nvSpPr>
          <p:cNvPr id="146" name="Google Shape;146;g3b87e320b3d_0_49:notes">
            <a:extLst>
              <a:ext uri="{FF2B5EF4-FFF2-40B4-BE49-F238E27FC236}">
                <a16:creationId xmlns:a16="http://schemas.microsoft.com/office/drawing/2014/main" id="{068D90A4-1280-D725-15C8-571430D7F7D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b87e320b3d_0_49:notes">
            <a:extLst>
              <a:ext uri="{FF2B5EF4-FFF2-40B4-BE49-F238E27FC236}">
                <a16:creationId xmlns:a16="http://schemas.microsoft.com/office/drawing/2014/main" id="{49CAEA49-E081-E9D8-5204-79C488B58D8E}"/>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0" dirty="0">
                <a:latin typeface="Century Gothic"/>
                <a:ea typeface="Century Gothic"/>
                <a:cs typeface="Century Gothic"/>
                <a:sym typeface="Century Gothic"/>
              </a:rPr>
              <a:t>Above are a selection of possible responses. Learners may have recorded some but not all. </a:t>
            </a:r>
          </a:p>
          <a:p>
            <a:pPr marL="0" lvl="0" indent="0" algn="l" rtl="0">
              <a:spcBef>
                <a:spcPts val="0"/>
              </a:spcBef>
              <a:spcAft>
                <a:spcPts val="0"/>
              </a:spcAft>
              <a:buNone/>
            </a:pPr>
            <a:endParaRPr lang="en-GB" b="0" dirty="0">
              <a:latin typeface="Century Gothic"/>
              <a:ea typeface="Century Gothic"/>
              <a:cs typeface="Century Gothic"/>
              <a:sym typeface="Century Gothic"/>
            </a:endParaRPr>
          </a:p>
          <a:p>
            <a:pPr marL="0" lvl="0" indent="0" algn="l" rtl="0">
              <a:spcBef>
                <a:spcPts val="0"/>
              </a:spcBef>
              <a:spcAft>
                <a:spcPts val="0"/>
              </a:spcAft>
              <a:buNone/>
            </a:pPr>
            <a:r>
              <a:rPr lang="en-GB" b="0" dirty="0">
                <a:latin typeface="Century Gothic"/>
                <a:ea typeface="Century Gothic"/>
                <a:cs typeface="Century Gothic"/>
                <a:sym typeface="Century Gothic"/>
              </a:rPr>
              <a:t>Differences expanded:</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dirty="0">
                <a:solidFill>
                  <a:schemeClr val="tx1"/>
                </a:solidFill>
              </a:rPr>
              <a:t>Different total volumes of gas are produced: 3 mol/dm</a:t>
            </a:r>
            <a:r>
              <a:rPr lang="en-GB" baseline="30000" dirty="0">
                <a:solidFill>
                  <a:schemeClr val="tx1"/>
                </a:solidFill>
              </a:rPr>
              <a:t>3</a:t>
            </a:r>
            <a:r>
              <a:rPr lang="en-GB" dirty="0">
                <a:solidFill>
                  <a:schemeClr val="tx1"/>
                </a:solidFill>
              </a:rPr>
              <a:t> produces most (100 cm³), 2 mol/dm</a:t>
            </a:r>
            <a:r>
              <a:rPr lang="en-GB" baseline="30000" dirty="0">
                <a:solidFill>
                  <a:schemeClr val="tx1"/>
                </a:solidFill>
              </a:rPr>
              <a:t>3</a:t>
            </a:r>
            <a:r>
              <a:rPr lang="en-GB" dirty="0">
                <a:solidFill>
                  <a:schemeClr val="tx1"/>
                </a:solidFill>
              </a:rPr>
              <a:t> produces 76 cm³, 1 mol/dm</a:t>
            </a:r>
            <a:r>
              <a:rPr lang="en-GB" baseline="30000" dirty="0">
                <a:solidFill>
                  <a:schemeClr val="tx1"/>
                </a:solidFill>
              </a:rPr>
              <a:t>3</a:t>
            </a:r>
            <a:r>
              <a:rPr lang="en-GB" dirty="0">
                <a:solidFill>
                  <a:schemeClr val="tx1"/>
                </a:solidFill>
              </a:rPr>
              <a:t> produces least (38 cm³).</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dirty="0">
                <a:solidFill>
                  <a:schemeClr val="tx1"/>
                </a:solidFill>
              </a:rPr>
              <a:t>The reactions finish at different times: 3 mol/dm</a:t>
            </a:r>
            <a:r>
              <a:rPr lang="en-GB" baseline="30000" dirty="0">
                <a:solidFill>
                  <a:schemeClr val="tx1"/>
                </a:solidFill>
              </a:rPr>
              <a:t>3</a:t>
            </a:r>
            <a:r>
              <a:rPr lang="en-GB" dirty="0">
                <a:solidFill>
                  <a:schemeClr val="tx1"/>
                </a:solidFill>
              </a:rPr>
              <a:t> finishes first, 1 mol/dm</a:t>
            </a:r>
            <a:r>
              <a:rPr lang="en-GB" baseline="30000" dirty="0">
                <a:solidFill>
                  <a:schemeClr val="tx1"/>
                </a:solidFill>
              </a:rPr>
              <a:t>3</a:t>
            </a:r>
            <a:r>
              <a:rPr lang="en-GB" dirty="0">
                <a:solidFill>
                  <a:schemeClr val="tx1"/>
                </a:solidFill>
              </a:rPr>
              <a:t> finishes last. 1 mol/dm</a:t>
            </a:r>
            <a:r>
              <a:rPr lang="en-GB" baseline="30000" dirty="0">
                <a:solidFill>
                  <a:schemeClr val="tx1"/>
                </a:solidFill>
              </a:rPr>
              <a:t>3</a:t>
            </a:r>
            <a:r>
              <a:rPr lang="en-GB" dirty="0">
                <a:solidFill>
                  <a:schemeClr val="tx1"/>
                </a:solidFill>
              </a:rPr>
              <a:t> and 2mol/dm</a:t>
            </a:r>
            <a:r>
              <a:rPr lang="en-GB" baseline="30000" dirty="0">
                <a:solidFill>
                  <a:schemeClr val="tx1"/>
                </a:solidFill>
              </a:rPr>
              <a:t>3</a:t>
            </a:r>
            <a:r>
              <a:rPr lang="en-GB" dirty="0">
                <a:solidFill>
                  <a:schemeClr val="tx1"/>
                </a:solidFill>
              </a:rPr>
              <a:t> may not actually have finished reacting yet but are very close to it.</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dirty="0">
              <a:solidFill>
                <a:schemeClr val="tx1"/>
              </a:solidFill>
            </a:endParaRPr>
          </a:p>
          <a:p>
            <a:pPr marL="0" lvl="0" indent="0" algn="l" rtl="0">
              <a:spcBef>
                <a:spcPts val="0"/>
              </a:spcBef>
              <a:spcAft>
                <a:spcPts val="0"/>
              </a:spcAft>
              <a:buNone/>
            </a:pPr>
            <a:endParaRPr dirty="0">
              <a:latin typeface="Century Gothic"/>
              <a:ea typeface="Century Gothic"/>
              <a:cs typeface="Century Gothic"/>
              <a:sym typeface="Century Gothic"/>
            </a:endParaRPr>
          </a:p>
        </p:txBody>
      </p:sp>
      <p:sp>
        <p:nvSpPr>
          <p:cNvPr id="148" name="Google Shape;148;g3b87e320b3d_0_49:notes">
            <a:extLst>
              <a:ext uri="{FF2B5EF4-FFF2-40B4-BE49-F238E27FC236}">
                <a16:creationId xmlns:a16="http://schemas.microsoft.com/office/drawing/2014/main" id="{3D90EAC0-4FAE-0B39-5348-07CF0133B8F2}"/>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extLst>
      <p:ext uri="{BB962C8B-B14F-4D97-AF65-F5344CB8AC3E}">
        <p14:creationId xmlns:p14="http://schemas.microsoft.com/office/powerpoint/2010/main" val="22081887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a:extLst>
            <a:ext uri="{FF2B5EF4-FFF2-40B4-BE49-F238E27FC236}">
              <a16:creationId xmlns:a16="http://schemas.microsoft.com/office/drawing/2014/main" id="{89725E0A-BFB2-5FD5-D21F-395684749023}"/>
            </a:ext>
          </a:extLst>
        </p:cNvPr>
        <p:cNvGrpSpPr/>
        <p:nvPr/>
      </p:nvGrpSpPr>
      <p:grpSpPr>
        <a:xfrm>
          <a:off x="0" y="0"/>
          <a:ext cx="0" cy="0"/>
          <a:chOff x="0" y="0"/>
          <a:chExt cx="0" cy="0"/>
        </a:xfrm>
      </p:grpSpPr>
      <p:sp>
        <p:nvSpPr>
          <p:cNvPr id="146" name="Google Shape;146;g3b87e320b3d_0_49:notes">
            <a:extLst>
              <a:ext uri="{FF2B5EF4-FFF2-40B4-BE49-F238E27FC236}">
                <a16:creationId xmlns:a16="http://schemas.microsoft.com/office/drawing/2014/main" id="{8CE30090-F5E7-7951-A574-7CEA26DC5AD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b87e320b3d_0_49:notes">
            <a:extLst>
              <a:ext uri="{FF2B5EF4-FFF2-40B4-BE49-F238E27FC236}">
                <a16:creationId xmlns:a16="http://schemas.microsoft.com/office/drawing/2014/main" id="{72B5AA0D-A0DB-A0DF-1288-E1F8EF7AAD26}"/>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solidFill>
                  <a:schemeClr val="tx1"/>
                </a:solidFill>
              </a:rPr>
              <a:t>Further detail learners may include: </a:t>
            </a:r>
          </a:p>
          <a:p>
            <a:pPr marL="0" lvl="0" indent="0" algn="l" rtl="0">
              <a:spcBef>
                <a:spcPts val="0"/>
              </a:spcBef>
              <a:spcAft>
                <a:spcPts val="0"/>
              </a:spcAft>
              <a:buNone/>
            </a:pPr>
            <a:r>
              <a:rPr lang="en-GB" dirty="0">
                <a:solidFill>
                  <a:schemeClr val="tx1"/>
                </a:solidFill>
              </a:rPr>
              <a:t>As the concentration of acid increased from 1 mol/dm</a:t>
            </a:r>
            <a:r>
              <a:rPr lang="en-GB" baseline="30000" dirty="0">
                <a:solidFill>
                  <a:schemeClr val="tx1"/>
                </a:solidFill>
              </a:rPr>
              <a:t>3</a:t>
            </a:r>
            <a:r>
              <a:rPr lang="en-GB" dirty="0">
                <a:solidFill>
                  <a:schemeClr val="tx1"/>
                </a:solidFill>
              </a:rPr>
              <a:t> to 3 mol/dm</a:t>
            </a:r>
            <a:r>
              <a:rPr lang="en-GB" baseline="30000" dirty="0">
                <a:solidFill>
                  <a:schemeClr val="tx1"/>
                </a:solidFill>
              </a:rPr>
              <a:t>3</a:t>
            </a:r>
            <a:r>
              <a:rPr lang="en-GB" dirty="0">
                <a:solidFill>
                  <a:schemeClr val="tx1"/>
                </a:solidFill>
              </a:rPr>
              <a:t>, the volume of gas produced also increased. The 1 mol/dm</a:t>
            </a:r>
            <a:r>
              <a:rPr lang="en-GB" baseline="30000" dirty="0">
                <a:solidFill>
                  <a:schemeClr val="tx1"/>
                </a:solidFill>
              </a:rPr>
              <a:t>3</a:t>
            </a:r>
            <a:r>
              <a:rPr lang="en-GB" dirty="0">
                <a:solidFill>
                  <a:schemeClr val="tx1"/>
                </a:solidFill>
              </a:rPr>
              <a:t> acid produced 38 cm³ of gas, the 2 mol/dm</a:t>
            </a:r>
            <a:r>
              <a:rPr lang="en-GB" baseline="30000" dirty="0">
                <a:solidFill>
                  <a:schemeClr val="tx1"/>
                </a:solidFill>
              </a:rPr>
              <a:t>3</a:t>
            </a:r>
            <a:r>
              <a:rPr lang="en-GB" dirty="0">
                <a:solidFill>
                  <a:schemeClr val="tx1"/>
                </a:solidFill>
              </a:rPr>
              <a:t> acid produced 76 cm³, and the 3 mol/dm</a:t>
            </a:r>
            <a:r>
              <a:rPr lang="en-GB" baseline="30000" dirty="0">
                <a:solidFill>
                  <a:schemeClr val="tx1"/>
                </a:solidFill>
              </a:rPr>
              <a:t>3</a:t>
            </a:r>
            <a:r>
              <a:rPr lang="en-GB" dirty="0">
                <a:solidFill>
                  <a:schemeClr val="tx1"/>
                </a:solidFill>
              </a:rPr>
              <a:t> acid produced 100 cm³.</a:t>
            </a:r>
          </a:p>
          <a:p>
            <a:pPr marL="0" lvl="0" indent="0" algn="l" rtl="0">
              <a:spcBef>
                <a:spcPts val="0"/>
              </a:spcBef>
              <a:spcAft>
                <a:spcPts val="0"/>
              </a:spcAft>
              <a:buNone/>
            </a:pPr>
            <a:endParaRPr lang="en-GB" dirty="0">
              <a:solidFill>
                <a:schemeClr val="tx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tx1"/>
                </a:solidFill>
              </a:rPr>
              <a:t>The 3 mol/dm</a:t>
            </a:r>
            <a:r>
              <a:rPr lang="en-GB" baseline="30000" dirty="0">
                <a:solidFill>
                  <a:schemeClr val="tx1"/>
                </a:solidFill>
              </a:rPr>
              <a:t>3</a:t>
            </a:r>
            <a:r>
              <a:rPr lang="en-GB" dirty="0">
                <a:solidFill>
                  <a:schemeClr val="tx1"/>
                </a:solidFill>
              </a:rPr>
              <a:t> acid produced gas the fastest and finished at 4 minutes, while the 1 mol/dm</a:t>
            </a:r>
            <a:r>
              <a:rPr lang="en-GB" baseline="30000" dirty="0">
                <a:solidFill>
                  <a:schemeClr val="tx1"/>
                </a:solidFill>
              </a:rPr>
              <a:t>3</a:t>
            </a:r>
            <a:r>
              <a:rPr lang="en-GB" dirty="0">
                <a:solidFill>
                  <a:schemeClr val="tx1"/>
                </a:solidFill>
              </a:rPr>
              <a:t> acid was slowest and had nearly finished at 5 minutes.</a:t>
            </a:r>
            <a:endParaRPr dirty="0">
              <a:latin typeface="Century Gothic"/>
              <a:ea typeface="Century Gothic"/>
              <a:cs typeface="Century Gothic"/>
              <a:sym typeface="Century Gothic"/>
            </a:endParaRPr>
          </a:p>
        </p:txBody>
      </p:sp>
      <p:sp>
        <p:nvSpPr>
          <p:cNvPr id="148" name="Google Shape;148;g3b87e320b3d_0_49:notes">
            <a:extLst>
              <a:ext uri="{FF2B5EF4-FFF2-40B4-BE49-F238E27FC236}">
                <a16:creationId xmlns:a16="http://schemas.microsoft.com/office/drawing/2014/main" id="{AA7E5FBC-829E-230D-4B4F-F2C5AD4A0A2D}"/>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16</a:t>
            </a:fld>
            <a:endParaRPr/>
          </a:p>
        </p:txBody>
      </p:sp>
    </p:spTree>
    <p:extLst>
      <p:ext uri="{BB962C8B-B14F-4D97-AF65-F5344CB8AC3E}">
        <p14:creationId xmlns:p14="http://schemas.microsoft.com/office/powerpoint/2010/main" val="5898937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16"/>
        <p:cNvGrpSpPr/>
        <p:nvPr/>
      </p:nvGrpSpPr>
      <p:grpSpPr>
        <a:xfrm>
          <a:off x="0" y="0"/>
          <a:ext cx="0" cy="0"/>
          <a:chOff x="0" y="0"/>
          <a:chExt cx="0" cy="0"/>
        </a:xfrm>
      </p:grpSpPr>
      <p:pic>
        <p:nvPicPr>
          <p:cNvPr id="17" name="Google Shape;17;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6"/>
          <p:cNvGrpSpPr/>
          <p:nvPr/>
        </p:nvGrpSpPr>
        <p:grpSpPr>
          <a:xfrm>
            <a:off x="0" y="-1670"/>
            <a:ext cx="7622497" cy="6859670"/>
            <a:chOff x="0" y="-1670"/>
            <a:chExt cx="7622497" cy="6859670"/>
          </a:xfrm>
        </p:grpSpPr>
        <p:pic>
          <p:nvPicPr>
            <p:cNvPr id="19" name="Google Shape;19;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26"/>
        <p:cNvGrpSpPr/>
        <p:nvPr/>
      </p:nvGrpSpPr>
      <p:grpSpPr>
        <a:xfrm>
          <a:off x="0" y="0"/>
          <a:ext cx="0" cy="0"/>
          <a:chOff x="0" y="0"/>
          <a:chExt cx="0" cy="0"/>
        </a:xfrm>
      </p:grpSpPr>
      <p:pic>
        <p:nvPicPr>
          <p:cNvPr id="27" name="Google Shape;2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28" name="Google Shape;28;p17"/>
          <p:cNvGrpSpPr/>
          <p:nvPr/>
        </p:nvGrpSpPr>
        <p:grpSpPr>
          <a:xfrm>
            <a:off x="0" y="-1670"/>
            <a:ext cx="7622497" cy="6859670"/>
            <a:chOff x="0" y="-1670"/>
            <a:chExt cx="7622497" cy="6859670"/>
          </a:xfrm>
        </p:grpSpPr>
        <p:pic>
          <p:nvPicPr>
            <p:cNvPr id="29" name="Google Shape;2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30" name="Google Shape;3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31" name="Google Shape;3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32" name="Google Shape;3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34" name="Google Shape;3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35" name="Google Shape;3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36"/>
        <p:cNvGrpSpPr/>
        <p:nvPr/>
      </p:nvGrpSpPr>
      <p:grpSpPr>
        <a:xfrm>
          <a:off x="0" y="0"/>
          <a:ext cx="0" cy="0"/>
          <a:chOff x="0" y="0"/>
          <a:chExt cx="0" cy="0"/>
        </a:xfrm>
      </p:grpSpPr>
      <p:pic>
        <p:nvPicPr>
          <p:cNvPr id="37" name="Google Shape;37;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38" name="Google Shape;38;p18"/>
          <p:cNvGrpSpPr/>
          <p:nvPr/>
        </p:nvGrpSpPr>
        <p:grpSpPr>
          <a:xfrm>
            <a:off x="0" y="-1670"/>
            <a:ext cx="7622497" cy="6859670"/>
            <a:chOff x="0" y="-1670"/>
            <a:chExt cx="7622497" cy="6859670"/>
          </a:xfrm>
        </p:grpSpPr>
        <p:pic>
          <p:nvPicPr>
            <p:cNvPr id="39" name="Google Shape;39;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0" name="Google Shape;40;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1" name="Google Shape;41;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2" name="Google Shape;42;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44" name="Google Shape;44;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45" name="Google Shape;45;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46"/>
        <p:cNvGrpSpPr/>
        <p:nvPr/>
      </p:nvGrpSpPr>
      <p:grpSpPr>
        <a:xfrm>
          <a:off x="0" y="0"/>
          <a:ext cx="0" cy="0"/>
          <a:chOff x="0" y="0"/>
          <a:chExt cx="0" cy="0"/>
        </a:xfrm>
      </p:grpSpPr>
      <p:pic>
        <p:nvPicPr>
          <p:cNvPr id="47" name="Google Shape;47;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48" name="Google Shape;48;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accent4"/>
              </a:solidFill>
              <a:latin typeface="Calibri"/>
              <a:ea typeface="Calibri"/>
              <a:cs typeface="Calibri"/>
              <a:sym typeface="Calibri"/>
            </a:endParaRPr>
          </a:p>
        </p:txBody>
      </p:sp>
      <p:grpSp>
        <p:nvGrpSpPr>
          <p:cNvPr id="51" name="Google Shape;51;p19"/>
          <p:cNvGrpSpPr/>
          <p:nvPr/>
        </p:nvGrpSpPr>
        <p:grpSpPr>
          <a:xfrm>
            <a:off x="10734280" y="4546600"/>
            <a:ext cx="1574800" cy="2311400"/>
            <a:chOff x="10734280" y="4546600"/>
            <a:chExt cx="1574800" cy="2311400"/>
          </a:xfrm>
        </p:grpSpPr>
        <p:pic>
          <p:nvPicPr>
            <p:cNvPr id="52" name="Google Shape;52;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53" name="Google Shape;53;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55"/>
        <p:cNvGrpSpPr/>
        <p:nvPr/>
      </p:nvGrpSpPr>
      <p:grpSpPr>
        <a:xfrm>
          <a:off x="0" y="0"/>
          <a:ext cx="0" cy="0"/>
          <a:chOff x="0" y="0"/>
          <a:chExt cx="0" cy="0"/>
        </a:xfrm>
      </p:grpSpPr>
      <p:pic>
        <p:nvPicPr>
          <p:cNvPr id="56" name="Google Shape;56;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57" name="Google Shape;57;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9" name="Google Shape;59;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0" name="Google Shape;60;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61" name="Google Shape;61;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l0g6s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dirty="0"/>
              <a:t>Stage 1 </a:t>
            </a:r>
            <a:endParaRPr dirty="0"/>
          </a:p>
        </p:txBody>
      </p:sp>
      <p:sp>
        <p:nvSpPr>
          <p:cNvPr id="109" name="Google Shape;109;p2"/>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Interpreting data</a:t>
            </a:r>
            <a:endParaRPr dirty="0"/>
          </a:p>
        </p:txBody>
      </p:sp>
      <p:sp>
        <p:nvSpPr>
          <p:cNvPr id="110" name="Google Shape;110;p2"/>
          <p:cNvSpPr txBox="1"/>
          <p:nvPr/>
        </p:nvSpPr>
        <p:spPr>
          <a:xfrm>
            <a:off x="7466755" y="6091300"/>
            <a:ext cx="4320000" cy="336777"/>
          </a:xfrm>
          <a:prstGeom prst="rect">
            <a:avLst/>
          </a:prstGeom>
          <a:noFill/>
          <a:ln>
            <a:noFill/>
          </a:ln>
        </p:spPr>
        <p:txBody>
          <a:bodyPr spcFirstLastPara="1" wrap="square" lIns="0" tIns="0" rIns="0" bIns="0" anchor="b" anchorCtr="0">
            <a:normAutofit/>
          </a:bodyPr>
          <a:lstStyle/>
          <a:p>
            <a:pPr marL="0" marR="0" lvl="0" indent="0" algn="r" rtl="0">
              <a:lnSpc>
                <a:spcPct val="90000"/>
              </a:lnSpc>
              <a:spcBef>
                <a:spcPts val="0"/>
              </a:spcBef>
              <a:spcAft>
                <a:spcPts val="0"/>
              </a:spcAft>
              <a:buClr>
                <a:schemeClr val="lt1"/>
              </a:buClr>
              <a:buSzPts val="1600"/>
              <a:buFont typeface="Century Gothic"/>
              <a:buNone/>
            </a:pPr>
            <a:r>
              <a:rPr lang="en-GB" sz="1600" b="1" i="0" u="none" strike="noStrike" cap="none" dirty="0">
                <a:solidFill>
                  <a:schemeClr val="lt1"/>
                </a:solidFill>
                <a:latin typeface="Century Gothic"/>
                <a:ea typeface="Century Gothic"/>
                <a:cs typeface="Century Gothic"/>
                <a:sym typeface="Century Gothic"/>
              </a:rPr>
              <a:t>Downloaded from: </a:t>
            </a:r>
            <a:r>
              <a:rPr lang="en-GB" sz="1600" b="1" i="0" u="sng" strike="noStrike" cap="none" dirty="0">
                <a:solidFill>
                  <a:schemeClr val="bg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rsc.li/3l0g6sR</a:t>
            </a:r>
            <a:endParaRPr sz="1600" b="1" i="0" u="sng" strike="noStrike" cap="none" dirty="0">
              <a:solidFill>
                <a:schemeClr val="bg1"/>
              </a:solidFill>
              <a:latin typeface="Century Gothic"/>
              <a:ea typeface="Century Gothic"/>
              <a:cs typeface="Century Gothic"/>
              <a:sym typeface="Century Gothic"/>
            </a:endParaRPr>
          </a:p>
        </p:txBody>
      </p:sp>
      <p:pic>
        <p:nvPicPr>
          <p:cNvPr id="3" name="Picture 2">
            <a:extLst>
              <a:ext uri="{FF2B5EF4-FFF2-40B4-BE49-F238E27FC236}">
                <a16:creationId xmlns:a16="http://schemas.microsoft.com/office/drawing/2014/main" id="{31429E55-24EA-14C1-5753-E2E26A812D0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61792"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g3b87e320b3d_0_6"/>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Introduction</a:t>
            </a:r>
            <a:endParaRPr dirty="0"/>
          </a:p>
        </p:txBody>
      </p:sp>
      <p:sp>
        <p:nvSpPr>
          <p:cNvPr id="117" name="Google Shape;117;g3b87e320b3d_0_6"/>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lnSpc>
                <a:spcPct val="115000"/>
              </a:lnSpc>
              <a:spcBef>
                <a:spcPts val="0"/>
              </a:spcBef>
              <a:spcAft>
                <a:spcPts val="0"/>
              </a:spcAft>
              <a:buClr>
                <a:schemeClr val="dk1"/>
              </a:buClr>
              <a:buSzPts val="1100"/>
              <a:buFont typeface="Arial"/>
              <a:buNone/>
            </a:pPr>
            <a:r>
              <a:rPr lang="en-GB" dirty="0"/>
              <a:t>Chemists often receive information in the form of tables of data. Being able to identify, describe and compare patterns can provide useful information about the relationship between the variables. It can help chemists to predict how other substances may react.</a:t>
            </a:r>
            <a:endParaRPr dirty="0"/>
          </a:p>
          <a:p>
            <a:pPr marL="0" lvl="0" indent="0" algn="l" rtl="0">
              <a:spcBef>
                <a:spcPts val="0"/>
              </a:spcBef>
              <a:spcAft>
                <a:spcPts val="0"/>
              </a:spcAft>
              <a:buClr>
                <a:schemeClr val="dk1"/>
              </a:buClr>
              <a:buSzPts val="2750"/>
              <a:buFont typeface="Arial"/>
              <a:buNone/>
            </a:pPr>
            <a:endParaRPr dirty="0"/>
          </a:p>
          <a:p>
            <a:pPr marL="0" lvl="0" indent="0" algn="l" rtl="0">
              <a:spcBef>
                <a:spcPts val="0"/>
              </a:spcBef>
              <a:spcAft>
                <a:spcPts val="0"/>
              </a:spcAft>
              <a:buClr>
                <a:schemeClr val="dk1"/>
              </a:buClr>
              <a:buSzPts val="2750"/>
              <a:buFont typeface="Arial"/>
              <a:buNone/>
            </a:pPr>
            <a:r>
              <a:rPr lang="en-GB" sz="3400" b="1" dirty="0">
                <a:solidFill>
                  <a:schemeClr val="accent4"/>
                </a:solidFill>
              </a:rPr>
              <a:t>Learning objectives</a:t>
            </a:r>
            <a:endParaRPr sz="3400" b="1" dirty="0">
              <a:solidFill>
                <a:schemeClr val="accent4"/>
              </a:solidFill>
            </a:endParaRPr>
          </a:p>
          <a:p>
            <a:pPr lvl="0" indent="-457200" algn="l" rtl="0">
              <a:spcBef>
                <a:spcPts val="1200"/>
              </a:spcBef>
              <a:spcAft>
                <a:spcPts val="0"/>
              </a:spcAft>
              <a:buSzPct val="100000"/>
              <a:buFont typeface="+mj-lt"/>
              <a:buAutoNum type="arabicPeriod"/>
            </a:pPr>
            <a:r>
              <a:rPr lang="en-GB" dirty="0"/>
              <a:t>Describe and compare patterns and trends in data.</a:t>
            </a:r>
            <a:endParaRPr dirty="0"/>
          </a:p>
          <a:p>
            <a:pPr lvl="0" indent="-457200" algn="l" rtl="0">
              <a:spcBef>
                <a:spcPts val="1200"/>
              </a:spcBef>
              <a:spcAft>
                <a:spcPts val="0"/>
              </a:spcAft>
              <a:buSzPct val="100000"/>
              <a:buFont typeface="+mj-lt"/>
              <a:buAutoNum type="arabicPeriod"/>
            </a:pPr>
            <a:r>
              <a:rPr lang="en-GB" dirty="0"/>
              <a:t>Understand how the variables are related to each other.</a:t>
            </a:r>
            <a:endParaRPr dirty="0"/>
          </a:p>
          <a:p>
            <a:pPr lvl="0" indent="-457200" algn="l" rtl="0">
              <a:spcBef>
                <a:spcPts val="1200"/>
              </a:spcBef>
              <a:spcAft>
                <a:spcPts val="0"/>
              </a:spcAft>
              <a:buSzPct val="100000"/>
              <a:buFont typeface="+mj-lt"/>
              <a:buAutoNum type="arabicPeriod"/>
            </a:pPr>
            <a:r>
              <a:rPr lang="en-GB" dirty="0"/>
              <a:t>Use data to draw conclusions about chemical reactions.</a:t>
            </a:r>
            <a:endParaRPr dirty="0"/>
          </a:p>
          <a:p>
            <a:pPr marL="0" lvl="0" indent="0" algn="l" rtl="0">
              <a:spcBef>
                <a:spcPts val="0"/>
              </a:spcBef>
              <a:spcAft>
                <a:spcPts val="1200"/>
              </a:spcAft>
              <a:buNone/>
            </a:pPr>
            <a:endParaRPr dirty="0"/>
          </a:p>
        </p:txBody>
      </p:sp>
      <p:sp>
        <p:nvSpPr>
          <p:cNvPr id="2" name="Title 1">
            <a:extLst>
              <a:ext uri="{FF2B5EF4-FFF2-40B4-BE49-F238E27FC236}">
                <a16:creationId xmlns:a16="http://schemas.microsoft.com/office/drawing/2014/main" id="{5463B990-EBB9-6050-F4FB-83C0F644E2B4}"/>
              </a:ext>
              <a:ext uri="{C183D7F6-B498-43B3-948B-1728B52AA6E4}">
                <adec:decorative xmlns:adec="http://schemas.microsoft.com/office/drawing/2017/decorative" val="1"/>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Introduction</a:t>
            </a:r>
            <a:endParaRPr lang="en-US" sz="2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b87e320b3d_0_12"/>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Patterns and trends in data</a:t>
            </a:r>
            <a:endParaRPr/>
          </a:p>
        </p:txBody>
      </p:sp>
      <p:sp>
        <p:nvSpPr>
          <p:cNvPr id="124" name="Google Shape;124;g3b87e320b3d_0_12"/>
          <p:cNvSpPr txBox="1">
            <a:spLocks noGrp="1"/>
          </p:cNvSpPr>
          <p:nvPr>
            <p:ph type="body" idx="1"/>
          </p:nvPr>
        </p:nvSpPr>
        <p:spPr>
          <a:xfrm>
            <a:off x="603064" y="1136266"/>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dirty="0"/>
              <a:t>In chemistry, using a graph displays the data visually so that it is easier to observe patterns or trends. A </a:t>
            </a:r>
            <a:r>
              <a:rPr lang="en-GB" b="1" dirty="0"/>
              <a:t>pattern</a:t>
            </a:r>
            <a:r>
              <a:rPr lang="en-GB" dirty="0"/>
              <a:t> in the data is seen when the data repeats itself in a predictable way. A </a:t>
            </a:r>
            <a:r>
              <a:rPr lang="en-GB" b="1" dirty="0"/>
              <a:t>trend</a:t>
            </a:r>
            <a:r>
              <a:rPr lang="en-GB" dirty="0"/>
              <a:t> in the data shows the general direction of the data over time.</a:t>
            </a:r>
            <a:endParaRPr dirty="0"/>
          </a:p>
          <a:p>
            <a:pPr marL="0" indent="0">
              <a:spcBef>
                <a:spcPts val="1200"/>
              </a:spcBef>
              <a:spcAft>
                <a:spcPts val="1200"/>
              </a:spcAft>
              <a:buNone/>
            </a:pPr>
            <a:r>
              <a:rPr lang="en-GB" dirty="0"/>
              <a:t>A learner investigated how changing the concentration of hydrochloric acid affected the final volume of hydrogen gas collected in a reaction.</a:t>
            </a:r>
            <a:endParaRPr dirty="0"/>
          </a:p>
        </p:txBody>
      </p:sp>
      <p:graphicFrame>
        <p:nvGraphicFramePr>
          <p:cNvPr id="2" name="Google Shape;125;g3b87e320b3d_0_12">
            <a:extLst>
              <a:ext uri="{FF2B5EF4-FFF2-40B4-BE49-F238E27FC236}">
                <a16:creationId xmlns:a16="http://schemas.microsoft.com/office/drawing/2014/main" id="{36DCFCE3-1749-3E82-41EB-64F541B94748}"/>
              </a:ext>
            </a:extLst>
          </p:cNvPr>
          <p:cNvGraphicFramePr/>
          <p:nvPr>
            <p:extLst>
              <p:ext uri="{D42A27DB-BD31-4B8C-83A1-F6EECF244321}">
                <p14:modId xmlns:p14="http://schemas.microsoft.com/office/powerpoint/2010/main" val="1385843590"/>
              </p:ext>
            </p:extLst>
          </p:nvPr>
        </p:nvGraphicFramePr>
        <p:xfrm>
          <a:off x="669698" y="3454448"/>
          <a:ext cx="4750100" cy="3291660"/>
        </p:xfrm>
        <a:graphic>
          <a:graphicData uri="http://schemas.openxmlformats.org/drawingml/2006/table">
            <a:tbl>
              <a:tblPr firstRow="1">
                <a:noFill/>
              </a:tblPr>
              <a:tblGrid>
                <a:gridCol w="2375050">
                  <a:extLst>
                    <a:ext uri="{9D8B030D-6E8A-4147-A177-3AD203B41FA5}">
                      <a16:colId xmlns:a16="http://schemas.microsoft.com/office/drawing/2014/main" val="20000"/>
                    </a:ext>
                  </a:extLst>
                </a:gridCol>
                <a:gridCol w="2375050">
                  <a:extLst>
                    <a:ext uri="{9D8B030D-6E8A-4147-A177-3AD203B41FA5}">
                      <a16:colId xmlns:a16="http://schemas.microsoft.com/office/drawing/2014/main" val="20001"/>
                    </a:ext>
                  </a:extLst>
                </a:gridCol>
              </a:tblGrid>
              <a:tr h="776535">
                <a:tc>
                  <a:txBody>
                    <a:bodyPr/>
                    <a:lstStyle/>
                    <a:p>
                      <a:pPr marL="0" marR="0" lvl="0" indent="0" algn="ctr" rtl="0">
                        <a:lnSpc>
                          <a:spcPct val="100000"/>
                        </a:lnSpc>
                        <a:spcBef>
                          <a:spcPts val="0"/>
                        </a:spcBef>
                        <a:spcAft>
                          <a:spcPts val="0"/>
                        </a:spcAft>
                        <a:buClr>
                          <a:srgbClr val="000000"/>
                        </a:buClr>
                        <a:buSzPts val="1400"/>
                        <a:buFont typeface="Arial"/>
                        <a:buNone/>
                      </a:pPr>
                      <a:r>
                        <a:rPr lang="en-GB" sz="1800" b="1" dirty="0">
                          <a:solidFill>
                            <a:schemeClr val="bg1"/>
                          </a:solidFill>
                          <a:latin typeface="Century Gothic"/>
                          <a:ea typeface="Century Gothic"/>
                          <a:cs typeface="Century Gothic"/>
                          <a:sym typeface="Century Gothic"/>
                        </a:rPr>
                        <a:t>Concentration of hydrochloric acid (mol/dm</a:t>
                      </a:r>
                      <a:r>
                        <a:rPr lang="en-GB" sz="1800" b="1" baseline="30000" dirty="0">
                          <a:solidFill>
                            <a:schemeClr val="bg1"/>
                          </a:solidFill>
                          <a:latin typeface="Century Gothic"/>
                          <a:ea typeface="Century Gothic"/>
                          <a:cs typeface="Century Gothic"/>
                          <a:sym typeface="Century Gothic"/>
                        </a:rPr>
                        <a:t>3</a:t>
                      </a:r>
                      <a:r>
                        <a:rPr lang="en-GB" sz="1800" b="1" dirty="0">
                          <a:solidFill>
                            <a:schemeClr val="bg1"/>
                          </a:solidFill>
                          <a:latin typeface="Century Gothic"/>
                          <a:ea typeface="Century Gothic"/>
                          <a:cs typeface="Century Gothic"/>
                          <a:sym typeface="Century Gothic"/>
                        </a:rPr>
                        <a: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dirty="0">
                          <a:solidFill>
                            <a:schemeClr val="bg1"/>
                          </a:solidFill>
                          <a:latin typeface="Century Gothic"/>
                          <a:ea typeface="Century Gothic"/>
                          <a:cs typeface="Century Gothic"/>
                          <a:sym typeface="Century Gothic"/>
                        </a:rPr>
                        <a:t>Final volume of hydrogen gas collected (cm</a:t>
                      </a:r>
                      <a:r>
                        <a:rPr lang="en-GB" sz="1800" b="1" baseline="30000" dirty="0">
                          <a:solidFill>
                            <a:schemeClr val="bg1"/>
                          </a:solidFill>
                          <a:latin typeface="Century Gothic"/>
                          <a:ea typeface="Century Gothic"/>
                          <a:cs typeface="Century Gothic"/>
                          <a:sym typeface="Century Gothic"/>
                        </a:rPr>
                        <a:t>3</a:t>
                      </a:r>
                      <a:r>
                        <a:rPr lang="en-GB" sz="1800" b="1" dirty="0">
                          <a:solidFill>
                            <a:schemeClr val="bg1"/>
                          </a:solidFill>
                          <a:latin typeface="Century Gothic"/>
                          <a:ea typeface="Century Gothic"/>
                          <a:cs typeface="Century Gothic"/>
                          <a:sym typeface="Century Gothic"/>
                        </a:rPr>
                        <a:t>)</a:t>
                      </a:r>
                      <a:endParaRPr sz="1800" b="1" u="none" strike="noStrike" cap="none"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800" u="none" strike="noStrike" cap="none" dirty="0">
                          <a:latin typeface="Century Gothic" panose="020B0502020202020204" pitchFamily="34" charset="0"/>
                          <a:ea typeface="Century Gothic"/>
                          <a:cs typeface="Arial" panose="020B0604020202020204" pitchFamily="34" charset="0"/>
                          <a:sym typeface="Century Gothic"/>
                        </a:rPr>
                        <a:t>0</a:t>
                      </a:r>
                      <a:endParaRPr sz="1800" u="none" strike="noStrike" cap="none" dirty="0">
                        <a:latin typeface="Century Gothic" panose="020B0502020202020204" pitchFamily="34" charset="0"/>
                        <a:ea typeface="Century Gothic"/>
                        <a:cs typeface="Arial" panose="020B0604020202020204" pitchFamily="34" charset="0"/>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800" dirty="0">
                          <a:latin typeface="Century Gothic" panose="020B0502020202020204" pitchFamily="34" charset="0"/>
                        </a:rPr>
                        <a:t>0.1</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10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800">
                          <a:latin typeface="Century Gothic" panose="020B0502020202020204" pitchFamily="34" charset="0"/>
                        </a:rPr>
                        <a:t>0.2</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20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800">
                          <a:latin typeface="Century Gothic" panose="020B0502020202020204" pitchFamily="34" charset="0"/>
                        </a:rPr>
                        <a:t>0.3</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30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ctr" rtl="0">
                        <a:spcBef>
                          <a:spcPts val="0"/>
                        </a:spcBef>
                        <a:spcAft>
                          <a:spcPts val="0"/>
                        </a:spcAft>
                        <a:buNone/>
                      </a:pPr>
                      <a:r>
                        <a:rPr lang="en-GB" sz="1800">
                          <a:latin typeface="Century Gothic" panose="020B0502020202020204" pitchFamily="34" charset="0"/>
                        </a:rPr>
                        <a:t>0.4</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40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5"/>
                  </a:ext>
                </a:extLst>
              </a:tr>
            </a:tbl>
          </a:graphicData>
        </a:graphic>
      </p:graphicFrame>
      <p:sp>
        <p:nvSpPr>
          <p:cNvPr id="126" name="Google Shape;126;g3b87e320b3d_0_12"/>
          <p:cNvSpPr txBox="1"/>
          <p:nvPr/>
        </p:nvSpPr>
        <p:spPr>
          <a:xfrm>
            <a:off x="6096000" y="3524493"/>
            <a:ext cx="4916100" cy="1567465"/>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chemeClr val="accent4"/>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Plot a line graph and draw a suitable line of best fit.</a:t>
            </a:r>
          </a:p>
          <a:p>
            <a:pPr marL="457200" lvl="0" indent="-368300" algn="l" rtl="0">
              <a:spcBef>
                <a:spcPts val="0"/>
              </a:spcBef>
              <a:spcAft>
                <a:spcPts val="0"/>
              </a:spcAft>
              <a:buClr>
                <a:schemeClr val="accent4"/>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Describe the trend.</a:t>
            </a:r>
            <a:endParaRPr sz="2200" dirty="0">
              <a:solidFill>
                <a:schemeClr val="dk1"/>
              </a:solidFill>
              <a:latin typeface="Century Gothic"/>
              <a:ea typeface="Century Gothic"/>
              <a:cs typeface="Century Gothic"/>
              <a:sym typeface="Century Gothic"/>
            </a:endParaRPr>
          </a:p>
        </p:txBody>
      </p:sp>
      <p:sp>
        <p:nvSpPr>
          <p:cNvPr id="6" name="Title 1">
            <a:extLst>
              <a:ext uri="{FF2B5EF4-FFF2-40B4-BE49-F238E27FC236}">
                <a16:creationId xmlns:a16="http://schemas.microsoft.com/office/drawing/2014/main" id="{EC4FA8AA-C26D-7344-3C4F-211A20ADA79D}"/>
              </a:ext>
              <a:ext uri="{C183D7F6-B498-43B3-948B-1728B52AA6E4}">
                <adec:decorative xmlns:adec="http://schemas.microsoft.com/office/drawing/2017/decorative" val="1"/>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Activity</a:t>
            </a:r>
            <a:endParaRPr lang="en-US" sz="2200"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3ca7709f1b3_0_1"/>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Patterns and trends in data – example graph</a:t>
            </a:r>
            <a:endParaRPr dirty="0"/>
          </a:p>
        </p:txBody>
      </p:sp>
      <p:sp>
        <p:nvSpPr>
          <p:cNvPr id="159" name="Google Shape;159;g3ca7709f1b3_0_1">
            <a:extLst>
              <a:ext uri="{C183D7F6-B498-43B3-948B-1728B52AA6E4}">
                <adec:decorative xmlns:adec="http://schemas.microsoft.com/office/drawing/2017/decorative" val="1"/>
              </a:ext>
            </a:extLst>
          </p:cNvPr>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pic>
        <p:nvPicPr>
          <p:cNvPr id="160" name="Google Shape;160;g3ca7709f1b3_0_1" descr="The graph shows final volume of hydrogen gas in cubic centimetres on the y-axis against concentration of hydrochloric acid in moles per cubic decimetre on the x-axis. The x-axis runs from 0 to 1.6 in increments of 0.2, and the y-axis runs from 0 to 60 in increments of 10. A line starts at the origin and rises steadily, becoming less steep before levelling off at about 45 cubic centimetres from a concentration of about 0.6 onwards."/>
          <p:cNvPicPr preferRelativeResize="0"/>
          <p:nvPr/>
        </p:nvPicPr>
        <p:blipFill>
          <a:blip r:embed="rId3">
            <a:alphaModFix/>
          </a:blip>
          <a:srcRect/>
          <a:stretch/>
        </p:blipFill>
        <p:spPr>
          <a:xfrm>
            <a:off x="3345244" y="1177688"/>
            <a:ext cx="7087401" cy="5471458"/>
          </a:xfrm>
          <a:prstGeom prst="rect">
            <a:avLst/>
          </a:prstGeom>
          <a:noFill/>
          <a:ln>
            <a:noFill/>
          </a:ln>
        </p:spPr>
      </p:pic>
      <p:sp>
        <p:nvSpPr>
          <p:cNvPr id="3" name="Google Shape;311;g3cd8964b3c4_0_46">
            <a:extLst>
              <a:ext uri="{FF2B5EF4-FFF2-40B4-BE49-F238E27FC236}">
                <a16:creationId xmlns:a16="http://schemas.microsoft.com/office/drawing/2014/main" id="{330D1283-76FB-ED02-AFF8-4FFC3086DB9B}"/>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
        <p:nvSpPr>
          <p:cNvPr id="5" name="TextBox 4">
            <a:extLst>
              <a:ext uri="{FF2B5EF4-FFF2-40B4-BE49-F238E27FC236}">
                <a16:creationId xmlns:a16="http://schemas.microsoft.com/office/drawing/2014/main" id="{46839993-5ABA-9F21-8EFC-511F85556D81}"/>
              </a:ext>
              <a:ext uri="{C183D7F6-B498-43B3-948B-1728B52AA6E4}">
                <adec:decorative xmlns:adec="http://schemas.microsoft.com/office/drawing/2017/decorative" val="1"/>
              </a:ext>
            </a:extLst>
          </p:cNvPr>
          <p:cNvSpPr txBox="1"/>
          <p:nvPr/>
        </p:nvSpPr>
        <p:spPr>
          <a:xfrm>
            <a:off x="540000" y="1315777"/>
            <a:ext cx="2751746" cy="430887"/>
          </a:xfrm>
          <a:prstGeom prst="rect">
            <a:avLst/>
          </a:prstGeom>
          <a:noFill/>
        </p:spPr>
        <p:txBody>
          <a:bodyPr wrap="square" rtlCol="0">
            <a:spAutoFit/>
          </a:bodyPr>
          <a:lstStyle/>
          <a:p>
            <a:pPr marL="342900" indent="-342900">
              <a:buClr>
                <a:schemeClr val="accent4"/>
              </a:buClr>
              <a:buFont typeface="+mj-lt"/>
              <a:buAutoNum type="alphaLcParenR"/>
            </a:pPr>
            <a:r>
              <a:rPr lang="en-GB" sz="2200" dirty="0">
                <a:latin typeface="Century Gothic" panose="020B0502020202020204" pitchFamily="34"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a:extLst>
            <a:ext uri="{FF2B5EF4-FFF2-40B4-BE49-F238E27FC236}">
              <a16:creationId xmlns:a16="http://schemas.microsoft.com/office/drawing/2014/main" id="{F9EC19AE-8B14-846F-A443-355E83164C0B}"/>
            </a:ext>
          </a:extLst>
        </p:cNvPr>
        <p:cNvGrpSpPr/>
        <p:nvPr/>
      </p:nvGrpSpPr>
      <p:grpSpPr>
        <a:xfrm>
          <a:off x="0" y="0"/>
          <a:ext cx="0" cy="0"/>
          <a:chOff x="0" y="0"/>
          <a:chExt cx="0" cy="0"/>
        </a:xfrm>
      </p:grpSpPr>
      <p:sp>
        <p:nvSpPr>
          <p:cNvPr id="158" name="Google Shape;158;g3ca7709f1b3_0_1">
            <a:extLst>
              <a:ext uri="{FF2B5EF4-FFF2-40B4-BE49-F238E27FC236}">
                <a16:creationId xmlns:a16="http://schemas.microsoft.com/office/drawing/2014/main" id="{383B309F-A86D-ACF0-1089-B961B9F27C74}"/>
              </a:ext>
            </a:extLst>
          </p:cNvPr>
          <p:cNvSpPr txBox="1">
            <a:spLocks noGrp="1"/>
          </p:cNvSpPr>
          <p:nvPr>
            <p:ph type="title"/>
          </p:nvPr>
        </p:nvSpPr>
        <p:spPr>
          <a:xfrm>
            <a:off x="539999" y="540000"/>
            <a:ext cx="10464331"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Patterns and trends in data – describing the trend</a:t>
            </a:r>
            <a:endParaRPr dirty="0"/>
          </a:p>
        </p:txBody>
      </p:sp>
      <p:sp>
        <p:nvSpPr>
          <p:cNvPr id="159" name="Google Shape;159;g3ca7709f1b3_0_1">
            <a:extLst>
              <a:ext uri="{FF2B5EF4-FFF2-40B4-BE49-F238E27FC236}">
                <a16:creationId xmlns:a16="http://schemas.microsoft.com/office/drawing/2014/main" id="{D2B013AA-073E-4278-1420-3BB2BED22725}"/>
              </a:ext>
              <a:ext uri="{C183D7F6-B498-43B3-948B-1728B52AA6E4}">
                <adec:decorative xmlns:adec="http://schemas.microsoft.com/office/drawing/2017/decorative" val="1"/>
              </a:ext>
            </a:extLst>
          </p:cNvPr>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3" name="Google Shape;311;g3cd8964b3c4_0_46">
            <a:extLst>
              <a:ext uri="{FF2B5EF4-FFF2-40B4-BE49-F238E27FC236}">
                <a16:creationId xmlns:a16="http://schemas.microsoft.com/office/drawing/2014/main" id="{81415286-F72F-4243-3FF9-F9D9722BEE32}"/>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
        <p:nvSpPr>
          <p:cNvPr id="4" name="TextBox 3" descr="As concentration increases the final volume of hydrogen gas also increases. This is a positive linear relationship because it goes upwards towards the right and is a straight line.&#10;">
            <a:extLst>
              <a:ext uri="{FF2B5EF4-FFF2-40B4-BE49-F238E27FC236}">
                <a16:creationId xmlns:a16="http://schemas.microsoft.com/office/drawing/2014/main" id="{45982C1C-EB40-5410-DD87-31DFC1B9493C}"/>
              </a:ext>
            </a:extLst>
          </p:cNvPr>
          <p:cNvSpPr txBox="1"/>
          <p:nvPr/>
        </p:nvSpPr>
        <p:spPr>
          <a:xfrm>
            <a:off x="539999" y="1399329"/>
            <a:ext cx="10133499" cy="1323439"/>
          </a:xfrm>
          <a:prstGeom prst="rect">
            <a:avLst/>
          </a:prstGeom>
          <a:noFill/>
        </p:spPr>
        <p:txBody>
          <a:bodyPr wrap="square" rtlCol="0">
            <a:spAutoFit/>
          </a:bodyPr>
          <a:lstStyle/>
          <a:p>
            <a:pPr marL="361950" indent="-361950"/>
            <a:r>
              <a:rPr lang="en-GB" sz="2200" dirty="0">
                <a:solidFill>
                  <a:srgbClr val="991E66"/>
                </a:solidFill>
                <a:latin typeface="Century Gothic" panose="020B0502020202020204" pitchFamily="34" charset="0"/>
              </a:rPr>
              <a:t>b) </a:t>
            </a:r>
            <a:r>
              <a:rPr lang="en-GB" sz="2200" dirty="0">
                <a:latin typeface="Century Gothic" panose="020B0502020202020204" pitchFamily="34" charset="0"/>
              </a:rPr>
              <a:t>As concentration increases the final volume of hydrogen gas also increases. This is a positive linear relationship because it goes upwards towards the right and is a straight line.</a:t>
            </a:r>
          </a:p>
          <a:p>
            <a:endParaRPr lang="en-GB" dirty="0"/>
          </a:p>
        </p:txBody>
      </p:sp>
    </p:spTree>
    <p:extLst>
      <p:ext uri="{BB962C8B-B14F-4D97-AF65-F5344CB8AC3E}">
        <p14:creationId xmlns:p14="http://schemas.microsoft.com/office/powerpoint/2010/main" val="1374785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3b87e320b3d_0_18"/>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Identifying a pattern using the periodic table</a:t>
            </a:r>
            <a:endParaRPr dirty="0"/>
          </a:p>
        </p:txBody>
      </p:sp>
      <p:graphicFrame>
        <p:nvGraphicFramePr>
          <p:cNvPr id="134" name="Google Shape;134;g3b87e320b3d_0_18"/>
          <p:cNvGraphicFramePr/>
          <p:nvPr>
            <p:extLst>
              <p:ext uri="{D42A27DB-BD31-4B8C-83A1-F6EECF244321}">
                <p14:modId xmlns:p14="http://schemas.microsoft.com/office/powerpoint/2010/main" val="906716007"/>
              </p:ext>
            </p:extLst>
          </p:nvPr>
        </p:nvGraphicFramePr>
        <p:xfrm>
          <a:off x="519384" y="2304895"/>
          <a:ext cx="6162503" cy="4388850"/>
        </p:xfrm>
        <a:graphic>
          <a:graphicData uri="http://schemas.openxmlformats.org/drawingml/2006/table">
            <a:tbl>
              <a:tblPr firstRow="1">
                <a:noFill/>
                <a:tableStyleId>{F3011324-1656-4F0D-9DD2-EA12A409ACBE}</a:tableStyleId>
              </a:tblPr>
              <a:tblGrid>
                <a:gridCol w="1540691">
                  <a:extLst>
                    <a:ext uri="{9D8B030D-6E8A-4147-A177-3AD203B41FA5}">
                      <a16:colId xmlns:a16="http://schemas.microsoft.com/office/drawing/2014/main" val="20000"/>
                    </a:ext>
                  </a:extLst>
                </a:gridCol>
                <a:gridCol w="1540604">
                  <a:extLst>
                    <a:ext uri="{9D8B030D-6E8A-4147-A177-3AD203B41FA5}">
                      <a16:colId xmlns:a16="http://schemas.microsoft.com/office/drawing/2014/main" val="20001"/>
                    </a:ext>
                  </a:extLst>
                </a:gridCol>
                <a:gridCol w="1540604">
                  <a:extLst>
                    <a:ext uri="{9D8B030D-6E8A-4147-A177-3AD203B41FA5}">
                      <a16:colId xmlns:a16="http://schemas.microsoft.com/office/drawing/2014/main" val="20002"/>
                    </a:ext>
                  </a:extLst>
                </a:gridCol>
                <a:gridCol w="1540604">
                  <a:extLst>
                    <a:ext uri="{9D8B030D-6E8A-4147-A177-3AD203B41FA5}">
                      <a16:colId xmlns:a16="http://schemas.microsoft.com/office/drawing/2014/main" val="20003"/>
                    </a:ext>
                  </a:extLst>
                </a:gridCol>
              </a:tblGrid>
              <a:tr h="381000">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Element</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Number of protons</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Atomic mass</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Metal/non- metal</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Sodium</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11</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22.99</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Magnesium</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12</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24.31</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Clr>
                          <a:schemeClr val="dk1"/>
                        </a:buClr>
                        <a:buSzPts val="1100"/>
                        <a:buFont typeface="Arial"/>
                        <a:buNone/>
                      </a:pPr>
                      <a:r>
                        <a:rPr lang="en-GB" sz="1800" dirty="0">
                          <a:solidFill>
                            <a:schemeClr val="dk1"/>
                          </a:solidFill>
                          <a:latin typeface="Century Gothic"/>
                          <a:ea typeface="Century Gothic"/>
                          <a:cs typeface="Century Gothic"/>
                          <a:sym typeface="Century Gothic"/>
                        </a:rPr>
                        <a:t>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Aluminium</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13</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26.98</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Clr>
                          <a:schemeClr val="dk1"/>
                        </a:buClr>
                        <a:buSzPts val="1100"/>
                        <a:buFont typeface="Arial"/>
                        <a:buNone/>
                      </a:pPr>
                      <a:r>
                        <a:rPr lang="en-GB" sz="1800" dirty="0">
                          <a:solidFill>
                            <a:schemeClr val="dk1"/>
                          </a:solidFill>
                          <a:latin typeface="Century Gothic"/>
                          <a:ea typeface="Century Gothic"/>
                          <a:cs typeface="Century Gothic"/>
                          <a:sym typeface="Century Gothic"/>
                        </a:rPr>
                        <a:t>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Silicon</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Phosphorus</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15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30.97</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non-metal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Sulfur</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16</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32.07</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non-metal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6"/>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Chlorine</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17</a:t>
                      </a:r>
                      <a:endParaRPr sz="1800" dirty="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35.45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non-metal</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7"/>
                  </a:ext>
                </a:extLst>
              </a:tr>
              <a:tr h="381000">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Argon</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18</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a:latin typeface="Century Gothic"/>
                          <a:ea typeface="Century Gothic"/>
                          <a:cs typeface="Century Gothic"/>
                          <a:sym typeface="Century Gothic"/>
                        </a:rPr>
                        <a:t>39.95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l" rtl="0">
                        <a:spcBef>
                          <a:spcPts val="0"/>
                        </a:spcBef>
                        <a:spcAft>
                          <a:spcPts val="0"/>
                        </a:spcAft>
                        <a:buNone/>
                      </a:pPr>
                      <a:r>
                        <a:rPr lang="en-GB" sz="1800" dirty="0">
                          <a:latin typeface="Century Gothic"/>
                          <a:ea typeface="Century Gothic"/>
                          <a:cs typeface="Century Gothic"/>
                          <a:sym typeface="Century Gothic"/>
                        </a:rPr>
                        <a:t>non-metal </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8"/>
                  </a:ext>
                </a:extLst>
              </a:tr>
            </a:tbl>
          </a:graphicData>
        </a:graphic>
      </p:graphicFrame>
      <p:sp>
        <p:nvSpPr>
          <p:cNvPr id="135" name="Google Shape;135;g3b87e320b3d_0_18"/>
          <p:cNvSpPr txBox="1"/>
          <p:nvPr/>
        </p:nvSpPr>
        <p:spPr>
          <a:xfrm>
            <a:off x="468843" y="1059530"/>
            <a:ext cx="6162416" cy="14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dirty="0">
                <a:solidFill>
                  <a:schemeClr val="dk1"/>
                </a:solidFill>
                <a:latin typeface="Century Gothic"/>
                <a:ea typeface="Century Gothic"/>
                <a:cs typeface="Century Gothic"/>
                <a:sym typeface="Century Gothic"/>
              </a:rPr>
              <a:t>Chemists use the periodic table to help identify patterns. They can predict how new elements may behave and react.</a:t>
            </a:r>
            <a:endParaRPr sz="2200" dirty="0">
              <a:solidFill>
                <a:schemeClr val="dk1"/>
              </a:solidFill>
              <a:latin typeface="Century Gothic"/>
              <a:ea typeface="Century Gothic"/>
              <a:cs typeface="Century Gothic"/>
              <a:sym typeface="Century Gothic"/>
            </a:endParaRPr>
          </a:p>
        </p:txBody>
      </p:sp>
      <p:sp>
        <p:nvSpPr>
          <p:cNvPr id="2" name="Google Shape;133;g3b87e320b3d_0_18">
            <a:extLst>
              <a:ext uri="{FF2B5EF4-FFF2-40B4-BE49-F238E27FC236}">
                <a16:creationId xmlns:a16="http://schemas.microsoft.com/office/drawing/2014/main" id="{FE916A7D-F3A4-127C-18DD-ED1B9B6999FA}"/>
              </a:ext>
            </a:extLst>
          </p:cNvPr>
          <p:cNvSpPr txBox="1">
            <a:spLocks noGrp="1"/>
          </p:cNvSpPr>
          <p:nvPr>
            <p:ph type="body" idx="1"/>
          </p:nvPr>
        </p:nvSpPr>
        <p:spPr>
          <a:xfrm>
            <a:off x="7012259" y="1593504"/>
            <a:ext cx="4039369" cy="4331168"/>
          </a:xfrm>
          <a:prstGeom prst="rect">
            <a:avLst/>
          </a:prstGeom>
          <a:noFill/>
          <a:ln w="19050" cap="flat" cmpd="sng">
            <a:solidFill>
              <a:srgbClr val="991E66"/>
            </a:solidFill>
            <a:prstDash val="solid"/>
            <a:round/>
            <a:headEnd type="none" w="sm" len="sm"/>
            <a:tailEnd type="none" w="sm" len="sm"/>
          </a:ln>
        </p:spPr>
        <p:txBody>
          <a:bodyPr spcFirstLastPara="1" wrap="square" lIns="72000" tIns="72000" rIns="72000" bIns="72000" anchor="t" anchorCtr="0">
            <a:spAutoFit/>
          </a:bodyPr>
          <a:lstStyle/>
          <a:p>
            <a:pPr lvl="0" indent="-457200" algn="l" rtl="0">
              <a:lnSpc>
                <a:spcPct val="100000"/>
              </a:lnSpc>
              <a:spcBef>
                <a:spcPts val="0"/>
              </a:spcBef>
              <a:spcAft>
                <a:spcPts val="0"/>
              </a:spcAft>
              <a:buClr>
                <a:srgbClr val="6D0C41"/>
              </a:buClr>
              <a:buSzPct val="100000"/>
              <a:buFont typeface="+mj-lt"/>
              <a:buAutoNum type="alphaLcParenR"/>
            </a:pPr>
            <a:r>
              <a:rPr lang="en-GB" dirty="0"/>
              <a:t>Describe any patterns you notice in the data.</a:t>
            </a:r>
            <a:endParaRPr dirty="0"/>
          </a:p>
          <a:p>
            <a:pPr lvl="0" indent="-457200" algn="l" rtl="0">
              <a:lnSpc>
                <a:spcPct val="100000"/>
              </a:lnSpc>
              <a:spcBef>
                <a:spcPts val="1200"/>
              </a:spcBef>
              <a:spcAft>
                <a:spcPts val="0"/>
              </a:spcAft>
              <a:buClr>
                <a:srgbClr val="6D0C41"/>
              </a:buClr>
              <a:buSzPct val="100000"/>
              <a:buFont typeface="+mj-lt"/>
              <a:buAutoNum type="alphaLcParenR"/>
            </a:pPr>
            <a:r>
              <a:rPr lang="en-GB" dirty="0"/>
              <a:t>Predict the approximate missing values for silicon.</a:t>
            </a:r>
            <a:endParaRPr dirty="0"/>
          </a:p>
          <a:p>
            <a:pPr lvl="0" indent="-457200" algn="l" rtl="0">
              <a:lnSpc>
                <a:spcPct val="100000"/>
              </a:lnSpc>
              <a:spcBef>
                <a:spcPts val="1200"/>
              </a:spcBef>
              <a:spcAft>
                <a:spcPts val="0"/>
              </a:spcAft>
              <a:buClr>
                <a:srgbClr val="6D0C41"/>
              </a:buClr>
              <a:buSzPct val="100000"/>
              <a:buFont typeface="+mj-lt"/>
              <a:buAutoNum type="alphaLcParenR"/>
            </a:pPr>
            <a:r>
              <a:rPr lang="en-GB" dirty="0"/>
              <a:t>Complete the sentence about the relationship between the  number of protons and atomic mass: </a:t>
            </a:r>
            <a:endParaRPr dirty="0"/>
          </a:p>
          <a:p>
            <a:pPr marL="0" lvl="0" indent="0" algn="l" rtl="0">
              <a:lnSpc>
                <a:spcPct val="100000"/>
              </a:lnSpc>
              <a:spcBef>
                <a:spcPts val="1200"/>
              </a:spcBef>
              <a:spcAft>
                <a:spcPts val="0"/>
              </a:spcAft>
              <a:buClr>
                <a:schemeClr val="dk1"/>
              </a:buClr>
              <a:buSzPts val="1100"/>
              <a:buFont typeface="Arial"/>
              <a:buNone/>
            </a:pPr>
            <a:r>
              <a:rPr lang="en-GB" dirty="0"/>
              <a:t>The greater the number of protons …</a:t>
            </a:r>
            <a:endParaRPr dirty="0"/>
          </a:p>
        </p:txBody>
      </p:sp>
      <p:sp>
        <p:nvSpPr>
          <p:cNvPr id="4" name="Google Shape;311;g3cd8964b3c4_0_46">
            <a:extLst>
              <a:ext uri="{FF2B5EF4-FFF2-40B4-BE49-F238E27FC236}">
                <a16:creationId xmlns:a16="http://schemas.microsoft.com/office/drawing/2014/main" id="{ECBBCF8F-B5E1-FE40-74CC-D15CD15E1CDC}"/>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
          <a:extLst>
            <a:ext uri="{FF2B5EF4-FFF2-40B4-BE49-F238E27FC236}">
              <a16:creationId xmlns:a16="http://schemas.microsoft.com/office/drawing/2014/main" id="{6DE29F15-7415-6F6B-BAE8-321ED1218690}"/>
            </a:ext>
          </a:extLst>
        </p:cNvPr>
        <p:cNvGrpSpPr/>
        <p:nvPr/>
      </p:nvGrpSpPr>
      <p:grpSpPr>
        <a:xfrm>
          <a:off x="0" y="0"/>
          <a:ext cx="0" cy="0"/>
          <a:chOff x="0" y="0"/>
          <a:chExt cx="0" cy="0"/>
        </a:xfrm>
      </p:grpSpPr>
      <p:sp>
        <p:nvSpPr>
          <p:cNvPr id="132" name="Google Shape;132;g3b87e320b3d_0_18">
            <a:extLst>
              <a:ext uri="{FF2B5EF4-FFF2-40B4-BE49-F238E27FC236}">
                <a16:creationId xmlns:a16="http://schemas.microsoft.com/office/drawing/2014/main" id="{A0D113E3-14F2-8E9C-D12A-8007B48CE958}"/>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Identifying a pattern using the periodic table – answer a</a:t>
            </a:r>
            <a:br>
              <a:rPr lang="en-GB" dirty="0"/>
            </a:br>
            <a:endParaRPr dirty="0"/>
          </a:p>
        </p:txBody>
      </p:sp>
      <p:sp>
        <p:nvSpPr>
          <p:cNvPr id="4" name="Google Shape;311;g3cd8964b3c4_0_46">
            <a:extLst>
              <a:ext uri="{FF2B5EF4-FFF2-40B4-BE49-F238E27FC236}">
                <a16:creationId xmlns:a16="http://schemas.microsoft.com/office/drawing/2014/main" id="{D12C8DD8-74B9-3FE6-94C2-FDB8605B3B0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
        <p:nvSpPr>
          <p:cNvPr id="6" name="Text Placeholder 5">
            <a:extLst>
              <a:ext uri="{FF2B5EF4-FFF2-40B4-BE49-F238E27FC236}">
                <a16:creationId xmlns:a16="http://schemas.microsoft.com/office/drawing/2014/main" id="{BB8A9F97-00C9-B479-6A2D-67A4C5A5717E}"/>
              </a:ext>
            </a:extLst>
          </p:cNvPr>
          <p:cNvSpPr>
            <a:spLocks noGrp="1"/>
          </p:cNvSpPr>
          <p:nvPr>
            <p:ph type="body" idx="1"/>
          </p:nvPr>
        </p:nvSpPr>
        <p:spPr>
          <a:xfrm>
            <a:off x="540000" y="1698875"/>
            <a:ext cx="10080000" cy="5040000"/>
          </a:xfrm>
        </p:spPr>
        <p:txBody>
          <a:bodyPr>
            <a:normAutofit/>
          </a:bodyPr>
          <a:lstStyle/>
          <a:p>
            <a:pPr marL="511175" indent="-457200">
              <a:buSzPct val="100000"/>
              <a:buFont typeface="+mj-lt"/>
              <a:buAutoNum type="alphaLcParenR"/>
            </a:pPr>
            <a:r>
              <a:rPr lang="en-GB" dirty="0"/>
              <a:t> </a:t>
            </a:r>
          </a:p>
          <a:p>
            <a:pPr marL="53975" indent="0">
              <a:buNone/>
            </a:pPr>
            <a:br>
              <a:rPr lang="en-GB" dirty="0"/>
            </a:br>
            <a:r>
              <a:rPr lang="en-GB" b="1" dirty="0"/>
              <a:t>Pattern 1: </a:t>
            </a:r>
            <a:r>
              <a:rPr lang="en-GB" dirty="0"/>
              <a:t>The atomic numbers increase by one  each time as you move across the period from left to right. They go up in order: each element has one more proton than the element before it.</a:t>
            </a:r>
          </a:p>
          <a:p>
            <a:pPr marL="53975" indent="0">
              <a:buNone/>
            </a:pPr>
            <a:endParaRPr lang="en-GB" dirty="0"/>
          </a:p>
          <a:p>
            <a:pPr marL="53975" indent="0">
              <a:buNone/>
            </a:pPr>
            <a:r>
              <a:rPr lang="en-GB" b="1" dirty="0"/>
              <a:t>Pattern 2: </a:t>
            </a:r>
            <a:r>
              <a:rPr lang="en-GB" dirty="0"/>
              <a:t>The atomic masses increase as you go across the period from left to right. The mass goes up from 22.99 (sodium) to 39.95 (argon). The pattern shows that elements get heavier as the atomic number increases.</a:t>
            </a:r>
          </a:p>
          <a:p>
            <a:pPr marL="0" lvl="0" indent="0">
              <a:buSzPts val="1400"/>
              <a:buNone/>
            </a:pPr>
            <a:endParaRPr lang="en-GB" dirty="0"/>
          </a:p>
          <a:p>
            <a:pPr marL="0" lvl="0" indent="0">
              <a:buSzPts val="1400"/>
              <a:buNone/>
            </a:pPr>
            <a:r>
              <a:rPr lang="en-GB" b="1" dirty="0"/>
              <a:t>Pattern 3: </a:t>
            </a:r>
            <a:r>
              <a:rPr lang="en-GB" dirty="0"/>
              <a:t>The period starts with metals on the left (sodium, magnesium, aluminium), then it changes to non-metals on the right (phosphorus, sulfur, chlorine, argon). Argon is also a noble gas.</a:t>
            </a:r>
          </a:p>
          <a:p>
            <a:pPr marL="511175" indent="-457200">
              <a:buFont typeface="+mj-lt"/>
              <a:buAutoNum type="alphaLcParenR"/>
            </a:pPr>
            <a:endParaRPr lang="en-GB" dirty="0"/>
          </a:p>
          <a:p>
            <a:pPr marL="53975" indent="0">
              <a:buNone/>
            </a:pPr>
            <a:endParaRPr lang="en-GB" dirty="0"/>
          </a:p>
        </p:txBody>
      </p:sp>
    </p:spTree>
    <p:extLst>
      <p:ext uri="{BB962C8B-B14F-4D97-AF65-F5344CB8AC3E}">
        <p14:creationId xmlns:p14="http://schemas.microsoft.com/office/powerpoint/2010/main" val="869149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1">
          <a:extLst>
            <a:ext uri="{FF2B5EF4-FFF2-40B4-BE49-F238E27FC236}">
              <a16:creationId xmlns:a16="http://schemas.microsoft.com/office/drawing/2014/main" id="{25A19D22-A18B-F8B2-9509-5F74B6548E2A}"/>
            </a:ext>
          </a:extLst>
        </p:cNvPr>
        <p:cNvGrpSpPr/>
        <p:nvPr/>
      </p:nvGrpSpPr>
      <p:grpSpPr>
        <a:xfrm>
          <a:off x="0" y="0"/>
          <a:ext cx="0" cy="0"/>
          <a:chOff x="0" y="0"/>
          <a:chExt cx="0" cy="0"/>
        </a:xfrm>
      </p:grpSpPr>
      <p:sp>
        <p:nvSpPr>
          <p:cNvPr id="132" name="Google Shape;132;g3b87e320b3d_0_18">
            <a:extLst>
              <a:ext uri="{FF2B5EF4-FFF2-40B4-BE49-F238E27FC236}">
                <a16:creationId xmlns:a16="http://schemas.microsoft.com/office/drawing/2014/main" id="{AA9B97E0-E716-7DAC-265E-2E7DB6CFA7E1}"/>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Identifying a pattern using the periodic table – answers b–c</a:t>
            </a:r>
            <a:br>
              <a:rPr lang="en-GB" dirty="0"/>
            </a:br>
            <a:r>
              <a:rPr lang="en-GB" dirty="0"/>
              <a:t> </a:t>
            </a:r>
            <a:endParaRPr dirty="0"/>
          </a:p>
        </p:txBody>
      </p:sp>
      <p:sp>
        <p:nvSpPr>
          <p:cNvPr id="4" name="Google Shape;311;g3cd8964b3c4_0_46">
            <a:extLst>
              <a:ext uri="{FF2B5EF4-FFF2-40B4-BE49-F238E27FC236}">
                <a16:creationId xmlns:a16="http://schemas.microsoft.com/office/drawing/2014/main" id="{9C6CC8A8-BF3B-4F5C-5A0A-3B6BC2146067}"/>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
        <p:nvSpPr>
          <p:cNvPr id="6" name="Text Placeholder 5">
            <a:extLst>
              <a:ext uri="{FF2B5EF4-FFF2-40B4-BE49-F238E27FC236}">
                <a16:creationId xmlns:a16="http://schemas.microsoft.com/office/drawing/2014/main" id="{62139CF5-137A-4334-D12E-D9AD05C056C6}"/>
              </a:ext>
            </a:extLst>
          </p:cNvPr>
          <p:cNvSpPr>
            <a:spLocks noGrp="1"/>
          </p:cNvSpPr>
          <p:nvPr>
            <p:ph type="body" idx="1"/>
          </p:nvPr>
        </p:nvSpPr>
        <p:spPr>
          <a:xfrm>
            <a:off x="540000" y="1818000"/>
            <a:ext cx="10080000" cy="5040000"/>
          </a:xfrm>
        </p:spPr>
        <p:txBody>
          <a:bodyPr>
            <a:normAutofit/>
          </a:bodyPr>
          <a:lstStyle/>
          <a:p>
            <a:pPr marL="511175" indent="-457200">
              <a:buSzPct val="100000"/>
              <a:buFont typeface="+mj-lt"/>
              <a:buAutoNum type="alphaLcParenR" startAt="2"/>
            </a:pPr>
            <a:r>
              <a:rPr lang="en-GB" dirty="0"/>
              <a:t>Silicon has 14 protons and an atomic mass of approximately 28 units. It is a metalloid which has properties of both metals and non-metals.</a:t>
            </a:r>
          </a:p>
          <a:p>
            <a:pPr marL="511175" indent="-457200">
              <a:buFont typeface="+mj-lt"/>
              <a:buAutoNum type="alphaLcParenR" startAt="2"/>
            </a:pPr>
            <a:endParaRPr lang="en-GB" dirty="0"/>
          </a:p>
          <a:p>
            <a:pPr marL="511175" indent="-457200">
              <a:buSzPct val="100000"/>
              <a:buFont typeface="+mj-lt"/>
              <a:buAutoNum type="alphaLcParenR" startAt="2"/>
            </a:pPr>
            <a:r>
              <a:rPr lang="en-GB" dirty="0"/>
              <a:t>The greater the number of protons the greater the atomic mass. This is a positive relationship. </a:t>
            </a:r>
          </a:p>
          <a:p>
            <a:pPr marL="511175" indent="-457200">
              <a:buFont typeface="+mj-lt"/>
              <a:buAutoNum type="alphaLcParenR"/>
            </a:pPr>
            <a:endParaRPr lang="en-GB" dirty="0"/>
          </a:p>
          <a:p>
            <a:pPr marL="511175" indent="-457200">
              <a:buFont typeface="+mj-lt"/>
              <a:buAutoNum type="alphaLcParenR"/>
            </a:pPr>
            <a:endParaRPr lang="en-GB" dirty="0"/>
          </a:p>
          <a:p>
            <a:pPr marL="53975" indent="0">
              <a:buNone/>
            </a:pPr>
            <a:endParaRPr lang="en-GB" dirty="0"/>
          </a:p>
        </p:txBody>
      </p:sp>
    </p:spTree>
    <p:extLst>
      <p:ext uri="{BB962C8B-B14F-4D97-AF65-F5344CB8AC3E}">
        <p14:creationId xmlns:p14="http://schemas.microsoft.com/office/powerpoint/2010/main" val="581943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g3ca7709f1b3_0_11"/>
          <p:cNvSpPr txBox="1">
            <a:spLocks noGrp="1"/>
          </p:cNvSpPr>
          <p:nvPr>
            <p:ph type="title"/>
          </p:nvPr>
        </p:nvSpPr>
        <p:spPr>
          <a:xfrm>
            <a:off x="418619" y="543964"/>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a:t>
            </a:r>
            <a:endParaRPr dirty="0"/>
          </a:p>
        </p:txBody>
      </p:sp>
      <p:sp>
        <p:nvSpPr>
          <p:cNvPr id="142" name="Google Shape;142;g3ca7709f1b3_0_11"/>
          <p:cNvSpPr txBox="1">
            <a:spLocks noGrp="1"/>
          </p:cNvSpPr>
          <p:nvPr>
            <p:ph type="body" idx="1"/>
          </p:nvPr>
        </p:nvSpPr>
        <p:spPr>
          <a:xfrm>
            <a:off x="418619" y="1193756"/>
            <a:ext cx="7180360" cy="50400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A learner is investigating the reaction between calcium carbonate chips and hydrochloric acid. </a:t>
            </a:r>
          </a:p>
          <a:p>
            <a:pPr marL="0" lvl="0" indent="0" algn="l" rtl="0">
              <a:spcBef>
                <a:spcPts val="0"/>
              </a:spcBef>
              <a:spcAft>
                <a:spcPts val="0"/>
              </a:spcAft>
              <a:buNone/>
            </a:pPr>
            <a:endParaRPr dirty="0"/>
          </a:p>
          <a:p>
            <a:pPr marL="0" lvl="0" indent="0" algn="l" rtl="0">
              <a:spcBef>
                <a:spcPts val="0"/>
              </a:spcBef>
              <a:spcAft>
                <a:spcPts val="0"/>
              </a:spcAft>
              <a:buNone/>
            </a:pPr>
            <a:r>
              <a:rPr lang="en-GB" dirty="0"/>
              <a:t>They place a conical flask containing the calcium carbonate chips and hydrochloric acid onto a digital balance. </a:t>
            </a:r>
          </a:p>
          <a:p>
            <a:pPr marL="0" lvl="0" indent="0" algn="l" rtl="0">
              <a:spcBef>
                <a:spcPts val="0"/>
              </a:spcBef>
              <a:spcAft>
                <a:spcPts val="0"/>
              </a:spcAft>
              <a:buNone/>
            </a:pPr>
            <a:endParaRPr dirty="0"/>
          </a:p>
          <a:p>
            <a:pPr marL="0" lvl="0" indent="0" algn="l" rtl="0">
              <a:spcBef>
                <a:spcPts val="0"/>
              </a:spcBef>
              <a:spcAft>
                <a:spcPts val="0"/>
              </a:spcAft>
              <a:buNone/>
            </a:pPr>
            <a:r>
              <a:rPr lang="en-GB" dirty="0"/>
              <a:t>As the reaction occurs carbon dioxide gas is released and escapes into the air. The learner records the mass of the flask and its contents every 10 seconds. </a:t>
            </a:r>
            <a:endParaRPr dirty="0"/>
          </a:p>
          <a:p>
            <a:pPr marL="0" lvl="0" indent="0" algn="l" rtl="0">
              <a:spcBef>
                <a:spcPts val="0"/>
              </a:spcBef>
              <a:spcAft>
                <a:spcPts val="0"/>
              </a:spcAft>
              <a:buNone/>
            </a:pPr>
            <a:endParaRPr dirty="0"/>
          </a:p>
          <a:p>
            <a:pPr marL="457200" lvl="0" indent="-403225" algn="l" rtl="0">
              <a:spcBef>
                <a:spcPts val="0"/>
              </a:spcBef>
              <a:spcAft>
                <a:spcPts val="0"/>
              </a:spcAft>
              <a:buSzPct val="100000"/>
              <a:buAutoNum type="alphaLcParenR"/>
            </a:pPr>
            <a:r>
              <a:rPr lang="en-GB" dirty="0"/>
              <a:t>Plot the data from the table onto a graph.</a:t>
            </a:r>
            <a:endParaRPr dirty="0"/>
          </a:p>
          <a:p>
            <a:pPr marL="457200" lvl="0" indent="-403225" algn="l" rtl="0">
              <a:spcBef>
                <a:spcPts val="0"/>
              </a:spcBef>
              <a:spcAft>
                <a:spcPts val="0"/>
              </a:spcAft>
              <a:buSzPct val="100000"/>
              <a:buAutoNum type="alphaLcParenR"/>
            </a:pPr>
            <a:r>
              <a:rPr lang="en-GB" dirty="0"/>
              <a:t>Describe the relationship between the variables.</a:t>
            </a:r>
            <a:endParaRPr dirty="0"/>
          </a:p>
          <a:p>
            <a:pPr marL="457200" lvl="0" indent="-403225" algn="l" rtl="0">
              <a:spcBef>
                <a:spcPts val="0"/>
              </a:spcBef>
              <a:spcAft>
                <a:spcPts val="0"/>
              </a:spcAft>
              <a:buSzPct val="100000"/>
              <a:buAutoNum type="alphaLcParenR"/>
            </a:pPr>
            <a:r>
              <a:rPr lang="en-GB" dirty="0"/>
              <a:t>Predict the mass of the conical flask and its contents at 55 seconds.</a:t>
            </a:r>
            <a:endParaRPr dirty="0"/>
          </a:p>
        </p:txBody>
      </p:sp>
      <p:graphicFrame>
        <p:nvGraphicFramePr>
          <p:cNvPr id="143" name="Google Shape;143;g3ca7709f1b3_0_11"/>
          <p:cNvGraphicFramePr/>
          <p:nvPr>
            <p:extLst>
              <p:ext uri="{D42A27DB-BD31-4B8C-83A1-F6EECF244321}">
                <p14:modId xmlns:p14="http://schemas.microsoft.com/office/powerpoint/2010/main" val="1316717430"/>
              </p:ext>
            </p:extLst>
          </p:nvPr>
        </p:nvGraphicFramePr>
        <p:xfrm>
          <a:off x="7831996" y="827996"/>
          <a:ext cx="3071400" cy="5486040"/>
        </p:xfrm>
        <a:graphic>
          <a:graphicData uri="http://schemas.openxmlformats.org/drawingml/2006/table">
            <a:tbl>
              <a:tblPr firstRow="1">
                <a:noFill/>
              </a:tblPr>
              <a:tblGrid>
                <a:gridCol w="1535700">
                  <a:extLst>
                    <a:ext uri="{9D8B030D-6E8A-4147-A177-3AD203B41FA5}">
                      <a16:colId xmlns:a16="http://schemas.microsoft.com/office/drawing/2014/main" val="20000"/>
                    </a:ext>
                  </a:extLst>
                </a:gridCol>
                <a:gridCol w="1535700">
                  <a:extLst>
                    <a:ext uri="{9D8B030D-6E8A-4147-A177-3AD203B41FA5}">
                      <a16:colId xmlns:a16="http://schemas.microsoft.com/office/drawing/2014/main" val="20001"/>
                    </a:ext>
                  </a:extLst>
                </a:gridCol>
              </a:tblGrid>
              <a:tr h="383325">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Time (s)</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Mass (g)</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3325">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0</a:t>
                      </a:r>
                      <a:endParaRPr sz="1800" dirty="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50.00</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1"/>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49.82</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2"/>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20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49.65</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3"/>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30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49.51</a:t>
                      </a:r>
                      <a:endParaRPr sz="180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4"/>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40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49.33</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5"/>
                  </a:ext>
                </a:extLst>
              </a:tr>
              <a:tr h="383325">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50</a:t>
                      </a:r>
                      <a:endParaRPr sz="1800" dirty="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49.18</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6"/>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60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49.02</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7"/>
                  </a:ext>
                </a:extLst>
              </a:tr>
              <a:tr h="383325">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70</a:t>
                      </a:r>
                      <a:endParaRPr sz="1800" dirty="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48.86</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8"/>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80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48.71</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09"/>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90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48.53</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10"/>
                  </a:ext>
                </a:extLst>
              </a:tr>
              <a:tr h="383325">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100</a:t>
                      </a:r>
                      <a:endParaRPr sz="1800">
                        <a:latin typeface="Century Gothic"/>
                        <a:ea typeface="Century Gothic"/>
                        <a:cs typeface="Century Gothic"/>
                        <a:sym typeface="Century Gothic"/>
                      </a:endParaRPr>
                    </a:p>
                  </a:txBody>
                  <a:tcPr marL="91425" marR="91425" marT="91425" marB="91425"/>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48.38</a:t>
                      </a:r>
                      <a:endParaRPr sz="1800" dirty="0">
                        <a:latin typeface="Century Gothic"/>
                        <a:ea typeface="Century Gothic"/>
                        <a:cs typeface="Century Gothic"/>
                        <a:sym typeface="Century Gothic"/>
                      </a:endParaRPr>
                    </a:p>
                  </a:txBody>
                  <a:tcPr marL="91425" marR="91425" marT="91425" marB="91425"/>
                </a:tc>
                <a:extLst>
                  <a:ext uri="{0D108BD9-81ED-4DB2-BD59-A6C34878D82A}">
                    <a16:rowId xmlns:a16="http://schemas.microsoft.com/office/drawing/2014/main" val="1001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g3ca7709f1b3_0_18"/>
          <p:cNvSpPr txBox="1">
            <a:spLocks noGrp="1"/>
          </p:cNvSpPr>
          <p:nvPr>
            <p:ph type="title"/>
          </p:nvPr>
        </p:nvSpPr>
        <p:spPr>
          <a:xfrm>
            <a:off x="540000" y="31965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 example graph</a:t>
            </a:r>
            <a:endParaRPr dirty="0"/>
          </a:p>
        </p:txBody>
      </p:sp>
      <p:pic>
        <p:nvPicPr>
          <p:cNvPr id="169" name="Google Shape;169;g3ca7709f1b3_0_18" descr="The graphs shows mass of the flask in kilograms on the y-axis against time in seconds on the x-axis. The x-axis runs from 0 to 110 in increments of 10, and the y-axis runs from 48 to 50.2 in increments of 0.2. Ten points are plotted from (0, 50) to (100, 48.4), forming a straight line that decreases as time increases."/>
          <p:cNvPicPr preferRelativeResize="0"/>
          <p:nvPr/>
        </p:nvPicPr>
        <p:blipFill>
          <a:blip r:embed="rId3">
            <a:alphaModFix/>
          </a:blip>
          <a:srcRect/>
          <a:stretch/>
        </p:blipFill>
        <p:spPr>
          <a:xfrm>
            <a:off x="2929780" y="911595"/>
            <a:ext cx="6332439" cy="5882290"/>
          </a:xfrm>
          <a:prstGeom prst="rect">
            <a:avLst/>
          </a:prstGeom>
          <a:noFill/>
          <a:ln>
            <a:noFill/>
          </a:ln>
        </p:spPr>
      </p:pic>
      <p:sp>
        <p:nvSpPr>
          <p:cNvPr id="3" name="Google Shape;311;g3cd8964b3c4_0_46">
            <a:extLst>
              <a:ext uri="{FF2B5EF4-FFF2-40B4-BE49-F238E27FC236}">
                <a16:creationId xmlns:a16="http://schemas.microsoft.com/office/drawing/2014/main" id="{C608F3A7-A544-2684-CDE4-884583345342}"/>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
        <p:nvSpPr>
          <p:cNvPr id="4" name="TextBox 3">
            <a:extLst>
              <a:ext uri="{FF2B5EF4-FFF2-40B4-BE49-F238E27FC236}">
                <a16:creationId xmlns:a16="http://schemas.microsoft.com/office/drawing/2014/main" id="{0113A5D3-E7F3-691C-A69E-C83FFF461465}"/>
              </a:ext>
              <a:ext uri="{C183D7F6-B498-43B3-948B-1728B52AA6E4}">
                <adec:decorative xmlns:adec="http://schemas.microsoft.com/office/drawing/2017/decorative" val="1"/>
              </a:ext>
            </a:extLst>
          </p:cNvPr>
          <p:cNvSpPr txBox="1"/>
          <p:nvPr/>
        </p:nvSpPr>
        <p:spPr>
          <a:xfrm>
            <a:off x="372454" y="1260188"/>
            <a:ext cx="3217491" cy="430887"/>
          </a:xfrm>
          <a:prstGeom prst="rect">
            <a:avLst/>
          </a:prstGeom>
          <a:noFill/>
        </p:spPr>
        <p:txBody>
          <a:bodyPr wrap="square" rtlCol="0">
            <a:spAutoFit/>
          </a:bodyPr>
          <a:lstStyle/>
          <a:p>
            <a:pPr marL="342900" indent="-342900">
              <a:buClr>
                <a:schemeClr val="accent4"/>
              </a:buClr>
              <a:buFont typeface="+mj-lt"/>
              <a:buAutoNum type="alphaLcParenR"/>
            </a:pPr>
            <a:r>
              <a:rPr lang="en-GB" sz="2200" dirty="0">
                <a:latin typeface="Century Gothic" panose="020B0502020202020204" pitchFamily="34"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0">
          <a:extLst>
            <a:ext uri="{FF2B5EF4-FFF2-40B4-BE49-F238E27FC236}">
              <a16:creationId xmlns:a16="http://schemas.microsoft.com/office/drawing/2014/main" id="{7701790A-7028-FF92-B4D9-88A8D3FA3A21}"/>
            </a:ext>
          </a:extLst>
        </p:cNvPr>
        <p:cNvGrpSpPr/>
        <p:nvPr/>
      </p:nvGrpSpPr>
      <p:grpSpPr>
        <a:xfrm>
          <a:off x="0" y="0"/>
          <a:ext cx="0" cy="0"/>
          <a:chOff x="0" y="0"/>
          <a:chExt cx="0" cy="0"/>
        </a:xfrm>
      </p:grpSpPr>
      <p:sp>
        <p:nvSpPr>
          <p:cNvPr id="141" name="Google Shape;141;g3ca7709f1b3_0_11">
            <a:extLst>
              <a:ext uri="{FF2B5EF4-FFF2-40B4-BE49-F238E27FC236}">
                <a16:creationId xmlns:a16="http://schemas.microsoft.com/office/drawing/2014/main" id="{D552750F-F51E-E94C-0CE6-952551C317E7}"/>
              </a:ext>
            </a:extLst>
          </p:cNvPr>
          <p:cNvSpPr txBox="1">
            <a:spLocks noGrp="1"/>
          </p:cNvSpPr>
          <p:nvPr>
            <p:ph type="title"/>
          </p:nvPr>
        </p:nvSpPr>
        <p:spPr>
          <a:xfrm>
            <a:off x="418619" y="543964"/>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 answers b–c  </a:t>
            </a:r>
            <a:endParaRPr dirty="0"/>
          </a:p>
        </p:txBody>
      </p:sp>
      <p:sp>
        <p:nvSpPr>
          <p:cNvPr id="142" name="Google Shape;142;g3ca7709f1b3_0_11">
            <a:extLst>
              <a:ext uri="{FF2B5EF4-FFF2-40B4-BE49-F238E27FC236}">
                <a16:creationId xmlns:a16="http://schemas.microsoft.com/office/drawing/2014/main" id="{4BCC8F15-7B1A-EC56-C4AF-E2F2BE69E0CF}"/>
              </a:ext>
            </a:extLst>
          </p:cNvPr>
          <p:cNvSpPr txBox="1">
            <a:spLocks noGrp="1"/>
          </p:cNvSpPr>
          <p:nvPr>
            <p:ph type="body" idx="1"/>
          </p:nvPr>
        </p:nvSpPr>
        <p:spPr>
          <a:xfrm>
            <a:off x="418619" y="1540597"/>
            <a:ext cx="10223981" cy="5040000"/>
          </a:xfrm>
          <a:prstGeom prst="rect">
            <a:avLst/>
          </a:prstGeom>
        </p:spPr>
        <p:txBody>
          <a:bodyPr spcFirstLastPara="1" wrap="square" lIns="0" tIns="0" rIns="0" bIns="0" anchor="t" anchorCtr="0">
            <a:noAutofit/>
          </a:bodyPr>
          <a:lstStyle/>
          <a:p>
            <a:pPr marL="490538" lvl="0" indent="-490538">
              <a:buSzPct val="100000"/>
              <a:buFont typeface="+mj-lt"/>
              <a:buAutoNum type="alphaLcParenR" startAt="2"/>
            </a:pPr>
            <a:r>
              <a:rPr lang="en-GB" dirty="0"/>
              <a:t>As time increases, the mass of the flask and contents decreases. There is a negative linear relationship between the variables. </a:t>
            </a:r>
            <a:br>
              <a:rPr lang="en-GB" dirty="0"/>
            </a:br>
            <a:endParaRPr lang="en-GB" dirty="0"/>
          </a:p>
          <a:p>
            <a:pPr marL="0" lvl="0" indent="-317500">
              <a:buSzPct val="100000"/>
              <a:buAutoNum type="alphaLcParenR" startAt="2"/>
            </a:pPr>
            <a:r>
              <a:rPr lang="en-GB" dirty="0"/>
              <a:t>  The mass at 55 seconds is 49.10 g (accept 49.05 to 49.15 g). </a:t>
            </a:r>
          </a:p>
        </p:txBody>
      </p:sp>
      <p:sp>
        <p:nvSpPr>
          <p:cNvPr id="3" name="Google Shape;311;g3cd8964b3c4_0_46">
            <a:extLst>
              <a:ext uri="{FF2B5EF4-FFF2-40B4-BE49-F238E27FC236}">
                <a16:creationId xmlns:a16="http://schemas.microsoft.com/office/drawing/2014/main" id="{808E7726-9F61-260B-3AD0-7C055F45808B}"/>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540740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g3b87e320b3d_0_33"/>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Use data to draw conclusions</a:t>
            </a:r>
            <a:endParaRPr dirty="0"/>
          </a:p>
        </p:txBody>
      </p:sp>
      <p:sp>
        <p:nvSpPr>
          <p:cNvPr id="142" name="Google Shape;142;g3b87e320b3d_0_33"/>
          <p:cNvSpPr txBox="1"/>
          <p:nvPr/>
        </p:nvSpPr>
        <p:spPr>
          <a:xfrm>
            <a:off x="462275" y="1593010"/>
            <a:ext cx="10755600" cy="5775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0"/>
              </a:spcAft>
              <a:buNone/>
            </a:pPr>
            <a:r>
              <a:rPr lang="en-GB" sz="2200" dirty="0">
                <a:latin typeface="Century Gothic"/>
                <a:ea typeface="Century Gothic"/>
                <a:cs typeface="Century Gothic"/>
                <a:sym typeface="Century Gothic"/>
              </a:rPr>
              <a:t>Students investigated the reaction between different hydrochloric acid concentrations and marble chips. The 3 mol/dm</a:t>
            </a:r>
            <a:r>
              <a:rPr lang="en-GB" sz="2200" baseline="30000" dirty="0">
                <a:latin typeface="Century Gothic"/>
                <a:ea typeface="Century Gothic"/>
                <a:cs typeface="Century Gothic"/>
                <a:sym typeface="Century Gothic"/>
              </a:rPr>
              <a:t>3</a:t>
            </a:r>
            <a:r>
              <a:rPr lang="en-GB" sz="2200" dirty="0">
                <a:latin typeface="Century Gothic"/>
                <a:ea typeface="Century Gothic"/>
                <a:cs typeface="Century Gothic"/>
                <a:sym typeface="Century Gothic"/>
              </a:rPr>
              <a:t> hydrochloric acid is the most concentrated. They measured the volume of carbon dioxide gas produced.</a:t>
            </a:r>
            <a:endParaRPr sz="2200" dirty="0">
              <a:latin typeface="Century Gothic"/>
              <a:ea typeface="Century Gothic"/>
              <a:cs typeface="Century Gothic"/>
              <a:sym typeface="Century Gothic"/>
            </a:endParaRPr>
          </a:p>
          <a:p>
            <a:pPr marL="0" lvl="0" indent="0" algn="l" rtl="0">
              <a:lnSpc>
                <a:spcPct val="115000"/>
              </a:lnSpc>
              <a:spcBef>
                <a:spcPts val="1200"/>
              </a:spcBef>
              <a:spcAft>
                <a:spcPts val="1200"/>
              </a:spcAft>
              <a:buNone/>
            </a:pPr>
            <a:endParaRPr sz="2200" dirty="0">
              <a:latin typeface="Century Gothic"/>
              <a:ea typeface="Century Gothic"/>
              <a:cs typeface="Century Gothic"/>
              <a:sym typeface="Century Gothic"/>
            </a:endParaRPr>
          </a:p>
        </p:txBody>
      </p:sp>
      <p:sp>
        <p:nvSpPr>
          <p:cNvPr id="143" name="Google Shape;143;g3b87e320b3d_0_33"/>
          <p:cNvSpPr txBox="1"/>
          <p:nvPr/>
        </p:nvSpPr>
        <p:spPr>
          <a:xfrm>
            <a:off x="7429701" y="2610000"/>
            <a:ext cx="3788174" cy="4094100"/>
          </a:xfrm>
          <a:prstGeom prst="rect">
            <a:avLst/>
          </a:prstGeom>
          <a:noFill/>
          <a:ln>
            <a:noFill/>
          </a:ln>
        </p:spPr>
        <p:txBody>
          <a:bodyPr spcFirstLastPara="1" wrap="square" lIns="91425" tIns="91425" rIns="91425" bIns="91425" anchor="t" anchorCtr="0">
            <a:noAutofit/>
          </a:bodyPr>
          <a:lstStyle/>
          <a:p>
            <a:pPr marL="457200" lvl="0" indent="-457200" algn="l" rtl="0">
              <a:spcBef>
                <a:spcPts val="0"/>
              </a:spcBef>
              <a:spcAft>
                <a:spcPts val="0"/>
              </a:spcAft>
              <a:buClr>
                <a:schemeClr val="accent4"/>
              </a:buClr>
              <a:buFont typeface="+mj-lt"/>
              <a:buAutoNum type="alphaLcParenR"/>
            </a:pPr>
            <a:r>
              <a:rPr lang="en-GB" sz="2200" dirty="0">
                <a:solidFill>
                  <a:schemeClr val="dk1"/>
                </a:solidFill>
                <a:latin typeface="Century Gothic"/>
                <a:ea typeface="Century Gothic"/>
                <a:cs typeface="Century Gothic"/>
                <a:sym typeface="Century Gothic"/>
              </a:rPr>
              <a:t>Compare all the trends in the data. What similarities </a:t>
            </a:r>
            <a:r>
              <a:rPr lang="en-GB" sz="2200" b="1" dirty="0">
                <a:solidFill>
                  <a:schemeClr val="dk1"/>
                </a:solidFill>
                <a:latin typeface="Century Gothic"/>
                <a:ea typeface="Century Gothic"/>
                <a:cs typeface="Century Gothic"/>
                <a:sym typeface="Century Gothic"/>
              </a:rPr>
              <a:t>and</a:t>
            </a:r>
            <a:r>
              <a:rPr lang="en-GB" sz="2200" dirty="0">
                <a:solidFill>
                  <a:schemeClr val="dk1"/>
                </a:solidFill>
                <a:latin typeface="Century Gothic"/>
                <a:ea typeface="Century Gothic"/>
                <a:cs typeface="Century Gothic"/>
                <a:sym typeface="Century Gothic"/>
              </a:rPr>
              <a:t> differences do you notice?</a:t>
            </a:r>
          </a:p>
          <a:p>
            <a:pPr marL="457200" lvl="0" indent="-457200" algn="l" rtl="0">
              <a:spcBef>
                <a:spcPts val="0"/>
              </a:spcBef>
              <a:spcAft>
                <a:spcPts val="0"/>
              </a:spcAft>
              <a:buClr>
                <a:schemeClr val="accent4"/>
              </a:buClr>
              <a:buFont typeface="+mj-lt"/>
              <a:buAutoNum type="alphaLcParenR"/>
            </a:pPr>
            <a:r>
              <a:rPr lang="en-GB" sz="2200" dirty="0">
                <a:solidFill>
                  <a:schemeClr val="dk1"/>
                </a:solidFill>
                <a:latin typeface="Century Gothic"/>
                <a:ea typeface="Century Gothic"/>
                <a:cs typeface="Century Gothic"/>
                <a:sym typeface="Century Gothic"/>
              </a:rPr>
              <a:t>Write a conclusion for the investigation. </a:t>
            </a:r>
            <a:endParaRPr sz="2200" dirty="0">
              <a:solidFill>
                <a:schemeClr val="dk1"/>
              </a:solidFill>
              <a:latin typeface="Century Gothic"/>
              <a:ea typeface="Century Gothic"/>
              <a:cs typeface="Century Gothic"/>
              <a:sym typeface="Century Gothic"/>
            </a:endParaRPr>
          </a:p>
        </p:txBody>
      </p:sp>
      <p:graphicFrame>
        <p:nvGraphicFramePr>
          <p:cNvPr id="144" name="Google Shape;144;g3b87e320b3d_0_33"/>
          <p:cNvGraphicFramePr/>
          <p:nvPr>
            <p:extLst>
              <p:ext uri="{D42A27DB-BD31-4B8C-83A1-F6EECF244321}">
                <p14:modId xmlns:p14="http://schemas.microsoft.com/office/powerpoint/2010/main" val="4230868174"/>
              </p:ext>
            </p:extLst>
          </p:nvPr>
        </p:nvGraphicFramePr>
        <p:xfrm>
          <a:off x="287102" y="2610000"/>
          <a:ext cx="7142599" cy="4023150"/>
        </p:xfrm>
        <a:graphic>
          <a:graphicData uri="http://schemas.openxmlformats.org/drawingml/2006/table">
            <a:tbl>
              <a:tblPr firstRow="1">
                <a:noFill/>
              </a:tblPr>
              <a:tblGrid>
                <a:gridCol w="1410181">
                  <a:extLst>
                    <a:ext uri="{9D8B030D-6E8A-4147-A177-3AD203B41FA5}">
                      <a16:colId xmlns:a16="http://schemas.microsoft.com/office/drawing/2014/main" val="20000"/>
                    </a:ext>
                  </a:extLst>
                </a:gridCol>
                <a:gridCol w="1910806">
                  <a:extLst>
                    <a:ext uri="{9D8B030D-6E8A-4147-A177-3AD203B41FA5}">
                      <a16:colId xmlns:a16="http://schemas.microsoft.com/office/drawing/2014/main" val="20001"/>
                    </a:ext>
                  </a:extLst>
                </a:gridCol>
                <a:gridCol w="1910806">
                  <a:extLst>
                    <a:ext uri="{9D8B030D-6E8A-4147-A177-3AD203B41FA5}">
                      <a16:colId xmlns:a16="http://schemas.microsoft.com/office/drawing/2014/main" val="20002"/>
                    </a:ext>
                  </a:extLst>
                </a:gridCol>
                <a:gridCol w="1910806">
                  <a:extLst>
                    <a:ext uri="{9D8B030D-6E8A-4147-A177-3AD203B41FA5}">
                      <a16:colId xmlns:a16="http://schemas.microsoft.com/office/drawing/2014/main" val="20003"/>
                    </a:ext>
                  </a:extLst>
                </a:gridCol>
              </a:tblGrid>
              <a:tr h="875450">
                <a:tc>
                  <a:txBody>
                    <a:bodyPr/>
                    <a:lstStyle/>
                    <a:p>
                      <a:pPr marL="0" lvl="0" indent="0" algn="ctr" rtl="0">
                        <a:spcBef>
                          <a:spcPts val="0"/>
                        </a:spcBef>
                        <a:spcAft>
                          <a:spcPts val="0"/>
                        </a:spcAft>
                        <a:buNone/>
                      </a:pPr>
                      <a:r>
                        <a:rPr lang="en-GB" sz="1800" b="1" dirty="0">
                          <a:solidFill>
                            <a:schemeClr val="bg1"/>
                          </a:solidFill>
                          <a:latin typeface="Century Gothic" panose="020B0502020202020204" pitchFamily="34" charset="0"/>
                        </a:rPr>
                        <a:t>Time (minutes)</a:t>
                      </a:r>
                      <a:endParaRPr sz="1800" b="1" dirty="0">
                        <a:solidFill>
                          <a:schemeClr val="bg1"/>
                        </a:solidFill>
                        <a:latin typeface="Century Gothic" panose="020B0502020202020204" pitchFamily="34" charset="0"/>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panose="020B0502020202020204" pitchFamily="34" charset="0"/>
                        </a:rPr>
                        <a:t>Gas produced using 1 mol/dm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 acid (cm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a:t>
                      </a:r>
                      <a:endParaRPr sz="1800" b="1" dirty="0">
                        <a:solidFill>
                          <a:schemeClr val="bg1"/>
                        </a:solidFill>
                        <a:latin typeface="Century Gothic" panose="020B0502020202020204" pitchFamily="34" charset="0"/>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panose="020B0502020202020204" pitchFamily="34" charset="0"/>
                        </a:rPr>
                        <a:t>Gas produced using 2 mol/dm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 acid (cm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a:t>
                      </a:r>
                      <a:endParaRPr sz="1800" b="1" dirty="0">
                        <a:solidFill>
                          <a:schemeClr val="bg1"/>
                        </a:solidFill>
                        <a:latin typeface="Century Gothic" panose="020B0502020202020204" pitchFamily="34" charset="0"/>
                      </a:endParaRPr>
                    </a:p>
                  </a:txBody>
                  <a:tcPr marL="91425" marR="91425" marT="91425" marB="91425">
                    <a:solidFill>
                      <a:srgbClr val="991E66"/>
                    </a:solidFill>
                  </a:tcPr>
                </a:tc>
                <a:tc>
                  <a:txBody>
                    <a:bodyPr/>
                    <a:lstStyle/>
                    <a:p>
                      <a:pPr marL="0" lvl="0" indent="0" algn="ctr" rtl="0">
                        <a:spcBef>
                          <a:spcPts val="0"/>
                        </a:spcBef>
                        <a:spcAft>
                          <a:spcPts val="0"/>
                        </a:spcAft>
                        <a:buClr>
                          <a:schemeClr val="dk1"/>
                        </a:buClr>
                        <a:buSzPts val="1100"/>
                        <a:buFont typeface="Arial"/>
                        <a:buNone/>
                      </a:pPr>
                      <a:r>
                        <a:rPr lang="en-GB" sz="1800" b="1" dirty="0">
                          <a:solidFill>
                            <a:schemeClr val="bg1"/>
                          </a:solidFill>
                          <a:latin typeface="Century Gothic" panose="020B0502020202020204" pitchFamily="34" charset="0"/>
                        </a:rPr>
                        <a:t>Gas produced using 3 mol/dm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  acid (cm</a:t>
                      </a:r>
                      <a:r>
                        <a:rPr lang="en-GB" sz="1800" b="1" baseline="30000" dirty="0">
                          <a:solidFill>
                            <a:schemeClr val="bg1"/>
                          </a:solidFill>
                          <a:latin typeface="Century Gothic" panose="020B0502020202020204" pitchFamily="34" charset="0"/>
                        </a:rPr>
                        <a:t>3</a:t>
                      </a:r>
                      <a:r>
                        <a:rPr lang="en-GB" sz="1800" b="1" dirty="0">
                          <a:solidFill>
                            <a:schemeClr val="bg1"/>
                          </a:solidFill>
                          <a:latin typeface="Century Gothic" panose="020B0502020202020204" pitchFamily="34" charset="0"/>
                        </a:rPr>
                        <a:t>)</a:t>
                      </a:r>
                      <a:endParaRPr sz="1800" b="1" dirty="0">
                        <a:solidFill>
                          <a:schemeClr val="bg1"/>
                        </a:solidFill>
                        <a:latin typeface="Century Gothic" panose="020B0502020202020204" pitchFamily="34" charset="0"/>
                      </a:endParaRPr>
                    </a:p>
                  </a:txBody>
                  <a:tcPr marL="91425" marR="91425" marT="91425" marB="91425">
                    <a:solidFill>
                      <a:srgbClr val="991E66"/>
                    </a:solidFill>
                  </a:tcPr>
                </a:tc>
                <a:extLst>
                  <a:ext uri="{0D108BD9-81ED-4DB2-BD59-A6C34878D82A}">
                    <a16:rowId xmlns:a16="http://schemas.microsoft.com/office/drawing/2014/main" val="10000"/>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0</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0</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0</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1"/>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1</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15</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30</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45</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2"/>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2</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25</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50</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75</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3"/>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3</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32</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64</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95</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4"/>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4</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36</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a:latin typeface="Century Gothic" panose="020B0502020202020204" pitchFamily="34" charset="0"/>
                        </a:rPr>
                        <a:t>72</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100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5"/>
                  </a:ext>
                </a:extLst>
              </a:tr>
              <a:tr h="334700">
                <a:tc>
                  <a:txBody>
                    <a:bodyPr/>
                    <a:lstStyle/>
                    <a:p>
                      <a:pPr marL="0" lvl="0" indent="0" algn="ctr" rtl="0">
                        <a:spcBef>
                          <a:spcPts val="0"/>
                        </a:spcBef>
                        <a:spcAft>
                          <a:spcPts val="0"/>
                        </a:spcAft>
                        <a:buNone/>
                      </a:pPr>
                      <a:r>
                        <a:rPr lang="en-GB" sz="1800">
                          <a:latin typeface="Century Gothic" panose="020B0502020202020204" pitchFamily="34" charset="0"/>
                        </a:rPr>
                        <a:t>5</a:t>
                      </a:r>
                      <a:endParaRPr sz="180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38</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76</a:t>
                      </a:r>
                      <a:endParaRPr sz="1800" dirty="0">
                        <a:latin typeface="Century Gothic" panose="020B0502020202020204" pitchFamily="34" charset="0"/>
                      </a:endParaRPr>
                    </a:p>
                  </a:txBody>
                  <a:tcPr marL="91425" marR="91425" marT="91425" marB="91425"/>
                </a:tc>
                <a:tc>
                  <a:txBody>
                    <a:bodyPr/>
                    <a:lstStyle/>
                    <a:p>
                      <a:pPr marL="0" lvl="0" indent="0" algn="ctr" rtl="0">
                        <a:spcBef>
                          <a:spcPts val="0"/>
                        </a:spcBef>
                        <a:spcAft>
                          <a:spcPts val="0"/>
                        </a:spcAft>
                        <a:buNone/>
                      </a:pPr>
                      <a:r>
                        <a:rPr lang="en-GB" sz="1800" dirty="0">
                          <a:latin typeface="Century Gothic" panose="020B0502020202020204" pitchFamily="34" charset="0"/>
                        </a:rPr>
                        <a:t>100</a:t>
                      </a:r>
                      <a:endParaRPr sz="1800" dirty="0">
                        <a:latin typeface="Century Gothic" panose="020B0502020202020204" pitchFamily="34" charset="0"/>
                      </a:endParaRPr>
                    </a:p>
                  </a:txBody>
                  <a:tcPr marL="91425" marR="91425" marT="91425" marB="91425"/>
                </a:tc>
                <a:extLst>
                  <a:ext uri="{0D108BD9-81ED-4DB2-BD59-A6C34878D82A}">
                    <a16:rowId xmlns:a16="http://schemas.microsoft.com/office/drawing/2014/main" val="10006"/>
                  </a:ext>
                </a:extLst>
              </a:tr>
            </a:tbl>
          </a:graphicData>
        </a:graphic>
      </p:graphicFrame>
      <p:sp>
        <p:nvSpPr>
          <p:cNvPr id="3" name="Google Shape;311;g3cd8964b3c4_0_46">
            <a:extLst>
              <a:ext uri="{FF2B5EF4-FFF2-40B4-BE49-F238E27FC236}">
                <a16:creationId xmlns:a16="http://schemas.microsoft.com/office/drawing/2014/main" id="{3F1DF1EE-6837-38DB-13FC-47537C7B2E2F}"/>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1" name="Google Shape;151;g3b87e320b3d_0_49" descr="The graph shows gas produced in cubic centimetres on the y-axis against time in minutes on the x-axis. The x-axis runs from 0 to 6 in increments of 1, and the y-axis runs from 0 to 120 in increments of 20. Three curves are plotted for concentrations of 1, 2 and 3 moles per cubic decimetre. All three curves start at the origin and rise before becoming less steep. The 3 moles per cubic decimetre curve reaches about 100 cubic centimetres at 4 minutes and then levels off. The 2 moles per cubic decimetre curve reaches about 76 cubic centimetres at 5 minutes, while the 1 mole per cubic decimetre curve reaches about 38 cubic centimetres."/>
          <p:cNvPicPr preferRelativeResize="0"/>
          <p:nvPr/>
        </p:nvPicPr>
        <p:blipFill>
          <a:blip r:embed="rId3">
            <a:alphaModFix/>
          </a:blip>
          <a:srcRect/>
          <a:stretch/>
        </p:blipFill>
        <p:spPr>
          <a:xfrm>
            <a:off x="2795993" y="1206287"/>
            <a:ext cx="6600014" cy="5651713"/>
          </a:xfrm>
          <a:prstGeom prst="rect">
            <a:avLst/>
          </a:prstGeom>
          <a:noFill/>
          <a:ln>
            <a:noFill/>
          </a:ln>
        </p:spPr>
      </p:pic>
      <p:sp>
        <p:nvSpPr>
          <p:cNvPr id="150" name="Google Shape;150;g3b87e320b3d_0_49"/>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Use data to draw conclusions: three data sets</a:t>
            </a:r>
            <a:endParaRPr dirty="0"/>
          </a:p>
        </p:txBody>
      </p:sp>
      <p:sp>
        <p:nvSpPr>
          <p:cNvPr id="3" name="Google Shape;311;g3cd8964b3c4_0_46">
            <a:extLst>
              <a:ext uri="{FF2B5EF4-FFF2-40B4-BE49-F238E27FC236}">
                <a16:creationId xmlns:a16="http://schemas.microsoft.com/office/drawing/2014/main" id="{36444A11-B80D-B100-A749-9040F123CB1F}"/>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9">
          <a:extLst>
            <a:ext uri="{FF2B5EF4-FFF2-40B4-BE49-F238E27FC236}">
              <a16:creationId xmlns:a16="http://schemas.microsoft.com/office/drawing/2014/main" id="{55F53A3E-3C5E-33E2-D32D-85D470AF907F}"/>
            </a:ext>
          </a:extLst>
        </p:cNvPr>
        <p:cNvGrpSpPr/>
        <p:nvPr/>
      </p:nvGrpSpPr>
      <p:grpSpPr>
        <a:xfrm>
          <a:off x="0" y="0"/>
          <a:ext cx="0" cy="0"/>
          <a:chOff x="0" y="0"/>
          <a:chExt cx="0" cy="0"/>
        </a:xfrm>
      </p:grpSpPr>
      <p:sp>
        <p:nvSpPr>
          <p:cNvPr id="150" name="Google Shape;150;g3b87e320b3d_0_49">
            <a:extLst>
              <a:ext uri="{FF2B5EF4-FFF2-40B4-BE49-F238E27FC236}">
                <a16:creationId xmlns:a16="http://schemas.microsoft.com/office/drawing/2014/main" id="{12D9D547-05E8-4F8C-FFC2-2299E6075223}"/>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to draw conclusions: two data sets</a:t>
            </a:r>
            <a:endParaRPr dirty="0"/>
          </a:p>
        </p:txBody>
      </p:sp>
      <p:pic>
        <p:nvPicPr>
          <p:cNvPr id="151" name="Google Shape;151;g3b87e320b3d_0_49" descr="The graph shows gas produced in cubic centimetres on the y-axis against time in minutes on the x-axis. The x-axis runs from 0 to 6 in increments of 1, and the y-axis runs from 0 to 120 in increments of 20. Two curves are plotted for concentrations of 1 and 2 moles per cubic decimetre. Both curves start at the origin and rise before becoming less steep. The 2 moles per cubic decimetre curve reaches about 76 cubic centimetres at 5 minutes, while the 1 mole per cubic decimetre curve reaches about 38 cubic centimetres.">
            <a:extLst>
              <a:ext uri="{FF2B5EF4-FFF2-40B4-BE49-F238E27FC236}">
                <a16:creationId xmlns:a16="http://schemas.microsoft.com/office/drawing/2014/main" id="{A9B49FC2-D835-E16D-EA2C-8E46D2FC13EE}"/>
              </a:ext>
            </a:extLst>
          </p:cNvPr>
          <p:cNvPicPr preferRelativeResize="0"/>
          <p:nvPr/>
        </p:nvPicPr>
        <p:blipFill>
          <a:blip r:embed="rId3">
            <a:alphaModFix/>
          </a:blip>
          <a:srcRect/>
          <a:stretch/>
        </p:blipFill>
        <p:spPr>
          <a:xfrm>
            <a:off x="2748696" y="1206287"/>
            <a:ext cx="6694607" cy="5651713"/>
          </a:xfrm>
          <a:prstGeom prst="rect">
            <a:avLst/>
          </a:prstGeom>
          <a:noFill/>
          <a:ln>
            <a:noFill/>
          </a:ln>
        </p:spPr>
      </p:pic>
      <p:sp>
        <p:nvSpPr>
          <p:cNvPr id="3" name="Google Shape;311;g3cd8964b3c4_0_46">
            <a:extLst>
              <a:ext uri="{FF2B5EF4-FFF2-40B4-BE49-F238E27FC236}">
                <a16:creationId xmlns:a16="http://schemas.microsoft.com/office/drawing/2014/main" id="{77270545-CA3C-B025-07CB-22CDA26F8272}"/>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707714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
          <a:extLst>
            <a:ext uri="{FF2B5EF4-FFF2-40B4-BE49-F238E27FC236}">
              <a16:creationId xmlns:a16="http://schemas.microsoft.com/office/drawing/2014/main" id="{185A9AEB-C6CF-EE5A-A517-56B57D683EDA}"/>
            </a:ext>
          </a:extLst>
        </p:cNvPr>
        <p:cNvGrpSpPr/>
        <p:nvPr/>
      </p:nvGrpSpPr>
      <p:grpSpPr>
        <a:xfrm>
          <a:off x="0" y="0"/>
          <a:ext cx="0" cy="0"/>
          <a:chOff x="0" y="0"/>
          <a:chExt cx="0" cy="0"/>
        </a:xfrm>
      </p:grpSpPr>
      <p:sp>
        <p:nvSpPr>
          <p:cNvPr id="150" name="Google Shape;150;g3b87e320b3d_0_49">
            <a:extLst>
              <a:ext uri="{FF2B5EF4-FFF2-40B4-BE49-F238E27FC236}">
                <a16:creationId xmlns:a16="http://schemas.microsoft.com/office/drawing/2014/main" id="{3A0CB78C-0F68-6DC6-3A01-56E6C508ACEA}"/>
              </a:ext>
            </a:extLst>
          </p:cNvPr>
          <p:cNvSpPr txBox="1">
            <a:spLocks noGrp="1"/>
          </p:cNvSpPr>
          <p:nvPr>
            <p:ph type="title"/>
          </p:nvPr>
        </p:nvSpPr>
        <p:spPr>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to draw conclusions – answer a</a:t>
            </a:r>
            <a:endParaRPr dirty="0"/>
          </a:p>
        </p:txBody>
      </p:sp>
      <p:sp>
        <p:nvSpPr>
          <p:cNvPr id="2" name="Text Placeholder 1">
            <a:extLst>
              <a:ext uri="{FF2B5EF4-FFF2-40B4-BE49-F238E27FC236}">
                <a16:creationId xmlns:a16="http://schemas.microsoft.com/office/drawing/2014/main" id="{CC009069-03A3-20EA-FDF0-D83819E71360}"/>
              </a:ext>
            </a:extLst>
          </p:cNvPr>
          <p:cNvSpPr>
            <a:spLocks noGrp="1"/>
          </p:cNvSpPr>
          <p:nvPr>
            <p:ph type="body" idx="1"/>
          </p:nvPr>
        </p:nvSpPr>
        <p:spPr>
          <a:xfrm>
            <a:off x="540000" y="1614790"/>
            <a:ext cx="4946400" cy="4685209"/>
          </a:xfrm>
        </p:spPr>
        <p:txBody>
          <a:bodyPr/>
          <a:lstStyle/>
          <a:p>
            <a:pPr marL="228600" indent="-457200">
              <a:buClr>
                <a:schemeClr val="accent4"/>
              </a:buClr>
              <a:buFont typeface="+mj-lt"/>
              <a:buAutoNum type="alphaLcParenR"/>
            </a:pPr>
            <a:r>
              <a:rPr lang="en-GB" dirty="0"/>
              <a:t> </a:t>
            </a:r>
          </a:p>
          <a:p>
            <a:pPr marL="0"/>
            <a:endParaRPr lang="en-GB" b="1" dirty="0"/>
          </a:p>
          <a:p>
            <a:pPr marL="0"/>
            <a:r>
              <a:rPr lang="en-GB" b="1" dirty="0"/>
              <a:t>Similarities</a:t>
            </a:r>
          </a:p>
          <a:p>
            <a:pPr marL="571500" indent="-342900">
              <a:buClr>
                <a:schemeClr val="accent4"/>
              </a:buClr>
              <a:buFont typeface="Arial" panose="020B0604020202020204" pitchFamily="34" charset="0"/>
              <a:buChar char="•"/>
            </a:pPr>
            <a:endParaRPr lang="en-GB" dirty="0"/>
          </a:p>
          <a:p>
            <a:pPr marL="342900" lvl="0" indent="-342900">
              <a:buClr>
                <a:schemeClr val="accent4"/>
              </a:buClr>
              <a:buFont typeface="Arial" panose="020B0604020202020204" pitchFamily="34" charset="0"/>
              <a:buChar char="•"/>
            </a:pPr>
            <a:r>
              <a:rPr lang="en-GB" dirty="0"/>
              <a:t>All three reactions start at 0 cm</a:t>
            </a:r>
            <a:r>
              <a:rPr lang="en-GB" baseline="30000" dirty="0"/>
              <a:t>3</a:t>
            </a:r>
            <a:r>
              <a:rPr lang="en-GB" dirty="0"/>
              <a:t>.</a:t>
            </a:r>
          </a:p>
          <a:p>
            <a:pPr marL="342900" lvl="0" indent="-342900">
              <a:buClr>
                <a:schemeClr val="accent4"/>
              </a:buClr>
              <a:buFont typeface="Arial" panose="020B0604020202020204" pitchFamily="34" charset="0"/>
              <a:buChar char="•"/>
            </a:pPr>
            <a:r>
              <a:rPr lang="en-GB" dirty="0"/>
              <a:t>All reactions show gas production that increases over time then levels off.</a:t>
            </a:r>
          </a:p>
          <a:p>
            <a:pPr marL="342900" lvl="0" indent="-342900">
              <a:buClr>
                <a:schemeClr val="accent4"/>
              </a:buClr>
              <a:buFont typeface="Arial" panose="020B0604020202020204" pitchFamily="34" charset="0"/>
              <a:buChar char="•"/>
            </a:pPr>
            <a:r>
              <a:rPr lang="en-GB" dirty="0"/>
              <a:t>All reactions follow a similar curve pattern.</a:t>
            </a:r>
          </a:p>
          <a:p>
            <a:pPr marL="342900" lvl="0" indent="-342900">
              <a:buClr>
                <a:schemeClr val="accent4"/>
              </a:buClr>
              <a:buFont typeface="Arial" panose="020B0604020202020204" pitchFamily="34" charset="0"/>
              <a:buChar char="•"/>
            </a:pPr>
            <a:r>
              <a:rPr lang="en-GB" dirty="0"/>
              <a:t>All reactions eventually stop producing gas (reach a plateau).</a:t>
            </a:r>
          </a:p>
          <a:p>
            <a:endParaRPr lang="en-GB" dirty="0"/>
          </a:p>
        </p:txBody>
      </p:sp>
      <p:sp>
        <p:nvSpPr>
          <p:cNvPr id="4" name="Text Placeholder 3">
            <a:extLst>
              <a:ext uri="{FF2B5EF4-FFF2-40B4-BE49-F238E27FC236}">
                <a16:creationId xmlns:a16="http://schemas.microsoft.com/office/drawing/2014/main" id="{A50A23BB-6DCF-C470-8C79-DD92CADE80DF}"/>
              </a:ext>
            </a:extLst>
          </p:cNvPr>
          <p:cNvSpPr>
            <a:spLocks noGrp="1"/>
          </p:cNvSpPr>
          <p:nvPr>
            <p:ph type="body" idx="2"/>
          </p:nvPr>
        </p:nvSpPr>
        <p:spPr>
          <a:xfrm>
            <a:off x="6096000" y="1535964"/>
            <a:ext cx="4946400" cy="4685210"/>
          </a:xfrm>
        </p:spPr>
        <p:txBody>
          <a:bodyPr>
            <a:noAutofit/>
          </a:bodyPr>
          <a:lstStyle/>
          <a:p>
            <a:pPr marL="0"/>
            <a:endParaRPr lang="en-GB" b="1" dirty="0"/>
          </a:p>
          <a:p>
            <a:pPr marL="0"/>
            <a:endParaRPr lang="en-GB" b="1" dirty="0"/>
          </a:p>
          <a:p>
            <a:pPr marL="0"/>
            <a:r>
              <a:rPr lang="en-GB" b="1" dirty="0"/>
              <a:t>Differences</a:t>
            </a:r>
          </a:p>
          <a:p>
            <a:pPr marL="114300" indent="0">
              <a:buFont typeface="Arial" panose="020B0604020202020204" pitchFamily="34" charset="0"/>
              <a:buChar char="•"/>
            </a:pPr>
            <a:endParaRPr lang="en-GB" dirty="0"/>
          </a:p>
          <a:p>
            <a:pPr marL="514350" lvl="0" indent="-342900">
              <a:buClr>
                <a:schemeClr val="accent4"/>
              </a:buClr>
              <a:buFont typeface="Arial" panose="020B0604020202020204" pitchFamily="34" charset="0"/>
              <a:buChar char="•"/>
            </a:pPr>
            <a:r>
              <a:rPr lang="en-GB" dirty="0">
                <a:solidFill>
                  <a:schemeClr val="tx1"/>
                </a:solidFill>
              </a:rPr>
              <a:t>The 3 mol/dm</a:t>
            </a:r>
            <a:r>
              <a:rPr lang="en-GB" baseline="30000" dirty="0">
                <a:solidFill>
                  <a:schemeClr val="tx1"/>
                </a:solidFill>
              </a:rPr>
              <a:t>3</a:t>
            </a:r>
            <a:r>
              <a:rPr lang="en-GB" dirty="0">
                <a:solidFill>
                  <a:schemeClr val="tx1"/>
                </a:solidFill>
              </a:rPr>
              <a:t> acid produces gas fastest (steepest initial slope).</a:t>
            </a:r>
          </a:p>
          <a:p>
            <a:pPr marL="514350" lvl="0" indent="-342900">
              <a:buClr>
                <a:schemeClr val="accent4"/>
              </a:buClr>
              <a:buFont typeface="Arial" panose="020B0604020202020204" pitchFamily="34" charset="0"/>
              <a:buChar char="•"/>
            </a:pPr>
            <a:r>
              <a:rPr lang="en-GB" dirty="0">
                <a:solidFill>
                  <a:schemeClr val="tx1"/>
                </a:solidFill>
              </a:rPr>
              <a:t>The 1 mol/dm</a:t>
            </a:r>
            <a:r>
              <a:rPr lang="en-GB" baseline="30000" dirty="0">
                <a:solidFill>
                  <a:schemeClr val="tx1"/>
                </a:solidFill>
              </a:rPr>
              <a:t>3</a:t>
            </a:r>
            <a:r>
              <a:rPr lang="en-GB" dirty="0">
                <a:solidFill>
                  <a:schemeClr val="tx1"/>
                </a:solidFill>
              </a:rPr>
              <a:t> acid produces gas slowest (gentlest slope).</a:t>
            </a:r>
          </a:p>
          <a:p>
            <a:pPr marL="514350" lvl="0" indent="-342900">
              <a:buClr>
                <a:schemeClr val="accent4"/>
              </a:buClr>
              <a:buFont typeface="Arial" panose="020B0604020202020204" pitchFamily="34" charset="0"/>
              <a:buChar char="•"/>
            </a:pPr>
            <a:r>
              <a:rPr lang="en-GB" dirty="0">
                <a:solidFill>
                  <a:schemeClr val="tx1"/>
                </a:solidFill>
              </a:rPr>
              <a:t>Different total volumes of gas are produced.</a:t>
            </a:r>
          </a:p>
          <a:p>
            <a:pPr marL="514350" lvl="0" indent="-342900">
              <a:buClr>
                <a:schemeClr val="accent4"/>
              </a:buClr>
              <a:buFont typeface="Arial" panose="020B0604020202020204" pitchFamily="34" charset="0"/>
              <a:buChar char="•"/>
            </a:pPr>
            <a:r>
              <a:rPr lang="en-GB" dirty="0">
                <a:solidFill>
                  <a:schemeClr val="tx1"/>
                </a:solidFill>
              </a:rPr>
              <a:t>The reactions finish at different times.</a:t>
            </a:r>
            <a:endParaRPr lang="en-GB" dirty="0"/>
          </a:p>
        </p:txBody>
      </p:sp>
      <p:sp>
        <p:nvSpPr>
          <p:cNvPr id="3" name="Google Shape;311;g3cd8964b3c4_0_46">
            <a:extLst>
              <a:ext uri="{FF2B5EF4-FFF2-40B4-BE49-F238E27FC236}">
                <a16:creationId xmlns:a16="http://schemas.microsoft.com/office/drawing/2014/main" id="{DC80C806-ECA6-7535-989D-E66F15013E36}"/>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2567379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9">
          <a:extLst>
            <a:ext uri="{FF2B5EF4-FFF2-40B4-BE49-F238E27FC236}">
              <a16:creationId xmlns:a16="http://schemas.microsoft.com/office/drawing/2014/main" id="{D43D4A5B-B1F0-28F9-5E99-A8CA9D928B58}"/>
            </a:ext>
          </a:extLst>
        </p:cNvPr>
        <p:cNvGrpSpPr/>
        <p:nvPr/>
      </p:nvGrpSpPr>
      <p:grpSpPr>
        <a:xfrm>
          <a:off x="0" y="0"/>
          <a:ext cx="0" cy="0"/>
          <a:chOff x="0" y="0"/>
          <a:chExt cx="0" cy="0"/>
        </a:xfrm>
      </p:grpSpPr>
      <p:sp>
        <p:nvSpPr>
          <p:cNvPr id="150" name="Google Shape;150;g3b87e320b3d_0_49">
            <a:extLst>
              <a:ext uri="{FF2B5EF4-FFF2-40B4-BE49-F238E27FC236}">
                <a16:creationId xmlns:a16="http://schemas.microsoft.com/office/drawing/2014/main" id="{94803740-9F6C-5DC5-732D-5DFE2F376FAD}"/>
              </a:ext>
            </a:extLst>
          </p:cNvPr>
          <p:cNvSpPr txBox="1">
            <a:spLocks noGrp="1"/>
          </p:cNvSpPr>
          <p:nvPr>
            <p:ph type="title"/>
          </p:nvPr>
        </p:nvSpPr>
        <p:spPr>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Using data to draw conclusions – answer b</a:t>
            </a:r>
            <a:endParaRPr dirty="0"/>
          </a:p>
        </p:txBody>
      </p:sp>
      <p:sp>
        <p:nvSpPr>
          <p:cNvPr id="2" name="Text Placeholder 1">
            <a:extLst>
              <a:ext uri="{FF2B5EF4-FFF2-40B4-BE49-F238E27FC236}">
                <a16:creationId xmlns:a16="http://schemas.microsoft.com/office/drawing/2014/main" id="{85578654-5164-3EE5-C890-410E654DEDBE}"/>
              </a:ext>
            </a:extLst>
          </p:cNvPr>
          <p:cNvSpPr>
            <a:spLocks noGrp="1"/>
          </p:cNvSpPr>
          <p:nvPr>
            <p:ph type="body" idx="1"/>
          </p:nvPr>
        </p:nvSpPr>
        <p:spPr/>
        <p:txBody>
          <a:bodyPr>
            <a:noAutofit/>
          </a:bodyPr>
          <a:lstStyle/>
          <a:p>
            <a:pPr lvl="0" indent="-457200">
              <a:buClr>
                <a:schemeClr val="accent4"/>
              </a:buClr>
              <a:buSzPct val="100000"/>
              <a:buFont typeface="+mj-lt"/>
              <a:buAutoNum type="alphaLcParenR" startAt="2"/>
            </a:pPr>
            <a:r>
              <a:rPr lang="en-GB" dirty="0">
                <a:solidFill>
                  <a:schemeClr val="tx1"/>
                </a:solidFill>
              </a:rPr>
              <a:t> </a:t>
            </a:r>
          </a:p>
          <a:p>
            <a:pPr marL="0" lvl="0" indent="0">
              <a:buClr>
                <a:schemeClr val="accent4"/>
              </a:buClr>
              <a:buSzPct val="100000"/>
            </a:pPr>
            <a:endParaRPr lang="en-GB" dirty="0">
              <a:solidFill>
                <a:schemeClr val="tx1"/>
              </a:solidFill>
            </a:endParaRPr>
          </a:p>
          <a:p>
            <a:pPr marL="0" lvl="0" indent="0">
              <a:buClr>
                <a:schemeClr val="accent4"/>
              </a:buClr>
              <a:buSzPct val="100000"/>
            </a:pPr>
            <a:r>
              <a:rPr lang="en-GB" dirty="0">
                <a:solidFill>
                  <a:schemeClr val="tx1"/>
                </a:solidFill>
              </a:rPr>
              <a:t>This investigation shows a clear pattern between acid concentration and gas production. It shows a positive relationship between acid concentration and the total amount of gas produced. </a:t>
            </a:r>
          </a:p>
          <a:p>
            <a:pPr marL="0" lvl="0" indent="0">
              <a:lnSpc>
                <a:spcPct val="115000"/>
              </a:lnSpc>
              <a:spcBef>
                <a:spcPts val="1200"/>
              </a:spcBef>
              <a:buSzPts val="1100"/>
            </a:pPr>
            <a:r>
              <a:rPr lang="en-GB" dirty="0">
                <a:solidFill>
                  <a:schemeClr val="tx1"/>
                </a:solidFill>
              </a:rPr>
              <a:t>The data also shows that doubling the concentration roughly doubles the volume of gas released. When we look at each concentration over time, all three show a similar trend: gas production increases rapidly at first, then slows down and eventually levels off when the reaction finishes. </a:t>
            </a:r>
          </a:p>
          <a:p>
            <a:pPr marL="0" lvl="0" indent="0">
              <a:lnSpc>
                <a:spcPct val="115000"/>
              </a:lnSpc>
              <a:spcBef>
                <a:spcPts val="1200"/>
              </a:spcBef>
              <a:buSzPts val="1100"/>
            </a:pPr>
            <a:r>
              <a:rPr lang="en-GB" dirty="0">
                <a:solidFill>
                  <a:schemeClr val="tx1"/>
                </a:solidFill>
              </a:rPr>
              <a:t>There is also a pattern in the reaction speeds: higher concentrations react faster. </a:t>
            </a:r>
          </a:p>
        </p:txBody>
      </p:sp>
      <p:sp>
        <p:nvSpPr>
          <p:cNvPr id="3" name="Google Shape;311;g3cd8964b3c4_0_46">
            <a:extLst>
              <a:ext uri="{FF2B5EF4-FFF2-40B4-BE49-F238E27FC236}">
                <a16:creationId xmlns:a16="http://schemas.microsoft.com/office/drawing/2014/main" id="{C43FA9A3-601E-75F6-1F92-51376BDBD05A}"/>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721302276"/>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F34D6E09-190D-4086-BD50-5626C5B506C4}">
  <ds:schemaRefs>
    <ds:schemaRef ds:uri="http://schemas.microsoft.com/sharepoint/v3/contenttype/forms"/>
  </ds:schemaRefs>
</ds:datastoreItem>
</file>

<file path=customXml/itemProps2.xml><?xml version="1.0" encoding="utf-8"?>
<ds:datastoreItem xmlns:ds="http://schemas.openxmlformats.org/officeDocument/2006/customXml" ds:itemID="{CB81B406-26B8-453A-AB24-12B48375B3A1}">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2D81FE0-AF12-4D97-96E0-7405932A62D8}">
  <ds:schemaRefs>
    <ds:schemaRef ds:uri="http://purl.org/dc/dcmitype/"/>
    <ds:schemaRef ds:uri="http://schemas.openxmlformats.org/package/2006/metadata/core-properties"/>
    <ds:schemaRef ds:uri="http://www.w3.org/XML/1998/namespace"/>
    <ds:schemaRef ds:uri="http://schemas.microsoft.com/office/2006/documentManagement/types"/>
    <ds:schemaRef ds:uri="http://purl.org/dc/elements/1.1/"/>
    <ds:schemaRef ds:uri="http://purl.org/dc/terms/"/>
    <ds:schemaRef ds:uri="http://schemas.microsoft.com/office/infopath/2007/PartnerControls"/>
    <ds:schemaRef ds:uri="9e3c562f-56b0-4bc9-96c8-d04b09868558"/>
    <ds:schemaRef ds:uri="5c7d88b2-bc5d-47d8-b067-5f30c82b40fb"/>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323</TotalTime>
  <Words>1943</Words>
  <Application>Microsoft Office PowerPoint</Application>
  <PresentationFormat>Widescreen</PresentationFormat>
  <Paragraphs>272</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Century Gothic</vt:lpstr>
      <vt:lpstr>Calibri</vt:lpstr>
      <vt:lpstr>Office Theme</vt:lpstr>
      <vt:lpstr>Stage 1 </vt:lpstr>
      <vt:lpstr>Introduction</vt:lpstr>
      <vt:lpstr>Patterns and trends in data</vt:lpstr>
      <vt:lpstr>Patterns and trends in data – example graph</vt:lpstr>
      <vt:lpstr>Patterns and trends in data – describing the trend</vt:lpstr>
      <vt:lpstr>Identifying a pattern using the periodic table</vt:lpstr>
      <vt:lpstr>Identifying a pattern using the periodic table – answer a </vt:lpstr>
      <vt:lpstr>Identifying a pattern using the periodic table – answers b–c  </vt:lpstr>
      <vt:lpstr>Using data </vt:lpstr>
      <vt:lpstr>Using data – example graph</vt:lpstr>
      <vt:lpstr>Using data – answers b–c  </vt:lpstr>
      <vt:lpstr>Use data to draw conclusions</vt:lpstr>
      <vt:lpstr>Use data to draw conclusions: three data sets</vt:lpstr>
      <vt:lpstr>Using data to draw conclusions: two data sets</vt:lpstr>
      <vt:lpstr>Using data to draw conclusions – answer a</vt:lpstr>
      <vt:lpstr>Using data to draw conclusions – answer b</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interpreting graphs stage 1</dc:title>
  <dc:creator>RoyalSocietyofChemistry@royalsocietychemistry.onmicrosoft.com</dc:creator>
  <cp:keywords>Maths; maths skills; maths skills for chemistry; data; data tables; patterns; trends; variables; interpreting graphs; using data; writing conclusions; reading graphs; identifying a pattern</cp:keywords>
  <cp:lastModifiedBy>Hannah Griffiths</cp:lastModifiedBy>
  <cp:revision>6</cp:revision>
  <dcterms:created xsi:type="dcterms:W3CDTF">2021-04-13T16:26:00Z</dcterms:created>
  <dcterms:modified xsi:type="dcterms:W3CDTF">2026-09-17T12:53:54Z</dcterms:modified>
  <cp:category>From https://rsc.li/3l0g6sR, teacher guidance notes, learner worksheets and teacher-led presentation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