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6" r:id="rId2"/>
    <p:sldId id="258" r:id="rId3"/>
    <p:sldId id="265" r:id="rId4"/>
    <p:sldId id="266" r:id="rId5"/>
    <p:sldId id="276" r:id="rId6"/>
    <p:sldId id="278" r:id="rId7"/>
    <p:sldId id="268" r:id="rId8"/>
    <p:sldId id="280" r:id="rId9"/>
    <p:sldId id="281" r:id="rId10"/>
    <p:sldId id="275" r:id="rId11"/>
    <p:sldId id="27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Will Thornton" initials="WT" lastIdx="1" clrIdx="0">
    <p:extLst>
      <p:ext uri="{19B8F6BF-5375-455C-9EA6-DF929625EA0E}">
        <p15:presenceInfo xmlns:p15="http://schemas.microsoft.com/office/powerpoint/2012/main" userId="08a38bbb7b4eb811" providerId="Windows Live"/>
      </p:ext>
    </p:extLst>
  </p:cmAuthor>
  <p:cmAuthor id="2" name="Juliet Kennard" initials="JK" lastIdx="6" clrIdx="1">
    <p:extLst>
      <p:ext uri="{19B8F6BF-5375-455C-9EA6-DF929625EA0E}">
        <p15:presenceInfo xmlns:p15="http://schemas.microsoft.com/office/powerpoint/2012/main" userId="S::KennardJ@rsc.org::171ce03e-ecb9-44f8-bcbb-a85643c4c66a" providerId="AD"/>
      </p:ext>
    </p:extLst>
  </p:cmAuthor>
  <p:cmAuthor id="3" name="Mr Tyler" initials="MT" lastIdx="1" clrIdx="2">
    <p:extLst>
      <p:ext uri="{19B8F6BF-5375-455C-9EA6-DF929625EA0E}">
        <p15:presenceInfo xmlns:p15="http://schemas.microsoft.com/office/powerpoint/2012/main" userId="Mr Tyler" providerId="None"/>
      </p:ext>
    </p:extLst>
  </p:cmAuthor>
  <p:cmAuthor id="4" name="Nina Notman" initials="NN" lastIdx="4" clrIdx="3"/>
  <p:cmAuthor id="5" name="Georgia Murphy" initials="GM" lastIdx="6" clrIdx="4">
    <p:extLst>
      <p:ext uri="{19B8F6BF-5375-455C-9EA6-DF929625EA0E}">
        <p15:presenceInfo xmlns:p15="http://schemas.microsoft.com/office/powerpoint/2012/main" userId="S::MurphyG@rsc.org::e6114088-85e7-408f-b978-c0430ff13ad8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ABDF2"/>
    <a:srgbClr val="F59D15"/>
    <a:srgbClr val="DA1884"/>
    <a:srgbClr val="996600"/>
    <a:srgbClr val="FC4C02"/>
    <a:srgbClr val="FF9E1B"/>
    <a:srgbClr val="991E66"/>
    <a:srgbClr val="006F62"/>
    <a:srgbClr val="48A9C5"/>
    <a:srgbClr val="6F2C91"/>
  </p:clrMru>
  <p:extLst>
    <p:ext uri="{E76CE94A-603C-4142-B9EB-6D1370010A27}">
      <p14:discardImageEditData xmlns:p14="http://schemas.microsoft.com/office/powerpoint/2010/main" val="1"/>
    </p:ext>
    <p:ext uri="{D31A062A-798A-4329-ABDD-BBA856620510}">
      <p14:defaultImageDpi xmlns:p14="http://schemas.microsoft.com/office/powerpoint/2010/main" val="33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122" autoAdjust="0"/>
    <p:restoredTop sz="91768" autoAdjust="0"/>
  </p:normalViewPr>
  <p:slideViewPr>
    <p:cSldViewPr snapToGrid="0" snapToObjects="1">
      <p:cViewPr varScale="1">
        <p:scale>
          <a:sx n="101" d="100"/>
          <a:sy n="101" d="100"/>
        </p:scale>
        <p:origin x="144" y="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napToObjects="1">
      <p:cViewPr varScale="1">
        <p:scale>
          <a:sx n="50" d="100"/>
          <a:sy n="50" d="100"/>
        </p:scale>
        <p:origin x="2700" y="4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3B33477-95F0-4875-BF07-C3A98B911D7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78C0280-AF0F-411F-B68F-1F7BFA2C5DB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D6EA524-70A5-4379-A5BA-BCAFB0FDCFFC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06BB05D-0465-493D-A116-2E04C77940A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7056FB4-7598-48C3-B8A3-7B3E3293A15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2ACF68B-E3D3-41A4-9BC0-DDA00B4DF8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731816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4F7AF7-428B-46DD-8055-3ECE0BC9E2F2}" type="datetimeFigureOut">
              <a:rPr lang="en-GB" smtClean="0"/>
              <a:pPr/>
              <a:t>08/03/2022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D7B39C1-E47B-42DD-8ABC-39925E8B076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05810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7B39C1-E47B-42DD-8ABC-39925E8B076C}" type="slidenum">
              <a:rPr lang="en-GB" smtClean="0"/>
              <a:pPr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99847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D66BD8-328F-4450-A4B1-418F53138521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00314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5D66BD8-328F-4450-A4B1-418F53138521}" type="slidenum">
              <a:rPr lang="en-GB" smtClean="0"/>
              <a:pPr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93259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D7B39C1-E47B-42DD-8ABC-39925E8B076C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96552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ies 1 title 1-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diagram&#10;&#10;Description automatically generated">
            <a:extLst>
              <a:ext uri="{FF2B5EF4-FFF2-40B4-BE49-F238E27FC236}">
                <a16:creationId xmlns:a16="http://schemas.microsoft.com/office/drawing/2014/main" id="{5E3920D8-D9D1-4ECF-99D6-644565D889A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9370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ries 1 introdu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picture containing icon&#10;&#10;Description automatically generated">
            <a:extLst>
              <a:ext uri="{FF2B5EF4-FFF2-40B4-BE49-F238E27FC236}">
                <a16:creationId xmlns:a16="http://schemas.microsoft.com/office/drawing/2014/main" id="{074F0900-ABA4-4394-B0BF-2442BE9F162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Picture 10" descr="A picture containing icon&#10;&#10;Description automatically generated">
            <a:extLst>
              <a:ext uri="{FF2B5EF4-FFF2-40B4-BE49-F238E27FC236}">
                <a16:creationId xmlns:a16="http://schemas.microsoft.com/office/drawing/2014/main" id="{BAE5E8FE-F9A6-457C-B41D-782F822A2F7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954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B0F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Introduction 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980000"/>
            <a:ext cx="9540000" cy="4878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24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18FAEF5-B0DA-5043-A360-71A3F0DD0456}"/>
              </a:ext>
            </a:extLst>
          </p:cNvPr>
          <p:cNvSpPr>
            <a:spLocks noGrp="1"/>
          </p:cNvSpPr>
          <p:nvPr>
            <p:ph idx="10" hasCustomPrompt="1"/>
          </p:nvPr>
        </p:nvSpPr>
        <p:spPr>
          <a:xfrm>
            <a:off x="540000" y="1170000"/>
            <a:ext cx="9540000" cy="360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2000" b="1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Downloaded from </a:t>
            </a:r>
            <a:r>
              <a:rPr lang="en-GB" dirty="0" err="1"/>
              <a:t>rsc.li</a:t>
            </a:r>
            <a:r>
              <a:rPr lang="en-GB" dirty="0"/>
              <a:t>/3mD9VeY</a:t>
            </a:r>
          </a:p>
        </p:txBody>
      </p:sp>
    </p:spTree>
    <p:extLst>
      <p:ext uri="{BB962C8B-B14F-4D97-AF65-F5344CB8AC3E}">
        <p14:creationId xmlns:p14="http://schemas.microsoft.com/office/powerpoint/2010/main" val="32267021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Series 1 basic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5F7533F0-15DE-4B4C-8062-25420AB3BF8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954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B0F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Here is the 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9540000" cy="5598000"/>
          </a:xfrm>
        </p:spPr>
        <p:txBody>
          <a:bodyPr lIns="0" tIns="0" r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FontTx/>
              <a:buNone/>
              <a:defRPr sz="24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6487092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Series 1 bulleted li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A picture containing icon&#10;&#10;Description automatically generated">
            <a:extLst>
              <a:ext uri="{FF2B5EF4-FFF2-40B4-BE49-F238E27FC236}">
                <a16:creationId xmlns:a16="http://schemas.microsoft.com/office/drawing/2014/main" id="{BD28A098-FAF1-4E26-9341-F738911C343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34E509EB-9400-F246-80DD-17D9CB1342B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40000" y="540000"/>
            <a:ext cx="9540000" cy="440661"/>
          </a:xfrm>
        </p:spPr>
        <p:txBody>
          <a:bodyPr lIns="0" tIns="0" rIns="0" bIns="0" anchor="t" anchorCtr="0">
            <a:noAutofit/>
          </a:bodyPr>
          <a:lstStyle>
            <a:lvl1pPr>
              <a:defRPr sz="3400" b="1" i="0">
                <a:solidFill>
                  <a:srgbClr val="00B0F0"/>
                </a:solidFill>
                <a:latin typeface="Century Gothic" panose="020B0502020202020204" pitchFamily="34" charset="0"/>
              </a:defRPr>
            </a:lvl1pPr>
          </a:lstStyle>
          <a:p>
            <a:r>
              <a:rPr lang="en-GB" dirty="0"/>
              <a:t>Here is the heading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6A7337C-FA52-FB46-8FA7-74A8AC54711C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40000" y="1260000"/>
            <a:ext cx="9540000" cy="5598000"/>
          </a:xfrm>
        </p:spPr>
        <p:txBody>
          <a:bodyPr lIns="0" tIns="0" rIns="0" bIns="0">
            <a:normAutofit/>
          </a:bodyPr>
          <a:lstStyle>
            <a:lvl1pPr marL="342900" indent="-342900">
              <a:lnSpc>
                <a:spcPct val="100000"/>
              </a:lnSpc>
              <a:spcBef>
                <a:spcPts val="0"/>
              </a:spcBef>
              <a:spcAft>
                <a:spcPts val="1000"/>
              </a:spcAft>
              <a:buClr>
                <a:srgbClr val="00B0F0"/>
              </a:buClr>
              <a:buSzPct val="125000"/>
              <a:buFont typeface="Arial" panose="020B0604020202020204" pitchFamily="34" charset="0"/>
              <a:buChar char="•"/>
              <a:defRPr sz="2400" b="0" i="0">
                <a:latin typeface="Century Gothic" panose="020B0502020202020204" pitchFamily="34" charset="0"/>
              </a:defRPr>
            </a:lvl1pPr>
          </a:lstStyle>
          <a:p>
            <a:pPr lvl="0"/>
            <a:r>
              <a:rPr lang="en-GB" dirty="0"/>
              <a:t>Here is the text.</a:t>
            </a:r>
          </a:p>
        </p:txBody>
      </p:sp>
    </p:spTree>
    <p:extLst>
      <p:ext uri="{BB962C8B-B14F-4D97-AF65-F5344CB8AC3E}">
        <p14:creationId xmlns:p14="http://schemas.microsoft.com/office/powerpoint/2010/main" val="33603492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FE5FE99-04D4-864B-A80A-C8A4E40F4D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6DAB5F-D1BC-0941-A323-571F5198174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DCBC3C7-2FB0-4543-87F4-792C792E80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8D5C9B-1D41-4B4A-8E9D-54021847FEFA}" type="datetimeFigureOut">
              <a:rPr lang="en-US" smtClean="0"/>
              <a:pPr/>
              <a:t>3/8/2022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0A315A7-5034-7B47-AC42-72B007F5CF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48891DA-332A-A543-AACF-9B3ADDF2215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F4554D-C745-0D49-B311-95A2F21E8E70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2B1A816-D175-C045-A883-B30BA8D52EAD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053642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71" r:id="rId3"/>
    <p:sldLayoutId id="2147483667" r:id="rId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6.jpeg"/><Relationship Id="rId7" Type="http://schemas.openxmlformats.org/officeDocument/2006/relationships/hyperlink" Target="https://rsc.li/takecharge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rsc.li/takecharge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ommons.wikimedia.org/wiki/File:VoltaBattery.JPG" TargetMode="External"/><Relationship Id="rId2" Type="http://schemas.openxmlformats.org/officeDocument/2006/relationships/hyperlink" Target="https://group.vattenfall.com/press-and-media/newsroom/2021/hybrid-parks--new-opportunities-with-multi-technology-facilities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08192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A container with a mixture of household batteries.">
            <a:extLst>
              <a:ext uri="{FF2B5EF4-FFF2-40B4-BE49-F238E27FC236}">
                <a16:creationId xmlns:a16="http://schemas.microsoft.com/office/drawing/2014/main" id="{64D7A5DF-84DD-4576-9135-93B219ED6722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658994" y="4439780"/>
            <a:ext cx="3107324" cy="2165005"/>
          </a:xfrm>
          <a:prstGeom prst="rect">
            <a:avLst/>
          </a:prstGeom>
        </p:spPr>
      </p:pic>
      <p:pic>
        <p:nvPicPr>
          <p:cNvPr id="5" name="Picture 4" descr="A row of wind turbines&#10;">
            <a:extLst>
              <a:ext uri="{FF2B5EF4-FFF2-40B4-BE49-F238E27FC236}">
                <a16:creationId xmlns:a16="http://schemas.microsoft.com/office/drawing/2014/main" id="{7F800B75-48DC-4C17-B66A-5BBC308855D2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543555" y="196685"/>
            <a:ext cx="3451805" cy="229951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FB6A189-5B9D-3B4C-AE28-0BB2A37FB4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047" y="376551"/>
            <a:ext cx="9540000" cy="440661"/>
          </a:xfrm>
        </p:spPr>
        <p:txBody>
          <a:bodyPr/>
          <a:lstStyle/>
          <a:p>
            <a:r>
              <a:rPr lang="en-US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Investigating batteries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591F83-42F0-EC41-8DC5-2424DF6DB4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64678" y="1016516"/>
            <a:ext cx="6612070" cy="5588271"/>
          </a:xfrm>
        </p:spPr>
        <p:txBody>
          <a:bodyPr>
            <a:normAutofit/>
          </a:bodyPr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We need to stop using fossil fuels and use renewable energy resources such as wind and solar.</a:t>
            </a:r>
          </a:p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This means we need better batteries to store energy so we can use it where and when we need it.</a:t>
            </a:r>
          </a:p>
          <a:p>
            <a:pPr fontAlgn="base"/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Scientists are working on creating batteries that are efficient and made from materials that are easy to source.</a:t>
            </a:r>
          </a:p>
          <a:p>
            <a:pPr fontAlgn="base"/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You are going to make your own battery to light up an LED. </a:t>
            </a:r>
          </a:p>
        </p:txBody>
      </p:sp>
      <p:pic>
        <p:nvPicPr>
          <p:cNvPr id="7" name="Picture 6" descr="An electric car charging at the edge of a street">
            <a:extLst>
              <a:ext uri="{FF2B5EF4-FFF2-40B4-BE49-F238E27FC236}">
                <a16:creationId xmlns:a16="http://schemas.microsoft.com/office/drawing/2014/main" id="{21FF9E29-5C7E-4297-BEFC-AE8EB4A6F9ED}"/>
              </a:ext>
            </a:extLst>
          </p:cNvPr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698739" y="2346497"/>
            <a:ext cx="3247508" cy="2165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276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8906B-F224-FB40-97D4-60AB1FD07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Learning objectives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5938DC-E51C-344C-BB10-2AE3BEB6DA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569017"/>
            <a:ext cx="9540000" cy="4498725"/>
          </a:xfrm>
        </p:spPr>
        <p:txBody>
          <a:bodyPr>
            <a:normAutofit/>
          </a:bodyPr>
          <a:lstStyle/>
          <a:p>
            <a:pPr lvl="0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Understand that batteries are made up of layers of different materials. </a:t>
            </a:r>
          </a:p>
          <a:p>
            <a:pPr lvl="0"/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 that batteries store energy. </a:t>
            </a:r>
            <a:endParaRPr lang="en-GB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Make observations and record measurements.</a:t>
            </a:r>
          </a:p>
          <a:p>
            <a:pPr lvl="0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55684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18" descr="A picture of a mobile phone with the back removed to show the battery">
            <a:extLst>
              <a:ext uri="{FF2B5EF4-FFF2-40B4-BE49-F238E27FC236}">
                <a16:creationId xmlns:a16="http://schemas.microsoft.com/office/drawing/2014/main" id="{7D51EAAC-2916-4E1B-8348-620C3DFA5B8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801" y="3620536"/>
            <a:ext cx="3461600" cy="2379944"/>
          </a:xfrm>
          <a:prstGeom prst="rect">
            <a:avLst/>
          </a:prstGeom>
        </p:spPr>
      </p:pic>
      <p:pic>
        <p:nvPicPr>
          <p:cNvPr id="10" name="Picture 9" descr="A picture containing four AAA batteries">
            <a:extLst>
              <a:ext uri="{FF2B5EF4-FFF2-40B4-BE49-F238E27FC236}">
                <a16:creationId xmlns:a16="http://schemas.microsoft.com/office/drawing/2014/main" id="{E83E75FC-4734-4A08-A491-6D41A4503AA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85800" y="1247231"/>
            <a:ext cx="3461601" cy="2277252"/>
          </a:xfrm>
          <a:prstGeom prst="rect">
            <a:avLst/>
          </a:prstGeom>
        </p:spPr>
      </p:pic>
      <p:pic>
        <p:nvPicPr>
          <p:cNvPr id="6" name="Picture 5" descr="A single-cell battery held on the tip of a finger">
            <a:extLst>
              <a:ext uri="{FF2B5EF4-FFF2-40B4-BE49-F238E27FC236}">
                <a16:creationId xmlns:a16="http://schemas.microsoft.com/office/drawing/2014/main" id="{7BD26C5F-C0B9-437A-AE18-C8BF7E8A2939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804253" y="1247231"/>
            <a:ext cx="3461600" cy="2379944"/>
          </a:xfrm>
          <a:prstGeom prst="rect">
            <a:avLst/>
          </a:prstGeom>
        </p:spPr>
      </p:pic>
      <p:pic>
        <p:nvPicPr>
          <p:cNvPr id="17" name="Picture 2" descr="A picture of a mega-battery at a wind farm. The battery is around the size of a lorry">
            <a:extLst>
              <a:ext uri="{FF2B5EF4-FFF2-40B4-BE49-F238E27FC236}">
                <a16:creationId xmlns:a16="http://schemas.microsoft.com/office/drawing/2014/main" id="{2FEC51B8-10A5-42AA-ABFC-FFCE93718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89720" y="3873771"/>
            <a:ext cx="3776133" cy="2124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89223-347F-1349-BDF8-4774A16A09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417" y="5997846"/>
            <a:ext cx="9540000" cy="872989"/>
          </a:xfrm>
        </p:spPr>
        <p:txBody>
          <a:bodyPr>
            <a:normAutofit/>
          </a:bodyPr>
          <a:lstStyle/>
          <a:p>
            <a:pPr marL="0" indent="0">
              <a:lnSpc>
                <a:spcPct val="200000"/>
              </a:lnSpc>
              <a:buNone/>
            </a:pP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Watch the </a:t>
            </a:r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introduction video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70DFC3-A926-634A-966D-210FC7195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What is a battery?</a:t>
            </a:r>
          </a:p>
        </p:txBody>
      </p:sp>
      <p:pic>
        <p:nvPicPr>
          <p:cNvPr id="5" name="Picture 4" descr="A picture of a voltaic pile, as developed by Alessandro Volta">
            <a:extLst>
              <a:ext uri="{FF2B5EF4-FFF2-40B4-BE49-F238E27FC236}">
                <a16:creationId xmlns:a16="http://schemas.microsoft.com/office/drawing/2014/main" id="{20DD4DA6-CC3B-47A2-972D-BD79319CF4EB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97144" y="1301666"/>
            <a:ext cx="3303194" cy="4843267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71001337-78BB-4E4E-89D3-45325FEED595}"/>
              </a:ext>
            </a:extLst>
          </p:cNvPr>
          <p:cNvSpPr txBox="1"/>
          <p:nvPr/>
        </p:nvSpPr>
        <p:spPr>
          <a:xfrm>
            <a:off x="685800" y="1301666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758508A-8772-44C9-BC69-8AB118274E25}"/>
              </a:ext>
            </a:extLst>
          </p:cNvPr>
          <p:cNvSpPr txBox="1"/>
          <p:nvPr/>
        </p:nvSpPr>
        <p:spPr>
          <a:xfrm>
            <a:off x="4874832" y="1301666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04905C0-F604-4AF5-B96E-786A827C4040}"/>
              </a:ext>
            </a:extLst>
          </p:cNvPr>
          <p:cNvSpPr txBox="1"/>
          <p:nvPr/>
        </p:nvSpPr>
        <p:spPr>
          <a:xfrm>
            <a:off x="8554456" y="1301666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01A66AC-546B-4137-BB7C-E2DA7A924170}"/>
              </a:ext>
            </a:extLst>
          </p:cNvPr>
          <p:cNvSpPr txBox="1"/>
          <p:nvPr/>
        </p:nvSpPr>
        <p:spPr>
          <a:xfrm>
            <a:off x="4517042" y="3873771"/>
            <a:ext cx="35779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A369AE3-F170-4114-B3A4-3A07790EF995}"/>
              </a:ext>
            </a:extLst>
          </p:cNvPr>
          <p:cNvSpPr txBox="1"/>
          <p:nvPr/>
        </p:nvSpPr>
        <p:spPr>
          <a:xfrm>
            <a:off x="730694" y="3602004"/>
            <a:ext cx="35779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4789343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70DFC3-A926-634A-966D-210FC71955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Useful vocabulary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E289223-347F-1349-BDF8-4774A16A099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Cell –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device that stores energy and uses chemical reactions to make a current flow in a complete circuit.</a:t>
            </a:r>
          </a:p>
          <a:p>
            <a:pPr>
              <a:lnSpc>
                <a:spcPct val="107000"/>
              </a:lnSpc>
              <a:spcAft>
                <a:spcPts val="500"/>
              </a:spcAft>
            </a:pPr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Battery – </a:t>
            </a: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made up of one or more cells joined together.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Circuit –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contains a power supply (such as a battery) and a component (such as an LED) connected by wires. A circuit needs to be complete (closed) to work. </a:t>
            </a:r>
          </a:p>
          <a:p>
            <a:r>
              <a:rPr lang="en-GB" b="1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Electrode – </a:t>
            </a: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 cell has two electrodes made of different materials, one positive and one negative. </a:t>
            </a: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Electrolyte – </a:t>
            </a: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 liquid that will conduct an electric current.</a:t>
            </a:r>
            <a:endParaRPr lang="en-GB" dirty="0"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en-GB" b="1" dirty="0">
                <a:latin typeface="Arial" panose="020B0604020202020204" pitchFamily="34" charset="0"/>
                <a:cs typeface="Arial" panose="020B0604020202020204" pitchFamily="34" charset="0"/>
              </a:rPr>
              <a:t>LED (light emitting diode) – </a:t>
            </a: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an electrical component that produces light when an electric current flows through in one direction.</a:t>
            </a:r>
            <a:r>
              <a:rPr lang="en-GB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181175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985E7-DB27-4A87-9D1F-82FFC5A2D2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Method – to set up	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11EFB4-8BBB-4536-99D1-7AC7BA4F78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6937125" cy="5598000"/>
          </a:xfrm>
        </p:spPr>
        <p:txBody>
          <a:bodyPr>
            <a:normAutofit/>
          </a:bodyPr>
          <a:lstStyle/>
          <a:p>
            <a:pPr marL="342900" lvl="0" indent="-342900">
              <a:lnSpc>
                <a:spcPct val="107000"/>
              </a:lnSpc>
              <a:buClr>
                <a:srgbClr val="2ABDF2"/>
              </a:buClr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Cut out 10 cardboard discs the same size as your coin. </a:t>
            </a:r>
          </a:p>
          <a:p>
            <a:pPr marL="342900" lvl="0" indent="-342900">
              <a:lnSpc>
                <a:spcPct val="107000"/>
              </a:lnSpc>
              <a:buClr>
                <a:srgbClr val="2ABDF2"/>
              </a:buClr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Fold a square of aluminium foil four times, draw around a coin, cut out and separate the layers.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2ABDF2"/>
              </a:buClr>
              <a:buFont typeface="+mj-lt"/>
              <a:buAutoNum type="arabicPeriod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2ABDF2"/>
              </a:buClr>
              <a:buFont typeface="+mj-lt"/>
              <a:buAutoNum type="arabicPeriod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lnSpc>
                <a:spcPct val="107000"/>
              </a:lnSpc>
              <a:buClr>
                <a:srgbClr val="2ABDF2"/>
              </a:buClr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Soak the cardboard discs in the vinegar (the electrolyte) for about one minute.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Clr>
                <a:srgbClr val="2ABDF2"/>
              </a:buClr>
              <a:buFont typeface="+mj-lt"/>
              <a:buAutoNum type="arabicPeriod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Place the cardboard discs in a dry dish ready 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to use. </a:t>
            </a:r>
          </a:p>
          <a:p>
            <a:endParaRPr lang="en-GB" dirty="0"/>
          </a:p>
        </p:txBody>
      </p:sp>
      <p:cxnSp>
        <p:nvCxnSpPr>
          <p:cNvPr id="12" name="Straight Arrow Connector 11">
            <a:extLst>
              <a:ext uri="{FF2B5EF4-FFF2-40B4-BE49-F238E27FC236}">
                <a16:creationId xmlns:a16="http://schemas.microsoft.com/office/drawing/2014/main" id="{D9A41EF0-6EDF-4287-96EB-BD63B95A470A}"/>
              </a:ext>
            </a:extLst>
          </p:cNvPr>
          <p:cNvCxnSpPr/>
          <p:nvPr/>
        </p:nvCxnSpPr>
        <p:spPr>
          <a:xfrm>
            <a:off x="3824908" y="1757059"/>
            <a:ext cx="4542183" cy="0"/>
          </a:xfrm>
          <a:prstGeom prst="straightConnector1">
            <a:avLst/>
          </a:prstGeom>
          <a:ln w="28575">
            <a:solidFill>
              <a:srgbClr val="F59D15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8B05EB11-DD0E-43FD-810B-0B6EEA6ADA09}"/>
              </a:ext>
            </a:extLst>
          </p:cNvPr>
          <p:cNvCxnSpPr>
            <a:cxnSpLocks/>
          </p:cNvCxnSpPr>
          <p:nvPr/>
        </p:nvCxnSpPr>
        <p:spPr>
          <a:xfrm>
            <a:off x="5310000" y="2990754"/>
            <a:ext cx="2077433" cy="653084"/>
          </a:xfrm>
          <a:prstGeom prst="straightConnector1">
            <a:avLst/>
          </a:prstGeom>
          <a:ln w="28575">
            <a:solidFill>
              <a:srgbClr val="F59D15"/>
            </a:solidFill>
            <a:tailEnd type="triangle"/>
          </a:ln>
        </p:spPr>
        <p:style>
          <a:lnRef idx="3">
            <a:schemeClr val="accent5"/>
          </a:lnRef>
          <a:fillRef idx="0">
            <a:schemeClr val="accent5"/>
          </a:fillRef>
          <a:effectRef idx="2">
            <a:schemeClr val="accent5"/>
          </a:effectRef>
          <a:fontRef idx="minor">
            <a:schemeClr val="tx1"/>
          </a:fontRef>
        </p:style>
      </p:cxnSp>
      <p:cxnSp>
        <p:nvCxnSpPr>
          <p:cNvPr id="17" name="Straight Arrow Connector 16">
            <a:extLst>
              <a:ext uri="{FF2B5EF4-FFF2-40B4-BE49-F238E27FC236}">
                <a16:creationId xmlns:a16="http://schemas.microsoft.com/office/drawing/2014/main" id="{E0209233-1D41-49D7-BA55-D674C69EA5CF}"/>
              </a:ext>
            </a:extLst>
          </p:cNvPr>
          <p:cNvCxnSpPr>
            <a:cxnSpLocks/>
          </p:cNvCxnSpPr>
          <p:nvPr/>
        </p:nvCxnSpPr>
        <p:spPr>
          <a:xfrm>
            <a:off x="5611528" y="5673894"/>
            <a:ext cx="2208497" cy="0"/>
          </a:xfrm>
          <a:prstGeom prst="straightConnector1">
            <a:avLst/>
          </a:prstGeom>
          <a:ln w="28575">
            <a:solidFill>
              <a:srgbClr val="F59D15"/>
            </a:solidFill>
            <a:tailEnd type="triangle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pic>
        <p:nvPicPr>
          <p:cNvPr id="10" name="Picture 9" descr="Separating the aluminium foil discs">
            <a:extLst>
              <a:ext uri="{FF2B5EF4-FFF2-40B4-BE49-F238E27FC236}">
                <a16:creationId xmlns:a16="http://schemas.microsoft.com/office/drawing/2014/main" id="{654FE24B-D730-421A-8DD7-C6483C232295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77125" y="2278769"/>
            <a:ext cx="3030818" cy="2092792"/>
          </a:xfrm>
          <a:prstGeom prst="rect">
            <a:avLst/>
          </a:prstGeom>
        </p:spPr>
      </p:pic>
      <p:pic>
        <p:nvPicPr>
          <p:cNvPr id="13" name="Picture 12" descr="Soaking the cardboard discs and then moving to a dry dish">
            <a:extLst>
              <a:ext uri="{FF2B5EF4-FFF2-40B4-BE49-F238E27FC236}">
                <a16:creationId xmlns:a16="http://schemas.microsoft.com/office/drawing/2014/main" id="{526E5DF3-7730-4737-BB0E-93FEED0E5800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928372" y="4417653"/>
            <a:ext cx="4103157" cy="2228911"/>
          </a:xfrm>
          <a:prstGeom prst="rect">
            <a:avLst/>
          </a:prstGeom>
        </p:spPr>
      </p:pic>
      <p:pic>
        <p:nvPicPr>
          <p:cNvPr id="5" name="Picture 4" descr="Drawing around the coin onto the cardboard">
            <a:extLst>
              <a:ext uri="{FF2B5EF4-FFF2-40B4-BE49-F238E27FC236}">
                <a16:creationId xmlns:a16="http://schemas.microsoft.com/office/drawing/2014/main" id="{3BCEED82-8A14-40B0-8E96-7429D6A5926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457674" y="323853"/>
            <a:ext cx="3022086" cy="1896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4177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iagram to show how to connect the LED to the first cell">
            <a:extLst>
              <a:ext uri="{FF2B5EF4-FFF2-40B4-BE49-F238E27FC236}">
                <a16:creationId xmlns:a16="http://schemas.microsoft.com/office/drawing/2014/main" id="{AC6F5999-2FAA-4A5F-8E06-9EB89517B538}"/>
              </a:ext>
            </a:extLst>
          </p:cNvPr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72549" y="1771224"/>
            <a:ext cx="3947657" cy="3315551"/>
          </a:xfrm>
          <a:prstGeom prst="rect">
            <a:avLst/>
          </a:prstGeom>
        </p:spPr>
      </p:pic>
      <p:pic>
        <p:nvPicPr>
          <p:cNvPr id="6" name="Picture 5" descr="Diagram to show how to build the first cell">
            <a:extLst>
              <a:ext uri="{FF2B5EF4-FFF2-40B4-BE49-F238E27FC236}">
                <a16:creationId xmlns:a16="http://schemas.microsoft.com/office/drawing/2014/main" id="{6EFC4E45-D0B2-4E31-9933-88F118F17000}"/>
              </a:ext>
            </a:extLst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63336" y="946164"/>
            <a:ext cx="4767739" cy="1766836"/>
          </a:xfrm>
          <a:prstGeom prst="rect">
            <a:avLst/>
          </a:prstGeom>
        </p:spPr>
      </p:pic>
      <p:sp>
        <p:nvSpPr>
          <p:cNvPr id="3" name="Content Placeholder 2" descr="Diagram to show how to build the first cell">
            <a:extLst>
              <a:ext uri="{FF2B5EF4-FFF2-40B4-BE49-F238E27FC236}">
                <a16:creationId xmlns:a16="http://schemas.microsoft.com/office/drawing/2014/main" id="{E097AF26-C618-0F40-8825-4CF7B0C6F06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63635" y="759322"/>
            <a:ext cx="9197387" cy="5598000"/>
          </a:xfrm>
        </p:spPr>
        <p:txBody>
          <a:bodyPr>
            <a:noAutofit/>
          </a:bodyPr>
          <a:lstStyle/>
          <a:p>
            <a:pPr>
              <a:buClr>
                <a:srgbClr val="DA1884"/>
              </a:buClr>
              <a:buSzPct val="125000"/>
            </a:pP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1. </a:t>
            </a:r>
            <a:r>
              <a:rPr lang="en-US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Make the first cell</a:t>
            </a:r>
          </a:p>
          <a:p>
            <a:pPr>
              <a:buClr>
                <a:srgbClr val="DA1884"/>
              </a:buClr>
              <a:buSzPct val="125000"/>
            </a:pPr>
            <a:endParaRPr lang="en-US" b="1" dirty="0">
              <a:solidFill>
                <a:srgbClr val="DA1884"/>
              </a:solidFill>
              <a:ea typeface="+mj-ea"/>
              <a:cs typeface="+mj-cs"/>
            </a:endParaRPr>
          </a:p>
          <a:p>
            <a:pPr>
              <a:buClr>
                <a:srgbClr val="DA1884"/>
              </a:buClr>
              <a:buSzPct val="125000"/>
            </a:pPr>
            <a:endParaRPr lang="en-US" b="1" dirty="0">
              <a:solidFill>
                <a:srgbClr val="DA1884"/>
              </a:solidFill>
              <a:ea typeface="+mj-ea"/>
              <a:cs typeface="+mj-cs"/>
            </a:endParaRPr>
          </a:p>
          <a:p>
            <a:pPr>
              <a:buClr>
                <a:srgbClr val="DA1884"/>
              </a:buClr>
              <a:buSzPct val="125000"/>
            </a:pPr>
            <a:endParaRPr lang="en-US" b="1" dirty="0">
              <a:solidFill>
                <a:srgbClr val="DA1884"/>
              </a:solidFill>
              <a:ea typeface="+mj-ea"/>
              <a:cs typeface="+mj-cs"/>
            </a:endParaRPr>
          </a:p>
          <a:p>
            <a:pPr>
              <a:buClr>
                <a:srgbClr val="DA1884"/>
              </a:buClr>
              <a:buSzPct val="125000"/>
            </a:pP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2. </a:t>
            </a:r>
            <a:r>
              <a:rPr lang="en-US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Connect an LED to the cell</a:t>
            </a:r>
          </a:p>
          <a:p>
            <a:pPr>
              <a:buClr>
                <a:srgbClr val="DA1884"/>
              </a:buClr>
              <a:buSzPct val="125000"/>
            </a:pPr>
            <a:endParaRPr lang="en-US" b="1" dirty="0">
              <a:solidFill>
                <a:srgbClr val="DA1884"/>
              </a:solidFill>
              <a:ea typeface="+mj-ea"/>
              <a:cs typeface="+mj-cs"/>
            </a:endParaRPr>
          </a:p>
          <a:p>
            <a:pPr>
              <a:buClr>
                <a:srgbClr val="DA1884"/>
              </a:buClr>
              <a:buSzPct val="125000"/>
            </a:pPr>
            <a:endParaRPr lang="en-US" b="1" dirty="0">
              <a:solidFill>
                <a:srgbClr val="DA1884"/>
              </a:solidFill>
              <a:ea typeface="+mj-ea"/>
              <a:cs typeface="+mj-cs"/>
            </a:endParaRPr>
          </a:p>
          <a:p>
            <a:pPr>
              <a:buClr>
                <a:srgbClr val="DA1884"/>
              </a:buClr>
              <a:buSzPct val="125000"/>
            </a:pPr>
            <a:r>
              <a:rPr lang="en-US" b="1" dirty="0">
                <a:solidFill>
                  <a:srgbClr val="00B0F0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3. </a:t>
            </a:r>
            <a:r>
              <a:rPr lang="en-US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Add more cells</a:t>
            </a:r>
          </a:p>
          <a:p>
            <a:pPr marL="457200" indent="-457200">
              <a:buClr>
                <a:srgbClr val="00B0F0"/>
              </a:buClr>
              <a:buSzPct val="125000"/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Assemble</a:t>
            </a:r>
            <a:r>
              <a:rPr lang="en-US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a second cell and place it on top of the first.</a:t>
            </a:r>
          </a:p>
          <a:p>
            <a:pPr marL="457200" indent="-457200">
              <a:buClr>
                <a:srgbClr val="00B0F0"/>
              </a:buClr>
              <a:buSzPct val="125000"/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Test</a:t>
            </a:r>
            <a:r>
              <a:rPr lang="en-US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the two-cell device with the LED again. </a:t>
            </a:r>
          </a:p>
          <a:p>
            <a:pPr marL="457200" indent="-457200">
              <a:buClr>
                <a:srgbClr val="00B0F0"/>
              </a:buClr>
              <a:buSzPct val="125000"/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Repeat </a:t>
            </a:r>
            <a:r>
              <a:rPr lang="en-US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the process by adding cells until the LED lights up. </a:t>
            </a:r>
          </a:p>
          <a:p>
            <a:pPr marL="457200" indent="-457200">
              <a:buClr>
                <a:srgbClr val="00B0F0"/>
              </a:buClr>
              <a:buSzPct val="125000"/>
              <a:buFont typeface="Arial" panose="020B0604020202020204" pitchFamily="34" charset="0"/>
              <a:buChar char="•"/>
            </a:pPr>
            <a:r>
              <a:rPr lang="en-US" b="1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Record</a:t>
            </a:r>
            <a:r>
              <a:rPr lang="en-US" dirty="0">
                <a:latin typeface="Arial" panose="020B0604020202020204" pitchFamily="34" charset="0"/>
                <a:ea typeface="+mj-ea"/>
                <a:cs typeface="Arial" panose="020B0604020202020204" pitchFamily="34" charset="0"/>
              </a:rPr>
              <a:t> the number of cells required to light up the LED.</a:t>
            </a:r>
          </a:p>
          <a:p>
            <a:pPr>
              <a:buClr>
                <a:srgbClr val="DA1884"/>
              </a:buClr>
              <a:buSzPct val="125000"/>
            </a:pPr>
            <a:endParaRPr lang="en-US" b="1" dirty="0">
              <a:solidFill>
                <a:srgbClr val="DA1884"/>
              </a:solidFill>
              <a:ea typeface="+mj-ea"/>
              <a:cs typeface="+mj-cs"/>
            </a:endParaRPr>
          </a:p>
        </p:txBody>
      </p:sp>
      <p:pic>
        <p:nvPicPr>
          <p:cNvPr id="11" name="Picture 10" descr="Diagram to show a three-cell battery connected to an LED">
            <a:extLst>
              <a:ext uri="{FF2B5EF4-FFF2-40B4-BE49-F238E27FC236}">
                <a16:creationId xmlns:a16="http://schemas.microsoft.com/office/drawing/2014/main" id="{B59921AB-441A-460D-998D-75ED52CC5801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004913" y="3578333"/>
            <a:ext cx="2714353" cy="2143715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920CC1-8B23-C94F-BED2-E4981A6F0B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3635" y="169334"/>
            <a:ext cx="9540000" cy="440661"/>
          </a:xfrm>
        </p:spPr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Method – build your battery</a:t>
            </a:r>
          </a:p>
        </p:txBody>
      </p:sp>
    </p:spTree>
    <p:extLst>
      <p:ext uri="{BB962C8B-B14F-4D97-AF65-F5344CB8AC3E}">
        <p14:creationId xmlns:p14="http://schemas.microsoft.com/office/powerpoint/2010/main" val="31432073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7E517-3F05-4054-B780-240A343D0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Discussion questions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D50F3C-1441-4B88-B6D5-EB02BAC2DDB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2ABDF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How many cells did it take to light up an LED? Did we all get the same result?</a:t>
            </a: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2ABDF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Clr>
                <a:srgbClr val="2ABDF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Did using different solutions as the electrolyte give different results?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Clr>
                <a:srgbClr val="2ABDF2"/>
              </a:buClr>
              <a:buFont typeface="Arial" panose="020B0604020202020204" pitchFamily="34" charset="0"/>
              <a:buChar char="•"/>
            </a:pPr>
            <a:endParaRPr lang="en-GB" sz="2400" i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2ABDF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What happened when we added more cells to our battery?</a:t>
            </a:r>
            <a:endParaRPr lang="en-US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2ABDF2"/>
              </a:buClr>
              <a:buFont typeface="Arial" panose="020B0604020202020204" pitchFamily="34" charset="0"/>
              <a:buChar char="•"/>
            </a:pPr>
            <a:endParaRPr lang="en-GB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marR="0" lvl="0" indent="-34290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Clr>
                <a:srgbClr val="2ABDF2"/>
              </a:buClr>
              <a:buFont typeface="Arial" panose="020B0604020202020204" pitchFamily="34" charset="0"/>
              <a:buChar char="•"/>
            </a:pPr>
            <a:r>
              <a:rPr lang="en-GB" sz="2400" dirty="0"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Is there anything we want to change about this experiment? What else could we test?</a:t>
            </a:r>
            <a:endParaRPr lang="en-US" sz="2400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85961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67E517-3F05-4054-B780-240A343D09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>
                <a:latin typeface="Arial" panose="020B0604020202020204" pitchFamily="34" charset="0"/>
                <a:cs typeface="Arial" panose="020B0604020202020204" pitchFamily="34" charset="0"/>
              </a:rPr>
              <a:t>Evaluation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D50F3C-1441-4B88-B6D5-EB02BAC2DD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1260000"/>
            <a:ext cx="7615709" cy="5598000"/>
          </a:xfrm>
        </p:spPr>
        <p:txBody>
          <a:bodyPr/>
          <a:lstStyle/>
          <a:p>
            <a:pPr lvl="0"/>
            <a:r>
              <a:rPr lang="en-US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you feel about our </a:t>
            </a:r>
            <a:r>
              <a:rPr 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learning objectives </a:t>
            </a:r>
            <a:r>
              <a:rPr lang="en-US" sz="24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today?</a:t>
            </a:r>
          </a:p>
          <a:p>
            <a:pPr lvl="0"/>
            <a:endParaRPr lang="en-US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Clr>
                <a:srgbClr val="2ABDF2"/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Understand that batteries are made up of layers of different materials. </a:t>
            </a:r>
          </a:p>
          <a:p>
            <a:pPr marL="342900" lvl="0" indent="-342900">
              <a:buClr>
                <a:srgbClr val="2ABDF2"/>
              </a:buClr>
              <a:buFont typeface="Arial" panose="020B0604020202020204" pitchFamily="34" charset="0"/>
              <a:buChar char="•"/>
            </a:pP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lvl="0" indent="-342900">
              <a:buClr>
                <a:srgbClr val="2ABDF2"/>
              </a:buClr>
              <a:buFont typeface="Arial" panose="020B0604020202020204" pitchFamily="34" charset="0"/>
              <a:buChar char="•"/>
            </a:pP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Understand that batteries store energy. </a:t>
            </a:r>
          </a:p>
          <a:p>
            <a:pPr marL="342900" lvl="0" indent="-342900">
              <a:buClr>
                <a:srgbClr val="2ABDF2"/>
              </a:buClr>
              <a:buFont typeface="Arial" panose="020B0604020202020204" pitchFamily="34" charset="0"/>
              <a:buChar char="•"/>
            </a:pPr>
            <a:endParaRPr lang="en-GB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>
              <a:buClr>
                <a:srgbClr val="2ABDF2"/>
              </a:buClr>
              <a:buFont typeface="Arial" panose="020B0604020202020204" pitchFamily="34" charset="0"/>
              <a:buChar char="•"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Make observations and record measurements.</a:t>
            </a:r>
          </a:p>
          <a:p>
            <a:endParaRPr lang="en-GB" dirty="0"/>
          </a:p>
        </p:txBody>
      </p:sp>
      <p:pic>
        <p:nvPicPr>
          <p:cNvPr id="4" name="Picture 3" descr="Select your confidence from the chart of five stages of battery charge, from fully charged to empty">
            <a:extLst>
              <a:ext uri="{FF2B5EF4-FFF2-40B4-BE49-F238E27FC236}">
                <a16:creationId xmlns:a16="http://schemas.microsoft.com/office/drawing/2014/main" id="{0415E9C6-DF91-4A31-BA4B-C4C62DE5D6A6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55709" y="1260000"/>
            <a:ext cx="2024609" cy="41578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68815D8-1550-401F-B768-E4B9A4A1B3B1}"/>
              </a:ext>
            </a:extLst>
          </p:cNvPr>
          <p:cNvSpPr txBox="1"/>
          <p:nvPr/>
        </p:nvSpPr>
        <p:spPr>
          <a:xfrm>
            <a:off x="493820" y="5497884"/>
            <a:ext cx="8111516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you know you have learnt these objectives today?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760883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Graphical user interface&#10;&#10;Description automatically generated">
            <a:extLst>
              <a:ext uri="{FF2B5EF4-FFF2-40B4-BE49-F238E27FC236}">
                <a16:creationId xmlns:a16="http://schemas.microsoft.com/office/drawing/2014/main" id="{94507A6A-0D2A-4017-B3BA-D4E63CB09D1B}"/>
              </a:ext>
            </a:extLst>
          </p:cNvPr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3096136-DE8C-447C-A984-3924EB9169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999" y="540000"/>
            <a:ext cx="9540000" cy="440661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DBF1D9-5359-4D8B-976A-10ABD3D0A3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999" y="1251270"/>
            <a:ext cx="10004175" cy="5598000"/>
          </a:xfrm>
        </p:spPr>
        <p:txBody>
          <a:bodyPr>
            <a:normAutofit/>
          </a:bodyPr>
          <a:lstStyle/>
          <a:p>
            <a:pPr lvl="0" fontAlgn="base">
              <a:buSzPts val="1000"/>
              <a:tabLst>
                <a:tab pos="457200" algn="l"/>
              </a:tabLst>
            </a:pP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Developing better batteries is one way that scientists are tackling climate change and helping to create a sustainable future.</a:t>
            </a:r>
          </a:p>
          <a:p>
            <a:pPr lvl="0" fontAlgn="base">
              <a:buSzPts val="1000"/>
              <a:tabLst>
                <a:tab pos="457200" algn="l"/>
              </a:tabLst>
            </a:pP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What will you do?</a:t>
            </a:r>
            <a:endParaRPr lang="en-GB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fontAlgn="base">
              <a:buSzPts val="1000"/>
              <a:tabLst>
                <a:tab pos="457200" algn="l"/>
              </a:tabLst>
            </a:pPr>
            <a:r>
              <a:rPr lang="en-GB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Find and share ideas. Make a commitment </a:t>
            </a:r>
            <a:r>
              <a:rPr lang="en-GB" b="0" i="0" u="sng" dirty="0">
                <a:solidFill>
                  <a:srgbClr val="6888C9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  <a:hlinkClick r:id="rId3" tooltip="https://rsc.li/takecharge"/>
              </a:rPr>
              <a:t>https://rsc.li/takecharge</a:t>
            </a:r>
            <a:endParaRPr lang="en-GB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fontAlgn="base">
              <a:buSzPts val="1000"/>
              <a:tabLst>
                <a:tab pos="457200" algn="l"/>
              </a:tabLst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lvl="0" fontAlgn="base">
              <a:buSzPts val="1000"/>
              <a:tabLst>
                <a:tab pos="457200" algn="l"/>
              </a:tabLst>
            </a:pPr>
            <a:endParaRPr lang="en-GB" sz="3200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7170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42EFC5-4B8A-47E6-8F4D-B403B44CF4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0000" y="1797300"/>
            <a:ext cx="9540000" cy="440661"/>
          </a:xfrm>
        </p:spPr>
        <p:txBody>
          <a:bodyPr/>
          <a:lstStyle/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Image credits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739E6A-7702-41C5-8849-76ABF8C36E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0000" y="2419350"/>
            <a:ext cx="9540000" cy="309753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Slide 2: all images © Shutterstock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Slide 4: images 1, 2 and 4 © Shutterstock; image 4 © Vattenfall, source 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https://group.vattenfall.com/press-and-media/newsroom/2021/hybrid-parks--new-opportunities-with-multi-technology-facilities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; image 5 © </a:t>
            </a:r>
            <a:r>
              <a:rPr lang="en-GB" sz="1400" dirty="0" err="1">
                <a:latin typeface="Arial" panose="020B0604020202020204" pitchFamily="34" charset="0"/>
                <a:cs typeface="Arial" panose="020B0604020202020204" pitchFamily="34" charset="0"/>
              </a:rPr>
              <a:t>GuidoB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 used under creative commons license </a:t>
            </a: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https://commons.wikimedia.org/wiki/File:VoltaBattery.JPG</a:t>
            </a:r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Slide 9: adapted from an original image © Shutterstock</a:t>
            </a:r>
          </a:p>
          <a:p>
            <a:pPr marL="0" indent="0">
              <a:buNone/>
            </a:pPr>
            <a:r>
              <a:rPr lang="en-GB" sz="1400" dirty="0">
                <a:latin typeface="Arial" panose="020B0604020202020204" pitchFamily="34" charset="0"/>
                <a:cs typeface="Arial" panose="020B0604020202020204" pitchFamily="34" charset="0"/>
              </a:rPr>
              <a:t>All other images © Royal Society of Chemistry.</a:t>
            </a:r>
          </a:p>
        </p:txBody>
      </p:sp>
    </p:spTree>
    <p:extLst>
      <p:ext uri="{BB962C8B-B14F-4D97-AF65-F5344CB8AC3E}">
        <p14:creationId xmlns:p14="http://schemas.microsoft.com/office/powerpoint/2010/main" val="26701948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8408</TotalTime>
  <Words>617</Words>
  <Application>Microsoft Office PowerPoint</Application>
  <PresentationFormat>Widescreen</PresentationFormat>
  <Paragraphs>76</Paragraphs>
  <Slides>11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Century Gothic</vt:lpstr>
      <vt:lpstr>Office Theme</vt:lpstr>
      <vt:lpstr>PowerPoint Presentation</vt:lpstr>
      <vt:lpstr>Investigating batteries</vt:lpstr>
      <vt:lpstr>Learning objectives</vt:lpstr>
      <vt:lpstr>What is a battery?</vt:lpstr>
      <vt:lpstr>Useful vocabulary</vt:lpstr>
      <vt:lpstr>Method – to set up </vt:lpstr>
      <vt:lpstr>Method – build your battery</vt:lpstr>
      <vt:lpstr>Discussion questions</vt:lpstr>
      <vt:lpstr>Evaluation</vt:lpstr>
      <vt:lpstr>Next steps</vt:lpstr>
      <vt:lpstr>Image credits</vt:lpstr>
    </vt:vector>
  </TitlesOfParts>
  <Company>Royal Society of Chemistry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Take charge: global battery experiment investigation 1 learner slides</dc:title>
  <dc:subject/>
  <dc:creator>Royal Society of Chemistry</dc:creator>
  <cp:keywords>Global battery experiment, coin battery, cell, electrode, electrolyte, circuit, LED, energy</cp:keywords>
  <dc:description>From Take charge: global battery experiment, rsc.li/takecharge</dc:description>
  <cp:lastModifiedBy>Juliet Kennard</cp:lastModifiedBy>
  <cp:revision>318</cp:revision>
  <dcterms:created xsi:type="dcterms:W3CDTF">2021-04-13T16:26:00Z</dcterms:created>
  <dcterms:modified xsi:type="dcterms:W3CDTF">2022-03-08T16:25:41Z</dcterms:modified>
  <cp:category>Downloaded from http://rsc.li/takecharge</cp:category>
</cp:coreProperties>
</file>