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58" r:id="rId3"/>
    <p:sldId id="259" r:id="rId4"/>
    <p:sldId id="282" r:id="rId5"/>
    <p:sldId id="260" r:id="rId6"/>
    <p:sldId id="287" r:id="rId7"/>
    <p:sldId id="261" r:id="rId8"/>
    <p:sldId id="283" r:id="rId9"/>
    <p:sldId id="284" r:id="rId10"/>
    <p:sldId id="263" r:id="rId11"/>
    <p:sldId id="264" r:id="rId12"/>
    <p:sldId id="265" r:id="rId13"/>
    <p:sldId id="266" r:id="rId14"/>
    <p:sldId id="271" r:id="rId15"/>
    <p:sldId id="272" r:id="rId16"/>
    <p:sldId id="273" r:id="rId17"/>
    <p:sldId id="262" r:id="rId18"/>
    <p:sldId id="285" r:id="rId19"/>
    <p:sldId id="286" r:id="rId20"/>
    <p:sldId id="289"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977" autoAdjust="0"/>
  </p:normalViewPr>
  <p:slideViewPr>
    <p:cSldViewPr snapToGrid="0">
      <p:cViewPr varScale="1">
        <p:scale>
          <a:sx n="60" d="100"/>
          <a:sy n="60" d="100"/>
        </p:scale>
        <p:origin x="92" y="4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9E493B-D61E-41CB-9F41-BB3606F0C3D2}" type="datetimeFigureOut">
              <a:rPr lang="en-GB" smtClean="0"/>
              <a:t>18/01/2021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E8989-132B-4BB4-86EB-1320CADDDDBC}" type="slidenum">
              <a:rPr lang="en-GB" smtClean="0"/>
              <a:t>‹#›</a:t>
            </a:fld>
            <a:endParaRPr lang="en-GB"/>
          </a:p>
        </p:txBody>
      </p:sp>
    </p:spTree>
    <p:extLst>
      <p:ext uri="{BB962C8B-B14F-4D97-AF65-F5344CB8AC3E}">
        <p14:creationId xmlns:p14="http://schemas.microsoft.com/office/powerpoint/2010/main" val="15889213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Title slide</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0033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https://edu.rsc.org/resources/collections/science-ideas-webs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sng"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6073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5E8989-132B-4BB4-86EB-1320CADDDDBC}" type="slidenum">
              <a:rPr lang="en-GB" smtClean="0"/>
              <a:t>18</a:t>
            </a:fld>
            <a:endParaRPr lang="en-GB"/>
          </a:p>
        </p:txBody>
      </p:sp>
    </p:spTree>
    <p:extLst>
      <p:ext uri="{BB962C8B-B14F-4D97-AF65-F5344CB8AC3E}">
        <p14:creationId xmlns:p14="http://schemas.microsoft.com/office/powerpoint/2010/main" val="9201907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smtClean="0"/>
              <a:t>mcgeownd@rsc.org</a:t>
            </a:r>
          </a:p>
          <a:p>
            <a:r>
              <a:rPr lang="en-GB" dirty="0" smtClean="0"/>
              <a:t>https://edu.rsc.org/ase</a:t>
            </a:r>
            <a:endParaRPr lang="en-GB" dirty="0"/>
          </a:p>
        </p:txBody>
      </p:sp>
      <p:sp>
        <p:nvSpPr>
          <p:cNvPr id="4" name="Slide Number Placeholder 3"/>
          <p:cNvSpPr>
            <a:spLocks noGrp="1"/>
          </p:cNvSpPr>
          <p:nvPr>
            <p:ph type="sldNum" sz="quarter" idx="10"/>
          </p:nvPr>
        </p:nvSpPr>
        <p:spPr/>
        <p:txBody>
          <a:bodyPr/>
          <a:lstStyle/>
          <a:p>
            <a:fld id="{025E8989-132B-4BB4-86EB-1320CADDDDBC}" type="slidenum">
              <a:rPr lang="en-GB" smtClean="0"/>
              <a:t>20</a:t>
            </a:fld>
            <a:endParaRPr lang="en-GB"/>
          </a:p>
        </p:txBody>
      </p:sp>
    </p:spTree>
    <p:extLst>
      <p:ext uri="{BB962C8B-B14F-4D97-AF65-F5344CB8AC3E}">
        <p14:creationId xmlns:p14="http://schemas.microsoft.com/office/powerpoint/2010/main" val="28347160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6196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677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1822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75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012710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8917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C932B7F-5DDE-2249-94F1-C98945D46AB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17307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25E8989-132B-4BB4-86EB-1320CADDDDBC}" type="slidenum">
              <a:rPr lang="en-GB" smtClean="0"/>
              <a:t>13</a:t>
            </a:fld>
            <a:endParaRPr lang="en-GB"/>
          </a:p>
        </p:txBody>
      </p:sp>
    </p:spTree>
    <p:extLst>
      <p:ext uri="{BB962C8B-B14F-4D97-AF65-F5344CB8AC3E}">
        <p14:creationId xmlns:p14="http://schemas.microsoft.com/office/powerpoint/2010/main" val="13053768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5.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6.jp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5" Type="http://schemas.openxmlformats.org/officeDocument/2006/relationships/image" Target="../media/image1.png"/><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2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649435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6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397792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0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6785459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4_Title slide_Light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29">
            <a:extLst>
              <a:ext uri="{FF2B5EF4-FFF2-40B4-BE49-F238E27FC236}">
                <a16:creationId xmlns:a16="http://schemas.microsoft.com/office/drawing/2014/main" id="{7BCD343E-6206-FE45-97EE-0AE253ED3608}"/>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3" name="Freeform 37">
            <a:extLst>
              <a:ext uri="{FF2B5EF4-FFF2-40B4-BE49-F238E27FC236}">
                <a16:creationId xmlns:a16="http://schemas.microsoft.com/office/drawing/2014/main" id="{C114FF06-A998-E44D-9A84-3C03B63E9277}"/>
              </a:ext>
            </a:extLst>
          </p:cNvPr>
          <p:cNvSpPr>
            <a:spLocks noChangeArrowheads="1"/>
          </p:cNvSpPr>
          <p:nvPr userDrawn="1"/>
        </p:nvSpPr>
        <p:spPr bwMode="auto">
          <a:xfrm>
            <a:off x="611414" y="-1626099"/>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dirty="0"/>
          </a:p>
        </p:txBody>
      </p:sp>
      <p:sp>
        <p:nvSpPr>
          <p:cNvPr id="14" name="Freeform 39">
            <a:extLst>
              <a:ext uri="{FF2B5EF4-FFF2-40B4-BE49-F238E27FC236}">
                <a16:creationId xmlns:a16="http://schemas.microsoft.com/office/drawing/2014/main" id="{F1D4AB2B-C328-4440-8BB8-24FA7D155D68}"/>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dirty="0"/>
          </a:p>
        </p:txBody>
      </p:sp>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accent1"/>
                </a:solidFill>
              </a:defRPr>
            </a:lvl1pPr>
          </a:lstStyle>
          <a:p>
            <a:fld id="{D79EE95E-F8E2-094D-B99A-E1C9960AC8D9}" type="slidenum">
              <a:rPr lang="en-US" smtClean="0"/>
              <a:pPr/>
              <a:t>‹#›</a:t>
            </a:fld>
            <a:endParaRPr lang="en-US" dirty="0"/>
          </a:p>
        </p:txBody>
      </p:sp>
      <p:pic>
        <p:nvPicPr>
          <p:cNvPr id="11" name="Graphic 10">
            <a:extLst>
              <a:ext uri="{FF2B5EF4-FFF2-40B4-BE49-F238E27FC236}">
                <a16:creationId xmlns:a16="http://schemas.microsoft.com/office/drawing/2014/main" id="{FCE307A8-8113-EB47-B157-15DE53B40626}"/>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11284298" y="5962659"/>
            <a:ext cx="664772" cy="653311"/>
          </a:xfrm>
          <a:prstGeom prst="rect">
            <a:avLst/>
          </a:prstGeom>
        </p:spPr>
      </p:pic>
      <p:pic>
        <p:nvPicPr>
          <p:cNvPr id="12" name="Picture 11">
            <a:extLst>
              <a:ext uri="{FF2B5EF4-FFF2-40B4-BE49-F238E27FC236}">
                <a16:creationId xmlns:a16="http://schemas.microsoft.com/office/drawing/2014/main" id="{36D63A29-44FB-D448-BB1D-4B0CB2489548}"/>
              </a:ext>
            </a:extLst>
          </p:cNvPr>
          <p:cNvPicPr>
            <a:picLocks noChangeAspect="1"/>
          </p:cNvPicPr>
          <p:nvPr userDrawn="1"/>
        </p:nvPicPr>
        <p:blipFill>
          <a:blip r:embed="rId5"/>
          <a:stretch>
            <a:fillRect/>
          </a:stretch>
        </p:blipFill>
        <p:spPr>
          <a:xfrm>
            <a:off x="8443538" y="0"/>
            <a:ext cx="3736885" cy="1624732"/>
          </a:xfrm>
          <a:prstGeom prst="rect">
            <a:avLst/>
          </a:prstGeom>
        </p:spPr>
      </p:pic>
    </p:spTree>
    <p:extLst>
      <p:ext uri="{BB962C8B-B14F-4D97-AF65-F5344CB8AC3E}">
        <p14:creationId xmlns:p14="http://schemas.microsoft.com/office/powerpoint/2010/main" val="4152214578"/>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ntent 1 column">
    <p:spTree>
      <p:nvGrpSpPr>
        <p:cNvPr id="1" name=""/>
        <p:cNvGrpSpPr/>
        <p:nvPr/>
      </p:nvGrpSpPr>
      <p:grpSpPr>
        <a:xfrm>
          <a:off x="0" y="0"/>
          <a:ext cx="0" cy="0"/>
          <a:chOff x="0" y="0"/>
          <a:chExt cx="0" cy="0"/>
        </a:xfrm>
      </p:grpSpPr>
      <p:sp>
        <p:nvSpPr>
          <p:cNvPr id="2" name="Title 1"/>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3" name="Content Placeholder 2"/>
          <p:cNvSpPr>
            <a:spLocks noGrp="1"/>
          </p:cNvSpPr>
          <p:nvPr>
            <p:ph idx="1"/>
          </p:nvPr>
        </p:nvSpPr>
        <p:spPr>
          <a:xfrm>
            <a:off x="838200" y="1825625"/>
            <a:ext cx="10515600" cy="3905324"/>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Slide Number Placeholder 5">
            <a:extLst>
              <a:ext uri="{FF2B5EF4-FFF2-40B4-BE49-F238E27FC236}">
                <a16:creationId xmlns:a16="http://schemas.microsoft.com/office/drawing/2014/main" id="{524546E6-46B6-D44C-83AB-EBBCA8E6E1AC}"/>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7" name="Graphic 6">
            <a:extLst>
              <a:ext uri="{FF2B5EF4-FFF2-40B4-BE49-F238E27FC236}">
                <a16:creationId xmlns:a16="http://schemas.microsoft.com/office/drawing/2014/main" id="{8C257279-B9EF-A045-8EDC-DA61A6960F9C}"/>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2112081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ontent Two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3867944"/>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3867944"/>
          </a:xfrm>
          <a:prstGeom prst="rect">
            <a:avLst/>
          </a:prstGeom>
        </p:spPr>
        <p:txBody>
          <a:bodyPr/>
          <a:lstStyle>
            <a:lvl1pPr>
              <a:defRPr sz="24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1">
            <a:extLst>
              <a:ext uri="{FF2B5EF4-FFF2-40B4-BE49-F238E27FC236}">
                <a16:creationId xmlns:a16="http://schemas.microsoft.com/office/drawing/2014/main" id="{4BFF0B85-EA38-D543-A9E7-81E2FCAF62A3}"/>
              </a:ext>
            </a:extLst>
          </p:cNvPr>
          <p:cNvSpPr>
            <a:spLocks noGrp="1"/>
          </p:cNvSpPr>
          <p:nvPr>
            <p:ph type="title"/>
          </p:nvPr>
        </p:nvSpPr>
        <p:spPr>
          <a:xfrm>
            <a:off x="838200" y="500062"/>
            <a:ext cx="10515600" cy="1325563"/>
          </a:xfrm>
          <a:prstGeom prst="rect">
            <a:avLst/>
          </a:prstGeom>
        </p:spPr>
        <p:txBody>
          <a:bodyPr/>
          <a:lstStyle/>
          <a:p>
            <a:r>
              <a:rPr lang="en-US" dirty="0"/>
              <a:t>Click to edit Master title style</a:t>
            </a:r>
          </a:p>
        </p:txBody>
      </p:sp>
      <p:sp>
        <p:nvSpPr>
          <p:cNvPr id="8" name="Slide Number Placeholder 5">
            <a:extLst>
              <a:ext uri="{FF2B5EF4-FFF2-40B4-BE49-F238E27FC236}">
                <a16:creationId xmlns:a16="http://schemas.microsoft.com/office/drawing/2014/main" id="{07E08DEC-A96F-9A47-A8E4-0FA7FFA1A142}"/>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tx1"/>
                </a:solidFill>
              </a:defRPr>
            </a:lvl1pPr>
          </a:lstStyle>
          <a:p>
            <a:fld id="{D79EE95E-F8E2-094D-B99A-E1C9960AC8D9}" type="slidenum">
              <a:rPr lang="en-US" smtClean="0"/>
              <a:pPr/>
              <a:t>‹#›</a:t>
            </a:fld>
            <a:endParaRPr lang="en-US" dirty="0"/>
          </a:p>
        </p:txBody>
      </p:sp>
      <p:pic>
        <p:nvPicPr>
          <p:cNvPr id="9" name="Graphic 8">
            <a:extLst>
              <a:ext uri="{FF2B5EF4-FFF2-40B4-BE49-F238E27FC236}">
                <a16:creationId xmlns:a16="http://schemas.microsoft.com/office/drawing/2014/main" id="{27E81742-75C4-BB4A-8723-2F34463C781A}"/>
              </a:ext>
            </a:extLst>
          </p:cNvPr>
          <p:cNvPicPr>
            <a:picLocks noChangeAspect="1"/>
          </p:cNvPicPr>
          <p:nvPr userDrawn="1"/>
        </p:nvPicPr>
        <p:blipFill>
          <a:blip r:embed="rId2">
            <a:extLst>
              <a:ext uri="{96DAC541-7B7A-43D3-8B79-37D633B846F1}">
                <asvg:svgBlip xmlns:asvg="http://schemas.microsoft.com/office/drawing/2016/SVG/main" xmlns="" r:embed="rId3"/>
              </a:ext>
            </a:extLst>
          </a:blip>
          <a:stretch>
            <a:fillRect/>
          </a:stretch>
        </p:blipFill>
        <p:spPr>
          <a:xfrm>
            <a:off x="11284298" y="5962659"/>
            <a:ext cx="664772" cy="653311"/>
          </a:xfrm>
          <a:prstGeom prst="rect">
            <a:avLst/>
          </a:prstGeom>
        </p:spPr>
      </p:pic>
    </p:spTree>
    <p:extLst>
      <p:ext uri="{BB962C8B-B14F-4D97-AF65-F5344CB8AC3E}">
        <p14:creationId xmlns:p14="http://schemas.microsoft.com/office/powerpoint/2010/main" val="6708794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3_Title slide_Light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Freeform 29">
            <a:extLst>
              <a:ext uri="{FF2B5EF4-FFF2-40B4-BE49-F238E27FC236}">
                <a16:creationId xmlns:a16="http://schemas.microsoft.com/office/drawing/2014/main" id="{7BCD343E-6206-FE45-97EE-0AE253ED3608}"/>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3" name="Freeform 37">
            <a:extLst>
              <a:ext uri="{FF2B5EF4-FFF2-40B4-BE49-F238E27FC236}">
                <a16:creationId xmlns:a16="http://schemas.microsoft.com/office/drawing/2014/main" id="{C114FF06-A998-E44D-9A84-3C03B63E9277}"/>
              </a:ext>
            </a:extLst>
          </p:cNvPr>
          <p:cNvSpPr>
            <a:spLocks noChangeArrowheads="1"/>
          </p:cNvSpPr>
          <p:nvPr userDrawn="1"/>
        </p:nvSpPr>
        <p:spPr bwMode="auto">
          <a:xfrm>
            <a:off x="611414" y="-1626099"/>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dirty="0"/>
          </a:p>
        </p:txBody>
      </p:sp>
      <p:sp>
        <p:nvSpPr>
          <p:cNvPr id="14" name="Freeform 39">
            <a:extLst>
              <a:ext uri="{FF2B5EF4-FFF2-40B4-BE49-F238E27FC236}">
                <a16:creationId xmlns:a16="http://schemas.microsoft.com/office/drawing/2014/main" id="{F1D4AB2B-C328-4440-8BB8-24FA7D155D68}"/>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dirty="0"/>
          </a:p>
        </p:txBody>
      </p:sp>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accent1"/>
                </a:solidFill>
              </a:defRPr>
            </a:lvl1pPr>
          </a:lstStyle>
          <a:p>
            <a:fld id="{D79EE95E-F8E2-094D-B99A-E1C9960AC8D9}" type="slidenum">
              <a:rPr lang="en-US" smtClean="0"/>
              <a:pPr/>
              <a:t>‹#›</a:t>
            </a:fld>
            <a:endParaRPr lang="en-US" dirty="0"/>
          </a:p>
        </p:txBody>
      </p:sp>
      <p:pic>
        <p:nvPicPr>
          <p:cNvPr id="11" name="Graphic 10">
            <a:extLst>
              <a:ext uri="{FF2B5EF4-FFF2-40B4-BE49-F238E27FC236}">
                <a16:creationId xmlns:a16="http://schemas.microsoft.com/office/drawing/2014/main" id="{FCE307A8-8113-EB47-B157-15DE53B40626}"/>
              </a:ext>
            </a:extLst>
          </p:cNvPr>
          <p:cNvPicPr>
            <a:picLocks noChangeAspect="1"/>
          </p:cNvPicPr>
          <p:nvPr userDrawn="1"/>
        </p:nvPicPr>
        <p:blipFill>
          <a:blip r:embed="rId3">
            <a:extLst>
              <a:ext uri="{96DAC541-7B7A-43D3-8B79-37D633B846F1}">
                <asvg:svgBlip xmlns:asvg="http://schemas.microsoft.com/office/drawing/2016/SVG/main" xmlns="" r:embed="rId4"/>
              </a:ext>
            </a:extLst>
          </a:blip>
          <a:stretch>
            <a:fillRect/>
          </a:stretch>
        </p:blipFill>
        <p:spPr>
          <a:xfrm>
            <a:off x="11284298" y="5962659"/>
            <a:ext cx="664772" cy="653311"/>
          </a:xfrm>
          <a:prstGeom prst="rect">
            <a:avLst/>
          </a:prstGeom>
        </p:spPr>
      </p:pic>
      <p:pic>
        <p:nvPicPr>
          <p:cNvPr id="12" name="Picture 11">
            <a:extLst>
              <a:ext uri="{FF2B5EF4-FFF2-40B4-BE49-F238E27FC236}">
                <a16:creationId xmlns:a16="http://schemas.microsoft.com/office/drawing/2014/main" id="{36D63A29-44FB-D448-BB1D-4B0CB2489548}"/>
              </a:ext>
            </a:extLst>
          </p:cNvPr>
          <p:cNvPicPr>
            <a:picLocks noChangeAspect="1"/>
          </p:cNvPicPr>
          <p:nvPr userDrawn="1"/>
        </p:nvPicPr>
        <p:blipFill>
          <a:blip r:embed="rId5"/>
          <a:stretch>
            <a:fillRect/>
          </a:stretch>
        </p:blipFill>
        <p:spPr>
          <a:xfrm>
            <a:off x="8443538" y="0"/>
            <a:ext cx="3736885" cy="1624732"/>
          </a:xfrm>
          <a:prstGeom prst="rect">
            <a:avLst/>
          </a:prstGeom>
        </p:spPr>
      </p:pic>
    </p:spTree>
    <p:extLst>
      <p:ext uri="{BB962C8B-B14F-4D97-AF65-F5344CB8AC3E}">
        <p14:creationId xmlns:p14="http://schemas.microsoft.com/office/powerpoint/2010/main" val="2378710044"/>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8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1701778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9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tx2">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tx2"/>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651437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1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b="0" i="0">
                <a:latin typeface="Arial" panose="020B0604020202020204" pitchFamily="34" charset="0"/>
                <a:cs typeface="Arial" panose="020B0604020202020204" pitchFamily="34" charset="0"/>
              </a:defRPr>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b="0" i="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3720818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4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2589536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5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13813521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7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chemeClr val="accent5">
              <a:alpha val="70000"/>
            </a:scheme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chemeClr val="accent5"/>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120483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3_Title slide_Dark image BG">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Freeform 29">
            <a:extLst>
              <a:ext uri="{FF2B5EF4-FFF2-40B4-BE49-F238E27FC236}">
                <a16:creationId xmlns:a16="http://schemas.microsoft.com/office/drawing/2014/main" id="{C4BFB177-658E-9D4B-9743-A034CE0ACCED}"/>
              </a:ext>
            </a:extLst>
          </p:cNvPr>
          <p:cNvSpPr>
            <a:spLocks noChangeArrowheads="1"/>
          </p:cNvSpPr>
          <p:nvPr userDrawn="1"/>
        </p:nvSpPr>
        <p:spPr bwMode="auto">
          <a:xfrm>
            <a:off x="-4893608" y="-811397"/>
            <a:ext cx="11010044" cy="10991128"/>
          </a:xfrm>
          <a:custGeom>
            <a:avLst/>
            <a:gdLst>
              <a:gd name="T0" fmla="*/ 0 w 5131"/>
              <a:gd name="T1" fmla="*/ 2563 h 5126"/>
              <a:gd name="T2" fmla="*/ 0 w 5131"/>
              <a:gd name="T3" fmla="*/ 2563 h 5126"/>
              <a:gd name="T4" fmla="*/ 2567 w 5131"/>
              <a:gd name="T5" fmla="*/ 5125 h 5126"/>
              <a:gd name="T6" fmla="*/ 5130 w 5131"/>
              <a:gd name="T7" fmla="*/ 2563 h 5126"/>
              <a:gd name="T8" fmla="*/ 2567 w 5131"/>
              <a:gd name="T9" fmla="*/ 0 h 5126"/>
              <a:gd name="T10" fmla="*/ 0 w 5131"/>
              <a:gd name="T11" fmla="*/ 2563 h 5126"/>
            </a:gdLst>
            <a:ahLst/>
            <a:cxnLst>
              <a:cxn ang="0">
                <a:pos x="T0" y="T1"/>
              </a:cxn>
              <a:cxn ang="0">
                <a:pos x="T2" y="T3"/>
              </a:cxn>
              <a:cxn ang="0">
                <a:pos x="T4" y="T5"/>
              </a:cxn>
              <a:cxn ang="0">
                <a:pos x="T6" y="T7"/>
              </a:cxn>
              <a:cxn ang="0">
                <a:pos x="T8" y="T9"/>
              </a:cxn>
              <a:cxn ang="0">
                <a:pos x="T10" y="T11"/>
              </a:cxn>
            </a:cxnLst>
            <a:rect l="0" t="0" r="r" b="b"/>
            <a:pathLst>
              <a:path w="5131" h="5126">
                <a:moveTo>
                  <a:pt x="0" y="2563"/>
                </a:moveTo>
                <a:lnTo>
                  <a:pt x="0" y="2563"/>
                </a:lnTo>
                <a:cubicBezTo>
                  <a:pt x="0" y="3980"/>
                  <a:pt x="1150" y="5125"/>
                  <a:pt x="2567" y="5125"/>
                </a:cubicBezTo>
                <a:cubicBezTo>
                  <a:pt x="3980" y="5125"/>
                  <a:pt x="5130" y="3980"/>
                  <a:pt x="5130" y="2563"/>
                </a:cubicBezTo>
                <a:cubicBezTo>
                  <a:pt x="5130" y="1146"/>
                  <a:pt x="3980" y="0"/>
                  <a:pt x="2567" y="0"/>
                </a:cubicBezTo>
                <a:cubicBezTo>
                  <a:pt x="1150" y="0"/>
                  <a:pt x="0" y="1146"/>
                  <a:pt x="0" y="2563"/>
                </a:cubicBezTo>
              </a:path>
            </a:pathLst>
          </a:custGeom>
          <a:solidFill>
            <a:srgbClr val="FFFFFF"/>
          </a:solidFill>
          <a:ln>
            <a:noFill/>
          </a:ln>
          <a:effectLst/>
        </p:spPr>
        <p:txBody>
          <a:bodyPr wrap="none" anchor="ctr"/>
          <a:lstStyle/>
          <a:p>
            <a:endParaRPr lang="en-US" dirty="0"/>
          </a:p>
        </p:txBody>
      </p:sp>
      <p:sp>
        <p:nvSpPr>
          <p:cNvPr id="12" name="Freeform 37">
            <a:extLst>
              <a:ext uri="{FF2B5EF4-FFF2-40B4-BE49-F238E27FC236}">
                <a16:creationId xmlns:a16="http://schemas.microsoft.com/office/drawing/2014/main" id="{15BB576E-0D3A-FD40-B1B7-A802C38F01D2}"/>
              </a:ext>
            </a:extLst>
          </p:cNvPr>
          <p:cNvSpPr>
            <a:spLocks noChangeArrowheads="1"/>
          </p:cNvSpPr>
          <p:nvPr userDrawn="1"/>
        </p:nvSpPr>
        <p:spPr bwMode="auto">
          <a:xfrm>
            <a:off x="611414" y="-1615395"/>
            <a:ext cx="6299561" cy="6299562"/>
          </a:xfrm>
          <a:custGeom>
            <a:avLst/>
            <a:gdLst>
              <a:gd name="T0" fmla="*/ 0 w 2937"/>
              <a:gd name="T1" fmla="*/ 0 h 2938"/>
              <a:gd name="T2" fmla="*/ 0 w 2937"/>
              <a:gd name="T3" fmla="*/ 0 h 2938"/>
              <a:gd name="T4" fmla="*/ 0 w 2937"/>
              <a:gd name="T5" fmla="*/ 762 h 2938"/>
              <a:gd name="T6" fmla="*/ 2174 w 2937"/>
              <a:gd name="T7" fmla="*/ 2937 h 2938"/>
              <a:gd name="T8" fmla="*/ 2936 w 2937"/>
              <a:gd name="T9" fmla="*/ 2937 h 2938"/>
              <a:gd name="T10" fmla="*/ 2071 w 2937"/>
              <a:gd name="T11" fmla="*/ 861 h 2938"/>
              <a:gd name="T12" fmla="*/ 0 w 2937"/>
              <a:gd name="T13" fmla="*/ 0 h 2938"/>
            </a:gdLst>
            <a:ahLst/>
            <a:cxnLst>
              <a:cxn ang="0">
                <a:pos x="T0" y="T1"/>
              </a:cxn>
              <a:cxn ang="0">
                <a:pos x="T2" y="T3"/>
              </a:cxn>
              <a:cxn ang="0">
                <a:pos x="T4" y="T5"/>
              </a:cxn>
              <a:cxn ang="0">
                <a:pos x="T6" y="T7"/>
              </a:cxn>
              <a:cxn ang="0">
                <a:pos x="T8" y="T9"/>
              </a:cxn>
              <a:cxn ang="0">
                <a:pos x="T10" y="T11"/>
              </a:cxn>
              <a:cxn ang="0">
                <a:pos x="T12" y="T13"/>
              </a:cxn>
            </a:cxnLst>
            <a:rect l="0" t="0" r="r" b="b"/>
            <a:pathLst>
              <a:path w="2937" h="2938">
                <a:moveTo>
                  <a:pt x="0" y="0"/>
                </a:moveTo>
                <a:lnTo>
                  <a:pt x="0" y="0"/>
                </a:lnTo>
                <a:cubicBezTo>
                  <a:pt x="0" y="762"/>
                  <a:pt x="0" y="762"/>
                  <a:pt x="0" y="762"/>
                </a:cubicBezTo>
                <a:cubicBezTo>
                  <a:pt x="1196" y="762"/>
                  <a:pt x="2170" y="1740"/>
                  <a:pt x="2174" y="2937"/>
                </a:cubicBezTo>
                <a:cubicBezTo>
                  <a:pt x="2936" y="2937"/>
                  <a:pt x="2936" y="2937"/>
                  <a:pt x="2936" y="2937"/>
                </a:cubicBezTo>
                <a:cubicBezTo>
                  <a:pt x="2932" y="2127"/>
                  <a:pt x="2605" y="1395"/>
                  <a:pt x="2071" y="861"/>
                </a:cubicBezTo>
                <a:cubicBezTo>
                  <a:pt x="1541" y="331"/>
                  <a:pt x="809" y="0"/>
                  <a:pt x="0" y="0"/>
                </a:cubicBezTo>
              </a:path>
            </a:pathLst>
          </a:custGeom>
          <a:solidFill>
            <a:srgbClr val="97D700">
              <a:alpha val="70000"/>
            </a:srgbClr>
          </a:solidFill>
          <a:ln>
            <a:noFill/>
          </a:ln>
          <a:effectLst/>
        </p:spPr>
        <p:txBody>
          <a:bodyPr wrap="none" anchor="ctr"/>
          <a:lstStyle/>
          <a:p>
            <a:endParaRPr lang="en-US" dirty="0"/>
          </a:p>
        </p:txBody>
      </p:sp>
      <p:sp>
        <p:nvSpPr>
          <p:cNvPr id="13" name="Freeform 39">
            <a:extLst>
              <a:ext uri="{FF2B5EF4-FFF2-40B4-BE49-F238E27FC236}">
                <a16:creationId xmlns:a16="http://schemas.microsoft.com/office/drawing/2014/main" id="{DFB76EA9-E92E-BB45-B47D-0AA9D6CA2423}"/>
              </a:ext>
            </a:extLst>
          </p:cNvPr>
          <p:cNvSpPr>
            <a:spLocks noChangeArrowheads="1"/>
          </p:cNvSpPr>
          <p:nvPr userDrawn="1"/>
        </p:nvSpPr>
        <p:spPr bwMode="auto">
          <a:xfrm>
            <a:off x="4092253" y="417002"/>
            <a:ext cx="3130860" cy="8541295"/>
          </a:xfrm>
          <a:custGeom>
            <a:avLst/>
            <a:gdLst>
              <a:gd name="T0" fmla="*/ 361 w 1461"/>
              <a:gd name="T1" fmla="*/ 0 h 3980"/>
              <a:gd name="T2" fmla="*/ 361 w 1461"/>
              <a:gd name="T3" fmla="*/ 0 h 3980"/>
              <a:gd name="T4" fmla="*/ 0 w 1461"/>
              <a:gd name="T5" fmla="*/ 361 h 3980"/>
              <a:gd name="T6" fmla="*/ 0 w 1461"/>
              <a:gd name="T7" fmla="*/ 3617 h 3980"/>
              <a:gd name="T8" fmla="*/ 361 w 1461"/>
              <a:gd name="T9" fmla="*/ 3979 h 3980"/>
              <a:gd name="T10" fmla="*/ 361 w 1461"/>
              <a:gd name="T11" fmla="*/ 0 h 3980"/>
            </a:gdLst>
            <a:ahLst/>
            <a:cxnLst>
              <a:cxn ang="0">
                <a:pos x="T0" y="T1"/>
              </a:cxn>
              <a:cxn ang="0">
                <a:pos x="T2" y="T3"/>
              </a:cxn>
              <a:cxn ang="0">
                <a:pos x="T4" y="T5"/>
              </a:cxn>
              <a:cxn ang="0">
                <a:pos x="T6" y="T7"/>
              </a:cxn>
              <a:cxn ang="0">
                <a:pos x="T8" y="T9"/>
              </a:cxn>
              <a:cxn ang="0">
                <a:pos x="T10" y="T11"/>
              </a:cxn>
            </a:cxnLst>
            <a:rect l="0" t="0" r="r" b="b"/>
            <a:pathLst>
              <a:path w="1461" h="3980">
                <a:moveTo>
                  <a:pt x="361" y="0"/>
                </a:moveTo>
                <a:lnTo>
                  <a:pt x="361" y="0"/>
                </a:lnTo>
                <a:cubicBezTo>
                  <a:pt x="0" y="361"/>
                  <a:pt x="0" y="361"/>
                  <a:pt x="0" y="361"/>
                </a:cubicBezTo>
                <a:cubicBezTo>
                  <a:pt x="900" y="1257"/>
                  <a:pt x="900" y="2717"/>
                  <a:pt x="0" y="3617"/>
                </a:cubicBezTo>
                <a:cubicBezTo>
                  <a:pt x="361" y="3979"/>
                  <a:pt x="361" y="3979"/>
                  <a:pt x="361" y="3979"/>
                </a:cubicBezTo>
                <a:cubicBezTo>
                  <a:pt x="1460" y="2881"/>
                  <a:pt x="1460" y="1093"/>
                  <a:pt x="361" y="0"/>
                </a:cubicBezTo>
              </a:path>
            </a:pathLst>
          </a:custGeom>
          <a:solidFill>
            <a:srgbClr val="97D700"/>
          </a:solidFill>
          <a:ln>
            <a:noFill/>
          </a:ln>
          <a:effectLst/>
        </p:spPr>
        <p:txBody>
          <a:bodyPr wrap="none" anchor="ctr"/>
          <a:lstStyle/>
          <a:p>
            <a:endParaRPr lang="en-US" dirty="0"/>
          </a:p>
        </p:txBody>
      </p:sp>
      <p:pic>
        <p:nvPicPr>
          <p:cNvPr id="8" name="Picture 7">
            <a:extLst>
              <a:ext uri="{FF2B5EF4-FFF2-40B4-BE49-F238E27FC236}">
                <a16:creationId xmlns:a16="http://schemas.microsoft.com/office/drawing/2014/main" id="{8D9E2418-4355-1741-A684-BF56D2E8BD9E}"/>
              </a:ext>
            </a:extLst>
          </p:cNvPr>
          <p:cNvPicPr>
            <a:picLocks noChangeAspect="1"/>
          </p:cNvPicPr>
          <p:nvPr userDrawn="1"/>
        </p:nvPicPr>
        <p:blipFill>
          <a:blip r:embed="rId3"/>
          <a:stretch>
            <a:fillRect/>
          </a:stretch>
        </p:blipFill>
        <p:spPr>
          <a:xfrm>
            <a:off x="8443538" y="0"/>
            <a:ext cx="3736885" cy="1624733"/>
          </a:xfrm>
          <a:prstGeom prst="rect">
            <a:avLst/>
          </a:prstGeom>
        </p:spPr>
      </p:pic>
      <p:sp>
        <p:nvSpPr>
          <p:cNvPr id="2" name="Title 1"/>
          <p:cNvSpPr>
            <a:spLocks noGrp="1"/>
          </p:cNvSpPr>
          <p:nvPr>
            <p:ph type="ctrTitle" hasCustomPrompt="1"/>
          </p:nvPr>
        </p:nvSpPr>
        <p:spPr>
          <a:xfrm>
            <a:off x="611415" y="2131028"/>
            <a:ext cx="3833263" cy="2387600"/>
          </a:xfrm>
          <a:prstGeom prst="rect">
            <a:avLst/>
          </a:prstGeom>
        </p:spPr>
        <p:txBody>
          <a:bodyPr anchor="b">
            <a:normAutofit/>
          </a:bodyPr>
          <a:lstStyle>
            <a:lvl1pPr algn="l">
              <a:defRPr sz="4000"/>
            </a:lvl1pPr>
          </a:lstStyle>
          <a:p>
            <a:r>
              <a:rPr lang="en-US" dirty="0"/>
              <a:t>Click to </a:t>
            </a:r>
            <a:br>
              <a:rPr lang="en-US" dirty="0"/>
            </a:br>
            <a:r>
              <a:rPr lang="en-US" dirty="0"/>
              <a:t>edit Master </a:t>
            </a:r>
            <a:br>
              <a:rPr lang="en-US" dirty="0"/>
            </a:br>
            <a:r>
              <a:rPr lang="en-US" dirty="0"/>
              <a:t>title style</a:t>
            </a:r>
          </a:p>
        </p:txBody>
      </p:sp>
      <p:sp>
        <p:nvSpPr>
          <p:cNvPr id="3" name="Subtitle 2"/>
          <p:cNvSpPr>
            <a:spLocks noGrp="1"/>
          </p:cNvSpPr>
          <p:nvPr>
            <p:ph type="subTitle" idx="1" hasCustomPrompt="1"/>
          </p:nvPr>
        </p:nvSpPr>
        <p:spPr>
          <a:xfrm>
            <a:off x="611414" y="4684167"/>
            <a:ext cx="3833263" cy="1655762"/>
          </a:xfrm>
          <a:prstGeom prst="rect">
            <a:avLst/>
          </a:prstGeo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a:t>
            </a:r>
            <a:br>
              <a:rPr lang="en-US" dirty="0"/>
            </a:br>
            <a:r>
              <a:rPr lang="en-US" dirty="0"/>
              <a:t>subtitle style</a:t>
            </a:r>
          </a:p>
        </p:txBody>
      </p:sp>
      <p:sp>
        <p:nvSpPr>
          <p:cNvPr id="9" name="Slide Number Placeholder 5">
            <a:extLst>
              <a:ext uri="{FF2B5EF4-FFF2-40B4-BE49-F238E27FC236}">
                <a16:creationId xmlns:a16="http://schemas.microsoft.com/office/drawing/2014/main" id="{5D4832C8-1331-8C4E-B9D5-C80FC9F79B9A}"/>
              </a:ext>
            </a:extLst>
          </p:cNvPr>
          <p:cNvSpPr>
            <a:spLocks noGrp="1"/>
          </p:cNvSpPr>
          <p:nvPr>
            <p:ph type="sldNum" sz="quarter" idx="12"/>
          </p:nvPr>
        </p:nvSpPr>
        <p:spPr>
          <a:xfrm>
            <a:off x="11410950" y="6089650"/>
            <a:ext cx="444500" cy="428625"/>
          </a:xfrm>
          <a:prstGeom prst="rect">
            <a:avLst/>
          </a:prstGeom>
          <a:ln>
            <a:noFill/>
          </a:ln>
        </p:spPr>
        <p:txBody>
          <a:bodyPr wrap="square"/>
          <a:lstStyle>
            <a:lvl1pPr algn="ctr">
              <a:defRPr>
                <a:solidFill>
                  <a:schemeClr val="bg1"/>
                </a:solidFill>
              </a:defRPr>
            </a:lvl1pPr>
          </a:lstStyle>
          <a:p>
            <a:fld id="{D79EE95E-F8E2-094D-B99A-E1C9960AC8D9}" type="slidenum">
              <a:rPr lang="en-US" smtClean="0"/>
              <a:pPr/>
              <a:t>‹#›</a:t>
            </a:fld>
            <a:endParaRPr lang="en-US" dirty="0"/>
          </a:p>
        </p:txBody>
      </p:sp>
      <p:pic>
        <p:nvPicPr>
          <p:cNvPr id="16" name="Graphic 15">
            <a:extLst>
              <a:ext uri="{FF2B5EF4-FFF2-40B4-BE49-F238E27FC236}">
                <a16:creationId xmlns:a16="http://schemas.microsoft.com/office/drawing/2014/main" id="{8D3C2EFD-1039-7141-90D1-4E30494619C3}"/>
              </a:ext>
            </a:extLst>
          </p:cNvPr>
          <p:cNvPicPr>
            <a:picLocks noChangeAspect="1"/>
          </p:cNvPicPr>
          <p:nvPr userDrawn="1"/>
        </p:nvPicPr>
        <p:blipFill>
          <a:blip r:embed="rId4">
            <a:extLst>
              <a:ext uri="{96DAC541-7B7A-43D3-8B79-37D633B846F1}">
                <asvg:svgBlip xmlns:asvg="http://schemas.microsoft.com/office/drawing/2016/SVG/main" xmlns="" r:embed="rId5"/>
              </a:ext>
            </a:extLst>
          </a:blip>
          <a:stretch>
            <a:fillRect/>
          </a:stretch>
        </p:blipFill>
        <p:spPr>
          <a:xfrm>
            <a:off x="11286130" y="5964460"/>
            <a:ext cx="662940" cy="651510"/>
          </a:xfrm>
          <a:prstGeom prst="rect">
            <a:avLst/>
          </a:prstGeom>
        </p:spPr>
      </p:pic>
    </p:spTree>
    <p:extLst>
      <p:ext uri="{BB962C8B-B14F-4D97-AF65-F5344CB8AC3E}">
        <p14:creationId xmlns:p14="http://schemas.microsoft.com/office/powerpoint/2010/main" val="3036891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2538006"/>
            <a:ext cx="10515600" cy="2600071"/>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2" name="Picture 11">
            <a:extLst>
              <a:ext uri="{FF2B5EF4-FFF2-40B4-BE49-F238E27FC236}">
                <a16:creationId xmlns:a16="http://schemas.microsoft.com/office/drawing/2014/main" id="{82118BDD-F44A-4746-8FED-8BF714369434}"/>
              </a:ext>
            </a:extLst>
          </p:cNvPr>
          <p:cNvPicPr>
            <a:picLocks noChangeAspect="1"/>
          </p:cNvPicPr>
          <p:nvPr userDrawn="1"/>
        </p:nvPicPr>
        <p:blipFill>
          <a:blip r:embed="rId16"/>
          <a:stretch>
            <a:fillRect/>
          </a:stretch>
        </p:blipFill>
        <p:spPr>
          <a:xfrm>
            <a:off x="0" y="5720631"/>
            <a:ext cx="2615950" cy="1137369"/>
          </a:xfrm>
          <a:prstGeom prst="rect">
            <a:avLst/>
          </a:prstGeom>
        </p:spPr>
      </p:pic>
      <p:sp>
        <p:nvSpPr>
          <p:cNvPr id="6" name="Slide Number Placeholder 5"/>
          <p:cNvSpPr>
            <a:spLocks noGrp="1"/>
          </p:cNvSpPr>
          <p:nvPr>
            <p:ph type="sldNum" sz="quarter" idx="4"/>
          </p:nvPr>
        </p:nvSpPr>
        <p:spPr>
          <a:xfrm>
            <a:off x="11409600" y="6089400"/>
            <a:ext cx="442800" cy="428400"/>
          </a:xfrm>
          <a:prstGeom prst="rect">
            <a:avLst/>
          </a:prstGeom>
        </p:spPr>
        <p:txBody>
          <a:bodyPr vert="horz" lIns="90000" tIns="45720" rIns="91440" bIns="45720" rtlCol="0" anchor="ctr"/>
          <a:lstStyle>
            <a:lvl1pPr algn="ctr">
              <a:defRPr sz="1200">
                <a:solidFill>
                  <a:schemeClr val="tx1"/>
                </a:solidFill>
              </a:defRPr>
            </a:lvl1pPr>
          </a:lstStyle>
          <a:p>
            <a:fld id="{D79EE95E-F8E2-094D-B99A-E1C9960AC8D9}" type="slidenum">
              <a:rPr lang="en-US" smtClean="0"/>
              <a:pPr/>
              <a:t>‹#›</a:t>
            </a:fld>
            <a:endParaRPr lang="en-US" dirty="0"/>
          </a:p>
        </p:txBody>
      </p:sp>
      <p:sp>
        <p:nvSpPr>
          <p:cNvPr id="11" name="Title Placeholder 10">
            <a:extLst>
              <a:ext uri="{FF2B5EF4-FFF2-40B4-BE49-F238E27FC236}">
                <a16:creationId xmlns:a16="http://schemas.microsoft.com/office/drawing/2014/main" id="{0F71C26E-414A-D040-BA27-20C74906D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7854959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ftr="0" dt="0"/>
  <p:txStyles>
    <p:titleStyle>
      <a:lvl1pPr algn="l" defTabSz="914400" rtl="0" eaLnBrk="1" latinLnBrk="0" hangingPunct="1">
        <a:lnSpc>
          <a:spcPct val="90000"/>
        </a:lnSpc>
        <a:spcBef>
          <a:spcPct val="0"/>
        </a:spcBef>
        <a:buNone/>
        <a:defRPr sz="4000" b="0"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lang="en-US" sz="2400" b="0" i="0" kern="1200" dirty="0" smtClean="0">
          <a:solidFill>
            <a:srgbClr val="54585A"/>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lang="en-US" sz="2000" b="0" i="0" kern="1200" dirty="0" smtClean="0">
          <a:solidFill>
            <a:srgbClr val="54585A"/>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lang="en-US" sz="1800" b="0" i="0" kern="1200" dirty="0" smtClean="0">
          <a:solidFill>
            <a:srgbClr val="54585A"/>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lang="en-US" sz="1800" b="0" i="0" kern="1200" dirty="0">
          <a:solidFill>
            <a:srgbClr val="54585A"/>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emf"/><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F192C-673E-9749-8201-34CE1EFE04D1}"/>
              </a:ext>
            </a:extLst>
          </p:cNvPr>
          <p:cNvSpPr>
            <a:spLocks noGrp="1"/>
          </p:cNvSpPr>
          <p:nvPr>
            <p:ph type="ctrTitle"/>
          </p:nvPr>
        </p:nvSpPr>
        <p:spPr>
          <a:xfrm>
            <a:off x="611414" y="2071687"/>
            <a:ext cx="3833263" cy="1789715"/>
          </a:xfrm>
        </p:spPr>
        <p:txBody>
          <a:bodyPr/>
          <a:lstStyle/>
          <a:p>
            <a:pPr algn="ctr"/>
            <a:r>
              <a:rPr lang="da" dirty="0" smtClean="0">
                <a:latin typeface="Arial" panose="020B0604020202020204" pitchFamily="34" charset="0"/>
              </a:rPr>
              <a:t>Adopt a Scientist </a:t>
            </a:r>
            <a:br>
              <a:rPr lang="da" dirty="0" smtClean="0">
                <a:latin typeface="Arial" panose="020B0604020202020204" pitchFamily="34" charset="0"/>
              </a:rPr>
            </a:br>
            <a:r>
              <a:rPr lang="da" dirty="0" smtClean="0">
                <a:latin typeface="Arial" panose="020B0604020202020204" pitchFamily="34" charset="0"/>
              </a:rPr>
              <a:t>(NI Pilot) </a:t>
            </a:r>
            <a:endParaRPr lang="en-US" dirty="0">
              <a:latin typeface="Arial" panose="020B0604020202020204" pitchFamily="34" charset="0"/>
            </a:endParaRPr>
          </a:p>
        </p:txBody>
      </p:sp>
      <p:sp>
        <p:nvSpPr>
          <p:cNvPr id="3" name="Subtitle 2">
            <a:extLst>
              <a:ext uri="{FF2B5EF4-FFF2-40B4-BE49-F238E27FC236}">
                <a16:creationId xmlns:a16="http://schemas.microsoft.com/office/drawing/2014/main" id="{E2859776-BDF7-EB4F-A850-E2874CE3BF78}"/>
              </a:ext>
            </a:extLst>
          </p:cNvPr>
          <p:cNvSpPr>
            <a:spLocks noGrp="1"/>
          </p:cNvSpPr>
          <p:nvPr>
            <p:ph type="subTitle" idx="1"/>
          </p:nvPr>
        </p:nvSpPr>
        <p:spPr>
          <a:xfrm>
            <a:off x="611414" y="4112667"/>
            <a:ext cx="3833263" cy="1655762"/>
          </a:xfrm>
        </p:spPr>
        <p:txBody>
          <a:bodyPr>
            <a:normAutofit fontScale="62500" lnSpcReduction="20000"/>
          </a:bodyPr>
          <a:lstStyle/>
          <a:p>
            <a:r>
              <a:rPr lang="en-US" dirty="0" smtClean="0">
                <a:latin typeface="Arial" panose="020B0604020202020204" pitchFamily="34" charset="0"/>
              </a:rPr>
              <a:t>Pilot scheme to assist our primary science teachers and to respond to the needs of primary science education in the World Around Us (WAU) </a:t>
            </a:r>
          </a:p>
          <a:p>
            <a:r>
              <a:rPr lang="en-US" dirty="0" smtClean="0"/>
              <a:t>Declan McGeown </a:t>
            </a:r>
          </a:p>
          <a:p>
            <a:r>
              <a:rPr lang="en-US" dirty="0" smtClean="0">
                <a:latin typeface="Arial" panose="020B0604020202020204" pitchFamily="34" charset="0"/>
              </a:rPr>
              <a:t>RSC </a:t>
            </a:r>
            <a:r>
              <a:rPr lang="en-US" dirty="0" err="1" smtClean="0">
                <a:latin typeface="Arial" panose="020B0604020202020204" pitchFamily="34" charset="0"/>
              </a:rPr>
              <a:t>Programme</a:t>
            </a:r>
            <a:r>
              <a:rPr lang="en-US" dirty="0" smtClean="0">
                <a:latin typeface="Arial" panose="020B0604020202020204" pitchFamily="34" charset="0"/>
              </a:rPr>
              <a:t> Manager, Ireland </a:t>
            </a:r>
            <a:endParaRPr lang="en-US" dirty="0">
              <a:latin typeface="Arial" panose="020B0604020202020204" pitchFamily="34" charset="0"/>
            </a:endParaRPr>
          </a:p>
        </p:txBody>
      </p:sp>
      <p:sp>
        <p:nvSpPr>
          <p:cNvPr id="4" name="Slide Number Placeholder 3">
            <a:extLst>
              <a:ext uri="{FF2B5EF4-FFF2-40B4-BE49-F238E27FC236}">
                <a16:creationId xmlns:a16="http://schemas.microsoft.com/office/drawing/2014/main" id="{7735F528-2FB5-244C-8B3B-419ADC86B8E3}"/>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FFFFFF"/>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81674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graphicFrame>
        <p:nvGraphicFramePr>
          <p:cNvPr id="6" name="Table 5"/>
          <p:cNvGraphicFramePr>
            <a:graphicFrameLocks noGrp="1"/>
          </p:cNvGraphicFramePr>
          <p:nvPr>
            <p:extLst>
              <p:ext uri="{D42A27DB-BD31-4B8C-83A1-F6EECF244321}">
                <p14:modId xmlns:p14="http://schemas.microsoft.com/office/powerpoint/2010/main" val="4158633335"/>
              </p:ext>
            </p:extLst>
          </p:nvPr>
        </p:nvGraphicFramePr>
        <p:xfrm>
          <a:off x="234286" y="0"/>
          <a:ext cx="11723427" cy="5486400"/>
        </p:xfrm>
        <a:graphic>
          <a:graphicData uri="http://schemas.openxmlformats.org/drawingml/2006/table">
            <a:tbl>
              <a:tblPr firstRow="1" firstCol="1" bandRow="1">
                <a:tableStyleId>{5C22544A-7EE6-4342-B048-85BDC9FD1C3A}</a:tableStyleId>
              </a:tblPr>
              <a:tblGrid>
                <a:gridCol w="1574788">
                  <a:extLst>
                    <a:ext uri="{9D8B030D-6E8A-4147-A177-3AD203B41FA5}">
                      <a16:colId xmlns:a16="http://schemas.microsoft.com/office/drawing/2014/main" val="802869768"/>
                    </a:ext>
                  </a:extLst>
                </a:gridCol>
                <a:gridCol w="10148639">
                  <a:extLst>
                    <a:ext uri="{9D8B030D-6E8A-4147-A177-3AD203B41FA5}">
                      <a16:colId xmlns:a16="http://schemas.microsoft.com/office/drawing/2014/main" val="2507545632"/>
                    </a:ext>
                  </a:extLst>
                </a:gridCol>
              </a:tblGrid>
              <a:tr h="320244">
                <a:tc>
                  <a:txBody>
                    <a:bodyPr/>
                    <a:lstStyle/>
                    <a:p>
                      <a:pPr>
                        <a:lnSpc>
                          <a:spcPct val="150000"/>
                        </a:lnSpc>
                        <a:spcAft>
                          <a:spcPts val="0"/>
                        </a:spcAft>
                      </a:pPr>
                      <a:r>
                        <a:rPr lang="en-GB" sz="1600" dirty="0">
                          <a:effectLst/>
                        </a:rPr>
                        <a:t>09:30 – 09:45</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Tea and Coffee, Welcome Angela (Regional Programme Manager, Ireland)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2951311612"/>
                  </a:ext>
                </a:extLst>
              </a:tr>
              <a:tr h="320244">
                <a:tc>
                  <a:txBody>
                    <a:bodyPr/>
                    <a:lstStyle/>
                    <a:p>
                      <a:pPr>
                        <a:lnSpc>
                          <a:spcPct val="150000"/>
                        </a:lnSpc>
                        <a:spcAft>
                          <a:spcPts val="0"/>
                        </a:spcAft>
                      </a:pPr>
                      <a:r>
                        <a:rPr lang="en-GB" sz="1600" dirty="0">
                          <a:effectLst/>
                        </a:rPr>
                        <a:t>09:45 – 10:00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US" sz="1600" dirty="0" smtClean="0">
                          <a:effectLst/>
                        </a:rPr>
                        <a:t>The World Around Us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1042904192"/>
                  </a:ext>
                </a:extLst>
              </a:tr>
              <a:tr h="320244">
                <a:tc>
                  <a:txBody>
                    <a:bodyPr/>
                    <a:lstStyle/>
                    <a:p>
                      <a:pPr>
                        <a:lnSpc>
                          <a:spcPct val="150000"/>
                        </a:lnSpc>
                        <a:spcAft>
                          <a:spcPts val="0"/>
                        </a:spcAft>
                      </a:pPr>
                      <a:r>
                        <a:rPr lang="en-GB" sz="1600" dirty="0">
                          <a:effectLst/>
                        </a:rPr>
                        <a:t>10:00 – 10:20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Child </a:t>
                      </a:r>
                      <a:r>
                        <a:rPr lang="en-GB" sz="1600" dirty="0" smtClean="0">
                          <a:effectLst/>
                        </a:rPr>
                        <a:t>Protection</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2272767351"/>
                  </a:ext>
                </a:extLst>
              </a:tr>
              <a:tr h="320244">
                <a:tc>
                  <a:txBody>
                    <a:bodyPr/>
                    <a:lstStyle/>
                    <a:p>
                      <a:pPr>
                        <a:lnSpc>
                          <a:spcPct val="150000"/>
                        </a:lnSpc>
                        <a:spcAft>
                          <a:spcPts val="0"/>
                        </a:spcAft>
                      </a:pPr>
                      <a:r>
                        <a:rPr lang="en-GB" sz="1600" dirty="0">
                          <a:effectLst/>
                        </a:rPr>
                        <a:t>10:20 – 10:55</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smtClean="0">
                          <a:effectLst/>
                          <a:latin typeface="Calibri" panose="020F0502020204030204" pitchFamily="34" charset="0"/>
                          <a:ea typeface="Calibri" panose="020F0502020204030204" pitchFamily="34" charset="0"/>
                          <a:cs typeface="Times New Roman" panose="02020603050405020304" pitchFamily="18" charset="0"/>
                        </a:rPr>
                        <a:t>Adopt a Scientist NI (Pilot)</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4100344159"/>
                  </a:ext>
                </a:extLst>
              </a:tr>
              <a:tr h="320244">
                <a:tc>
                  <a:txBody>
                    <a:bodyPr/>
                    <a:lstStyle/>
                    <a:p>
                      <a:pPr>
                        <a:lnSpc>
                          <a:spcPct val="150000"/>
                        </a:lnSpc>
                        <a:spcAft>
                          <a:spcPts val="0"/>
                        </a:spcAft>
                      </a:pPr>
                      <a:r>
                        <a:rPr lang="en-GB" sz="1600" dirty="0">
                          <a:effectLst/>
                        </a:rPr>
                        <a:t>10:55 – 11:20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gn="ctr">
                        <a:lnSpc>
                          <a:spcPct val="150000"/>
                        </a:lnSpc>
                        <a:spcAft>
                          <a:spcPts val="0"/>
                        </a:spcAft>
                      </a:pPr>
                      <a:r>
                        <a:rPr lang="en-GB" sz="1600" b="1" dirty="0">
                          <a:effectLst/>
                        </a:rPr>
                        <a:t>Break</a:t>
                      </a:r>
                      <a:r>
                        <a:rPr lang="en-GB" sz="1600" dirty="0">
                          <a:effectLst/>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1517181837"/>
                  </a:ext>
                </a:extLst>
              </a:tr>
              <a:tr h="320244">
                <a:tc>
                  <a:txBody>
                    <a:bodyPr/>
                    <a:lstStyle/>
                    <a:p>
                      <a:pPr>
                        <a:lnSpc>
                          <a:spcPct val="150000"/>
                        </a:lnSpc>
                        <a:spcAft>
                          <a:spcPts val="0"/>
                        </a:spcAft>
                      </a:pPr>
                      <a:r>
                        <a:rPr lang="en-GB" sz="1600" dirty="0">
                          <a:effectLst/>
                        </a:rPr>
                        <a:t>11:20 – 12:20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Communicating with </a:t>
                      </a:r>
                      <a:r>
                        <a:rPr lang="en-GB" sz="1600" dirty="0" smtClean="0">
                          <a:effectLst/>
                        </a:rPr>
                        <a:t>teachers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921012846"/>
                  </a:ext>
                </a:extLst>
              </a:tr>
              <a:tr h="320244">
                <a:tc>
                  <a:txBody>
                    <a:bodyPr/>
                    <a:lstStyle/>
                    <a:p>
                      <a:pPr>
                        <a:lnSpc>
                          <a:spcPct val="150000"/>
                        </a:lnSpc>
                        <a:spcAft>
                          <a:spcPts val="0"/>
                        </a:spcAft>
                      </a:pPr>
                      <a:r>
                        <a:rPr lang="en-GB" sz="1600" dirty="0">
                          <a:effectLst/>
                        </a:rPr>
                        <a:t>12:20 – 12:25</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RSC resources for primary </a:t>
                      </a:r>
                      <a:r>
                        <a:rPr lang="en-GB" sz="1600" dirty="0" smtClean="0">
                          <a:effectLst/>
                        </a:rPr>
                        <a:t>school</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4036620678"/>
                  </a:ext>
                </a:extLst>
              </a:tr>
              <a:tr h="640841">
                <a:tc>
                  <a:txBody>
                    <a:bodyPr/>
                    <a:lstStyle/>
                    <a:p>
                      <a:pPr>
                        <a:lnSpc>
                          <a:spcPct val="150000"/>
                        </a:lnSpc>
                        <a:spcAft>
                          <a:spcPts val="0"/>
                        </a:spcAft>
                      </a:pPr>
                      <a:r>
                        <a:rPr lang="en-GB" sz="1600" dirty="0">
                          <a:effectLst/>
                        </a:rPr>
                        <a:t>12:25 – 12:50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Role play:  selling the project to teachers/WAU Coordinators/Principals </a:t>
                      </a:r>
                    </a:p>
                    <a:p>
                      <a:pPr>
                        <a:lnSpc>
                          <a:spcPct val="150000"/>
                        </a:lnSpc>
                        <a:spcAft>
                          <a:spcPts val="0"/>
                        </a:spcAft>
                      </a:pPr>
                      <a:r>
                        <a:rPr lang="en-GB" sz="1600" dirty="0">
                          <a:effectLst/>
                        </a:rPr>
                        <a:t>Role-play: </a:t>
                      </a:r>
                      <a:r>
                        <a:rPr lang="en-GB" sz="1600" dirty="0" smtClean="0">
                          <a:effectLst/>
                        </a:rPr>
                        <a:t>“it sounds good for the class but…”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2159033417"/>
                  </a:ext>
                </a:extLst>
              </a:tr>
              <a:tr h="320244">
                <a:tc>
                  <a:txBody>
                    <a:bodyPr/>
                    <a:lstStyle/>
                    <a:p>
                      <a:pPr>
                        <a:lnSpc>
                          <a:spcPct val="150000"/>
                        </a:lnSpc>
                        <a:spcAft>
                          <a:spcPts val="0"/>
                        </a:spcAft>
                      </a:pPr>
                      <a:r>
                        <a:rPr lang="en-GB" sz="1600" dirty="0">
                          <a:effectLst/>
                        </a:rPr>
                        <a:t>12:50 – 13:30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gn="ctr">
                        <a:lnSpc>
                          <a:spcPct val="150000"/>
                        </a:lnSpc>
                        <a:spcAft>
                          <a:spcPts val="0"/>
                        </a:spcAft>
                      </a:pPr>
                      <a:r>
                        <a:rPr lang="en-GB" sz="1600" b="1" dirty="0">
                          <a:effectLst/>
                        </a:rPr>
                        <a:t>Lunch</a:t>
                      </a:r>
                      <a:r>
                        <a:rPr lang="en-GB" sz="1600" dirty="0">
                          <a:effectLst/>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2886858640"/>
                  </a:ext>
                </a:extLst>
              </a:tr>
              <a:tr h="320244">
                <a:tc>
                  <a:txBody>
                    <a:bodyPr/>
                    <a:lstStyle/>
                    <a:p>
                      <a:pPr>
                        <a:lnSpc>
                          <a:spcPct val="150000"/>
                        </a:lnSpc>
                        <a:spcAft>
                          <a:spcPts val="0"/>
                        </a:spcAft>
                      </a:pPr>
                      <a:r>
                        <a:rPr lang="en-GB" sz="1600" dirty="0">
                          <a:effectLst/>
                        </a:rPr>
                        <a:t>13:30 – 14:30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Getting to know the experiments for primary school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3791432765"/>
                  </a:ext>
                </a:extLst>
              </a:tr>
              <a:tr h="320244">
                <a:tc>
                  <a:txBody>
                    <a:bodyPr/>
                    <a:lstStyle/>
                    <a:p>
                      <a:pPr>
                        <a:lnSpc>
                          <a:spcPct val="150000"/>
                        </a:lnSpc>
                        <a:spcAft>
                          <a:spcPts val="0"/>
                        </a:spcAft>
                      </a:pPr>
                      <a:r>
                        <a:rPr lang="en-GB" sz="1600" dirty="0">
                          <a:effectLst/>
                        </a:rPr>
                        <a:t>14:30 – 14:50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Role-play: “Questions from teachers” (science knowledge)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1573508439"/>
                  </a:ext>
                </a:extLst>
              </a:tr>
              <a:tr h="320244">
                <a:tc>
                  <a:txBody>
                    <a:bodyPr/>
                    <a:lstStyle/>
                    <a:p>
                      <a:pPr>
                        <a:lnSpc>
                          <a:spcPct val="150000"/>
                        </a:lnSpc>
                        <a:spcAft>
                          <a:spcPts val="0"/>
                        </a:spcAft>
                      </a:pPr>
                      <a:r>
                        <a:rPr lang="en-GB" sz="1600" dirty="0">
                          <a:effectLst/>
                        </a:rPr>
                        <a:t>14:50 – 15:10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Review of the </a:t>
                      </a:r>
                      <a:r>
                        <a:rPr lang="en-GB" sz="1600" dirty="0" smtClean="0">
                          <a:effectLst/>
                        </a:rPr>
                        <a:t>day: what made the biggest impression on you?</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1138860192"/>
                  </a:ext>
                </a:extLst>
              </a:tr>
              <a:tr h="320244">
                <a:tc>
                  <a:txBody>
                    <a:bodyPr/>
                    <a:lstStyle/>
                    <a:p>
                      <a:pPr>
                        <a:lnSpc>
                          <a:spcPct val="150000"/>
                        </a:lnSpc>
                        <a:spcAft>
                          <a:spcPts val="0"/>
                        </a:spcAft>
                      </a:pPr>
                      <a:r>
                        <a:rPr lang="en-GB" sz="1600" dirty="0">
                          <a:effectLst/>
                        </a:rPr>
                        <a:t>15:10 – 15:30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nSpc>
                          <a:spcPct val="150000"/>
                        </a:lnSpc>
                        <a:spcAft>
                          <a:spcPts val="0"/>
                        </a:spcAft>
                      </a:pPr>
                      <a:r>
                        <a:rPr lang="en-GB" sz="1600" dirty="0">
                          <a:effectLst/>
                        </a:rPr>
                        <a:t>Questions</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730816815"/>
                  </a:ext>
                </a:extLst>
              </a:tr>
              <a:tr h="320244">
                <a:tc>
                  <a:txBody>
                    <a:bodyPr/>
                    <a:lstStyle/>
                    <a:p>
                      <a:pPr>
                        <a:lnSpc>
                          <a:spcPct val="150000"/>
                        </a:lnSpc>
                        <a:spcAft>
                          <a:spcPts val="0"/>
                        </a:spcAft>
                      </a:pPr>
                      <a:r>
                        <a:rPr lang="en-GB" sz="1600" dirty="0">
                          <a:effectLst/>
                        </a:rPr>
                        <a:t>15:30</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tc>
                  <a:txBody>
                    <a:bodyPr/>
                    <a:lstStyle/>
                    <a:p>
                      <a:pPr algn="ctr">
                        <a:lnSpc>
                          <a:spcPct val="150000"/>
                        </a:lnSpc>
                        <a:spcAft>
                          <a:spcPts val="0"/>
                        </a:spcAft>
                      </a:pPr>
                      <a:r>
                        <a:rPr lang="en-GB" sz="1600" b="1" dirty="0">
                          <a:effectLst/>
                        </a:rPr>
                        <a:t>End of day </a:t>
                      </a:r>
                      <a:endParaRPr lang="en-GB" sz="1600" b="1" dirty="0">
                        <a:effectLst/>
                        <a:latin typeface="Calibri" panose="020F0502020204030204" pitchFamily="34" charset="0"/>
                        <a:ea typeface="Calibri" panose="020F0502020204030204" pitchFamily="34" charset="0"/>
                        <a:cs typeface="Times New Roman" panose="02020603050405020304" pitchFamily="18" charset="0"/>
                      </a:endParaRPr>
                    </a:p>
                  </a:txBody>
                  <a:tcPr marL="47279" marR="47279" marT="0" marB="0"/>
                </a:tc>
                <a:extLst>
                  <a:ext uri="{0D108BD9-81ED-4DB2-BD59-A6C34878D82A}">
                    <a16:rowId xmlns:a16="http://schemas.microsoft.com/office/drawing/2014/main" val="3688250912"/>
                  </a:ext>
                </a:extLst>
              </a:tr>
            </a:tbl>
          </a:graphicData>
        </a:graphic>
      </p:graphicFrame>
    </p:spTree>
    <p:extLst>
      <p:ext uri="{BB962C8B-B14F-4D97-AF65-F5344CB8AC3E}">
        <p14:creationId xmlns:p14="http://schemas.microsoft.com/office/powerpoint/2010/main" val="29437811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F4D0B-93C5-6843-8603-0B8654265FB6}"/>
              </a:ext>
            </a:extLst>
          </p:cNvPr>
          <p:cNvSpPr>
            <a:spLocks noGrp="1"/>
          </p:cNvSpPr>
          <p:nvPr>
            <p:ph type="title"/>
          </p:nvPr>
        </p:nvSpPr>
        <p:spPr/>
        <p:txBody>
          <a:bodyPr/>
          <a:lstStyle/>
          <a:p>
            <a:r>
              <a:rPr lang="da" dirty="0" smtClean="0"/>
              <a:t>Intended Learning Outcomes</a:t>
            </a:r>
            <a:endParaRPr lang="en-US" dirty="0"/>
          </a:p>
        </p:txBody>
      </p:sp>
      <p:sp>
        <p:nvSpPr>
          <p:cNvPr id="3" name="Content Placeholder 2">
            <a:extLst>
              <a:ext uri="{FF2B5EF4-FFF2-40B4-BE49-F238E27FC236}">
                <a16:creationId xmlns:a16="http://schemas.microsoft.com/office/drawing/2014/main" id="{52340C5F-B8A9-BF4D-B5AB-18EB43ABA676}"/>
              </a:ext>
            </a:extLst>
          </p:cNvPr>
          <p:cNvSpPr>
            <a:spLocks noGrp="1"/>
          </p:cNvSpPr>
          <p:nvPr>
            <p:ph idx="1"/>
          </p:nvPr>
        </p:nvSpPr>
        <p:spPr/>
        <p:txBody>
          <a:bodyPr/>
          <a:lstStyle/>
          <a:p>
            <a:r>
              <a:rPr lang="en-US" dirty="0" smtClean="0"/>
              <a:t>At the end of the day I will know:</a:t>
            </a:r>
          </a:p>
          <a:p>
            <a:pPr marL="342900" indent="-342900">
              <a:buFont typeface="Arial" panose="020B0604020202020204" pitchFamily="34" charset="0"/>
              <a:buChar char="•"/>
            </a:pPr>
            <a:r>
              <a:rPr lang="en-US" dirty="0"/>
              <a:t>t</a:t>
            </a:r>
            <a:r>
              <a:rPr lang="en-US" dirty="0" smtClean="0"/>
              <a:t>he rationale of the Adopt a Scientist Pilot Programme</a:t>
            </a:r>
          </a:p>
          <a:p>
            <a:pPr marL="342900" indent="-342900">
              <a:buFont typeface="Arial" panose="020B0604020202020204" pitchFamily="34" charset="0"/>
              <a:buChar char="•"/>
            </a:pPr>
            <a:r>
              <a:rPr lang="en-US" dirty="0"/>
              <a:t>i</a:t>
            </a:r>
            <a:r>
              <a:rPr lang="en-US" dirty="0" smtClean="0"/>
              <a:t>ssues related to Scientists interaction with pupils/teachers (Child Protection)</a:t>
            </a:r>
          </a:p>
          <a:p>
            <a:pPr marL="342900" indent="-342900">
              <a:buFont typeface="Arial" panose="020B0604020202020204" pitchFamily="34" charset="0"/>
              <a:buChar char="•"/>
            </a:pPr>
            <a:r>
              <a:rPr lang="en-US" dirty="0"/>
              <a:t>h</a:t>
            </a:r>
            <a:r>
              <a:rPr lang="en-US" dirty="0" smtClean="0"/>
              <a:t>ow science fits into the World Around Us (WAU)</a:t>
            </a:r>
          </a:p>
          <a:p>
            <a:pPr marL="342900" indent="-342900">
              <a:buFont typeface="Arial" panose="020B0604020202020204" pitchFamily="34" charset="0"/>
              <a:buChar char="•"/>
            </a:pPr>
            <a:r>
              <a:rPr lang="en-US" dirty="0" smtClean="0"/>
              <a:t>how to communicate with primary teachers effectively (do’s and don'ts) </a:t>
            </a:r>
          </a:p>
          <a:p>
            <a:pPr marL="342900" indent="-342900">
              <a:buFont typeface="Arial" panose="020B0604020202020204" pitchFamily="34" charset="0"/>
              <a:buChar char="•"/>
            </a:pPr>
            <a:r>
              <a:rPr lang="en-US" dirty="0" smtClean="0"/>
              <a:t>the primary resources from the RSC</a:t>
            </a:r>
          </a:p>
          <a:p>
            <a:pPr marL="342900" indent="-342900">
              <a:buFont typeface="Arial" panose="020B0604020202020204" pitchFamily="34" charset="0"/>
              <a:buChar char="•"/>
            </a:pPr>
            <a:r>
              <a:rPr lang="en-US" dirty="0" smtClean="0"/>
              <a:t>Experience of role-playing for common scenarios </a:t>
            </a:r>
            <a:endParaRPr lang="en-US" dirty="0"/>
          </a:p>
        </p:txBody>
      </p:sp>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920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F4D0B-93C5-6843-8603-0B8654265FB6}"/>
              </a:ext>
            </a:extLst>
          </p:cNvPr>
          <p:cNvSpPr>
            <a:spLocks noGrp="1"/>
          </p:cNvSpPr>
          <p:nvPr>
            <p:ph type="title"/>
          </p:nvPr>
        </p:nvSpPr>
        <p:spPr/>
        <p:txBody>
          <a:bodyPr/>
          <a:lstStyle/>
          <a:p>
            <a:r>
              <a:rPr lang="da" dirty="0" smtClean="0"/>
              <a:t>Sucess Criteria </a:t>
            </a:r>
            <a:endParaRPr lang="en-US" dirty="0"/>
          </a:p>
        </p:txBody>
      </p:sp>
      <p:sp>
        <p:nvSpPr>
          <p:cNvPr id="3" name="Content Placeholder 2">
            <a:extLst>
              <a:ext uri="{FF2B5EF4-FFF2-40B4-BE49-F238E27FC236}">
                <a16:creationId xmlns:a16="http://schemas.microsoft.com/office/drawing/2014/main" id="{52340C5F-B8A9-BF4D-B5AB-18EB43ABA676}"/>
              </a:ext>
            </a:extLst>
          </p:cNvPr>
          <p:cNvSpPr>
            <a:spLocks noGrp="1"/>
          </p:cNvSpPr>
          <p:nvPr>
            <p:ph idx="1"/>
          </p:nvPr>
        </p:nvSpPr>
        <p:spPr/>
        <p:txBody>
          <a:bodyPr>
            <a:normAutofit fontScale="77500" lnSpcReduction="20000"/>
          </a:bodyPr>
          <a:lstStyle/>
          <a:p>
            <a:r>
              <a:rPr lang="en-US" dirty="0" smtClean="0"/>
              <a:t>At the end of the training I will be successful if:</a:t>
            </a:r>
          </a:p>
          <a:p>
            <a:endParaRPr lang="en-US" dirty="0"/>
          </a:p>
          <a:p>
            <a:pPr marL="342900" indent="-342900">
              <a:buFontTx/>
              <a:buChar char="-"/>
            </a:pPr>
            <a:r>
              <a:rPr lang="en-US" dirty="0" smtClean="0"/>
              <a:t>At the end of the training you will be asked to write down what you think success </a:t>
            </a:r>
            <a:r>
              <a:rPr lang="en-US" dirty="0"/>
              <a:t>criteria will be (what did you learn</a:t>
            </a:r>
            <a:r>
              <a:rPr lang="en-US" dirty="0" smtClean="0"/>
              <a:t>), for example;</a:t>
            </a:r>
          </a:p>
          <a:p>
            <a:endParaRPr lang="en-US" dirty="0" smtClean="0"/>
          </a:p>
          <a:p>
            <a:pPr marL="342900" indent="-342900">
              <a:buFontTx/>
              <a:buChar char="-"/>
            </a:pPr>
            <a:r>
              <a:rPr lang="en-US" dirty="0" smtClean="0"/>
              <a:t>Aware </a:t>
            </a:r>
            <a:r>
              <a:rPr lang="en-US" dirty="0"/>
              <a:t>of the WAU and its </a:t>
            </a:r>
            <a:r>
              <a:rPr lang="en-US" dirty="0" smtClean="0"/>
              <a:t>components</a:t>
            </a:r>
          </a:p>
          <a:p>
            <a:pPr marL="342900" indent="-342900">
              <a:buFontTx/>
              <a:buChar char="-"/>
            </a:pPr>
            <a:endParaRPr lang="en-US" dirty="0" smtClean="0"/>
          </a:p>
          <a:p>
            <a:pPr marL="342900" indent="-342900">
              <a:buFontTx/>
              <a:buChar char="-"/>
            </a:pPr>
            <a:r>
              <a:rPr lang="en-US" dirty="0" smtClean="0"/>
              <a:t>What else did you learn?</a:t>
            </a:r>
            <a:endParaRPr lang="en-US" dirty="0"/>
          </a:p>
          <a:p>
            <a:pPr marL="342900" indent="-342900">
              <a:buFontTx/>
              <a:buChar char="-"/>
            </a:pPr>
            <a:endParaRPr lang="en-US" dirty="0" smtClean="0"/>
          </a:p>
          <a:p>
            <a:pPr marL="342900" indent="-342900">
              <a:buFontTx/>
              <a:buChar char="-"/>
            </a:pPr>
            <a:endParaRPr lang="en-US" dirty="0" smtClean="0"/>
          </a:p>
          <a:p>
            <a:r>
              <a:rPr lang="en-US" dirty="0" smtClean="0"/>
              <a:t> </a:t>
            </a:r>
            <a:endParaRPr lang="en-US" dirty="0"/>
          </a:p>
        </p:txBody>
      </p:sp>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96366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363035" y="0"/>
            <a:ext cx="5835556" cy="1325563"/>
          </a:xfrm>
        </p:spPr>
        <p:txBody>
          <a:bodyPr/>
          <a:lstStyle/>
          <a:p>
            <a:r>
              <a:rPr lang="en-GB" dirty="0" smtClean="0"/>
              <a:t>World Around Us (WAU)</a:t>
            </a:r>
            <a:endParaRPr lang="en-GB" dirty="0"/>
          </a:p>
        </p:txBody>
      </p:sp>
      <p:sp>
        <p:nvSpPr>
          <p:cNvPr id="7" name="Content Placeholder 6"/>
          <p:cNvSpPr>
            <a:spLocks noGrp="1"/>
          </p:cNvSpPr>
          <p:nvPr>
            <p:ph idx="1"/>
          </p:nvPr>
        </p:nvSpPr>
        <p:spPr>
          <a:xfrm>
            <a:off x="895350" y="952168"/>
            <a:ext cx="10515600" cy="4779892"/>
          </a:xfrm>
        </p:spPr>
        <p:txBody>
          <a:bodyPr>
            <a:normAutofit/>
          </a:bodyPr>
          <a:lstStyle/>
          <a:p>
            <a:r>
              <a:rPr lang="en-GB" dirty="0" smtClean="0"/>
              <a:t>- WAU:  Science, Geography, History and Technology </a:t>
            </a:r>
          </a:p>
          <a:p>
            <a:pPr marL="342900" indent="-342900">
              <a:buFontTx/>
              <a:buChar char="-"/>
            </a:pPr>
            <a:r>
              <a:rPr lang="en-GB" dirty="0" smtClean="0"/>
              <a:t>4 strands: Interdependence, Movement &amp; Energy, Place, Change over time </a:t>
            </a:r>
          </a:p>
          <a:p>
            <a:pPr marL="342900" indent="-342900">
              <a:buFontTx/>
              <a:buChar char="-"/>
            </a:pPr>
            <a:r>
              <a:rPr lang="en-GB" dirty="0" smtClean="0"/>
              <a:t>Skills across the curriculum: Communication, Using </a:t>
            </a:r>
            <a:r>
              <a:rPr lang="en-US" dirty="0"/>
              <a:t>Mathematics, Using ICT and Thinking Skills and Personal </a:t>
            </a:r>
            <a:r>
              <a:rPr lang="en-US" dirty="0" smtClean="0"/>
              <a:t>Capabilities</a:t>
            </a:r>
          </a:p>
          <a:p>
            <a:pPr marL="342900" indent="-342900">
              <a:buFontTx/>
              <a:buChar char="-"/>
            </a:pPr>
            <a:r>
              <a:rPr lang="en-US" dirty="0" smtClean="0"/>
              <a:t>It is a statuary requirement and science has not been dropped from the curriculum….however numeracy and literacy are the big areas </a:t>
            </a:r>
          </a:p>
          <a:p>
            <a:pPr marL="342900" indent="-342900">
              <a:buFontTx/>
              <a:buChar char="-"/>
            </a:pPr>
            <a:r>
              <a:rPr lang="en-GB" dirty="0" smtClean="0"/>
              <a:t>ETI: </a:t>
            </a:r>
            <a:r>
              <a:rPr lang="en-US" dirty="0"/>
              <a:t>An evaluation of the implementation </a:t>
            </a:r>
            <a:r>
              <a:rPr lang="en-US" dirty="0" smtClean="0"/>
              <a:t>of The </a:t>
            </a:r>
            <a:r>
              <a:rPr lang="en-US" dirty="0"/>
              <a:t>World Around </a:t>
            </a:r>
            <a:r>
              <a:rPr lang="en-US" dirty="0" smtClean="0"/>
              <a:t>Us in </a:t>
            </a:r>
            <a:r>
              <a:rPr lang="en-US" dirty="0"/>
              <a:t>primary schools</a:t>
            </a:r>
            <a:endParaRPr lang="en-GB" dirty="0"/>
          </a:p>
        </p:txBody>
      </p:sp>
      <p:sp>
        <p:nvSpPr>
          <p:cNvPr id="5" name="Slide Number Placeholder 4"/>
          <p:cNvSpPr>
            <a:spLocks noGrp="1"/>
          </p:cNvSpPr>
          <p:nvPr>
            <p:ph type="sldNum" sz="quarter" idx="12"/>
          </p:nvPr>
        </p:nvSpPr>
        <p:spPr/>
        <p:txBody>
          <a:bodyPr/>
          <a:lstStyle/>
          <a:p>
            <a:fld id="{D79EE95E-F8E2-094D-B99A-E1C9960AC8D9}" type="slidenum">
              <a:rPr lang="en-US" smtClean="0"/>
              <a:pPr/>
              <a:t>13</a:t>
            </a:fld>
            <a:endParaRPr lang="en-US" dirty="0"/>
          </a:p>
        </p:txBody>
      </p:sp>
    </p:spTree>
    <p:extLst>
      <p:ext uri="{BB962C8B-B14F-4D97-AF65-F5344CB8AC3E}">
        <p14:creationId xmlns:p14="http://schemas.microsoft.com/office/powerpoint/2010/main" val="11942315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79EE95E-F8E2-094D-B99A-E1C9960AC8D9}" type="slidenum">
              <a:rPr lang="en-US" smtClean="0"/>
              <a:pPr/>
              <a:t>14</a:t>
            </a:fld>
            <a:endParaRPr lang="en-US" dirty="0"/>
          </a:p>
        </p:txBody>
      </p:sp>
      <p:pic>
        <p:nvPicPr>
          <p:cNvPr id="6" name="Picture 5"/>
          <p:cNvPicPr>
            <a:picLocks noChangeAspect="1"/>
          </p:cNvPicPr>
          <p:nvPr/>
        </p:nvPicPr>
        <p:blipFill>
          <a:blip r:embed="rId2"/>
          <a:stretch>
            <a:fillRect/>
          </a:stretch>
        </p:blipFill>
        <p:spPr>
          <a:xfrm>
            <a:off x="1132764" y="41995"/>
            <a:ext cx="9840035" cy="5539939"/>
          </a:xfrm>
          <a:prstGeom prst="rect">
            <a:avLst/>
          </a:prstGeom>
        </p:spPr>
      </p:pic>
    </p:spTree>
    <p:extLst>
      <p:ext uri="{BB962C8B-B14F-4D97-AF65-F5344CB8AC3E}">
        <p14:creationId xmlns:p14="http://schemas.microsoft.com/office/powerpoint/2010/main" val="2408369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79EE95E-F8E2-094D-B99A-E1C9960AC8D9}" type="slidenum">
              <a:rPr lang="en-US" smtClean="0"/>
              <a:pPr/>
              <a:t>15</a:t>
            </a:fld>
            <a:endParaRPr lang="en-US" dirty="0"/>
          </a:p>
        </p:txBody>
      </p:sp>
      <p:pic>
        <p:nvPicPr>
          <p:cNvPr id="7" name="Picture 6"/>
          <p:cNvPicPr>
            <a:picLocks noChangeAspect="1"/>
          </p:cNvPicPr>
          <p:nvPr/>
        </p:nvPicPr>
        <p:blipFill>
          <a:blip r:embed="rId2"/>
          <a:stretch>
            <a:fillRect/>
          </a:stretch>
        </p:blipFill>
        <p:spPr>
          <a:xfrm>
            <a:off x="1" y="-1"/>
            <a:ext cx="6096000" cy="5636525"/>
          </a:xfrm>
          <a:prstGeom prst="rect">
            <a:avLst/>
          </a:prstGeom>
        </p:spPr>
      </p:pic>
      <p:pic>
        <p:nvPicPr>
          <p:cNvPr id="8" name="Picture 7"/>
          <p:cNvPicPr>
            <a:picLocks noChangeAspect="1"/>
          </p:cNvPicPr>
          <p:nvPr/>
        </p:nvPicPr>
        <p:blipFill>
          <a:blip r:embed="rId3"/>
          <a:stretch>
            <a:fillRect/>
          </a:stretch>
        </p:blipFill>
        <p:spPr>
          <a:xfrm>
            <a:off x="6096001" y="-10238"/>
            <a:ext cx="6095999" cy="5740657"/>
          </a:xfrm>
          <a:prstGeom prst="rect">
            <a:avLst/>
          </a:prstGeom>
        </p:spPr>
      </p:pic>
      <p:sp>
        <p:nvSpPr>
          <p:cNvPr id="9" name="Rounded Rectangle 8"/>
          <p:cNvSpPr/>
          <p:nvPr/>
        </p:nvSpPr>
        <p:spPr>
          <a:xfrm>
            <a:off x="0" y="4346813"/>
            <a:ext cx="4722124" cy="272955"/>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4803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D79EE95E-F8E2-094D-B99A-E1C9960AC8D9}" type="slidenum">
              <a:rPr lang="en-US" smtClean="0"/>
              <a:pPr/>
              <a:t>16</a:t>
            </a:fld>
            <a:endParaRPr lang="en-US" dirty="0"/>
          </a:p>
        </p:txBody>
      </p:sp>
      <p:pic>
        <p:nvPicPr>
          <p:cNvPr id="6" name="Picture 5"/>
          <p:cNvPicPr>
            <a:picLocks noChangeAspect="1"/>
          </p:cNvPicPr>
          <p:nvPr/>
        </p:nvPicPr>
        <p:blipFill>
          <a:blip r:embed="rId2"/>
          <a:stretch>
            <a:fillRect/>
          </a:stretch>
        </p:blipFill>
        <p:spPr>
          <a:xfrm>
            <a:off x="0" y="0"/>
            <a:ext cx="6096000" cy="5527343"/>
          </a:xfrm>
          <a:prstGeom prst="rect">
            <a:avLst/>
          </a:prstGeom>
        </p:spPr>
      </p:pic>
      <p:pic>
        <p:nvPicPr>
          <p:cNvPr id="7" name="Picture 6"/>
          <p:cNvPicPr>
            <a:picLocks noChangeAspect="1"/>
          </p:cNvPicPr>
          <p:nvPr/>
        </p:nvPicPr>
        <p:blipFill>
          <a:blip r:embed="rId3"/>
          <a:stretch>
            <a:fillRect/>
          </a:stretch>
        </p:blipFill>
        <p:spPr>
          <a:xfrm>
            <a:off x="6096001" y="0"/>
            <a:ext cx="6096000" cy="5527343"/>
          </a:xfrm>
          <a:prstGeom prst="rect">
            <a:avLst/>
          </a:prstGeom>
        </p:spPr>
      </p:pic>
    </p:spTree>
    <p:extLst>
      <p:ext uri="{BB962C8B-B14F-4D97-AF65-F5344CB8AC3E}">
        <p14:creationId xmlns:p14="http://schemas.microsoft.com/office/powerpoint/2010/main" val="412880693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350" y="0"/>
            <a:ext cx="10515600" cy="1325563"/>
          </a:xfrm>
        </p:spPr>
        <p:txBody>
          <a:bodyPr/>
          <a:lstStyle/>
          <a:p>
            <a:r>
              <a:rPr lang="en-GB" dirty="0" smtClean="0"/>
              <a:t>Practical activities and resources </a:t>
            </a:r>
            <a:endParaRPr lang="en-GB" dirty="0"/>
          </a:p>
        </p:txBody>
      </p:sp>
      <p:pic>
        <p:nvPicPr>
          <p:cNvPr id="5" name="Content Placeholder 4"/>
          <p:cNvPicPr>
            <a:picLocks noGrp="1" noChangeAspect="1"/>
          </p:cNvPicPr>
          <p:nvPr>
            <p:ph idx="1"/>
          </p:nvPr>
        </p:nvPicPr>
        <p:blipFill rotWithShape="1">
          <a:blip r:embed="rId3"/>
          <a:srcRect l="61322" t="9028" r="19838" b="12427"/>
          <a:stretch/>
        </p:blipFill>
        <p:spPr>
          <a:xfrm>
            <a:off x="1038223" y="1040525"/>
            <a:ext cx="4658383" cy="4817854"/>
          </a:xfrm>
          <a:prstGeom prst="rect">
            <a:avLst/>
          </a:prstGeom>
        </p:spPr>
      </p:pic>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pic>
        <p:nvPicPr>
          <p:cNvPr id="6" name="Picture 5"/>
          <p:cNvPicPr>
            <a:picLocks noChangeAspect="1"/>
          </p:cNvPicPr>
          <p:nvPr/>
        </p:nvPicPr>
        <p:blipFill rotWithShape="1">
          <a:blip r:embed="rId4"/>
          <a:srcRect l="51257" t="12365" r="10104" b="5340"/>
          <a:stretch/>
        </p:blipFill>
        <p:spPr>
          <a:xfrm>
            <a:off x="5839479" y="1040525"/>
            <a:ext cx="6158844" cy="4817854"/>
          </a:xfrm>
          <a:prstGeom prst="rect">
            <a:avLst/>
          </a:prstGeom>
        </p:spPr>
      </p:pic>
    </p:spTree>
    <p:extLst>
      <p:ext uri="{BB962C8B-B14F-4D97-AF65-F5344CB8AC3E}">
        <p14:creationId xmlns:p14="http://schemas.microsoft.com/office/powerpoint/2010/main" val="112672432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rotWithShape="1">
          <a:blip r:embed="rId3"/>
          <a:srcRect l="53382" t="13438" r="12318" b="13438"/>
          <a:stretch/>
        </p:blipFill>
        <p:spPr>
          <a:xfrm>
            <a:off x="203200" y="248878"/>
            <a:ext cx="5511800" cy="5402621"/>
          </a:xfrm>
          <a:prstGeom prst="rect">
            <a:avLst/>
          </a:prstGeom>
        </p:spPr>
      </p:pic>
      <p:sp>
        <p:nvSpPr>
          <p:cNvPr id="4" name="Slide Number Placeholder 3"/>
          <p:cNvSpPr>
            <a:spLocks noGrp="1"/>
          </p:cNvSpPr>
          <p:nvPr>
            <p:ph type="sldNum" sz="quarter" idx="12"/>
          </p:nvPr>
        </p:nvSpPr>
        <p:spPr/>
        <p:txBody>
          <a:bodyPr/>
          <a:lstStyle/>
          <a:p>
            <a:fld id="{D79EE95E-F8E2-094D-B99A-E1C9960AC8D9}" type="slidenum">
              <a:rPr lang="en-US" smtClean="0"/>
              <a:pPr/>
              <a:t>18</a:t>
            </a:fld>
            <a:endParaRPr lang="en-US" dirty="0"/>
          </a:p>
        </p:txBody>
      </p:sp>
      <p:pic>
        <p:nvPicPr>
          <p:cNvPr id="6" name="Picture 5"/>
          <p:cNvPicPr>
            <a:picLocks noChangeAspect="1"/>
          </p:cNvPicPr>
          <p:nvPr/>
        </p:nvPicPr>
        <p:blipFill rotWithShape="1">
          <a:blip r:embed="rId4"/>
          <a:srcRect l="53613" t="22115" r="12367" b="5341"/>
          <a:stretch/>
        </p:blipFill>
        <p:spPr>
          <a:xfrm>
            <a:off x="6016756" y="248879"/>
            <a:ext cx="5940294" cy="5402620"/>
          </a:xfrm>
          <a:prstGeom prst="rect">
            <a:avLst/>
          </a:prstGeom>
        </p:spPr>
      </p:pic>
    </p:spTree>
    <p:extLst>
      <p:ext uri="{BB962C8B-B14F-4D97-AF65-F5344CB8AC3E}">
        <p14:creationId xmlns:p14="http://schemas.microsoft.com/office/powerpoint/2010/main" val="14412640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79EE95E-F8E2-094D-B99A-E1C9960AC8D9}" type="slidenum">
              <a:rPr lang="en-US" smtClean="0"/>
              <a:pPr/>
              <a:t>19</a:t>
            </a:fld>
            <a:endParaRPr lang="en-US" dirty="0"/>
          </a:p>
        </p:txBody>
      </p:sp>
      <p:pic>
        <p:nvPicPr>
          <p:cNvPr id="6" name="Picture 5"/>
          <p:cNvPicPr>
            <a:picLocks noChangeAspect="1"/>
          </p:cNvPicPr>
          <p:nvPr/>
        </p:nvPicPr>
        <p:blipFill rotWithShape="1">
          <a:blip r:embed="rId2"/>
          <a:srcRect l="50880" t="22688" r="17832" b="12509"/>
          <a:stretch/>
        </p:blipFill>
        <p:spPr>
          <a:xfrm>
            <a:off x="0" y="0"/>
            <a:ext cx="12192001" cy="6858000"/>
          </a:xfrm>
          <a:prstGeom prst="rect">
            <a:avLst/>
          </a:prstGeom>
        </p:spPr>
      </p:pic>
      <p:pic>
        <p:nvPicPr>
          <p:cNvPr id="9" name="Picture 8"/>
          <p:cNvPicPr>
            <a:picLocks noChangeAspect="1"/>
          </p:cNvPicPr>
          <p:nvPr/>
        </p:nvPicPr>
        <p:blipFill rotWithShape="1">
          <a:blip r:embed="rId3"/>
          <a:srcRect l="50597" t="20681" r="16513" b="15663"/>
          <a:stretch/>
        </p:blipFill>
        <p:spPr>
          <a:xfrm>
            <a:off x="0" y="0"/>
            <a:ext cx="12192000" cy="6858000"/>
          </a:xfrm>
          <a:prstGeom prst="rect">
            <a:avLst/>
          </a:prstGeom>
        </p:spPr>
      </p:pic>
      <p:pic>
        <p:nvPicPr>
          <p:cNvPr id="10" name="Picture 9"/>
          <p:cNvPicPr>
            <a:picLocks noChangeAspect="1"/>
          </p:cNvPicPr>
          <p:nvPr/>
        </p:nvPicPr>
        <p:blipFill rotWithShape="1">
          <a:blip r:embed="rId4"/>
          <a:srcRect l="50881" t="21829" r="16795" b="15089"/>
          <a:stretch/>
        </p:blipFill>
        <p:spPr>
          <a:xfrm>
            <a:off x="-2" y="0"/>
            <a:ext cx="12192001" cy="6858000"/>
          </a:xfrm>
          <a:prstGeom prst="rect">
            <a:avLst/>
          </a:prstGeom>
        </p:spPr>
      </p:pic>
      <p:pic>
        <p:nvPicPr>
          <p:cNvPr id="11" name="Picture 10"/>
          <p:cNvPicPr>
            <a:picLocks noChangeAspect="1"/>
          </p:cNvPicPr>
          <p:nvPr/>
        </p:nvPicPr>
        <p:blipFill rotWithShape="1">
          <a:blip r:embed="rId5"/>
          <a:srcRect l="50785" t="21828" r="16702" b="18817"/>
          <a:stretch/>
        </p:blipFill>
        <p:spPr>
          <a:xfrm>
            <a:off x="0" y="-16182"/>
            <a:ext cx="12192000" cy="6874182"/>
          </a:xfrm>
          <a:prstGeom prst="rect">
            <a:avLst/>
          </a:prstGeom>
        </p:spPr>
      </p:pic>
      <p:pic>
        <p:nvPicPr>
          <p:cNvPr id="12" name="Picture 11"/>
          <p:cNvPicPr>
            <a:picLocks noChangeAspect="1"/>
          </p:cNvPicPr>
          <p:nvPr/>
        </p:nvPicPr>
        <p:blipFill rotWithShape="1">
          <a:blip r:embed="rId6"/>
          <a:srcRect l="50785" t="22115" r="16890" b="14516"/>
          <a:stretch/>
        </p:blipFill>
        <p:spPr>
          <a:xfrm>
            <a:off x="-3" y="-16182"/>
            <a:ext cx="12192003" cy="6874182"/>
          </a:xfrm>
          <a:prstGeom prst="rect">
            <a:avLst/>
          </a:prstGeom>
        </p:spPr>
      </p:pic>
    </p:spTree>
    <p:extLst>
      <p:ext uri="{BB962C8B-B14F-4D97-AF65-F5344CB8AC3E}">
        <p14:creationId xmlns:p14="http://schemas.microsoft.com/office/powerpoint/2010/main" val="294757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pic>
        <p:nvPicPr>
          <p:cNvPr id="1027" name="Picture 3" descr="im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3628" y="198137"/>
            <a:ext cx="3347722" cy="313127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8" name="Picture 4" descr="Cool text adopt a scienti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2427" y="2836983"/>
            <a:ext cx="5047076" cy="158787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 Box 5"/>
          <p:cNvSpPr txBox="1">
            <a:spLocks noChangeArrowheads="1"/>
          </p:cNvSpPr>
          <p:nvPr/>
        </p:nvSpPr>
        <p:spPr bwMode="auto">
          <a:xfrm>
            <a:off x="1776248" y="4424854"/>
            <a:ext cx="8261131" cy="95802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smtClean="0">
                <a:ln>
                  <a:noFill/>
                </a:ln>
                <a:solidFill>
                  <a:srgbClr val="000000"/>
                </a:solidFill>
                <a:effectLst/>
                <a:latin typeface="Arial Rounded MT Bold" panose="020F0704030504030204" pitchFamily="34" charset="0"/>
              </a:rPr>
              <a:t>Working together creates change.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GB" altLang="en-US" sz="1600" b="0" i="0" u="none" strike="noStrike" cap="none" normalizeH="0" baseline="0" dirty="0" smtClean="0">
                <a:ln>
                  <a:noFill/>
                </a:ln>
                <a:solidFill>
                  <a:srgbClr val="000000"/>
                </a:solidFill>
                <a:effectLst/>
                <a:latin typeface="Arial Rounded MT Bold" panose="020F0704030504030204" pitchFamily="34" charset="0"/>
              </a:rPr>
              <a:t>Creating the opportunities  for our members to use their expertise to assist our primary teachers  to increase science capital in out future scientists. </a:t>
            </a:r>
            <a:endParaRPr kumimoji="0" lang="en-US" altLang="en-US" sz="24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27503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Any questions?	</a:t>
            </a:r>
            <a:endParaRPr lang="en-GB" dirty="0"/>
          </a:p>
        </p:txBody>
      </p:sp>
      <p:sp>
        <p:nvSpPr>
          <p:cNvPr id="3" name="Subtitle 2"/>
          <p:cNvSpPr>
            <a:spLocks noGrp="1"/>
          </p:cNvSpPr>
          <p:nvPr>
            <p:ph type="subTitle" idx="1"/>
          </p:nvPr>
        </p:nvSpPr>
        <p:spPr>
          <a:xfrm>
            <a:off x="611414" y="4684167"/>
            <a:ext cx="4151972" cy="1834108"/>
          </a:xfrm>
        </p:spPr>
        <p:txBody>
          <a:bodyPr>
            <a:normAutofit/>
          </a:bodyPr>
          <a:lstStyle/>
          <a:p>
            <a:r>
              <a:rPr lang="en-GB" dirty="0" smtClean="0"/>
              <a:t>Declan McGeown</a:t>
            </a:r>
          </a:p>
          <a:p>
            <a:r>
              <a:rPr lang="en-GB" dirty="0" smtClean="0"/>
              <a:t>mcgeownd@rsc.org</a:t>
            </a:r>
            <a:br>
              <a:rPr lang="en-GB" dirty="0" smtClean="0"/>
            </a:br>
            <a:endParaRPr lang="en-GB" dirty="0" smtClean="0"/>
          </a:p>
          <a:p>
            <a:r>
              <a:rPr lang="en-GB" dirty="0"/>
              <a:t>https://edu.rsc.org/ase</a:t>
            </a:r>
            <a:endParaRPr lang="en-GB" dirty="0"/>
          </a:p>
        </p:txBody>
      </p:sp>
      <p:sp>
        <p:nvSpPr>
          <p:cNvPr id="4" name="Slide Number Placeholder 3"/>
          <p:cNvSpPr>
            <a:spLocks noGrp="1"/>
          </p:cNvSpPr>
          <p:nvPr>
            <p:ph type="sldNum" sz="quarter" idx="12"/>
          </p:nvPr>
        </p:nvSpPr>
        <p:spPr/>
        <p:txBody>
          <a:bodyPr/>
          <a:lstStyle/>
          <a:p>
            <a:fld id="{D79EE95E-F8E2-094D-B99A-E1C9960AC8D9}" type="slidenum">
              <a:rPr lang="en-US" smtClean="0"/>
              <a:pPr/>
              <a:t>20</a:t>
            </a:fld>
            <a:endParaRPr lang="en-US" dirty="0"/>
          </a:p>
        </p:txBody>
      </p:sp>
    </p:spTree>
    <p:extLst>
      <p:ext uri="{BB962C8B-B14F-4D97-AF65-F5344CB8AC3E}">
        <p14:creationId xmlns:p14="http://schemas.microsoft.com/office/powerpoint/2010/main" val="3257593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pic>
        <p:nvPicPr>
          <p:cNvPr id="3" name="Picture 6" descr="image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87761" y="5619000"/>
            <a:ext cx="1877116" cy="123900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5" name="Picture 7" descr="cooltext membe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473" y="0"/>
            <a:ext cx="2732067" cy="91689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8"/>
          <p:cNvSpPr txBox="1">
            <a:spLocks noChangeArrowheads="1"/>
          </p:cNvSpPr>
          <p:nvPr/>
        </p:nvSpPr>
        <p:spPr bwMode="auto">
          <a:xfrm>
            <a:off x="377624" y="1022350"/>
            <a:ext cx="2645763" cy="3626359"/>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Members will be “adopted” by a    local primary school</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be provided with a “RSC Science Box”</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be provided with training</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Training includes the primary       science curriculum, how to discuss the project to the schools and</a:t>
            </a:r>
            <a:r>
              <a:rPr kumimoji="0" lang="en-GB" altLang="en-US" sz="1200" b="0" i="0" u="none" strike="noStrike" cap="none" normalizeH="0" dirty="0" smtClean="0">
                <a:ln>
                  <a:noFill/>
                </a:ln>
                <a:solidFill>
                  <a:srgbClr val="000000"/>
                </a:solidFill>
                <a:effectLst/>
                <a:latin typeface="Arial Rounded MT Bold" panose="020F0704030504030204" pitchFamily="34" charset="0"/>
              </a:rPr>
              <a:t> </a:t>
            </a: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support from their Education        Coordinator </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be provided with all the documents needed for the project</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be offered support to       insert more science into the     classroom</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have the opportunity to   answer the pupils questions.</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2050" name="Picture 2" descr="cooltext teache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27767" y="-1"/>
            <a:ext cx="3597105" cy="91689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Text Box 3"/>
          <p:cNvSpPr txBox="1">
            <a:spLocks noChangeArrowheads="1"/>
          </p:cNvSpPr>
          <p:nvPr/>
        </p:nvSpPr>
        <p:spPr bwMode="auto">
          <a:xfrm>
            <a:off x="3843473" y="1022350"/>
            <a:ext cx="3365691" cy="466899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One particular year group cohort of teachers will be targeted.</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 preferred year group will be those starting Key Stage 2          (aged 7 -11)</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This cohort of teachers will have one year intensive interaction with the “adopted scientist”</a:t>
            </a: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With teachers and members</a:t>
            </a:r>
            <a:r>
              <a:rPr kumimoji="0" lang="en-GB" altLang="en-US" sz="1200" b="0" i="0" u="none" strike="noStrike" cap="none" normalizeH="0" dirty="0" smtClean="0">
                <a:ln>
                  <a:noFill/>
                </a:ln>
                <a:solidFill>
                  <a:srgbClr val="000000"/>
                </a:solidFill>
                <a:effectLst/>
                <a:latin typeface="Arial Rounded MT Bold" panose="020F0704030504030204" pitchFamily="34" charset="0"/>
              </a:rPr>
              <a:t> </a:t>
            </a: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working together to ensure that more investigations will be introduced to their schemes of work</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 theory and investigations will be discussed to ensure that teacher confidence levels are raised</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They will be offered ideas on how to integrate literacy and numeracy into their lessons. </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2052" name="Picture 4" descr="Cool text adopt a scientist"/>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50083" y="5188899"/>
            <a:ext cx="3805367" cy="100488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053" name="Picture 5" descr="cooltext pupil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986099" y="-7035"/>
            <a:ext cx="3763779" cy="9239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7" name="Text Box 6"/>
          <p:cNvSpPr txBox="1">
            <a:spLocks noChangeArrowheads="1"/>
          </p:cNvSpPr>
          <p:nvPr/>
        </p:nvSpPr>
        <p:spPr bwMode="auto">
          <a:xfrm>
            <a:off x="8410203" y="1026783"/>
            <a:ext cx="3085126" cy="377886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Research shows that most pupils will have decided if “science is for“ them by age of 11</a:t>
            </a:r>
            <a:endParaRPr lang="en-GB" altLang="en-US" sz="1200" dirty="0">
              <a:solidFill>
                <a:srgbClr val="000000"/>
              </a:solidFill>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Intervention can help pupils understand that science is for all</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Pupils scientific literacy will be increased</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Their science capital will   increase by having confident teachers in relation to        science</a:t>
            </a:r>
          </a:p>
          <a:p>
            <a:pPr marL="0" marR="0" lvl="0" indent="0" algn="just" defTabSz="914400" rtl="0" eaLnBrk="0" fontAlgn="base" latinLnBrk="0" hangingPunct="0">
              <a:lnSpc>
                <a:spcPct val="100000"/>
              </a:lnSpc>
              <a:spcBef>
                <a:spcPct val="0"/>
              </a:spcBef>
              <a:spcAft>
                <a:spcPct val="0"/>
              </a:spcAft>
              <a:buClrTx/>
              <a:buSzPts val="1000"/>
              <a:tabLst/>
            </a:pPr>
            <a:endParaRPr kumimoji="0" lang="en-GB" altLang="en-US" sz="1200" b="0" i="0" u="none" strike="noStrike" cap="none" normalizeH="0" baseline="0" dirty="0" smtClean="0">
              <a:ln>
                <a:noFill/>
              </a:ln>
              <a:solidFill>
                <a:srgbClr val="000000"/>
              </a:solidFill>
              <a:effectLst/>
              <a:latin typeface="Arial Rounded MT Bold" panose="020F0704030504030204" pitchFamily="34" charset="0"/>
            </a:endParaRPr>
          </a:p>
          <a:p>
            <a:pPr marL="0" marR="0" lvl="0" indent="0" algn="just" defTabSz="914400" rtl="0" eaLnBrk="0" fontAlgn="base" latinLnBrk="0" hangingPunct="0">
              <a:lnSpc>
                <a:spcPct val="100000"/>
              </a:lnSpc>
              <a:spcBef>
                <a:spcPct val="0"/>
              </a:spcBef>
              <a:spcAft>
                <a:spcPct val="0"/>
              </a:spcAft>
              <a:buClrTx/>
              <a:buSzPts val="1000"/>
              <a:buFont typeface="Symbol" panose="05050102010706020507" pitchFamily="18" charset="2"/>
              <a:buChar char="·"/>
              <a:tabLst/>
            </a:pP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Pupils will have the opportunity to talk to “real”</a:t>
            </a:r>
            <a:r>
              <a:rPr kumimoji="0" lang="en-GB" altLang="en-US" sz="1200" b="0" i="0" u="none" strike="noStrike" cap="none" normalizeH="0" dirty="0" smtClean="0">
                <a:ln>
                  <a:noFill/>
                </a:ln>
                <a:solidFill>
                  <a:srgbClr val="000000"/>
                </a:solidFill>
                <a:effectLst/>
                <a:latin typeface="Arial Rounded MT Bold" panose="020F0704030504030204" pitchFamily="34" charset="0"/>
              </a:rPr>
              <a:t> </a:t>
            </a:r>
            <a:r>
              <a:rPr kumimoji="0" lang="en-GB" altLang="en-US" sz="1200" b="0" i="0" u="none" strike="noStrike" cap="none" normalizeH="0" baseline="0" dirty="0" smtClean="0">
                <a:ln>
                  <a:noFill/>
                </a:ln>
                <a:solidFill>
                  <a:srgbClr val="000000"/>
                </a:solidFill>
                <a:effectLst/>
                <a:latin typeface="Arial Rounded MT Bold" panose="020F0704030504030204" pitchFamily="34" charset="0"/>
              </a:rPr>
              <a:t>scientists and have their questions answered by “asking the expert”.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52071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r>
              <a:rPr lang="en-GB" dirty="0" smtClean="0"/>
              <a:t>RSC Adopt a Scientist: school  </a:t>
            </a:r>
            <a:endParaRPr lang="en-GB" dirty="0"/>
          </a:p>
        </p:txBody>
      </p:sp>
      <p:sp>
        <p:nvSpPr>
          <p:cNvPr id="3" name="Content Placeholder 2"/>
          <p:cNvSpPr>
            <a:spLocks noGrp="1"/>
          </p:cNvSpPr>
          <p:nvPr>
            <p:ph idx="1"/>
          </p:nvPr>
        </p:nvSpPr>
        <p:spPr>
          <a:xfrm>
            <a:off x="476250" y="1044575"/>
            <a:ext cx="10515600" cy="4546600"/>
          </a:xfrm>
        </p:spPr>
        <p:txBody>
          <a:bodyPr>
            <a:normAutofit/>
          </a:bodyPr>
          <a:lstStyle/>
          <a:p>
            <a:r>
              <a:rPr lang="en-GB" dirty="0" smtClean="0"/>
              <a:t>Science coordinator of school</a:t>
            </a:r>
          </a:p>
          <a:p>
            <a:r>
              <a:rPr lang="en-GB" dirty="0" smtClean="0"/>
              <a:t>Primary 5 Northern Ireland (Year 5 Scotland: Year 4 Wales and England) </a:t>
            </a:r>
          </a:p>
          <a:p>
            <a:r>
              <a:rPr lang="en-GB" dirty="0" smtClean="0"/>
              <a:t>Rationale:</a:t>
            </a:r>
          </a:p>
          <a:p>
            <a:pPr lvl="1"/>
            <a:r>
              <a:rPr lang="en-GB" dirty="0" smtClean="0"/>
              <a:t>The adopted scientist to follow the year group across the remainder of the KS2 over a three year period</a:t>
            </a:r>
          </a:p>
          <a:p>
            <a:pPr lvl="1"/>
            <a:r>
              <a:rPr lang="en-GB" dirty="0" smtClean="0"/>
              <a:t>The teachers across the KS will have one years access to a scientist </a:t>
            </a:r>
          </a:p>
          <a:p>
            <a:pPr lvl="1"/>
            <a:r>
              <a:rPr lang="en-GB" dirty="0" smtClean="0"/>
              <a:t>The pupils will have support across the KS</a:t>
            </a:r>
          </a:p>
          <a:p>
            <a:pPr marL="228600" lvl="1"/>
            <a:r>
              <a:rPr lang="en-GB" dirty="0" smtClean="0"/>
              <a:t>Evaluation:</a:t>
            </a:r>
          </a:p>
          <a:p>
            <a:pPr marL="685800" lvl="2"/>
            <a:r>
              <a:rPr lang="en-GB" dirty="0" smtClean="0"/>
              <a:t>Teacher evaluation pre, during and post </a:t>
            </a:r>
          </a:p>
          <a:p>
            <a:pPr marL="685800" lvl="2"/>
            <a:r>
              <a:rPr lang="en-GB" dirty="0" smtClean="0"/>
              <a:t>Pupil assessment scores</a:t>
            </a:r>
          </a:p>
          <a:p>
            <a:pPr marL="228600" lvl="1"/>
            <a:endParaRPr lang="en-GB" dirty="0" smtClean="0"/>
          </a:p>
        </p:txBody>
      </p:sp>
      <p:sp>
        <p:nvSpPr>
          <p:cNvPr id="4" name="Slide Number Placeholder 3"/>
          <p:cNvSpPr>
            <a:spLocks noGrp="1"/>
          </p:cNvSpPr>
          <p:nvPr>
            <p:ph type="sldNum" sz="quarter" idx="12"/>
          </p:nvPr>
        </p:nvSpPr>
        <p:spPr/>
        <p:txBody>
          <a:bodyPr/>
          <a:lstStyle/>
          <a:p>
            <a:fld id="{D79EE95E-F8E2-094D-B99A-E1C9960AC8D9}" type="slidenum">
              <a:rPr lang="en-US" smtClean="0"/>
              <a:pPr/>
              <a:t>4</a:t>
            </a:fld>
            <a:endParaRPr lang="en-US" dirty="0"/>
          </a:p>
        </p:txBody>
      </p:sp>
    </p:spTree>
    <p:extLst>
      <p:ext uri="{BB962C8B-B14F-4D97-AF65-F5344CB8AC3E}">
        <p14:creationId xmlns:p14="http://schemas.microsoft.com/office/powerpoint/2010/main" val="23039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pic>
        <p:nvPicPr>
          <p:cNvPr id="2" name="Picture 1"/>
          <p:cNvPicPr>
            <a:picLocks noChangeAspect="1"/>
          </p:cNvPicPr>
          <p:nvPr/>
        </p:nvPicPr>
        <p:blipFill rotWithShape="1">
          <a:blip r:embed="rId3"/>
          <a:srcRect l="62213" t="17778" r="20136" b="7037"/>
          <a:stretch/>
        </p:blipFill>
        <p:spPr>
          <a:xfrm>
            <a:off x="0" y="0"/>
            <a:ext cx="5524501" cy="5854700"/>
          </a:xfrm>
          <a:prstGeom prst="rect">
            <a:avLst/>
          </a:prstGeom>
        </p:spPr>
      </p:pic>
      <p:pic>
        <p:nvPicPr>
          <p:cNvPr id="3" name="Picture 2"/>
          <p:cNvPicPr>
            <a:picLocks noChangeAspect="1"/>
          </p:cNvPicPr>
          <p:nvPr/>
        </p:nvPicPr>
        <p:blipFill rotWithShape="1">
          <a:blip r:embed="rId4"/>
          <a:srcRect l="62255" t="23211" r="19446" b="25555"/>
          <a:stretch/>
        </p:blipFill>
        <p:spPr>
          <a:xfrm>
            <a:off x="6127750" y="0"/>
            <a:ext cx="5727700" cy="5270500"/>
          </a:xfrm>
          <a:prstGeom prst="rect">
            <a:avLst/>
          </a:prstGeom>
        </p:spPr>
      </p:pic>
    </p:spTree>
    <p:extLst>
      <p:ext uri="{BB962C8B-B14F-4D97-AF65-F5344CB8AC3E}">
        <p14:creationId xmlns:p14="http://schemas.microsoft.com/office/powerpoint/2010/main" val="32513134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half" idx="1"/>
            <p:extLst/>
          </p:nvPr>
        </p:nvGraphicFramePr>
        <p:xfrm>
          <a:off x="0" y="0"/>
          <a:ext cx="12192000" cy="6004839"/>
        </p:xfrm>
        <a:graphic>
          <a:graphicData uri="http://schemas.openxmlformats.org/drawingml/2006/table">
            <a:tbl>
              <a:tblPr>
                <a:tableStyleId>{5C22544A-7EE6-4342-B048-85BDC9FD1C3A}</a:tableStyleId>
              </a:tblPr>
              <a:tblGrid>
                <a:gridCol w="3780935">
                  <a:extLst>
                    <a:ext uri="{9D8B030D-6E8A-4147-A177-3AD203B41FA5}">
                      <a16:colId xmlns:a16="http://schemas.microsoft.com/office/drawing/2014/main" val="1180601485"/>
                    </a:ext>
                  </a:extLst>
                </a:gridCol>
                <a:gridCol w="2210600">
                  <a:extLst>
                    <a:ext uri="{9D8B030D-6E8A-4147-A177-3AD203B41FA5}">
                      <a16:colId xmlns:a16="http://schemas.microsoft.com/office/drawing/2014/main" val="2740719952"/>
                    </a:ext>
                  </a:extLst>
                </a:gridCol>
                <a:gridCol w="1644473">
                  <a:extLst>
                    <a:ext uri="{9D8B030D-6E8A-4147-A177-3AD203B41FA5}">
                      <a16:colId xmlns:a16="http://schemas.microsoft.com/office/drawing/2014/main" val="3926190970"/>
                    </a:ext>
                  </a:extLst>
                </a:gridCol>
                <a:gridCol w="2399310">
                  <a:extLst>
                    <a:ext uri="{9D8B030D-6E8A-4147-A177-3AD203B41FA5}">
                      <a16:colId xmlns:a16="http://schemas.microsoft.com/office/drawing/2014/main" val="4224214762"/>
                    </a:ext>
                  </a:extLst>
                </a:gridCol>
                <a:gridCol w="2156682">
                  <a:extLst>
                    <a:ext uri="{9D8B030D-6E8A-4147-A177-3AD203B41FA5}">
                      <a16:colId xmlns:a16="http://schemas.microsoft.com/office/drawing/2014/main" val="2670305212"/>
                    </a:ext>
                  </a:extLst>
                </a:gridCol>
              </a:tblGrid>
              <a:tr h="168192">
                <a:tc>
                  <a:txBody>
                    <a:bodyPr/>
                    <a:lstStyle/>
                    <a:p>
                      <a:pPr algn="l" fontAlgn="t"/>
                      <a:r>
                        <a:rPr lang="en-GB" sz="1600" u="none" strike="noStrike" dirty="0">
                          <a:effectLst/>
                        </a:rPr>
                        <a:t>question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smtClean="0">
                          <a:effectLst/>
                        </a:rPr>
                        <a:t>respondent </a:t>
                      </a:r>
                      <a:r>
                        <a:rPr lang="en-GB" sz="1600" u="none" strike="noStrike" dirty="0">
                          <a:effectLst/>
                        </a:rPr>
                        <a:t>1</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smtClean="0">
                          <a:effectLst/>
                        </a:rPr>
                        <a:t>respondent </a:t>
                      </a:r>
                      <a:r>
                        <a:rPr lang="en-GB" sz="1600" u="none" strike="noStrike" dirty="0">
                          <a:effectLst/>
                        </a:rPr>
                        <a:t>2</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smtClean="0">
                          <a:effectLst/>
                        </a:rPr>
                        <a:t>respondent </a:t>
                      </a:r>
                      <a:r>
                        <a:rPr lang="en-GB" sz="1600" u="none" strike="noStrike" dirty="0">
                          <a:effectLst/>
                        </a:rPr>
                        <a:t>3</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smtClean="0">
                          <a:effectLst/>
                        </a:rPr>
                        <a:t>respondent </a:t>
                      </a:r>
                      <a:r>
                        <a:rPr lang="en-GB" sz="1600" u="none" strike="noStrike" dirty="0">
                          <a:effectLst/>
                        </a:rPr>
                        <a:t>4</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4222923034"/>
                  </a:ext>
                </a:extLst>
              </a:tr>
              <a:tr h="335580">
                <a:tc>
                  <a:txBody>
                    <a:bodyPr/>
                    <a:lstStyle/>
                    <a:p>
                      <a:pPr algn="l" fontAlgn="t"/>
                      <a:r>
                        <a:rPr lang="en-US" sz="1600" u="none" strike="noStrike" dirty="0">
                          <a:effectLst/>
                        </a:rPr>
                        <a:t>1. How long have you been teaching in a primary school?</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409787181"/>
                  </a:ext>
                </a:extLst>
              </a:tr>
              <a:tr h="335580">
                <a:tc>
                  <a:txBody>
                    <a:bodyPr/>
                    <a:lstStyle/>
                    <a:p>
                      <a:pPr algn="l" fontAlgn="t"/>
                      <a:r>
                        <a:rPr lang="en-US" sz="1600" u="none" strike="noStrike" dirty="0">
                          <a:effectLst/>
                        </a:rPr>
                        <a:t>2. How long have you been teaching the KS2 Curriculum?</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4-8 years </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9+</a:t>
                      </a:r>
                      <a:endParaRPr lang="en-GB" sz="1600" b="0" i="0" u="none" strike="noStrike" dirty="0">
                        <a:solidFill>
                          <a:srgbClr val="000000"/>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1323227014"/>
                  </a:ext>
                </a:extLst>
              </a:tr>
              <a:tr h="335580">
                <a:tc>
                  <a:txBody>
                    <a:bodyPr/>
                    <a:lstStyle/>
                    <a:p>
                      <a:pPr algn="l" fontAlgn="t"/>
                      <a:r>
                        <a:rPr lang="en-US" sz="1600" u="none" strike="noStrike" dirty="0">
                          <a:effectLst/>
                        </a:rPr>
                        <a:t>3. How confident to deliver KS2 Science?</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5</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5</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7</a:t>
                      </a:r>
                      <a:endParaRPr lang="en-GB" sz="1600" b="0" i="0" u="none" strike="noStrike" dirty="0">
                        <a:solidFill>
                          <a:srgbClr val="9C65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7</a:t>
                      </a:r>
                      <a:endParaRPr lang="en-GB" sz="1600" b="0" i="0" u="none" strike="noStrike" dirty="0">
                        <a:solidFill>
                          <a:srgbClr val="9C6500"/>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2883827088"/>
                  </a:ext>
                </a:extLst>
              </a:tr>
              <a:tr h="503370">
                <a:tc>
                  <a:txBody>
                    <a:bodyPr/>
                    <a:lstStyle/>
                    <a:p>
                      <a:pPr algn="l" fontAlgn="t"/>
                      <a:r>
                        <a:rPr lang="en-US" sz="1600" u="none" strike="noStrike" dirty="0">
                          <a:effectLst/>
                        </a:rPr>
                        <a:t>4. How confident are you in delivering and investigating </a:t>
                      </a:r>
                      <a:r>
                        <a:rPr lang="en-US" sz="1600" b="1" u="none" strike="noStrike" dirty="0">
                          <a:effectLst/>
                        </a:rPr>
                        <a:t>biology</a:t>
                      </a:r>
                      <a:r>
                        <a:rPr lang="en-US" sz="1600" u="none" strike="noStrike" dirty="0">
                          <a:effectLst/>
                        </a:rPr>
                        <a:t>?</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7</a:t>
                      </a:r>
                      <a:endParaRPr lang="en-GB" sz="1600" b="0" i="0" u="none" strike="noStrike" dirty="0">
                        <a:solidFill>
                          <a:srgbClr val="9C65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5</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7</a:t>
                      </a:r>
                      <a:endParaRPr lang="en-GB" sz="1600" b="0" i="0" u="none" strike="noStrike" dirty="0">
                        <a:solidFill>
                          <a:srgbClr val="9C6500"/>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7</a:t>
                      </a:r>
                      <a:endParaRPr lang="en-GB" sz="1600" b="0" i="0" u="none" strike="noStrike" dirty="0">
                        <a:solidFill>
                          <a:srgbClr val="9C6500"/>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461942179"/>
                  </a:ext>
                </a:extLst>
              </a:tr>
              <a:tr h="503370">
                <a:tc>
                  <a:txBody>
                    <a:bodyPr/>
                    <a:lstStyle/>
                    <a:p>
                      <a:pPr algn="l" fontAlgn="t"/>
                      <a:r>
                        <a:rPr lang="en-US" sz="1600" u="none" strike="noStrike" dirty="0">
                          <a:effectLst/>
                        </a:rPr>
                        <a:t>5. How confident are you in delivering and investigating </a:t>
                      </a:r>
                      <a:r>
                        <a:rPr lang="en-US" sz="1600" b="1" u="none" strike="noStrike" dirty="0">
                          <a:effectLst/>
                        </a:rPr>
                        <a:t>chemistry</a:t>
                      </a:r>
                      <a:r>
                        <a:rPr lang="en-US" sz="1600" u="none" strike="noStrike" dirty="0">
                          <a:effectLst/>
                        </a:rPr>
                        <a:t>?</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0</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5</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4</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4</a:t>
                      </a:r>
                      <a:endParaRPr lang="en-GB" sz="1600" b="0" i="0" u="none" strike="noStrike" dirty="0">
                        <a:solidFill>
                          <a:srgbClr val="9C0006"/>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566714022"/>
                  </a:ext>
                </a:extLst>
              </a:tr>
              <a:tr h="503370">
                <a:tc>
                  <a:txBody>
                    <a:bodyPr/>
                    <a:lstStyle/>
                    <a:p>
                      <a:pPr algn="l" fontAlgn="t"/>
                      <a:r>
                        <a:rPr lang="en-US" sz="1600" u="none" strike="noStrike" dirty="0">
                          <a:effectLst/>
                        </a:rPr>
                        <a:t>6. How confident are you in delivering and investigating </a:t>
                      </a:r>
                      <a:r>
                        <a:rPr lang="en-US" sz="1600" b="1" u="none" strike="noStrike" dirty="0">
                          <a:effectLst/>
                        </a:rPr>
                        <a:t>physics</a:t>
                      </a:r>
                      <a:r>
                        <a:rPr lang="en-US" sz="1600" u="none" strike="noStrike" dirty="0">
                          <a:effectLst/>
                        </a:rPr>
                        <a:t>?</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6</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5</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4</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4</a:t>
                      </a:r>
                      <a:endParaRPr lang="en-GB" sz="1600" b="0" i="0" u="none" strike="noStrike" dirty="0">
                        <a:solidFill>
                          <a:srgbClr val="9C0006"/>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3080212167"/>
                  </a:ext>
                </a:extLst>
              </a:tr>
              <a:tr h="335580">
                <a:tc>
                  <a:txBody>
                    <a:bodyPr/>
                    <a:lstStyle/>
                    <a:p>
                      <a:pPr algn="l" fontAlgn="t"/>
                      <a:r>
                        <a:rPr lang="en-US" sz="1600" u="none" strike="noStrike" dirty="0">
                          <a:effectLst/>
                        </a:rPr>
                        <a:t>7. Have you heard of the RSC before?</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ctr" fontAlgn="ctr"/>
                      <a:r>
                        <a:rPr lang="en-GB" sz="1600" u="none" strike="noStrike" dirty="0">
                          <a:effectLst/>
                        </a:rPr>
                        <a:t>No</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no</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no</a:t>
                      </a:r>
                      <a:endParaRPr lang="en-GB" sz="1600" b="0" i="0" u="none" strike="noStrike" dirty="0">
                        <a:solidFill>
                          <a:srgbClr val="9C0006"/>
                        </a:solidFill>
                        <a:effectLst/>
                        <a:latin typeface="Arial" panose="020B0604020202020204" pitchFamily="34" charset="0"/>
                      </a:endParaRPr>
                    </a:p>
                  </a:txBody>
                  <a:tcPr marL="7601" marR="7601" marT="7601" marB="0" anchor="ctr"/>
                </a:tc>
                <a:tc>
                  <a:txBody>
                    <a:bodyPr/>
                    <a:lstStyle/>
                    <a:p>
                      <a:pPr algn="ctr" fontAlgn="ctr"/>
                      <a:r>
                        <a:rPr lang="en-GB" sz="1600" u="none" strike="noStrike" dirty="0">
                          <a:effectLst/>
                        </a:rPr>
                        <a:t>no</a:t>
                      </a:r>
                      <a:endParaRPr lang="en-GB" sz="1600" b="0" i="0" u="none" strike="noStrike" dirty="0">
                        <a:solidFill>
                          <a:srgbClr val="9C0006"/>
                        </a:solidFill>
                        <a:effectLst/>
                        <a:latin typeface="Arial" panose="020B0604020202020204" pitchFamily="34" charset="0"/>
                      </a:endParaRPr>
                    </a:p>
                  </a:txBody>
                  <a:tcPr marL="7601" marR="7601" marT="7601" marB="0" anchor="ctr"/>
                </a:tc>
                <a:extLst>
                  <a:ext uri="{0D108BD9-81ED-4DB2-BD59-A6C34878D82A}">
                    <a16:rowId xmlns:a16="http://schemas.microsoft.com/office/drawing/2014/main" val="598624181"/>
                  </a:ext>
                </a:extLst>
              </a:tr>
              <a:tr h="503370">
                <a:tc>
                  <a:txBody>
                    <a:bodyPr/>
                    <a:lstStyle/>
                    <a:p>
                      <a:pPr algn="l" fontAlgn="t"/>
                      <a:r>
                        <a:rPr lang="en-US" sz="1600" u="none" strike="noStrike" dirty="0">
                          <a:effectLst/>
                        </a:rPr>
                        <a:t>8. Please indicate what assistance the RCS could provide?</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Advice</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support</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advice</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support</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285310111"/>
                  </a:ext>
                </a:extLst>
              </a:tr>
              <a:tr h="168192">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support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resources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support</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resources</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3547579512"/>
                  </a:ext>
                </a:extLst>
              </a:tr>
              <a:tr h="325710">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resources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investigations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resources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trusted colleague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587274376"/>
                  </a:ext>
                </a:extLst>
              </a:tr>
              <a:tr h="168192">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investigations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workshops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investigations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workshops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3012848457"/>
                  </a:ext>
                </a:extLst>
              </a:tr>
              <a:tr h="168192">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trusted colleague</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trusted colleague</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1202176890"/>
                  </a:ext>
                </a:extLst>
              </a:tr>
              <a:tr h="168192">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workshops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workshops</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4101540932"/>
                  </a:ext>
                </a:extLst>
              </a:tr>
              <a:tr h="168192">
                <a:tc>
                  <a:txBody>
                    <a:bodyPr/>
                    <a:lstStyle/>
                    <a:p>
                      <a:pPr algn="l" fontAlgn="t"/>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2333383654"/>
                  </a:ext>
                </a:extLst>
              </a:tr>
              <a:tr h="335580">
                <a:tc>
                  <a:txBody>
                    <a:bodyPr/>
                    <a:lstStyle/>
                    <a:p>
                      <a:pPr algn="l" fontAlgn="t"/>
                      <a:r>
                        <a:rPr lang="en-US" sz="1600" u="none" strike="noStrike" dirty="0">
                          <a:effectLst/>
                        </a:rPr>
                        <a:t>9. What is the highest level of your science education?</a:t>
                      </a:r>
                      <a:endParaRPr lang="en-US" sz="1600" b="0" i="0" u="none" strike="noStrike" dirty="0">
                        <a:solidFill>
                          <a:srgbClr val="000000"/>
                        </a:solidFill>
                        <a:effectLst/>
                        <a:latin typeface="Arial" panose="020B0604020202020204" pitchFamily="34" charset="0"/>
                      </a:endParaRPr>
                    </a:p>
                  </a:txBody>
                  <a:tcPr marL="7601" marR="7601" marT="7601" marB="0"/>
                </a:tc>
                <a:tc>
                  <a:txBody>
                    <a:bodyPr/>
                    <a:lstStyle/>
                    <a:p>
                      <a:pPr algn="l" fontAlgn="b"/>
                      <a:r>
                        <a:rPr lang="en-GB" sz="1600" u="none" strike="noStrike" dirty="0">
                          <a:effectLst/>
                        </a:rPr>
                        <a:t>GCSE </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GCSE</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A Level Biology</a:t>
                      </a:r>
                      <a:endParaRPr lang="en-GB" sz="1600" b="0" i="0" u="none" strike="noStrike" dirty="0">
                        <a:solidFill>
                          <a:srgbClr val="000000"/>
                        </a:solidFill>
                        <a:effectLst/>
                        <a:latin typeface="Arial" panose="020B0604020202020204" pitchFamily="34" charset="0"/>
                      </a:endParaRPr>
                    </a:p>
                  </a:txBody>
                  <a:tcPr marL="7601" marR="7601" marT="7601" marB="0" anchor="b"/>
                </a:tc>
                <a:tc>
                  <a:txBody>
                    <a:bodyPr/>
                    <a:lstStyle/>
                    <a:p>
                      <a:pPr algn="l" fontAlgn="b"/>
                      <a:r>
                        <a:rPr lang="en-GB" sz="1600" u="none" strike="noStrike" dirty="0">
                          <a:effectLst/>
                        </a:rPr>
                        <a:t>GCSE </a:t>
                      </a:r>
                      <a:endParaRPr lang="en-GB" sz="1600" b="0" i="0" u="none" strike="noStrike" dirty="0">
                        <a:solidFill>
                          <a:srgbClr val="000000"/>
                        </a:solidFill>
                        <a:effectLst/>
                        <a:latin typeface="Arial" panose="020B0604020202020204" pitchFamily="34" charset="0"/>
                      </a:endParaRPr>
                    </a:p>
                  </a:txBody>
                  <a:tcPr marL="7601" marR="7601" marT="7601" marB="0" anchor="b"/>
                </a:tc>
                <a:extLst>
                  <a:ext uri="{0D108BD9-81ED-4DB2-BD59-A6C34878D82A}">
                    <a16:rowId xmlns:a16="http://schemas.microsoft.com/office/drawing/2014/main" val="3637446322"/>
                  </a:ext>
                </a:extLst>
              </a:tr>
            </a:tbl>
          </a:graphicData>
        </a:graphic>
      </p:graphicFrame>
      <p:sp>
        <p:nvSpPr>
          <p:cNvPr id="5" name="Slide Number Placeholder 4"/>
          <p:cNvSpPr>
            <a:spLocks noGrp="1"/>
          </p:cNvSpPr>
          <p:nvPr>
            <p:ph type="sldNum" sz="quarter" idx="12"/>
          </p:nvPr>
        </p:nvSpPr>
        <p:spPr/>
        <p:txBody>
          <a:bodyPr/>
          <a:lstStyle/>
          <a:p>
            <a:fld id="{D79EE95E-F8E2-094D-B99A-E1C9960AC8D9}" type="slidenum">
              <a:rPr lang="en-US" smtClean="0"/>
              <a:pPr/>
              <a:t>6</a:t>
            </a:fld>
            <a:endParaRPr lang="en-US" dirty="0"/>
          </a:p>
        </p:txBody>
      </p:sp>
    </p:spTree>
    <p:extLst>
      <p:ext uri="{BB962C8B-B14F-4D97-AF65-F5344CB8AC3E}">
        <p14:creationId xmlns:p14="http://schemas.microsoft.com/office/powerpoint/2010/main" val="152626498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47B029B-5E32-0942-9861-32AD8EB6BAD7}"/>
              </a:ext>
            </a:extLst>
          </p:cNvPr>
          <p:cNvSpPr>
            <a:spLocks noGrp="1"/>
          </p:cNvSpPr>
          <p:nvPr>
            <p:ph type="sldNum" sz="quarter" idx="12"/>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fld id="{D79EE95E-F8E2-094D-B99A-E1C9960AC8D9}" type="slidenum">
              <a:rPr kumimoji="0" lang="en-US" sz="1200" b="0" i="0" u="none" strike="noStrike" kern="1200" cap="none" spc="0" normalizeH="0" baseline="0" noProof="0" smtClean="0">
                <a:ln>
                  <a:noFill/>
                </a:ln>
                <a:solidFill>
                  <a:srgbClr val="004976"/>
                </a:solidFill>
                <a:effectLst/>
                <a:uLnTx/>
                <a:uFillTx/>
                <a:latin typeface="Calibri" panose="020F0502020204030204"/>
                <a:ea typeface="+mn-ea"/>
                <a:cs typeface="+mn-cs"/>
              </a:rPr>
              <a:pPr marL="0" marR="0" lvl="0" indent="0" algn="ct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004976"/>
              </a:solidFill>
              <a:effectLst/>
              <a:uLnTx/>
              <a:uFillTx/>
              <a:latin typeface="Calibri" panose="020F0502020204030204"/>
              <a:ea typeface="+mn-ea"/>
              <a:cs typeface="+mn-cs"/>
            </a:endParaRPr>
          </a:p>
        </p:txBody>
      </p:sp>
      <p:pic>
        <p:nvPicPr>
          <p:cNvPr id="2" name="Picture 1"/>
          <p:cNvPicPr>
            <a:picLocks noChangeAspect="1"/>
          </p:cNvPicPr>
          <p:nvPr/>
        </p:nvPicPr>
        <p:blipFill rotWithShape="1">
          <a:blip r:embed="rId3"/>
          <a:srcRect l="61077" t="20000" r="20177" b="10741"/>
          <a:stretch/>
        </p:blipFill>
        <p:spPr>
          <a:xfrm>
            <a:off x="0" y="0"/>
            <a:ext cx="5867401" cy="5591175"/>
          </a:xfrm>
          <a:prstGeom prst="rect">
            <a:avLst/>
          </a:prstGeom>
        </p:spPr>
      </p:pic>
      <p:pic>
        <p:nvPicPr>
          <p:cNvPr id="3" name="Picture 2"/>
          <p:cNvPicPr>
            <a:picLocks noChangeAspect="1"/>
          </p:cNvPicPr>
          <p:nvPr/>
        </p:nvPicPr>
        <p:blipFill rotWithShape="1">
          <a:blip r:embed="rId4"/>
          <a:srcRect l="61321" t="22223" r="20176" b="8888"/>
          <a:stretch/>
        </p:blipFill>
        <p:spPr>
          <a:xfrm>
            <a:off x="6064249" y="0"/>
            <a:ext cx="5791201" cy="5743575"/>
          </a:xfrm>
          <a:prstGeom prst="rect">
            <a:avLst/>
          </a:prstGeom>
        </p:spPr>
      </p:pic>
    </p:spTree>
    <p:extLst>
      <p:ext uri="{BB962C8B-B14F-4D97-AF65-F5344CB8AC3E}">
        <p14:creationId xmlns:p14="http://schemas.microsoft.com/office/powerpoint/2010/main" val="38773758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5737"/>
            <a:ext cx="10515600" cy="1325563"/>
          </a:xfrm>
        </p:spPr>
        <p:txBody>
          <a:bodyPr/>
          <a:lstStyle/>
          <a:p>
            <a:r>
              <a:rPr lang="en-GB" dirty="0" smtClean="0"/>
              <a:t>RSC Science Box</a:t>
            </a:r>
            <a:endParaRPr lang="en-GB" dirty="0"/>
          </a:p>
        </p:txBody>
      </p:sp>
      <p:sp>
        <p:nvSpPr>
          <p:cNvPr id="3" name="Content Placeholder 2"/>
          <p:cNvSpPr>
            <a:spLocks noGrp="1"/>
          </p:cNvSpPr>
          <p:nvPr>
            <p:ph idx="1"/>
          </p:nvPr>
        </p:nvSpPr>
        <p:spPr/>
        <p:txBody>
          <a:bodyPr/>
          <a:lstStyle/>
          <a:p>
            <a:r>
              <a:rPr lang="en-GB" dirty="0" smtClean="0"/>
              <a:t>Funding from RSC to purchase material for each class/year.</a:t>
            </a:r>
          </a:p>
          <a:p>
            <a:r>
              <a:rPr lang="en-GB" dirty="0" smtClean="0"/>
              <a:t>Suppling schools with plastic beakers, measuring cylinders and safety glasses</a:t>
            </a:r>
          </a:p>
          <a:p>
            <a:r>
              <a:rPr lang="en-GB" dirty="0" smtClean="0"/>
              <a:t>Science curriculum discussed with teachers and some suggestions of how to bring more of the physical sciences (chemistry and physics) into their lessons and investigations </a:t>
            </a:r>
          </a:p>
          <a:p>
            <a:r>
              <a:rPr lang="en-GB" dirty="0" smtClean="0"/>
              <a:t>Small amounts of material purchased to support additional investigations </a:t>
            </a:r>
          </a:p>
          <a:p>
            <a:r>
              <a:rPr lang="en-GB" dirty="0" smtClean="0"/>
              <a:t>“Ask the Expert” facility for pupils to talk to “real scientists” </a:t>
            </a:r>
            <a:endParaRPr lang="en-GB" dirty="0"/>
          </a:p>
        </p:txBody>
      </p:sp>
      <p:sp>
        <p:nvSpPr>
          <p:cNvPr id="4" name="Slide Number Placeholder 3"/>
          <p:cNvSpPr>
            <a:spLocks noGrp="1"/>
          </p:cNvSpPr>
          <p:nvPr>
            <p:ph type="sldNum" sz="quarter" idx="12"/>
          </p:nvPr>
        </p:nvSpPr>
        <p:spPr/>
        <p:txBody>
          <a:bodyPr/>
          <a:lstStyle/>
          <a:p>
            <a:fld id="{D79EE95E-F8E2-094D-B99A-E1C9960AC8D9}" type="slidenum">
              <a:rPr lang="en-US" smtClean="0"/>
              <a:pPr/>
              <a:t>8</a:t>
            </a:fld>
            <a:endParaRPr lang="en-US" dirty="0"/>
          </a:p>
        </p:txBody>
      </p:sp>
    </p:spTree>
    <p:extLst>
      <p:ext uri="{BB962C8B-B14F-4D97-AF65-F5344CB8AC3E}">
        <p14:creationId xmlns:p14="http://schemas.microsoft.com/office/powerpoint/2010/main" val="28330549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RSC Adopt a Scientist:  RSC Members</a:t>
            </a:r>
            <a:endParaRPr lang="en-GB" dirty="0"/>
          </a:p>
        </p:txBody>
      </p:sp>
      <p:sp>
        <p:nvSpPr>
          <p:cNvPr id="3" name="Content Placeholder 2"/>
          <p:cNvSpPr>
            <a:spLocks noGrp="1"/>
          </p:cNvSpPr>
          <p:nvPr>
            <p:ph idx="1"/>
          </p:nvPr>
        </p:nvSpPr>
        <p:spPr/>
        <p:txBody>
          <a:bodyPr/>
          <a:lstStyle/>
          <a:p>
            <a:r>
              <a:rPr lang="en-GB" dirty="0" smtClean="0"/>
              <a:t>Members requested to register their interest </a:t>
            </a:r>
          </a:p>
          <a:p>
            <a:r>
              <a:rPr lang="en-GB" dirty="0" smtClean="0"/>
              <a:t>RSC to assist in talking with schools to get the meetings set up </a:t>
            </a:r>
          </a:p>
          <a:p>
            <a:r>
              <a:rPr lang="en-GB" dirty="0" smtClean="0"/>
              <a:t>RSC to ensure that all Child and Vulnerable Adult checks are processed before members enter school (members are to meet teachers outside of teaching hours and “Ask an expert” to be facilitated by online conference calls, emails and letters)</a:t>
            </a:r>
          </a:p>
          <a:p>
            <a:r>
              <a:rPr lang="en-GB" dirty="0" smtClean="0"/>
              <a:t>Full training to be mandatory for all Adoptees </a:t>
            </a:r>
          </a:p>
          <a:p>
            <a:r>
              <a:rPr lang="en-GB" dirty="0" smtClean="0"/>
              <a:t>RSC Education Coordinator to facilitate initial meetings and to organise regular discussions with teachers and Adoptee; separately and together) </a:t>
            </a:r>
            <a:endParaRPr lang="en-GB" dirty="0"/>
          </a:p>
        </p:txBody>
      </p:sp>
      <p:sp>
        <p:nvSpPr>
          <p:cNvPr id="4" name="Slide Number Placeholder 3"/>
          <p:cNvSpPr>
            <a:spLocks noGrp="1"/>
          </p:cNvSpPr>
          <p:nvPr>
            <p:ph type="sldNum" sz="quarter" idx="12"/>
          </p:nvPr>
        </p:nvSpPr>
        <p:spPr/>
        <p:txBody>
          <a:bodyPr/>
          <a:lstStyle/>
          <a:p>
            <a:fld id="{D79EE95E-F8E2-094D-B99A-E1C9960AC8D9}" type="slidenum">
              <a:rPr lang="en-US" smtClean="0"/>
              <a:pPr/>
              <a:t>9</a:t>
            </a:fld>
            <a:endParaRPr lang="en-US" dirty="0"/>
          </a:p>
        </p:txBody>
      </p:sp>
    </p:spTree>
    <p:extLst>
      <p:ext uri="{BB962C8B-B14F-4D97-AF65-F5344CB8AC3E}">
        <p14:creationId xmlns:p14="http://schemas.microsoft.com/office/powerpoint/2010/main" val="2096825942"/>
      </p:ext>
    </p:extLst>
  </p:cSld>
  <p:clrMapOvr>
    <a:masterClrMapping/>
  </p:clrMapOvr>
  <p:timing>
    <p:tnLst>
      <p:par>
        <p:cTn id="1" dur="indefinite" restart="never" nodeType="tmRoot"/>
      </p:par>
    </p:tnLst>
  </p:timing>
</p:sld>
</file>

<file path=ppt/theme/theme1.xml><?xml version="1.0" encoding="utf-8"?>
<a:theme xmlns:a="http://schemas.openxmlformats.org/drawingml/2006/main" name="RSC Title slides with image suggestions">
  <a:themeElements>
    <a:clrScheme name="Custom 1">
      <a:dk1>
        <a:srgbClr val="004976"/>
      </a:dk1>
      <a:lt1>
        <a:srgbClr val="FFFFFF"/>
      </a:lt1>
      <a:dk2>
        <a:srgbClr val="004976"/>
      </a:dk2>
      <a:lt2>
        <a:srgbClr val="E7E6E6"/>
      </a:lt2>
      <a:accent1>
        <a:srgbClr val="004976"/>
      </a:accent1>
      <a:accent2>
        <a:srgbClr val="48A9C5"/>
      </a:accent2>
      <a:accent3>
        <a:srgbClr val="EEDC00"/>
      </a:accent3>
      <a:accent4>
        <a:srgbClr val="444544"/>
      </a:accent4>
      <a:accent5>
        <a:srgbClr val="DA1883"/>
      </a:accent5>
      <a:accent6>
        <a:srgbClr val="991E66"/>
      </a:accent6>
      <a:hlink>
        <a:srgbClr val="FF9E1B"/>
      </a:hlink>
      <a:folHlink>
        <a:srgbClr val="54585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RSC Brand Templates [Read-Only]" id="{AE6A4E0D-3F79-40A5-A98B-0602A70D016D}" vid="{03730F64-D45E-45FC-9BC9-36421A58674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1402</TotalTime>
  <Words>1162</Words>
  <Application>Microsoft Office PowerPoint</Application>
  <PresentationFormat>Widescreen</PresentationFormat>
  <Paragraphs>237</Paragraphs>
  <Slides>20</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Arial Rounded MT Bold</vt:lpstr>
      <vt:lpstr>Calibri</vt:lpstr>
      <vt:lpstr>Symbol</vt:lpstr>
      <vt:lpstr>Times New Roman</vt:lpstr>
      <vt:lpstr>RSC Title slides with image suggestions</vt:lpstr>
      <vt:lpstr>Adopt a Scientist  (NI Pilot) </vt:lpstr>
      <vt:lpstr>PowerPoint Presentation</vt:lpstr>
      <vt:lpstr>PowerPoint Presentation</vt:lpstr>
      <vt:lpstr>RSC Adopt a Scientist: school  </vt:lpstr>
      <vt:lpstr>PowerPoint Presentation</vt:lpstr>
      <vt:lpstr>PowerPoint Presentation</vt:lpstr>
      <vt:lpstr>PowerPoint Presentation</vt:lpstr>
      <vt:lpstr>RSC Science Box</vt:lpstr>
      <vt:lpstr>RSC Adopt a Scientist:  RSC Members</vt:lpstr>
      <vt:lpstr>PowerPoint Presentation</vt:lpstr>
      <vt:lpstr>Intended Learning Outcomes</vt:lpstr>
      <vt:lpstr>Sucess Criteria </vt:lpstr>
      <vt:lpstr>World Around Us (WAU)</vt:lpstr>
      <vt:lpstr>PowerPoint Presentation</vt:lpstr>
      <vt:lpstr>PowerPoint Presentation</vt:lpstr>
      <vt:lpstr>PowerPoint Presentation</vt:lpstr>
      <vt:lpstr>Practical activities and resources </vt:lpstr>
      <vt:lpstr>PowerPoint Presentation</vt:lpstr>
      <vt:lpstr>PowerPoint Presentation</vt:lpstr>
      <vt:lpstr>Any questions? </vt:lpstr>
    </vt:vector>
  </TitlesOfParts>
  <Company>Royal Society of Chemistry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Adopt a Scientist  (NI Pilot)</dc:title>
  <dc:creator>Declan McGeown</dc:creator>
  <dc:description>ASE RSC Adopt a Scientist 9Jan2021
https://edu.rsc.org/ase</dc:description>
  <cp:lastModifiedBy>Katherine Hartop</cp:lastModifiedBy>
  <cp:revision>25</cp:revision>
  <dcterms:created xsi:type="dcterms:W3CDTF">2021-01-07T11:55:16Z</dcterms:created>
  <dcterms:modified xsi:type="dcterms:W3CDTF">2021-01-18T12:03:53Z</dcterms:modified>
</cp:coreProperties>
</file>