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6" r:id="rId4"/>
    <p:sldMasterId id="2147483728" r:id="rId5"/>
    <p:sldMasterId id="2147483770" r:id="rId6"/>
    <p:sldMasterId id="2147483783" r:id="rId7"/>
    <p:sldMasterId id="2147483720" r:id="rId8"/>
  </p:sldMasterIdLst>
  <p:notesMasterIdLst>
    <p:notesMasterId r:id="rId23"/>
  </p:notesMasterIdLst>
  <p:handoutMasterIdLst>
    <p:handoutMasterId r:id="rId24"/>
  </p:handoutMasterIdLst>
  <p:sldIdLst>
    <p:sldId id="276" r:id="rId9"/>
    <p:sldId id="301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0" r:id="rId19"/>
    <p:sldId id="302" r:id="rId20"/>
    <p:sldId id="299" r:id="rId21"/>
    <p:sldId id="267" r:id="rId22"/>
  </p:sldIdLst>
  <p:sldSz cx="12192000" cy="6858000"/>
  <p:notesSz cx="9144000" cy="6858000"/>
  <p:embeddedFontLst>
    <p:embeddedFont>
      <p:font typeface="Source Sans Pro" panose="020B0503030403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D700"/>
    <a:srgbClr val="FF9E1B"/>
    <a:srgbClr val="54585A"/>
    <a:srgbClr val="FC4C02"/>
    <a:srgbClr val="48A9C5"/>
    <a:srgbClr val="DA1883"/>
    <a:srgbClr val="71DBD4"/>
    <a:srgbClr val="004976"/>
    <a:srgbClr val="EEDC00"/>
    <a:srgbClr val="DA188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1883"/>
  </p:normalViewPr>
  <p:slideViewPr>
    <p:cSldViewPr snapToGrid="0" snapToObjects="1">
      <p:cViewPr varScale="1">
        <p:scale>
          <a:sx n="66" d="100"/>
          <a:sy n="66" d="100"/>
        </p:scale>
        <p:origin x="122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215" d="100"/>
          <a:sy n="215" d="100"/>
        </p:scale>
        <p:origin x="104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5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651BEE-5FE4-C441-9F2C-41CD9F3E752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DC1556-3282-D54E-9666-A6009195D84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44BBD-E561-554A-9F92-CB21E4AA9279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FE62AF-CBAC-984D-92F2-8303EBCB9F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ECE20A-010F-F540-B491-BDD01FD75A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A0C9C-0870-9F46-A85C-4AA6F1FDB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6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4C33D-B07C-ED4A-A191-0E78847F68E4}" type="datetimeFigureOut">
              <a:rPr lang="en-US" smtClean="0"/>
              <a:t>1/5/2021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32B7F-5DDE-2249-94F1-C98945D46A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95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sc.org/new-perspectives/talent/bullying-and-harassment-support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rsc.org/new-perspectives/talent/inclusion-and-diversity/resources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Title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932B7F-5DDE-2249-94F1-C98945D46A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86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CHAIR’S NOTES/SCRIPT: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want everyone to enjoy the [</a:t>
            </a:r>
            <a:r>
              <a:rPr lang="en-GB" dirty="0">
                <a:solidFill>
                  <a:srgbClr val="FF0000"/>
                </a:solidFill>
              </a:rPr>
              <a:t>workshop</a:t>
            </a:r>
            <a:r>
              <a:rPr lang="en-GB" dirty="0"/>
              <a:t>] and feel able to contribute.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We will not share any communication on anyone’s personal circumstances or experience.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will treat each other with dignity and respect and conduct ourselves in a respectful manner.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dirty="0"/>
              <a:t>We will be kind to each other and will not insult or put down other [</a:t>
            </a:r>
            <a:r>
              <a:rPr lang="en-GB" dirty="0">
                <a:solidFill>
                  <a:srgbClr val="FF0000"/>
                </a:solidFill>
              </a:rPr>
              <a:t>workshop</a:t>
            </a:r>
            <a:r>
              <a:rPr lang="en-GB" dirty="0"/>
              <a:t>] attendees.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 communication, be it online or in person, will be appropriate for a professional audience and be considerate of people from different cultural backgrounds.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agree that harassment and exclusionary jokes are not appropriate.</a:t>
            </a:r>
            <a:r>
              <a:rPr lang="en-GB" baseline="0" dirty="0"/>
              <a:t> </a:t>
            </a:r>
            <a:r>
              <a:rPr lang="en-US" altLang="en-US" dirty="0"/>
              <a:t>Harassment includes (but is not limited to) offensive verbal comments, deliberate intimidation, stalking, following, harassing photography or recording, sustained disruption of discussions, inappropriate physical contact and unwanted sexual attention.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 will contribute to discussion with a constructive and positive approach.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USEFUL LINKS: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Bullying and Harassment support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https://www.rsc.org/new-perspectives/talent/bullying-and-harassment-support/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Inclusion &amp; Diversity resources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https://www.rsc.org/new-perspectives/talent/inclusion-and-diversity/resources/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932B7F-5DDE-2249-94F1-C98945D46AB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02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As an intro you could ask people to type into</a:t>
            </a:r>
            <a:r>
              <a:rPr lang="en-GB" baseline="0" dirty="0" smtClean="0"/>
              <a:t> the chat who their local EC 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20F8F-78F5-40F9-ACDE-FC605C3A4FA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242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532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4546E6-46B6-D44C-83AB-EBBCA8E6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C257279-B9EF-A045-8EDC-DA61A6960F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05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50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76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067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346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275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759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581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2302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6105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1813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403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184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00819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57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86794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7E81742-75C4-BB4A-8723-2F34463C78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13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0588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66564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768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275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3275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788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2302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926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1813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800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1846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05841" y="-2066564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00819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463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229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dark furnature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66564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229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6925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FF0B85-EA38-D543-A9E7-81E2FCAF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7E81742-75C4-BB4A-8723-2F34463C78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2F17D6B-3660-6243-A16E-99AF1195E9A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2203" y="1825625"/>
            <a:ext cx="5181597" cy="369252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996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content_small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275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142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dark 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0922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content_Large image_light">
    <p:bg>
      <p:bgPr>
        <a:solidFill>
          <a:srgbClr val="97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23026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DA1883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DA188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7823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81813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6422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Green_small image_ligh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7B22BDE-B87E-1B4D-A1C5-01C17B34A0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A2601DF-7383-C94A-AF33-79FC3030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0553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ligh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05841" y="-2066564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00819" y="-2870562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6980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09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content_Green_Large image_dark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8E35AF7E-E120-AC43-8895-4336B9C111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5816473" y="-2055859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54585A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311451" y="-2859857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FF9E1B">
              <a:alpha val="69804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169388" y="-827461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FF9E1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8" y="1418400"/>
            <a:ext cx="36000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3600000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8598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137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Light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9">
            <a:extLst>
              <a:ext uri="{FF2B5EF4-FFF2-40B4-BE49-F238E27FC236}">
                <a16:creationId xmlns:a16="http://schemas.microsoft.com/office/drawing/2014/main" id="{7BCD343E-6206-FE45-97EE-0AE253ED3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7">
            <a:extLst>
              <a:ext uri="{FF2B5EF4-FFF2-40B4-BE49-F238E27FC236}">
                <a16:creationId xmlns:a16="http://schemas.microsoft.com/office/drawing/2014/main" id="{C114FF06-A998-E44D-9A84-3C03B63E92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26099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39">
            <a:extLst>
              <a:ext uri="{FF2B5EF4-FFF2-40B4-BE49-F238E27FC236}">
                <a16:creationId xmlns:a16="http://schemas.microsoft.com/office/drawing/2014/main" id="{F1D4AB2B-C328-4440-8BB8-24FA7D155D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CE307A8-8113-EB47-B157-15DE53B406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D63A29-44FB-D448-BB1D-4B0CB24895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43538" y="0"/>
            <a:ext cx="3736885" cy="162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989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11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_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680485"/>
            <a:ext cx="3382926" cy="48376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8DEC-A96F-9A47-A8E4-0FA7FFA1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7E81742-75C4-BB4A-8723-2F34463C78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129B85AA-20D7-534E-B4DC-A0FF68BBCE4B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4380614" y="680485"/>
            <a:ext cx="6973186" cy="4837665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6478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2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911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772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457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593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accent5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355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7359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900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_Dark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9">
            <a:extLst>
              <a:ext uri="{FF2B5EF4-FFF2-40B4-BE49-F238E27FC236}">
                <a16:creationId xmlns:a16="http://schemas.microsoft.com/office/drawing/2014/main" id="{C4BFB177-658E-9D4B-9743-A034CE0ACCE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7">
            <a:extLst>
              <a:ext uri="{FF2B5EF4-FFF2-40B4-BE49-F238E27FC236}">
                <a16:creationId xmlns:a16="http://schemas.microsoft.com/office/drawing/2014/main" id="{15BB576E-0D3A-FD40-B1B7-A802C38F01D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15395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9">
            <a:extLst>
              <a:ext uri="{FF2B5EF4-FFF2-40B4-BE49-F238E27FC236}">
                <a16:creationId xmlns:a16="http://schemas.microsoft.com/office/drawing/2014/main" id="{DFB76EA9-E92E-BB45-B47D-0AA9D6CA24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D9E2418-4355-1741-A684-BF56D2E8BD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43538" y="0"/>
            <a:ext cx="3736885" cy="16247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D3C2EFD-1039-7141-90D1-4E30494619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86130" y="5964460"/>
            <a:ext cx="662940" cy="65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2527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_Light image B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9">
            <a:extLst>
              <a:ext uri="{FF2B5EF4-FFF2-40B4-BE49-F238E27FC236}">
                <a16:creationId xmlns:a16="http://schemas.microsoft.com/office/drawing/2014/main" id="{7BCD343E-6206-FE45-97EE-0AE253ED3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4893608" y="-811397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37">
            <a:extLst>
              <a:ext uri="{FF2B5EF4-FFF2-40B4-BE49-F238E27FC236}">
                <a16:creationId xmlns:a16="http://schemas.microsoft.com/office/drawing/2014/main" id="{C114FF06-A998-E44D-9A84-3C03B63E92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414" y="-1626099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rgbClr val="97D700">
              <a:alpha val="70000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Freeform 39">
            <a:extLst>
              <a:ext uri="{FF2B5EF4-FFF2-40B4-BE49-F238E27FC236}">
                <a16:creationId xmlns:a16="http://schemas.microsoft.com/office/drawing/2014/main" id="{F1D4AB2B-C328-4440-8BB8-24FA7D155D6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92253" y="417002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rgbClr val="97D700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415" y="2131028"/>
            <a:ext cx="3833263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</a:t>
            </a:r>
            <a:br>
              <a:rPr lang="en-US" dirty="0"/>
            </a:br>
            <a:r>
              <a:rPr lang="en-US" dirty="0"/>
              <a:t>edit Master 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414" y="4684167"/>
            <a:ext cx="3833263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subtitle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D4832C8-1331-8C4E-B9D5-C80FC9F7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FCE307A8-8113-EB47-B157-15DE53B406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D63A29-44FB-D448-BB1D-4B0CB24895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43538" y="0"/>
            <a:ext cx="3736885" cy="162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246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950" y="5962650"/>
            <a:ext cx="665163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0532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4546E6-46B6-D44C-83AB-EBBCA8E6E1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10950" y="6089650"/>
            <a:ext cx="444500" cy="428625"/>
          </a:xfrm>
        </p:spPr>
        <p:txBody>
          <a:bodyPr wrap="square"/>
          <a:lstStyle>
            <a:lvl1pPr algn="ctr"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EFA4EF-E8B8-4DA1-965D-FBEB5CA7A9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997980"/>
      </p:ext>
    </p:extLst>
  </p:cSld>
  <p:clrMapOvr>
    <a:masterClrMapping/>
  </p:clrMapOvr>
  <p:transition spd="slow" advClick="0" advTm="20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9E18289-5FD2-4C4A-A9D5-B622C4B99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0794E6E-B9B1-0748-82AD-41B05F527D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6" name="Table Placeholder 6">
            <a:extLst>
              <a:ext uri="{FF2B5EF4-FFF2-40B4-BE49-F238E27FC236}">
                <a16:creationId xmlns:a16="http://schemas.microsoft.com/office/drawing/2014/main" id="{DC049574-F75B-C04C-BFCD-E2F92B16AFD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500063"/>
            <a:ext cx="10515600" cy="4879976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467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58927C-F442-974F-B903-89BC261FE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D1C98986-4A0D-1446-9BAF-4FDD09D9BB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6" name="Chart Placeholder 3">
            <a:extLst>
              <a:ext uri="{FF2B5EF4-FFF2-40B4-BE49-F238E27FC236}">
                <a16:creationId xmlns:a16="http://schemas.microsoft.com/office/drawing/2014/main" id="{89AD3FAB-D7F1-6640-9A20-0CEB2F352565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38200" y="500062"/>
            <a:ext cx="10515600" cy="4950827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195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62C6B38C-347D-0749-90D6-086F0F503874}"/>
              </a:ext>
            </a:extLst>
          </p:cNvPr>
          <p:cNvSpPr/>
          <p:nvPr userDrawn="1"/>
        </p:nvSpPr>
        <p:spPr>
          <a:xfrm>
            <a:off x="1886274" y="-792480"/>
            <a:ext cx="8464226" cy="8464226"/>
          </a:xfrm>
          <a:prstGeom prst="ellipse">
            <a:avLst/>
          </a:prstGeom>
          <a:solidFill>
            <a:srgbClr val="71DB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35B18D7-70E2-804E-A5AE-D5F1B750B689}"/>
              </a:ext>
            </a:extLst>
          </p:cNvPr>
          <p:cNvGrpSpPr/>
          <p:nvPr userDrawn="1"/>
        </p:nvGrpSpPr>
        <p:grpSpPr>
          <a:xfrm rot="13500000" flipH="1">
            <a:off x="4775873" y="1621409"/>
            <a:ext cx="5119341" cy="8195339"/>
            <a:chOff x="12727547" y="-5509958"/>
            <a:chExt cx="1257062" cy="2012378"/>
          </a:xfrm>
        </p:grpSpPr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FB614B19-1007-5C47-BA46-F316A667111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727547" y="-5509958"/>
              <a:ext cx="1197716" cy="119771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762 h 2938"/>
                <a:gd name="T6" fmla="*/ 2174 w 2937"/>
                <a:gd name="T7" fmla="*/ 2937 h 2938"/>
                <a:gd name="T8" fmla="*/ 2936 w 2937"/>
                <a:gd name="T9" fmla="*/ 2937 h 2938"/>
                <a:gd name="T10" fmla="*/ 2071 w 2937"/>
                <a:gd name="T11" fmla="*/ 861 h 2938"/>
                <a:gd name="T12" fmla="*/ 0 w 2937"/>
                <a:gd name="T1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rgbClr val="115E67">
                <a:alpha val="70000"/>
              </a:srgb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Freeform 39">
              <a:extLst>
                <a:ext uri="{FF2B5EF4-FFF2-40B4-BE49-F238E27FC236}">
                  <a16:creationId xmlns:a16="http://schemas.microsoft.com/office/drawing/2014/main" id="{633922DA-568A-A04C-A235-C48A97F9B44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389348" y="-5121510"/>
              <a:ext cx="595261" cy="1623930"/>
            </a:xfrm>
            <a:custGeom>
              <a:avLst/>
              <a:gdLst>
                <a:gd name="T0" fmla="*/ 361 w 1461"/>
                <a:gd name="T1" fmla="*/ 0 h 3980"/>
                <a:gd name="T2" fmla="*/ 361 w 1461"/>
                <a:gd name="T3" fmla="*/ 0 h 3980"/>
                <a:gd name="T4" fmla="*/ 0 w 1461"/>
                <a:gd name="T5" fmla="*/ 361 h 3980"/>
                <a:gd name="T6" fmla="*/ 0 w 1461"/>
                <a:gd name="T7" fmla="*/ 3617 h 3980"/>
                <a:gd name="T8" fmla="*/ 361 w 1461"/>
                <a:gd name="T9" fmla="*/ 3979 h 3980"/>
                <a:gd name="T10" fmla="*/ 361 w 1461"/>
                <a:gd name="T11" fmla="*/ 0 h 3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rgbClr val="115E67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86274" y="2743399"/>
            <a:ext cx="8464226" cy="1279991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FD32AE-9E32-8F40-8F08-F2F094316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DCE0794-79A8-924F-AC74-259A9A8848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454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003678" y="2632021"/>
            <a:ext cx="4203910" cy="92052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6000"/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F2A05D-F78E-6B44-85E5-D1B1FE102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CAA7D6A-DF01-8046-A134-609F0E8D0E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F4695B35-E438-4945-845A-81983BFC5FDA}"/>
              </a:ext>
            </a:extLst>
          </p:cNvPr>
          <p:cNvGrpSpPr/>
          <p:nvPr userDrawn="1"/>
        </p:nvGrpSpPr>
        <p:grpSpPr>
          <a:xfrm>
            <a:off x="6105633" y="471742"/>
            <a:ext cx="3037170" cy="4862080"/>
            <a:chOff x="6235307" y="547942"/>
            <a:chExt cx="3037170" cy="4862080"/>
          </a:xfrm>
        </p:grpSpPr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id="{08164030-0F11-0A4A-BFA6-1E031A2A10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235307" y="547942"/>
              <a:ext cx="2893785" cy="2893786"/>
            </a:xfrm>
            <a:custGeom>
              <a:avLst/>
              <a:gdLst>
                <a:gd name="T0" fmla="*/ 0 w 2937"/>
                <a:gd name="T1" fmla="*/ 0 h 2938"/>
                <a:gd name="T2" fmla="*/ 0 w 2937"/>
                <a:gd name="T3" fmla="*/ 0 h 2938"/>
                <a:gd name="T4" fmla="*/ 0 w 2937"/>
                <a:gd name="T5" fmla="*/ 762 h 2938"/>
                <a:gd name="T6" fmla="*/ 2174 w 2937"/>
                <a:gd name="T7" fmla="*/ 2937 h 2938"/>
                <a:gd name="T8" fmla="*/ 2936 w 2937"/>
                <a:gd name="T9" fmla="*/ 2937 h 2938"/>
                <a:gd name="T10" fmla="*/ 2071 w 2937"/>
                <a:gd name="T11" fmla="*/ 861 h 2938"/>
                <a:gd name="T12" fmla="*/ 0 w 2937"/>
                <a:gd name="T1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7" h="2938">
                  <a:moveTo>
                    <a:pt x="0" y="0"/>
                  </a:moveTo>
                  <a:lnTo>
                    <a:pt x="0" y="0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1196" y="762"/>
                    <a:pt x="2170" y="1740"/>
                    <a:pt x="2174" y="2937"/>
                  </a:cubicBezTo>
                  <a:cubicBezTo>
                    <a:pt x="2936" y="2937"/>
                    <a:pt x="2936" y="2937"/>
                    <a:pt x="2936" y="2937"/>
                  </a:cubicBezTo>
                  <a:cubicBezTo>
                    <a:pt x="2932" y="2127"/>
                    <a:pt x="2605" y="1395"/>
                    <a:pt x="2071" y="861"/>
                  </a:cubicBezTo>
                  <a:cubicBezTo>
                    <a:pt x="1541" y="331"/>
                    <a:pt x="809" y="0"/>
                    <a:pt x="0" y="0"/>
                  </a:cubicBezTo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Freeform 39">
              <a:extLst>
                <a:ext uri="{FF2B5EF4-FFF2-40B4-BE49-F238E27FC236}">
                  <a16:creationId xmlns:a16="http://schemas.microsoft.com/office/drawing/2014/main" id="{BB0ABC1A-957A-714C-B4CC-DE4F98AA6E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834276" y="1486467"/>
              <a:ext cx="1438201" cy="3923555"/>
            </a:xfrm>
            <a:custGeom>
              <a:avLst/>
              <a:gdLst>
                <a:gd name="T0" fmla="*/ 361 w 1461"/>
                <a:gd name="T1" fmla="*/ 0 h 3980"/>
                <a:gd name="T2" fmla="*/ 361 w 1461"/>
                <a:gd name="T3" fmla="*/ 0 h 3980"/>
                <a:gd name="T4" fmla="*/ 0 w 1461"/>
                <a:gd name="T5" fmla="*/ 361 h 3980"/>
                <a:gd name="T6" fmla="*/ 0 w 1461"/>
                <a:gd name="T7" fmla="*/ 3617 h 3980"/>
                <a:gd name="T8" fmla="*/ 361 w 1461"/>
                <a:gd name="T9" fmla="*/ 3979 h 3980"/>
                <a:gd name="T10" fmla="*/ 361 w 1461"/>
                <a:gd name="T11" fmla="*/ 0 h 3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1" h="3980">
                  <a:moveTo>
                    <a:pt x="361" y="0"/>
                  </a:moveTo>
                  <a:lnTo>
                    <a:pt x="361" y="0"/>
                  </a:lnTo>
                  <a:cubicBezTo>
                    <a:pt x="0" y="361"/>
                    <a:pt x="0" y="361"/>
                    <a:pt x="0" y="361"/>
                  </a:cubicBezTo>
                  <a:cubicBezTo>
                    <a:pt x="900" y="1257"/>
                    <a:pt x="900" y="2717"/>
                    <a:pt x="0" y="3617"/>
                  </a:cubicBezTo>
                  <a:cubicBezTo>
                    <a:pt x="361" y="3979"/>
                    <a:pt x="361" y="3979"/>
                    <a:pt x="361" y="3979"/>
                  </a:cubicBezTo>
                  <a:cubicBezTo>
                    <a:pt x="1460" y="2881"/>
                    <a:pt x="1460" y="1093"/>
                    <a:pt x="36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365523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ontent_small image_dark furnatu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9019B306-2640-584D-92C6-25A46D7C5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284298" y="5962659"/>
            <a:ext cx="664772" cy="653311"/>
          </a:xfrm>
          <a:prstGeom prst="rect">
            <a:avLst/>
          </a:prstGeom>
        </p:spPr>
      </p:pic>
      <p:sp>
        <p:nvSpPr>
          <p:cNvPr id="7" name="Freeform 29">
            <a:extLst>
              <a:ext uri="{FF2B5EF4-FFF2-40B4-BE49-F238E27FC236}">
                <a16:creationId xmlns:a16="http://schemas.microsoft.com/office/drawing/2014/main" id="{92CD9B39-46AB-F042-B018-629A22572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233841" y="-2066564"/>
            <a:ext cx="11010044" cy="10991128"/>
          </a:xfrm>
          <a:custGeom>
            <a:avLst/>
            <a:gdLst>
              <a:gd name="T0" fmla="*/ 0 w 5131"/>
              <a:gd name="T1" fmla="*/ 2563 h 5126"/>
              <a:gd name="T2" fmla="*/ 0 w 5131"/>
              <a:gd name="T3" fmla="*/ 2563 h 5126"/>
              <a:gd name="T4" fmla="*/ 2567 w 5131"/>
              <a:gd name="T5" fmla="*/ 5125 h 5126"/>
              <a:gd name="T6" fmla="*/ 5130 w 5131"/>
              <a:gd name="T7" fmla="*/ 2563 h 5126"/>
              <a:gd name="T8" fmla="*/ 2567 w 5131"/>
              <a:gd name="T9" fmla="*/ 0 h 5126"/>
              <a:gd name="T10" fmla="*/ 0 w 5131"/>
              <a:gd name="T11" fmla="*/ 2563 h 5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31" h="5126">
                <a:moveTo>
                  <a:pt x="0" y="2563"/>
                </a:moveTo>
                <a:lnTo>
                  <a:pt x="0" y="2563"/>
                </a:lnTo>
                <a:cubicBezTo>
                  <a:pt x="0" y="3980"/>
                  <a:pt x="1150" y="5125"/>
                  <a:pt x="2567" y="5125"/>
                </a:cubicBezTo>
                <a:cubicBezTo>
                  <a:pt x="3980" y="5125"/>
                  <a:pt x="5130" y="3980"/>
                  <a:pt x="5130" y="2563"/>
                </a:cubicBezTo>
                <a:cubicBezTo>
                  <a:pt x="5130" y="1146"/>
                  <a:pt x="3980" y="0"/>
                  <a:pt x="2567" y="0"/>
                </a:cubicBezTo>
                <a:cubicBezTo>
                  <a:pt x="1150" y="0"/>
                  <a:pt x="0" y="1146"/>
                  <a:pt x="0" y="2563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37">
            <a:extLst>
              <a:ext uri="{FF2B5EF4-FFF2-40B4-BE49-F238E27FC236}">
                <a16:creationId xmlns:a16="http://schemas.microsoft.com/office/drawing/2014/main" id="{F85BEC64-E208-664F-9EE0-9B7FB09BB4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271181" y="-2881267"/>
            <a:ext cx="6299561" cy="6299562"/>
          </a:xfrm>
          <a:custGeom>
            <a:avLst/>
            <a:gdLst>
              <a:gd name="T0" fmla="*/ 0 w 2937"/>
              <a:gd name="T1" fmla="*/ 0 h 2938"/>
              <a:gd name="T2" fmla="*/ 0 w 2937"/>
              <a:gd name="T3" fmla="*/ 0 h 2938"/>
              <a:gd name="T4" fmla="*/ 0 w 2937"/>
              <a:gd name="T5" fmla="*/ 762 h 2938"/>
              <a:gd name="T6" fmla="*/ 2174 w 2937"/>
              <a:gd name="T7" fmla="*/ 2937 h 2938"/>
              <a:gd name="T8" fmla="*/ 2936 w 2937"/>
              <a:gd name="T9" fmla="*/ 2937 h 2938"/>
              <a:gd name="T10" fmla="*/ 2071 w 2937"/>
              <a:gd name="T11" fmla="*/ 861 h 2938"/>
              <a:gd name="T12" fmla="*/ 0 w 2937"/>
              <a:gd name="T13" fmla="*/ 0 h 2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37" h="2938">
                <a:moveTo>
                  <a:pt x="0" y="0"/>
                </a:moveTo>
                <a:lnTo>
                  <a:pt x="0" y="0"/>
                </a:lnTo>
                <a:cubicBezTo>
                  <a:pt x="0" y="762"/>
                  <a:pt x="0" y="762"/>
                  <a:pt x="0" y="762"/>
                </a:cubicBezTo>
                <a:cubicBezTo>
                  <a:pt x="1196" y="762"/>
                  <a:pt x="2170" y="1740"/>
                  <a:pt x="2174" y="2937"/>
                </a:cubicBezTo>
                <a:cubicBezTo>
                  <a:pt x="2936" y="2937"/>
                  <a:pt x="2936" y="2937"/>
                  <a:pt x="2936" y="2937"/>
                </a:cubicBezTo>
                <a:cubicBezTo>
                  <a:pt x="2932" y="2127"/>
                  <a:pt x="2605" y="1395"/>
                  <a:pt x="2071" y="861"/>
                </a:cubicBezTo>
                <a:cubicBezTo>
                  <a:pt x="1541" y="331"/>
                  <a:pt x="809" y="0"/>
                  <a:pt x="0" y="0"/>
                </a:cubicBezTo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39">
            <a:extLst>
              <a:ext uri="{FF2B5EF4-FFF2-40B4-BE49-F238E27FC236}">
                <a16:creationId xmlns:a16="http://schemas.microsoft.com/office/drawing/2014/main" id="{EC7D8381-5A4C-4445-9CDD-61865BC7CF2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752020" y="-838166"/>
            <a:ext cx="3130860" cy="8541295"/>
          </a:xfrm>
          <a:custGeom>
            <a:avLst/>
            <a:gdLst>
              <a:gd name="T0" fmla="*/ 361 w 1461"/>
              <a:gd name="T1" fmla="*/ 0 h 3980"/>
              <a:gd name="T2" fmla="*/ 361 w 1461"/>
              <a:gd name="T3" fmla="*/ 0 h 3980"/>
              <a:gd name="T4" fmla="*/ 0 w 1461"/>
              <a:gd name="T5" fmla="*/ 361 h 3980"/>
              <a:gd name="T6" fmla="*/ 0 w 1461"/>
              <a:gd name="T7" fmla="*/ 3617 h 3980"/>
              <a:gd name="T8" fmla="*/ 361 w 1461"/>
              <a:gd name="T9" fmla="*/ 3979 h 3980"/>
              <a:gd name="T10" fmla="*/ 361 w 1461"/>
              <a:gd name="T11" fmla="*/ 0 h 3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1" h="3980">
                <a:moveTo>
                  <a:pt x="361" y="0"/>
                </a:moveTo>
                <a:lnTo>
                  <a:pt x="361" y="0"/>
                </a:lnTo>
                <a:cubicBezTo>
                  <a:pt x="0" y="361"/>
                  <a:pt x="0" y="361"/>
                  <a:pt x="0" y="361"/>
                </a:cubicBezTo>
                <a:cubicBezTo>
                  <a:pt x="900" y="1257"/>
                  <a:pt x="900" y="2717"/>
                  <a:pt x="0" y="3617"/>
                </a:cubicBezTo>
                <a:cubicBezTo>
                  <a:pt x="361" y="3979"/>
                  <a:pt x="361" y="3979"/>
                  <a:pt x="361" y="3979"/>
                </a:cubicBezTo>
                <a:cubicBezTo>
                  <a:pt x="1460" y="2881"/>
                  <a:pt x="1460" y="1093"/>
                  <a:pt x="361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737" y="1418400"/>
            <a:ext cx="7404281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738" y="2743963"/>
            <a:ext cx="7404282" cy="32218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BD4DF1C-4919-E74C-8022-BE00FD75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0950" y="6089650"/>
            <a:ext cx="444500" cy="428625"/>
          </a:xfrm>
          <a:prstGeom prst="rect">
            <a:avLst/>
          </a:prstGeom>
          <a:ln>
            <a:noFill/>
          </a:ln>
        </p:spPr>
        <p:txBody>
          <a:bodyPr wrap="square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61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38006"/>
            <a:ext cx="10515600" cy="260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118BDD-F44A-4746-8FED-8BF7143694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720631"/>
            <a:ext cx="2615950" cy="1137369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D999B-ED2D-C749-9409-2DEB3DB29ED3}"/>
              </a:ext>
            </a:extLst>
          </p:cNvPr>
          <p:cNvCxnSpPr>
            <a:cxnSpLocks/>
          </p:cNvCxnSpPr>
          <p:nvPr userDrawn="1"/>
        </p:nvCxnSpPr>
        <p:spPr>
          <a:xfrm>
            <a:off x="318000" y="5720598"/>
            <a:ext cx="1155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600" y="6089400"/>
            <a:ext cx="442800" cy="428400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0F71C26E-414A-D040-BA27-20C74906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9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0" r:id="rId2"/>
    <p:sldLayoutId id="2147483752" r:id="rId3"/>
    <p:sldLayoutId id="2147483753" r:id="rId4"/>
    <p:sldLayoutId id="2147483718" r:id="rId5"/>
    <p:sldLayoutId id="2147483719" r:id="rId6"/>
    <p:sldLayoutId id="2147483708" r:id="rId7"/>
    <p:sldLayoutId id="214748371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lang="en-US" sz="2400" b="0" i="0" kern="1200" dirty="0" smtClean="0">
          <a:solidFill>
            <a:srgbClr val="54585A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rgbClr val="54585A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rgbClr val="54585A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 smtClean="0">
          <a:solidFill>
            <a:srgbClr val="54585A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rgbClr val="54585A"/>
          </a:solidFill>
          <a:effectLst/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38006"/>
            <a:ext cx="10515600" cy="260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118BDD-F44A-4746-8FED-8BF71436943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5720631"/>
            <a:ext cx="2615950" cy="113736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600" y="6089400"/>
            <a:ext cx="442800" cy="428400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0F71C26E-414A-D040-BA27-20C74906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3896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4" r:id="rId3"/>
    <p:sldLayoutId id="2147483745" r:id="rId4"/>
    <p:sldLayoutId id="2147483766" r:id="rId5"/>
    <p:sldLayoutId id="2147483767" r:id="rId6"/>
    <p:sldLayoutId id="2147483768" r:id="rId7"/>
    <p:sldLayoutId id="2147483769" r:id="rId8"/>
    <p:sldLayoutId id="2147483748" r:id="rId9"/>
    <p:sldLayoutId id="2147483749" r:id="rId10"/>
    <p:sldLayoutId id="2147483750" r:id="rId11"/>
    <p:sldLayoutId id="214748375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lang="en-US" sz="24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38006"/>
            <a:ext cx="10515600" cy="260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118BDD-F44A-4746-8FED-8BF7143694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720631"/>
            <a:ext cx="2615950" cy="113736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600" y="6089400"/>
            <a:ext cx="442800" cy="428400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0F71C26E-414A-D040-BA27-20C74906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0060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lang="en-US" sz="24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38006"/>
            <a:ext cx="10515600" cy="260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118BDD-F44A-4746-8FED-8BF7143694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720631"/>
            <a:ext cx="2615950" cy="113736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600" y="6089400"/>
            <a:ext cx="442800" cy="428400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0F71C26E-414A-D040-BA27-20C74906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074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lang="en-US" sz="24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 smtClean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538006"/>
            <a:ext cx="10515600" cy="260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118BDD-F44A-4746-8FED-8BF71436943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5720631"/>
            <a:ext cx="2615950" cy="113736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09600" y="6089400"/>
            <a:ext cx="442800" cy="428400"/>
          </a:xfrm>
          <a:prstGeom prst="rect">
            <a:avLst/>
          </a:prstGeom>
        </p:spPr>
        <p:txBody>
          <a:bodyPr vert="horz" lIns="9000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D79EE95E-F8E2-094D-B99A-E1C9960AC8D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0">
            <a:extLst>
              <a:ext uri="{FF2B5EF4-FFF2-40B4-BE49-F238E27FC236}">
                <a16:creationId xmlns:a16="http://schemas.microsoft.com/office/drawing/2014/main" id="{0F71C26E-414A-D040-BA27-20C74906D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1832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63" r:id="rId3"/>
    <p:sldLayoutId id="2147483764" r:id="rId4"/>
    <p:sldLayoutId id="2147483722" r:id="rId5"/>
    <p:sldLayoutId id="2147483758" r:id="rId6"/>
    <p:sldLayoutId id="2147483759" r:id="rId7"/>
    <p:sldLayoutId id="2147483761" r:id="rId8"/>
    <p:sldLayoutId id="2147483756" r:id="rId9"/>
    <p:sldLayoutId id="2147483760" r:id="rId10"/>
    <p:sldLayoutId id="2147483765" r:id="rId11"/>
    <p:sldLayoutId id="2147483757" r:id="rId12"/>
    <p:sldLayoutId id="214748379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4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20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 smtClean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lang="en-US" sz="1800" b="0" i="0" kern="1200" dirty="0">
          <a:solidFill>
            <a:srgbClr val="54585A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hristodoulour@rsc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7.xml"/><Relationship Id="rId4" Type="http://schemas.openxmlformats.org/officeDocument/2006/relationships/hyperlink" Target="mailto:nelmess@rsc.or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4.jpeg"/><Relationship Id="rId18" Type="http://schemas.openxmlformats.org/officeDocument/2006/relationships/image" Target="../media/image46.jpeg"/><Relationship Id="rId26" Type="http://schemas.openxmlformats.org/officeDocument/2006/relationships/image" Target="../media/image53.jpeg"/><Relationship Id="rId3" Type="http://schemas.openxmlformats.org/officeDocument/2006/relationships/image" Target="../media/image37.png"/><Relationship Id="rId21" Type="http://schemas.openxmlformats.org/officeDocument/2006/relationships/image" Target="../media/image49.jpeg"/><Relationship Id="rId34" Type="http://schemas.openxmlformats.org/officeDocument/2006/relationships/image" Target="../media/image54.jpeg"/><Relationship Id="rId7" Type="http://schemas.openxmlformats.org/officeDocument/2006/relationships/image" Target="../media/image40.jpeg"/><Relationship Id="rId12" Type="http://schemas.openxmlformats.org/officeDocument/2006/relationships/hyperlink" Target="mailto:whetterk@rsc.org" TargetMode="External"/><Relationship Id="rId17" Type="http://schemas.openxmlformats.org/officeDocument/2006/relationships/hyperlink" Target="mailto:johnsonr@rsc.org" TargetMode="External"/><Relationship Id="rId25" Type="http://schemas.openxmlformats.org/officeDocument/2006/relationships/hyperlink" Target="mailto:alvir@rsc.org" TargetMode="External"/><Relationship Id="rId33" Type="http://schemas.openxmlformats.org/officeDocument/2006/relationships/hyperlink" Target="mailto:PreslandK@rsc.org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mailto:andersonb@rsc.org" TargetMode="External"/><Relationship Id="rId20" Type="http://schemas.openxmlformats.org/officeDocument/2006/relationships/image" Target="../media/image48.jpeg"/><Relationship Id="rId29" Type="http://schemas.openxmlformats.org/officeDocument/2006/relationships/hyperlink" Target="mailto:dobbsh@rsc.or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11" Type="http://schemas.openxmlformats.org/officeDocument/2006/relationships/image" Target="../media/image43.jpeg"/><Relationship Id="rId24" Type="http://schemas.openxmlformats.org/officeDocument/2006/relationships/image" Target="../media/image52.jpeg"/><Relationship Id="rId32" Type="http://schemas.openxmlformats.org/officeDocument/2006/relationships/hyperlink" Target="mailto:sdepanians@rsc.org" TargetMode="External"/><Relationship Id="rId5" Type="http://schemas.openxmlformats.org/officeDocument/2006/relationships/hyperlink" Target="mailto:hendrys@rsc.org" TargetMode="External"/><Relationship Id="rId15" Type="http://schemas.openxmlformats.org/officeDocument/2006/relationships/hyperlink" Target="mailto:christodoulour@rsc.org" TargetMode="External"/><Relationship Id="rId23" Type="http://schemas.openxmlformats.org/officeDocument/2006/relationships/image" Target="../media/image51.jpeg"/><Relationship Id="rId28" Type="http://schemas.openxmlformats.org/officeDocument/2006/relationships/hyperlink" Target="mailto:owena@rsc.org" TargetMode="External"/><Relationship Id="rId10" Type="http://schemas.openxmlformats.org/officeDocument/2006/relationships/hyperlink" Target="mailto:john.odonoghue@tcd.ie" TargetMode="External"/><Relationship Id="rId19" Type="http://schemas.openxmlformats.org/officeDocument/2006/relationships/image" Target="../media/image47.jpeg"/><Relationship Id="rId31" Type="http://schemas.openxmlformats.org/officeDocument/2006/relationships/hyperlink" Target="mailto:smithla@rsc.org" TargetMode="External"/><Relationship Id="rId4" Type="http://schemas.openxmlformats.org/officeDocument/2006/relationships/image" Target="../media/image38.png"/><Relationship Id="rId9" Type="http://schemas.openxmlformats.org/officeDocument/2006/relationships/image" Target="../media/image42.jpeg"/><Relationship Id="rId14" Type="http://schemas.openxmlformats.org/officeDocument/2006/relationships/image" Target="../media/image45.jpeg"/><Relationship Id="rId22" Type="http://schemas.openxmlformats.org/officeDocument/2006/relationships/image" Target="../media/image50.jpeg"/><Relationship Id="rId27" Type="http://schemas.openxmlformats.org/officeDocument/2006/relationships/hyperlink" Target="mailto:nuttallk@rsc.org" TargetMode="External"/><Relationship Id="rId30" Type="http://schemas.openxmlformats.org/officeDocument/2006/relationships/hyperlink" Target="mailto:buckleyj@rsc.or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F192C-673E-9749-8201-34CE1EFE04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1413" y="1496028"/>
            <a:ext cx="3833263" cy="2387600"/>
          </a:xfrm>
        </p:spPr>
        <p:txBody>
          <a:bodyPr/>
          <a:lstStyle/>
          <a:p>
            <a:r>
              <a:rPr lang="da" dirty="0" smtClean="0">
                <a:latin typeface="Arial" panose="020B0604020202020204" pitchFamily="34" charset="0"/>
              </a:rPr>
              <a:t>Royal Society of Chemistry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859776-BDF7-EB4F-A850-E2874CE3B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1412" y="3981434"/>
            <a:ext cx="3833263" cy="1655762"/>
          </a:xfrm>
        </p:spPr>
        <p:txBody>
          <a:bodyPr>
            <a:noAutofit/>
          </a:bodyPr>
          <a:lstStyle/>
          <a:p>
            <a:r>
              <a:rPr lang="en-US" sz="1800" dirty="0" smtClean="0"/>
              <a:t>Support for Educators</a:t>
            </a:r>
          </a:p>
          <a:p>
            <a:endParaRPr lang="en-US" sz="1800" dirty="0"/>
          </a:p>
          <a:p>
            <a:r>
              <a:rPr lang="en-US" sz="1800" dirty="0" smtClean="0"/>
              <a:t>Ross Christodoulou</a:t>
            </a:r>
          </a:p>
          <a:p>
            <a:r>
              <a:rPr lang="en-US" sz="1800" dirty="0" smtClean="0">
                <a:hlinkClick r:id="rId3"/>
              </a:rPr>
              <a:t>christodoulour@rsc.org</a:t>
            </a:r>
            <a:endParaRPr lang="en-US" sz="1800" dirty="0" smtClean="0"/>
          </a:p>
          <a:p>
            <a:r>
              <a:rPr lang="en-US" sz="1800" dirty="0" smtClean="0"/>
              <a:t>Steve Nelmes</a:t>
            </a:r>
          </a:p>
          <a:p>
            <a:r>
              <a:rPr lang="en-US" sz="1800" dirty="0" smtClean="0">
                <a:hlinkClick r:id="rId4"/>
              </a:rPr>
              <a:t>nelmess@rsc.org</a:t>
            </a:r>
            <a:r>
              <a:rPr lang="en-US" sz="1800" dirty="0" smtClean="0"/>
              <a:t>  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5F528-2FB5-244C-8B3B-419ADC86B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6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611283" y="1825625"/>
            <a:ext cx="3708862" cy="386794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Run by regional Education Coordinators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Variety of Topics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Free to attend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Online </a:t>
            </a:r>
            <a:r>
              <a:rPr lang="en-GB" dirty="0"/>
              <a:t>S</a:t>
            </a:r>
            <a:r>
              <a:rPr lang="en-GB" dirty="0" smtClean="0"/>
              <a:t>upport </a:t>
            </a:r>
            <a:r>
              <a:rPr lang="en-GB" dirty="0"/>
              <a:t>S</a:t>
            </a:r>
            <a:r>
              <a:rPr lang="en-GB" dirty="0" smtClean="0"/>
              <a:t>essions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6523882"/>
              </p:ext>
            </p:extLst>
          </p:nvPr>
        </p:nvGraphicFramePr>
        <p:xfrm>
          <a:off x="6172200" y="1454725"/>
          <a:ext cx="5683250" cy="389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8513">
                  <a:extLst>
                    <a:ext uri="{9D8B030D-6E8A-4147-A177-3AD203B41FA5}">
                      <a16:colId xmlns:a16="http://schemas.microsoft.com/office/drawing/2014/main" val="2766042495"/>
                    </a:ext>
                  </a:extLst>
                </a:gridCol>
                <a:gridCol w="4074737">
                  <a:extLst>
                    <a:ext uri="{9D8B030D-6E8A-4147-A177-3AD203B41FA5}">
                      <a16:colId xmlns:a16="http://schemas.microsoft.com/office/drawing/2014/main" val="3258050408"/>
                    </a:ext>
                  </a:extLst>
                </a:gridCol>
              </a:tblGrid>
              <a:tr h="504098">
                <a:tc>
                  <a:txBody>
                    <a:bodyPr/>
                    <a:lstStyle/>
                    <a:p>
                      <a:r>
                        <a:rPr lang="en-GB" dirty="0" smtClean="0"/>
                        <a:t>Date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Title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291724"/>
                  </a:ext>
                </a:extLst>
              </a:tr>
              <a:tr h="75873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Using online simulations to support chemistry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education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3493463075"/>
                  </a:ext>
                </a:extLst>
              </a:tr>
              <a:tr h="5308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Bonding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misconceptions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004813593"/>
                  </a:ext>
                </a:extLst>
              </a:tr>
              <a:tr h="5308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Climate Emergency On The Road to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COP26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887493952"/>
                  </a:ext>
                </a:extLst>
              </a:tr>
              <a:tr h="50409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n-GB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Online Titration (Declan</a:t>
                      </a:r>
                      <a:r>
                        <a:rPr lang="en-GB" sz="1100" b="0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endParaRPr lang="en-GB" sz="1100" b="0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562257383"/>
                  </a:ext>
                </a:extLst>
              </a:tr>
              <a:tr h="5308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Acids and bases: Tackling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misconceptions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752822634"/>
                  </a:ext>
                </a:extLst>
              </a:tr>
              <a:tr h="5308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28/01/21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lvl="1" algn="l" fontAlgn="ctr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Aspirin online </a:t>
                      </a: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simulation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3853888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266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199313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Access to library of articles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Written by active educators and technicians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Articles on pedagogy, subject knowledge, current topics/issues in education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12326" y="1493834"/>
            <a:ext cx="5926975" cy="420052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Education in Chemistry Magazine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51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Loads of diverse job profiles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Curriculum mapped careers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Great for motivating students and contextualising learning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01719" y="1695796"/>
            <a:ext cx="5667223" cy="399777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 Future in Chemistry - Careers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240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BD43908E-3C0B-46F1-B5BF-424948977B94}" type="slidenum">
              <a:rPr lang="en-US" sz="1100" smtClean="0"/>
              <a:pPr>
                <a:defRPr/>
              </a:pPr>
              <a:t>13</a:t>
            </a:fld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8370" t="16029" r="4878" b="1553"/>
          <a:stretch/>
        </p:blipFill>
        <p:spPr>
          <a:xfrm>
            <a:off x="3622093" y="1107071"/>
            <a:ext cx="3669388" cy="4796637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121625" y="229612"/>
            <a:ext cx="2696389" cy="736872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/>
          <a:srcRect l="22650" t="5438" r="31662" b="14988"/>
          <a:stretch/>
        </p:blipFill>
        <p:spPr>
          <a:xfrm>
            <a:off x="6117815" y="1245205"/>
            <a:ext cx="356339" cy="545417"/>
          </a:xfrm>
          <a:prstGeom prst="rect">
            <a:avLst/>
          </a:prstGeom>
        </p:spPr>
      </p:pic>
      <p:sp>
        <p:nvSpPr>
          <p:cNvPr id="11" name="Snip Single Corner Rectangle 10"/>
          <p:cNvSpPr/>
          <p:nvPr/>
        </p:nvSpPr>
        <p:spPr>
          <a:xfrm rot="16200000">
            <a:off x="6002931" y="1309315"/>
            <a:ext cx="615262" cy="389511"/>
          </a:xfrm>
          <a:prstGeom prst="snip1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2" name="TextBox 11"/>
          <p:cNvSpPr txBox="1"/>
          <p:nvPr/>
        </p:nvSpPr>
        <p:spPr>
          <a:xfrm>
            <a:off x="574057" y="207241"/>
            <a:ext cx="27293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/>
              <a:t>Stephen Hendry</a:t>
            </a:r>
          </a:p>
          <a:p>
            <a:r>
              <a:rPr lang="en-GB" sz="1100" dirty="0" smtClean="0"/>
              <a:t>EC West &amp; Middle of Scotland </a:t>
            </a:r>
          </a:p>
          <a:p>
            <a:r>
              <a:rPr lang="en-GB" sz="1100" dirty="0" smtClean="0"/>
              <a:t>Email: </a:t>
            </a:r>
            <a:r>
              <a:rPr lang="en-GB" sz="1100" dirty="0" smtClean="0">
                <a:hlinkClick r:id="rId5"/>
              </a:rPr>
              <a:t>hendrys@rsc.org</a:t>
            </a:r>
            <a:endParaRPr lang="en-GB" sz="1100" dirty="0" smtClean="0"/>
          </a:p>
          <a:p>
            <a:r>
              <a:rPr lang="en-GB" sz="1100" dirty="0" smtClean="0"/>
              <a:t>Twitter: </a:t>
            </a:r>
            <a:r>
              <a:rPr lang="en-GB" sz="1100" dirty="0" smtClean="0">
                <a:solidFill>
                  <a:srgbClr val="C00000"/>
                </a:solidFill>
              </a:rPr>
              <a:t>@</a:t>
            </a:r>
            <a:r>
              <a:rPr lang="en-GB" sz="1100" dirty="0" err="1" smtClean="0">
                <a:solidFill>
                  <a:srgbClr val="C00000"/>
                </a:solidFill>
              </a:rPr>
              <a:t>DrStephenHendry</a:t>
            </a:r>
            <a:endParaRPr lang="en-GB" sz="11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720FFE-A864-4487-AF47-C434AFE4254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62588" y="546855"/>
            <a:ext cx="1579403" cy="445201"/>
          </a:xfrm>
          <a:prstGeom prst="rect">
            <a:avLst/>
          </a:prstGeom>
        </p:spPr>
      </p:pic>
      <p:pic>
        <p:nvPicPr>
          <p:cNvPr id="14" name="Picture 2" descr="Stephen Hendry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8705" y="302906"/>
            <a:ext cx="522832" cy="49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ounded Rectangle 14"/>
          <p:cNvSpPr/>
          <p:nvPr/>
        </p:nvSpPr>
        <p:spPr>
          <a:xfrm>
            <a:off x="390517" y="1242806"/>
            <a:ext cx="2522448" cy="78436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6" name="Rounded Rectangle 15"/>
          <p:cNvSpPr/>
          <p:nvPr/>
        </p:nvSpPr>
        <p:spPr>
          <a:xfrm>
            <a:off x="154590" y="2255999"/>
            <a:ext cx="3069211" cy="738844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17" name="Rectangle 16"/>
          <p:cNvSpPr/>
          <p:nvPr/>
        </p:nvSpPr>
        <p:spPr>
          <a:xfrm>
            <a:off x="981601" y="1207541"/>
            <a:ext cx="196809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Declan </a:t>
            </a:r>
            <a:r>
              <a:rPr lang="en-GB" sz="1100" dirty="0" smtClean="0"/>
              <a:t>McGeown</a:t>
            </a:r>
          </a:p>
          <a:p>
            <a:r>
              <a:rPr lang="en-GB" sz="1100" dirty="0" smtClean="0"/>
              <a:t>RPM Ireland &amp; EC NI Ireland </a:t>
            </a:r>
          </a:p>
          <a:p>
            <a:r>
              <a:rPr lang="en-GB" sz="1100" dirty="0" smtClean="0"/>
              <a:t>Email: </a:t>
            </a:r>
            <a:r>
              <a:rPr lang="en-GB" sz="1100" dirty="0" smtClean="0">
                <a:hlinkClick r:id="rId5"/>
              </a:rPr>
              <a:t>mcgeownd@rsc.org</a:t>
            </a:r>
            <a:endParaRPr lang="en-GB" sz="1100" dirty="0"/>
          </a:p>
          <a:p>
            <a:r>
              <a:rPr lang="en-GB" sz="1100" dirty="0" smtClean="0"/>
              <a:t>Twitter: 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mcgeown_declan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18" name="Picture 4" descr="Declan McGeown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154" y="1336070"/>
            <a:ext cx="539811" cy="510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John O'Donoghue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5501" y="2278362"/>
            <a:ext cx="63288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090248" y="2243287"/>
            <a:ext cx="21335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/>
              <a:t>John </a:t>
            </a:r>
            <a:r>
              <a:rPr lang="en-GB" sz="1100" dirty="0" smtClean="0"/>
              <a:t>O'Donoghue</a:t>
            </a:r>
          </a:p>
          <a:p>
            <a:r>
              <a:rPr lang="en-GB" sz="1100" dirty="0" smtClean="0"/>
              <a:t>EC Ireland</a:t>
            </a:r>
            <a:endParaRPr lang="en-GB" sz="1100" dirty="0"/>
          </a:p>
          <a:p>
            <a:r>
              <a:rPr lang="en-GB" sz="1100" dirty="0"/>
              <a:t>Email: </a:t>
            </a:r>
            <a:r>
              <a:rPr lang="en-GB" sz="1100" dirty="0">
                <a:hlinkClick r:id="rId10"/>
              </a:rPr>
              <a:t>john.odonoghue@tcd.ie</a:t>
            </a: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DrJohnODonoghue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73982" y="3173895"/>
            <a:ext cx="2829398" cy="772288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2" name="Rounded Rectangle 21"/>
          <p:cNvSpPr/>
          <p:nvPr/>
        </p:nvSpPr>
        <p:spPr>
          <a:xfrm>
            <a:off x="661537" y="5013021"/>
            <a:ext cx="2667178" cy="715047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3" name="Rounded Rectangle 22"/>
          <p:cNvSpPr/>
          <p:nvPr/>
        </p:nvSpPr>
        <p:spPr>
          <a:xfrm>
            <a:off x="154589" y="4210105"/>
            <a:ext cx="2562827" cy="68184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4" name="Rounded Rectangle 23"/>
          <p:cNvSpPr/>
          <p:nvPr/>
        </p:nvSpPr>
        <p:spPr>
          <a:xfrm>
            <a:off x="228811" y="5900170"/>
            <a:ext cx="2214848" cy="73070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25" name="Picture 8" descr="Kate Whetter"/>
          <p:cNvPicPr>
            <a:picLocks noChangeAspect="1" noChangeArrowheads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72902" y="5967010"/>
            <a:ext cx="445858" cy="59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751202" y="5880800"/>
            <a:ext cx="20084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b="0" i="0" dirty="0" smtClean="0">
                <a:solidFill>
                  <a:srgbClr val="444444"/>
                </a:solidFill>
                <a:effectLst/>
              </a:rPr>
              <a:t>Kate Whetter</a:t>
            </a:r>
          </a:p>
          <a:p>
            <a:r>
              <a:rPr lang="en-GB" sz="1100" dirty="0" smtClean="0">
                <a:solidFill>
                  <a:srgbClr val="444444"/>
                </a:solidFill>
              </a:rPr>
              <a:t>EC South West</a:t>
            </a:r>
            <a:endParaRPr lang="en-GB" sz="1100" b="0" i="0" dirty="0" smtClean="0">
              <a:solidFill>
                <a:srgbClr val="444444"/>
              </a:solidFill>
              <a:effectLst/>
            </a:endParaRPr>
          </a:p>
          <a:p>
            <a:r>
              <a:rPr lang="en-GB" sz="1100" dirty="0"/>
              <a:t>Email: </a:t>
            </a:r>
            <a:r>
              <a:rPr lang="en-GB" sz="1100" dirty="0">
                <a:hlinkClick r:id="rId12"/>
              </a:rPr>
              <a:t>whetterk@rsc.org</a:t>
            </a:r>
            <a:r>
              <a:rPr lang="en-GB" sz="1100" dirty="0" smtClean="0"/>
              <a:t/>
            </a:r>
            <a:br>
              <a:rPr lang="en-GB" sz="1100" dirty="0" smtClean="0"/>
            </a:br>
            <a:r>
              <a:rPr lang="en-GB" sz="1100" dirty="0"/>
              <a:t>Twitter: </a:t>
            </a:r>
            <a:r>
              <a:rPr lang="en-GB" sz="1100" dirty="0">
                <a:solidFill>
                  <a:srgbClr val="C00000"/>
                </a:solidFill>
              </a:rPr>
              <a:t>@</a:t>
            </a:r>
            <a:r>
              <a:rPr lang="en-GB" sz="1100" dirty="0" err="1">
                <a:solidFill>
                  <a:srgbClr val="C00000"/>
                </a:solidFill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092531" y="217151"/>
            <a:ext cx="2762919" cy="737132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8" name="Rounded Rectangle 27"/>
          <p:cNvSpPr/>
          <p:nvPr/>
        </p:nvSpPr>
        <p:spPr>
          <a:xfrm>
            <a:off x="8278093" y="1081190"/>
            <a:ext cx="2703020" cy="73051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29" name="Rounded Rectangle 28"/>
          <p:cNvSpPr/>
          <p:nvPr/>
        </p:nvSpPr>
        <p:spPr>
          <a:xfrm>
            <a:off x="9075454" y="1995760"/>
            <a:ext cx="2335496" cy="757275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0" name="Rounded Rectangle 29"/>
          <p:cNvSpPr/>
          <p:nvPr/>
        </p:nvSpPr>
        <p:spPr>
          <a:xfrm>
            <a:off x="8304327" y="2912418"/>
            <a:ext cx="2560982" cy="771086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1" name="Rounded Rectangle 30"/>
          <p:cNvSpPr/>
          <p:nvPr/>
        </p:nvSpPr>
        <p:spPr>
          <a:xfrm>
            <a:off x="9092532" y="3856751"/>
            <a:ext cx="2318418" cy="762040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33" name="Rounded Rectangle 32"/>
          <p:cNvSpPr/>
          <p:nvPr/>
        </p:nvSpPr>
        <p:spPr>
          <a:xfrm>
            <a:off x="8776763" y="4815769"/>
            <a:ext cx="2345665" cy="733777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pic>
        <p:nvPicPr>
          <p:cNvPr id="34" name="Picture 10" descr="Beth Anderson"/>
          <p:cNvPicPr>
            <a:picLocks noChangeAspect="1" noChangeArrowheads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1479" y="5041294"/>
            <a:ext cx="65321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2" descr="Ross Christodoulou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171" y="3237667"/>
            <a:ext cx="686873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378659" y="318896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Ross Christodoulou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EC North Wales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15"/>
              </a:rPr>
              <a:t>christodoulour@rsc.org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88179" y="4983884"/>
            <a:ext cx="23562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Beth Anderson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>
                <a:solidFill>
                  <a:srgbClr val="444444"/>
                </a:solidFill>
              </a:rPr>
              <a:t>EC South West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16"/>
              </a:rPr>
              <a:t>andersonb@rsc.org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RSC_SWEd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4433" y="4160364"/>
            <a:ext cx="25578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Rosie Johnson</a:t>
            </a:r>
          </a:p>
          <a:p>
            <a:r>
              <a:rPr lang="en-US" sz="1100" b="0" i="0" dirty="0" smtClean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EC South Wales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Email: </a:t>
            </a:r>
            <a:r>
              <a:rPr lang="en-GB" sz="1100" u="sng" dirty="0">
                <a:hlinkClick r:id="rId17"/>
              </a:rPr>
              <a:t>johnsonr@rsc.org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  <a:latin typeface="Source Sans Pro" panose="020B0503030403020204" pitchFamily="34" charset="0"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  <a:latin typeface="Source Sans Pro" panose="020B0503030403020204" pitchFamily="34" charset="0"/>
              </a:rPr>
              <a:t>RSC_WalesEd</a:t>
            </a:r>
            <a:endParaRPr lang="en-GB" sz="1100" dirty="0">
              <a:solidFill>
                <a:srgbClr val="C00000"/>
              </a:solidFill>
            </a:endParaRPr>
          </a:p>
        </p:txBody>
      </p:sp>
      <p:pic>
        <p:nvPicPr>
          <p:cNvPr id="39" name="Picture 14" descr="Female silhouette"/>
          <p:cNvPicPr>
            <a:picLocks noChangeAspect="1" noChangeArrowheads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81113" y="265777"/>
            <a:ext cx="741159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Stephanie Sdepanian"/>
          <p:cNvPicPr>
            <a:picLocks noChangeAspect="1" noChangeArrowheads="1"/>
          </p:cNvPicPr>
          <p:nvPr/>
        </p:nvPicPr>
        <p:blipFill rotWithShape="1">
          <a:blip r:embed="rId1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67354" y="1128845"/>
            <a:ext cx="560517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8" descr="Kat Presland"/>
          <p:cNvPicPr>
            <a:picLocks noChangeAspect="1" noChangeArrowheads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60391" y="2048153"/>
            <a:ext cx="516828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0" descr="Jo Buckley"/>
          <p:cNvPicPr>
            <a:picLocks noChangeAspect="1" noChangeArrowheads="1"/>
          </p:cNvPicPr>
          <p:nvPr/>
        </p:nvPicPr>
        <p:blipFill rotWithShape="1">
          <a:blip r:embed="rId2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18574" y="2994843"/>
            <a:ext cx="637255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2" descr="Heidi Dobbs"/>
          <p:cNvPicPr>
            <a:picLocks noChangeAspect="1" noChangeArrowheads="1"/>
          </p:cNvPicPr>
          <p:nvPr/>
        </p:nvPicPr>
        <p:blipFill rotWithShape="1">
          <a:blip r:embed="rId2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6792" y="3923688"/>
            <a:ext cx="52381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6" descr="Katie Nuttall"/>
          <p:cNvPicPr>
            <a:picLocks noChangeAspect="1" noChangeArrowheads="1"/>
          </p:cNvPicPr>
          <p:nvPr/>
        </p:nvPicPr>
        <p:blipFill rotWithShape="1">
          <a:blip r:embed="rId2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30991" y="6138209"/>
            <a:ext cx="663942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8" descr="Rizwana Alvi"/>
          <p:cNvPicPr>
            <a:picLocks noChangeAspect="1" noChangeArrowheads="1"/>
          </p:cNvPicPr>
          <p:nvPr/>
        </p:nvPicPr>
        <p:blipFill rotWithShape="1">
          <a:blip r:embed="rId2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277365" y="4844927"/>
            <a:ext cx="550506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ounded Rectangle 46"/>
          <p:cNvSpPr/>
          <p:nvPr/>
        </p:nvSpPr>
        <p:spPr>
          <a:xfrm>
            <a:off x="8009579" y="5845489"/>
            <a:ext cx="2855730" cy="785383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8" name="Rounded Rectangle 47"/>
          <p:cNvSpPr/>
          <p:nvPr/>
        </p:nvSpPr>
        <p:spPr>
          <a:xfrm>
            <a:off x="3974441" y="6077139"/>
            <a:ext cx="3047698" cy="751265"/>
          </a:xfrm>
          <a:prstGeom prst="roundRect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100"/>
          </a:p>
        </p:txBody>
      </p:sp>
      <p:sp>
        <p:nvSpPr>
          <p:cNvPr id="49" name="Rectangle 48"/>
          <p:cNvSpPr/>
          <p:nvPr/>
        </p:nvSpPr>
        <p:spPr>
          <a:xfrm>
            <a:off x="8866755" y="478791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Rizwana Alvi</a:t>
            </a:r>
            <a:r>
              <a:rPr lang="en-US" sz="1100" dirty="0" smtClean="0">
                <a:cs typeface="Arial" panose="020B0604020202020204" pitchFamily="34" charset="0"/>
              </a:rPr>
              <a:t/>
            </a:r>
            <a:br>
              <a:rPr lang="en-US" sz="1100" dirty="0" smtClean="0">
                <a:cs typeface="Arial" panose="020B0604020202020204" pitchFamily="34" charset="0"/>
              </a:rPr>
            </a:br>
            <a:r>
              <a:rPr lang="en-US" sz="1100" dirty="0" smtClean="0">
                <a:solidFill>
                  <a:srgbClr val="444444"/>
                </a:solidFill>
                <a:cs typeface="Arial" panose="020B0604020202020204" pitchFamily="34" charset="0"/>
              </a:rPr>
              <a:t>EC East England</a:t>
            </a:r>
            <a:r>
              <a:rPr lang="en-US" sz="1100" dirty="0" smtClean="0">
                <a:cs typeface="Arial" panose="020B0604020202020204" pitchFamily="34" charset="0"/>
              </a:rPr>
              <a:t/>
            </a:r>
            <a:br>
              <a:rPr lang="en-US" sz="1100" dirty="0" smtClean="0">
                <a:cs typeface="Arial" panose="020B0604020202020204" pitchFamily="34" charset="0"/>
              </a:rPr>
            </a:br>
            <a:r>
              <a:rPr lang="en-US" sz="1100" b="0" i="0" dirty="0" smtClean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cs typeface="Arial" panose="020B0604020202020204" pitchFamily="34" charset="0"/>
                <a:hlinkClick r:id="rId25"/>
              </a:rPr>
              <a:t>alvir@rsc.org</a:t>
            </a:r>
            <a:r>
              <a:rPr lang="en-US" sz="1100" dirty="0" smtClean="0">
                <a:cs typeface="Arial" panose="020B0604020202020204" pitchFamily="34" charset="0"/>
              </a:rPr>
              <a:t/>
            </a:r>
            <a:br>
              <a:rPr lang="en-US" sz="1100" dirty="0" smtClean="0">
                <a:cs typeface="Arial" panose="020B0604020202020204" pitchFamily="34" charset="0"/>
              </a:rPr>
            </a:br>
            <a:r>
              <a:rPr lang="en-US" sz="1100" b="0" i="0" dirty="0" smtClean="0">
                <a:solidFill>
                  <a:srgbClr val="444444"/>
                </a:solidFill>
                <a:effectLst/>
                <a:cs typeface="Arial" panose="020B0604020202020204" pitchFamily="34" charset="0"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RSC_East</a:t>
            </a:r>
            <a:endParaRPr lang="en-GB" sz="11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50" name="Picture 30" descr="Alissa Owen"/>
          <p:cNvPicPr>
            <a:picLocks noChangeAspect="1" noChangeArrowheads="1"/>
          </p:cNvPicPr>
          <p:nvPr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18574" y="5910851"/>
            <a:ext cx="677014" cy="62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4840901" y="6096722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Katie Nuttall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EC </a:t>
            </a:r>
            <a:r>
              <a:rPr lang="en-US" sz="1100" dirty="0">
                <a:solidFill>
                  <a:srgbClr val="444444"/>
                </a:solidFill>
              </a:rPr>
              <a:t>South East England</a:t>
            </a:r>
            <a:r>
              <a:rPr lang="en-US" sz="1100" dirty="0" smtClean="0"/>
              <a:t>, </a:t>
            </a:r>
            <a:r>
              <a:rPr lang="en-US" sz="1100" b="0" i="0" dirty="0" smtClean="0">
                <a:solidFill>
                  <a:srgbClr val="444444"/>
                </a:solidFill>
                <a:effectLst/>
              </a:rPr>
              <a:t>Reading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27"/>
              </a:rPr>
              <a:t>nuttallk@rsc.org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051956" y="5861431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Alissa Owen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EC</a:t>
            </a:r>
            <a:r>
              <a:rPr lang="en-US" sz="1100" b="0" i="0" dirty="0" smtClean="0">
                <a:solidFill>
                  <a:srgbClr val="444444"/>
                </a:solidFill>
                <a:effectLst/>
              </a:rPr>
              <a:t> South East England,</a:t>
            </a:r>
            <a:r>
              <a:rPr lang="en-US" sz="1100" dirty="0" smtClean="0"/>
              <a:t> </a:t>
            </a:r>
            <a:r>
              <a:rPr lang="en-US" sz="1100" dirty="0"/>
              <a:t>London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28"/>
              </a:rPr>
              <a:t>owena@rsc.org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RSC_SEastEC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144000" y="3854996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Heidi Dobbs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>
                <a:solidFill>
                  <a:srgbClr val="444444"/>
                </a:solidFill>
              </a:rPr>
              <a:t>EC</a:t>
            </a:r>
            <a:r>
              <a:rPr lang="en-US" sz="1100" b="0" i="0" dirty="0" smtClean="0">
                <a:solidFill>
                  <a:srgbClr val="444444"/>
                </a:solidFill>
                <a:effectLst/>
              </a:rPr>
              <a:t> Midlands 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29"/>
              </a:rPr>
              <a:t>dobbsh@rsc.org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RSC_MidsEd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325724" y="2914063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Joanna Buckley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EC Yorkshire &amp; Humber</a:t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30"/>
              </a:rPr>
              <a:t>buckleyj@rsc.org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JoannaBuckley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9190803" y="211667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Laura-Alexandra Smith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>
                <a:solidFill>
                  <a:srgbClr val="444444"/>
                </a:solidFill>
              </a:rPr>
              <a:t>EC North &amp; </a:t>
            </a: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East of Scotland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31"/>
              </a:rPr>
              <a:t>smithla@rsc.org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@RSCLAS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355547" y="1064320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Stephanie Sdepanian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EC North England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32"/>
              </a:rPr>
              <a:t>sdepanians@rsc.org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</a:t>
            </a:r>
            <a:r>
              <a:rPr lang="en-US" sz="1100" b="0" i="0" u="none" strike="noStrike" dirty="0" err="1" smtClean="0">
                <a:solidFill>
                  <a:srgbClr val="C00000"/>
                </a:solidFill>
                <a:effectLst/>
              </a:rPr>
              <a:t>RSC_NorthEng</a:t>
            </a:r>
            <a:endParaRPr lang="en-GB" sz="1100" dirty="0">
              <a:solidFill>
                <a:srgbClr val="C0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092531" y="2007655"/>
            <a:ext cx="291016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0" i="0" dirty="0" smtClean="0">
                <a:solidFill>
                  <a:srgbClr val="444444"/>
                </a:solidFill>
                <a:effectLst/>
              </a:rPr>
              <a:t>Katayune Presland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EC North West England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Email: </a:t>
            </a:r>
            <a:r>
              <a:rPr lang="en-US" sz="1100" b="0" i="0" u="none" strike="noStrike" dirty="0" smtClean="0">
                <a:solidFill>
                  <a:srgbClr val="007AAF"/>
                </a:solidFill>
                <a:effectLst/>
                <a:hlinkClick r:id="rId33"/>
              </a:rPr>
              <a:t>PreslandK@rsc.org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b="0" i="0" dirty="0" smtClean="0">
                <a:solidFill>
                  <a:srgbClr val="444444"/>
                </a:solidFill>
                <a:effectLst/>
              </a:rPr>
              <a:t>Twitter: </a:t>
            </a:r>
            <a:r>
              <a:rPr lang="en-US" sz="1100" b="0" i="0" u="none" strike="noStrike" dirty="0" smtClean="0">
                <a:solidFill>
                  <a:srgbClr val="C00000"/>
                </a:solidFill>
                <a:effectLst/>
              </a:rPr>
              <a:t>@Katayune</a:t>
            </a:r>
            <a:endParaRPr lang="en-GB" sz="1100" dirty="0">
              <a:solidFill>
                <a:srgbClr val="C00000"/>
              </a:solidFill>
            </a:endParaRPr>
          </a:p>
        </p:txBody>
      </p:sp>
      <p:cxnSp>
        <p:nvCxnSpPr>
          <p:cNvPr id="59" name="Elbow Connector 58"/>
          <p:cNvCxnSpPr>
            <a:stCxn id="9" idx="3"/>
          </p:cNvCxnSpPr>
          <p:nvPr/>
        </p:nvCxnSpPr>
        <p:spPr>
          <a:xfrm>
            <a:off x="2818014" y="598048"/>
            <a:ext cx="2586646" cy="2486705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15" idx="3"/>
          </p:cNvCxnSpPr>
          <p:nvPr/>
        </p:nvCxnSpPr>
        <p:spPr>
          <a:xfrm>
            <a:off x="2912965" y="1634986"/>
            <a:ext cx="1774150" cy="1904614"/>
          </a:xfrm>
          <a:prstGeom prst="bentConnector2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Elbow Connector 60"/>
          <p:cNvCxnSpPr>
            <a:stCxn id="16" idx="3"/>
          </p:cNvCxnSpPr>
          <p:nvPr/>
        </p:nvCxnSpPr>
        <p:spPr>
          <a:xfrm>
            <a:off x="3223801" y="2625421"/>
            <a:ext cx="1586477" cy="1686016"/>
          </a:xfrm>
          <a:prstGeom prst="bentConnector2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>
            <a:off x="3328715" y="3702004"/>
            <a:ext cx="2285642" cy="7475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23" idx="3"/>
          </p:cNvCxnSpPr>
          <p:nvPr/>
        </p:nvCxnSpPr>
        <p:spPr>
          <a:xfrm>
            <a:off x="2717416" y="4551027"/>
            <a:ext cx="2702242" cy="405654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22" idx="3"/>
          </p:cNvCxnSpPr>
          <p:nvPr/>
        </p:nvCxnSpPr>
        <p:spPr>
          <a:xfrm flipV="1">
            <a:off x="3328715" y="5231947"/>
            <a:ext cx="2616498" cy="138598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/>
          <p:cNvCxnSpPr>
            <a:stCxn id="24" idx="3"/>
          </p:cNvCxnSpPr>
          <p:nvPr/>
        </p:nvCxnSpPr>
        <p:spPr>
          <a:xfrm flipV="1">
            <a:off x="2443659" y="5780213"/>
            <a:ext cx="2736033" cy="485308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/>
          <p:nvPr/>
        </p:nvCxnSpPr>
        <p:spPr>
          <a:xfrm rot="5400000" flipH="1" flipV="1">
            <a:off x="5798492" y="5103962"/>
            <a:ext cx="1050125" cy="9592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rot="10800000">
            <a:off x="6683349" y="5187478"/>
            <a:ext cx="1326230" cy="1236428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/>
          <p:cNvCxnSpPr>
            <a:stCxn id="33" idx="1"/>
          </p:cNvCxnSpPr>
          <p:nvPr/>
        </p:nvCxnSpPr>
        <p:spPr>
          <a:xfrm rot="10800000">
            <a:off x="6803171" y="4845538"/>
            <a:ext cx="1973592" cy="337120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Elbow Connector 68"/>
          <p:cNvCxnSpPr>
            <a:stCxn id="27" idx="1"/>
          </p:cNvCxnSpPr>
          <p:nvPr/>
        </p:nvCxnSpPr>
        <p:spPr>
          <a:xfrm rot="10800000" flipV="1">
            <a:off x="5823129" y="585717"/>
            <a:ext cx="3269403" cy="2402692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Elbow Connector 69"/>
          <p:cNvCxnSpPr/>
          <p:nvPr/>
        </p:nvCxnSpPr>
        <p:spPr>
          <a:xfrm rot="5400000">
            <a:off x="6001960" y="1517822"/>
            <a:ext cx="2389980" cy="2162287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>
            <a:stCxn id="29" idx="1"/>
          </p:cNvCxnSpPr>
          <p:nvPr/>
        </p:nvCxnSpPr>
        <p:spPr>
          <a:xfrm rot="10800000" flipV="1">
            <a:off x="6081312" y="2374397"/>
            <a:ext cx="2994143" cy="1878047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>
            <a:stCxn id="30" idx="1"/>
          </p:cNvCxnSpPr>
          <p:nvPr/>
        </p:nvCxnSpPr>
        <p:spPr>
          <a:xfrm rot="10800000" flipV="1">
            <a:off x="6422739" y="3297960"/>
            <a:ext cx="1881589" cy="1037191"/>
          </a:xfrm>
          <a:prstGeom prst="bentConnector3">
            <a:avLst/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lbow Connector 72"/>
          <p:cNvCxnSpPr>
            <a:stCxn id="31" idx="1"/>
          </p:cNvCxnSpPr>
          <p:nvPr/>
        </p:nvCxnSpPr>
        <p:spPr>
          <a:xfrm rot="10800000" flipV="1">
            <a:off x="6334382" y="4237771"/>
            <a:ext cx="2758151" cy="293034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3004437" y="78867"/>
            <a:ext cx="5524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Who’s your local Education Coordinator?</a:t>
            </a:r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54B6528C-196D-425F-BEB0-128381175DA2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13765" y="4208929"/>
            <a:ext cx="654425" cy="64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3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7BC11BE-038D-E140-81C2-43C927F632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51904F-C4C9-5343-B9A8-85D8958EF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50772" y="4306065"/>
            <a:ext cx="2493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Ross Christodoulou</a:t>
            </a:r>
          </a:p>
          <a:p>
            <a:r>
              <a:rPr lang="en-GB" dirty="0" smtClean="0"/>
              <a:t>christodoulour@rsc.org 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694251" y="5110382"/>
            <a:ext cx="68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Visit: edu.rsc.org/</a:t>
            </a:r>
            <a:r>
              <a:rPr lang="en-GB" sz="2000" b="1" dirty="0" err="1" smtClean="0"/>
              <a:t>ase</a:t>
            </a:r>
            <a:r>
              <a:rPr lang="en-GB" sz="2000" b="1" dirty="0" smtClean="0"/>
              <a:t> for slides and resources packs from all RSC sessions</a:t>
            </a:r>
            <a:endParaRPr lang="en-GB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25492" y="4306065"/>
            <a:ext cx="308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Steve Nelmes</a:t>
            </a:r>
          </a:p>
          <a:p>
            <a:r>
              <a:rPr lang="en-GB" dirty="0" smtClean="0"/>
              <a:t>nelmess@rsc.org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55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F4D0B-93C5-6843-8603-0B8654265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" dirty="0"/>
              <a:t>RSC event participant agreement: </a:t>
            </a:r>
            <a:br>
              <a:rPr lang="da" dirty="0"/>
            </a:br>
            <a:r>
              <a:rPr lang="da" i="1" dirty="0"/>
              <a:t>we agree to.... 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877310" y="4120885"/>
            <a:ext cx="3499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…keep communication professional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3318250"/>
            <a:ext cx="3323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…maintain privacy/confidentiality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811" y="5073425"/>
            <a:ext cx="388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…consider diverse cultural backgrounds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8200" y="2438400"/>
            <a:ext cx="271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…foster equal participation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7811" y="4198100"/>
            <a:ext cx="3512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…engage with kindness and respect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55101" y="4994883"/>
            <a:ext cx="2727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…contribute constructively.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5445" y="3246887"/>
            <a:ext cx="4185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54585A"/>
                </a:solidFill>
              </a:rPr>
              <a:t>…respect people’s identities &amp; experiences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27320" y="2438400"/>
            <a:ext cx="5155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>
                <a:solidFill>
                  <a:srgbClr val="54585A"/>
                </a:solidFill>
              </a:rPr>
              <a:t>…not tolerate bullying, harassment, or discrimination</a:t>
            </a:r>
          </a:p>
        </p:txBody>
      </p:sp>
      <p:pic>
        <p:nvPicPr>
          <p:cNvPr id="1028" name="Picture 4" descr="Private Chat Icons - Download Free Vector Icons | Noun Project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66" y="3112401"/>
            <a:ext cx="625164" cy="62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eight balance - Free icons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02" y="2231196"/>
            <a:ext cx="687794" cy="68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indness Icons - Download Free Vector Icons | Noun Projec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662" y="3985941"/>
            <a:ext cx="729615" cy="72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Diversity Icons - Download Free Vector Icons | Noun Project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08" y="4857723"/>
            <a:ext cx="800735" cy="80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Handshake icon PNG and SVG Vector Free Download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56" y="2966370"/>
            <a:ext cx="916940" cy="91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8" name="Picture 54" descr="Warning sign | Free Icon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14" y="2280825"/>
            <a:ext cx="564705" cy="564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6" name="Picture 62" descr="Jigsaw piece pieces puzzle seo solution icon -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062" y="4720512"/>
            <a:ext cx="935629" cy="93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6" name="Picture 72" descr="communication icon | IconBros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445" y="3936161"/>
            <a:ext cx="651865" cy="651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E6BEC14-5538-49BD-9D4C-9128D9DBB968}"/>
              </a:ext>
            </a:extLst>
          </p:cNvPr>
          <p:cNvSpPr/>
          <p:nvPr/>
        </p:nvSpPr>
        <p:spPr>
          <a:xfrm>
            <a:off x="10937966" y="5869577"/>
            <a:ext cx="1132114" cy="87330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3290090" y="5840756"/>
            <a:ext cx="68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Visit: edu.rsc.org/</a:t>
            </a:r>
            <a:r>
              <a:rPr lang="en-GB" sz="2000" b="1" dirty="0" err="1" smtClean="0"/>
              <a:t>ase</a:t>
            </a:r>
            <a:r>
              <a:rPr lang="en-GB" sz="2000" b="1" dirty="0" smtClean="0"/>
              <a:t> for slides and resources packs from all RSC sessions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280084873"/>
      </p:ext>
    </p:extLst>
  </p:cSld>
  <p:clrMapOvr>
    <a:masterClrMapping/>
  </p:clrMapOvr>
  <p:transition spd="slow" advClick="0" advTm="20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409604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dirty="0" smtClean="0"/>
              <a:t>du.rsc.org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All of the education offering in one place</a:t>
            </a:r>
            <a:endParaRPr lang="en-GB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48150" y="1620983"/>
            <a:ext cx="7530596" cy="404951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Education Website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0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581698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Website has 2 article view limit, registration removes this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2 types of registration: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/>
              <a:t>Personal – Basic access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dirty="0" smtClean="0"/>
              <a:t>Teach Chemistry – Full access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Both are free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4348" y="334525"/>
            <a:ext cx="4556066" cy="639417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Education Website –</a:t>
            </a:r>
            <a:br>
              <a:rPr lang="en-GB" dirty="0" smtClean="0"/>
            </a:br>
            <a:r>
              <a:rPr lang="en-GB" dirty="0" smtClean="0"/>
              <a:t>Registration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096000" y="334525"/>
            <a:ext cx="4668982" cy="34394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096000" y="3840480"/>
            <a:ext cx="4668982" cy="288821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0826634" y="1369769"/>
            <a:ext cx="1360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Personal</a:t>
            </a:r>
          </a:p>
          <a:p>
            <a:r>
              <a:rPr lang="en-GB" dirty="0" smtClean="0"/>
              <a:t>only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0826634" y="4405746"/>
            <a:ext cx="11637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Teach </a:t>
            </a:r>
          </a:p>
          <a:p>
            <a:r>
              <a:rPr lang="en-GB" dirty="0" smtClean="0"/>
              <a:t>Chemistry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767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348942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Use school/institution email address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Search for school name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If it isn’t there then click “can’t find your school”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Tip: Try postcode as well as name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10188" t="27879" r="52272" b="22820"/>
          <a:stretch/>
        </p:blipFill>
        <p:spPr>
          <a:xfrm>
            <a:off x="5095702" y="2050068"/>
            <a:ext cx="6401404" cy="276300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Teach Chemistry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40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285192" y="1825625"/>
            <a:ext cx="3442855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Powerful refining tool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Perfect for regional variations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Sort by region, teaching level, and specification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31845" t="33249" r="51952" b="22333"/>
          <a:stretch/>
        </p:blipFill>
        <p:spPr>
          <a:xfrm>
            <a:off x="3728047" y="1438766"/>
            <a:ext cx="3801204" cy="3424844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Curriculum Explorer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31992" t="34896" r="52788" b="23899"/>
          <a:stretch/>
        </p:blipFill>
        <p:spPr>
          <a:xfrm>
            <a:off x="6063694" y="1438766"/>
            <a:ext cx="3849203" cy="34248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32126" t="34628" r="52617" b="18112"/>
          <a:stretch/>
        </p:blipFill>
        <p:spPr>
          <a:xfrm>
            <a:off x="8625832" y="1438766"/>
            <a:ext cx="3386931" cy="344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05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73642"/>
            <a:ext cx="10515600" cy="1325563"/>
          </a:xfrm>
        </p:spPr>
        <p:txBody>
          <a:bodyPr/>
          <a:lstStyle/>
          <a:p>
            <a:r>
              <a:rPr lang="en-GB" dirty="0" smtClean="0"/>
              <a:t>Curriculum maps</a:t>
            </a:r>
            <a:endParaRPr lang="en-GB" dirty="0"/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8440" y="1064737"/>
            <a:ext cx="6675119" cy="460795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4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Several collections of resources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Practical collections with CLEAPSS information and Method sheets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Online resources perfect for home learning – </a:t>
            </a:r>
            <a:r>
              <a:rPr lang="en-GB" dirty="0" err="1" smtClean="0"/>
              <a:t>PhET</a:t>
            </a:r>
            <a:r>
              <a:rPr lang="en-GB" dirty="0" smtClean="0"/>
              <a:t> and Screen Experiments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40144" y="983966"/>
            <a:ext cx="5815306" cy="471039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Collections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9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838200" y="2357640"/>
            <a:ext cx="4240876" cy="386794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Live and On-demand courses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Live courses are free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56657" y="1564035"/>
            <a:ext cx="6372847" cy="399653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Professional Development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9EE95E-F8E2-094D-B99A-E1C9960AC8D9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168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SC_Plain">
  <a:themeElements>
    <a:clrScheme name="RSC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97D700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005783_RSC_PPT_template_AW.pptx" id="{D7EAD8D1-6F07-924A-9AC7-4F04387690BC}" vid="{402D78AE-8AEC-614C-9759-CBC360D54792}"/>
    </a:ext>
  </a:extLst>
</a:theme>
</file>

<file path=ppt/theme/theme2.xml><?xml version="1.0" encoding="utf-8"?>
<a:theme xmlns:a="http://schemas.openxmlformats.org/drawingml/2006/main" name="RSC_Dividers with background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005783_RSC_PPT_template_AW.pptx" id="{D7EAD8D1-6F07-924A-9AC7-4F04387690BC}" vid="{BC1ACAE9-55EB-DD49-9A43-7675B4B5E20D}"/>
    </a:ext>
  </a:extLst>
</a:theme>
</file>

<file path=ppt/theme/theme3.xml><?xml version="1.0" encoding="utf-8"?>
<a:theme xmlns:a="http://schemas.openxmlformats.org/drawingml/2006/main" name="1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005783_RSC_PPT_template_AW.pptx" id="{D7EAD8D1-6F07-924A-9AC7-4F04387690BC}" vid="{ECCBE7D7-7198-F045-B454-7E6FFC323358}"/>
    </a:ext>
  </a:extLst>
</a:theme>
</file>

<file path=ppt/theme/theme4.xml><?xml version="1.0" encoding="utf-8"?>
<a:theme xmlns:a="http://schemas.openxmlformats.org/drawingml/2006/main" name="2_RSC_Dividers with dark background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005783_RSC_PPT_template_AW.pptx" id="{D7EAD8D1-6F07-924A-9AC7-4F04387690BC}" vid="{3E27D487-1EFD-3045-8DA1-6A646C2CD608}"/>
    </a:ext>
  </a:extLst>
</a:theme>
</file>

<file path=ppt/theme/theme5.xml><?xml version="1.0" encoding="utf-8"?>
<a:theme xmlns:a="http://schemas.openxmlformats.org/drawingml/2006/main" name="RSC Title slides with image suggestions">
  <a:themeElements>
    <a:clrScheme name="Custom 1">
      <a:dk1>
        <a:srgbClr val="004976"/>
      </a:dk1>
      <a:lt1>
        <a:srgbClr val="FFFFFF"/>
      </a:lt1>
      <a:dk2>
        <a:srgbClr val="004976"/>
      </a:dk2>
      <a:lt2>
        <a:srgbClr val="E7E6E6"/>
      </a:lt2>
      <a:accent1>
        <a:srgbClr val="004976"/>
      </a:accent1>
      <a:accent2>
        <a:srgbClr val="48A9C5"/>
      </a:accent2>
      <a:accent3>
        <a:srgbClr val="EEDC00"/>
      </a:accent3>
      <a:accent4>
        <a:srgbClr val="444544"/>
      </a:accent4>
      <a:accent5>
        <a:srgbClr val="DA1883"/>
      </a:accent5>
      <a:accent6>
        <a:srgbClr val="991E66"/>
      </a:accent6>
      <a:hlink>
        <a:srgbClr val="FF9E1B"/>
      </a:hlink>
      <a:folHlink>
        <a:srgbClr val="54585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005783_RSC_PPT_template_AW.pptx" id="{D7EAD8D1-6F07-924A-9AC7-4F04387690BC}" vid="{335BF3B4-A6F7-264E-BD8F-5AED04F4C7ED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88752EB44974D994EBA0BE182464D" ma:contentTypeVersion="1" ma:contentTypeDescription="Create a new document." ma:contentTypeScope="" ma:versionID="7e71ac9858219910aeca94ea653b0b2b">
  <xsd:schema xmlns:xsd="http://www.w3.org/2001/XMLSchema" xmlns:p="http://schemas.microsoft.com/office/2006/metadata/properties" xmlns:ns2="27d643f5-4560-4eff-9f48-d0fe6b2bec2d" targetNamespace="http://schemas.microsoft.com/office/2006/metadata/properties" ma:root="true" ma:fieldsID="a4439713b4959d5801aa5b3325bd52d4" ns2:_="">
    <xsd:import namespace="27d643f5-4560-4eff-9f48-d0fe6b2bec2d"/>
    <xsd:element name="properties">
      <xsd:complexType>
        <xsd:sequence>
          <xsd:element name="documentManagement">
            <xsd:complexType>
              <xsd:all>
                <xsd:element ref="ns2:Templ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27d643f5-4560-4eff-9f48-d0fe6b2bec2d" elementFormDefault="qualified">
    <xsd:import namespace="http://schemas.microsoft.com/office/2006/documentManagement/types"/>
    <xsd:element name="Template" ma:index="8" nillable="true" ma:displayName="Template" ma:format="Dropdown" ma:internalName="Template">
      <xsd:simpleType>
        <xsd:restriction base="dms:Choice">
          <xsd:enumeration value="Stationery"/>
          <xsd:enumeration value="Purchase order forms"/>
          <xsd:enumeration value="Powerpoint presentations"/>
          <xsd:enumeration value="Meetings"/>
          <xsd:enumeration value="Legal"/>
          <xsd:enumeration value="RSC Branding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Template xmlns="27d643f5-4560-4eff-9f48-d0fe6b2bec2d" xsi:nil="true"/>
  </documentManagement>
</p:properties>
</file>

<file path=customXml/itemProps1.xml><?xml version="1.0" encoding="utf-8"?>
<ds:datastoreItem xmlns:ds="http://schemas.openxmlformats.org/officeDocument/2006/customXml" ds:itemID="{7CC8F453-0A08-4E28-8E13-4ACD39861AD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A090017-A26D-43E8-ADE8-AA82D2B77E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d643f5-4560-4eff-9f48-d0fe6b2bec2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53EDF3E7-E591-4AA5-88B5-CCAED15C9F84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27d643f5-4560-4eff-9f48-d0fe6b2bec2d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New RSC Brand Templates</Template>
  <TotalTime>111</TotalTime>
  <Words>798</Words>
  <Application>Microsoft Office PowerPoint</Application>
  <PresentationFormat>Widescreen</PresentationFormat>
  <Paragraphs>148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Source Sans Pro</vt:lpstr>
      <vt:lpstr>Calibri</vt:lpstr>
      <vt:lpstr>Wingdings</vt:lpstr>
      <vt:lpstr>RSC_Plain</vt:lpstr>
      <vt:lpstr>RSC_Dividers with background</vt:lpstr>
      <vt:lpstr>1_RSC_Dividers with dark backgrounds</vt:lpstr>
      <vt:lpstr>2_RSC_Dividers with dark backgrounds</vt:lpstr>
      <vt:lpstr>RSC Title slides with image suggestions</vt:lpstr>
      <vt:lpstr>Royal Society of Chemistry</vt:lpstr>
      <vt:lpstr>RSC event participant agreement:  we agree to.... </vt:lpstr>
      <vt:lpstr>Education Website</vt:lpstr>
      <vt:lpstr>Education Website – Registration</vt:lpstr>
      <vt:lpstr>Teach Chemistry</vt:lpstr>
      <vt:lpstr>Curriculum Explorer</vt:lpstr>
      <vt:lpstr>Curriculum maps</vt:lpstr>
      <vt:lpstr>Collections</vt:lpstr>
      <vt:lpstr>Professional Development</vt:lpstr>
      <vt:lpstr>Online Support Sessions</vt:lpstr>
      <vt:lpstr>Education in Chemistry Magazine</vt:lpstr>
      <vt:lpstr>A Future in Chemistry - Careers</vt:lpstr>
      <vt:lpstr>PowerPoint Presentation</vt:lpstr>
      <vt:lpstr>Thank you</vt:lpstr>
    </vt:vector>
  </TitlesOfParts>
  <Company>Royal Society of Chemistry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Royal Society of Chemistry</dc:title>
  <dc:creator>Ross Christodoulou</dc:creator>
  <dc:description>ASE RSC ITT 6Jan2021 https://edu.rsc.org/ase</dc:description>
  <cp:lastModifiedBy>Katherine Hartop</cp:lastModifiedBy>
  <cp:revision>20</cp:revision>
  <cp:lastPrinted>2019-03-28T09:59:28Z</cp:lastPrinted>
  <dcterms:created xsi:type="dcterms:W3CDTF">2020-12-08T15:16:48Z</dcterms:created>
  <dcterms:modified xsi:type="dcterms:W3CDTF">2021-01-05T16:38:40Z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0x010100C1788752EB44974D994EBA0BE182464D</vt:lpwstr>
  </property>
</Properties>
</file>