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9" r:id="rId5"/>
    <p:sldId id="262" r:id="rId6"/>
    <p:sldId id="267" r:id="rId7"/>
    <p:sldId id="266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95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17EAA-CF3A-4C36-B28A-9C57E96CF0D7}" type="datetimeFigureOut">
              <a:rPr lang="en-GB" smtClean="0"/>
              <a:t>18/04/2019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AB603-3C61-44DD-B6C0-04648F68F9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449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UpA5B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Using graphic organisers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Graphic organisers encourage your students think about what they have read. Here are examples </a:t>
            </a:r>
            <a:r>
              <a:rPr lang="en-GB" dirty="0" smtClean="0"/>
              <a:t>of two organisers: </a:t>
            </a:r>
            <a:r>
              <a:rPr lang="en-GB" dirty="0" smtClean="0"/>
              <a:t>Fishbone </a:t>
            </a:r>
            <a:r>
              <a:rPr lang="en-GB" dirty="0" smtClean="0"/>
              <a:t>for </a:t>
            </a:r>
            <a:r>
              <a:rPr lang="en-GB" dirty="0" smtClean="0"/>
              <a:t>cause </a:t>
            </a:r>
            <a:r>
              <a:rPr lang="en-GB" dirty="0" smtClean="0"/>
              <a:t>and effect </a:t>
            </a:r>
            <a:r>
              <a:rPr lang="en-GB" dirty="0" smtClean="0"/>
              <a:t>and Similar/different</a:t>
            </a:r>
            <a:endParaRPr lang="en-GB" dirty="0"/>
          </a:p>
        </p:txBody>
      </p:sp>
      <p:pic>
        <p:nvPicPr>
          <p:cNvPr id="5" name="Picture 4" descr="W:\EiC\PRODUCTION\EiC Web and CMYK Masthead\EiCMasthead_300x30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1255779" cy="125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6290156"/>
            <a:ext cx="33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From </a:t>
            </a:r>
            <a:r>
              <a:rPr lang="en-GB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rsc.li/2UpA5BS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5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Fishbone for cause and effect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8" name="Google Shape;54;p13"/>
          <p:cNvCxnSpPr/>
          <p:nvPr/>
        </p:nvCxnSpPr>
        <p:spPr>
          <a:xfrm>
            <a:off x="1993168" y="2007784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64;p13"/>
          <p:cNvCxnSpPr/>
          <p:nvPr/>
        </p:nvCxnSpPr>
        <p:spPr>
          <a:xfrm>
            <a:off x="3968937" y="4033298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5" name="Group 34"/>
          <p:cNvGrpSpPr/>
          <p:nvPr/>
        </p:nvGrpSpPr>
        <p:grpSpPr>
          <a:xfrm>
            <a:off x="548278" y="1340768"/>
            <a:ext cx="8228577" cy="4752528"/>
            <a:chOff x="548278" y="1412776"/>
            <a:chExt cx="8228577" cy="4752528"/>
          </a:xfrm>
        </p:grpSpPr>
        <p:sp>
          <p:nvSpPr>
            <p:cNvPr id="18" name="Rounded Rectangle 17"/>
            <p:cNvSpPr/>
            <p:nvPr/>
          </p:nvSpPr>
          <p:spPr>
            <a:xfrm>
              <a:off x="1251448" y="5517232"/>
              <a:ext cx="1520352" cy="64807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140170" y="5517232"/>
              <a:ext cx="1367934" cy="64807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" name="Straight Arrow Connector 2"/>
            <p:cNvCxnSpPr/>
            <p:nvPr/>
          </p:nvCxnSpPr>
          <p:spPr>
            <a:xfrm>
              <a:off x="1251448" y="3861048"/>
              <a:ext cx="576882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043608" y="2481062"/>
              <a:ext cx="936104" cy="13799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3563888" y="2481062"/>
              <a:ext cx="936104" cy="13799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1691680" y="3861048"/>
              <a:ext cx="792088" cy="16561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4684293" y="3861048"/>
              <a:ext cx="823811" cy="16561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548278" y="1820750"/>
              <a:ext cx="4248472" cy="648072"/>
              <a:chOff x="899592" y="2132856"/>
              <a:chExt cx="4248472" cy="648072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899592" y="2132856"/>
                <a:ext cx="1872208" cy="64807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3455876" y="2132856"/>
                <a:ext cx="1692188" cy="64807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ounded Rectangle 19"/>
            <p:cNvSpPr/>
            <p:nvPr/>
          </p:nvSpPr>
          <p:spPr>
            <a:xfrm>
              <a:off x="7092280" y="3176972"/>
              <a:ext cx="1684575" cy="136815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6660232" y="1556792"/>
              <a:ext cx="0" cy="4536504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796136" y="1412776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Cause</a:t>
              </a:r>
              <a:endParaRPr lang="en-GB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685394" y="1412776"/>
              <a:ext cx="770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Effect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928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Fishbone: Global warming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8" name="Google Shape;54;p13"/>
          <p:cNvCxnSpPr/>
          <p:nvPr/>
        </p:nvCxnSpPr>
        <p:spPr>
          <a:xfrm>
            <a:off x="2281200" y="2007784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64;p13"/>
          <p:cNvCxnSpPr/>
          <p:nvPr/>
        </p:nvCxnSpPr>
        <p:spPr>
          <a:xfrm>
            <a:off x="4256969" y="4033298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58" y="1295328"/>
            <a:ext cx="8254699" cy="47979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564904"/>
            <a:ext cx="4334632" cy="6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70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Similar/different: solid/liquid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8" name="Google Shape;54;p13"/>
          <p:cNvCxnSpPr/>
          <p:nvPr/>
        </p:nvCxnSpPr>
        <p:spPr>
          <a:xfrm>
            <a:off x="2281200" y="2007784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55;p13"/>
          <p:cNvCxnSpPr>
            <a:endCxn id="27" idx="3"/>
          </p:cNvCxnSpPr>
          <p:nvPr/>
        </p:nvCxnSpPr>
        <p:spPr>
          <a:xfrm rot="10800000">
            <a:off x="2139944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Google Shape;58;p13"/>
          <p:cNvCxnSpPr>
            <a:stCxn id="28" idx="3"/>
          </p:cNvCxnSpPr>
          <p:nvPr/>
        </p:nvCxnSpPr>
        <p:spPr>
          <a:xfrm>
            <a:off x="2139944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60;p13"/>
          <p:cNvCxnSpPr>
            <a:stCxn id="29" idx="3"/>
          </p:cNvCxnSpPr>
          <p:nvPr/>
        </p:nvCxnSpPr>
        <p:spPr>
          <a:xfrm rot="10800000" flipH="1">
            <a:off x="2106485" y="3976391"/>
            <a:ext cx="271564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62;p13"/>
          <p:cNvCxnSpPr>
            <a:stCxn id="34" idx="1"/>
          </p:cNvCxnSpPr>
          <p:nvPr/>
        </p:nvCxnSpPr>
        <p:spPr>
          <a:xfrm flipH="1">
            <a:off x="3619573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64;p13"/>
          <p:cNvCxnSpPr/>
          <p:nvPr/>
        </p:nvCxnSpPr>
        <p:spPr>
          <a:xfrm>
            <a:off x="4256969" y="4033298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Google Shape;65;p13"/>
          <p:cNvCxnSpPr>
            <a:stCxn id="35" idx="1"/>
          </p:cNvCxnSpPr>
          <p:nvPr/>
        </p:nvCxnSpPr>
        <p:spPr>
          <a:xfrm rot="10800000">
            <a:off x="3619452" y="3976391"/>
            <a:ext cx="204646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67;p13"/>
          <p:cNvCxnSpPr>
            <a:stCxn id="33" idx="1"/>
          </p:cNvCxnSpPr>
          <p:nvPr/>
        </p:nvCxnSpPr>
        <p:spPr>
          <a:xfrm flipH="1">
            <a:off x="3619573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69;p13"/>
          <p:cNvCxnSpPr>
            <a:stCxn id="33" idx="3"/>
          </p:cNvCxnSpPr>
          <p:nvPr/>
        </p:nvCxnSpPr>
        <p:spPr>
          <a:xfrm>
            <a:off x="5338017" y="3966372"/>
            <a:ext cx="26694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Google Shape;71;p13"/>
          <p:cNvCxnSpPr>
            <a:stCxn id="34" idx="3"/>
          </p:cNvCxnSpPr>
          <p:nvPr/>
        </p:nvCxnSpPr>
        <p:spPr>
          <a:xfrm>
            <a:off x="5338017" y="2233644"/>
            <a:ext cx="266940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Google Shape;72;p13"/>
          <p:cNvCxnSpPr>
            <a:stCxn id="35" idx="3"/>
          </p:cNvCxnSpPr>
          <p:nvPr/>
        </p:nvCxnSpPr>
        <p:spPr>
          <a:xfrm rot="10800000" flipH="1">
            <a:off x="5304558" y="3966396"/>
            <a:ext cx="300277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73;p13"/>
          <p:cNvCxnSpPr>
            <a:stCxn id="31" idx="1"/>
          </p:cNvCxnSpPr>
          <p:nvPr/>
        </p:nvCxnSpPr>
        <p:spPr>
          <a:xfrm flipH="1">
            <a:off x="6750485" y="2233644"/>
            <a:ext cx="301494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Google Shape;75;p13"/>
          <p:cNvCxnSpPr>
            <a:stCxn id="30" idx="1"/>
          </p:cNvCxnSpPr>
          <p:nvPr/>
        </p:nvCxnSpPr>
        <p:spPr>
          <a:xfrm rot="10800000">
            <a:off x="6750485" y="3966372"/>
            <a:ext cx="301494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77;p13"/>
          <p:cNvCxnSpPr>
            <a:stCxn id="32" idx="1"/>
          </p:cNvCxnSpPr>
          <p:nvPr/>
        </p:nvCxnSpPr>
        <p:spPr>
          <a:xfrm rot="10800000">
            <a:off x="6750607" y="3966396"/>
            <a:ext cx="267914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" name="Group 2"/>
          <p:cNvGrpSpPr/>
          <p:nvPr/>
        </p:nvGrpSpPr>
        <p:grpSpPr>
          <a:xfrm>
            <a:off x="803921" y="6309320"/>
            <a:ext cx="7510206" cy="447745"/>
            <a:chOff x="803921" y="6642009"/>
            <a:chExt cx="7510206" cy="447745"/>
          </a:xfrm>
        </p:grpSpPr>
        <p:sp>
          <p:nvSpPr>
            <p:cNvPr id="22" name="Google Shape;79;p13"/>
            <p:cNvSpPr txBox="1"/>
            <p:nvPr/>
          </p:nvSpPr>
          <p:spPr>
            <a:xfrm>
              <a:off x="803921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" name="Google Shape;80;p13"/>
            <p:cNvSpPr txBox="1"/>
            <p:nvPr/>
          </p:nvSpPr>
          <p:spPr>
            <a:xfrm>
              <a:off x="7122507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" name="Google Shape;81;p13"/>
            <p:cNvSpPr txBox="1"/>
            <p:nvPr/>
          </p:nvSpPr>
          <p:spPr>
            <a:xfrm>
              <a:off x="3968508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Similar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5" name="Google Shape;82;p13"/>
          <p:cNvSpPr txBox="1"/>
          <p:nvPr/>
        </p:nvSpPr>
        <p:spPr>
          <a:xfrm>
            <a:off x="2567861" y="3759026"/>
            <a:ext cx="861899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solid</a:t>
            </a:r>
            <a:endParaRPr sz="2000" dirty="0"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26" name="Google Shape;83;p13"/>
          <p:cNvSpPr txBox="1"/>
          <p:nvPr/>
        </p:nvSpPr>
        <p:spPr>
          <a:xfrm>
            <a:off x="5604958" y="3759026"/>
            <a:ext cx="1112292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+mj-lt"/>
                <a:ea typeface="Century Gothic"/>
                <a:cs typeface="Century Gothic"/>
                <a:sym typeface="Century Gothic"/>
              </a:rPr>
              <a:t>liquid</a:t>
            </a:r>
            <a:endParaRPr sz="2000" dirty="0">
              <a:latin typeface="+mj-lt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" name="Google Shape;57;p13"/>
          <p:cNvSpPr/>
          <p:nvPr/>
        </p:nvSpPr>
        <p:spPr>
          <a:xfrm>
            <a:off x="659484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 _________</a:t>
            </a:r>
            <a:endParaRPr sz="1800" dirty="0"/>
          </a:p>
        </p:txBody>
      </p:sp>
      <p:sp>
        <p:nvSpPr>
          <p:cNvPr id="28" name="Google Shape;59;p13"/>
          <p:cNvSpPr/>
          <p:nvPr/>
        </p:nvSpPr>
        <p:spPr>
          <a:xfrm>
            <a:off x="659484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  <p:sp>
        <p:nvSpPr>
          <p:cNvPr id="29" name="Google Shape;61;p13"/>
          <p:cNvSpPr/>
          <p:nvPr/>
        </p:nvSpPr>
        <p:spPr>
          <a:xfrm>
            <a:off x="626025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 __________________</a:t>
            </a:r>
            <a:endParaRPr sz="1800" dirty="0"/>
          </a:p>
        </p:txBody>
      </p:sp>
      <p:sp>
        <p:nvSpPr>
          <p:cNvPr id="30" name="Google Shape;76;p13"/>
          <p:cNvSpPr/>
          <p:nvPr/>
        </p:nvSpPr>
        <p:spPr>
          <a:xfrm>
            <a:off x="7051980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 _________ _________</a:t>
            </a:r>
            <a:endParaRPr sz="1800" dirty="0"/>
          </a:p>
        </p:txBody>
      </p:sp>
      <p:sp>
        <p:nvSpPr>
          <p:cNvPr id="31" name="Google Shape;74;p13"/>
          <p:cNvSpPr/>
          <p:nvPr/>
        </p:nvSpPr>
        <p:spPr>
          <a:xfrm>
            <a:off x="7051980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 _________</a:t>
            </a:r>
            <a:endParaRPr sz="1800" dirty="0"/>
          </a:p>
        </p:txBody>
      </p:sp>
      <p:sp>
        <p:nvSpPr>
          <p:cNvPr id="32" name="Google Shape;78;p13"/>
          <p:cNvSpPr/>
          <p:nvPr/>
        </p:nvSpPr>
        <p:spPr>
          <a:xfrm>
            <a:off x="7018521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 _________</a:t>
            </a:r>
            <a:endParaRPr sz="1800" dirty="0"/>
          </a:p>
        </p:txBody>
      </p:sp>
      <p:sp>
        <p:nvSpPr>
          <p:cNvPr id="33" name="Google Shape;68;p13"/>
          <p:cNvSpPr/>
          <p:nvPr/>
        </p:nvSpPr>
        <p:spPr>
          <a:xfrm>
            <a:off x="3857557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  <p:sp>
        <p:nvSpPr>
          <p:cNvPr id="34" name="Google Shape;63;p13"/>
          <p:cNvSpPr/>
          <p:nvPr/>
        </p:nvSpPr>
        <p:spPr>
          <a:xfrm>
            <a:off x="3857557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  <p:sp>
        <p:nvSpPr>
          <p:cNvPr id="35" name="Google Shape;66;p13"/>
          <p:cNvSpPr/>
          <p:nvPr/>
        </p:nvSpPr>
        <p:spPr>
          <a:xfrm>
            <a:off x="3824098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407919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Similar/different: Solid/liquid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8" name="Google Shape;54;p13"/>
          <p:cNvCxnSpPr/>
          <p:nvPr/>
        </p:nvCxnSpPr>
        <p:spPr>
          <a:xfrm>
            <a:off x="2281200" y="2007784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55;p13"/>
          <p:cNvCxnSpPr>
            <a:endCxn id="27" idx="3"/>
          </p:cNvCxnSpPr>
          <p:nvPr/>
        </p:nvCxnSpPr>
        <p:spPr>
          <a:xfrm rot="10800000">
            <a:off x="2139944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Google Shape;58;p13"/>
          <p:cNvCxnSpPr>
            <a:stCxn id="28" idx="3"/>
          </p:cNvCxnSpPr>
          <p:nvPr/>
        </p:nvCxnSpPr>
        <p:spPr>
          <a:xfrm>
            <a:off x="2139944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60;p13"/>
          <p:cNvCxnSpPr>
            <a:stCxn id="29" idx="3"/>
          </p:cNvCxnSpPr>
          <p:nvPr/>
        </p:nvCxnSpPr>
        <p:spPr>
          <a:xfrm rot="10800000" flipH="1">
            <a:off x="2106485" y="3976391"/>
            <a:ext cx="271564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62;p13"/>
          <p:cNvCxnSpPr>
            <a:stCxn id="34" idx="1"/>
          </p:cNvCxnSpPr>
          <p:nvPr/>
        </p:nvCxnSpPr>
        <p:spPr>
          <a:xfrm flipH="1">
            <a:off x="3619573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64;p13"/>
          <p:cNvCxnSpPr/>
          <p:nvPr/>
        </p:nvCxnSpPr>
        <p:spPr>
          <a:xfrm>
            <a:off x="4256969" y="4033298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Google Shape;65;p13"/>
          <p:cNvCxnSpPr>
            <a:stCxn id="35" idx="1"/>
          </p:cNvCxnSpPr>
          <p:nvPr/>
        </p:nvCxnSpPr>
        <p:spPr>
          <a:xfrm rot="10800000">
            <a:off x="3619452" y="3976391"/>
            <a:ext cx="204646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67;p13"/>
          <p:cNvCxnSpPr>
            <a:stCxn id="33" idx="1"/>
          </p:cNvCxnSpPr>
          <p:nvPr/>
        </p:nvCxnSpPr>
        <p:spPr>
          <a:xfrm flipH="1">
            <a:off x="3619573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69;p13"/>
          <p:cNvCxnSpPr>
            <a:stCxn id="33" idx="3"/>
          </p:cNvCxnSpPr>
          <p:nvPr/>
        </p:nvCxnSpPr>
        <p:spPr>
          <a:xfrm>
            <a:off x="5338017" y="3966372"/>
            <a:ext cx="26694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Google Shape;71;p13"/>
          <p:cNvCxnSpPr>
            <a:stCxn id="34" idx="3"/>
          </p:cNvCxnSpPr>
          <p:nvPr/>
        </p:nvCxnSpPr>
        <p:spPr>
          <a:xfrm>
            <a:off x="5338017" y="2233644"/>
            <a:ext cx="266940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Google Shape;72;p13"/>
          <p:cNvCxnSpPr>
            <a:stCxn id="35" idx="3"/>
          </p:cNvCxnSpPr>
          <p:nvPr/>
        </p:nvCxnSpPr>
        <p:spPr>
          <a:xfrm rot="10800000" flipH="1">
            <a:off x="5304558" y="3966396"/>
            <a:ext cx="300277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73;p13"/>
          <p:cNvCxnSpPr>
            <a:stCxn id="31" idx="1"/>
          </p:cNvCxnSpPr>
          <p:nvPr/>
        </p:nvCxnSpPr>
        <p:spPr>
          <a:xfrm flipH="1">
            <a:off x="6750485" y="2233644"/>
            <a:ext cx="301494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Google Shape;75;p13"/>
          <p:cNvCxnSpPr>
            <a:stCxn id="30" idx="1"/>
          </p:cNvCxnSpPr>
          <p:nvPr/>
        </p:nvCxnSpPr>
        <p:spPr>
          <a:xfrm rot="10800000">
            <a:off x="6750485" y="3966372"/>
            <a:ext cx="301494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77;p13"/>
          <p:cNvCxnSpPr>
            <a:stCxn id="32" idx="1"/>
          </p:cNvCxnSpPr>
          <p:nvPr/>
        </p:nvCxnSpPr>
        <p:spPr>
          <a:xfrm rot="10800000">
            <a:off x="6750607" y="3966396"/>
            <a:ext cx="267914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" name="Group 2"/>
          <p:cNvGrpSpPr/>
          <p:nvPr/>
        </p:nvGrpSpPr>
        <p:grpSpPr>
          <a:xfrm>
            <a:off x="803921" y="6309320"/>
            <a:ext cx="7510206" cy="447745"/>
            <a:chOff x="803921" y="6642009"/>
            <a:chExt cx="7510206" cy="447745"/>
          </a:xfrm>
        </p:grpSpPr>
        <p:sp>
          <p:nvSpPr>
            <p:cNvPr id="22" name="Google Shape;79;p13"/>
            <p:cNvSpPr txBox="1"/>
            <p:nvPr/>
          </p:nvSpPr>
          <p:spPr>
            <a:xfrm>
              <a:off x="803921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" name="Google Shape;80;p13"/>
            <p:cNvSpPr txBox="1"/>
            <p:nvPr/>
          </p:nvSpPr>
          <p:spPr>
            <a:xfrm>
              <a:off x="7122507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" name="Google Shape;81;p13"/>
            <p:cNvSpPr txBox="1"/>
            <p:nvPr/>
          </p:nvSpPr>
          <p:spPr>
            <a:xfrm>
              <a:off x="3968508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Similar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5" name="Google Shape;82;p13"/>
          <p:cNvSpPr txBox="1"/>
          <p:nvPr/>
        </p:nvSpPr>
        <p:spPr>
          <a:xfrm>
            <a:off x="2567861" y="3759026"/>
            <a:ext cx="861899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solid</a:t>
            </a:r>
            <a:endParaRPr sz="2000" dirty="0"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26" name="Google Shape;83;p13"/>
          <p:cNvSpPr txBox="1"/>
          <p:nvPr/>
        </p:nvSpPr>
        <p:spPr>
          <a:xfrm>
            <a:off x="5604958" y="3759026"/>
            <a:ext cx="1112292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latin typeface="+mj-lt"/>
                <a:ea typeface="Century Gothic"/>
                <a:cs typeface="Century Gothic"/>
                <a:sym typeface="Century Gothic"/>
              </a:rPr>
              <a:t>liquid</a:t>
            </a:r>
            <a:endParaRPr sz="2000" dirty="0">
              <a:latin typeface="+mj-lt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" name="Google Shape;57;p13"/>
          <p:cNvSpPr/>
          <p:nvPr/>
        </p:nvSpPr>
        <p:spPr>
          <a:xfrm>
            <a:off x="659484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Solids can’t flow or pour.</a:t>
            </a:r>
            <a:endParaRPr sz="1400" dirty="0"/>
          </a:p>
        </p:txBody>
      </p:sp>
      <p:sp>
        <p:nvSpPr>
          <p:cNvPr id="28" name="Google Shape;59;p13"/>
          <p:cNvSpPr/>
          <p:nvPr/>
        </p:nvSpPr>
        <p:spPr>
          <a:xfrm>
            <a:off x="659484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Solids keep their shape.</a:t>
            </a:r>
            <a:endParaRPr sz="1400" dirty="0"/>
          </a:p>
        </p:txBody>
      </p:sp>
      <p:sp>
        <p:nvSpPr>
          <p:cNvPr id="29" name="Google Shape;61;p13"/>
          <p:cNvSpPr/>
          <p:nvPr/>
        </p:nvSpPr>
        <p:spPr>
          <a:xfrm>
            <a:off x="626025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You can melt a solid by heating it.</a:t>
            </a:r>
            <a:endParaRPr sz="1400" dirty="0"/>
          </a:p>
        </p:txBody>
      </p:sp>
      <p:sp>
        <p:nvSpPr>
          <p:cNvPr id="30" name="Google Shape;76;p13"/>
          <p:cNvSpPr/>
          <p:nvPr/>
        </p:nvSpPr>
        <p:spPr>
          <a:xfrm>
            <a:off x="7051980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Liquids take the shape of their containers. </a:t>
            </a:r>
            <a:endParaRPr sz="1400" dirty="0"/>
          </a:p>
        </p:txBody>
      </p:sp>
      <p:sp>
        <p:nvSpPr>
          <p:cNvPr id="31" name="Google Shape;74;p13"/>
          <p:cNvSpPr/>
          <p:nvPr/>
        </p:nvSpPr>
        <p:spPr>
          <a:xfrm>
            <a:off x="7051980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Liquids can pour.</a:t>
            </a:r>
            <a:endParaRPr sz="1400" dirty="0"/>
          </a:p>
        </p:txBody>
      </p:sp>
      <p:sp>
        <p:nvSpPr>
          <p:cNvPr id="32" name="Google Shape;78;p13"/>
          <p:cNvSpPr/>
          <p:nvPr/>
        </p:nvSpPr>
        <p:spPr>
          <a:xfrm>
            <a:off x="7018521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Liquids can solidify.</a:t>
            </a:r>
            <a:endParaRPr sz="1400" dirty="0"/>
          </a:p>
        </p:txBody>
      </p:sp>
      <p:sp>
        <p:nvSpPr>
          <p:cNvPr id="33" name="Google Shape;68;p13"/>
          <p:cNvSpPr/>
          <p:nvPr/>
        </p:nvSpPr>
        <p:spPr>
          <a:xfrm>
            <a:off x="3857557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Water can be a solid (ice) or a liquid.</a:t>
            </a:r>
            <a:endParaRPr sz="1400" dirty="0"/>
          </a:p>
        </p:txBody>
      </p:sp>
      <p:sp>
        <p:nvSpPr>
          <p:cNvPr id="34" name="Google Shape;63;p13"/>
          <p:cNvSpPr/>
          <p:nvPr/>
        </p:nvSpPr>
        <p:spPr>
          <a:xfrm>
            <a:off x="3857557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380" dirty="0" smtClean="0"/>
              <a:t>Substances change from solids to liquids and back again.</a:t>
            </a:r>
            <a:endParaRPr sz="1380" dirty="0"/>
          </a:p>
        </p:txBody>
      </p:sp>
      <p:sp>
        <p:nvSpPr>
          <p:cNvPr id="35" name="Google Shape;66;p13"/>
          <p:cNvSpPr/>
          <p:nvPr/>
        </p:nvSpPr>
        <p:spPr>
          <a:xfrm>
            <a:off x="3824098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They are both states of matter.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729490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Similar/different: Dalton’s v Modern particle theory</a:t>
            </a:r>
            <a:endParaRPr lang="en-GB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8" name="Google Shape;54;p13"/>
          <p:cNvCxnSpPr/>
          <p:nvPr/>
        </p:nvCxnSpPr>
        <p:spPr>
          <a:xfrm>
            <a:off x="2281200" y="2007784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55;p13"/>
          <p:cNvCxnSpPr>
            <a:endCxn id="27" idx="3"/>
          </p:cNvCxnSpPr>
          <p:nvPr/>
        </p:nvCxnSpPr>
        <p:spPr>
          <a:xfrm rot="10800000">
            <a:off x="2139944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Google Shape;58;p13"/>
          <p:cNvCxnSpPr>
            <a:stCxn id="28" idx="3"/>
          </p:cNvCxnSpPr>
          <p:nvPr/>
        </p:nvCxnSpPr>
        <p:spPr>
          <a:xfrm>
            <a:off x="2139944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60;p13"/>
          <p:cNvCxnSpPr>
            <a:stCxn id="29" idx="3"/>
          </p:cNvCxnSpPr>
          <p:nvPr/>
        </p:nvCxnSpPr>
        <p:spPr>
          <a:xfrm rot="10800000" flipH="1">
            <a:off x="2106485" y="3976391"/>
            <a:ext cx="271564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62;p13"/>
          <p:cNvCxnSpPr>
            <a:stCxn id="34" idx="1"/>
          </p:cNvCxnSpPr>
          <p:nvPr/>
        </p:nvCxnSpPr>
        <p:spPr>
          <a:xfrm flipH="1">
            <a:off x="3619573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64;p13"/>
          <p:cNvCxnSpPr/>
          <p:nvPr/>
        </p:nvCxnSpPr>
        <p:spPr>
          <a:xfrm>
            <a:off x="4256969" y="4033298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Google Shape;65;p13"/>
          <p:cNvCxnSpPr>
            <a:stCxn id="35" idx="1"/>
          </p:cNvCxnSpPr>
          <p:nvPr/>
        </p:nvCxnSpPr>
        <p:spPr>
          <a:xfrm rot="10800000">
            <a:off x="3619452" y="3976391"/>
            <a:ext cx="204646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67;p13"/>
          <p:cNvCxnSpPr>
            <a:stCxn id="33" idx="1"/>
          </p:cNvCxnSpPr>
          <p:nvPr/>
        </p:nvCxnSpPr>
        <p:spPr>
          <a:xfrm flipH="1">
            <a:off x="3619573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69;p13"/>
          <p:cNvCxnSpPr>
            <a:stCxn id="33" idx="3"/>
          </p:cNvCxnSpPr>
          <p:nvPr/>
        </p:nvCxnSpPr>
        <p:spPr>
          <a:xfrm>
            <a:off x="5338017" y="3966372"/>
            <a:ext cx="26694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Google Shape;71;p13"/>
          <p:cNvCxnSpPr>
            <a:stCxn id="34" idx="3"/>
          </p:cNvCxnSpPr>
          <p:nvPr/>
        </p:nvCxnSpPr>
        <p:spPr>
          <a:xfrm>
            <a:off x="5338017" y="2233644"/>
            <a:ext cx="266940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Google Shape;72;p13"/>
          <p:cNvCxnSpPr>
            <a:stCxn id="35" idx="3"/>
          </p:cNvCxnSpPr>
          <p:nvPr/>
        </p:nvCxnSpPr>
        <p:spPr>
          <a:xfrm rot="10800000" flipH="1">
            <a:off x="5304558" y="3966396"/>
            <a:ext cx="300277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73;p13"/>
          <p:cNvCxnSpPr>
            <a:stCxn id="31" idx="1"/>
          </p:cNvCxnSpPr>
          <p:nvPr/>
        </p:nvCxnSpPr>
        <p:spPr>
          <a:xfrm flipH="1">
            <a:off x="6750485" y="2233644"/>
            <a:ext cx="301494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Google Shape;75;p13"/>
          <p:cNvCxnSpPr>
            <a:stCxn id="30" idx="1"/>
          </p:cNvCxnSpPr>
          <p:nvPr/>
        </p:nvCxnSpPr>
        <p:spPr>
          <a:xfrm rot="10800000">
            <a:off x="6750485" y="3966372"/>
            <a:ext cx="301494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77;p13"/>
          <p:cNvCxnSpPr>
            <a:stCxn id="32" idx="1"/>
          </p:cNvCxnSpPr>
          <p:nvPr/>
        </p:nvCxnSpPr>
        <p:spPr>
          <a:xfrm rot="10800000">
            <a:off x="6750607" y="3966396"/>
            <a:ext cx="267914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" name="Group 2"/>
          <p:cNvGrpSpPr/>
          <p:nvPr/>
        </p:nvGrpSpPr>
        <p:grpSpPr>
          <a:xfrm>
            <a:off x="803921" y="6309320"/>
            <a:ext cx="7510206" cy="447745"/>
            <a:chOff x="803921" y="6642009"/>
            <a:chExt cx="7510206" cy="447745"/>
          </a:xfrm>
        </p:grpSpPr>
        <p:sp>
          <p:nvSpPr>
            <p:cNvPr id="22" name="Google Shape;79;p13"/>
            <p:cNvSpPr txBox="1"/>
            <p:nvPr/>
          </p:nvSpPr>
          <p:spPr>
            <a:xfrm>
              <a:off x="803921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" name="Google Shape;80;p13"/>
            <p:cNvSpPr txBox="1"/>
            <p:nvPr/>
          </p:nvSpPr>
          <p:spPr>
            <a:xfrm>
              <a:off x="7122507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" name="Google Shape;81;p13"/>
            <p:cNvSpPr txBox="1"/>
            <p:nvPr/>
          </p:nvSpPr>
          <p:spPr>
            <a:xfrm>
              <a:off x="3968508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Similar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5" name="Google Shape;82;p13"/>
          <p:cNvSpPr txBox="1"/>
          <p:nvPr/>
        </p:nvSpPr>
        <p:spPr>
          <a:xfrm>
            <a:off x="2473681" y="3759026"/>
            <a:ext cx="1049146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Dalton’s</a:t>
            </a:r>
            <a:r>
              <a:rPr lang="en-GB" sz="2000" dirty="0" smtClean="0"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 </a:t>
            </a:r>
            <a:endParaRPr sz="2000" dirty="0"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26" name="Google Shape;83;p13"/>
          <p:cNvSpPr txBox="1"/>
          <p:nvPr/>
        </p:nvSpPr>
        <p:spPr>
          <a:xfrm>
            <a:off x="5604958" y="3759026"/>
            <a:ext cx="1112292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latin typeface="+mj-lt"/>
                <a:ea typeface="Century Gothic"/>
                <a:cs typeface="Century Gothic"/>
                <a:sym typeface="Century Gothic"/>
              </a:rPr>
              <a:t>Modern</a:t>
            </a:r>
            <a:endParaRPr sz="1600" dirty="0">
              <a:latin typeface="+mj-lt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" name="Google Shape;57;p13"/>
          <p:cNvSpPr/>
          <p:nvPr/>
        </p:nvSpPr>
        <p:spPr>
          <a:xfrm>
            <a:off x="659484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 _________</a:t>
            </a:r>
            <a:endParaRPr sz="1800" dirty="0"/>
          </a:p>
        </p:txBody>
      </p:sp>
      <p:sp>
        <p:nvSpPr>
          <p:cNvPr id="28" name="Google Shape;59;p13"/>
          <p:cNvSpPr/>
          <p:nvPr/>
        </p:nvSpPr>
        <p:spPr>
          <a:xfrm>
            <a:off x="659484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  <p:sp>
        <p:nvSpPr>
          <p:cNvPr id="29" name="Google Shape;61;p13"/>
          <p:cNvSpPr/>
          <p:nvPr/>
        </p:nvSpPr>
        <p:spPr>
          <a:xfrm>
            <a:off x="626025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 __________________</a:t>
            </a:r>
            <a:endParaRPr sz="1800" dirty="0"/>
          </a:p>
        </p:txBody>
      </p:sp>
      <p:sp>
        <p:nvSpPr>
          <p:cNvPr id="30" name="Google Shape;76;p13"/>
          <p:cNvSpPr/>
          <p:nvPr/>
        </p:nvSpPr>
        <p:spPr>
          <a:xfrm>
            <a:off x="7051980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 _________ _________</a:t>
            </a:r>
            <a:endParaRPr sz="1800" dirty="0"/>
          </a:p>
        </p:txBody>
      </p:sp>
      <p:sp>
        <p:nvSpPr>
          <p:cNvPr id="31" name="Google Shape;74;p13"/>
          <p:cNvSpPr/>
          <p:nvPr/>
        </p:nvSpPr>
        <p:spPr>
          <a:xfrm>
            <a:off x="7051980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 _________</a:t>
            </a:r>
            <a:endParaRPr sz="1800" dirty="0"/>
          </a:p>
        </p:txBody>
      </p:sp>
      <p:sp>
        <p:nvSpPr>
          <p:cNvPr id="32" name="Google Shape;78;p13"/>
          <p:cNvSpPr/>
          <p:nvPr/>
        </p:nvSpPr>
        <p:spPr>
          <a:xfrm>
            <a:off x="7018521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 _________</a:t>
            </a:r>
            <a:endParaRPr sz="1800" dirty="0"/>
          </a:p>
        </p:txBody>
      </p:sp>
      <p:sp>
        <p:nvSpPr>
          <p:cNvPr id="33" name="Google Shape;68;p13"/>
          <p:cNvSpPr/>
          <p:nvPr/>
        </p:nvSpPr>
        <p:spPr>
          <a:xfrm>
            <a:off x="3857557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  <p:sp>
        <p:nvSpPr>
          <p:cNvPr id="34" name="Google Shape;63;p13"/>
          <p:cNvSpPr/>
          <p:nvPr/>
        </p:nvSpPr>
        <p:spPr>
          <a:xfrm>
            <a:off x="3857557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  <p:sp>
        <p:nvSpPr>
          <p:cNvPr id="35" name="Google Shape;66;p13"/>
          <p:cNvSpPr/>
          <p:nvPr/>
        </p:nvSpPr>
        <p:spPr>
          <a:xfrm>
            <a:off x="3824098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800" dirty="0" smtClean="0"/>
              <a:t>___________________________</a:t>
            </a:r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3932679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Similar/different: Dalton’s v Modern particle theory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8" name="Google Shape;54;p13"/>
          <p:cNvCxnSpPr/>
          <p:nvPr/>
        </p:nvCxnSpPr>
        <p:spPr>
          <a:xfrm>
            <a:off x="2281200" y="2007784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Google Shape;55;p13"/>
          <p:cNvCxnSpPr>
            <a:endCxn id="27" idx="3"/>
          </p:cNvCxnSpPr>
          <p:nvPr/>
        </p:nvCxnSpPr>
        <p:spPr>
          <a:xfrm rot="10800000">
            <a:off x="2139944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" name="Google Shape;58;p13"/>
          <p:cNvCxnSpPr>
            <a:stCxn id="28" idx="3"/>
          </p:cNvCxnSpPr>
          <p:nvPr/>
        </p:nvCxnSpPr>
        <p:spPr>
          <a:xfrm>
            <a:off x="2139944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Google Shape;60;p13"/>
          <p:cNvCxnSpPr>
            <a:stCxn id="29" idx="3"/>
          </p:cNvCxnSpPr>
          <p:nvPr/>
        </p:nvCxnSpPr>
        <p:spPr>
          <a:xfrm rot="10800000" flipH="1">
            <a:off x="2106485" y="3976391"/>
            <a:ext cx="271564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62;p13"/>
          <p:cNvCxnSpPr>
            <a:stCxn id="34" idx="1"/>
          </p:cNvCxnSpPr>
          <p:nvPr/>
        </p:nvCxnSpPr>
        <p:spPr>
          <a:xfrm flipH="1">
            <a:off x="3619573" y="2233644"/>
            <a:ext cx="237983" cy="1742723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" name="Google Shape;64;p13"/>
          <p:cNvCxnSpPr/>
          <p:nvPr/>
        </p:nvCxnSpPr>
        <p:spPr>
          <a:xfrm>
            <a:off x="4256969" y="4033298"/>
            <a:ext cx="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" name="Google Shape;65;p13"/>
          <p:cNvCxnSpPr>
            <a:stCxn id="35" idx="1"/>
          </p:cNvCxnSpPr>
          <p:nvPr/>
        </p:nvCxnSpPr>
        <p:spPr>
          <a:xfrm rot="10800000">
            <a:off x="3619452" y="3976391"/>
            <a:ext cx="204646" cy="1668765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67;p13"/>
          <p:cNvCxnSpPr>
            <a:stCxn id="33" idx="1"/>
          </p:cNvCxnSpPr>
          <p:nvPr/>
        </p:nvCxnSpPr>
        <p:spPr>
          <a:xfrm flipH="1">
            <a:off x="3619573" y="3966372"/>
            <a:ext cx="237983" cy="9994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69;p13"/>
          <p:cNvCxnSpPr>
            <a:stCxn id="33" idx="3"/>
          </p:cNvCxnSpPr>
          <p:nvPr/>
        </p:nvCxnSpPr>
        <p:spPr>
          <a:xfrm>
            <a:off x="5338017" y="3966372"/>
            <a:ext cx="266940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" name="Google Shape;71;p13"/>
          <p:cNvCxnSpPr>
            <a:stCxn id="34" idx="3"/>
          </p:cNvCxnSpPr>
          <p:nvPr/>
        </p:nvCxnSpPr>
        <p:spPr>
          <a:xfrm>
            <a:off x="5338017" y="2233644"/>
            <a:ext cx="266940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" name="Google Shape;72;p13"/>
          <p:cNvCxnSpPr>
            <a:stCxn id="35" idx="3"/>
          </p:cNvCxnSpPr>
          <p:nvPr/>
        </p:nvCxnSpPr>
        <p:spPr>
          <a:xfrm rot="10800000" flipH="1">
            <a:off x="5304558" y="3966396"/>
            <a:ext cx="300277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73;p13"/>
          <p:cNvCxnSpPr>
            <a:stCxn id="31" idx="1"/>
          </p:cNvCxnSpPr>
          <p:nvPr/>
        </p:nvCxnSpPr>
        <p:spPr>
          <a:xfrm flipH="1">
            <a:off x="6750485" y="2233644"/>
            <a:ext cx="301494" cy="173272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Google Shape;75;p13"/>
          <p:cNvCxnSpPr>
            <a:stCxn id="30" idx="1"/>
          </p:cNvCxnSpPr>
          <p:nvPr/>
        </p:nvCxnSpPr>
        <p:spPr>
          <a:xfrm rot="10800000">
            <a:off x="6750485" y="3966372"/>
            <a:ext cx="301494" cy="0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77;p13"/>
          <p:cNvCxnSpPr>
            <a:stCxn id="32" idx="1"/>
          </p:cNvCxnSpPr>
          <p:nvPr/>
        </p:nvCxnSpPr>
        <p:spPr>
          <a:xfrm rot="10800000">
            <a:off x="6750607" y="3966396"/>
            <a:ext cx="267914" cy="1678759"/>
          </a:xfrm>
          <a:prstGeom prst="straightConnector1">
            <a:avLst/>
          </a:prstGeom>
          <a:noFill/>
          <a:ln w="28575" cap="flat" cmpd="sng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" name="Group 2"/>
          <p:cNvGrpSpPr/>
          <p:nvPr/>
        </p:nvGrpSpPr>
        <p:grpSpPr>
          <a:xfrm>
            <a:off x="803921" y="6309320"/>
            <a:ext cx="7510206" cy="447745"/>
            <a:chOff x="803921" y="6642009"/>
            <a:chExt cx="7510206" cy="447745"/>
          </a:xfrm>
        </p:grpSpPr>
        <p:sp>
          <p:nvSpPr>
            <p:cNvPr id="22" name="Google Shape;79;p13"/>
            <p:cNvSpPr txBox="1"/>
            <p:nvPr/>
          </p:nvSpPr>
          <p:spPr>
            <a:xfrm>
              <a:off x="803921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" name="Google Shape;80;p13"/>
            <p:cNvSpPr txBox="1"/>
            <p:nvPr/>
          </p:nvSpPr>
          <p:spPr>
            <a:xfrm>
              <a:off x="7122507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Different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4" name="Google Shape;81;p13"/>
            <p:cNvSpPr txBox="1"/>
            <p:nvPr/>
          </p:nvSpPr>
          <p:spPr>
            <a:xfrm>
              <a:off x="3968508" y="6642009"/>
              <a:ext cx="1191620" cy="4477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6050" tIns="116050" rIns="116050" bIns="116050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000" dirty="0">
                  <a:latin typeface="+mj-lt"/>
                  <a:ea typeface="Century Gothic"/>
                  <a:cs typeface="Century Gothic"/>
                  <a:sym typeface="Century Gothic"/>
                </a:rPr>
                <a:t>Similar</a:t>
              </a:r>
              <a:endParaRPr sz="2000" dirty="0">
                <a:latin typeface="+mj-lt"/>
                <a:ea typeface="Century Gothic"/>
                <a:cs typeface="Century Gothic"/>
                <a:sym typeface="Century Gothic"/>
              </a:endParaRPr>
            </a:p>
          </p:txBody>
        </p:sp>
      </p:grpSp>
      <p:sp>
        <p:nvSpPr>
          <p:cNvPr id="25" name="Google Shape;82;p13"/>
          <p:cNvSpPr txBox="1"/>
          <p:nvPr/>
        </p:nvSpPr>
        <p:spPr>
          <a:xfrm>
            <a:off x="2473681" y="3759026"/>
            <a:ext cx="1049146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Dalton’s</a:t>
            </a:r>
            <a:r>
              <a:rPr lang="en-GB" sz="2000" dirty="0" smtClean="0">
                <a:latin typeface="Arial" panose="020B0604020202020204" pitchFamily="34" charset="0"/>
                <a:ea typeface="Century Gothic"/>
                <a:cs typeface="Arial" panose="020B0604020202020204" pitchFamily="34" charset="0"/>
                <a:sym typeface="Century Gothic"/>
              </a:rPr>
              <a:t> </a:t>
            </a:r>
            <a:endParaRPr sz="2000" dirty="0">
              <a:latin typeface="Arial" panose="020B0604020202020204" pitchFamily="34" charset="0"/>
              <a:ea typeface="Century Gothic"/>
              <a:cs typeface="Arial" panose="020B0604020202020204" pitchFamily="34" charset="0"/>
              <a:sym typeface="Century Gothic"/>
            </a:endParaRPr>
          </a:p>
        </p:txBody>
      </p:sp>
      <p:sp>
        <p:nvSpPr>
          <p:cNvPr id="26" name="Google Shape;83;p13"/>
          <p:cNvSpPr txBox="1"/>
          <p:nvPr/>
        </p:nvSpPr>
        <p:spPr>
          <a:xfrm>
            <a:off x="5604958" y="3759026"/>
            <a:ext cx="1112292" cy="548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050" tIns="116050" rIns="116050" bIns="11605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 smtClean="0">
                <a:latin typeface="+mj-lt"/>
                <a:ea typeface="Century Gothic"/>
                <a:cs typeface="Century Gothic"/>
                <a:sym typeface="Century Gothic"/>
              </a:rPr>
              <a:t>Modern</a:t>
            </a:r>
            <a:endParaRPr sz="1600" dirty="0">
              <a:latin typeface="+mj-lt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" name="Google Shape;57;p13"/>
          <p:cNvSpPr/>
          <p:nvPr/>
        </p:nvSpPr>
        <p:spPr>
          <a:xfrm>
            <a:off x="659484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There are no collisions in Dalton’s model for gases.</a:t>
            </a:r>
            <a:endParaRPr sz="1400" dirty="0"/>
          </a:p>
        </p:txBody>
      </p:sp>
      <p:sp>
        <p:nvSpPr>
          <p:cNvPr id="28" name="Google Shape;59;p13"/>
          <p:cNvSpPr/>
          <p:nvPr/>
        </p:nvSpPr>
        <p:spPr>
          <a:xfrm>
            <a:off x="659484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The atoms don’t move when you heat them.</a:t>
            </a:r>
            <a:endParaRPr sz="1400" dirty="0"/>
          </a:p>
        </p:txBody>
      </p:sp>
      <p:sp>
        <p:nvSpPr>
          <p:cNvPr id="29" name="Google Shape;61;p13"/>
          <p:cNvSpPr/>
          <p:nvPr/>
        </p:nvSpPr>
        <p:spPr>
          <a:xfrm>
            <a:off x="626025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Atoms expand when you heat them.</a:t>
            </a:r>
            <a:endParaRPr sz="1400" dirty="0"/>
          </a:p>
        </p:txBody>
      </p:sp>
      <p:sp>
        <p:nvSpPr>
          <p:cNvPr id="30" name="Google Shape;76;p13"/>
          <p:cNvSpPr/>
          <p:nvPr/>
        </p:nvSpPr>
        <p:spPr>
          <a:xfrm>
            <a:off x="7051980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The particles don’t change size when you heat them.</a:t>
            </a:r>
            <a:endParaRPr sz="1400" dirty="0"/>
          </a:p>
        </p:txBody>
      </p:sp>
      <p:sp>
        <p:nvSpPr>
          <p:cNvPr id="31" name="Google Shape;74;p13"/>
          <p:cNvSpPr/>
          <p:nvPr/>
        </p:nvSpPr>
        <p:spPr>
          <a:xfrm>
            <a:off x="7051980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The particles move.</a:t>
            </a:r>
            <a:endParaRPr sz="1400" dirty="0"/>
          </a:p>
        </p:txBody>
      </p:sp>
      <p:sp>
        <p:nvSpPr>
          <p:cNvPr id="32" name="Google Shape;78;p13"/>
          <p:cNvSpPr/>
          <p:nvPr/>
        </p:nvSpPr>
        <p:spPr>
          <a:xfrm>
            <a:off x="7018521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400" dirty="0" smtClean="0"/>
              <a:t>Atoms are made up of even smaller parts.</a:t>
            </a:r>
            <a:endParaRPr sz="1400" dirty="0"/>
          </a:p>
        </p:txBody>
      </p:sp>
      <p:sp>
        <p:nvSpPr>
          <p:cNvPr id="33" name="Google Shape;68;p13"/>
          <p:cNvSpPr/>
          <p:nvPr/>
        </p:nvSpPr>
        <p:spPr>
          <a:xfrm>
            <a:off x="3857557" y="3217513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380" dirty="0" smtClean="0"/>
              <a:t>In a solid, the atoms are arranged in rows.</a:t>
            </a:r>
            <a:endParaRPr sz="1380" dirty="0"/>
          </a:p>
        </p:txBody>
      </p:sp>
      <p:sp>
        <p:nvSpPr>
          <p:cNvPr id="34" name="Google Shape;63;p13"/>
          <p:cNvSpPr/>
          <p:nvPr/>
        </p:nvSpPr>
        <p:spPr>
          <a:xfrm>
            <a:off x="3857557" y="1484784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380" dirty="0" smtClean="0"/>
              <a:t>The smallest part of an element is an atom.</a:t>
            </a:r>
            <a:endParaRPr sz="1380" dirty="0"/>
          </a:p>
        </p:txBody>
      </p:sp>
      <p:sp>
        <p:nvSpPr>
          <p:cNvPr id="35" name="Google Shape;66;p13"/>
          <p:cNvSpPr/>
          <p:nvPr/>
        </p:nvSpPr>
        <p:spPr>
          <a:xfrm>
            <a:off x="3824098" y="4896296"/>
            <a:ext cx="1480460" cy="1497720"/>
          </a:xfrm>
          <a:prstGeom prst="rect">
            <a:avLst/>
          </a:prstGeom>
          <a:solidFill>
            <a:srgbClr val="F3F3F3"/>
          </a:solidFill>
          <a:ln w="2857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050" tIns="116050" rIns="116050" bIns="11605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380" dirty="0" smtClean="0"/>
              <a:t>Atoms combine in specific ratios to make other substances.</a:t>
            </a:r>
            <a:endParaRPr sz="1380" dirty="0"/>
          </a:p>
        </p:txBody>
      </p:sp>
    </p:spTree>
    <p:extLst>
      <p:ext uri="{BB962C8B-B14F-4D97-AF65-F5344CB8AC3E}">
        <p14:creationId xmlns:p14="http://schemas.microsoft.com/office/powerpoint/2010/main" val="2445698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</TotalTime>
  <Words>260</Words>
  <Application>Microsoft Office PowerPoint</Application>
  <PresentationFormat>On-screen Show 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Office Theme</vt:lpstr>
      <vt:lpstr>Using graphic organisers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graphic organisers</dc:title>
  <dc:creator>Matt Baldwin</dc:creator>
  <cp:keywords/>
  <dc:description>From [article title], Education in Chemistry, [article URL]</dc:description>
  <cp:lastModifiedBy>Lisa Clatworthy</cp:lastModifiedBy>
  <cp:revision>63</cp:revision>
  <dcterms:created xsi:type="dcterms:W3CDTF">2013-06-04T12:27:23Z</dcterms:created>
  <dcterms:modified xsi:type="dcterms:W3CDTF">2019-04-18T13:34:56Z</dcterms:modified>
  <cp:category>From Quick wins to promote comprehension, Education in Chemistry, rsc.li/2UpA5BS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