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29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81F899-EA38-4C19-A1F1-74A2DED8B5AA}" v="8" dt="2025-06-09T11:10:48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84569" autoAdjust="0"/>
  </p:normalViewPr>
  <p:slideViewPr>
    <p:cSldViewPr snapToGrid="0" snapToObjects="1">
      <p:cViewPr varScale="1">
        <p:scale>
          <a:sx n="93" d="100"/>
          <a:sy n="93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y Kelly" userId="129b2903-a77d-4011-b626-fdf346dce13b" providerId="ADAL" clId="{5F81F899-EA38-4C19-A1F1-74A2DED8B5AA}"/>
    <pc:docChg chg="mod modSld">
      <pc:chgData name="Emily Kelly" userId="129b2903-a77d-4011-b626-fdf346dce13b" providerId="ADAL" clId="{5F81F899-EA38-4C19-A1F1-74A2DED8B5AA}" dt="2025-06-11T14:34:21.039" v="4" actId="13244"/>
      <pc:docMkLst>
        <pc:docMk/>
      </pc:docMkLst>
      <pc:sldChg chg="modSp mod">
        <pc:chgData name="Emily Kelly" userId="129b2903-a77d-4011-b626-fdf346dce13b" providerId="ADAL" clId="{5F81F899-EA38-4C19-A1F1-74A2DED8B5AA}" dt="2025-06-11T14:34:21.039" v="4" actId="13244"/>
        <pc:sldMkLst>
          <pc:docMk/>
          <pc:sldMk cId="4064198182" sldId="294"/>
        </pc:sldMkLst>
        <pc:spChg chg="ord">
          <ac:chgData name="Emily Kelly" userId="129b2903-a77d-4011-b626-fdf346dce13b" providerId="ADAL" clId="{5F81F899-EA38-4C19-A1F1-74A2DED8B5AA}" dt="2025-06-11T14:34:05.717" v="1" actId="13244"/>
          <ac:spMkLst>
            <pc:docMk/>
            <pc:sldMk cId="4064198182" sldId="294"/>
            <ac:spMk id="4" creationId="{475E2D19-E3DF-A450-9AB7-76B649665B4A}"/>
          </ac:spMkLst>
        </pc:spChg>
        <pc:spChg chg="ord">
          <ac:chgData name="Emily Kelly" userId="129b2903-a77d-4011-b626-fdf346dce13b" providerId="ADAL" clId="{5F81F899-EA38-4C19-A1F1-74A2DED8B5AA}" dt="2025-06-11T14:34:21.039" v="4" actId="13244"/>
          <ac:spMkLst>
            <pc:docMk/>
            <pc:sldMk cId="4064198182" sldId="294"/>
            <ac:spMk id="8" creationId="{DFFA1DA3-2756-4B86-87AD-EE87219503AB}"/>
          </ac:spMkLst>
        </pc:spChg>
        <pc:graphicFrameChg chg="ord">
          <ac:chgData name="Emily Kelly" userId="129b2903-a77d-4011-b626-fdf346dce13b" providerId="ADAL" clId="{5F81F899-EA38-4C19-A1F1-74A2DED8B5AA}" dt="2025-06-11T14:34:15.296" v="3" actId="13244"/>
          <ac:graphicFrameMkLst>
            <pc:docMk/>
            <pc:sldMk cId="4064198182" sldId="294"/>
            <ac:graphicFrameMk id="11" creationId="{EEA1A01F-587E-4473-9318-709907EEC958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9FEE6-68B1-4863-9977-3A95633844E7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AEAF9-7482-4645-9523-1778CA7384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348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This slide summarises a recent article published by </a:t>
            </a:r>
            <a:r>
              <a:rPr lang="en-GB" i="1" dirty="0"/>
              <a:t>Chemistry World</a:t>
            </a:r>
            <a:r>
              <a:rPr lang="en-GB" dirty="0"/>
              <a:t>. Use this as a lesson starter when teaching about states of matter</a:t>
            </a:r>
            <a:r>
              <a:rPr lang="en-GB" baseline="0" dirty="0"/>
              <a:t>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Answers</a:t>
            </a:r>
          </a:p>
          <a:p>
            <a:pPr marL="228600" indent="-228600">
              <a:buAutoNum type="arabicPeriod"/>
            </a:pPr>
            <a:r>
              <a:rPr lang="en-US" baseline="0" dirty="0"/>
              <a:t>A liquid has randomly arranged particles moving over each other. In a solid the particles are arranged in a regular pattern.</a:t>
            </a:r>
          </a:p>
          <a:p>
            <a:pPr marL="228600" indent="-228600">
              <a:buAutoNum type="arabicPeriod"/>
            </a:pPr>
            <a:r>
              <a:rPr lang="en-GB" baseline="0" dirty="0"/>
              <a:t>In glass the particles are randomly arranged but can no longer move over each other.</a:t>
            </a:r>
          </a:p>
          <a:p>
            <a:pPr marL="228600" indent="-228600">
              <a:buAutoNum type="arabicPeriod"/>
            </a:pPr>
            <a:r>
              <a:rPr lang="en-GB" baseline="0" dirty="0"/>
              <a:t>The brain was heated up to high temperatures by a </a:t>
            </a:r>
            <a:r>
              <a:rPr lang="en-GB" baseline="0" dirty="0" err="1"/>
              <a:t>volacanic</a:t>
            </a:r>
            <a:r>
              <a:rPr lang="en-GB" baseline="0" dirty="0"/>
              <a:t> ash cloud. The cloud quickly dispersed, and the brain cooled very quickly turning to glass.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9AEAF9-7482-4645-9523-1778CA7384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078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hyperlink" Target="https://rsc.li/2UfBalB" TargetMode="Externa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E05D642-4592-B14D-98B6-B60260A6476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5BB0AE8-6DC8-9941-9AD4-FAD7BFF45B99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smal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D6356E9-83DB-3846-875C-C5E5EC7EAC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13FA7FB9-7137-9A45-867D-BCE63D3F8DC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Acknowledgements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6B8E1-696C-5E4F-9D45-7AC232FB1B3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D3B23A-8279-7E4D-B704-7EA3436F9DC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2D1C70-0A69-9541-B558-61D09370CE8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92CBCD-F514-E94A-B0E6-0F16740661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230400" indent="-2304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800" b="0" i="0"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Here is the text</a:t>
            </a:r>
          </a:p>
        </p:txBody>
      </p:sp>
    </p:spTree>
    <p:extLst>
      <p:ext uri="{BB962C8B-B14F-4D97-AF65-F5344CB8AC3E}">
        <p14:creationId xmlns:p14="http://schemas.microsoft.com/office/powerpoint/2010/main" val="3491710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1CC5E98-2B71-6344-A937-ED75B3E16CA3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Triple line title with turnover on three lines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733B6428-7651-D44C-BAFC-EA24E6298D54}"/>
              </a:ext>
            </a:extLst>
          </p:cNvPr>
          <p:cNvSpPr txBox="1">
            <a:spLocks/>
          </p:cNvSpPr>
          <p:nvPr userDrawn="1"/>
        </p:nvSpPr>
        <p:spPr>
          <a:xfrm>
            <a:off x="9450000" y="5850000"/>
            <a:ext cx="2160000" cy="336777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r"/>
            <a:r>
              <a:rPr lang="en-GB" sz="16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https://rsc.li/2UfBalB</a:t>
            </a:r>
            <a:endParaRPr lang="en-US" sz="1600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plus image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55D6538-5671-7E47-8746-EF8E0355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9C527B-D5B5-874C-8803-29B2EF7DBAB2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09143BE-64DA-4048-A391-C081EE8F0D3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66297D-9236-F34E-A7A7-84947CD5057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37C-FA52-FB46-8FA7-74A8AC54711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56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BDB531A-9234-7C46-9D42-ED30499DD1E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6593800" y="1260000"/>
            <a:ext cx="40234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Image goes here.</a:t>
            </a:r>
          </a:p>
        </p:txBody>
      </p:sp>
    </p:spTree>
    <p:extLst>
      <p:ext uri="{BB962C8B-B14F-4D97-AF65-F5344CB8AC3E}">
        <p14:creationId xmlns:p14="http://schemas.microsoft.com/office/powerpoint/2010/main" val="269225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856C763-F1AA-E649-B7C9-96967ACB3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1200" b="1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Table goes here.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F0FA6AE-B2DA-2E40-8552-72071DEBE7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970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1" r:id="rId2"/>
    <p:sldLayoutId id="2147483679" r:id="rId3"/>
    <p:sldLayoutId id="2147483662" r:id="rId4"/>
    <p:sldLayoutId id="2147483672" r:id="rId5"/>
    <p:sldLayoutId id="2147483668" r:id="rId6"/>
    <p:sldLayoutId id="2147483686" r:id="rId7"/>
    <p:sldLayoutId id="2147483689" r:id="rId8"/>
    <p:sldLayoutId id="2147483692" r:id="rId9"/>
    <p:sldLayoutId id="214748368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Vertical Title 1">
            <a:extLst>
              <a:ext uri="{FF2B5EF4-FFF2-40B4-BE49-F238E27FC236}">
                <a16:creationId xmlns:a16="http://schemas.microsoft.com/office/drawing/2014/main" id="{94DF5491-C51B-5546-8D63-8BD341C64B0A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noProof="0" dirty="0">
                <a:solidFill>
                  <a:schemeClr val="bg1"/>
                </a:solidFill>
                <a:latin typeface="Century Gothic" panose="020B0502020202020204" pitchFamily="34" charset="0"/>
              </a:rPr>
              <a:t>Science research news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222CD-678A-0543-B7C7-C1E80F75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Vesuvius victim’s brain turned to organic glass </a:t>
            </a:r>
            <a:br>
              <a:rPr lang="en-GB" noProof="0" dirty="0"/>
            </a:br>
            <a:br>
              <a:rPr lang="en-GB" noProof="0" dirty="0"/>
            </a:br>
            <a:br>
              <a:rPr lang="en-GB" b="0" noProof="0" dirty="0"/>
            </a:br>
            <a:br>
              <a:rPr lang="en-GB" noProof="0" dirty="0"/>
            </a:br>
            <a:endParaRPr lang="en-GB" noProof="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52C49F36-B0B9-49E7-B398-03B87BDA45BB}"/>
              </a:ext>
            </a:extLst>
          </p:cNvPr>
          <p:cNvSpPr txBox="1">
            <a:spLocks/>
          </p:cNvSpPr>
          <p:nvPr/>
        </p:nvSpPr>
        <p:spPr>
          <a:xfrm>
            <a:off x="540000" y="1055282"/>
            <a:ext cx="10080000" cy="44066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1600" noProof="0" dirty="0">
                <a:solidFill>
                  <a:schemeClr val="tx1"/>
                </a:solidFill>
              </a:rPr>
              <a:t>Slide by Neil Goalby. Available from </a:t>
            </a:r>
            <a:r>
              <a:rPr lang="en-GB" sz="1600" noProof="0" dirty="0"/>
              <a:t>rsc.li/4dRl0Ug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73AA7-0565-0C45-BCCD-847B36196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569" y="1569115"/>
            <a:ext cx="5933875" cy="4463695"/>
          </a:xfrm>
        </p:spPr>
        <p:txBody>
          <a:bodyPr>
            <a:noAutofit/>
          </a:bodyPr>
          <a:lstStyle/>
          <a:p>
            <a:r>
              <a:rPr lang="en-GB" noProof="0" dirty="0"/>
              <a:t>Scientists have discovered a brain of a victim of the 79 AD Mount Vesuvius eruption that was turned into glass. The remains were found in Herculaneum, an ancient city in southern Italy. Normally, when a liquid cools, its molecules arrange into an ordered crystalline structure. But if cooling occurs very rapidly, molecular motion is stopped before crystallisation can take place and a glassy solid forms instead. Experiments suggest that the brain was heated to over 510°C by a hot ash cloud from the volcano, before being rapidly cooled as the ash quickly dispersed. </a:t>
            </a:r>
          </a:p>
        </p:txBody>
      </p:sp>
      <p:pic>
        <p:nvPicPr>
          <p:cNvPr id="6" name="Picture 5" descr="The remains of a human body, on the floor in the ruins of a building in Herculaneum">
            <a:extLst>
              <a:ext uri="{FF2B5EF4-FFF2-40B4-BE49-F238E27FC236}">
                <a16:creationId xmlns:a16="http://schemas.microsoft.com/office/drawing/2014/main" id="{1E8B292F-C975-35D4-5788-36F543B9F4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99797" y="1115784"/>
            <a:ext cx="3749711" cy="250134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FA1DA3-2756-4B86-87AD-EE87219503AB}"/>
              </a:ext>
            </a:extLst>
          </p:cNvPr>
          <p:cNvSpPr txBox="1">
            <a:spLocks/>
          </p:cNvSpPr>
          <p:nvPr/>
        </p:nvSpPr>
        <p:spPr>
          <a:xfrm>
            <a:off x="6802939" y="3617130"/>
            <a:ext cx="3746569" cy="5477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C8102E"/>
                </a:solidFill>
              </a:rPr>
              <a:t>The victim, believed to be a roughly 20 year-old male, was found in Herculaneum’s College of </a:t>
            </a:r>
            <a:r>
              <a:rPr lang="en-GB" sz="1400" i="1" dirty="0" err="1">
                <a:solidFill>
                  <a:srgbClr val="C8102E"/>
                </a:solidFill>
              </a:rPr>
              <a:t>Augustalium</a:t>
            </a:r>
            <a:endParaRPr lang="en-GB" sz="1400" i="1" noProof="0" dirty="0">
              <a:solidFill>
                <a:srgbClr val="C8102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E2D19-E3DF-A450-9AB7-76B649665B4A}"/>
              </a:ext>
            </a:extLst>
          </p:cNvPr>
          <p:cNvSpPr txBox="1"/>
          <p:nvPr/>
        </p:nvSpPr>
        <p:spPr>
          <a:xfrm rot="16200000">
            <a:off x="9191685" y="2096702"/>
            <a:ext cx="30274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noProof="0" dirty="0"/>
              <a:t>© </a:t>
            </a:r>
            <a:r>
              <a:rPr lang="en-GB" sz="800" b="0" i="0" dirty="0">
                <a:solidFill>
                  <a:srgbClr val="172B4D"/>
                </a:solidFill>
                <a:effectLst/>
                <a:latin typeface="-apple-system"/>
              </a:rPr>
              <a:t>Pier Paolo Petrone</a:t>
            </a:r>
            <a:endParaRPr lang="en-GB" sz="800" noProof="0" dirty="0"/>
          </a:p>
        </p:txBody>
      </p:sp>
      <p:graphicFrame>
        <p:nvGraphicFramePr>
          <p:cNvPr id="11" name="Table 4">
            <a:extLst>
              <a:ext uri="{FF2B5EF4-FFF2-40B4-BE49-F238E27FC236}">
                <a16:creationId xmlns:a16="http://schemas.microsoft.com/office/drawing/2014/main" id="{EEA1A01F-587E-4473-9318-709907EEC9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787779"/>
              </p:ext>
            </p:extLst>
          </p:nvPr>
        </p:nvGraphicFramePr>
        <p:xfrm>
          <a:off x="6796657" y="4325729"/>
          <a:ext cx="3755993" cy="2283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5993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</a:tblGrid>
              <a:tr h="464496">
                <a:tc>
                  <a:txBody>
                    <a:bodyPr/>
                    <a:lstStyle/>
                    <a:p>
                      <a:pPr algn="l"/>
                      <a:r>
                        <a:rPr lang="en-GB" sz="1600" b="1" i="0" noProof="0" dirty="0">
                          <a:latin typeface="Century Gothic" panose="020B0502020202020204" pitchFamily="34" charset="0"/>
                        </a:rPr>
                        <a:t>Questions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18188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600" b="0" i="0" baseline="0" noProof="0" dirty="0">
                          <a:latin typeface="Century Gothic" panose="020B0502020202020204" pitchFamily="34" charset="0"/>
                        </a:rPr>
                        <a:t>Describe the normal arrangement of particles in a liquid and in a solid.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600" b="0" i="0" baseline="0" noProof="0" dirty="0">
                          <a:latin typeface="Century Gothic" panose="020B0502020202020204" pitchFamily="34" charset="0"/>
                        </a:rPr>
                        <a:t>Suggest how particles are arranged in a glass.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600" b="0" i="0" baseline="0" noProof="0" dirty="0">
                          <a:latin typeface="Century Gothic" panose="020B0502020202020204" pitchFamily="34" charset="0"/>
                        </a:rPr>
                        <a:t>Explain how the brain turned to glass.</a:t>
                      </a:r>
                    </a:p>
                  </a:txBody>
                  <a:tcPr marL="72000" marR="7200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1981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099d41f-493d-425c-8c26-37af61242f08">
      <Terms xmlns="http://schemas.microsoft.com/office/infopath/2007/PartnerControls"/>
    </lcf76f155ced4ddcb4097134ff3c332f>
    <TaxCatchAll xmlns="44303df1-f625-401d-870a-accd1b2b7593">
      <Value>33</Value>
      <Value>30</Value>
      <Value>316</Value>
      <Value>7</Value>
      <Value>36</Value>
      <Value>35</Value>
    </TaxCatchAll>
    <n7b504db7a1f4121af62d7dde2f43036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6f01d4b6-f8a8-4b3c-8e47-a0b2d31f46b9</TermId>
        </TermInfo>
      </Terms>
    </n7b504db7a1f4121af62d7dde2f43036>
    <b9de0c3256d748e284af5b40895c1451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</TermName>
          <TermId xmlns="http://schemas.microsoft.com/office/infopath/2007/PartnerControls">d2840a79-f070-44ee-81f4-348f0646ea6c</TermId>
        </TermInfo>
      </Terms>
    </b9de0c3256d748e284af5b40895c1451>
    <d5ec952c3671439b9c1b97dc2ac5212f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July</TermName>
          <TermId xmlns="http://schemas.microsoft.com/office/infopath/2007/PartnerControls">341ed5e7-80e2-4839-bff5-05088724ee83</TermId>
        </TermInfo>
        <TermInfo xmlns="http://schemas.microsoft.com/office/infopath/2007/PartnerControls">
          <TermName xmlns="http://schemas.microsoft.com/office/infopath/2007/PartnerControls">2025</TermName>
          <TermId xmlns="http://schemas.microsoft.com/office/infopath/2007/PartnerControls">9b39d0c8-756b-4b5d-9355-a63179092d04</TermId>
        </TermInfo>
      </Terms>
    </d5ec952c3671439b9c1b97dc2ac5212f>
    <b569b86bd8fd46f693512e8bddacb3f6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Slides</TermName>
          <TermId xmlns="http://schemas.microsoft.com/office/infopath/2007/PartnerControls">0bd534e9-81ec-473e-8648-f3a49aec7b24</TermId>
        </TermInfo>
      </Terms>
    </b569b86bd8fd46f693512e8bddacb3f6>
    <i10d55677a0f46eeb3909f8b19131c80 xmlns="e099d41f-493d-425c-8c26-37af61242f08">
      <Terms xmlns="http://schemas.microsoft.com/office/infopath/2007/PartnerControls">
        <TermInfo xmlns="http://schemas.microsoft.com/office/infopath/2007/PartnerControls">
          <TermName xmlns="http://schemas.microsoft.com/office/infopath/2007/PartnerControls">Education in Chemistry</TermName>
          <TermId xmlns="http://schemas.microsoft.com/office/infopath/2007/PartnerControls">88c676fb-4f12-4aea-9455-9b66df1d1cf1</TermId>
        </TermInfo>
      </Terms>
    </i10d55677a0f46eeb3909f8b19131c8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D73EE33D732C48AF284F222C54F1C9" ma:contentTypeVersion="22" ma:contentTypeDescription="Create a new document." ma:contentTypeScope="" ma:versionID="9561a7ec9c484fe7bc018b0cb58185b4">
  <xsd:schema xmlns:xsd="http://www.w3.org/2001/XMLSchema" xmlns:xs="http://www.w3.org/2001/XMLSchema" xmlns:p="http://schemas.microsoft.com/office/2006/metadata/properties" xmlns:ns2="e099d41f-493d-425c-8c26-37af61242f08" xmlns:ns3="44303df1-f625-401d-870a-accd1b2b7593" targetNamespace="http://schemas.microsoft.com/office/2006/metadata/properties" ma:root="true" ma:fieldsID="e3f9d925c425842f7b57daa9088d629f" ns2:_="" ns3:_="">
    <xsd:import namespace="e099d41f-493d-425c-8c26-37af61242f08"/>
    <xsd:import namespace="44303df1-f625-401d-870a-accd1b2b7593"/>
    <xsd:element name="properties">
      <xsd:complexType>
        <xsd:sequence>
          <xsd:element name="documentManagement">
            <xsd:complexType>
              <xsd:all>
                <xsd:element ref="ns2:n7b504db7a1f4121af62d7dde2f43036" minOccurs="0"/>
                <xsd:element ref="ns3:TaxCatchAll" minOccurs="0"/>
                <xsd:element ref="ns2:b569b86bd8fd46f693512e8bddacb3f6" minOccurs="0"/>
                <xsd:element ref="ns2:b9de0c3256d748e284af5b40895c1451" minOccurs="0"/>
                <xsd:element ref="ns2:i10d55677a0f46eeb3909f8b19131c80" minOccurs="0"/>
                <xsd:element ref="ns2:d5ec952c3671439b9c1b97dc2ac521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99d41f-493d-425c-8c26-37af61242f08" elementFormDefault="qualified">
    <xsd:import namespace="http://schemas.microsoft.com/office/2006/documentManagement/types"/>
    <xsd:import namespace="http://schemas.microsoft.com/office/infopath/2007/PartnerControls"/>
    <xsd:element name="n7b504db7a1f4121af62d7dde2f43036" ma:index="9" ma:taxonomy="true" ma:internalName="n7b504db7a1f4121af62d7dde2f43036" ma:taxonomyFieldName="Directorate_x002f_Team_x002f_Function" ma:displayName="Directorate/Team/Function" ma:default="" ma:fieldId="{77b504db-7a1f-4121-af62-d7dde2f43036}" ma:taxonomyMulti="true" ma:sspId="acd698d5-2c6c-40f3-87af-cb5c6c865f62" ma:termSetId="6f21a7af-7e80-4763-b0f3-f88080127d5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569b86bd8fd46f693512e8bddacb3f6" ma:index="12" ma:taxonomy="true" ma:internalName="b569b86bd8fd46f693512e8bddacb3f6" ma:taxonomyFieldName="Document_x0020_Type" ma:displayName="Document Type" ma:default="" ma:fieldId="{b569b86b-d8fd-46f6-9351-2e8bddacb3f6}" ma:taxonomyMulti="true" ma:sspId="acd698d5-2c6c-40f3-87af-cb5c6c865f62" ma:termSetId="0e861dca-3791-4471-a8b5-1ac06fdd1e8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9de0c3256d748e284af5b40895c1451" ma:index="14" ma:taxonomy="true" ma:internalName="b9de0c3256d748e284af5b40895c1451" ma:taxonomyFieldName="Platform_x002f_Software" ma:displayName="Platform/Software" ma:default="" ma:fieldId="{b9de0c32-56d7-48e2-84af-5b40895c1451}" ma:taxonomyMulti="true" ma:sspId="acd698d5-2c6c-40f3-87af-cb5c6c865f62" ma:termSetId="5ec93098-1380-4d9d-a407-4f2fa659038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10d55677a0f46eeb3909f8b19131c80" ma:index="16" ma:taxonomy="true" ma:internalName="i10d55677a0f46eeb3909f8b19131c80" ma:taxonomyFieldName="Project_x002f_Product" ma:displayName="Project/Product" ma:default="" ma:fieldId="{210d5567-7a0f-46ee-b390-9f8b19131c80}" ma:taxonomyMulti="true" ma:sspId="acd698d5-2c6c-40f3-87af-cb5c6c865f62" ma:termSetId="b5afdfc8-a30d-4e9f-963f-82651d355fa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5ec952c3671439b9c1b97dc2ac5212f" ma:index="18" ma:taxonomy="true" ma:internalName="d5ec952c3671439b9c1b97dc2ac5212f" ma:taxonomyFieldName="Watchword" ma:displayName="Watchword" ma:default="" ma:fieldId="{d5ec952c-3671-439b-9c1b-97dc2ac5212f}" ma:taxonomyMulti="true" ma:sspId="acd698d5-2c6c-40f3-87af-cb5c6c865f62" ma:termSetId="1f8212ee-fa5e-40cf-a106-3e9510d6c62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2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4303df1-f625-401d-870a-accd1b2b7593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35519040-3cf5-4337-a4d6-3c4812ac86d8}" ma:internalName="TaxCatchAll" ma:showField="CatchAllData" ma:web="44303df1-f625-401d-870a-accd1b2b759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BE32765-0D1B-4967-A921-DBD855E7514C}">
  <ds:schemaRefs>
    <ds:schemaRef ds:uri="http://purl.org/dc/terms/"/>
    <ds:schemaRef ds:uri="http://purl.org/dc/elements/1.1/"/>
    <ds:schemaRef ds:uri="e099d41f-493d-425c-8c26-37af61242f08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44303df1-f625-401d-870a-accd1b2b7593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24FF2A0-C252-4A30-8EDD-02E4F295A90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6C1A64-8427-4DF1-95E8-DE5E32FE4F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99d41f-493d-425c-8c26-37af61242f08"/>
    <ds:schemaRef ds:uri="44303df1-f625-401d-870a-accd1b2b75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280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-apple-system</vt:lpstr>
      <vt:lpstr>Arial</vt:lpstr>
      <vt:lpstr>Calibri</vt:lpstr>
      <vt:lpstr>Calibri Light</vt:lpstr>
      <vt:lpstr>Century Gothic</vt:lpstr>
      <vt:lpstr>Office Theme</vt:lpstr>
      <vt:lpstr>Vesuvius victim’s brain turned to organic glass     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Volcanic ash cloud turned brain to glass</dc:title>
  <dc:creator/>
  <cp:keywords>science; research; teaching; news; teaching; context; secondart; chemistry; glass; particle arrangement; </cp:keywords>
  <dc:description>From Education in Chemistry https://rsc.li/4dRl0Ug Volcanic ash cloud turned brain to glass</dc:description>
  <cp:lastModifiedBy>Emily Kelly</cp:lastModifiedBy>
  <cp:revision>1</cp:revision>
  <dcterms:created xsi:type="dcterms:W3CDTF">2022-07-21T16:12:38Z</dcterms:created>
  <dcterms:modified xsi:type="dcterms:W3CDTF">2025-06-11T14:34:24Z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0x010100D2D73EE33D732C48AF284F222C54F1C9</vt:lpwstr>
  </property>
  <property fmtid="{D5CDD505-2E9C-101B-9397-08002B2CF9AE}" pid="3" name="Project/Product">
    <vt:lpwstr>33;#Education in Chemistry|88c676fb-4f12-4aea-9455-9b66df1d1cf1</vt:lpwstr>
  </property>
  <property fmtid="{D5CDD505-2E9C-101B-9397-08002B2CF9AE}" pid="4" name="MediaServiceImageTags">
    <vt:lpwstr/>
  </property>
  <property fmtid="{D5CDD505-2E9C-101B-9397-08002B2CF9AE}" pid="5" name="Directorate/Team/Function">
    <vt:lpwstr>7;#Education|6f01d4b6-f8a8-4b3c-8e47-a0b2d31f46b9</vt:lpwstr>
  </property>
  <property fmtid="{D5CDD505-2E9C-101B-9397-08002B2CF9AE}" pid="6" name="Watchword">
    <vt:lpwstr>36;#July|341ed5e7-80e2-4839-bff5-05088724ee83;#35;#2025|9b39d0c8-756b-4b5d-9355-a63179092d04</vt:lpwstr>
  </property>
  <property fmtid="{D5CDD505-2E9C-101B-9397-08002B2CF9AE}" pid="7" name="Project_x002f_Product">
    <vt:lpwstr>33;#Education in Chemistry|88c676fb-4f12-4aea-9455-9b66df1d1cf1</vt:lpwstr>
  </property>
  <property fmtid="{D5CDD505-2E9C-101B-9397-08002B2CF9AE}" pid="8" name="Directorate_x002f_Team_x002f_Function">
    <vt:lpwstr>7;#Education|6f01d4b6-f8a8-4b3c-8e47-a0b2d31f46b9</vt:lpwstr>
  </property>
  <property fmtid="{D5CDD505-2E9C-101B-9397-08002B2CF9AE}" pid="9" name="Document_x0020_Type">
    <vt:lpwstr>316;#Slides|0bd534e9-81ec-473e-8648-f3a49aec7b24</vt:lpwstr>
  </property>
  <property fmtid="{D5CDD505-2E9C-101B-9397-08002B2CF9AE}" pid="10" name="Document Type">
    <vt:lpwstr>316;#Slides|0bd534e9-81ec-473e-8648-f3a49aec7b24</vt:lpwstr>
  </property>
  <property fmtid="{D5CDD505-2E9C-101B-9397-08002B2CF9AE}" pid="11" name="Platform_x002f_Software">
    <vt:lpwstr>30;#Education|d2840a79-f070-44ee-81f4-348f0646ea6c</vt:lpwstr>
  </property>
  <property fmtid="{D5CDD505-2E9C-101B-9397-08002B2CF9AE}" pid="12" name="Platform/Software">
    <vt:lpwstr>30;#Education|d2840a79-f070-44ee-81f4-348f0646ea6c</vt:lpwstr>
  </property>
</Properties>
</file>