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5"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209" autoAdjust="0"/>
  </p:normalViewPr>
  <p:slideViewPr>
    <p:cSldViewPr>
      <p:cViewPr varScale="1">
        <p:scale>
          <a:sx n="86" d="100"/>
          <a:sy n="86" d="100"/>
        </p:scale>
        <p:origin x="1728" y="6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07/09/2018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3.0/deed.e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sa/3.0/deed.e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smtClean="0">
                <a:solidFill>
                  <a:srgbClr val="222222"/>
                </a:solidFill>
                <a:latin typeface="Arial" panose="020B0604020202020204" pitchFamily="34" charset="0"/>
              </a:rPr>
              <a:t>Sugar crystals on a ruler – the black marks are 1 mm apart. </a:t>
            </a:r>
            <a:r>
              <a:rPr lang="en-GB" sz="1200" dirty="0" smtClean="0">
                <a:solidFill>
                  <a:srgbClr val="222222"/>
                </a:solidFill>
                <a:latin typeface="Arial" panose="020B0604020202020204" pitchFamily="34" charset="0"/>
                <a:hlinkClick r:id="rId3"/>
              </a:rPr>
              <a:t>CC BY-SA 3.0 </a:t>
            </a:r>
            <a:r>
              <a:rPr lang="en-GB" sz="1200" dirty="0" smtClean="0">
                <a:solidFill>
                  <a:srgbClr val="222222"/>
                </a:solidFill>
                <a:latin typeface="Arial" panose="020B0604020202020204" pitchFamily="34" charset="0"/>
              </a:rPr>
              <a:t>/ Lauri </a:t>
            </a:r>
            <a:r>
              <a:rPr lang="en-GB" sz="1200" dirty="0" err="1" smtClean="0">
                <a:solidFill>
                  <a:srgbClr val="222222"/>
                </a:solidFill>
                <a:latin typeface="Arial" panose="020B0604020202020204" pitchFamily="34" charset="0"/>
              </a:rPr>
              <a:t>Andler</a:t>
            </a:r>
            <a:r>
              <a:rPr lang="en-GB" sz="1200" dirty="0" smtClean="0">
                <a:solidFill>
                  <a:srgbClr val="222222"/>
                </a:solidFill>
                <a:latin typeface="Arial" panose="020B0604020202020204" pitchFamily="34" charset="0"/>
              </a:rPr>
              <a:t>(Phantom); the image has been cropped slightly.</a:t>
            </a: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smtClean="0">
                <a:solidFill>
                  <a:srgbClr val="222222"/>
                </a:solidFill>
                <a:latin typeface="Arial" panose="020B0604020202020204" pitchFamily="34" charset="0"/>
              </a:rPr>
              <a:t>Sugar crystals on a ruler – the black marks are 1 mm apart. </a:t>
            </a:r>
            <a:r>
              <a:rPr lang="en-GB" sz="1200" dirty="0" smtClean="0">
                <a:solidFill>
                  <a:srgbClr val="222222"/>
                </a:solidFill>
                <a:latin typeface="Arial" panose="020B0604020202020204" pitchFamily="34" charset="0"/>
                <a:hlinkClick r:id="rId3"/>
              </a:rPr>
              <a:t>CC BY-SA 3.0 </a:t>
            </a:r>
            <a:r>
              <a:rPr lang="en-GB" sz="1200" dirty="0" smtClean="0">
                <a:solidFill>
                  <a:srgbClr val="222222"/>
                </a:solidFill>
                <a:latin typeface="Arial" panose="020B0604020202020204" pitchFamily="34" charset="0"/>
              </a:rPr>
              <a:t>/ Lauri </a:t>
            </a:r>
            <a:r>
              <a:rPr lang="en-GB" sz="1200" dirty="0" err="1" smtClean="0">
                <a:solidFill>
                  <a:srgbClr val="222222"/>
                </a:solidFill>
                <a:latin typeface="Arial" panose="020B0604020202020204" pitchFamily="34" charset="0"/>
              </a:rPr>
              <a:t>Andler</a:t>
            </a:r>
            <a:r>
              <a:rPr lang="en-GB" sz="1200" dirty="0" smtClean="0">
                <a:solidFill>
                  <a:srgbClr val="222222"/>
                </a:solidFill>
                <a:latin typeface="Arial" panose="020B0604020202020204" pitchFamily="34" charset="0"/>
              </a:rPr>
              <a:t>(Phantom); the image has been cropped slightly.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1 – Tooth decay;</a:t>
            </a:r>
            <a:r>
              <a:rPr lang="en-GB" sz="1200" baseline="0" dirty="0" smtClean="0">
                <a:solidFill>
                  <a:srgbClr val="222222"/>
                </a:solidFill>
                <a:latin typeface="Arial" panose="020B0604020202020204" pitchFamily="34" charset="0"/>
              </a:rPr>
              <a:t> obesity; heart disease; diabetes; changes in mood and energy levels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rgbClr val="222222"/>
                </a:solidFill>
                <a:latin typeface="Arial" panose="020B0604020202020204" pitchFamily="34" charset="0"/>
              </a:rPr>
              <a:t>2 – </a:t>
            </a:r>
            <a:r>
              <a:rPr lang="en-GB" sz="1200" baseline="0" dirty="0" err="1" smtClean="0">
                <a:solidFill>
                  <a:srgbClr val="222222"/>
                </a:solidFill>
                <a:latin typeface="Arial" panose="020B0604020202020204" pitchFamily="34" charset="0"/>
              </a:rPr>
              <a:t>Eg</a:t>
            </a:r>
            <a:r>
              <a:rPr lang="en-GB" sz="1200" baseline="0" dirty="0" smtClean="0">
                <a:solidFill>
                  <a:srgbClr val="222222"/>
                </a:solidFill>
                <a:latin typeface="Arial" panose="020B0604020202020204" pitchFamily="34" charset="0"/>
              </a:rPr>
              <a:t> meat – for vegetarians, or because meat has a large carbon footprint; fats – because they are also unhealthy; caviar or similar foods – because they are rare and expensive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rgbClr val="222222"/>
                </a:solidFill>
                <a:latin typeface="Arial" panose="020B0604020202020204" pitchFamily="34" charset="0"/>
              </a:rPr>
              <a:t>3 – A simple sum, 37 x 10 = 370 </a:t>
            </a:r>
            <a:r>
              <a:rPr lang="en-US" dirty="0" smtClean="0">
                <a:solidFill>
                  <a:schemeClr val="bg1"/>
                </a:solidFill>
              </a:rPr>
              <a:t>Å</a:t>
            </a: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6188043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3.0/deed.e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3.0/deed.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4464497" cy="369332"/>
          </a:xfrm>
          <a:prstGeom prst="rect">
            <a:avLst/>
          </a:prstGeom>
          <a:noFill/>
        </p:spPr>
        <p:txBody>
          <a:bodyPr wrap="square" rtlCol="0">
            <a:spAutoFit/>
          </a:bodyPr>
          <a:lstStyle/>
          <a:p>
            <a:r>
              <a:rPr lang="en-US" b="1" dirty="0" smtClean="0">
                <a:solidFill>
                  <a:schemeClr val="bg1"/>
                </a:solidFill>
              </a:rPr>
              <a:t>The science of sweeter sugars</a:t>
            </a:r>
            <a:endParaRPr lang="en-US" b="1" dirty="0">
              <a:solidFill>
                <a:schemeClr val="bg1"/>
              </a:solidFill>
            </a:endParaRPr>
          </a:p>
        </p:txBody>
      </p:sp>
      <p:sp>
        <p:nvSpPr>
          <p:cNvPr id="13" name="TextBox 12"/>
          <p:cNvSpPr txBox="1"/>
          <p:nvPr/>
        </p:nvSpPr>
        <p:spPr>
          <a:xfrm>
            <a:off x="323526" y="679818"/>
            <a:ext cx="324036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rsc.li/2wO86D6</a:t>
            </a:r>
            <a:endParaRPr lang="en-GB" sz="1200" i="1" dirty="0">
              <a:solidFill>
                <a:schemeClr val="bg1"/>
              </a:solidFill>
            </a:endParaRPr>
          </a:p>
        </p:txBody>
      </p:sp>
      <p:sp>
        <p:nvSpPr>
          <p:cNvPr id="8" name="Rectangle 7"/>
          <p:cNvSpPr/>
          <p:nvPr/>
        </p:nvSpPr>
        <p:spPr>
          <a:xfrm>
            <a:off x="323526" y="1088756"/>
            <a:ext cx="4896546" cy="646331"/>
          </a:xfrm>
          <a:prstGeom prst="rect">
            <a:avLst/>
          </a:prstGeom>
        </p:spPr>
        <p:txBody>
          <a:bodyPr wrap="square">
            <a:spAutoFit/>
          </a:bodyPr>
          <a:lstStyle/>
          <a:p>
            <a:r>
              <a:rPr lang="en-GB" dirty="0" smtClean="0">
                <a:solidFill>
                  <a:schemeClr val="bg1"/>
                </a:solidFill>
              </a:rPr>
              <a:t>Scientists in Italy and the UK have figured out what makes sugars sweeter.</a:t>
            </a:r>
            <a:endParaRPr lang="en-GB" dirty="0">
              <a:solidFill>
                <a:schemeClr val="bg1"/>
              </a:solidFill>
            </a:endParaRPr>
          </a:p>
        </p:txBody>
      </p:sp>
      <p:sp>
        <p:nvSpPr>
          <p:cNvPr id="2" name="Rectangle 1"/>
          <p:cNvSpPr/>
          <p:nvPr/>
        </p:nvSpPr>
        <p:spPr>
          <a:xfrm>
            <a:off x="323526" y="1959857"/>
            <a:ext cx="4824538" cy="1754326"/>
          </a:xfrm>
          <a:prstGeom prst="rect">
            <a:avLst/>
          </a:prstGeom>
        </p:spPr>
        <p:txBody>
          <a:bodyPr wrap="square">
            <a:spAutoFit/>
          </a:bodyPr>
          <a:lstStyle/>
          <a:p>
            <a:r>
              <a:rPr lang="en-GB" dirty="0" smtClean="0">
                <a:solidFill>
                  <a:schemeClr val="bg1"/>
                </a:solidFill>
              </a:rPr>
              <a:t>Sugars such as fructose, glucose and mannose have similar chemical structures, but taste very different in sweetness. This is because they each form hydrogen bonds of different lengths when they interact with water. Longer bonds appear to be less sweet.</a:t>
            </a:r>
            <a:endParaRPr lang="en-GB" dirty="0">
              <a:solidFill>
                <a:schemeClr val="bg1"/>
              </a:solidFill>
            </a:endParaRPr>
          </a:p>
        </p:txBody>
      </p:sp>
      <p:sp>
        <p:nvSpPr>
          <p:cNvPr id="11" name="Rectangle 10"/>
          <p:cNvSpPr/>
          <p:nvPr/>
        </p:nvSpPr>
        <p:spPr>
          <a:xfrm>
            <a:off x="5269330" y="3228506"/>
            <a:ext cx="3583432" cy="338554"/>
          </a:xfrm>
          <a:prstGeom prst="rect">
            <a:avLst/>
          </a:prstGeom>
        </p:spPr>
        <p:txBody>
          <a:bodyPr wrap="square">
            <a:spAutoFit/>
          </a:bodyPr>
          <a:lstStyle/>
          <a:p>
            <a:r>
              <a:rPr lang="en-GB" sz="800" dirty="0" smtClean="0">
                <a:solidFill>
                  <a:srgbClr val="222222"/>
                </a:solidFill>
                <a:latin typeface="Arial" panose="020B0604020202020204" pitchFamily="34" charset="0"/>
              </a:rPr>
              <a:t>Sugar crystals on a ruler – the black marks are 1 mm </a:t>
            </a:r>
            <a:r>
              <a:rPr lang="en-GB" sz="800" dirty="0">
                <a:solidFill>
                  <a:srgbClr val="222222"/>
                </a:solidFill>
                <a:latin typeface="Arial" panose="020B0604020202020204" pitchFamily="34" charset="0"/>
              </a:rPr>
              <a:t>apart. </a:t>
            </a:r>
            <a:r>
              <a:rPr lang="en-GB" sz="800" dirty="0">
                <a:solidFill>
                  <a:srgbClr val="222222"/>
                </a:solidFill>
                <a:latin typeface="Arial" panose="020B0604020202020204" pitchFamily="34" charset="0"/>
                <a:hlinkClick r:id="rId3"/>
              </a:rPr>
              <a:t>CC BY-SA </a:t>
            </a:r>
            <a:r>
              <a:rPr lang="en-GB" sz="800" dirty="0" smtClean="0">
                <a:solidFill>
                  <a:srgbClr val="222222"/>
                </a:solidFill>
                <a:latin typeface="Arial" panose="020B0604020202020204" pitchFamily="34" charset="0"/>
                <a:hlinkClick r:id="rId3"/>
              </a:rPr>
              <a:t>3.0 </a:t>
            </a:r>
            <a:r>
              <a:rPr lang="en-GB" sz="800" dirty="0" smtClean="0">
                <a:solidFill>
                  <a:srgbClr val="222222"/>
                </a:solidFill>
                <a:latin typeface="Arial" panose="020B0604020202020204" pitchFamily="34" charset="0"/>
              </a:rPr>
              <a:t>/ Lauri </a:t>
            </a:r>
            <a:r>
              <a:rPr lang="en-GB" sz="800" dirty="0" err="1" smtClean="0">
                <a:solidFill>
                  <a:srgbClr val="222222"/>
                </a:solidFill>
                <a:latin typeface="Arial" panose="020B0604020202020204" pitchFamily="34" charset="0"/>
              </a:rPr>
              <a:t>Andler</a:t>
            </a:r>
            <a:r>
              <a:rPr lang="en-GB" sz="800" dirty="0" smtClean="0">
                <a:solidFill>
                  <a:srgbClr val="222222"/>
                </a:solidFill>
                <a:latin typeface="Arial" panose="020B0604020202020204" pitchFamily="34" charset="0"/>
              </a:rPr>
              <a:t>(Phantom)</a:t>
            </a:r>
            <a:endParaRPr lang="en-GB" sz="800"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9641" r="11003"/>
          <a:stretch/>
        </p:blipFill>
        <p:spPr>
          <a:xfrm>
            <a:off x="5269330" y="204443"/>
            <a:ext cx="3583433" cy="3008533"/>
          </a:xfrm>
          <a:prstGeom prst="rect">
            <a:avLst/>
          </a:prstGeom>
        </p:spPr>
      </p:pic>
      <p:sp>
        <p:nvSpPr>
          <p:cNvPr id="10" name="Rectangle 9"/>
          <p:cNvSpPr/>
          <p:nvPr/>
        </p:nvSpPr>
        <p:spPr>
          <a:xfrm>
            <a:off x="3968681" y="4882077"/>
            <a:ext cx="4884081" cy="1754326"/>
          </a:xfrm>
          <a:prstGeom prst="rect">
            <a:avLst/>
          </a:prstGeom>
        </p:spPr>
        <p:txBody>
          <a:bodyPr wrap="square">
            <a:spAutoFit/>
          </a:bodyPr>
          <a:lstStyle/>
          <a:p>
            <a:r>
              <a:rPr lang="en-GB" dirty="0" smtClean="0">
                <a:solidFill>
                  <a:schemeClr val="bg1"/>
                </a:solidFill>
              </a:rPr>
              <a:t>The team got their data from experiments carried out in water</a:t>
            </a:r>
            <a:r>
              <a:rPr lang="en-GB" dirty="0">
                <a:solidFill>
                  <a:schemeClr val="bg1"/>
                </a:solidFill>
              </a:rPr>
              <a:t>. </a:t>
            </a:r>
            <a:r>
              <a:rPr lang="en-GB" dirty="0" smtClean="0">
                <a:solidFill>
                  <a:schemeClr val="bg1"/>
                </a:solidFill>
              </a:rPr>
              <a:t>This </a:t>
            </a:r>
            <a:r>
              <a:rPr lang="en-GB" dirty="0">
                <a:solidFill>
                  <a:schemeClr val="bg1"/>
                </a:solidFill>
              </a:rPr>
              <a:t>is </a:t>
            </a:r>
            <a:r>
              <a:rPr lang="en-GB" dirty="0" smtClean="0">
                <a:solidFill>
                  <a:schemeClr val="bg1"/>
                </a:solidFill>
              </a:rPr>
              <a:t>not the </a:t>
            </a:r>
            <a:r>
              <a:rPr lang="en-GB" dirty="0">
                <a:solidFill>
                  <a:schemeClr val="bg1"/>
                </a:solidFill>
              </a:rPr>
              <a:t>same as experimenting on real human taste buds, but the team believe </a:t>
            </a:r>
            <a:r>
              <a:rPr lang="en-GB" dirty="0" smtClean="0">
                <a:solidFill>
                  <a:schemeClr val="bg1"/>
                </a:solidFill>
              </a:rPr>
              <a:t>a similar pattern of hydrogen bond lengths occur when the sugars interact with human taste buds.</a:t>
            </a:r>
            <a:endParaRPr lang="en-GB" dirty="0">
              <a:solidFill>
                <a:schemeClr val="bg1"/>
              </a:solidFill>
            </a:endParaRPr>
          </a:p>
        </p:txBody>
      </p:sp>
      <p:sp>
        <p:nvSpPr>
          <p:cNvPr id="14" name="Rectangle 13"/>
          <p:cNvSpPr/>
          <p:nvPr/>
        </p:nvSpPr>
        <p:spPr>
          <a:xfrm>
            <a:off x="3968682" y="3952726"/>
            <a:ext cx="4884081" cy="923330"/>
          </a:xfrm>
          <a:prstGeom prst="rect">
            <a:avLst/>
          </a:prstGeom>
        </p:spPr>
        <p:txBody>
          <a:bodyPr wrap="square">
            <a:spAutoFit/>
          </a:bodyPr>
          <a:lstStyle/>
          <a:p>
            <a:r>
              <a:rPr lang="en-US" dirty="0" smtClean="0">
                <a:solidFill>
                  <a:schemeClr val="bg1"/>
                </a:solidFill>
              </a:rPr>
              <a:t>Fructose </a:t>
            </a:r>
            <a:r>
              <a:rPr lang="en-US" dirty="0">
                <a:solidFill>
                  <a:schemeClr val="bg1"/>
                </a:solidFill>
              </a:rPr>
              <a:t>hydrogen bonds are around </a:t>
            </a:r>
            <a:r>
              <a:rPr lang="en-US" dirty="0" smtClean="0">
                <a:solidFill>
                  <a:schemeClr val="bg1"/>
                </a:solidFill>
              </a:rPr>
              <a:t>1.8 </a:t>
            </a:r>
            <a:r>
              <a:rPr lang="en-US" dirty="0">
                <a:solidFill>
                  <a:schemeClr val="bg1"/>
                </a:solidFill>
              </a:rPr>
              <a:t>Å</a:t>
            </a:r>
            <a:r>
              <a:rPr lang="en-US" dirty="0" smtClean="0">
                <a:solidFill>
                  <a:schemeClr val="bg1"/>
                </a:solidFill>
              </a:rPr>
              <a:t>, but </a:t>
            </a:r>
            <a:r>
              <a:rPr lang="en-US" dirty="0">
                <a:solidFill>
                  <a:schemeClr val="bg1"/>
                </a:solidFill>
              </a:rPr>
              <a:t>mannose’s bonds are much longer and weaker, </a:t>
            </a:r>
            <a:r>
              <a:rPr lang="en-US" dirty="0" smtClean="0">
                <a:solidFill>
                  <a:schemeClr val="bg1"/>
                </a:solidFill>
              </a:rPr>
              <a:t>1.95 Å </a:t>
            </a:r>
            <a:r>
              <a:rPr lang="en-US" dirty="0">
                <a:solidFill>
                  <a:schemeClr val="bg1"/>
                </a:solidFill>
              </a:rPr>
              <a:t>on </a:t>
            </a:r>
            <a:r>
              <a:rPr lang="en-US" dirty="0" smtClean="0">
                <a:solidFill>
                  <a:schemeClr val="bg1"/>
                </a:solidFill>
              </a:rPr>
              <a:t>average.</a:t>
            </a:r>
            <a:endParaRPr lang="en-GB" dirty="0" smtClean="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4464497" cy="369332"/>
          </a:xfrm>
          <a:prstGeom prst="rect">
            <a:avLst/>
          </a:prstGeom>
          <a:noFill/>
        </p:spPr>
        <p:txBody>
          <a:bodyPr wrap="square" rtlCol="0">
            <a:spAutoFit/>
          </a:bodyPr>
          <a:lstStyle/>
          <a:p>
            <a:r>
              <a:rPr lang="en-US" b="1" dirty="0" smtClean="0">
                <a:solidFill>
                  <a:schemeClr val="bg1"/>
                </a:solidFill>
              </a:rPr>
              <a:t>The science of sweeter sugars</a:t>
            </a:r>
            <a:endParaRPr lang="en-US" b="1" dirty="0">
              <a:solidFill>
                <a:schemeClr val="bg1"/>
              </a:solidFill>
            </a:endParaRPr>
          </a:p>
        </p:txBody>
      </p:sp>
      <p:sp>
        <p:nvSpPr>
          <p:cNvPr id="13" name="TextBox 12"/>
          <p:cNvSpPr txBox="1"/>
          <p:nvPr/>
        </p:nvSpPr>
        <p:spPr>
          <a:xfrm>
            <a:off x="323526" y="527609"/>
            <a:ext cx="3240362" cy="276999"/>
          </a:xfrm>
          <a:prstGeom prst="rect">
            <a:avLst/>
          </a:prstGeom>
          <a:noFill/>
        </p:spPr>
        <p:txBody>
          <a:bodyPr wrap="square" rtlCol="0">
            <a:spAutoFit/>
          </a:bodyPr>
          <a:lstStyle/>
          <a:p>
            <a:r>
              <a:rPr lang="en-GB" sz="1200" i="1" dirty="0">
                <a:solidFill>
                  <a:schemeClr val="bg1"/>
                </a:solidFill>
              </a:rPr>
              <a:t>Read the full article at: rsc.li/2wO86D6</a:t>
            </a:r>
          </a:p>
        </p:txBody>
      </p:sp>
      <p:sp>
        <p:nvSpPr>
          <p:cNvPr id="8" name="Rectangle 7"/>
          <p:cNvSpPr/>
          <p:nvPr/>
        </p:nvSpPr>
        <p:spPr>
          <a:xfrm>
            <a:off x="323525" y="779886"/>
            <a:ext cx="5904658" cy="646331"/>
          </a:xfrm>
          <a:prstGeom prst="rect">
            <a:avLst/>
          </a:prstGeom>
        </p:spPr>
        <p:txBody>
          <a:bodyPr wrap="square">
            <a:spAutoFit/>
          </a:bodyPr>
          <a:lstStyle/>
          <a:p>
            <a:r>
              <a:rPr lang="en-GB" dirty="0" smtClean="0">
                <a:solidFill>
                  <a:schemeClr val="bg1"/>
                </a:solidFill>
              </a:rPr>
              <a:t>Scientists in Italy and the UK have figured out what makes sugars sweeter.</a:t>
            </a:r>
            <a:endParaRPr lang="en-GB" dirty="0">
              <a:solidFill>
                <a:schemeClr val="bg1"/>
              </a:solidFill>
            </a:endParaRPr>
          </a:p>
        </p:txBody>
      </p:sp>
      <p:sp>
        <p:nvSpPr>
          <p:cNvPr id="2" name="Rectangle 1"/>
          <p:cNvSpPr/>
          <p:nvPr/>
        </p:nvSpPr>
        <p:spPr>
          <a:xfrm>
            <a:off x="323525" y="1358606"/>
            <a:ext cx="6264698" cy="1477328"/>
          </a:xfrm>
          <a:prstGeom prst="rect">
            <a:avLst/>
          </a:prstGeom>
        </p:spPr>
        <p:txBody>
          <a:bodyPr wrap="square">
            <a:spAutoFit/>
          </a:bodyPr>
          <a:lstStyle/>
          <a:p>
            <a:r>
              <a:rPr lang="en-GB" dirty="0" smtClean="0">
                <a:solidFill>
                  <a:schemeClr val="bg1"/>
                </a:solidFill>
              </a:rPr>
              <a:t>Sugars such as fructose, glucose and mannose are very similar structurally, but very different in sweetness. This is because they each produce hydrogen bonds of different lengths when they interact with water. Longer bonds appear to be less sweet.</a:t>
            </a:r>
            <a:endParaRPr lang="en-GB" dirty="0">
              <a:solidFill>
                <a:schemeClr val="bg1"/>
              </a:solidFill>
            </a:endParaRPr>
          </a:p>
        </p:txBody>
      </p:sp>
      <p:sp>
        <p:nvSpPr>
          <p:cNvPr id="11" name="Rectangle 10"/>
          <p:cNvSpPr/>
          <p:nvPr/>
        </p:nvSpPr>
        <p:spPr>
          <a:xfrm>
            <a:off x="6595926" y="2097270"/>
            <a:ext cx="2256836" cy="276999"/>
          </a:xfrm>
          <a:prstGeom prst="rect">
            <a:avLst/>
          </a:prstGeom>
        </p:spPr>
        <p:txBody>
          <a:bodyPr wrap="square">
            <a:spAutoFit/>
          </a:bodyPr>
          <a:lstStyle/>
          <a:p>
            <a:r>
              <a:rPr lang="en-GB" sz="600" dirty="0" smtClean="0">
                <a:solidFill>
                  <a:srgbClr val="222222"/>
                </a:solidFill>
                <a:latin typeface="Arial" panose="020B0604020202020204" pitchFamily="34" charset="0"/>
              </a:rPr>
              <a:t>Sugar crystals on a ruler – the black marks are 1 mm </a:t>
            </a:r>
            <a:r>
              <a:rPr lang="en-GB" sz="600" dirty="0">
                <a:solidFill>
                  <a:srgbClr val="222222"/>
                </a:solidFill>
                <a:latin typeface="Arial" panose="020B0604020202020204" pitchFamily="34" charset="0"/>
              </a:rPr>
              <a:t>apart. </a:t>
            </a:r>
            <a:r>
              <a:rPr lang="en-GB" sz="600" dirty="0">
                <a:solidFill>
                  <a:srgbClr val="222222"/>
                </a:solidFill>
                <a:latin typeface="Arial" panose="020B0604020202020204" pitchFamily="34" charset="0"/>
                <a:hlinkClick r:id="rId3"/>
              </a:rPr>
              <a:t>CC BY-SA </a:t>
            </a:r>
            <a:r>
              <a:rPr lang="en-GB" sz="600" dirty="0" smtClean="0">
                <a:solidFill>
                  <a:srgbClr val="222222"/>
                </a:solidFill>
                <a:latin typeface="Arial" panose="020B0604020202020204" pitchFamily="34" charset="0"/>
                <a:hlinkClick r:id="rId3"/>
              </a:rPr>
              <a:t>3.0 </a:t>
            </a:r>
            <a:r>
              <a:rPr lang="en-GB" sz="600" dirty="0" smtClean="0">
                <a:solidFill>
                  <a:srgbClr val="222222"/>
                </a:solidFill>
                <a:latin typeface="Arial" panose="020B0604020202020204" pitchFamily="34" charset="0"/>
              </a:rPr>
              <a:t>/ Lauri </a:t>
            </a:r>
            <a:r>
              <a:rPr lang="en-GB" sz="600" dirty="0" err="1" smtClean="0">
                <a:solidFill>
                  <a:srgbClr val="222222"/>
                </a:solidFill>
                <a:latin typeface="Arial" panose="020B0604020202020204" pitchFamily="34" charset="0"/>
              </a:rPr>
              <a:t>Andler</a:t>
            </a:r>
            <a:r>
              <a:rPr lang="en-GB" sz="600" dirty="0" smtClean="0">
                <a:solidFill>
                  <a:srgbClr val="222222"/>
                </a:solidFill>
                <a:latin typeface="Arial" panose="020B0604020202020204" pitchFamily="34" charset="0"/>
              </a:rPr>
              <a:t>(Phantom)</a:t>
            </a:r>
            <a:endParaRPr lang="en-GB" sz="600"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9641" r="11003"/>
          <a:stretch/>
        </p:blipFill>
        <p:spPr>
          <a:xfrm>
            <a:off x="6660232" y="204444"/>
            <a:ext cx="2192531" cy="1840777"/>
          </a:xfrm>
          <a:prstGeom prst="rect">
            <a:avLst/>
          </a:prstGeom>
        </p:spPr>
      </p:pic>
      <p:sp>
        <p:nvSpPr>
          <p:cNvPr id="14" name="Rectangle 13"/>
          <p:cNvSpPr/>
          <p:nvPr/>
        </p:nvSpPr>
        <p:spPr>
          <a:xfrm>
            <a:off x="323525" y="2835934"/>
            <a:ext cx="8529237" cy="1477328"/>
          </a:xfrm>
          <a:prstGeom prst="rect">
            <a:avLst/>
          </a:prstGeom>
        </p:spPr>
        <p:txBody>
          <a:bodyPr wrap="square">
            <a:spAutoFit/>
          </a:bodyPr>
          <a:lstStyle/>
          <a:p>
            <a:r>
              <a:rPr lang="en-US" dirty="0" smtClean="0">
                <a:solidFill>
                  <a:schemeClr val="bg1"/>
                </a:solidFill>
              </a:rPr>
              <a:t>Fructose </a:t>
            </a:r>
            <a:r>
              <a:rPr lang="en-US" dirty="0">
                <a:solidFill>
                  <a:schemeClr val="bg1"/>
                </a:solidFill>
              </a:rPr>
              <a:t>hydrogen bonds are around </a:t>
            </a:r>
            <a:r>
              <a:rPr lang="en-US" dirty="0" smtClean="0">
                <a:solidFill>
                  <a:schemeClr val="bg1"/>
                </a:solidFill>
              </a:rPr>
              <a:t>1.8 </a:t>
            </a:r>
            <a:r>
              <a:rPr lang="en-US" dirty="0">
                <a:solidFill>
                  <a:schemeClr val="bg1"/>
                </a:solidFill>
              </a:rPr>
              <a:t>Å</a:t>
            </a:r>
            <a:r>
              <a:rPr lang="en-US" dirty="0" smtClean="0">
                <a:solidFill>
                  <a:schemeClr val="bg1"/>
                </a:solidFill>
              </a:rPr>
              <a:t>, but </a:t>
            </a:r>
            <a:r>
              <a:rPr lang="en-US" dirty="0">
                <a:solidFill>
                  <a:schemeClr val="bg1"/>
                </a:solidFill>
              </a:rPr>
              <a:t>mannose’s bonds are much longer and weaker, </a:t>
            </a:r>
            <a:r>
              <a:rPr lang="en-US" dirty="0" smtClean="0">
                <a:solidFill>
                  <a:schemeClr val="bg1"/>
                </a:solidFill>
              </a:rPr>
              <a:t>1.95 Å </a:t>
            </a:r>
            <a:r>
              <a:rPr lang="en-US" dirty="0">
                <a:solidFill>
                  <a:schemeClr val="bg1"/>
                </a:solidFill>
              </a:rPr>
              <a:t>on </a:t>
            </a:r>
            <a:r>
              <a:rPr lang="en-US" dirty="0" smtClean="0">
                <a:solidFill>
                  <a:schemeClr val="bg1"/>
                </a:solidFill>
              </a:rPr>
              <a:t>average. </a:t>
            </a:r>
            <a:r>
              <a:rPr lang="en-GB" dirty="0">
                <a:solidFill>
                  <a:schemeClr val="bg1"/>
                </a:solidFill>
              </a:rPr>
              <a:t>The team got their data from experiments carried out in water. This is not the same as experimenting on real human taste buds, but the team believe a similar pattern of hydrogen bond lengths occur when the sugars interact with human taste buds.</a:t>
            </a:r>
          </a:p>
        </p:txBody>
      </p:sp>
      <p:sp>
        <p:nvSpPr>
          <p:cNvPr id="4" name="TextBox 3"/>
          <p:cNvSpPr txBox="1"/>
          <p:nvPr/>
        </p:nvSpPr>
        <p:spPr>
          <a:xfrm>
            <a:off x="3583746" y="4430317"/>
            <a:ext cx="5288874" cy="2585323"/>
          </a:xfrm>
          <a:prstGeom prst="rect">
            <a:avLst/>
          </a:prstGeom>
          <a:noFill/>
        </p:spPr>
        <p:txBody>
          <a:bodyPr wrap="square" rtlCol="0">
            <a:spAutoFit/>
          </a:bodyPr>
          <a:lstStyle/>
          <a:p>
            <a:pPr marL="342900" indent="-342900">
              <a:buAutoNum type="arabicPeriod"/>
            </a:pPr>
            <a:r>
              <a:rPr lang="en-GB" dirty="0" smtClean="0">
                <a:solidFill>
                  <a:schemeClr val="bg1"/>
                </a:solidFill>
              </a:rPr>
              <a:t>The research might help produce sweeter artificial sweeteners. The sweeter the sugar, the less you need to use. What are three consequences of eating too much sugar?</a:t>
            </a:r>
          </a:p>
          <a:p>
            <a:pPr marL="342900" indent="-342900">
              <a:buAutoNum type="arabicPeriod"/>
            </a:pPr>
            <a:r>
              <a:rPr lang="en-US" dirty="0">
                <a:solidFill>
                  <a:schemeClr val="bg1"/>
                </a:solidFill>
              </a:rPr>
              <a:t>What other foods do you think we should produce artificially? Why</a:t>
            </a:r>
            <a:r>
              <a:rPr lang="en-US" dirty="0" smtClean="0">
                <a:solidFill>
                  <a:schemeClr val="bg1"/>
                </a:solidFill>
              </a:rPr>
              <a:t>?</a:t>
            </a:r>
          </a:p>
          <a:p>
            <a:pPr marL="342900" indent="-342900">
              <a:buAutoNum type="arabicPeriod"/>
            </a:pPr>
            <a:r>
              <a:rPr lang="en-US" dirty="0" smtClean="0">
                <a:solidFill>
                  <a:schemeClr val="bg1"/>
                </a:solidFill>
              </a:rPr>
              <a:t>An </a:t>
            </a:r>
            <a:r>
              <a:rPr lang="en-US" dirty="0">
                <a:solidFill>
                  <a:schemeClr val="bg1"/>
                </a:solidFill>
              </a:rPr>
              <a:t>Å</a:t>
            </a:r>
            <a:r>
              <a:rPr lang="en-US" dirty="0" smtClean="0">
                <a:solidFill>
                  <a:schemeClr val="bg1"/>
                </a:solidFill>
              </a:rPr>
              <a:t> is an angstrom. 1 Å is 0.1 nm. Work out how many Å are in 37 nm.</a:t>
            </a:r>
            <a:endParaRPr lang="en-US" dirty="0">
              <a:solidFill>
                <a:schemeClr val="bg1"/>
              </a:solidFill>
            </a:endParaRPr>
          </a:p>
          <a:p>
            <a:pPr marL="342900" indent="-342900">
              <a:buAutoNum type="arabicPeriod"/>
            </a:pPr>
            <a:endParaRPr lang="en-GB" dirty="0">
              <a:solidFill>
                <a:schemeClr val="bg1"/>
              </a:solidFill>
            </a:endParaRPr>
          </a:p>
        </p:txBody>
      </p:sp>
    </p:spTree>
    <p:extLst>
      <p:ext uri="{BB962C8B-B14F-4D97-AF65-F5344CB8AC3E}">
        <p14:creationId xmlns:p14="http://schemas.microsoft.com/office/powerpoint/2010/main" val="1561596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4006</TotalTime>
  <Words>553</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sweeter sugars</dc:title>
  <dc:creator>Matt Baldwin</dc:creator>
  <cp:lastModifiedBy>Rowan Frame</cp:lastModifiedBy>
  <cp:revision>378</cp:revision>
  <cp:lastPrinted>2018-04-19T13:17:15Z</cp:lastPrinted>
  <dcterms:created xsi:type="dcterms:W3CDTF">2013-06-04T12:27:23Z</dcterms:created>
  <dcterms:modified xsi:type="dcterms:W3CDTF">2018-09-07T08:43:07Z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