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5"/>
  </p:sldMasterIdLst>
  <p:notesMasterIdLst>
    <p:notesMasterId r:id="rId16"/>
  </p:notesMasterIdLst>
  <p:handoutMasterIdLst>
    <p:handoutMasterId r:id="rId17"/>
  </p:handoutMasterIdLst>
  <p:sldIdLst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D0ED"/>
    <a:srgbClr val="CCE8F6"/>
    <a:srgbClr val="99CD00"/>
    <a:srgbClr val="A9B600"/>
    <a:srgbClr val="003F7B"/>
    <a:srgbClr val="E17000"/>
    <a:srgbClr val="FFDE53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86897" autoAdjust="0"/>
  </p:normalViewPr>
  <p:slideViewPr>
    <p:cSldViewPr>
      <p:cViewPr>
        <p:scale>
          <a:sx n="75" d="100"/>
          <a:sy n="75" d="100"/>
        </p:scale>
        <p:origin x="-2580" y="-564"/>
      </p:cViewPr>
      <p:guideLst>
        <p:guide orient="horz" pos="3984"/>
        <p:guide pos="21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38138" y="2286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Myriad Pro" pitchFamily="34" charset="0"/>
              </a:defRPr>
            </a:lvl1pPr>
          </a:lstStyle>
          <a:p>
            <a:endParaRPr lang="en-GB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2895600" y="83820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 Light" charset="0"/>
              </a:defRPr>
            </a:lvl1pPr>
          </a:lstStyle>
          <a:p>
            <a:endParaRPr lang="en-GB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867400" y="83820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 Light" charset="0"/>
              </a:defRPr>
            </a:lvl1pPr>
          </a:lstStyle>
          <a:p>
            <a:fld id="{AEE36218-3D13-495C-B02F-984F1370892A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6390" name="Picture 6" descr="RSC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963" y="8610600"/>
            <a:ext cx="1614487" cy="23336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E20935F-33D8-422B-A210-B228F1282278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54BD5-C4D6-4FCB-99FE-CC4C20B18C3B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8" name="Picture 20" descr="white logo clear background_croppe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525" y="6270625"/>
            <a:ext cx="1944688" cy="327025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8138" y="2286000"/>
            <a:ext cx="8424862" cy="1143000"/>
          </a:xfrm>
        </p:spPr>
        <p:txBody>
          <a:bodyPr/>
          <a:lstStyle>
            <a:lvl1pPr>
              <a:defRPr sz="4800">
                <a:solidFill>
                  <a:srgbClr val="97D0ED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8138" y="3505200"/>
            <a:ext cx="8424862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054D99-D63D-48AD-80EA-3819D6EC9F7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7975" y="457200"/>
            <a:ext cx="210502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8138" y="457200"/>
            <a:ext cx="6167437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1F6F35-41FA-41D4-AB3A-49DF46D51B9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138" y="457200"/>
            <a:ext cx="8424862" cy="10271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338138" y="1981200"/>
            <a:ext cx="8424862" cy="39624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86600" y="6172200"/>
            <a:ext cx="1143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48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E44369A6-CBD1-4015-B8C6-348D2189979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138" y="457200"/>
            <a:ext cx="8424862" cy="10271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338138" y="1981200"/>
            <a:ext cx="4135437" cy="39624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5975" y="1981200"/>
            <a:ext cx="4137025" cy="3962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086600" y="6172200"/>
            <a:ext cx="1143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148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D6E9389D-B80C-42B4-83C1-FDB3CD30EAF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38138" y="457200"/>
            <a:ext cx="8424862" cy="10271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38138" y="1981200"/>
            <a:ext cx="4135437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25975" y="1981200"/>
            <a:ext cx="4137025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38138" y="4038600"/>
            <a:ext cx="4135437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5975" y="4038600"/>
            <a:ext cx="4137025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086600" y="6172200"/>
            <a:ext cx="1143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148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A02E2BC5-2F00-43F3-B4C0-FB7C0EE9146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E8176-350E-4BB9-B91D-97B4F8A3E42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EFD853-126E-434F-A7B7-27CC0923E1E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8138" y="1981200"/>
            <a:ext cx="4135437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975" y="1981200"/>
            <a:ext cx="4137025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700BD4-151B-4852-9284-9EC6248E161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12CF2-B8D5-4FBD-A4AE-0A25A7D3CC3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0594CB-17AF-4189-B011-37A396F2F64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C637F-DBDF-410C-8F8A-5D84165D8D4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144456-769C-4981-B589-50A9EA0A251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0D1C64-BD65-4D24-83B1-8DD75CE9EBA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D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8138" y="457200"/>
            <a:ext cx="8424862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8138" y="1981200"/>
            <a:ext cx="8424862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Only using bullet points</a:t>
            </a:r>
          </a:p>
          <a:p>
            <a:pPr lvl="1"/>
            <a:r>
              <a:rPr lang="en-GB" smtClean="0"/>
              <a:t>when we have something</a:t>
            </a:r>
          </a:p>
          <a:p>
            <a:pPr lvl="1"/>
            <a:r>
              <a:rPr lang="en-GB" smtClean="0"/>
              <a:t>that needs to </a:t>
            </a:r>
          </a:p>
          <a:p>
            <a:pPr lvl="1"/>
            <a:r>
              <a:rPr lang="en-GB" smtClean="0"/>
              <a:t>be in a </a:t>
            </a:r>
          </a:p>
          <a:p>
            <a:pPr lvl="1"/>
            <a:r>
              <a:rPr lang="en-GB" smtClean="0"/>
              <a:t>list</a:t>
            </a:r>
          </a:p>
          <a:p>
            <a:pPr lvl="1"/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86600" y="61722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148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1722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99906F1F-E741-4F05-B805-6EF19C4FEC74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042" name="Picture 18" descr="white logo clear background_cropped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61938" y="6269038"/>
            <a:ext cx="1943100" cy="32702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fontAlgn="base">
        <a:spcBef>
          <a:spcPct val="0"/>
        </a:spcBef>
        <a:spcAft>
          <a:spcPct val="0"/>
        </a:spcAft>
        <a:buClr>
          <a:srgbClr val="97D0ED"/>
        </a:buClr>
        <a:buFont typeface="Wingdings" pitchFamily="2" charset="2"/>
        <a:buChar char="§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0"/>
        </a:spcBef>
        <a:spcAft>
          <a:spcPct val="0"/>
        </a:spcAft>
        <a:buClr>
          <a:srgbClr val="97D0ED"/>
        </a:buClr>
        <a:buFont typeface="Wingdings" pitchFamily="2" charset="2"/>
        <a:buChar char="§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buChar char="§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8138" y="4071950"/>
            <a:ext cx="8424862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r>
              <a:rPr lang="en-GB" dirty="0" smtClean="0"/>
              <a:t>Materials used in the sport of Football</a:t>
            </a:r>
            <a:br>
              <a:rPr lang="en-GB" dirty="0" smtClean="0"/>
            </a:br>
            <a:endParaRPr lang="en-GB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457200" y="1627213"/>
            <a:ext cx="8229600" cy="389001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spcBef>
                <a:spcPts val="2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000" b="1" dirty="0">
              <a:solidFill>
                <a:schemeClr val="bg1"/>
              </a:solidFill>
            </a:endParaRPr>
          </a:p>
          <a:p>
            <a:pPr marL="458787" indent="-457200" algn="l">
              <a:spcBef>
                <a:spcPts val="500"/>
              </a:spcBef>
              <a:buClrTx/>
              <a:buFont typeface="+mj-lt"/>
              <a:buAutoNum type="arabicPeriod" startAt="3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chemeClr val="bg1"/>
                </a:solidFill>
              </a:rPr>
              <a:t>Why </a:t>
            </a:r>
            <a:r>
              <a:rPr lang="en-GB" sz="2000" dirty="0">
                <a:solidFill>
                  <a:schemeClr val="bg1"/>
                </a:solidFill>
              </a:rPr>
              <a:t>have modern </a:t>
            </a:r>
            <a:r>
              <a:rPr lang="en-GB" sz="2000" dirty="0" smtClean="0">
                <a:solidFill>
                  <a:schemeClr val="bg1"/>
                </a:solidFill>
              </a:rPr>
              <a:t>manmade </a:t>
            </a:r>
            <a:r>
              <a:rPr lang="en-GB" sz="2000" dirty="0">
                <a:solidFill>
                  <a:schemeClr val="bg1"/>
                </a:solidFill>
              </a:rPr>
              <a:t>materials replaced traditional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materials in a </a:t>
            </a:r>
            <a:r>
              <a:rPr lang="en-GB" sz="2000" dirty="0" smtClean="0">
                <a:solidFill>
                  <a:schemeClr val="bg1"/>
                </a:solidFill>
              </a:rPr>
              <a:t>goalkeeper's </a:t>
            </a:r>
            <a:r>
              <a:rPr lang="en-GB" sz="2000" dirty="0">
                <a:solidFill>
                  <a:schemeClr val="bg1"/>
                </a:solidFill>
              </a:rPr>
              <a:t>gloves? 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		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 smtClean="0">
                <a:solidFill>
                  <a:srgbClr val="97D0ED"/>
                </a:solidFill>
              </a:rPr>
              <a:t>Manmade </a:t>
            </a:r>
            <a:r>
              <a:rPr lang="en-US" sz="2000" dirty="0">
                <a:solidFill>
                  <a:srgbClr val="97D0ED"/>
                </a:solidFill>
              </a:rPr>
              <a:t>materials </a:t>
            </a:r>
            <a:r>
              <a:rPr lang="en-US" sz="2000" dirty="0" smtClean="0">
                <a:solidFill>
                  <a:srgbClr val="97D0ED"/>
                </a:solidFill>
              </a:rPr>
              <a:t>replaced </a:t>
            </a:r>
            <a:r>
              <a:rPr lang="en-US" sz="2000" dirty="0">
                <a:solidFill>
                  <a:srgbClr val="97D0ED"/>
                </a:solidFill>
              </a:rPr>
              <a:t>natural materials because their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rgbClr val="97D0ED"/>
                </a:solidFill>
              </a:rPr>
              <a:t>characteristics or properties are better for the chosen task than the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rgbClr val="97D0ED"/>
                </a:solidFill>
              </a:rPr>
              <a:t>natural equivalents. The materials used in goalies' gloves are more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rgbClr val="97D0ED"/>
                </a:solidFill>
              </a:rPr>
              <a:t>weather proof and more robust to abrasion (getting scratched, scuffed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rgbClr val="97D0ED"/>
                </a:solidFill>
              </a:rPr>
              <a:t>or torn) than the old natural materials that used to be used. The modern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dirty="0">
                <a:solidFill>
                  <a:srgbClr val="97D0ED"/>
                </a:solidFill>
              </a:rPr>
              <a:t>day materials are often combined to add further benefits such as grip.</a:t>
            </a:r>
          </a:p>
        </p:txBody>
      </p:sp>
      <p:sp>
        <p:nvSpPr>
          <p:cNvPr id="3" name="Rectangle 2"/>
          <p:cNvSpPr/>
          <p:nvPr/>
        </p:nvSpPr>
        <p:spPr>
          <a:xfrm>
            <a:off x="386644" y="1012757"/>
            <a:ext cx="6042744" cy="7017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1313">
              <a:lnSpc>
                <a:spcPct val="9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Worksheet answers Q3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457200" y="1857364"/>
            <a:ext cx="8229600" cy="478634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 smtClean="0">
                <a:solidFill>
                  <a:schemeClr val="bg1"/>
                </a:solidFill>
              </a:rPr>
              <a:t>Football </a:t>
            </a:r>
            <a:r>
              <a:rPr lang="en-GB" sz="1800" dirty="0">
                <a:solidFill>
                  <a:schemeClr val="bg1"/>
                </a:solidFill>
              </a:rPr>
              <a:t>is a team game played by both men and women. Versions of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>
                <a:solidFill>
                  <a:schemeClr val="bg1"/>
                </a:solidFill>
              </a:rPr>
              <a:t>the game can be traced back as far as the 8</a:t>
            </a:r>
            <a:r>
              <a:rPr lang="en-GB" sz="1800" baseline="30000" dirty="0">
                <a:solidFill>
                  <a:schemeClr val="bg1"/>
                </a:solidFill>
              </a:rPr>
              <a:t>th</a:t>
            </a:r>
            <a:r>
              <a:rPr lang="en-GB" sz="1800" dirty="0">
                <a:solidFill>
                  <a:schemeClr val="bg1"/>
                </a:solidFill>
              </a:rPr>
              <a:t> century.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8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>
                <a:solidFill>
                  <a:schemeClr val="bg1"/>
                </a:solidFill>
              </a:rPr>
              <a:t>The game was formalised into what we recognise as football today in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>
                <a:solidFill>
                  <a:schemeClr val="bg1"/>
                </a:solidFill>
              </a:rPr>
              <a:t>1863 with the creation of the British Football Federation.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8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>
                <a:solidFill>
                  <a:schemeClr val="bg1"/>
                </a:solidFill>
              </a:rPr>
              <a:t>One of the links between football and science can be seen in the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>
                <a:solidFill>
                  <a:schemeClr val="bg1"/>
                </a:solidFill>
              </a:rPr>
              <a:t>materials used in the game. 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>
                <a:solidFill>
                  <a:schemeClr val="bg1"/>
                </a:solidFill>
              </a:rPr>
              <a:t>Materials can be found in</a:t>
            </a:r>
            <a:r>
              <a:rPr lang="en-GB" sz="1800" dirty="0" smtClean="0">
                <a:solidFill>
                  <a:schemeClr val="bg1"/>
                </a:solidFill>
              </a:rPr>
              <a:t>:</a:t>
            </a:r>
            <a:endParaRPr lang="en-GB" sz="1800" dirty="0">
              <a:solidFill>
                <a:schemeClr val="bg1"/>
              </a:solidFill>
            </a:endParaRPr>
          </a:p>
          <a:p>
            <a:pPr marL="741363" lvl="1" indent="-284163" algn="l">
              <a:spcBef>
                <a:spcPts val="45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>
                <a:solidFill>
                  <a:schemeClr val="bg1"/>
                </a:solidFill>
              </a:rPr>
              <a:t>The clothing the players wear </a:t>
            </a:r>
            <a:endParaRPr lang="en-GB" sz="1800" dirty="0" smtClean="0">
              <a:solidFill>
                <a:schemeClr val="bg1"/>
              </a:solidFill>
            </a:endParaRPr>
          </a:p>
          <a:p>
            <a:pPr marL="741363" lvl="1" indent="-284163" algn="l">
              <a:spcBef>
                <a:spcPts val="45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 smtClean="0">
                <a:solidFill>
                  <a:schemeClr val="bg1"/>
                </a:solidFill>
              </a:rPr>
              <a:t>The </a:t>
            </a:r>
            <a:r>
              <a:rPr lang="en-GB" sz="1800" dirty="0">
                <a:solidFill>
                  <a:schemeClr val="bg1"/>
                </a:solidFill>
              </a:rPr>
              <a:t>ball that they </a:t>
            </a:r>
            <a:r>
              <a:rPr lang="en-GB" sz="1800" dirty="0" smtClean="0">
                <a:solidFill>
                  <a:schemeClr val="bg1"/>
                </a:solidFill>
              </a:rPr>
              <a:t>kick</a:t>
            </a:r>
          </a:p>
          <a:p>
            <a:pPr marL="741363" lvl="1" indent="-284163" algn="l">
              <a:spcBef>
                <a:spcPts val="45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 smtClean="0">
                <a:solidFill>
                  <a:schemeClr val="bg1"/>
                </a:solidFill>
              </a:rPr>
              <a:t>The </a:t>
            </a:r>
            <a:r>
              <a:rPr lang="en-GB" sz="1800" dirty="0">
                <a:solidFill>
                  <a:schemeClr val="bg1"/>
                </a:solidFill>
              </a:rPr>
              <a:t>goal they score </a:t>
            </a:r>
            <a:r>
              <a:rPr lang="en-GB" sz="1800" dirty="0" smtClean="0">
                <a:solidFill>
                  <a:schemeClr val="bg1"/>
                </a:solidFill>
              </a:rPr>
              <a:t>into</a:t>
            </a:r>
          </a:p>
          <a:p>
            <a:pPr marL="741363" lvl="1" indent="-284163" algn="l">
              <a:spcBef>
                <a:spcPts val="45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 smtClean="0">
                <a:solidFill>
                  <a:schemeClr val="bg1"/>
                </a:solidFill>
              </a:rPr>
              <a:t>The </a:t>
            </a:r>
            <a:r>
              <a:rPr lang="en-GB" sz="1800" dirty="0">
                <a:solidFill>
                  <a:schemeClr val="bg1"/>
                </a:solidFill>
              </a:rPr>
              <a:t>pitch they play on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4498997"/>
            <a:ext cx="3124200" cy="2073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28596" y="945047"/>
            <a:ext cx="65722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131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Football and science</a:t>
            </a:r>
            <a:endParaRPr lang="en-GB" sz="44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457200" y="1428736"/>
            <a:ext cx="8229600" cy="527845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spcBef>
                <a:spcPts val="4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b="1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>
                <a:solidFill>
                  <a:schemeClr val="bg1"/>
                </a:solidFill>
              </a:rPr>
              <a:t>Footballs are made from two layers, an outer layer and an inner layer.</a:t>
            </a:r>
          </a:p>
          <a:p>
            <a:pPr marL="342900" indent="-341313" algn="l">
              <a:spcBef>
                <a:spcPts val="2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8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>
                <a:solidFill>
                  <a:schemeClr val="bg1"/>
                </a:solidFill>
              </a:rPr>
              <a:t>Old footballs were made from:</a:t>
            </a:r>
          </a:p>
          <a:p>
            <a:pPr marL="342900" indent="-341313" algn="l">
              <a:spcBef>
                <a:spcPts val="2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8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>
                <a:solidFill>
                  <a:schemeClr val="bg1"/>
                </a:solidFill>
              </a:rPr>
              <a:t>Outer layer – leather. This would have been the skin or hide of an animal, normally a cow.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8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8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8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8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8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 smtClean="0">
                <a:solidFill>
                  <a:schemeClr val="bg1"/>
                </a:solidFill>
              </a:rPr>
              <a:t>Inner </a:t>
            </a:r>
            <a:r>
              <a:rPr lang="en-GB" sz="1800" dirty="0">
                <a:solidFill>
                  <a:schemeClr val="bg1"/>
                </a:solidFill>
              </a:rPr>
              <a:t>layer or ‘bladder’ – this was actually made out of a bladder, normally from </a:t>
            </a:r>
            <a:r>
              <a:rPr lang="en-GB" sz="1800" dirty="0" smtClean="0">
                <a:solidFill>
                  <a:schemeClr val="bg1"/>
                </a:solidFill>
              </a:rPr>
              <a:t>a </a:t>
            </a:r>
            <a:r>
              <a:rPr lang="en-GB" sz="1800" dirty="0">
                <a:solidFill>
                  <a:schemeClr val="bg1"/>
                </a:solidFill>
              </a:rPr>
              <a:t>pig.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rgbClr val="000000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3643314"/>
            <a:ext cx="2643206" cy="17626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357158" y="873609"/>
            <a:ext cx="545662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131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The football (historic)</a:t>
            </a:r>
            <a:endParaRPr lang="en-GB" sz="44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457200" y="1173189"/>
            <a:ext cx="8229600" cy="6042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>
                <a:solidFill>
                  <a:schemeClr val="bg1"/>
                </a:solidFill>
              </a:rPr>
              <a:t>Modern day footballs are made from </a:t>
            </a:r>
            <a:r>
              <a:rPr lang="en-GB" sz="1800" dirty="0" smtClean="0">
                <a:solidFill>
                  <a:schemeClr val="bg1"/>
                </a:solidFill>
              </a:rPr>
              <a:t>manmade </a:t>
            </a:r>
            <a:r>
              <a:rPr lang="en-GB" sz="1800" dirty="0">
                <a:solidFill>
                  <a:schemeClr val="bg1"/>
                </a:solidFill>
              </a:rPr>
              <a:t>materials: </a:t>
            </a:r>
          </a:p>
          <a:p>
            <a:pPr marL="342900" indent="-341313" algn="l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800" dirty="0" smtClean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 smtClean="0">
                <a:solidFill>
                  <a:schemeClr val="bg1"/>
                </a:solidFill>
              </a:rPr>
              <a:t>Outer layer – Synthetic (manmade) leather or plastic</a:t>
            </a:r>
          </a:p>
          <a:p>
            <a:pPr marL="342900" indent="-341313" algn="l">
              <a:spcBef>
                <a:spcPts val="50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 smtClean="0">
                <a:solidFill>
                  <a:schemeClr val="bg1"/>
                </a:solidFill>
              </a:rPr>
              <a:t>Inner </a:t>
            </a:r>
            <a:r>
              <a:rPr lang="en-GB" sz="1800" dirty="0">
                <a:solidFill>
                  <a:schemeClr val="bg1"/>
                </a:solidFill>
              </a:rPr>
              <a:t>layer or ‘bladder’ - Latex or butyl – to hold air in.</a:t>
            </a:r>
          </a:p>
          <a:p>
            <a:pPr marL="741363" lvl="1" indent="-284163" algn="l">
              <a:spcBef>
                <a:spcPts val="500"/>
              </a:spcBef>
              <a:buFont typeface="Arial" charset="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8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>
                <a:solidFill>
                  <a:schemeClr val="bg1"/>
                </a:solidFill>
              </a:rPr>
              <a:t>Properties of synthetic leather include it being 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>
                <a:solidFill>
                  <a:schemeClr val="bg1"/>
                </a:solidFill>
              </a:rPr>
              <a:t>durable and resistant to abrasion (does not get 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>
                <a:solidFill>
                  <a:schemeClr val="bg1"/>
                </a:solidFill>
              </a:rPr>
              <a:t>scratched, scuffed or torn easily), which make it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>
                <a:solidFill>
                  <a:schemeClr val="bg1"/>
                </a:solidFill>
              </a:rPr>
              <a:t>more appealing than natural leather.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8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>
                <a:solidFill>
                  <a:schemeClr val="bg1"/>
                </a:solidFill>
              </a:rPr>
              <a:t>Properties of latex include it being flexible, 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>
                <a:solidFill>
                  <a:schemeClr val="bg1"/>
                </a:solidFill>
              </a:rPr>
              <a:t>stretchy; it has elastic characteristics and feels 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>
                <a:solidFill>
                  <a:schemeClr val="bg1"/>
                </a:solidFill>
              </a:rPr>
              <a:t>rubbery. 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rgbClr val="000000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rgbClr val="0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3786190"/>
            <a:ext cx="2568575" cy="2525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tangle 5"/>
          <p:cNvSpPr/>
          <p:nvPr/>
        </p:nvSpPr>
        <p:spPr>
          <a:xfrm>
            <a:off x="357158" y="730733"/>
            <a:ext cx="665086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131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The football (modern day)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57200" y="1722463"/>
            <a:ext cx="8420100" cy="5421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spcBef>
                <a:spcPts val="2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800" b="1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Another example of where modern </a:t>
            </a:r>
            <a:r>
              <a:rPr lang="en-GB" sz="2000" dirty="0" smtClean="0">
                <a:solidFill>
                  <a:schemeClr val="bg1"/>
                </a:solidFill>
              </a:rPr>
              <a:t>manmade </a:t>
            </a:r>
            <a:r>
              <a:rPr lang="en-GB" sz="2000" dirty="0">
                <a:solidFill>
                  <a:schemeClr val="bg1"/>
                </a:solidFill>
              </a:rPr>
              <a:t>materials have replaced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traditional natural materials.</a:t>
            </a:r>
          </a:p>
          <a:p>
            <a:pPr marL="342900" indent="-341313" algn="l">
              <a:spcBef>
                <a:spcPts val="2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8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chemeClr val="bg1"/>
                </a:solidFill>
              </a:rPr>
              <a:t>Historically, </a:t>
            </a:r>
            <a:r>
              <a:rPr lang="en-GB" sz="2000" dirty="0">
                <a:solidFill>
                  <a:schemeClr val="bg1"/>
                </a:solidFill>
              </a:rPr>
              <a:t>the gloves would have been made 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from natural fabrics and leather.</a:t>
            </a:r>
          </a:p>
          <a:p>
            <a:pPr marL="342900" indent="-341313" algn="l">
              <a:spcBef>
                <a:spcPts val="2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8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Modern </a:t>
            </a:r>
            <a:r>
              <a:rPr lang="en-GB" sz="2000" dirty="0" smtClean="0">
                <a:solidFill>
                  <a:schemeClr val="bg1"/>
                </a:solidFill>
              </a:rPr>
              <a:t>manmade </a:t>
            </a:r>
            <a:r>
              <a:rPr lang="en-GB" sz="2000" dirty="0">
                <a:solidFill>
                  <a:schemeClr val="bg1"/>
                </a:solidFill>
              </a:rPr>
              <a:t>gloves are now made from 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synthetic leather, rubber, neoprene and cloth. </a:t>
            </a:r>
          </a:p>
          <a:p>
            <a:pPr marL="342900" indent="-341313" algn="l">
              <a:spcBef>
                <a:spcPts val="3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2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chemeClr val="bg1"/>
                </a:solidFill>
              </a:rPr>
              <a:t>The properties of rubber include </a:t>
            </a:r>
            <a:r>
              <a:rPr lang="en-GB" sz="2000" dirty="0">
                <a:solidFill>
                  <a:schemeClr val="bg1"/>
                </a:solidFill>
              </a:rPr>
              <a:t>it having elastic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characteristics and being, strong, hard to tear and durable.</a:t>
            </a:r>
          </a:p>
          <a:p>
            <a:pPr marL="342900" indent="-341313" algn="l">
              <a:spcBef>
                <a:spcPts val="2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8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Neoprene traps water between its layers, keeping 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a goalie's hands warm and can be used in all weather conditions.</a:t>
            </a: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 t="14223" b="13226"/>
          <a:stretch>
            <a:fillRect/>
          </a:stretch>
        </p:blipFill>
        <p:spPr bwMode="auto">
          <a:xfrm>
            <a:off x="6143636" y="2285992"/>
            <a:ext cx="2857500" cy="2073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571472" y="571480"/>
            <a:ext cx="559403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131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Goalkeeper’s Gloves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57200" y="1808190"/>
            <a:ext cx="8229600" cy="45011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0000"/>
              </a:lnSpc>
              <a:spcBef>
                <a:spcPts val="225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en-GB" sz="900" b="1" dirty="0">
              <a:solidFill>
                <a:schemeClr val="bg1"/>
              </a:solidFill>
            </a:endParaRPr>
          </a:p>
          <a:p>
            <a:pPr algn="l">
              <a:lnSpc>
                <a:spcPct val="90000"/>
              </a:lnSpc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GB" sz="1800" dirty="0">
                <a:solidFill>
                  <a:schemeClr val="bg1"/>
                </a:solidFill>
              </a:rPr>
              <a:t>Most materials found on the football pitch are synthetic or </a:t>
            </a:r>
            <a:r>
              <a:rPr lang="en-GB" sz="1800" dirty="0" smtClean="0">
                <a:solidFill>
                  <a:schemeClr val="bg1"/>
                </a:solidFill>
              </a:rPr>
              <a:t>manmade</a:t>
            </a:r>
            <a:r>
              <a:rPr lang="en-GB" sz="1800" dirty="0">
                <a:solidFill>
                  <a:schemeClr val="bg1"/>
                </a:solidFill>
              </a:rPr>
              <a:t>.</a:t>
            </a:r>
          </a:p>
          <a:p>
            <a:pPr algn="l">
              <a:lnSpc>
                <a:spcPct val="90000"/>
              </a:lnSpc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GB" sz="1800" dirty="0">
                <a:solidFill>
                  <a:schemeClr val="bg1"/>
                </a:solidFill>
              </a:rPr>
              <a:t>Metal can also be found on the pitch as steel tubing, a form of metal that is used to make the goal posts.</a:t>
            </a:r>
          </a:p>
          <a:p>
            <a:pPr algn="l">
              <a:lnSpc>
                <a:spcPct val="90000"/>
              </a:lnSpc>
              <a:spcBef>
                <a:spcPts val="20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en-GB" sz="1800" dirty="0">
              <a:solidFill>
                <a:schemeClr val="bg1"/>
              </a:solidFill>
            </a:endParaRPr>
          </a:p>
          <a:p>
            <a:pPr algn="l">
              <a:lnSpc>
                <a:spcPct val="90000"/>
              </a:lnSpc>
              <a:spcBef>
                <a:spcPts val="50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GB" sz="1800" dirty="0">
                <a:solidFill>
                  <a:schemeClr val="bg1"/>
                </a:solidFill>
              </a:rPr>
              <a:t>Properties of metals include</a:t>
            </a:r>
            <a:r>
              <a:rPr lang="en-GB" sz="1800" dirty="0" smtClean="0">
                <a:solidFill>
                  <a:schemeClr val="bg1"/>
                </a:solidFill>
              </a:rPr>
              <a:t>;</a:t>
            </a:r>
            <a:endParaRPr lang="en-GB" sz="1800" dirty="0">
              <a:solidFill>
                <a:schemeClr val="bg1"/>
              </a:solidFill>
            </a:endParaRPr>
          </a:p>
          <a:p>
            <a:pPr marL="741363" lvl="1" indent="-220663" algn="l">
              <a:lnSpc>
                <a:spcPct val="90000"/>
              </a:lnSpc>
              <a:spcBef>
                <a:spcPts val="50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GB" sz="1800" dirty="0" smtClean="0">
                <a:solidFill>
                  <a:schemeClr val="bg1"/>
                </a:solidFill>
              </a:rPr>
              <a:t>Strong</a:t>
            </a:r>
          </a:p>
          <a:p>
            <a:pPr marL="741363" lvl="1" indent="-220663" algn="l">
              <a:lnSpc>
                <a:spcPct val="90000"/>
              </a:lnSpc>
              <a:spcBef>
                <a:spcPts val="50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GB" sz="1800" dirty="0" smtClean="0">
                <a:solidFill>
                  <a:schemeClr val="bg1"/>
                </a:solidFill>
              </a:rPr>
              <a:t>Inflexible</a:t>
            </a:r>
          </a:p>
          <a:p>
            <a:pPr marL="741363" lvl="1" indent="-220663" algn="l">
              <a:lnSpc>
                <a:spcPct val="90000"/>
              </a:lnSpc>
              <a:spcBef>
                <a:spcPts val="50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GB" sz="1800" dirty="0" smtClean="0">
                <a:solidFill>
                  <a:schemeClr val="bg1"/>
                </a:solidFill>
              </a:rPr>
              <a:t>Durable</a:t>
            </a:r>
            <a:endParaRPr lang="en-GB" sz="1800" dirty="0">
              <a:solidFill>
                <a:schemeClr val="bg1"/>
              </a:solidFill>
            </a:endParaRPr>
          </a:p>
          <a:p>
            <a:pPr marL="741363" lvl="1" indent="-220663" algn="l">
              <a:lnSpc>
                <a:spcPct val="90000"/>
              </a:lnSpc>
              <a:spcBef>
                <a:spcPts val="50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GB" sz="1800" dirty="0" smtClean="0">
                <a:solidFill>
                  <a:schemeClr val="bg1"/>
                </a:solidFill>
              </a:rPr>
              <a:t>Shiny </a:t>
            </a:r>
            <a:r>
              <a:rPr lang="en-GB" sz="1800" dirty="0">
                <a:solidFill>
                  <a:schemeClr val="bg1"/>
                </a:solidFill>
              </a:rPr>
              <a:t>when </a:t>
            </a:r>
            <a:r>
              <a:rPr lang="en-GB" sz="1800" dirty="0" smtClean="0">
                <a:solidFill>
                  <a:schemeClr val="bg1"/>
                </a:solidFill>
              </a:rPr>
              <a:t>cut</a:t>
            </a:r>
          </a:p>
          <a:p>
            <a:pPr marL="741363" lvl="1" indent="-220663" algn="l">
              <a:lnSpc>
                <a:spcPct val="90000"/>
              </a:lnSpc>
              <a:spcBef>
                <a:spcPts val="50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GB" sz="1800" dirty="0" smtClean="0">
                <a:solidFill>
                  <a:schemeClr val="bg1"/>
                </a:solidFill>
              </a:rPr>
              <a:t>Conducts </a:t>
            </a:r>
            <a:r>
              <a:rPr lang="en-GB" sz="1800" dirty="0">
                <a:solidFill>
                  <a:schemeClr val="bg1"/>
                </a:solidFill>
              </a:rPr>
              <a:t>heat and </a:t>
            </a:r>
            <a:r>
              <a:rPr lang="en-GB" sz="1800" dirty="0" smtClean="0">
                <a:solidFill>
                  <a:schemeClr val="bg1"/>
                </a:solidFill>
              </a:rPr>
              <a:t>electricity</a:t>
            </a:r>
          </a:p>
          <a:p>
            <a:pPr marL="741363" lvl="1" indent="-220663" algn="l">
              <a:lnSpc>
                <a:spcPct val="90000"/>
              </a:lnSpc>
              <a:spcBef>
                <a:spcPts val="500"/>
              </a:spcBef>
              <a:buClr>
                <a:srgbClr val="97D0ED"/>
              </a:buCl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en-GB" sz="1800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GB" sz="1800" dirty="0" smtClean="0">
                <a:solidFill>
                  <a:schemeClr val="bg1"/>
                </a:solidFill>
              </a:rPr>
              <a:t>One problem with metal is that it can be damaged (corroded) by water and </a:t>
            </a:r>
          </a:p>
          <a:p>
            <a:pPr marL="0" lvl="1">
              <a:lnSpc>
                <a:spcPct val="90000"/>
              </a:lnSpc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GB" sz="1800" dirty="0" smtClean="0">
                <a:solidFill>
                  <a:schemeClr val="bg1"/>
                </a:solidFill>
              </a:rPr>
              <a:t>other liquids. To stop this happening metals are often coated in a layer </a:t>
            </a:r>
          </a:p>
          <a:p>
            <a:pPr marL="0" lvl="1">
              <a:lnSpc>
                <a:spcPct val="90000"/>
              </a:lnSpc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GB" sz="1800" dirty="0" smtClean="0">
                <a:solidFill>
                  <a:schemeClr val="bg1"/>
                </a:solidFill>
              </a:rPr>
              <a:t>which keeps the water away from the metal. With goal posts, white paint</a:t>
            </a:r>
          </a:p>
          <a:p>
            <a:pPr marL="0" lvl="1">
              <a:lnSpc>
                <a:spcPct val="90000"/>
              </a:lnSpc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GB" sz="1800" dirty="0" smtClean="0">
                <a:solidFill>
                  <a:schemeClr val="bg1"/>
                </a:solidFill>
              </a:rPr>
              <a:t>is used which gives the posts their colour.</a:t>
            </a:r>
          </a:p>
          <a:p>
            <a:pPr marL="741363" lvl="1" indent="-220663" algn="l">
              <a:lnSpc>
                <a:spcPct val="90000"/>
              </a:lnSpc>
              <a:spcBef>
                <a:spcPts val="500"/>
              </a:spcBef>
              <a:buClr>
                <a:srgbClr val="97D0ED"/>
              </a:buCl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en-GB" sz="1800" dirty="0">
              <a:solidFill>
                <a:schemeClr val="bg1"/>
              </a:solidFill>
            </a:endParaRPr>
          </a:p>
          <a:p>
            <a:pPr marL="741363" lvl="1" indent="-220663" algn="l">
              <a:lnSpc>
                <a:spcPct val="90000"/>
              </a:lnSpc>
              <a:spcBef>
                <a:spcPts val="50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GB" sz="1800" dirty="0">
                <a:solidFill>
                  <a:schemeClr val="bg1"/>
                </a:solidFill>
              </a:rPr>
              <a:t>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86314" y="5214950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2613037"/>
            <a:ext cx="1822450" cy="24590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428596" y="546236"/>
            <a:ext cx="8858312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1313">
              <a:lnSpc>
                <a:spcPct val="9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Goal Posts – Materials made from </a:t>
            </a:r>
          </a:p>
          <a:p>
            <a:pPr marL="342900" indent="-341313">
              <a:lnSpc>
                <a:spcPct val="9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metal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57200" y="1560538"/>
            <a:ext cx="8229600" cy="5583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spcBef>
                <a:spcPts val="7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800" b="1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b="1" dirty="0" smtClean="0">
                <a:solidFill>
                  <a:schemeClr val="bg1"/>
                </a:solidFill>
              </a:rPr>
              <a:t>Manmade </a:t>
            </a:r>
            <a:r>
              <a:rPr lang="en-GB" sz="2000" b="1" dirty="0">
                <a:solidFill>
                  <a:schemeClr val="bg1"/>
                </a:solidFill>
              </a:rPr>
              <a:t>materials</a:t>
            </a:r>
            <a:r>
              <a:rPr lang="en-GB" sz="2000" dirty="0">
                <a:solidFill>
                  <a:schemeClr val="bg1"/>
                </a:solidFill>
              </a:rPr>
              <a:t> – These are sometimes called synthetic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materials and are made from combining chemicals, or through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processes such as fractional distillation of crude oil. Plastics are a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common type of synthetic material.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chemeClr val="bg1"/>
              </a:solidFill>
            </a:endParaRP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b="1" dirty="0">
                <a:solidFill>
                  <a:schemeClr val="bg1"/>
                </a:solidFill>
              </a:rPr>
              <a:t>Natural materials</a:t>
            </a:r>
            <a:r>
              <a:rPr lang="en-GB" sz="2000" dirty="0">
                <a:solidFill>
                  <a:schemeClr val="bg1"/>
                </a:solidFill>
              </a:rPr>
              <a:t> – These are materials which come from living things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chemeClr val="bg1"/>
                </a:solidFill>
              </a:rPr>
              <a:t>such as hides of animals for leather or wood from trees. 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chemeClr val="bg1"/>
              </a:solidFill>
            </a:endParaRPr>
          </a:p>
          <a:p>
            <a:pPr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b="1" dirty="0">
                <a:solidFill>
                  <a:schemeClr val="bg1"/>
                </a:solidFill>
              </a:rPr>
              <a:t>Metals</a:t>
            </a:r>
            <a:r>
              <a:rPr lang="en-GB" sz="2000" dirty="0">
                <a:solidFill>
                  <a:schemeClr val="bg1"/>
                </a:solidFill>
              </a:rPr>
              <a:t> – These are normally shiny when cut and greyish in </a:t>
            </a:r>
            <a:r>
              <a:rPr lang="en-GB" sz="2000" dirty="0" smtClean="0">
                <a:solidFill>
                  <a:schemeClr val="bg1"/>
                </a:solidFill>
              </a:rPr>
              <a:t>colour, Inflexible</a:t>
            </a:r>
            <a:r>
              <a:rPr lang="en-GB" sz="2000" dirty="0">
                <a:solidFill>
                  <a:schemeClr val="bg1"/>
                </a:solidFill>
              </a:rPr>
              <a:t>, very strong and will conduct heat and electricity.</a:t>
            </a: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5414986"/>
            <a:ext cx="1665288" cy="1371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426697" y="730733"/>
            <a:ext cx="69313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131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Re-cap - types of materials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428596" y="1770089"/>
            <a:ext cx="8229600" cy="5516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spcBef>
                <a:spcPts val="1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400" b="1" dirty="0">
              <a:solidFill>
                <a:schemeClr val="bg1"/>
              </a:solidFill>
            </a:endParaRPr>
          </a:p>
          <a:p>
            <a:pPr marL="344487" indent="-342900" algn="l">
              <a:lnSpc>
                <a:spcPct val="85000"/>
              </a:lnSpc>
              <a:spcBef>
                <a:spcPts val="500"/>
              </a:spcBef>
              <a:buClrTx/>
              <a:buFont typeface="+mj-lt"/>
              <a:buAutoNum type="arabicPeriod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 smtClean="0">
                <a:solidFill>
                  <a:schemeClr val="bg1"/>
                </a:solidFill>
              </a:rPr>
              <a:t>Footballs </a:t>
            </a:r>
            <a:r>
              <a:rPr lang="en-GB" sz="1800" dirty="0">
                <a:solidFill>
                  <a:schemeClr val="bg1"/>
                </a:solidFill>
              </a:rPr>
              <a:t>are made up of two layers, an outer layer and an inner</a:t>
            </a:r>
          </a:p>
          <a:p>
            <a:pPr marL="342900" indent="-341313" algn="l">
              <a:lnSpc>
                <a:spcPct val="85000"/>
              </a:lnSpc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>
                <a:solidFill>
                  <a:schemeClr val="bg1"/>
                </a:solidFill>
              </a:rPr>
              <a:t>layer. Answer the following questions on the inner layer of a football.</a:t>
            </a:r>
          </a:p>
          <a:p>
            <a:pPr marL="344487" indent="-342900" algn="l">
              <a:spcBef>
                <a:spcPts val="500"/>
              </a:spcBef>
              <a:buClrTx/>
              <a:buFont typeface="+mj-lt"/>
              <a:buAutoNum type="alphaLcParenR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 smtClean="0">
                <a:solidFill>
                  <a:schemeClr val="bg1"/>
                </a:solidFill>
              </a:rPr>
              <a:t>What </a:t>
            </a:r>
            <a:r>
              <a:rPr lang="en-GB" sz="1800" dirty="0">
                <a:solidFill>
                  <a:schemeClr val="bg1"/>
                </a:solidFill>
              </a:rPr>
              <a:t>is the inner layer of a football often called?</a:t>
            </a:r>
          </a:p>
          <a:p>
            <a:pPr marL="342900" indent="-341313" algn="l"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 smtClean="0">
                <a:solidFill>
                  <a:srgbClr val="97D0ED"/>
                </a:solidFill>
              </a:rPr>
              <a:t>The </a:t>
            </a:r>
            <a:r>
              <a:rPr lang="en-GB" sz="1800" dirty="0">
                <a:solidFill>
                  <a:srgbClr val="97D0ED"/>
                </a:solidFill>
              </a:rPr>
              <a:t>inner layer of a football is often called the ‘bladder’.</a:t>
            </a:r>
          </a:p>
          <a:p>
            <a:pPr marL="342900" indent="-341313" algn="l">
              <a:spcBef>
                <a:spcPts val="2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800" dirty="0">
              <a:solidFill>
                <a:schemeClr val="bg1"/>
              </a:solidFill>
            </a:endParaRPr>
          </a:p>
          <a:p>
            <a:pPr marL="344487" indent="-342900" algn="l">
              <a:lnSpc>
                <a:spcPct val="85000"/>
              </a:lnSpc>
              <a:spcBef>
                <a:spcPts val="500"/>
              </a:spcBef>
              <a:buClrTx/>
              <a:buFont typeface="+mj-lt"/>
              <a:buAutoNum type="alphaLcParenR" startAt="2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 smtClean="0">
                <a:solidFill>
                  <a:schemeClr val="bg1"/>
                </a:solidFill>
              </a:rPr>
              <a:t>What </a:t>
            </a:r>
            <a:r>
              <a:rPr lang="en-GB" sz="1800" dirty="0">
                <a:solidFill>
                  <a:schemeClr val="bg1"/>
                </a:solidFill>
              </a:rPr>
              <a:t>natural material did the inner layer of a football used to be</a:t>
            </a:r>
          </a:p>
          <a:p>
            <a:pPr marL="342900" indent="-341313" algn="l">
              <a:lnSpc>
                <a:spcPct val="85000"/>
              </a:lnSpc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>
                <a:solidFill>
                  <a:schemeClr val="bg1"/>
                </a:solidFill>
              </a:rPr>
              <a:t>made from?</a:t>
            </a:r>
          </a:p>
          <a:p>
            <a:pPr marL="342900" indent="-341313" algn="l">
              <a:lnSpc>
                <a:spcPct val="85000"/>
              </a:lnSpc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 smtClean="0">
                <a:solidFill>
                  <a:srgbClr val="97D0ED"/>
                </a:solidFill>
              </a:rPr>
              <a:t>A </a:t>
            </a:r>
            <a:r>
              <a:rPr lang="en-GB" sz="1800" dirty="0" smtClean="0">
                <a:solidFill>
                  <a:srgbClr val="97D0ED"/>
                </a:solidFill>
              </a:rPr>
              <a:t>pig’s </a:t>
            </a:r>
            <a:r>
              <a:rPr lang="en-GB" sz="1800" dirty="0">
                <a:solidFill>
                  <a:srgbClr val="97D0ED"/>
                </a:solidFill>
              </a:rPr>
              <a:t>bladder was the natural material the inner layer of a football</a:t>
            </a:r>
          </a:p>
          <a:p>
            <a:pPr marL="342900" indent="-341313" algn="l">
              <a:lnSpc>
                <a:spcPct val="85000"/>
              </a:lnSpc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>
                <a:solidFill>
                  <a:srgbClr val="97D0ED"/>
                </a:solidFill>
              </a:rPr>
              <a:t>used to be made from. </a:t>
            </a:r>
          </a:p>
          <a:p>
            <a:pPr marL="342900" indent="-341313" algn="l">
              <a:spcBef>
                <a:spcPts val="2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800" dirty="0">
              <a:solidFill>
                <a:schemeClr val="bg1"/>
              </a:solidFill>
            </a:endParaRPr>
          </a:p>
          <a:p>
            <a:pPr marL="344487" indent="-342900" algn="l">
              <a:lnSpc>
                <a:spcPct val="85000"/>
              </a:lnSpc>
              <a:spcBef>
                <a:spcPts val="500"/>
              </a:spcBef>
              <a:buClrTx/>
              <a:buFont typeface="+mj-lt"/>
              <a:buAutoNum type="alphaLcParenR" startAt="3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 smtClean="0">
                <a:solidFill>
                  <a:schemeClr val="bg1"/>
                </a:solidFill>
              </a:rPr>
              <a:t>What </a:t>
            </a:r>
            <a:r>
              <a:rPr lang="en-GB" sz="1800" dirty="0">
                <a:solidFill>
                  <a:schemeClr val="bg1"/>
                </a:solidFill>
              </a:rPr>
              <a:t>material is the inner layer of a football made from in modern</a:t>
            </a:r>
          </a:p>
          <a:p>
            <a:pPr marL="342900" indent="-341313" algn="l">
              <a:lnSpc>
                <a:spcPct val="85000"/>
              </a:lnSpc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>
                <a:solidFill>
                  <a:schemeClr val="bg1"/>
                </a:solidFill>
              </a:rPr>
              <a:t>day footballs?</a:t>
            </a:r>
          </a:p>
          <a:p>
            <a:pPr marL="342900" indent="-341313" algn="l">
              <a:lnSpc>
                <a:spcPct val="85000"/>
              </a:lnSpc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 smtClean="0">
                <a:solidFill>
                  <a:srgbClr val="97D0ED"/>
                </a:solidFill>
              </a:rPr>
              <a:t>Modern </a:t>
            </a:r>
            <a:r>
              <a:rPr lang="en-GB" sz="1800" dirty="0">
                <a:solidFill>
                  <a:srgbClr val="97D0ED"/>
                </a:solidFill>
              </a:rPr>
              <a:t>day footballs' inner layers are now made from </a:t>
            </a:r>
            <a:r>
              <a:rPr lang="en-GB" sz="1800" dirty="0" smtClean="0">
                <a:solidFill>
                  <a:srgbClr val="97D0ED"/>
                </a:solidFill>
              </a:rPr>
              <a:t>manmade</a:t>
            </a:r>
            <a:endParaRPr lang="en-GB" sz="1800" dirty="0">
              <a:solidFill>
                <a:srgbClr val="97D0ED"/>
              </a:solidFill>
            </a:endParaRPr>
          </a:p>
          <a:p>
            <a:pPr marL="342900" indent="-341313" algn="l">
              <a:lnSpc>
                <a:spcPct val="85000"/>
              </a:lnSpc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1800" dirty="0">
                <a:solidFill>
                  <a:srgbClr val="97D0ED"/>
                </a:solidFill>
              </a:rPr>
              <a:t>latex or butyl. </a:t>
            </a:r>
          </a:p>
        </p:txBody>
      </p:sp>
      <p:sp>
        <p:nvSpPr>
          <p:cNvPr id="3" name="Rectangle 2"/>
          <p:cNvSpPr/>
          <p:nvPr/>
        </p:nvSpPr>
        <p:spPr>
          <a:xfrm>
            <a:off x="357158" y="727005"/>
            <a:ext cx="9001188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1313">
              <a:lnSpc>
                <a:spcPct val="9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Worksheet answers Q1 (a, b &amp; c)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457200" y="1627213"/>
            <a:ext cx="8229600" cy="5516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 algn="l">
              <a:spcBef>
                <a:spcPts val="1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400" b="1" dirty="0">
              <a:solidFill>
                <a:schemeClr val="bg1"/>
              </a:solidFill>
            </a:endParaRPr>
          </a:p>
          <a:p>
            <a:pPr marL="458787" indent="-457200" algn="l">
              <a:lnSpc>
                <a:spcPct val="85000"/>
              </a:lnSpc>
              <a:spcBef>
                <a:spcPts val="500"/>
              </a:spcBef>
              <a:buClrTx/>
              <a:buFont typeface="+mj-lt"/>
              <a:buAutoNum type="arabicPeriod" startAt="2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chemeClr val="bg1"/>
                </a:solidFill>
              </a:rPr>
              <a:t>What </a:t>
            </a:r>
            <a:r>
              <a:rPr lang="en-GB" sz="2000" dirty="0">
                <a:solidFill>
                  <a:schemeClr val="bg1"/>
                </a:solidFill>
              </a:rPr>
              <a:t>are the common properties or characteristics of a metal?</a:t>
            </a:r>
          </a:p>
          <a:p>
            <a:pPr marL="342900" indent="-341313" algn="l">
              <a:lnSpc>
                <a:spcPct val="85000"/>
              </a:lnSpc>
              <a:spcBef>
                <a:spcPts val="3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200" dirty="0">
              <a:solidFill>
                <a:srgbClr val="97D0ED"/>
              </a:solidFill>
            </a:endParaRPr>
          </a:p>
          <a:p>
            <a:pPr marL="342900" indent="-341313" algn="l">
              <a:lnSpc>
                <a:spcPct val="85000"/>
              </a:lnSpc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rgbClr val="97D0ED"/>
                </a:solidFill>
              </a:rPr>
              <a:t>A </a:t>
            </a:r>
            <a:r>
              <a:rPr lang="en-GB" sz="2000" dirty="0">
                <a:solidFill>
                  <a:srgbClr val="97D0ED"/>
                </a:solidFill>
              </a:rPr>
              <a:t>metal is:</a:t>
            </a:r>
          </a:p>
          <a:p>
            <a:pPr marL="342900" indent="-341313" algn="l">
              <a:lnSpc>
                <a:spcPct val="85000"/>
              </a:lnSpc>
              <a:spcBef>
                <a:spcPts val="3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1200" dirty="0">
              <a:solidFill>
                <a:srgbClr val="97D0ED"/>
              </a:solidFill>
            </a:endParaRPr>
          </a:p>
          <a:p>
            <a:pPr marL="342900" indent="-341313" algn="l">
              <a:lnSpc>
                <a:spcPct val="85000"/>
              </a:lnSpc>
              <a:spcBef>
                <a:spcPts val="50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rgbClr val="97D0ED"/>
                </a:solidFill>
              </a:rPr>
              <a:t>Strong</a:t>
            </a:r>
            <a:endParaRPr lang="en-GB" sz="2000" dirty="0">
              <a:solidFill>
                <a:srgbClr val="97D0ED"/>
              </a:solidFill>
            </a:endParaRPr>
          </a:p>
          <a:p>
            <a:pPr marL="342900" indent="-341313" algn="l">
              <a:lnSpc>
                <a:spcPct val="85000"/>
              </a:lnSpc>
              <a:spcBef>
                <a:spcPts val="50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rgbClr val="97D0ED"/>
                </a:solidFill>
              </a:rPr>
              <a:t>Durable</a:t>
            </a:r>
            <a:endParaRPr lang="en-GB" sz="2000" dirty="0">
              <a:solidFill>
                <a:srgbClr val="97D0ED"/>
              </a:solidFill>
            </a:endParaRPr>
          </a:p>
          <a:p>
            <a:pPr marL="342900" indent="-341313" algn="l">
              <a:lnSpc>
                <a:spcPct val="85000"/>
              </a:lnSpc>
              <a:spcBef>
                <a:spcPts val="50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rgbClr val="97D0ED"/>
                </a:solidFill>
              </a:rPr>
              <a:t>Inflexible</a:t>
            </a:r>
            <a:r>
              <a:rPr lang="en-GB" sz="2000" dirty="0">
                <a:solidFill>
                  <a:srgbClr val="97D0ED"/>
                </a:solidFill>
              </a:rPr>
              <a:t>, or </a:t>
            </a:r>
            <a:r>
              <a:rPr lang="en-GB" sz="2000" dirty="0" smtClean="0">
                <a:solidFill>
                  <a:srgbClr val="97D0ED"/>
                </a:solidFill>
              </a:rPr>
              <a:t>rigid</a:t>
            </a:r>
          </a:p>
          <a:p>
            <a:pPr marL="342900" indent="-341313" algn="l">
              <a:lnSpc>
                <a:spcPct val="85000"/>
              </a:lnSpc>
              <a:spcBef>
                <a:spcPts val="500"/>
              </a:spcBef>
              <a:buClr>
                <a:srgbClr val="97D0ED"/>
              </a:buClr>
              <a:buFont typeface="Wingdings" pitchFamily="2" charset="2"/>
              <a:buChar char="§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 smtClean="0">
                <a:solidFill>
                  <a:srgbClr val="97D0ED"/>
                </a:solidFill>
              </a:rPr>
              <a:t>Shiny </a:t>
            </a:r>
            <a:r>
              <a:rPr lang="en-GB" sz="2000" dirty="0">
                <a:solidFill>
                  <a:srgbClr val="97D0ED"/>
                </a:solidFill>
              </a:rPr>
              <a:t>when cut</a:t>
            </a:r>
          </a:p>
          <a:p>
            <a:pPr marL="342900" indent="-341313" algn="l">
              <a:lnSpc>
                <a:spcPct val="85000"/>
              </a:lnSpc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 dirty="0">
              <a:solidFill>
                <a:schemeClr val="bg1"/>
              </a:solidFill>
            </a:endParaRPr>
          </a:p>
          <a:p>
            <a:pPr marL="342900" indent="-341313" algn="l">
              <a:lnSpc>
                <a:spcPct val="85000"/>
              </a:lnSpc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rgbClr val="97D0ED"/>
                </a:solidFill>
              </a:rPr>
              <a:t>Other answers could include; greyish in colour (if not coated or</a:t>
            </a:r>
          </a:p>
          <a:p>
            <a:pPr marL="342900" indent="-341313" algn="l">
              <a:lnSpc>
                <a:spcPct val="85000"/>
              </a:lnSpc>
              <a:spcBef>
                <a:spcPts val="5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>
                <a:solidFill>
                  <a:srgbClr val="97D0ED"/>
                </a:solidFill>
              </a:rPr>
              <a:t>painted), conducts heat and electricity.</a:t>
            </a:r>
          </a:p>
        </p:txBody>
      </p:sp>
      <p:sp>
        <p:nvSpPr>
          <p:cNvPr id="3" name="Rectangle 2"/>
          <p:cNvSpPr/>
          <p:nvPr/>
        </p:nvSpPr>
        <p:spPr>
          <a:xfrm>
            <a:off x="386644" y="798443"/>
            <a:ext cx="6042744" cy="7017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1313">
              <a:lnSpc>
                <a:spcPct val="9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Worksheet answers Q2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de3b66ef86f3a48964d61bf297e06ed2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53da3a070955ee010971d6d1cee84047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Props1.xml><?xml version="1.0" encoding="utf-8"?>
<ds:datastoreItem xmlns:ds="http://schemas.openxmlformats.org/officeDocument/2006/customXml" ds:itemID="{A417F56C-2E74-466D-BC66-FD465BAFC25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19D6510-70A0-4780-BC03-8ADC6B0857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06C08420-C0A9-4317-B202-7FD829293C3A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D701D7D1-248B-4466-802A-563FFDADA5E4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27d643f5-4560-4eff-9f48-d0fe6b2bec2d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5078</TotalTime>
  <Words>743</Words>
  <Application>Microsoft Office PowerPoint</Application>
  <PresentationFormat>On-screen Show (4:3)</PresentationFormat>
  <Paragraphs>130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Blank Presentation</vt:lpstr>
      <vt:lpstr>Materials used in the sport of Football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RSC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RSC PPT Template Blue</dc:title>
  <dc:creator>RSC</dc:creator>
  <cp:lastModifiedBy>Alex Kersting</cp:lastModifiedBy>
  <cp:revision>44</cp:revision>
  <dcterms:created xsi:type="dcterms:W3CDTF">2005-06-21T08:44:06Z</dcterms:created>
  <dcterms:modified xsi:type="dcterms:W3CDTF">2012-10-03T13:22:58Z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Order">
    <vt:lpwstr>1700.00000000000</vt:lpwstr>
  </property>
</Properties>
</file>