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7"/>
  </p:notesMasterIdLst>
  <p:sldIdLst>
    <p:sldId id="261" r:id="rId5"/>
    <p:sldId id="262"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uke Blackburn" initials="LB" lastIdx="1" clrIdx="0">
    <p:extLst>
      <p:ext uri="{19B8F6BF-5375-455C-9EA6-DF929625EA0E}">
        <p15:presenceInfo xmlns:p15="http://schemas.microsoft.com/office/powerpoint/2012/main" userId="S-1-5-21-1805851971-1264261665-475923621-2632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05759"/>
    <a:srgbClr val="4F758B"/>
    <a:srgbClr val="008C95"/>
    <a:srgbClr val="006B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488" autoAdjust="0"/>
  </p:normalViewPr>
  <p:slideViewPr>
    <p:cSldViewPr>
      <p:cViewPr varScale="1">
        <p:scale>
          <a:sx n="90" d="100"/>
          <a:sy n="90" d="100"/>
        </p:scale>
        <p:origin x="221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14779C-79A7-49E8-BEAB-D399194BACEE}" type="datetimeFigureOut">
              <a:rPr lang="en-GB" smtClean="0"/>
              <a:t>13/02/2018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CDCBA4-4DCE-453B-AE0F-9AB001E25006}" type="slidenum">
              <a:rPr lang="en-GB" smtClean="0"/>
              <a:t>‹#›</a:t>
            </a:fld>
            <a:endParaRPr lang="en-GB"/>
          </a:p>
        </p:txBody>
      </p:sp>
    </p:spTree>
    <p:extLst>
      <p:ext uri="{BB962C8B-B14F-4D97-AF65-F5344CB8AC3E}">
        <p14:creationId xmlns:p14="http://schemas.microsoft.com/office/powerpoint/2010/main" val="34029485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published by Chemistry World. Use this slide as a lesson starter.</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GB" sz="800" dirty="0" err="1" smtClean="0">
                <a:solidFill>
                  <a:schemeClr val="bg1"/>
                </a:solidFill>
              </a:rPr>
              <a:t>XXLPhoto</a:t>
            </a:r>
            <a:r>
              <a:rPr lang="en-GB" sz="800" dirty="0" smtClean="0">
                <a:solidFill>
                  <a:schemeClr val="bg1"/>
                </a:solidFill>
              </a:rPr>
              <a:t> / </a:t>
            </a:r>
            <a:r>
              <a:rPr lang="en-GB" sz="800" dirty="0" err="1" smtClean="0">
                <a:solidFill>
                  <a:schemeClr val="bg1"/>
                </a:solidFill>
              </a:rPr>
              <a:t>iStock</a:t>
            </a:r>
            <a:r>
              <a:rPr lang="en-GB" sz="800" dirty="0" smtClean="0">
                <a:solidFill>
                  <a:schemeClr val="bg1"/>
                </a:solidFill>
              </a:rPr>
              <a:t> / Getty Images Plus</a:t>
            </a: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4DCDCBA4-4DCE-453B-AE0F-9AB001E25006}" type="slidenum">
              <a:rPr lang="en-GB" smtClean="0"/>
              <a:t>1</a:t>
            </a:fld>
            <a:endParaRPr lang="en-GB"/>
          </a:p>
        </p:txBody>
      </p:sp>
    </p:spTree>
    <p:extLst>
      <p:ext uri="{BB962C8B-B14F-4D97-AF65-F5344CB8AC3E}">
        <p14:creationId xmlns:p14="http://schemas.microsoft.com/office/powerpoint/2010/main" val="28274772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published by Chemistry World. Use this slide as a lesson starter. It also contains questions which can be used to engage pupils.</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Image credit: </a:t>
            </a:r>
            <a:r>
              <a:rPr lang="en-GB" sz="800" dirty="0" err="1" smtClean="0">
                <a:solidFill>
                  <a:schemeClr val="bg1"/>
                </a:solidFill>
              </a:rPr>
              <a:t>XXLPhoto</a:t>
            </a:r>
            <a:r>
              <a:rPr lang="en-GB" sz="800" dirty="0" smtClean="0">
                <a:solidFill>
                  <a:schemeClr val="bg1"/>
                </a:solidFill>
              </a:rPr>
              <a:t> / </a:t>
            </a:r>
            <a:r>
              <a:rPr lang="en-GB" sz="800" dirty="0" err="1" smtClean="0">
                <a:solidFill>
                  <a:schemeClr val="bg1"/>
                </a:solidFill>
              </a:rPr>
              <a:t>iStock</a:t>
            </a:r>
            <a:r>
              <a:rPr lang="en-GB" sz="800" dirty="0" smtClean="0">
                <a:solidFill>
                  <a:schemeClr val="bg1"/>
                </a:solidFill>
              </a:rPr>
              <a:t> / Getty Images Plus</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GB" dirty="0" smtClean="0"/>
              <a:t>Crude</a:t>
            </a:r>
            <a:r>
              <a:rPr lang="en-GB" baseline="0" dirty="0" smtClean="0"/>
              <a:t> oil, </a:t>
            </a:r>
            <a:r>
              <a:rPr lang="en-GB" baseline="0" dirty="0" err="1" smtClean="0"/>
              <a:t>ie</a:t>
            </a:r>
            <a:r>
              <a:rPr lang="en-GB" baseline="0" dirty="0" smtClean="0"/>
              <a:t> liquid hydrocarbon natural resources dug out of the ground. These come from the remains of animals and plants </a:t>
            </a:r>
            <a:r>
              <a:rPr lang="en-GB" baseline="0" dirty="0" err="1" smtClean="0"/>
              <a:t>sedimented</a:t>
            </a:r>
            <a:r>
              <a:rPr lang="en-GB" baseline="0" dirty="0" smtClean="0"/>
              <a:t> under high pressure and temperature for millions of years</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GB" dirty="0" smtClean="0"/>
              <a:t>Make</a:t>
            </a:r>
            <a:r>
              <a:rPr lang="en-GB" baseline="0" dirty="0" smtClean="0"/>
              <a:t> it look ugly; can harm animals if eaten; oil spills are particularly dangerous as they kill animals, destroy ecosystems, spread carcinogens</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GB" baseline="0" dirty="0" err="1" smtClean="0"/>
              <a:t>Eg</a:t>
            </a:r>
            <a:r>
              <a:rPr lang="en-GB" baseline="0" dirty="0" smtClean="0"/>
              <a:t> a new clothing material which lets water out but not in, is self-cleaning, lightweight</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GB" baseline="0" dirty="0" smtClean="0"/>
              <a:t>Is it toxic to humans or animals? How long does it take to biodegrade? How can it be recycled and what is involved in the process? How much does it cost to produce?</a:t>
            </a:r>
            <a:endParaRPr lang="en-GB" dirty="0"/>
          </a:p>
        </p:txBody>
      </p:sp>
      <p:sp>
        <p:nvSpPr>
          <p:cNvPr id="4" name="Slide Number Placeholder 3"/>
          <p:cNvSpPr>
            <a:spLocks noGrp="1"/>
          </p:cNvSpPr>
          <p:nvPr>
            <p:ph type="sldNum" sz="quarter" idx="10"/>
          </p:nvPr>
        </p:nvSpPr>
        <p:spPr/>
        <p:txBody>
          <a:bodyPr/>
          <a:lstStyle/>
          <a:p>
            <a:fld id="{4DCDCBA4-4DCE-453B-AE0F-9AB001E25006}" type="slidenum">
              <a:rPr lang="en-GB" smtClean="0"/>
              <a:t>2</a:t>
            </a:fld>
            <a:endParaRPr lang="en-GB"/>
          </a:p>
        </p:txBody>
      </p:sp>
    </p:spTree>
    <p:extLst>
      <p:ext uri="{BB962C8B-B14F-4D97-AF65-F5344CB8AC3E}">
        <p14:creationId xmlns:p14="http://schemas.microsoft.com/office/powerpoint/2010/main" val="111932542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version 1">
    <p:spTree>
      <p:nvGrpSpPr>
        <p:cNvPr id="1" name=""/>
        <p:cNvGrpSpPr/>
        <p:nvPr/>
      </p:nvGrpSpPr>
      <p:grpSpPr>
        <a:xfrm>
          <a:off x="0" y="0"/>
          <a:ext cx="0" cy="0"/>
          <a:chOff x="0" y="0"/>
          <a:chExt cx="0" cy="0"/>
        </a:xfrm>
      </p:grpSpPr>
      <p:pic>
        <p:nvPicPr>
          <p:cNvPr id="1032" name="Picture 8" descr="H:\Design\Powerpoint DO NOT MOVE\New templates 2014\4 3\Graphics\power point_4 3_PURPLE_96dpi.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6"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271973316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version 2">
    <p:bg>
      <p:bgPr>
        <a:solidFill>
          <a:schemeClr val="tx1"/>
        </a:solidFill>
        <a:effectLst/>
      </p:bgPr>
    </p:bg>
    <p:spTree>
      <p:nvGrpSpPr>
        <p:cNvPr id="1" name=""/>
        <p:cNvGrpSpPr/>
        <p:nvPr/>
      </p:nvGrpSpPr>
      <p:grpSpPr>
        <a:xfrm>
          <a:off x="0" y="0"/>
          <a:ext cx="0" cy="0"/>
          <a:chOff x="0" y="0"/>
          <a:chExt cx="0" cy="0"/>
        </a:xfrm>
      </p:grpSpPr>
      <p:pic>
        <p:nvPicPr>
          <p:cNvPr id="2055" name="Picture 7" descr="H:\Design\Powerpoint DO NOT MOVE\New templates 2014\4 3\Graphics\power point_4 3_PURPLE_96dpi2.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 y="19683"/>
            <a:ext cx="914400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a:spLocks noGrp="1"/>
          </p:cNvSpPr>
          <p:nvPr>
            <p:ph type="ctrTitle" hasCustomPrompt="1"/>
          </p:nvPr>
        </p:nvSpPr>
        <p:spPr>
          <a:xfrm>
            <a:off x="539552" y="1565102"/>
            <a:ext cx="6408712" cy="1470025"/>
          </a:xfrm>
        </p:spPr>
        <p:txBody>
          <a:bodyPr>
            <a:normAutofit/>
          </a:bodyPr>
          <a:lstStyle>
            <a:lvl1pPr algn="l">
              <a:defRPr sz="4200" baseline="0">
                <a:latin typeface="Arial" pitchFamily="34" charset="0"/>
                <a:cs typeface="Arial" pitchFamily="34" charset="0"/>
              </a:defRPr>
            </a:lvl1pPr>
          </a:lstStyle>
          <a:p>
            <a:r>
              <a:rPr lang="en-US" dirty="0" smtClean="0"/>
              <a:t>Heading goes here</a:t>
            </a:r>
            <a:endParaRPr lang="en-GB" dirty="0"/>
          </a:p>
        </p:txBody>
      </p:sp>
      <p:sp>
        <p:nvSpPr>
          <p:cNvPr id="7" name="Subtitle 2"/>
          <p:cNvSpPr>
            <a:spLocks noGrp="1"/>
          </p:cNvSpPr>
          <p:nvPr>
            <p:ph type="subTitle" idx="1" hasCustomPrompt="1"/>
          </p:nvPr>
        </p:nvSpPr>
        <p:spPr>
          <a:xfrm>
            <a:off x="539552" y="2996952"/>
            <a:ext cx="6400800" cy="994345"/>
          </a:xfrm>
        </p:spPr>
        <p:txBody>
          <a:bodyPr>
            <a:normAutofit/>
          </a:bodyPr>
          <a:lstStyle>
            <a:lvl1pPr marL="0" indent="0" algn="l">
              <a:buNone/>
              <a:defRPr sz="3000">
                <a:solidFill>
                  <a:srgbClr val="505759"/>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Additional text here. Use as a title slide only</a:t>
            </a:r>
            <a:endParaRPr lang="en-GB" dirty="0"/>
          </a:p>
        </p:txBody>
      </p:sp>
    </p:spTree>
    <p:extLst>
      <p:ext uri="{BB962C8B-B14F-4D97-AF65-F5344CB8AC3E}">
        <p14:creationId xmlns:p14="http://schemas.microsoft.com/office/powerpoint/2010/main" val="4022583341"/>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Body slide">
    <p:bg>
      <p:bgPr>
        <a:solidFill>
          <a:schemeClr val="tx1"/>
        </a:solidFill>
        <a:effectLst/>
      </p:bgPr>
    </p:bg>
    <p:spTree>
      <p:nvGrpSpPr>
        <p:cNvPr id="1" name=""/>
        <p:cNvGrpSpPr/>
        <p:nvPr/>
      </p:nvGrpSpPr>
      <p:grpSpPr>
        <a:xfrm>
          <a:off x="0" y="0"/>
          <a:ext cx="0" cy="0"/>
          <a:chOff x="0" y="0"/>
          <a:chExt cx="0" cy="0"/>
        </a:xfrm>
      </p:grpSpPr>
      <p:pic>
        <p:nvPicPr>
          <p:cNvPr id="3079"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8"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4"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22676783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Body Slide">
    <p:spTree>
      <p:nvGrpSpPr>
        <p:cNvPr id="1" name=""/>
        <p:cNvGrpSpPr/>
        <p:nvPr/>
      </p:nvGrpSpPr>
      <p:grpSpPr>
        <a:xfrm>
          <a:off x="0" y="0"/>
          <a:ext cx="0" cy="0"/>
          <a:chOff x="0" y="0"/>
          <a:chExt cx="0" cy="0"/>
        </a:xfrm>
      </p:grpSpPr>
      <p:pic>
        <p:nvPicPr>
          <p:cNvPr id="4103" name="Picture 7" descr="H:\Design\Powerpoint DO NOT MOVE\New templates 2014\4 3\Graphics\power point_4 3_PURPLE_96dpi4.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11" name="Text Placeholder 4"/>
          <p:cNvSpPr>
            <a:spLocks noGrp="1"/>
          </p:cNvSpPr>
          <p:nvPr>
            <p:ph type="body" sz="quarter" idx="10"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12" name="Text Placeholder 7"/>
          <p:cNvSpPr>
            <a:spLocks noGrp="1"/>
          </p:cNvSpPr>
          <p:nvPr>
            <p:ph type="body" sz="quarter" idx="11" hasCustomPrompt="1"/>
          </p:nvPr>
        </p:nvSpPr>
        <p:spPr>
          <a:xfrm>
            <a:off x="842963" y="1773238"/>
            <a:ext cx="6969125" cy="3527425"/>
          </a:xfrm>
        </p:spPr>
        <p:txBody>
          <a:bodyPr/>
          <a:lstStyle>
            <a:lvl1pPr marL="0" indent="0" algn="l">
              <a:buNone/>
              <a:defRPr baseline="0"/>
            </a:lvl1pPr>
          </a:lstStyle>
          <a:p>
            <a:pPr lvl="0"/>
            <a:r>
              <a:rPr lang="en-US" dirty="0" smtClean="0"/>
              <a:t>Body text goes here</a:t>
            </a:r>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372861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Body Slide">
    <p:spTree>
      <p:nvGrpSpPr>
        <p:cNvPr id="1" name=""/>
        <p:cNvGrpSpPr/>
        <p:nvPr/>
      </p:nvGrpSpPr>
      <p:grpSpPr>
        <a:xfrm>
          <a:off x="0" y="0"/>
          <a:ext cx="0" cy="0"/>
          <a:chOff x="0" y="0"/>
          <a:chExt cx="0" cy="0"/>
        </a:xfrm>
      </p:grpSpPr>
      <p:pic>
        <p:nvPicPr>
          <p:cNvPr id="18" name="Picture 7" descr="H:\Design\Powerpoint DO NOT MOVE\New templates 2014\4 3\Graphics\power point_4 3_PURPLE_96dpi3.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p:cNvSpPr>
            <a:spLocks noGrp="1"/>
          </p:cNvSpPr>
          <p:nvPr>
            <p:ph type="body" sz="quarter" idx="10" hasCustomPrompt="1"/>
          </p:nvPr>
        </p:nvSpPr>
        <p:spPr>
          <a:xfrm>
            <a:off x="842963" y="1844824"/>
            <a:ext cx="6969397" cy="4175125"/>
          </a:xfrm>
        </p:spPr>
        <p:txBody>
          <a:bodyPr/>
          <a:lstStyle>
            <a:lvl1pPr>
              <a:defRPr baseline="0"/>
            </a:lvl1pPr>
          </a:lstStyle>
          <a:p>
            <a:pPr lvl="0"/>
            <a:r>
              <a:rPr lang="en-US" dirty="0" smtClean="0"/>
              <a:t>Insert bullet point here</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Text Placeholder 4"/>
          <p:cNvSpPr>
            <a:spLocks noGrp="1"/>
          </p:cNvSpPr>
          <p:nvPr>
            <p:ph type="body" sz="quarter" idx="11" hasCustomPrompt="1"/>
          </p:nvPr>
        </p:nvSpPr>
        <p:spPr>
          <a:xfrm>
            <a:off x="826964" y="729010"/>
            <a:ext cx="6985396" cy="1079500"/>
          </a:xfrm>
        </p:spPr>
        <p:txBody>
          <a:bodyPr/>
          <a:lstStyle>
            <a:lvl1pPr marL="0" indent="0" algn="l">
              <a:buNone/>
              <a:defRPr sz="4200"/>
            </a:lvl1pPr>
          </a:lstStyle>
          <a:p>
            <a:pPr lvl="0"/>
            <a:r>
              <a:rPr lang="en-US" dirty="0" smtClean="0"/>
              <a:t>Heading goes here</a:t>
            </a:r>
            <a:endParaRPr lang="en-GB" dirty="0"/>
          </a:p>
        </p:txBody>
      </p:sp>
      <p:sp>
        <p:nvSpPr>
          <p:cNvPr id="7" name="Text Placeholder 3"/>
          <p:cNvSpPr>
            <a:spLocks noGrp="1"/>
          </p:cNvSpPr>
          <p:nvPr>
            <p:ph type="body" sz="quarter" idx="13" hasCustomPrompt="1"/>
          </p:nvPr>
        </p:nvSpPr>
        <p:spPr>
          <a:xfrm>
            <a:off x="8675688" y="6381750"/>
            <a:ext cx="468312" cy="476250"/>
          </a:xfrm>
        </p:spPr>
        <p:txBody>
          <a:bodyPr/>
          <a:lstStyle>
            <a:lvl1pPr marL="0" indent="0" algn="ctr">
              <a:buNone/>
              <a:defRPr sz="1400">
                <a:solidFill>
                  <a:srgbClr val="505759"/>
                </a:solidFill>
              </a:defRPr>
            </a:lvl1pPr>
          </a:lstStyle>
          <a:p>
            <a:pPr lvl="0"/>
            <a:r>
              <a:rPr lang="en-US" dirty="0" smtClean="0"/>
              <a:t>1</a:t>
            </a:r>
            <a:endParaRPr lang="en-GB" dirty="0"/>
          </a:p>
        </p:txBody>
      </p:sp>
    </p:spTree>
    <p:extLst>
      <p:ext uri="{BB962C8B-B14F-4D97-AF65-F5344CB8AC3E}">
        <p14:creationId xmlns:p14="http://schemas.microsoft.com/office/powerpoint/2010/main" val="5831079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46856"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56210236"/>
      </p:ext>
    </p:extLst>
  </p:cSld>
  <p:clrMap bg1="lt1" tx1="dk1" bg2="lt2" tx2="dk2" accent1="accent1" accent2="accent2" accent3="accent3" accent4="accent4" accent5="accent5" accent6="accent6" hlink="hlink" folHlink="folHlink"/>
  <p:sldLayoutIdLst>
    <p:sldLayoutId id="2147483651" r:id="rId1"/>
    <p:sldLayoutId id="2147483663" r:id="rId2"/>
    <p:sldLayoutId id="2147483649" r:id="rId3"/>
    <p:sldLayoutId id="2147483664" r:id="rId4"/>
    <p:sldLayoutId id="2147483682" r:id="rId5"/>
  </p:sldLayoutIdLst>
  <p:timing>
    <p:tnLst>
      <p:par>
        <p:cTn id="1" dur="indefinite" restart="never" nodeType="tmRoot"/>
      </p:par>
    </p:tnLst>
  </p:timing>
  <p:hf sldNum="0" hdr="0" ftr="0"/>
  <p:txStyles>
    <p:titleStyle>
      <a:lvl1pPr algn="ctr" defTabSz="914400" rtl="0" eaLnBrk="1" latinLnBrk="0" hangingPunct="1">
        <a:spcBef>
          <a:spcPct val="0"/>
        </a:spcBef>
        <a:buNone/>
        <a:defRPr sz="4200" kern="1200">
          <a:solidFill>
            <a:srgbClr val="505759"/>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rgbClr val="505759"/>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rgbClr val="505759"/>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rgbClr val="505759"/>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rgbClr val="5057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rsc.li/2BaoRsy"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rsc.li/2BaoRsy"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331640" y="332656"/>
            <a:ext cx="6552728" cy="461665"/>
          </a:xfrm>
          <a:prstGeom prst="rect">
            <a:avLst/>
          </a:prstGeom>
          <a:noFill/>
        </p:spPr>
        <p:txBody>
          <a:bodyPr wrap="square" rtlCol="0">
            <a:spAutoFit/>
          </a:bodyPr>
          <a:lstStyle/>
          <a:p>
            <a:pPr algn="ctr"/>
            <a:r>
              <a:rPr lang="en-GB" sz="2400" b="1" dirty="0" smtClean="0">
                <a:solidFill>
                  <a:schemeClr val="bg1"/>
                </a:solidFill>
              </a:rPr>
              <a:t>Inorganic polystyrene</a:t>
            </a:r>
            <a:endParaRPr lang="en-GB" sz="2400" b="1" dirty="0">
              <a:solidFill>
                <a:schemeClr val="bg1"/>
              </a:solidFill>
            </a:endParaRPr>
          </a:p>
        </p:txBody>
      </p:sp>
      <p:sp>
        <p:nvSpPr>
          <p:cNvPr id="13" name="TextBox 12"/>
          <p:cNvSpPr txBox="1"/>
          <p:nvPr/>
        </p:nvSpPr>
        <p:spPr>
          <a:xfrm>
            <a:off x="3779912" y="6237312"/>
            <a:ext cx="4968552" cy="276999"/>
          </a:xfrm>
          <a:prstGeom prst="rect">
            <a:avLst/>
          </a:prstGeom>
          <a:noFill/>
        </p:spPr>
        <p:txBody>
          <a:bodyPr wrap="square" rtlCol="0">
            <a:spAutoFit/>
          </a:bodyPr>
          <a:lstStyle/>
          <a:p>
            <a:r>
              <a:rPr lang="en-GB" sz="1200" i="1" dirty="0" smtClean="0">
                <a:solidFill>
                  <a:schemeClr val="bg1"/>
                </a:solidFill>
              </a:rPr>
              <a:t>Read the full article </a:t>
            </a:r>
            <a:r>
              <a:rPr lang="en-GB" sz="1200" i="1" dirty="0">
                <a:solidFill>
                  <a:schemeClr val="bg1"/>
                </a:solidFill>
              </a:rPr>
              <a:t>at </a:t>
            </a:r>
            <a:r>
              <a:rPr lang="en-GB" sz="1200" i="1" dirty="0" smtClean="0">
                <a:solidFill>
                  <a:schemeClr val="bg1"/>
                </a:solidFill>
                <a:hlinkClick r:id="rId3"/>
              </a:rPr>
              <a:t>rsc.li/2BaoRsy</a:t>
            </a:r>
            <a:r>
              <a:rPr lang="en-GB" sz="1200" i="1" dirty="0">
                <a:solidFill>
                  <a:schemeClr val="bg1"/>
                </a:solidFill>
              </a:rPr>
              <a:t>, published </a:t>
            </a:r>
            <a:r>
              <a:rPr lang="en-GB" sz="1200" i="1" dirty="0" smtClean="0">
                <a:solidFill>
                  <a:schemeClr val="bg1"/>
                </a:solidFill>
              </a:rPr>
              <a:t>18 December 2017</a:t>
            </a:r>
            <a:endParaRPr lang="en-GB" sz="1200" i="1" dirty="0">
              <a:solidFill>
                <a:schemeClr val="bg1"/>
              </a:solidFill>
            </a:endParaRPr>
          </a:p>
        </p:txBody>
      </p:sp>
      <p:sp>
        <p:nvSpPr>
          <p:cNvPr id="15" name="Rectangle 14"/>
          <p:cNvSpPr/>
          <p:nvPr/>
        </p:nvSpPr>
        <p:spPr>
          <a:xfrm>
            <a:off x="179512" y="1024860"/>
            <a:ext cx="8748464" cy="2862322"/>
          </a:xfrm>
          <a:prstGeom prst="rect">
            <a:avLst/>
          </a:prstGeom>
        </p:spPr>
        <p:txBody>
          <a:bodyPr wrap="square">
            <a:spAutoFit/>
          </a:bodyPr>
          <a:lstStyle/>
          <a:p>
            <a:r>
              <a:rPr lang="en-GB" dirty="0" smtClean="0">
                <a:solidFill>
                  <a:schemeClr val="bg1"/>
                </a:solidFill>
              </a:rPr>
              <a:t>Polymer plastics such as polystyrene revolutionised the 20</a:t>
            </a:r>
            <a:r>
              <a:rPr lang="en-GB" baseline="30000" dirty="0" smtClean="0">
                <a:solidFill>
                  <a:schemeClr val="bg1"/>
                </a:solidFill>
              </a:rPr>
              <a:t>th</a:t>
            </a:r>
            <a:r>
              <a:rPr lang="en-GB" dirty="0" smtClean="0">
                <a:solidFill>
                  <a:schemeClr val="bg1"/>
                </a:solidFill>
              </a:rPr>
              <a:t> century. Plastics are </a:t>
            </a:r>
            <a:r>
              <a:rPr lang="en-GB" dirty="0">
                <a:solidFill>
                  <a:schemeClr val="bg1"/>
                </a:solidFill>
              </a:rPr>
              <a:t>organic compounds, which means they are carbon-based. Polystyrene </a:t>
            </a:r>
            <a:r>
              <a:rPr lang="en-GB" dirty="0" smtClean="0">
                <a:solidFill>
                  <a:schemeClr val="bg1"/>
                </a:solidFill>
              </a:rPr>
              <a:t>can damage the environment because it doesn’t break down easily.</a:t>
            </a:r>
          </a:p>
          <a:p>
            <a:endParaRPr lang="en-GB" dirty="0">
              <a:solidFill>
                <a:schemeClr val="bg1"/>
              </a:solidFill>
            </a:endParaRPr>
          </a:p>
          <a:p>
            <a:r>
              <a:rPr lang="en-GB" dirty="0" smtClean="0">
                <a:solidFill>
                  <a:schemeClr val="bg1"/>
                </a:solidFill>
              </a:rPr>
              <a:t>A new process has led to a new polymer which is similar to polystyrene but inorganic. This process uses an iridium catalyst and the polymer is based on nitrogen and boron.</a:t>
            </a:r>
          </a:p>
          <a:p>
            <a:endParaRPr lang="en-GB" dirty="0">
              <a:solidFill>
                <a:schemeClr val="bg1"/>
              </a:solidFill>
            </a:endParaRPr>
          </a:p>
          <a:p>
            <a:r>
              <a:rPr lang="en-GB" dirty="0" smtClean="0">
                <a:solidFill>
                  <a:schemeClr val="bg1"/>
                </a:solidFill>
              </a:rPr>
              <a:t>The new polymer could break down easier and be easier to recycle than the old polymer.</a:t>
            </a:r>
          </a:p>
        </p:txBody>
      </p:sp>
    </p:spTree>
    <p:extLst>
      <p:ext uri="{BB962C8B-B14F-4D97-AF65-F5344CB8AC3E}">
        <p14:creationId xmlns:p14="http://schemas.microsoft.com/office/powerpoint/2010/main" val="22223713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331640" y="332656"/>
            <a:ext cx="6552728" cy="461665"/>
          </a:xfrm>
          <a:prstGeom prst="rect">
            <a:avLst/>
          </a:prstGeom>
          <a:noFill/>
        </p:spPr>
        <p:txBody>
          <a:bodyPr wrap="square" rtlCol="0">
            <a:spAutoFit/>
          </a:bodyPr>
          <a:lstStyle/>
          <a:p>
            <a:pPr algn="ctr"/>
            <a:r>
              <a:rPr lang="en-GB" sz="2400" b="1" dirty="0" smtClean="0">
                <a:solidFill>
                  <a:schemeClr val="bg1"/>
                </a:solidFill>
              </a:rPr>
              <a:t>Inorganic polystyrene</a:t>
            </a:r>
            <a:endParaRPr lang="en-GB" sz="2400" b="1" dirty="0">
              <a:solidFill>
                <a:schemeClr val="bg1"/>
              </a:solidFill>
            </a:endParaRPr>
          </a:p>
        </p:txBody>
      </p:sp>
      <p:sp>
        <p:nvSpPr>
          <p:cNvPr id="13" name="TextBox 12"/>
          <p:cNvSpPr txBox="1"/>
          <p:nvPr/>
        </p:nvSpPr>
        <p:spPr>
          <a:xfrm>
            <a:off x="155161" y="3987332"/>
            <a:ext cx="3024337" cy="461665"/>
          </a:xfrm>
          <a:prstGeom prst="rect">
            <a:avLst/>
          </a:prstGeom>
          <a:noFill/>
        </p:spPr>
        <p:txBody>
          <a:bodyPr wrap="square" rtlCol="0">
            <a:spAutoFit/>
          </a:bodyPr>
          <a:lstStyle/>
          <a:p>
            <a:r>
              <a:rPr lang="en-GB" sz="1200" i="1" dirty="0">
                <a:solidFill>
                  <a:schemeClr val="bg1"/>
                </a:solidFill>
              </a:rPr>
              <a:t>Read the full article at </a:t>
            </a:r>
            <a:r>
              <a:rPr lang="en-GB" sz="1200" i="1" dirty="0">
                <a:solidFill>
                  <a:schemeClr val="bg1"/>
                </a:solidFill>
                <a:hlinkClick r:id="rId3"/>
              </a:rPr>
              <a:t>rsc.li/2BaoRsy</a:t>
            </a:r>
            <a:r>
              <a:rPr lang="en-GB" sz="1200" i="1" dirty="0">
                <a:solidFill>
                  <a:schemeClr val="bg1"/>
                </a:solidFill>
              </a:rPr>
              <a:t>, published 18 December </a:t>
            </a:r>
            <a:r>
              <a:rPr lang="en-GB" sz="1200" i="1" dirty="0" smtClean="0">
                <a:solidFill>
                  <a:schemeClr val="bg1"/>
                </a:solidFill>
              </a:rPr>
              <a:t>2017</a:t>
            </a:r>
            <a:endParaRPr lang="en-GB" sz="1200" i="1" dirty="0">
              <a:solidFill>
                <a:schemeClr val="bg1"/>
              </a:solidFill>
            </a:endParaRPr>
          </a:p>
        </p:txBody>
      </p:sp>
      <p:sp>
        <p:nvSpPr>
          <p:cNvPr id="15" name="Rectangle 14"/>
          <p:cNvSpPr/>
          <p:nvPr/>
        </p:nvSpPr>
        <p:spPr>
          <a:xfrm>
            <a:off x="179511" y="1024860"/>
            <a:ext cx="8669121" cy="2031325"/>
          </a:xfrm>
          <a:prstGeom prst="rect">
            <a:avLst/>
          </a:prstGeom>
        </p:spPr>
        <p:txBody>
          <a:bodyPr wrap="square">
            <a:spAutoFit/>
          </a:bodyPr>
          <a:lstStyle/>
          <a:p>
            <a:r>
              <a:rPr lang="en-GB" dirty="0" smtClean="0">
                <a:solidFill>
                  <a:schemeClr val="bg1"/>
                </a:solidFill>
              </a:rPr>
              <a:t>Polymer plastics such as polystyrene revolutionised the 20</a:t>
            </a:r>
            <a:r>
              <a:rPr lang="en-GB" baseline="30000" dirty="0" smtClean="0">
                <a:solidFill>
                  <a:schemeClr val="bg1"/>
                </a:solidFill>
              </a:rPr>
              <a:t>th</a:t>
            </a:r>
            <a:r>
              <a:rPr lang="en-GB" dirty="0" smtClean="0">
                <a:solidFill>
                  <a:schemeClr val="bg1"/>
                </a:solidFill>
              </a:rPr>
              <a:t> century. Plastics are organic compounds, which means they are carbon-based. </a:t>
            </a:r>
            <a:r>
              <a:rPr lang="en-GB" dirty="0">
                <a:solidFill>
                  <a:schemeClr val="bg1"/>
                </a:solidFill>
              </a:rPr>
              <a:t>Polystyrene can damage the environment because it doesn’t break down easily.</a:t>
            </a:r>
          </a:p>
          <a:p>
            <a:endParaRPr lang="en-GB" dirty="0">
              <a:solidFill>
                <a:schemeClr val="bg1"/>
              </a:solidFill>
            </a:endParaRPr>
          </a:p>
          <a:p>
            <a:r>
              <a:rPr lang="en-GB" dirty="0" smtClean="0">
                <a:solidFill>
                  <a:schemeClr val="bg1"/>
                </a:solidFill>
              </a:rPr>
              <a:t>A new process has led to a new polymer which is similar to polystyrene but inorganic. This process uses an iridium catalyst and the polymer is based on nitrogen and boron.</a:t>
            </a:r>
          </a:p>
        </p:txBody>
      </p:sp>
      <p:sp>
        <p:nvSpPr>
          <p:cNvPr id="2" name="Rectangle 1"/>
          <p:cNvSpPr/>
          <p:nvPr/>
        </p:nvSpPr>
        <p:spPr>
          <a:xfrm>
            <a:off x="179510" y="3175247"/>
            <a:ext cx="8689284" cy="646331"/>
          </a:xfrm>
          <a:prstGeom prst="rect">
            <a:avLst/>
          </a:prstGeom>
        </p:spPr>
        <p:txBody>
          <a:bodyPr wrap="square">
            <a:spAutoFit/>
          </a:bodyPr>
          <a:lstStyle/>
          <a:p>
            <a:r>
              <a:rPr lang="en-GB" dirty="0" smtClean="0">
                <a:solidFill>
                  <a:schemeClr val="bg1"/>
                </a:solidFill>
              </a:rPr>
              <a:t>This </a:t>
            </a:r>
            <a:r>
              <a:rPr lang="en-GB" dirty="0">
                <a:solidFill>
                  <a:schemeClr val="bg1"/>
                </a:solidFill>
              </a:rPr>
              <a:t>new polymer could break down easier and be easier to recycle than the old polymer.</a:t>
            </a:r>
          </a:p>
        </p:txBody>
      </p:sp>
      <p:sp>
        <p:nvSpPr>
          <p:cNvPr id="8" name="Rectangle 7"/>
          <p:cNvSpPr/>
          <p:nvPr/>
        </p:nvSpPr>
        <p:spPr>
          <a:xfrm>
            <a:off x="3179498" y="4087482"/>
            <a:ext cx="5886068" cy="2585323"/>
          </a:xfrm>
          <a:prstGeom prst="rect">
            <a:avLst/>
          </a:prstGeom>
        </p:spPr>
        <p:txBody>
          <a:bodyPr wrap="square">
            <a:spAutoFit/>
          </a:bodyPr>
          <a:lstStyle/>
          <a:p>
            <a:pPr marL="342900" indent="-342900">
              <a:buAutoNum type="arabicPeriod"/>
            </a:pPr>
            <a:r>
              <a:rPr lang="en-GB" dirty="0" smtClean="0">
                <a:solidFill>
                  <a:schemeClr val="bg1"/>
                </a:solidFill>
              </a:rPr>
              <a:t>Where do the raw materials for plastics come from?</a:t>
            </a:r>
          </a:p>
          <a:p>
            <a:pPr marL="342900" indent="-342900">
              <a:buAutoNum type="arabicPeriod"/>
            </a:pPr>
            <a:r>
              <a:rPr lang="en-GB" dirty="0" smtClean="0">
                <a:solidFill>
                  <a:schemeClr val="bg1"/>
                </a:solidFill>
              </a:rPr>
              <a:t>Explain clearly three ways that plastics can damage the environment.</a:t>
            </a:r>
          </a:p>
          <a:p>
            <a:pPr marL="342900" indent="-342900">
              <a:buAutoNum type="arabicPeriod"/>
            </a:pPr>
            <a:r>
              <a:rPr lang="en-GB" dirty="0" smtClean="0">
                <a:solidFill>
                  <a:schemeClr val="bg1"/>
                </a:solidFill>
              </a:rPr>
              <a:t>If you were creating a new material, what properties a would you aim for, and for what purpose?</a:t>
            </a:r>
          </a:p>
          <a:p>
            <a:pPr marL="342900" indent="-342900">
              <a:buAutoNum type="arabicPeriod"/>
            </a:pPr>
            <a:r>
              <a:rPr lang="en-GB" dirty="0" smtClean="0">
                <a:solidFill>
                  <a:schemeClr val="bg1"/>
                </a:solidFill>
              </a:rPr>
              <a:t>Think of three questions you would like scientists to answer about the new polymer. Why do you want to know this information?</a:t>
            </a:r>
          </a:p>
          <a:p>
            <a:pPr marL="342900" indent="-342900">
              <a:buAutoNum type="arabicPeriod"/>
            </a:pPr>
            <a:endParaRPr lang="en-GB" dirty="0" smtClean="0">
              <a:solidFill>
                <a:schemeClr val="bg1"/>
              </a:solidFill>
            </a:endParaRPr>
          </a:p>
        </p:txBody>
      </p:sp>
    </p:spTree>
    <p:extLst>
      <p:ext uri="{BB962C8B-B14F-4D97-AF65-F5344CB8AC3E}">
        <p14:creationId xmlns:p14="http://schemas.microsoft.com/office/powerpoint/2010/main" val="7832832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Powerpoint presentations</Templa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1788752EB44974D994EBA0BE182464D" ma:contentTypeVersion="1" ma:contentTypeDescription="Create a new document." ma:contentTypeScope="" ma:versionID="99bbc2474cb3204ca9fbdd512615df56">
  <xsd:schema xmlns:xsd="http://www.w3.org/2001/XMLSchema" xmlns:p="http://schemas.microsoft.com/office/2006/metadata/properties" xmlns:ns2="27d643f5-4560-4eff-9f48-d0fe6b2bec2d" targetNamespace="http://schemas.microsoft.com/office/2006/metadata/properties" ma:root="true" ma:fieldsID="3e4c637131ef89c7ae71a83de9afa52f"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3C7694F2-FF23-435B-8625-E3AA1329EFD0}">
  <ds:schemaRefs>
    <ds:schemaRef ds:uri="http://schemas.microsoft.com/sharepoint/v3/contenttype/forms"/>
  </ds:schemaRefs>
</ds:datastoreItem>
</file>

<file path=customXml/itemProps2.xml><?xml version="1.0" encoding="utf-8"?>
<ds:datastoreItem xmlns:ds="http://schemas.openxmlformats.org/officeDocument/2006/customXml" ds:itemID="{C8765011-A555-4DFA-AE85-6BF42B9B2042}">
  <ds:schemaRefs>
    <ds:schemaRef ds:uri="http://schemas.microsoft.com/office/2006/documentManagement/types"/>
    <ds:schemaRef ds:uri="http://schemas.microsoft.com/office/2006/metadata/properties"/>
    <ds:schemaRef ds:uri="http://purl.org/dc/terms/"/>
    <ds:schemaRef ds:uri="http://schemas.openxmlformats.org/package/2006/metadata/core-properties"/>
    <ds:schemaRef ds:uri="http://purl.org/dc/dcmitype/"/>
    <ds:schemaRef ds:uri="27d643f5-4560-4eff-9f48-d0fe6b2bec2d"/>
    <ds:schemaRef ds:uri="http://www.w3.org/XML/1998/namespace"/>
    <ds:schemaRef ds:uri="http://purl.org/dc/elements/1.1/"/>
  </ds:schemaRefs>
</ds:datastoreItem>
</file>

<file path=customXml/itemProps3.xml><?xml version="1.0" encoding="utf-8"?>
<ds:datastoreItem xmlns:ds="http://schemas.openxmlformats.org/officeDocument/2006/customXml" ds:itemID="{901C59EF-3F1E-4B98-B66A-52D1186E08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
  <TotalTime>1044</TotalTime>
  <Words>443</Words>
  <Application>Microsoft Office PowerPoint</Application>
  <PresentationFormat>On-screen Show (4:3)</PresentationFormat>
  <Paragraphs>27</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PowerPoint Presentation</vt:lpstr>
      <vt:lpstr>PowerPoint Presentation</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Inorganic polystyrene</dc:title>
  <dc:creator>Matt Baldwin</dc:creator>
  <cp:lastModifiedBy>Luke Blackburn</cp:lastModifiedBy>
  <cp:revision>105</cp:revision>
  <dcterms:created xsi:type="dcterms:W3CDTF">2013-06-04T12:27:23Z</dcterms:created>
  <dcterms:modified xsi:type="dcterms:W3CDTF">2018-02-13T14:14:43Z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0x010100C1788752EB44974D994EBA0BE182464D</vt:lpwstr>
  </property>
</Properties>
</file>