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6"/>
  </p:notesMasterIdLst>
  <p:sldIdLst>
    <p:sldId id="29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84569" autoAdjust="0"/>
  </p:normalViewPr>
  <p:slideViewPr>
    <p:cSldViewPr snapToGrid="0" snapToObjects="1">
      <p:cViewPr varScale="1">
        <p:scale>
          <a:sx n="91" d="100"/>
          <a:sy n="91" d="100"/>
        </p:scale>
        <p:origin x="87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25/10/2024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as a summary slide when teaching about isotopes</a:t>
            </a:r>
            <a:r>
              <a:rPr lang="en-GB" baseline="0" dirty="0"/>
              <a:t>.</a:t>
            </a:r>
            <a:endParaRPr lang="en-GB" dirty="0"/>
          </a:p>
          <a:p>
            <a:endParaRPr lang="en-GB" dirty="0"/>
          </a:p>
          <a:p>
            <a:r>
              <a:rPr lang="en-GB" dirty="0"/>
              <a:t>Answers</a:t>
            </a:r>
          </a:p>
          <a:p>
            <a:pPr marL="228600" indent="-228600">
              <a:buAutoNum type="arabicPeriod"/>
            </a:pPr>
            <a:r>
              <a:rPr lang="en-US" baseline="0" dirty="0"/>
              <a:t>Many others including platinum, palladium, gold etc.</a:t>
            </a:r>
          </a:p>
          <a:p>
            <a:pPr marL="228600" indent="-228600">
              <a:buAutoNum type="arabicPeriod"/>
            </a:pPr>
            <a:r>
              <a:rPr lang="en-GB" baseline="0" dirty="0"/>
              <a:t>Atoms of the same element with the same number of protons and a different number of neutrons.</a:t>
            </a:r>
          </a:p>
          <a:p>
            <a:pPr marL="228600" indent="-228600">
              <a:buAutoNum type="arabicPeriod"/>
            </a:pPr>
            <a:r>
              <a:rPr lang="en-GB" baseline="0" dirty="0"/>
              <a:t>Different samples may have a different composition of the isotopes of an </a:t>
            </a:r>
            <a:r>
              <a:rPr lang="en-GB" baseline="0"/>
              <a:t>element or with </a:t>
            </a:r>
            <a:r>
              <a:rPr lang="en-GB" baseline="0" dirty="0"/>
              <a:t>different abundances of the different isotopes.</a:t>
            </a:r>
            <a:endParaRPr lang="en-GB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9427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Isotope analysis of asteroids that hit the Earth</a:t>
            </a:r>
            <a:br>
              <a:rPr lang="en-US" dirty="0"/>
            </a:b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US" sz="1600" dirty="0"/>
              <a:t>rsc.li/3U3p7Uu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569" y="1569115"/>
            <a:ext cx="5933875" cy="5040000"/>
          </a:xfrm>
        </p:spPr>
        <p:txBody>
          <a:bodyPr>
            <a:noAutofit/>
          </a:bodyPr>
          <a:lstStyle/>
          <a:p>
            <a:r>
              <a:rPr lang="en-GB" dirty="0"/>
              <a:t>Asteroids are more abundant in precious metals than the Earth’s crust. This means that a spike in the quantities of these elements in the Earth’s crust of a particular age can signal an asteroid impact. The metal ruthenium is particularly informative because its </a:t>
            </a:r>
            <a:r>
              <a:rPr lang="en-GB"/>
              <a:t>isotopic make up </a:t>
            </a:r>
            <a:r>
              <a:rPr lang="en-GB" dirty="0"/>
              <a:t>varies across different asteroids, providing a unique fingerprint.</a:t>
            </a:r>
          </a:p>
          <a:p>
            <a:r>
              <a:rPr lang="en-GB" dirty="0"/>
              <a:t>Scientists have analysed samples associated with the asteroid collision that led to the extinction of the dinosaurs. The analysis suggests that the asteroid originated from the far outer solar system.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Picture 5" descr="Illustration of asteroid impact on the surface of the Earth.">
            <a:extLst>
              <a:ext uri="{FF2B5EF4-FFF2-40B4-BE49-F238E27FC236}">
                <a16:creationId xmlns:a16="http://schemas.microsoft.com/office/drawing/2014/main" id="{1E8B292F-C975-35D4-5788-36F543B9F4E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844164" y="1115784"/>
            <a:ext cx="3660978" cy="25013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</a:extLst>
          </p:cNvPr>
          <p:cNvSpPr txBox="1"/>
          <p:nvPr/>
        </p:nvSpPr>
        <p:spPr>
          <a:xfrm rot="16200000">
            <a:off x="9055972" y="2084123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</a:t>
            </a:r>
            <a:r>
              <a:rPr lang="de-DE" sz="800" b="0" i="0" dirty="0">
                <a:solidFill>
                  <a:srgbClr val="172B4D"/>
                </a:solidFill>
                <a:effectLst/>
                <a:latin typeface="-apple-system"/>
              </a:rPr>
              <a:t>Mark Garlick/SPL/Getty Images</a:t>
            </a:r>
            <a:endParaRPr lang="en-GB" sz="8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796657" y="3705581"/>
            <a:ext cx="3755994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i="1" dirty="0">
                <a:solidFill>
                  <a:srgbClr val="C8102E"/>
                </a:solidFill>
              </a:rPr>
              <a:t>Researchers are identifying asteroids by their isotope signature </a:t>
            </a:r>
            <a:endParaRPr lang="en-GB" sz="1600" i="1" dirty="0">
              <a:solidFill>
                <a:srgbClr val="C8102E"/>
              </a:solidFill>
            </a:endParaRP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105740"/>
              </p:ext>
            </p:extLst>
          </p:nvPr>
        </p:nvGraphicFramePr>
        <p:xfrm>
          <a:off x="6796657" y="4325729"/>
          <a:ext cx="3755993" cy="2283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64496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1889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Name a precious metal other than ruthenium.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Define ‘isotope’?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Describe how the composition of different isotopes in a sample acts as a ‘fingerprint’. </a:t>
                      </a:r>
                      <a:endParaRPr lang="en-US" sz="1600" b="0" i="0" baseline="-25000" dirty="0">
                        <a:latin typeface="Century Gothic" panose="020B0502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baseline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ec2360f-6db7-4557-82fc-01391e7a085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25AB96FA536940AA02DC30CD38AC8D" ma:contentTypeVersion="13" ma:contentTypeDescription="Create a new document." ma:contentTypeScope="" ma:versionID="1248ac4f84f34640aec89537518f4f1e">
  <xsd:schema xmlns:xsd="http://www.w3.org/2001/XMLSchema" xmlns:xs="http://www.w3.org/2001/XMLSchema" xmlns:p="http://schemas.microsoft.com/office/2006/metadata/properties" xmlns:ns3="6ec2360f-6db7-4557-82fc-01391e7a085b" xmlns:ns4="09ea5656-4490-4481-bb0e-98dc9cca7dc3" targetNamespace="http://schemas.microsoft.com/office/2006/metadata/properties" ma:root="true" ma:fieldsID="37421a3add55fd35fab2e298208fdee9" ns3:_="" ns4:_="">
    <xsd:import namespace="6ec2360f-6db7-4557-82fc-01391e7a085b"/>
    <xsd:import namespace="09ea5656-4490-4481-bb0e-98dc9cca7dc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c2360f-6db7-4557-82fc-01391e7a08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ea5656-4490-4481-bb0e-98dc9cca7dc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BE32765-0D1B-4967-A921-DBD855E7514C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6ec2360f-6db7-4557-82fc-01391e7a085b"/>
    <ds:schemaRef ds:uri="http://www.w3.org/XML/1998/namespace"/>
    <ds:schemaRef ds:uri="http://purl.org/dc/terms/"/>
    <ds:schemaRef ds:uri="http://purl.org/dc/dcmitype/"/>
    <ds:schemaRef ds:uri="09ea5656-4490-4481-bb0e-98dc9cca7dc3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24FF2A0-C252-4A30-8EDD-02E4F295A9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34CB16F-2988-44E9-83DD-686FFCAC89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c2360f-6db7-4557-82fc-01391e7a085b"/>
    <ds:schemaRef ds:uri="09ea5656-4490-4481-bb0e-98dc9cca7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233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Century Gothic</vt:lpstr>
      <vt:lpstr>Office Theme</vt:lpstr>
      <vt:lpstr>Isotope analysis of asteroids that hit the Earth 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Isotope analysis of asteroids that hit the Earth summary slide</dc:title>
  <dc:creator/>
  <cp:keywords>science; research; teaching; news; teaching; context; secondary; chemistry; isotope; precious metals; asteroid; meteorite; ruthenium; fingerprint</cp:keywords>
  <dc:description>From Education in Chemistry https://rsc.li/3U3p7Uu Research reveals the asteroid that wiped out the dinosaurs</dc:description>
  <cp:lastModifiedBy/>
  <cp:revision>1</cp:revision>
  <dcterms:created xsi:type="dcterms:W3CDTF">2022-07-21T16:12:38Z</dcterms:created>
  <dcterms:modified xsi:type="dcterms:W3CDTF">2024-10-25T09:41:29Z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0x010100F425AB96FA536940AA02DC30CD38AC8D</vt:lpwstr>
  </property>
</Properties>
</file>