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1" r:id="rId3"/>
    <p:sldId id="265" r:id="rId4"/>
    <p:sldId id="266" r:id="rId5"/>
    <p:sldId id="267" r:id="rId6"/>
    <p:sldId id="268" r:id="rId7"/>
    <p:sldId id="269" r:id="rId8"/>
    <p:sldId id="270" r:id="rId9"/>
    <p:sldId id="27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C02"/>
    <a:srgbClr val="DA1884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22" autoAdjust="0"/>
    <p:restoredTop sz="82790" autoAdjust="0"/>
  </p:normalViewPr>
  <p:slideViewPr>
    <p:cSldViewPr snapToGrid="0" snapToObjects="1">
      <p:cViewPr varScale="1">
        <p:scale>
          <a:sx n="94" d="100"/>
          <a:sy n="94" d="100"/>
        </p:scale>
        <p:origin x="111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FF0BC-BF7A-4F17-B362-053DA5764A13}" type="datetimeFigureOut">
              <a:rPr lang="en-GB" smtClean="0"/>
              <a:t>24/06/2021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8008D-E8FE-4D75-BA31-8439CE8A79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6646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18008D-E8FE-4D75-BA31-8439CE8A79F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243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18008D-E8FE-4D75-BA31-8439CE8A79F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860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18008D-E8FE-4D75-BA31-8439CE8A79F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251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sc.li/3vtZxc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sz="2200" dirty="0"/>
              <a:t>Primary science investigations</a:t>
            </a:r>
            <a:br>
              <a:rPr lang="en-GB" dirty="0"/>
            </a:br>
            <a:r>
              <a:rPr lang="en-GB" sz="1800" b="0" dirty="0">
                <a:hlinkClick r:id="rId3"/>
              </a:rPr>
              <a:t>rsc.li/3vtZxc1</a:t>
            </a:r>
            <a:br>
              <a:rPr lang="en-GB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Lava lamp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Lava lamp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320823"/>
            <a:ext cx="9540000" cy="5215812"/>
          </a:xfrm>
        </p:spPr>
        <p:txBody>
          <a:bodyPr/>
          <a:lstStyle/>
          <a:p>
            <a:r>
              <a:rPr lang="en-US" b="1" dirty="0"/>
              <a:t>We will be:</a:t>
            </a:r>
          </a:p>
          <a:p>
            <a:r>
              <a:rPr lang="en-US" dirty="0"/>
              <a:t>Investigating how much gas (fizz) there is in a fizzy drink.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A picture containing bottle, beverage, soft drink&#10;&#10;Description automatically generated">
            <a:extLst>
              <a:ext uri="{FF2B5EF4-FFF2-40B4-BE49-F238E27FC236}">
                <a16:creationId xmlns:a16="http://schemas.microsoft.com/office/drawing/2014/main" id="{06B9153E-F43D-4EE4-8288-08B626A75B7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4610" y="2436290"/>
            <a:ext cx="5815103" cy="388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906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804150" cy="50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>
                <a:solidFill>
                  <a:srgbClr val="DA1884"/>
                </a:solidFill>
              </a:rPr>
              <a:t>Understanding</a:t>
            </a:r>
            <a:endParaRPr lang="en-US" b="1" dirty="0">
              <a:solidFill>
                <a:srgbClr val="DA1884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I know that materials can be solids, liquids or gases.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I understand that gases have mass.</a:t>
            </a: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Enquiry skills:</a:t>
            </a:r>
          </a:p>
          <a:p>
            <a:r>
              <a:rPr lang="en-US" dirty="0"/>
              <a:t>I can take accurate measurements.</a:t>
            </a:r>
          </a:p>
          <a:p>
            <a:r>
              <a:rPr lang="en-US" dirty="0"/>
              <a:t>I can use my </a:t>
            </a:r>
            <a:r>
              <a:rPr lang="en-US" dirty="0" err="1"/>
              <a:t>maths</a:t>
            </a:r>
            <a:r>
              <a:rPr lang="en-US" dirty="0"/>
              <a:t> skills in science.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387600"/>
            <a:ext cx="9540000" cy="440661"/>
          </a:xfrm>
        </p:spPr>
        <p:txBody>
          <a:bodyPr/>
          <a:lstStyle/>
          <a:p>
            <a:r>
              <a:rPr lang="en-US" dirty="0"/>
              <a:t>Useful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720" y="1069498"/>
            <a:ext cx="9540000" cy="55980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DA1884"/>
                </a:solidFill>
              </a:rPr>
              <a:t>Solid:</a:t>
            </a:r>
            <a:r>
              <a:rPr lang="en-US" dirty="0"/>
              <a:t> a material that has a fixed volume and holds its shape. </a:t>
            </a:r>
            <a:br>
              <a:rPr lang="en-US" dirty="0"/>
            </a:br>
            <a:r>
              <a:rPr lang="en-US" dirty="0"/>
              <a:t>For example: ice, wood and chocolate (at room temperature).</a:t>
            </a:r>
          </a:p>
          <a:p>
            <a:r>
              <a:rPr lang="en-US" b="1" dirty="0">
                <a:solidFill>
                  <a:srgbClr val="DA1884"/>
                </a:solidFill>
              </a:rPr>
              <a:t>Liquid:</a:t>
            </a:r>
            <a:r>
              <a:rPr lang="en-US" dirty="0"/>
              <a:t> a material with a fixed volume that can flow and that takes the shape of its container. </a:t>
            </a:r>
            <a:br>
              <a:rPr lang="en-US" dirty="0"/>
            </a:br>
            <a:r>
              <a:rPr lang="en-US" dirty="0"/>
              <a:t>For example: water, juice and lava.</a:t>
            </a:r>
          </a:p>
          <a:p>
            <a:r>
              <a:rPr lang="en-US" b="1" dirty="0">
                <a:solidFill>
                  <a:srgbClr val="DA1884"/>
                </a:solidFill>
              </a:rPr>
              <a:t>Gas:</a:t>
            </a:r>
            <a:r>
              <a:rPr lang="en-US" dirty="0"/>
              <a:t> a material that spreads out in all directions, filling its container. Gases can be compressed (squashed). </a:t>
            </a:r>
            <a:br>
              <a:rPr lang="en-US" dirty="0"/>
            </a:br>
            <a:r>
              <a:rPr lang="en-US" dirty="0"/>
              <a:t>For example: oxygen, carbon dioxide and nitrogen</a:t>
            </a:r>
            <a:r>
              <a:rPr lang="en-US" i="1" dirty="0"/>
              <a:t>.</a:t>
            </a:r>
          </a:p>
          <a:p>
            <a:r>
              <a:rPr lang="en-US" b="1" dirty="0">
                <a:solidFill>
                  <a:srgbClr val="DA1884"/>
                </a:solidFill>
              </a:rPr>
              <a:t>Mass:</a:t>
            </a:r>
            <a:r>
              <a:rPr lang="en-US" dirty="0"/>
              <a:t> the amount of matter, or ‘stuff’, that makes up an object. Mass is measured in grams and kilograms. </a:t>
            </a:r>
          </a:p>
          <a:p>
            <a:r>
              <a:rPr lang="en-US" b="1" dirty="0">
                <a:solidFill>
                  <a:srgbClr val="DA1884"/>
                </a:solidFill>
              </a:rPr>
              <a:t>Carbon</a:t>
            </a:r>
            <a:r>
              <a:rPr lang="en-US" dirty="0"/>
              <a:t> </a:t>
            </a:r>
            <a:r>
              <a:rPr lang="en-US" b="1" dirty="0">
                <a:solidFill>
                  <a:srgbClr val="DA1884"/>
                </a:solidFill>
              </a:rPr>
              <a:t>dioxide:</a:t>
            </a:r>
            <a:r>
              <a:rPr lang="en-US" dirty="0"/>
              <a:t> a material that is a gas at room temperature and is added to drinks to make them fizz.</a:t>
            </a:r>
          </a:p>
        </p:txBody>
      </p:sp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7246838" cy="5058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Find the total mass of your bottle of fizzy drink using a digital scale.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Pour out your drink into a measuring jug and measure the mass of the bottle.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Next, you need to find out the masses of the gas and liquid separately. You’ll need to </a:t>
            </a:r>
            <a:r>
              <a:rPr lang="en-US"/>
              <a:t>try </a:t>
            </a:r>
            <a:br>
              <a:rPr lang="en-US"/>
            </a:br>
            <a:r>
              <a:rPr lang="en-US"/>
              <a:t>to </a:t>
            </a:r>
            <a:r>
              <a:rPr lang="en-US" dirty="0"/>
              <a:t>get as much of the gas as possible out of the liquid without spilling any – can you think of a way to do this?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59D58-1D34-F84F-877F-B654091E547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pic>
        <p:nvPicPr>
          <p:cNvPr id="7" name="Picture 6" descr="A picture containing indoor&#10;&#10;Description automatically generated">
            <a:extLst>
              <a:ext uri="{FF2B5EF4-FFF2-40B4-BE49-F238E27FC236}">
                <a16:creationId xmlns:a16="http://schemas.microsoft.com/office/drawing/2014/main" id="{FCD71BD2-7D19-480C-8474-D51B400D8B2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2503" y="1260000"/>
            <a:ext cx="2106947" cy="280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5667760" cy="4855050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 startAt="4"/>
            </a:pPr>
            <a:r>
              <a:rPr lang="en-US" dirty="0"/>
              <a:t>When you think all the gas has gone (when the drink is flat), measure the mass of the liquid – can you think of a way to find the mass of the liquid but not the jug?</a:t>
            </a: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 startAt="5"/>
            </a:pPr>
            <a:r>
              <a:rPr lang="en-US" dirty="0"/>
              <a:t>Finally, use your </a:t>
            </a:r>
            <a:r>
              <a:rPr lang="en-US" dirty="0" err="1"/>
              <a:t>maths</a:t>
            </a:r>
            <a:r>
              <a:rPr lang="en-US" dirty="0"/>
              <a:t> skills to work out how much of the original mass was solid (the bottle), how much was liquid and how much was gas.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9A4AC5-8C45-7F4E-B258-CE1BC6E7695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52A1957-E152-4EE2-92F4-D754B1540D0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366856" y="1667670"/>
            <a:ext cx="3261360" cy="244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E97FDD-6BDF-1346-8E58-F66FACC773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did you find out?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3731100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How much fizz is in a fizzy drink?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Compare your findings with the class.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Do all of the drinks have the same amount of gas in them?</a:t>
            </a:r>
          </a:p>
          <a:p>
            <a:r>
              <a:rPr lang="en-US" dirty="0"/>
              <a:t>Were any of the results surprising?</a:t>
            </a:r>
          </a:p>
        </p:txBody>
      </p:sp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336C445-97F1-5949-BD1E-E9AC5E26777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3368498"/>
          </a:xfrm>
        </p:spPr>
        <p:txBody>
          <a:bodyPr/>
          <a:lstStyle/>
          <a:p>
            <a:r>
              <a:rPr lang="en-US" dirty="0"/>
              <a:t>How do you feel about our </a:t>
            </a:r>
            <a:r>
              <a:rPr lang="en-US" b="1" dirty="0">
                <a:solidFill>
                  <a:srgbClr val="DA1884"/>
                </a:solidFill>
              </a:rPr>
              <a:t>learning objectives </a:t>
            </a:r>
            <a:r>
              <a:rPr lang="en-US" dirty="0"/>
              <a:t>today?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4EEF56-671D-40B1-9B7C-D264141C61AA}"/>
              </a:ext>
            </a:extLst>
          </p:cNvPr>
          <p:cNvSpPr txBox="1"/>
          <p:nvPr/>
        </p:nvSpPr>
        <p:spPr>
          <a:xfrm>
            <a:off x="420943" y="1743324"/>
            <a:ext cx="10147050" cy="3318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latin typeface="Century Gothic" panose="020B0502020202020204" pitchFamily="34" charset="0"/>
              </a:rPr>
              <a:t>I know that materials can be solids, liquids or gases.</a:t>
            </a:r>
          </a:p>
          <a:p>
            <a:pPr marL="342900" indent="-342900"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GB" sz="2400" dirty="0">
                <a:latin typeface="Century Gothic" panose="020B0502020202020204" pitchFamily="34" charset="0"/>
              </a:rPr>
              <a:t>I understand that gases have mass.</a:t>
            </a:r>
            <a:endParaRPr lang="en-US" sz="2400" dirty="0">
              <a:latin typeface="Century Gothic" panose="020B0502020202020204" pitchFamily="34" charset="0"/>
            </a:endParaRPr>
          </a:p>
          <a:p>
            <a:pPr marL="342900" indent="-342900"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latin typeface="Century Gothic" panose="020B0502020202020204" pitchFamily="34" charset="0"/>
              </a:rPr>
              <a:t>I can take accurate measurements.</a:t>
            </a:r>
          </a:p>
          <a:p>
            <a:pPr marL="342900" indent="-342900"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400" dirty="0">
                <a:latin typeface="Century Gothic" panose="020B0502020202020204" pitchFamily="34" charset="0"/>
              </a:rPr>
              <a:t>I can use my </a:t>
            </a:r>
            <a:r>
              <a:rPr lang="en-US" sz="2400" dirty="0" err="1">
                <a:latin typeface="Century Gothic" panose="020B0502020202020204" pitchFamily="34" charset="0"/>
              </a:rPr>
              <a:t>maths</a:t>
            </a:r>
            <a:r>
              <a:rPr lang="en-US" sz="2400" dirty="0">
                <a:latin typeface="Century Gothic" panose="020B0502020202020204" pitchFamily="34" charset="0"/>
              </a:rPr>
              <a:t> skills in science.</a:t>
            </a:r>
          </a:p>
          <a:p>
            <a:pPr>
              <a:spcAft>
                <a:spcPts val="1000"/>
              </a:spcAft>
              <a:buClr>
                <a:srgbClr val="DA1884"/>
              </a:buClr>
              <a:buSzPct val="125000"/>
            </a:pPr>
            <a:r>
              <a:rPr lang="en-GB" sz="2400" dirty="0">
                <a:latin typeface="Century Gothic" panose="020B0502020202020204" pitchFamily="34" charset="0"/>
              </a:rPr>
              <a:t>If you feel confident that you can, show your teacher 5 fingers, or show 1 if you feel that you need to chat through the lesson again.</a:t>
            </a:r>
            <a:endParaRPr lang="en-GB" sz="2400" dirty="0"/>
          </a:p>
          <a:p>
            <a:pPr>
              <a:spcAft>
                <a:spcPts val="1000"/>
              </a:spcAft>
              <a:buClr>
                <a:srgbClr val="DA1884"/>
              </a:buClr>
              <a:buSzPct val="125000"/>
            </a:pPr>
            <a:endParaRPr lang="en-US" sz="2400" dirty="0">
              <a:latin typeface="Century Gothic" panose="020B0502020202020204" pitchFamily="34" charset="0"/>
            </a:endParaRPr>
          </a:p>
        </p:txBody>
      </p:sp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id="{FC078944-3B10-46A2-B197-9C944E5F0C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66" y="4715838"/>
            <a:ext cx="8753583" cy="20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/>
              <a:t>   Acknowledgements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en-GB" sz="1800" dirty="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entury Gothic" panose="020B0502020202020204" pitchFamily="34" charset="0"/>
              </a:rPr>
              <a:t>Slide 2: image © </a:t>
            </a:r>
            <a:r>
              <a:rPr lang="en-GB" dirty="0" err="1">
                <a:latin typeface="Century Gothic" panose="020B0502020202020204" pitchFamily="34" charset="0"/>
              </a:rPr>
              <a:t>monticello</a:t>
            </a:r>
            <a:r>
              <a:rPr lang="en-GB" dirty="0">
                <a:latin typeface="Century Gothic" panose="020B0502020202020204" pitchFamily="34" charset="0"/>
              </a:rPr>
              <a:t>/Shutterstock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Slides 5 and 6: images © Royal Society of Chemistry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9: image © </a:t>
            </a:r>
            <a:r>
              <a:rPr lang="en-GB" dirty="0" err="1">
                <a:latin typeface="Century Gothic" panose="020B0502020202020204" pitchFamily="34" charset="0"/>
              </a:rPr>
              <a:t>Sichonl</a:t>
            </a:r>
            <a:r>
              <a:rPr lang="en-GB" dirty="0">
                <a:latin typeface="Century Gothic" panose="020B0502020202020204" pitchFamily="34" charset="0"/>
              </a:rPr>
              <a:t>/Shutterstock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514</Words>
  <Application>Microsoft Office PowerPoint</Application>
  <PresentationFormat>Widescreen</PresentationFormat>
  <Paragraphs>51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Office Theme</vt:lpstr>
      <vt:lpstr>Primary science investigations rsc.li/3vtZxc1 </vt:lpstr>
      <vt:lpstr>Lava lamp</vt:lpstr>
      <vt:lpstr>Learning objectives</vt:lpstr>
      <vt:lpstr>Useful vocabulary</vt:lpstr>
      <vt:lpstr>Method</vt:lpstr>
      <vt:lpstr>PowerPoint Presentation</vt:lpstr>
      <vt:lpstr>What did you find out?</vt:lpstr>
      <vt:lpstr>Evaluation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Lava Lamp - powerpoint</dc:title>
  <dc:subject>Use this powerpoint to help carry out the lava lamp investigation</dc:subject>
  <dc:creator>Melinda Welch</dc:creator>
  <cp:keywords>Primary science experiment_investigation_solids_liquids_gases_materials_states_mass</cp:keywords>
  <cp:lastModifiedBy>Juliet Kennard</cp:lastModifiedBy>
  <cp:revision>245</cp:revision>
  <dcterms:created xsi:type="dcterms:W3CDTF">2021-04-13T16:26:00Z</dcterms:created>
  <dcterms:modified xsi:type="dcterms:W3CDTF">2021-06-24T16:58:17Z</dcterms:modified>
  <cp:category>Royal Society of Chemistry</cp:category>
</cp:coreProperties>
</file>