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90" d="100"/>
          <a:sy n="90" d="100"/>
        </p:scale>
        <p:origin x="354" y="24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28/04/2022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GB" sz="1800" dirty="0">
                <a:solidFill>
                  <a:srgbClr val="444444"/>
                </a:solidFill>
                <a:effectLst/>
                <a:latin typeface="Arial" panose="020B0604020202020204" pitchFamily="34" charset="0"/>
                <a:ea typeface="Calibri" panose="020F0502020204030204" pitchFamily="34" charset="0"/>
              </a:rPr>
              <a:t>–</a:t>
            </a:r>
            <a:r>
              <a:rPr lang="en-GB" baseline="0" dirty="0"/>
              <a:t>16) on giant covalent substances and life cycle analysis.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Image credit: </a:t>
            </a:r>
            <a:r>
              <a:rPr lang="en-GB" b="0" i="1" dirty="0">
                <a:solidFill>
                  <a:srgbClr val="172B4D"/>
                </a:solidFill>
                <a:effectLst/>
                <a:latin typeface="-apple-system"/>
              </a:rPr>
              <a:t>© Shutterstock</a:t>
            </a:r>
            <a:endParaRPr lang="en-GB" i="1"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8318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GB" sz="1800" dirty="0">
                <a:solidFill>
                  <a:srgbClr val="444444"/>
                </a:solidFill>
                <a:effectLst/>
                <a:latin typeface="Arial" panose="020B0604020202020204" pitchFamily="34" charset="0"/>
                <a:ea typeface="Calibri" panose="020F0502020204030204" pitchFamily="34" charset="0"/>
              </a:rPr>
              <a:t>–</a:t>
            </a:r>
            <a:r>
              <a:rPr lang="en-GB" baseline="0" dirty="0"/>
              <a:t>16) on giant covalent substances and life cycle analysis.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Image credit: </a:t>
            </a:r>
            <a:r>
              <a:rPr lang="en-GB" b="0" i="1" dirty="0">
                <a:solidFill>
                  <a:srgbClr val="172B4D"/>
                </a:solidFill>
                <a:effectLst/>
                <a:latin typeface="-apple-system"/>
              </a:rPr>
              <a:t>© Shutterstock</a:t>
            </a:r>
            <a:endParaRPr lang="en-GB" i="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Deserts are usually areas with low amounts of water, so water would need to be transported in.</a:t>
            </a:r>
          </a:p>
          <a:p>
            <a:pPr marL="228600" indent="-228600">
              <a:buAutoNum type="arabicPeriod"/>
            </a:pPr>
            <a:r>
              <a:rPr lang="en-GB" sz="1200" baseline="0" dirty="0">
                <a:solidFill>
                  <a:schemeClr val="tx1"/>
                </a:solidFill>
                <a:latin typeface="+mn-lt"/>
              </a:rPr>
              <a:t>Silicon dioxide has a giant covalent structure. There are no delocalised electrons.</a:t>
            </a:r>
          </a:p>
          <a:p>
            <a:pPr marL="228600" indent="-228600">
              <a:buAutoNum type="arabicPeriod"/>
            </a:pPr>
            <a:r>
              <a:rPr lang="en-US" dirty="0"/>
              <a:t>Cost</a:t>
            </a:r>
            <a:r>
              <a:rPr lang="en-US" baseline="0" dirty="0"/>
              <a:t> of electricity/cost of transparent electrode may make cell uneconomic. Safety of charging surfaces with electricity.</a:t>
            </a: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827966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8UDbL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s://rsc.li/38UDbLd"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64175"/>
            <a:ext cx="7886700" cy="1325563"/>
          </a:xfrm>
        </p:spPr>
        <p:txBody>
          <a:bodyPr>
            <a:normAutofit/>
          </a:bodyPr>
          <a:lstStyle/>
          <a:p>
            <a:r>
              <a:rPr lang="en-US" sz="3200" dirty="0"/>
              <a:t>Cleaning with electricity</a:t>
            </a:r>
          </a:p>
        </p:txBody>
      </p:sp>
      <p:sp>
        <p:nvSpPr>
          <p:cNvPr id="7" name="TextBox 11"/>
          <p:cNvSpPr txBox="1"/>
          <p:nvPr/>
        </p:nvSpPr>
        <p:spPr>
          <a:xfrm>
            <a:off x="824748" y="1102359"/>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3"/>
              </a:rPr>
              <a:t>rsc.li/38UDbLd  </a:t>
            </a:r>
            <a:endParaRPr lang="en-GB" sz="1400" i="1" dirty="0">
              <a:solidFill>
                <a:srgbClr val="004976"/>
              </a:solidFill>
            </a:endParaRPr>
          </a:p>
        </p:txBody>
      </p:sp>
      <p:pic>
        <p:nvPicPr>
          <p:cNvPr id="10" name="Picture 9" descr="A group of people cleaning a solar panel">
            <a:extLst>
              <a:ext uri="{FF2B5EF4-FFF2-40B4-BE49-F238E27FC236}">
                <a16:creationId xmlns:a16="http://schemas.microsoft.com/office/drawing/2014/main" id="{611F9C8B-5052-4F81-9A63-1E4D44106B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8191" y="73675"/>
            <a:ext cx="3277184" cy="2184275"/>
          </a:xfrm>
          <a:prstGeom prst="rect">
            <a:avLst/>
          </a:prstGeom>
        </p:spPr>
      </p:pic>
      <p:sp>
        <p:nvSpPr>
          <p:cNvPr id="13" name="TextBox 12">
            <a:extLst>
              <a:ext uri="{FF2B5EF4-FFF2-40B4-BE49-F238E27FC236}">
                <a16:creationId xmlns:a16="http://schemas.microsoft.com/office/drawing/2014/main" id="{5FDFC6C7-2625-44EA-9DED-F447C969EC13}"/>
              </a:ext>
            </a:extLst>
          </p:cNvPr>
          <p:cNvSpPr txBox="1"/>
          <p:nvPr/>
        </p:nvSpPr>
        <p:spPr>
          <a:xfrm>
            <a:off x="5738191" y="2217357"/>
            <a:ext cx="3231629" cy="523220"/>
          </a:xfrm>
          <a:prstGeom prst="rect">
            <a:avLst/>
          </a:prstGeom>
          <a:noFill/>
        </p:spPr>
        <p:txBody>
          <a:bodyPr wrap="square" rtlCol="0">
            <a:spAutoFit/>
          </a:bodyPr>
          <a:lstStyle/>
          <a:p>
            <a:r>
              <a:rPr lang="en-GB" sz="1400" dirty="0"/>
              <a:t>Scrub or brush? Keeping solar cells working efficiently</a:t>
            </a:r>
          </a:p>
        </p:txBody>
      </p:sp>
      <p:sp>
        <p:nvSpPr>
          <p:cNvPr id="12" name="TextBox 11">
            <a:extLst>
              <a:ext uri="{FF2B5EF4-FFF2-40B4-BE49-F238E27FC236}">
                <a16:creationId xmlns:a16="http://schemas.microsoft.com/office/drawing/2014/main" id="{59871661-FD48-4B40-A840-ABA5E40F6CB4}"/>
              </a:ext>
            </a:extLst>
          </p:cNvPr>
          <p:cNvSpPr txBox="1"/>
          <p:nvPr/>
        </p:nvSpPr>
        <p:spPr>
          <a:xfrm>
            <a:off x="552451" y="1399114"/>
            <a:ext cx="5140186" cy="1477328"/>
          </a:xfrm>
          <a:prstGeom prst="rect">
            <a:avLst/>
          </a:prstGeom>
          <a:noFill/>
        </p:spPr>
        <p:txBody>
          <a:bodyPr wrap="square">
            <a:spAutoFit/>
          </a:bodyPr>
          <a:lstStyle/>
          <a:p>
            <a:r>
              <a:rPr lang="en-GB" dirty="0">
                <a:solidFill>
                  <a:srgbClr val="54585A"/>
                </a:solidFill>
              </a:rPr>
              <a:t>Solar technology is widely scalable and easy to use in desert regions. But washing off the desert dust covering the surface of solar panels uses a lot of water and can account for up to 10% of the maintenance costs of a typical solar farm.</a:t>
            </a: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2876313"/>
            <a:ext cx="8039102" cy="1920231"/>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found a new way to clean solar cells using electricity. Covering the solar cells with a transparent electrode and applying electricity causes the dust to become charged, which lifts the particles off the surface. This effect is unexpected because dust is mostly silica, which is an insulator. Deserts can get humid at night time and at humidity above 30% the particles conduct. This occurs because the sand becomes surrounded by conductive water molecules. </a:t>
            </a:r>
          </a:p>
        </p:txBody>
      </p:sp>
      <p:pic>
        <p:nvPicPr>
          <p:cNvPr id="8" name="Picture 7" descr="Education in Chemistry logo"/>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82695" y="5816049"/>
            <a:ext cx="967901" cy="967901"/>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Tree>
    <p:extLst>
      <p:ext uri="{BB962C8B-B14F-4D97-AF65-F5344CB8AC3E}">
        <p14:creationId xmlns:p14="http://schemas.microsoft.com/office/powerpoint/2010/main" val="1042107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64175"/>
            <a:ext cx="7886700" cy="1325563"/>
          </a:xfrm>
        </p:spPr>
        <p:txBody>
          <a:bodyPr>
            <a:normAutofit/>
          </a:bodyPr>
          <a:lstStyle/>
          <a:p>
            <a:r>
              <a:rPr lang="en-US" sz="3200" dirty="0"/>
              <a:t>Cleaning with electricity</a:t>
            </a:r>
          </a:p>
        </p:txBody>
      </p:sp>
      <p:sp>
        <p:nvSpPr>
          <p:cNvPr id="7" name="TextBox 11"/>
          <p:cNvSpPr txBox="1"/>
          <p:nvPr/>
        </p:nvSpPr>
        <p:spPr>
          <a:xfrm>
            <a:off x="824748" y="1102359"/>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3"/>
              </a:rPr>
              <a:t>rsc.li/38UDbLd  </a:t>
            </a:r>
            <a:endParaRPr lang="en-GB" sz="1400" i="1" dirty="0">
              <a:solidFill>
                <a:srgbClr val="004976"/>
              </a:solidFill>
            </a:endParaRPr>
          </a:p>
        </p:txBody>
      </p:sp>
      <p:pic>
        <p:nvPicPr>
          <p:cNvPr id="10" name="Picture 9" descr="A group of people cleaning a solar panel">
            <a:extLst>
              <a:ext uri="{FF2B5EF4-FFF2-40B4-BE49-F238E27FC236}">
                <a16:creationId xmlns:a16="http://schemas.microsoft.com/office/drawing/2014/main" id="{611F9C8B-5052-4F81-9A63-1E4D44106B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8191" y="73675"/>
            <a:ext cx="3277184" cy="2184275"/>
          </a:xfrm>
          <a:prstGeom prst="rect">
            <a:avLst/>
          </a:prstGeom>
        </p:spPr>
      </p:pic>
      <p:sp>
        <p:nvSpPr>
          <p:cNvPr id="13" name="TextBox 12">
            <a:extLst>
              <a:ext uri="{FF2B5EF4-FFF2-40B4-BE49-F238E27FC236}">
                <a16:creationId xmlns:a16="http://schemas.microsoft.com/office/drawing/2014/main" id="{5FDFC6C7-2625-44EA-9DED-F447C969EC13}"/>
              </a:ext>
            </a:extLst>
          </p:cNvPr>
          <p:cNvSpPr txBox="1"/>
          <p:nvPr/>
        </p:nvSpPr>
        <p:spPr>
          <a:xfrm>
            <a:off x="5738191" y="2217357"/>
            <a:ext cx="3231629" cy="523220"/>
          </a:xfrm>
          <a:prstGeom prst="rect">
            <a:avLst/>
          </a:prstGeom>
          <a:noFill/>
        </p:spPr>
        <p:txBody>
          <a:bodyPr wrap="square" rtlCol="0">
            <a:spAutoFit/>
          </a:bodyPr>
          <a:lstStyle/>
          <a:p>
            <a:r>
              <a:rPr lang="en-GB" sz="1400" dirty="0"/>
              <a:t>Scrub or brush? Keeping solar cells working efficiently</a:t>
            </a:r>
          </a:p>
        </p:txBody>
      </p:sp>
      <p:sp>
        <p:nvSpPr>
          <p:cNvPr id="12" name="TextBox 11">
            <a:extLst>
              <a:ext uri="{FF2B5EF4-FFF2-40B4-BE49-F238E27FC236}">
                <a16:creationId xmlns:a16="http://schemas.microsoft.com/office/drawing/2014/main" id="{59871661-FD48-4B40-A840-ABA5E40F6CB4}"/>
              </a:ext>
            </a:extLst>
          </p:cNvPr>
          <p:cNvSpPr txBox="1"/>
          <p:nvPr/>
        </p:nvSpPr>
        <p:spPr>
          <a:xfrm>
            <a:off x="552451" y="1399114"/>
            <a:ext cx="5140186" cy="1477328"/>
          </a:xfrm>
          <a:prstGeom prst="rect">
            <a:avLst/>
          </a:prstGeom>
          <a:noFill/>
        </p:spPr>
        <p:txBody>
          <a:bodyPr wrap="square">
            <a:spAutoFit/>
          </a:bodyPr>
          <a:lstStyle/>
          <a:p>
            <a:r>
              <a:rPr lang="en-GB" dirty="0">
                <a:solidFill>
                  <a:srgbClr val="54585A"/>
                </a:solidFill>
              </a:rPr>
              <a:t>Solar technology is widely scalable and easy to use in desert regions. But washing off the desert dust covering the surface of solar panels uses a lot of water and can account for up to 10% of the maintenance costs of a typical solar farm.</a:t>
            </a: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2876313"/>
            <a:ext cx="8039102" cy="1920231"/>
          </a:xfrm>
          <a:prstGeom prst="rect">
            <a:avLst/>
          </a:prstGeom>
        </p:spPr>
        <p:txBody>
          <a:bodyPr vert="horz" lIns="91440" tIns="45720" rIns="91440" bIns="45720" rtlCol="0">
            <a:normAutofit lnSpcReduction="1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found a new way to clean solar cells using electricity. Covering the solar cells with a transparent electrode and applying electricity causes the dust to become charged, which lifts the particles off the surface. This effect is unexpected because dust is mostly silica, which is an insulator. Deserts can get humid at night time and at humidity above 30% the particles conduct. This occurs because the sand becomes surrounded by conductive water molecules. </a:t>
            </a:r>
          </a:p>
        </p:txBody>
      </p:sp>
      <p:sp>
        <p:nvSpPr>
          <p:cNvPr id="5" name="TextBox 4"/>
          <p:cNvSpPr txBox="1"/>
          <p:nvPr/>
        </p:nvSpPr>
        <p:spPr>
          <a:xfrm>
            <a:off x="607352" y="4752975"/>
            <a:ext cx="7781274" cy="923330"/>
          </a:xfrm>
          <a:prstGeom prst="rect">
            <a:avLst/>
          </a:prstGeom>
          <a:noFill/>
        </p:spPr>
        <p:txBody>
          <a:bodyPr wrap="square" rtlCol="0">
            <a:spAutoFit/>
          </a:bodyPr>
          <a:lstStyle/>
          <a:p>
            <a:pPr marL="342900" indent="-342900">
              <a:buFontTx/>
              <a:buAutoNum type="arabicPeriod"/>
            </a:pPr>
            <a:r>
              <a:rPr lang="en-GB" dirty="0"/>
              <a:t>Explain the challenges of washing solar cells in a desert.</a:t>
            </a:r>
          </a:p>
          <a:p>
            <a:pPr marL="342900" indent="-342900">
              <a:buAutoNum type="arabicPeriod"/>
            </a:pPr>
            <a:r>
              <a:rPr lang="en-GB" dirty="0"/>
              <a:t>Explain why silica (silicon dioxide) is normally an electrical insulator.</a:t>
            </a:r>
          </a:p>
          <a:p>
            <a:pPr marL="342900" indent="-342900">
              <a:buAutoNum type="arabicPeriod"/>
            </a:pPr>
            <a:r>
              <a:rPr lang="en-GB" dirty="0"/>
              <a:t>Suggest one potential problem with the new method of cleaning.</a:t>
            </a:r>
          </a:p>
        </p:txBody>
      </p:sp>
      <p:pic>
        <p:nvPicPr>
          <p:cNvPr id="8" name="Picture 7" descr="Education in Chemistry logo"/>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82695" y="5816049"/>
            <a:ext cx="967901" cy="967901"/>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Tree>
    <p:extLst>
      <p:ext uri="{BB962C8B-B14F-4D97-AF65-F5344CB8AC3E}">
        <p14:creationId xmlns:p14="http://schemas.microsoft.com/office/powerpoint/2010/main" val="160863652"/>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 xsi:nil="true"/>
  </documentManagement>
</p:properti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3.xml><?xml version="1.0" encoding="utf-8"?>
<ds:datastoreItem xmlns:ds="http://schemas.openxmlformats.org/officeDocument/2006/customXml" ds:itemID="{507900DF-3EEF-46A5-94A9-21789EBC7165}">
  <ds:schemaRefs>
    <ds:schemaRef ds:uri="http://schemas.microsoft.com/office/2006/documentManagement/types"/>
    <ds:schemaRef ds:uri="http://purl.org/dc/elements/1.1/"/>
    <ds:schemaRef ds:uri="http://purl.org/dc/terms/"/>
    <ds:schemaRef ds:uri="http://purl.org/dc/dcmitype/"/>
    <ds:schemaRef ds:uri="http://schemas.microsoft.com/office/2006/metadata/properties"/>
    <ds:schemaRef ds:uri="27d643f5-4560-4eff-9f48-d0fe6b2bec2d"/>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1813</TotalTime>
  <Words>476</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Cleaning with electricity</vt:lpstr>
      <vt:lpstr>Cleaning with electricity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Cleaning with electricity</dc:title>
  <dc:creator>Neil Goalby</dc:creator>
  <cp:keywords>solar; solar panel; solar cell; electrochemistry; sustainability</cp:keywords>
  <dc:description>From Education in Chemistry Electrostatic charge keeps solar cells gleaming https://rsc.li/38UDbLd</dc:description>
  <cp:lastModifiedBy>Katherine Hartop</cp:lastModifiedBy>
  <cp:revision>198</cp:revision>
  <dcterms:created xsi:type="dcterms:W3CDTF">2020-04-08T13:50:19Z</dcterms:created>
  <dcterms:modified xsi:type="dcterms:W3CDTF">2022-04-28T13:40:18Z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