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9582" autoAdjust="0"/>
  </p:normalViewPr>
  <p:slideViewPr>
    <p:cSldViewPr snapToGrid="0" snapToObjects="1">
      <p:cViewPr varScale="1">
        <p:scale>
          <a:sx n="72" d="100"/>
          <a:sy n="72" d="100"/>
        </p:scale>
        <p:origin x="724" y="5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11/08/2023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for lessons on graphene</a:t>
            </a:r>
            <a:r>
              <a:rPr lang="en-GB" baseline="0" dirty="0"/>
              <a:t> and allotropes of carbon</a:t>
            </a:r>
            <a:r>
              <a:rPr lang="en-GB" dirty="0"/>
              <a:t>.</a:t>
            </a:r>
          </a:p>
          <a:p>
            <a:endParaRPr lang="en-GB" dirty="0"/>
          </a:p>
          <a:p>
            <a:r>
              <a:rPr lang="en-GB" dirty="0"/>
              <a:t>Answers: </a:t>
            </a:r>
          </a:p>
          <a:p>
            <a:pPr marL="228600" indent="-228600">
              <a:buAutoNum type="arabicPeriod"/>
            </a:pPr>
            <a:r>
              <a:rPr lang="en-GB" baseline="0" dirty="0"/>
              <a:t>Graphene is a single layer of graphite – each carbon atom forms </a:t>
            </a:r>
            <a:r>
              <a:rPr lang="en-US" baseline="0" dirty="0"/>
              <a:t>th</a:t>
            </a:r>
            <a:r>
              <a:rPr lang="en-US" dirty="0"/>
              <a:t>ree covalent bonds with three other carbon atoms, forming layers of hexagonal rings. </a:t>
            </a:r>
            <a:endParaRPr lang="en-GB" baseline="0" dirty="0"/>
          </a:p>
          <a:p>
            <a:pPr marL="228600" indent="-228600">
              <a:buAutoNum type="arabicPeriod"/>
            </a:pPr>
            <a:r>
              <a:rPr lang="en-GB" baseline="0" dirty="0"/>
              <a:t>Graphene is only one atom thick so light can pass through. </a:t>
            </a:r>
          </a:p>
          <a:p>
            <a:pPr marL="228600" indent="-228600">
              <a:buAutoNum type="arabicPeriod"/>
            </a:pPr>
            <a:r>
              <a:rPr lang="en-GB" baseline="0" dirty="0"/>
              <a:t>On</a:t>
            </a:r>
            <a:r>
              <a:rPr lang="en-US" dirty="0"/>
              <a:t>e electron from each carbon atom is </a:t>
            </a:r>
            <a:r>
              <a:rPr lang="en-US" dirty="0" err="1"/>
              <a:t>delocalised</a:t>
            </a:r>
            <a:r>
              <a:rPr lang="en-US" dirty="0"/>
              <a:t>. These </a:t>
            </a:r>
            <a:r>
              <a:rPr lang="en-US" dirty="0" err="1"/>
              <a:t>delocalised</a:t>
            </a:r>
            <a:r>
              <a:rPr lang="en-US" dirty="0"/>
              <a:t> electrons allow graphene to conduct electricity through the structure. </a:t>
            </a:r>
            <a:endParaRPr lang="en-GB"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8/11/2023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OpFDum"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High speed graphene fabrication uses rollers</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rPr>
              <a:t>rsc.li/3OpFDum</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5040000"/>
          </a:xfrm>
        </p:spPr>
        <p:txBody>
          <a:bodyPr>
            <a:noAutofit/>
          </a:bodyPr>
          <a:lstStyle/>
          <a:p>
            <a:r>
              <a:rPr lang="en-GB" dirty="0"/>
              <a:t>A new technology uses sticky tape to get graphene flakes cheaply and rapidly. It produces nanosheets of graphene with excellent electrical and optical properties. The graphene produced could be used in flexible devices and cost-effective sensors. </a:t>
            </a:r>
          </a:p>
          <a:p>
            <a:r>
              <a:rPr lang="en-GB" dirty="0"/>
              <a:t>The method uses sticky tape wrapped around two spinning rollers that rub against each other when turned. Graphite flakes are added to the rollers. At the end of the process, the tape is completely covered in graphene. The process could be automated and integrated into industrial assembly lines. </a:t>
            </a:r>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The graphene has been successfully used in transistors and photodetectors</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537932598"/>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indent="-342900">
                        <a:lnSpc>
                          <a:spcPct val="100000"/>
                        </a:lnSpc>
                        <a:buAutoNum type="arabicPeriod"/>
                      </a:pPr>
                      <a:r>
                        <a:rPr lang="en-US" sz="1600" b="0" i="0" baseline="0" dirty="0">
                          <a:latin typeface="Century Gothic" panose="020B0502020202020204" pitchFamily="34" charset="0"/>
                        </a:rPr>
                        <a:t>Describe the structure of graphene.</a:t>
                      </a:r>
                    </a:p>
                    <a:p>
                      <a:pPr marL="342900" indent="-342900">
                        <a:lnSpc>
                          <a:spcPct val="100000"/>
                        </a:lnSpc>
                        <a:buAutoNum type="arabicPeriod"/>
                      </a:pPr>
                      <a:r>
                        <a:rPr lang="en-US" sz="1600" b="0" i="0" baseline="0" dirty="0">
                          <a:latin typeface="Century Gothic" panose="020B0502020202020204" pitchFamily="34" charset="0"/>
                        </a:rPr>
                        <a:t>Suggest why graphene is transparent.</a:t>
                      </a:r>
                    </a:p>
                    <a:p>
                      <a:pPr marL="342900" indent="-342900">
                        <a:lnSpc>
                          <a:spcPct val="100000"/>
                        </a:lnSpc>
                        <a:buAutoNum type="arabicPeriod"/>
                      </a:pPr>
                      <a:r>
                        <a:rPr lang="en-US" sz="1600" b="0" i="0" baseline="0" dirty="0">
                          <a:latin typeface="Century Gothic" panose="020B0502020202020204" pitchFamily="34" charset="0"/>
                        </a:rPr>
                        <a:t>Explain why graphene has high electrical conductivity.</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Y </a:t>
            </a:r>
            <a:r>
              <a:rPr lang="en-GB" sz="800" b="0" i="0" dirty="0" err="1">
                <a:solidFill>
                  <a:srgbClr val="172B4D"/>
                </a:solidFill>
                <a:effectLst/>
                <a:latin typeface="-apple-system"/>
              </a:rPr>
              <a:t>Sozen</a:t>
            </a:r>
            <a:r>
              <a:rPr lang="en-GB" sz="800" b="0" i="0" dirty="0">
                <a:solidFill>
                  <a:srgbClr val="172B4D"/>
                </a:solidFill>
                <a:effectLst/>
                <a:latin typeface="-apple-system"/>
              </a:rPr>
              <a:t> et al, Small Methods, 2023</a:t>
            </a:r>
            <a:endParaRPr lang="en-GB" sz="800" dirty="0"/>
          </a:p>
        </p:txBody>
      </p:sp>
      <p:pic>
        <p:nvPicPr>
          <p:cNvPr id="6" name="Picture 5">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8643" y="1115784"/>
            <a:ext cx="3752019" cy="2501346"/>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2" ma:contentTypeDescription="Create a new document." ma:contentTypeScope="" ma:versionID="25b0760d81654acbd279ebabda0cf2cb">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ac56c4e4aed44355ee8d4deb59a314da"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E32765-0D1B-4967-A921-DBD855E7514C}">
  <ds:schemaRefs>
    <ds:schemaRef ds:uri="6ec2360f-6db7-4557-82fc-01391e7a085b"/>
    <ds:schemaRef ds:uri="http://purl.org/dc/elements/1.1/"/>
    <ds:schemaRef ds:uri="09ea5656-4490-4481-bb0e-98dc9cca7dc3"/>
    <ds:schemaRef ds:uri="http://www.w3.org/XML/1998/namespace"/>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3.xml><?xml version="1.0" encoding="utf-8"?>
<ds:datastoreItem xmlns:ds="http://schemas.openxmlformats.org/officeDocument/2006/customXml" ds:itemID="{405F3524-7F39-4A03-893B-39132BD83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244</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High speed graphene fabrication uses rollers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Graphene fabrication gets rolling</dc:title>
  <dc:creator/>
  <cp:keywords>Science; research; news; teaching; context; secondary; graphene; carbon allotropes; carbon; sticky tape</cp:keywords>
  <dc:description>From Education in Chemistry Graphene fabrication gets rolling https://rsc.li/3OpFDum</dc:description>
  <cp:lastModifiedBy/>
  <cp:revision>1</cp:revision>
  <dcterms:created xsi:type="dcterms:W3CDTF">2022-07-21T16:12:38Z</dcterms:created>
  <dcterms:modified xsi:type="dcterms:W3CDTF">2023-08-11T08:38:20Z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