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63" r:id="rId5"/>
    <p:sldId id="27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0" autoAdjust="0"/>
    <p:restoredTop sz="74818" autoAdjust="0"/>
  </p:normalViewPr>
  <p:slideViewPr>
    <p:cSldViewPr snapToGrid="0" snapToObjects="1">
      <p:cViewPr varScale="1">
        <p:scale>
          <a:sx n="55" d="100"/>
          <a:sy n="55" d="100"/>
        </p:scale>
        <p:origin x="1776" y="6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28/04/2020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electrolysis of molten salts.</a:t>
            </a:r>
          </a:p>
          <a:p>
            <a:pPr defTabSz="966612">
              <a:defRPr/>
            </a:pPr>
            <a:endParaRPr lang="en-GB" baseline="0" dirty="0" smtClean="0"/>
          </a:p>
          <a:p>
            <a:pPr defTabSz="966612">
              <a:defRPr/>
            </a:pPr>
            <a:r>
              <a:rPr lang="en-GB" baseline="0" dirty="0" smtClean="0"/>
              <a:t>Image </a:t>
            </a:r>
            <a:r>
              <a:rPr lang="ja-JP" altLang="en-US" baseline="0" dirty="0" smtClean="0"/>
              <a:t>みはりん </a:t>
            </a:r>
            <a:r>
              <a:rPr lang="en-US" altLang="ja-JP" baseline="0" dirty="0" smtClean="0"/>
              <a:t>/ </a:t>
            </a:r>
            <a:r>
              <a:rPr lang="en-GB" baseline="0" dirty="0" smtClean="0"/>
              <a:t>CC BY-SA (https://creativecommons.org/licenses/by-sa/3.0)</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electrolysis of molten salts.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 </a:t>
            </a:r>
          </a:p>
          <a:p>
            <a:pPr marL="228600" indent="-228600">
              <a:buAutoNum type="arabicPeriod"/>
            </a:pPr>
            <a:r>
              <a:rPr lang="en-GB" sz="1200" dirty="0" smtClean="0">
                <a:solidFill>
                  <a:srgbClr val="222222"/>
                </a:solidFill>
                <a:latin typeface="Arial" panose="020B0604020202020204" pitchFamily="34" charset="0"/>
              </a:rPr>
              <a:t>So the ions</a:t>
            </a:r>
            <a:r>
              <a:rPr lang="en-GB" sz="1200" baseline="0" dirty="0" smtClean="0">
                <a:solidFill>
                  <a:srgbClr val="222222"/>
                </a:solidFill>
                <a:latin typeface="Arial" panose="020B0604020202020204" pitchFamily="34" charset="0"/>
              </a:rPr>
              <a:t> are free to move to the electrodes.</a:t>
            </a:r>
          </a:p>
          <a:p>
            <a:pPr marL="228600" indent="-228600">
              <a:buAutoNum type="arabicPeriod"/>
            </a:pPr>
            <a:r>
              <a:rPr lang="en-GB" sz="1200" baseline="0" dirty="0" smtClean="0">
                <a:solidFill>
                  <a:srgbClr val="222222"/>
                </a:solidFill>
                <a:latin typeface="Arial" panose="020B0604020202020204" pitchFamily="34" charset="0"/>
              </a:rPr>
              <a:t>The lithium ions are positive and are attracted to the negative electrode.</a:t>
            </a:r>
          </a:p>
          <a:p>
            <a:pPr marL="228600" indent="-228600">
              <a:buAutoNum type="arabicPeriod"/>
            </a:pPr>
            <a:r>
              <a:rPr lang="en-GB" sz="1200" baseline="0" dirty="0" smtClean="0">
                <a:solidFill>
                  <a:srgbClr val="222222"/>
                </a:solidFill>
                <a:latin typeface="Arial" panose="020B0604020202020204" pitchFamily="34" charset="0"/>
              </a:rPr>
              <a:t>Aluminium chloride lowers the melting point which means less energy is used to heat the electrolyte.</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741608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fif"/></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214441"/>
            <a:ext cx="7886700" cy="1325563"/>
          </a:xfrm>
        </p:spPr>
        <p:txBody>
          <a:bodyPr/>
          <a:lstStyle/>
          <a:p>
            <a:r>
              <a:rPr lang="en-GB" dirty="0" smtClean="0"/>
              <a:t>Cheaper lithium extraction</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553040"/>
            <a:ext cx="7886700" cy="1264301"/>
          </a:xfrm>
        </p:spPr>
        <p:txBody>
          <a:bodyPr>
            <a:normAutofit fontScale="92500" lnSpcReduction="10000"/>
          </a:bodyPr>
          <a:lstStyle/>
          <a:p>
            <a:r>
              <a:rPr lang="en-GB" sz="1800" dirty="0"/>
              <a:t>Extracting lithium is unsustainable. </a:t>
            </a:r>
            <a:r>
              <a:rPr lang="en-GB" sz="1800" dirty="0" smtClean="0"/>
              <a:t>Lithium </a:t>
            </a:r>
            <a:r>
              <a:rPr lang="en-GB" sz="1800" dirty="0"/>
              <a:t>is extracted by electrolysing a molten mixture of lithium chloride and potassium chloride. The source of lithium chloride is underground salt water. The salt water also contains other metal ions such as sodium and aluminium, which must be separated from the lithium chloride. The purification process uses noxious chemicals</a:t>
            </a:r>
            <a:r>
              <a:rPr lang="en-GB" sz="1800" dirty="0" smtClean="0"/>
              <a:t>.</a:t>
            </a:r>
            <a:endParaRPr lang="en-GB" sz="1800" dirty="0"/>
          </a:p>
        </p:txBody>
      </p:sp>
      <p:sp>
        <p:nvSpPr>
          <p:cNvPr id="6" name="TextBox 5"/>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rsc.li/2VNT6Cl</a:t>
            </a:r>
            <a:endParaRPr lang="en-GB" sz="1400"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5365" y="2669434"/>
            <a:ext cx="3121152" cy="2340864"/>
          </a:xfrm>
          <a:prstGeom prst="rect">
            <a:avLst/>
          </a:prstGeom>
        </p:spPr>
      </p:pic>
      <p:sp>
        <p:nvSpPr>
          <p:cNvPr id="7" name="Rectangle 6"/>
          <p:cNvSpPr/>
          <p:nvPr/>
        </p:nvSpPr>
        <p:spPr>
          <a:xfrm>
            <a:off x="552450" y="2860529"/>
            <a:ext cx="4572000" cy="2446824"/>
          </a:xfrm>
          <a:prstGeom prst="rect">
            <a:avLst/>
          </a:prstGeom>
        </p:spPr>
        <p:txBody>
          <a:bodyPr>
            <a:spAutoFit/>
          </a:bodyPr>
          <a:lstStyle/>
          <a:p>
            <a:r>
              <a:rPr lang="en-GB" sz="1700" dirty="0" smtClean="0">
                <a:solidFill>
                  <a:srgbClr val="54585A"/>
                </a:solidFill>
              </a:rPr>
              <a:t>Now, </a:t>
            </a:r>
            <a:r>
              <a:rPr lang="en-GB" sz="1700" dirty="0">
                <a:solidFill>
                  <a:srgbClr val="54585A"/>
                </a:solidFill>
              </a:rPr>
              <a:t>scientists have found that adding a layer of a solid ceramic into the electrolysis cell makes the process more sustainable. Only lithium ions can pass through the ceramic, so the cell can use </a:t>
            </a:r>
            <a:r>
              <a:rPr lang="en-GB" sz="1700" dirty="0" err="1">
                <a:solidFill>
                  <a:srgbClr val="54585A"/>
                </a:solidFill>
              </a:rPr>
              <a:t>unpurified</a:t>
            </a:r>
            <a:r>
              <a:rPr lang="en-GB" sz="1700" dirty="0">
                <a:solidFill>
                  <a:srgbClr val="54585A"/>
                </a:solidFill>
              </a:rPr>
              <a:t> lithium chloride. The impurities are left behind in the molten salt. The scientists could also add aluminium chloride to the molten salt to lower the melting point of the electrolyte.</a:t>
            </a:r>
          </a:p>
        </p:txBody>
      </p:sp>
      <p:sp>
        <p:nvSpPr>
          <p:cNvPr id="9" name="Rectangle 8"/>
          <p:cNvSpPr/>
          <p:nvPr/>
        </p:nvSpPr>
        <p:spPr>
          <a:xfrm>
            <a:off x="5016843" y="5238152"/>
            <a:ext cx="3498507" cy="369332"/>
          </a:xfrm>
          <a:prstGeom prst="rect">
            <a:avLst/>
          </a:prstGeom>
        </p:spPr>
        <p:txBody>
          <a:bodyPr wrap="square">
            <a:spAutoFit/>
          </a:bodyPr>
          <a:lstStyle/>
          <a:p>
            <a:r>
              <a:rPr lang="en-GB" dirty="0" smtClean="0"/>
              <a:t>Lithium </a:t>
            </a:r>
            <a:r>
              <a:rPr lang="en-GB" dirty="0" err="1" smtClean="0"/>
              <a:t>thionyl</a:t>
            </a:r>
            <a:r>
              <a:rPr lang="en-GB" dirty="0" smtClean="0"/>
              <a:t> chloride batteries</a:t>
            </a:r>
            <a:endParaRPr lang="en-GB" dirty="0"/>
          </a:p>
        </p:txBody>
      </p:sp>
    </p:spTree>
    <p:extLst>
      <p:ext uri="{BB962C8B-B14F-4D97-AF65-F5344CB8AC3E}">
        <p14:creationId xmlns:p14="http://schemas.microsoft.com/office/powerpoint/2010/main" val="4263793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214441"/>
            <a:ext cx="7886700" cy="1325563"/>
          </a:xfrm>
        </p:spPr>
        <p:txBody>
          <a:bodyPr/>
          <a:lstStyle/>
          <a:p>
            <a:r>
              <a:rPr lang="en-GB" dirty="0" smtClean="0"/>
              <a:t>Cheaper lithium extraction</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553040"/>
            <a:ext cx="7886700" cy="1264301"/>
          </a:xfrm>
        </p:spPr>
        <p:txBody>
          <a:bodyPr>
            <a:normAutofit fontScale="92500" lnSpcReduction="10000"/>
          </a:bodyPr>
          <a:lstStyle/>
          <a:p>
            <a:r>
              <a:rPr lang="en-GB" sz="1800" dirty="0"/>
              <a:t>Extracting lithium is unsustainable. </a:t>
            </a:r>
            <a:r>
              <a:rPr lang="en-GB" sz="1800" dirty="0" smtClean="0"/>
              <a:t>Lithium </a:t>
            </a:r>
            <a:r>
              <a:rPr lang="en-GB" sz="1800" dirty="0"/>
              <a:t>is extracted by electrolysing a molten mixture of lithium chloride and potassium chloride. The source of lithium chloride is underground salt water. The salt water also contains other metal ions such as sodium and aluminium, which must be separated from the lithium chloride. The purification process uses noxious chemicals</a:t>
            </a:r>
            <a:r>
              <a:rPr lang="en-GB" sz="1800" dirty="0" smtClean="0"/>
              <a:t>.</a:t>
            </a:r>
            <a:endParaRPr lang="en-GB" sz="1800" dirty="0"/>
          </a:p>
        </p:txBody>
      </p:sp>
      <p:sp>
        <p:nvSpPr>
          <p:cNvPr id="6" name="TextBox 5"/>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a:r>
            <a:r>
              <a:rPr lang="en-GB" sz="1400" i="1" smtClean="0">
                <a:solidFill>
                  <a:srgbClr val="004976"/>
                </a:solidFill>
              </a:rPr>
              <a:t>at </a:t>
            </a:r>
            <a:r>
              <a:rPr lang="en-GB" sz="1400" i="1">
                <a:solidFill>
                  <a:srgbClr val="004976"/>
                </a:solidFill>
              </a:rPr>
              <a:t>rsc.li/2VNT6Cl</a:t>
            </a:r>
            <a:endParaRPr lang="en-GB" sz="1400"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Rectangle 6"/>
          <p:cNvSpPr/>
          <p:nvPr/>
        </p:nvSpPr>
        <p:spPr>
          <a:xfrm>
            <a:off x="552450" y="2860529"/>
            <a:ext cx="4572000" cy="2446824"/>
          </a:xfrm>
          <a:prstGeom prst="rect">
            <a:avLst/>
          </a:prstGeom>
        </p:spPr>
        <p:txBody>
          <a:bodyPr>
            <a:spAutoFit/>
          </a:bodyPr>
          <a:lstStyle/>
          <a:p>
            <a:r>
              <a:rPr lang="en-GB" sz="1700" dirty="0">
                <a:solidFill>
                  <a:srgbClr val="54585A"/>
                </a:solidFill>
              </a:rPr>
              <a:t>Now scientists have found that adding a layer of a solid ceramic into the electrolysis cell makes the process more sustainable. Only lithium ions can pass through the ceramic, so the cell can use </a:t>
            </a:r>
            <a:r>
              <a:rPr lang="en-GB" sz="1700" dirty="0" err="1">
                <a:solidFill>
                  <a:srgbClr val="54585A"/>
                </a:solidFill>
              </a:rPr>
              <a:t>unpurified</a:t>
            </a:r>
            <a:r>
              <a:rPr lang="en-GB" sz="1700" dirty="0">
                <a:solidFill>
                  <a:srgbClr val="54585A"/>
                </a:solidFill>
              </a:rPr>
              <a:t> lithium chloride. The impurities are left behind in the molten salt. The scientists could also add aluminium chloride to the molten salt to lower the melting point of the electrolyte.</a:t>
            </a:r>
          </a:p>
        </p:txBody>
      </p:sp>
      <p:sp>
        <p:nvSpPr>
          <p:cNvPr id="10" name="Rectangle 9"/>
          <p:cNvSpPr/>
          <p:nvPr/>
        </p:nvSpPr>
        <p:spPr>
          <a:xfrm>
            <a:off x="5124450" y="3045916"/>
            <a:ext cx="3651384" cy="2308324"/>
          </a:xfrm>
          <a:prstGeom prst="rect">
            <a:avLst/>
          </a:prstGeom>
        </p:spPr>
        <p:txBody>
          <a:bodyPr wrap="square">
            <a:spAutoFit/>
          </a:bodyPr>
          <a:lstStyle/>
          <a:p>
            <a:pPr marL="342900" indent="-342900">
              <a:buAutoNum type="arabicPeriod"/>
            </a:pPr>
            <a:r>
              <a:rPr lang="en-GB" dirty="0">
                <a:solidFill>
                  <a:srgbClr val="54585A"/>
                </a:solidFill>
              </a:rPr>
              <a:t>Explain why the electrolyte mixture has to be molten.</a:t>
            </a:r>
          </a:p>
          <a:p>
            <a:pPr marL="342900" indent="-342900">
              <a:buAutoNum type="arabicPeriod"/>
            </a:pPr>
            <a:r>
              <a:rPr lang="en-GB" dirty="0">
                <a:solidFill>
                  <a:srgbClr val="54585A"/>
                </a:solidFill>
              </a:rPr>
              <a:t>Explain why lithium forms at the negative electrode in electrolysis.</a:t>
            </a:r>
          </a:p>
          <a:p>
            <a:pPr marL="342900" indent="-342900">
              <a:buAutoNum type="arabicPeriod"/>
            </a:pPr>
            <a:r>
              <a:rPr lang="en-GB" dirty="0">
                <a:solidFill>
                  <a:srgbClr val="54585A"/>
                </a:solidFill>
              </a:rPr>
              <a:t>Explain why adding aluminium chloride makes the process cheaper</a:t>
            </a:r>
            <a:r>
              <a:rPr lang="en-GB" dirty="0"/>
              <a:t>.</a:t>
            </a:r>
          </a:p>
        </p:txBody>
      </p:sp>
    </p:spTree>
    <p:extLst>
      <p:ext uri="{BB962C8B-B14F-4D97-AF65-F5344CB8AC3E}">
        <p14:creationId xmlns:p14="http://schemas.microsoft.com/office/powerpoint/2010/main" val="3679020537"/>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27d643f5-4560-4eff-9f48-d0fe6b2bec2d"/>
    <ds:schemaRef ds:uri="http://www.w3.org/XML/1998/namespace"/>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273</TotalTime>
  <Words>427</Words>
  <Application>Microsoft Office PowerPoint</Application>
  <PresentationFormat>On-screen Show (4:3)</PresentationFormat>
  <Paragraphs>24</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游ゴシック</vt:lpstr>
      <vt:lpstr>Arial</vt:lpstr>
      <vt:lpstr>Calibri</vt:lpstr>
      <vt:lpstr>1_RSC_Plain_no footer</vt:lpstr>
      <vt:lpstr>Cheaper lithium extraction</vt:lpstr>
      <vt:lpstr>Cheaper lithium extraction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Cheaper lithium extraction</dc:title>
  <dc:creator>Neil Goalby</dc:creator>
  <cp:keywords>lithium, batteries, energy</cp:keywords>
  <dc:description>From Education in Chemistry Energy efficient lithium electrolysis rsc.li/2VNT6Cl</dc:description>
  <cp:lastModifiedBy>Emma Molloy</cp:lastModifiedBy>
  <cp:revision>15</cp:revision>
  <dcterms:created xsi:type="dcterms:W3CDTF">2020-04-08T13:50:19Z</dcterms:created>
  <dcterms:modified xsi:type="dcterms:W3CDTF">2020-04-28T16:23:10Z</dcterms:modified>
  <cp:category>From Energy efficient lithium electrolysis, Education in Chemistry, rsc.li/2VNT6Cl</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