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handoutMasterIdLst>
    <p:handoutMasterId r:id="rId17"/>
  </p:handoutMasterIdLst>
  <p:sldIdLst>
    <p:sldId id="256" r:id="rId2"/>
    <p:sldId id="259" r:id="rId3"/>
    <p:sldId id="260" r:id="rId4"/>
    <p:sldId id="262" r:id="rId5"/>
    <p:sldId id="263" r:id="rId6"/>
    <p:sldId id="273" r:id="rId7"/>
    <p:sldId id="265" r:id="rId8"/>
    <p:sldId id="274" r:id="rId9"/>
    <p:sldId id="275" r:id="rId10"/>
    <p:sldId id="270" r:id="rId11"/>
    <p:sldId id="277" r:id="rId12"/>
    <p:sldId id="280" r:id="rId13"/>
    <p:sldId id="282" r:id="rId14"/>
    <p:sldId id="279"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21A9537-254C-49D5-A267-0AB227AB350C}">
          <p14:sldIdLst>
            <p14:sldId id="256"/>
            <p14:sldId id="259"/>
            <p14:sldId id="260"/>
            <p14:sldId id="262"/>
            <p14:sldId id="263"/>
            <p14:sldId id="273"/>
            <p14:sldId id="265"/>
            <p14:sldId id="274"/>
            <p14:sldId id="275"/>
            <p14:sldId id="270"/>
            <p14:sldId id="277"/>
            <p14:sldId id="280"/>
            <p14:sldId id="282"/>
            <p14:sldId id="279"/>
          </p14:sldIdLst>
        </p14:section>
        <p14:section name="Untitled Section" id="{084328E8-91B5-4425-A302-8E666D68717D}">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EBF0"/>
    <a:srgbClr val="003D6E"/>
    <a:srgbClr val="904653"/>
    <a:srgbClr val="5C0010"/>
    <a:srgbClr val="E4B8C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70" autoAdjust="0"/>
    <p:restoredTop sz="94660"/>
  </p:normalViewPr>
  <p:slideViewPr>
    <p:cSldViewPr>
      <p:cViewPr varScale="1">
        <p:scale>
          <a:sx n="109" d="100"/>
          <a:sy n="109" d="100"/>
        </p:scale>
        <p:origin x="164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1B8D3561-BF42-4C0A-9638-AE2126FA48DE}" type="datetimeFigureOut">
              <a:rPr lang="en-US" smtClean="0"/>
              <a:t>11/18/2020</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A1214506-B271-4CE8-83E7-67D5B7109EE4}" type="slidenum">
              <a:rPr lang="en-US" smtClean="0"/>
              <a:t>‹#›</a:t>
            </a:fld>
            <a:endParaRPr lang="en-US"/>
          </a:p>
        </p:txBody>
      </p:sp>
    </p:spTree>
    <p:extLst>
      <p:ext uri="{BB962C8B-B14F-4D97-AF65-F5344CB8AC3E}">
        <p14:creationId xmlns:p14="http://schemas.microsoft.com/office/powerpoint/2010/main" val="1417439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34765890-3971-4063-8D60-9CEEADF22255}" type="datetimeFigureOut">
              <a:rPr lang="en-US" smtClean="0"/>
              <a:t>11/18/2020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973FA9AA-D4E9-4A48-AA9A-405EDB258DF8}" type="slidenum">
              <a:rPr lang="en-US" smtClean="0"/>
              <a:t>‹#›</a:t>
            </a:fld>
            <a:endParaRPr lang="en-US"/>
          </a:p>
        </p:txBody>
      </p:sp>
    </p:spTree>
    <p:extLst>
      <p:ext uri="{BB962C8B-B14F-4D97-AF65-F5344CB8AC3E}">
        <p14:creationId xmlns:p14="http://schemas.microsoft.com/office/powerpoint/2010/main" val="15788591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73FA9AA-D4E9-4A48-AA9A-405EDB258DF8}" type="slidenum">
              <a:rPr lang="en-US" smtClean="0"/>
              <a:t>1</a:t>
            </a:fld>
            <a:endParaRPr lang="en-US"/>
          </a:p>
        </p:txBody>
      </p:sp>
    </p:spTree>
    <p:extLst>
      <p:ext uri="{BB962C8B-B14F-4D97-AF65-F5344CB8AC3E}">
        <p14:creationId xmlns:p14="http://schemas.microsoft.com/office/powerpoint/2010/main" val="29938693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85800" y="6248400"/>
            <a:ext cx="1905000" cy="457200"/>
          </a:xfrm>
          <a:prstGeom prst="rect">
            <a:avLst/>
          </a:prstGeom>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pPr>
              <a:defRPr/>
            </a:pPr>
            <a:fld id="{E63C2812-96C4-445C-B67F-39E9FCFE10F5}" type="slidenum">
              <a:rPr lang="en-GB"/>
              <a:pPr>
                <a:defRPr/>
              </a:pPr>
              <a:t>‹#›</a:t>
            </a:fld>
            <a:endParaRPr lang="en-GB" dirty="0"/>
          </a:p>
        </p:txBody>
      </p:sp>
    </p:spTree>
    <p:extLst>
      <p:ext uri="{BB962C8B-B14F-4D97-AF65-F5344CB8AC3E}">
        <p14:creationId xmlns:p14="http://schemas.microsoft.com/office/powerpoint/2010/main" val="171485522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 name="Picture 20"/>
          <p:cNvPicPr/>
          <p:nvPr/>
        </p:nvPicPr>
        <p:blipFill>
          <a:blip r:embed="rId4">
            <a:lum bright="-100000"/>
          </a:blip>
          <a:stretch>
            <a:fillRect/>
          </a:stretch>
        </p:blipFill>
        <p:spPr>
          <a:xfrm>
            <a:off x="263520" y="6270480"/>
            <a:ext cx="1944360" cy="326520"/>
          </a:xfrm>
          <a:prstGeom prst="rect">
            <a:avLst/>
          </a:prstGeom>
        </p:spPr>
      </p:pic>
      <p:sp>
        <p:nvSpPr>
          <p:cNvPr id="4" name="PlaceHolder 1"/>
          <p:cNvSpPr>
            <a:spLocks noGrp="1"/>
          </p:cNvSpPr>
          <p:nvPr>
            <p:ph type="title"/>
          </p:nvPr>
        </p:nvSpPr>
        <p:spPr>
          <a:xfrm>
            <a:off x="338040" y="2286000"/>
            <a:ext cx="8424360" cy="1142640"/>
          </a:xfrm>
          <a:prstGeom prst="rect">
            <a:avLst/>
          </a:prstGeom>
        </p:spPr>
        <p:txBody>
          <a:bodyPr anchor="b"/>
          <a:lstStyle/>
          <a:p>
            <a:r>
              <a:rPr lang="en-GB" sz="4800">
                <a:solidFill>
                  <a:srgbClr val="97D0ED"/>
                </a:solidFill>
                <a:latin typeface="Arial"/>
                <a:ea typeface="MS PGothic"/>
              </a:rPr>
              <a:t>Click to edit the title text formatClick to edit Master title style</a:t>
            </a:r>
            <a:endParaRPr/>
          </a:p>
        </p:txBody>
      </p:sp>
      <p:sp>
        <p:nvSpPr>
          <p:cNvPr id="2" name="PlaceHolder 2"/>
          <p:cNvSpPr>
            <a:spLocks noGrp="1"/>
          </p:cNvSpPr>
          <p:nvPr>
            <p:ph type="body"/>
          </p:nvPr>
        </p:nvSpPr>
        <p:spPr>
          <a:xfrm>
            <a:off x="457200" y="1604520"/>
            <a:ext cx="8229240" cy="4525920"/>
          </a:xfrm>
          <a:prstGeom prst="rect">
            <a:avLst/>
          </a:prstGeom>
        </p:spPr>
        <p:txBody>
          <a:bodyPr wrap="none" lIns="0" tIns="0" rIns="0" bIns="0"/>
          <a:lstStyle/>
          <a:p>
            <a:pPr>
              <a:buSzPct val="45000"/>
              <a:buFont typeface="StarSymbol"/>
              <a:buChar char=""/>
            </a:pPr>
            <a:r>
              <a:rPr lang="en-GB"/>
              <a:t>Click to edit the outline text format</a:t>
            </a:r>
            <a:endParaRPr/>
          </a:p>
          <a:p>
            <a:pPr lvl="1">
              <a:buSzPct val="45000"/>
              <a:buFont typeface="StarSymbol"/>
              <a:buChar char=""/>
            </a:pPr>
            <a:r>
              <a:rPr lang="en-GB"/>
              <a:t>Second Outline Level</a:t>
            </a:r>
            <a:endParaRPr/>
          </a:p>
          <a:p>
            <a:pPr lvl="2">
              <a:buSzPct val="75000"/>
              <a:buFont typeface="StarSymbol"/>
              <a:buChar char=""/>
            </a:pPr>
            <a:r>
              <a:rPr lang="en-GB"/>
              <a:t>Third Outline Level</a:t>
            </a:r>
            <a:endParaRPr/>
          </a:p>
          <a:p>
            <a:pPr lvl="3">
              <a:buSzPct val="45000"/>
              <a:buFont typeface="StarSymbol"/>
              <a:buChar char=""/>
            </a:pPr>
            <a:r>
              <a:rPr lang="en-GB"/>
              <a:t>Fourth Outline Level</a:t>
            </a:r>
            <a:endParaRPr/>
          </a:p>
          <a:p>
            <a:pPr lvl="4">
              <a:buSzPct val="75000"/>
              <a:buFont typeface="StarSymbol"/>
              <a:buChar char=""/>
            </a:pPr>
            <a:r>
              <a:rPr lang="en-GB"/>
              <a:t>Fifth Outline Level</a:t>
            </a:r>
            <a:endParaRPr/>
          </a:p>
          <a:p>
            <a:pPr lvl="5">
              <a:buSzPct val="45000"/>
              <a:buFont typeface="StarSymbol"/>
              <a:buChar char=""/>
            </a:pPr>
            <a:r>
              <a:rPr lang="en-GB"/>
              <a:t>Sixth Outline Level</a:t>
            </a:r>
            <a:endParaRPr/>
          </a:p>
          <a:p>
            <a:pPr lvl="6">
              <a:buSzPct val="45000"/>
              <a:buFont typeface="StarSymbol"/>
              <a:buChar char=""/>
            </a:pPr>
            <a:r>
              <a:rPr lang="en-GB"/>
              <a:t>Seventh Outline Level</a:t>
            </a:r>
            <a:endParaRPr/>
          </a:p>
          <a:p>
            <a:pPr lvl="7">
              <a:buSzPct val="45000"/>
              <a:buFont typeface="StarSymbol"/>
              <a:buChar char=""/>
            </a:pPr>
            <a:r>
              <a:rPr lang="en-GB"/>
              <a:t>Eighth Outline Level</a:t>
            </a:r>
            <a:endParaRPr/>
          </a:p>
          <a:p>
            <a:pPr lvl="8">
              <a:buSzPct val="45000"/>
              <a:buFont typeface="StarSymbol"/>
              <a:buChar char=""/>
            </a:pPr>
            <a:r>
              <a:rPr lang="en-GB"/>
              <a:t>Ninth Outline Level</a:t>
            </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hyperlink" Target="http://patft.uspto.gov/" TargetMode="External"/><Relationship Id="rId3" Type="http://schemas.openxmlformats.org/officeDocument/2006/relationships/image" Target="../media/image7.jpeg"/><Relationship Id="rId7" Type="http://schemas.openxmlformats.org/officeDocument/2006/relationships/image" Target="../media/image9.gif"/><Relationship Id="rId2" Type="http://schemas.openxmlformats.org/officeDocument/2006/relationships/hyperlink" Target="http://www.google.com/patents" TargetMode="External"/><Relationship Id="rId1" Type="http://schemas.openxmlformats.org/officeDocument/2006/relationships/slideLayout" Target="../slideLayouts/slideLayout2.xml"/><Relationship Id="rId6" Type="http://schemas.openxmlformats.org/officeDocument/2006/relationships/hyperlink" Target="http://patentscope.wipo.int/search/en/search.jsf" TargetMode="External"/><Relationship Id="rId5" Type="http://schemas.openxmlformats.org/officeDocument/2006/relationships/image" Target="../media/image8.gif"/><Relationship Id="rId4" Type="http://schemas.openxmlformats.org/officeDocument/2006/relationships/hyperlink" Target="http://worldwide.espacenet.com/advancedSearch?locale=en_EP" TargetMode="External"/><Relationship Id="rId9"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hyperlink" Target="http://thomsonreuters.com/products_services/legal/legal_products/a-z/derwent_world_patents_index/"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wipo.int/classifications/ipc/en/"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8991600" y="0"/>
            <a:ext cx="0" cy="6858000"/>
          </a:xfrm>
          <a:prstGeom prst="line">
            <a:avLst/>
          </a:prstGeom>
        </p:spPr>
        <p:style>
          <a:lnRef idx="2">
            <a:schemeClr val="accent3"/>
          </a:lnRef>
          <a:fillRef idx="0">
            <a:schemeClr val="accent3"/>
          </a:fillRef>
          <a:effectRef idx="1">
            <a:schemeClr val="accent3"/>
          </a:effectRef>
          <a:fontRef idx="minor">
            <a:schemeClr val="tx1"/>
          </a:fontRef>
        </p:style>
      </p:cxnSp>
      <p:sp>
        <p:nvSpPr>
          <p:cNvPr id="3" name="CustomShape 1"/>
          <p:cNvSpPr/>
          <p:nvPr/>
        </p:nvSpPr>
        <p:spPr>
          <a:xfrm>
            <a:off x="0" y="1453594"/>
            <a:ext cx="9144000" cy="2204005"/>
          </a:xfrm>
          <a:prstGeom prst="rect">
            <a:avLst/>
          </a:prstGeom>
        </p:spPr>
        <p:txBody>
          <a:bodyPr lIns="90000" tIns="45000" rIns="90000" bIns="45000"/>
          <a:lstStyle/>
          <a:p>
            <a:pPr algn="ctr"/>
            <a:r>
              <a:rPr lang="en-GB" sz="3600" b="1" i="1" dirty="0" smtClean="0"/>
              <a:t>The What, Why, How and Where of Patent </a:t>
            </a:r>
            <a:r>
              <a:rPr lang="en-GB" sz="3600" b="1" i="1" dirty="0"/>
              <a:t>S</a:t>
            </a:r>
            <a:r>
              <a:rPr lang="en-GB" sz="3600" b="1" i="1" dirty="0" smtClean="0"/>
              <a:t>earching</a:t>
            </a:r>
            <a:endParaRPr sz="3600" b="1" i="1" dirty="0"/>
          </a:p>
        </p:txBody>
      </p:sp>
      <p:sp>
        <p:nvSpPr>
          <p:cNvPr id="2" name="TextBox 1"/>
          <p:cNvSpPr txBox="1"/>
          <p:nvPr/>
        </p:nvSpPr>
        <p:spPr>
          <a:xfrm>
            <a:off x="1734966" y="4267200"/>
            <a:ext cx="6019597" cy="369332"/>
          </a:xfrm>
          <a:prstGeom prst="rect">
            <a:avLst/>
          </a:prstGeom>
          <a:noFill/>
        </p:spPr>
        <p:txBody>
          <a:bodyPr wrap="none" rtlCol="0">
            <a:spAutoFit/>
          </a:bodyPr>
          <a:lstStyle/>
          <a:p>
            <a:r>
              <a:rPr lang="en-US" dirty="0" smtClean="0">
                <a:solidFill>
                  <a:schemeClr val="accent1"/>
                </a:solidFill>
              </a:rPr>
              <a:t>Developed for the Business Skills for Chemists Resource</a:t>
            </a:r>
            <a:endParaRPr lang="en-US" dirty="0">
              <a:solidFill>
                <a:schemeClr val="accent1"/>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1800" y="6181578"/>
            <a:ext cx="1835621" cy="536567"/>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19400" y="6181578"/>
            <a:ext cx="3144528" cy="503125"/>
          </a:xfrm>
          <a:prstGeom prst="rect">
            <a:avLst/>
          </a:prstGeom>
        </p:spPr>
      </p:pic>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hlinkClick r:id="rId2"/>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4386" y="4987331"/>
            <a:ext cx="1642614" cy="684423"/>
          </a:xfrm>
          <a:prstGeom prst="rect">
            <a:avLst/>
          </a:prstGeom>
        </p:spPr>
      </p:pic>
      <p:pic>
        <p:nvPicPr>
          <p:cNvPr id="9" name="Picture 8">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2801" y="1828800"/>
            <a:ext cx="2694929" cy="954107"/>
          </a:xfrm>
          <a:prstGeom prst="rect">
            <a:avLst/>
          </a:prstGeom>
        </p:spPr>
      </p:pic>
      <p:pic>
        <p:nvPicPr>
          <p:cNvPr id="10" name="Picture 9">
            <a:hlinkClick r:id="rId6"/>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8551" y="3048000"/>
            <a:ext cx="2503081" cy="593588"/>
          </a:xfrm>
          <a:prstGeom prst="rect">
            <a:avLst/>
          </a:prstGeom>
        </p:spPr>
      </p:pic>
      <p:sp>
        <p:nvSpPr>
          <p:cNvPr id="12" name="TextBox 11"/>
          <p:cNvSpPr txBox="1"/>
          <p:nvPr/>
        </p:nvSpPr>
        <p:spPr>
          <a:xfrm>
            <a:off x="3183147" y="1828800"/>
            <a:ext cx="5715000" cy="954107"/>
          </a:xfrm>
          <a:prstGeom prst="rect">
            <a:avLst/>
          </a:prstGeom>
          <a:noFill/>
        </p:spPr>
        <p:txBody>
          <a:bodyPr wrap="square" rtlCol="0">
            <a:spAutoFit/>
          </a:bodyPr>
          <a:lstStyle/>
          <a:p>
            <a:r>
              <a:rPr lang="en-US" sz="1400" dirty="0" smtClean="0">
                <a:hlinkClick r:id="rId4"/>
              </a:rPr>
              <a:t>Espacenet</a:t>
            </a:r>
            <a:r>
              <a:rPr lang="en-US" sz="1400" dirty="0" smtClean="0"/>
              <a:t> is maintained </a:t>
            </a:r>
            <a:r>
              <a:rPr lang="en-US" sz="1400" dirty="0"/>
              <a:t>by European Patent </a:t>
            </a:r>
            <a:r>
              <a:rPr lang="en-US" sz="1400" dirty="0" smtClean="0"/>
              <a:t>Office. It offers </a:t>
            </a:r>
            <a:r>
              <a:rPr lang="en-US" sz="1400" dirty="0"/>
              <a:t>free access to more than 70 million patent documents worldwide, containing information about inventions and technical developments from 1836 to </a:t>
            </a:r>
            <a:r>
              <a:rPr lang="en-US" sz="1400" dirty="0" smtClean="0"/>
              <a:t>today.</a:t>
            </a:r>
            <a:endParaRPr lang="en-US" sz="1400" dirty="0"/>
          </a:p>
        </p:txBody>
      </p:sp>
      <p:sp>
        <p:nvSpPr>
          <p:cNvPr id="13" name="TextBox 12"/>
          <p:cNvSpPr txBox="1"/>
          <p:nvPr/>
        </p:nvSpPr>
        <p:spPr>
          <a:xfrm>
            <a:off x="2667000" y="5171197"/>
            <a:ext cx="5579854" cy="307777"/>
          </a:xfrm>
          <a:prstGeom prst="rect">
            <a:avLst/>
          </a:prstGeom>
          <a:noFill/>
        </p:spPr>
        <p:txBody>
          <a:bodyPr wrap="square" rtlCol="0">
            <a:spAutoFit/>
          </a:bodyPr>
          <a:lstStyle/>
          <a:p>
            <a:r>
              <a:rPr lang="en-US" sz="1400" dirty="0" smtClean="0">
                <a:hlinkClick r:id="rId2"/>
              </a:rPr>
              <a:t>Google </a:t>
            </a:r>
            <a:r>
              <a:rPr lang="en-US" sz="1400" dirty="0">
                <a:hlinkClick r:id="rId2"/>
              </a:rPr>
              <a:t>P</a:t>
            </a:r>
            <a:r>
              <a:rPr lang="en-US" sz="1400" dirty="0" smtClean="0">
                <a:hlinkClick r:id="rId2"/>
              </a:rPr>
              <a:t>atents</a:t>
            </a:r>
            <a:r>
              <a:rPr lang="en-US" sz="1400" dirty="0" smtClean="0"/>
              <a:t> search contains over </a:t>
            </a:r>
            <a:r>
              <a:rPr lang="en-US" sz="1400" dirty="0"/>
              <a:t>8 </a:t>
            </a:r>
            <a:r>
              <a:rPr lang="en-US" sz="1400" dirty="0" smtClean="0"/>
              <a:t>million </a:t>
            </a:r>
            <a:r>
              <a:rPr lang="en-US" sz="1400" b="1" i="1" dirty="0" smtClean="0"/>
              <a:t>US patents only</a:t>
            </a:r>
            <a:r>
              <a:rPr lang="en-US" sz="1400" dirty="0" smtClean="0"/>
              <a:t>.</a:t>
            </a:r>
            <a:endParaRPr lang="en-US" sz="1400" dirty="0"/>
          </a:p>
        </p:txBody>
      </p:sp>
      <p:sp>
        <p:nvSpPr>
          <p:cNvPr id="14" name="TextBox 13"/>
          <p:cNvSpPr txBox="1"/>
          <p:nvPr/>
        </p:nvSpPr>
        <p:spPr>
          <a:xfrm>
            <a:off x="3183147" y="3058180"/>
            <a:ext cx="5579854" cy="523220"/>
          </a:xfrm>
          <a:prstGeom prst="rect">
            <a:avLst/>
          </a:prstGeom>
          <a:noFill/>
        </p:spPr>
        <p:txBody>
          <a:bodyPr wrap="square" rtlCol="0">
            <a:spAutoFit/>
          </a:bodyPr>
          <a:lstStyle/>
          <a:p>
            <a:r>
              <a:rPr lang="en-US" sz="1400" dirty="0" err="1" smtClean="0">
                <a:hlinkClick r:id="rId6"/>
              </a:rPr>
              <a:t>Patentscope</a:t>
            </a:r>
            <a:r>
              <a:rPr lang="en-US" sz="1400" dirty="0" smtClean="0">
                <a:hlinkClick r:id="rId6"/>
              </a:rPr>
              <a:t> </a:t>
            </a:r>
            <a:r>
              <a:rPr lang="en-US" sz="1400" dirty="0" smtClean="0"/>
              <a:t>is maintained by World Intellectual Property Organization. It contains over 10 million patents</a:t>
            </a:r>
            <a:r>
              <a:rPr lang="en-US" sz="1400" dirty="0"/>
              <a:t>.</a:t>
            </a:r>
          </a:p>
        </p:txBody>
      </p:sp>
      <p:sp>
        <p:nvSpPr>
          <p:cNvPr id="11" name="Rectangle 2"/>
          <p:cNvSpPr txBox="1">
            <a:spLocks noChangeArrowheads="1"/>
          </p:cNvSpPr>
          <p:nvPr/>
        </p:nvSpPr>
        <p:spPr>
          <a:xfrm>
            <a:off x="457200" y="0"/>
            <a:ext cx="8686800" cy="914400"/>
          </a:xfrm>
          <a:prstGeom prst="rect">
            <a:avLst/>
          </a:prstGeom>
        </p:spPr>
        <p:txBody>
          <a:bodyPr anchor="b"/>
          <a:lstStyle/>
          <a:p>
            <a:r>
              <a:rPr lang="en-US" sz="3600" dirty="0" smtClean="0">
                <a:latin typeface="+mj-lt"/>
              </a:rPr>
              <a:t>Where do you search for patents?</a:t>
            </a:r>
            <a:endParaRPr lang="en-GB" sz="3600" b="1" i="1" dirty="0">
              <a:solidFill>
                <a:schemeClr val="accent2"/>
              </a:solidFill>
              <a:latin typeface="+mj-lt"/>
            </a:endParaRPr>
          </a:p>
        </p:txBody>
      </p:sp>
      <p:cxnSp>
        <p:nvCxnSpPr>
          <p:cNvPr id="15" name="Straight Connector 14"/>
          <p:cNvCxnSpPr/>
          <p:nvPr/>
        </p:nvCxnSpPr>
        <p:spPr>
          <a:xfrm>
            <a:off x="8991600" y="0"/>
            <a:ext cx="0" cy="6858000"/>
          </a:xfrm>
          <a:prstGeom prst="line">
            <a:avLst/>
          </a:prstGeom>
        </p:spPr>
        <p:style>
          <a:lnRef idx="2">
            <a:schemeClr val="accent3"/>
          </a:lnRef>
          <a:fillRef idx="0">
            <a:schemeClr val="accent3"/>
          </a:fillRef>
          <a:effectRef idx="1">
            <a:schemeClr val="accent3"/>
          </a:effectRef>
          <a:fontRef idx="minor">
            <a:schemeClr val="tx1"/>
          </a:fontRef>
        </p:style>
      </p:cxnSp>
      <p:sp>
        <p:nvSpPr>
          <p:cNvPr id="16" name="TextBox 15"/>
          <p:cNvSpPr txBox="1"/>
          <p:nvPr/>
        </p:nvSpPr>
        <p:spPr>
          <a:xfrm>
            <a:off x="5578021" y="4032833"/>
            <a:ext cx="3261177" cy="738664"/>
          </a:xfrm>
          <a:prstGeom prst="rect">
            <a:avLst/>
          </a:prstGeom>
          <a:noFill/>
        </p:spPr>
        <p:txBody>
          <a:bodyPr wrap="square" rtlCol="0">
            <a:spAutoFit/>
          </a:bodyPr>
          <a:lstStyle/>
          <a:p>
            <a:r>
              <a:rPr lang="en-US" sz="1400" dirty="0" smtClean="0">
                <a:hlinkClick r:id="rId8"/>
              </a:rPr>
              <a:t>US patent office database</a:t>
            </a:r>
            <a:r>
              <a:rPr lang="en-US" sz="1400" dirty="0" smtClean="0"/>
              <a:t> contains US patents only and aids those seeking to apply for a patent in the US. </a:t>
            </a:r>
            <a:endParaRPr lang="en-US" sz="1400" dirty="0"/>
          </a:p>
        </p:txBody>
      </p:sp>
      <p:sp>
        <p:nvSpPr>
          <p:cNvPr id="17" name="Rectangle 2"/>
          <p:cNvSpPr txBox="1">
            <a:spLocks noChangeArrowheads="1"/>
          </p:cNvSpPr>
          <p:nvPr/>
        </p:nvSpPr>
        <p:spPr>
          <a:xfrm>
            <a:off x="762000" y="381000"/>
            <a:ext cx="8534400" cy="914400"/>
          </a:xfrm>
          <a:prstGeom prst="rect">
            <a:avLst/>
          </a:prstGeom>
        </p:spPr>
        <p:txBody>
          <a:bodyPr anchor="b"/>
          <a:lstStyle/>
          <a:p>
            <a:r>
              <a:rPr lang="en-US" sz="2800" dirty="0" smtClean="0"/>
              <a:t>- Free online databases</a:t>
            </a:r>
            <a:endParaRPr lang="en-GB" sz="2800" b="1" i="1" dirty="0">
              <a:solidFill>
                <a:schemeClr val="accent2"/>
              </a:solidFill>
            </a:endParaRPr>
          </a:p>
        </p:txBody>
      </p:sp>
      <p:pic>
        <p:nvPicPr>
          <p:cNvPr id="2" name="Picture 1"/>
          <p:cNvPicPr>
            <a:picLocks noChangeAspect="1"/>
          </p:cNvPicPr>
          <p:nvPr/>
        </p:nvPicPr>
        <p:blipFill rotWithShape="1">
          <a:blip r:embed="rId9">
            <a:extLst>
              <a:ext uri="{28A0092B-C50C-407E-A947-70E740481C1C}">
                <a14:useLocalDpi xmlns:a14="http://schemas.microsoft.com/office/drawing/2010/main" val="0"/>
              </a:ext>
            </a:extLst>
          </a:blip>
          <a:srcRect l="10626" t="37247" r="10626" b="43250"/>
          <a:stretch/>
        </p:blipFill>
        <p:spPr>
          <a:xfrm>
            <a:off x="418071" y="3859627"/>
            <a:ext cx="4992129" cy="927110"/>
          </a:xfrm>
          <a:prstGeom prst="rect">
            <a:avLst/>
          </a:prstGeom>
        </p:spPr>
      </p:pic>
    </p:spTree>
    <p:extLst>
      <p:ext uri="{BB962C8B-B14F-4D97-AF65-F5344CB8AC3E}">
        <p14:creationId xmlns:p14="http://schemas.microsoft.com/office/powerpoint/2010/main" val="7413539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txBox="1">
            <a:spLocks noChangeArrowheads="1"/>
          </p:cNvSpPr>
          <p:nvPr/>
        </p:nvSpPr>
        <p:spPr>
          <a:xfrm>
            <a:off x="457200" y="0"/>
            <a:ext cx="8686800" cy="914400"/>
          </a:xfrm>
          <a:prstGeom prst="rect">
            <a:avLst/>
          </a:prstGeom>
        </p:spPr>
        <p:txBody>
          <a:bodyPr anchor="b"/>
          <a:lstStyle/>
          <a:p>
            <a:r>
              <a:rPr lang="en-US" sz="3600" dirty="0" smtClean="0">
                <a:latin typeface="+mj-lt"/>
              </a:rPr>
              <a:t>Where do you search for patents?</a:t>
            </a:r>
            <a:endParaRPr lang="en-GB" sz="3600" b="1" i="1" dirty="0">
              <a:solidFill>
                <a:schemeClr val="accent2"/>
              </a:solidFill>
              <a:latin typeface="+mj-lt"/>
            </a:endParaRPr>
          </a:p>
        </p:txBody>
      </p:sp>
      <p:cxnSp>
        <p:nvCxnSpPr>
          <p:cNvPr id="15" name="Straight Connector 14"/>
          <p:cNvCxnSpPr/>
          <p:nvPr/>
        </p:nvCxnSpPr>
        <p:spPr>
          <a:xfrm>
            <a:off x="8991600" y="0"/>
            <a:ext cx="0" cy="6858000"/>
          </a:xfrm>
          <a:prstGeom prst="line">
            <a:avLst/>
          </a:prstGeom>
        </p:spPr>
        <p:style>
          <a:lnRef idx="2">
            <a:schemeClr val="accent3"/>
          </a:lnRef>
          <a:fillRef idx="0">
            <a:schemeClr val="accent3"/>
          </a:fillRef>
          <a:effectRef idx="1">
            <a:schemeClr val="accent3"/>
          </a:effectRef>
          <a:fontRef idx="minor">
            <a:schemeClr val="tx1"/>
          </a:fontRef>
        </p:style>
      </p:cxnSp>
      <p:sp>
        <p:nvSpPr>
          <p:cNvPr id="18" name="Rectangle 17"/>
          <p:cNvSpPr/>
          <p:nvPr/>
        </p:nvSpPr>
        <p:spPr>
          <a:xfrm>
            <a:off x="0" y="1828797"/>
            <a:ext cx="4078707" cy="646331"/>
          </a:xfrm>
          <a:prstGeom prst="rect">
            <a:avLst/>
          </a:prstGeom>
        </p:spPr>
        <p:txBody>
          <a:bodyPr wrap="square">
            <a:spAutoFit/>
          </a:bodyPr>
          <a:lstStyle/>
          <a:p>
            <a:pPr algn="r"/>
            <a:r>
              <a:rPr lang="en-US" b="1" dirty="0" err="1"/>
              <a:t>Derwent</a:t>
            </a:r>
            <a:r>
              <a:rPr lang="en-US" b="1" dirty="0"/>
              <a:t> World Patents Index</a:t>
            </a:r>
            <a:r>
              <a:rPr lang="en-US" b="1" dirty="0" smtClean="0"/>
              <a:t>® (DWPI) a product of   </a:t>
            </a:r>
            <a:endParaRPr lang="en-US" b="1" dirty="0"/>
          </a:p>
        </p:txBody>
      </p:sp>
      <p:sp>
        <p:nvSpPr>
          <p:cNvPr id="19" name="Rectangle 18"/>
          <p:cNvSpPr/>
          <p:nvPr/>
        </p:nvSpPr>
        <p:spPr>
          <a:xfrm>
            <a:off x="485274" y="2819400"/>
            <a:ext cx="7744326" cy="3046988"/>
          </a:xfrm>
          <a:prstGeom prst="rect">
            <a:avLst/>
          </a:prstGeom>
        </p:spPr>
        <p:txBody>
          <a:bodyPr wrap="square">
            <a:spAutoFit/>
          </a:bodyPr>
          <a:lstStyle/>
          <a:p>
            <a:pPr algn="r"/>
            <a:r>
              <a:rPr lang="en-US" sz="2000" dirty="0" smtClean="0">
                <a:solidFill>
                  <a:schemeClr val="accent2"/>
                </a:solidFill>
              </a:rPr>
              <a:t>“The </a:t>
            </a:r>
            <a:r>
              <a:rPr lang="en-US" sz="2000" dirty="0">
                <a:solidFill>
                  <a:schemeClr val="accent2"/>
                </a:solidFill>
              </a:rPr>
              <a:t>world's most comprehensive collection of professionally abstracted and annotated patent </a:t>
            </a:r>
            <a:r>
              <a:rPr lang="en-US" sz="2000" dirty="0" smtClean="0">
                <a:solidFill>
                  <a:schemeClr val="accent2"/>
                </a:solidFill>
              </a:rPr>
              <a:t>documents… DWPI </a:t>
            </a:r>
            <a:r>
              <a:rPr lang="en-US" sz="2000" dirty="0">
                <a:solidFill>
                  <a:schemeClr val="accent2"/>
                </a:solidFill>
              </a:rPr>
              <a:t>contains over 21.85 million patent families covering more than 45.2 million patent documents, with coverage from over 47 worldwide patent </a:t>
            </a:r>
            <a:r>
              <a:rPr lang="en-US" sz="2000" dirty="0" smtClean="0">
                <a:solidFill>
                  <a:schemeClr val="accent2"/>
                </a:solidFill>
              </a:rPr>
              <a:t>authorities… DWPI </a:t>
            </a:r>
            <a:r>
              <a:rPr lang="en-US" sz="2000" dirty="0">
                <a:solidFill>
                  <a:schemeClr val="accent2"/>
                </a:solidFill>
              </a:rPr>
              <a:t>provides unparalleled access to the world's patent literature with full coverage of agricultural and veterinary medicine, electronic/electrical engineering, chemistry, pharmaceuticals and polymers</a:t>
            </a:r>
            <a:r>
              <a:rPr lang="en-US" sz="2000" dirty="0" smtClean="0">
                <a:solidFill>
                  <a:schemeClr val="accent2"/>
                </a:solidFill>
              </a:rPr>
              <a:t>.”</a:t>
            </a:r>
          </a:p>
          <a:p>
            <a:pPr algn="r"/>
            <a:endParaRPr lang="en-US" dirty="0">
              <a:solidFill>
                <a:schemeClr val="accent2"/>
              </a:solidFill>
              <a:hlinkClick r:id="rId2"/>
            </a:endParaRPr>
          </a:p>
          <a:p>
            <a:pPr algn="r"/>
            <a:r>
              <a:rPr lang="en-US" sz="1400" dirty="0" smtClean="0">
                <a:solidFill>
                  <a:schemeClr val="accent2"/>
                </a:solidFill>
                <a:hlinkClick r:id="rId2"/>
              </a:rPr>
              <a:t>- </a:t>
            </a:r>
            <a:r>
              <a:rPr lang="en-US" sz="1400" dirty="0" smtClean="0">
                <a:hlinkClick r:id="rId2"/>
              </a:rPr>
              <a:t>Thomson Reuters</a:t>
            </a:r>
            <a:endParaRPr lang="en-US" sz="1400" dirty="0"/>
          </a:p>
        </p:txBody>
      </p:sp>
      <p:sp>
        <p:nvSpPr>
          <p:cNvPr id="20" name="Rectangle 2"/>
          <p:cNvSpPr txBox="1">
            <a:spLocks noChangeArrowheads="1"/>
          </p:cNvSpPr>
          <p:nvPr/>
        </p:nvSpPr>
        <p:spPr>
          <a:xfrm>
            <a:off x="762000" y="381000"/>
            <a:ext cx="8534400" cy="914400"/>
          </a:xfrm>
          <a:prstGeom prst="rect">
            <a:avLst/>
          </a:prstGeom>
        </p:spPr>
        <p:txBody>
          <a:bodyPr anchor="b"/>
          <a:lstStyle/>
          <a:p>
            <a:r>
              <a:rPr lang="en-US" sz="2800" dirty="0" smtClean="0"/>
              <a:t>- Commercial database</a:t>
            </a:r>
            <a:endParaRPr lang="en-GB" sz="2800" b="1" i="1" dirty="0">
              <a:solidFill>
                <a:schemeClr val="accent2"/>
              </a:solidFill>
            </a:endParaRP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7001" t="22930" r="7999" b="22935"/>
          <a:stretch/>
        </p:blipFill>
        <p:spPr>
          <a:xfrm>
            <a:off x="4357437" y="1755096"/>
            <a:ext cx="3550920" cy="793735"/>
          </a:xfrm>
          <a:prstGeom prst="rect">
            <a:avLst/>
          </a:prstGeom>
        </p:spPr>
      </p:pic>
    </p:spTree>
    <p:extLst>
      <p:ext uri="{BB962C8B-B14F-4D97-AF65-F5344CB8AC3E}">
        <p14:creationId xmlns:p14="http://schemas.microsoft.com/office/powerpoint/2010/main" val="8296143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txBox="1">
            <a:spLocks noChangeArrowheads="1"/>
          </p:cNvSpPr>
          <p:nvPr/>
        </p:nvSpPr>
        <p:spPr>
          <a:xfrm>
            <a:off x="457200" y="0"/>
            <a:ext cx="8686800" cy="914400"/>
          </a:xfrm>
          <a:prstGeom prst="rect">
            <a:avLst/>
          </a:prstGeom>
        </p:spPr>
        <p:txBody>
          <a:bodyPr anchor="b"/>
          <a:lstStyle/>
          <a:p>
            <a:r>
              <a:rPr lang="en-US" sz="3600" dirty="0" smtClean="0">
                <a:latin typeface="+mj-lt"/>
              </a:rPr>
              <a:t>Now you should be able to…</a:t>
            </a:r>
            <a:endParaRPr lang="en-GB" sz="3600" b="1" i="1" dirty="0">
              <a:solidFill>
                <a:schemeClr val="accent2"/>
              </a:solidFill>
              <a:latin typeface="+mj-lt"/>
            </a:endParaRPr>
          </a:p>
        </p:txBody>
      </p:sp>
      <p:cxnSp>
        <p:nvCxnSpPr>
          <p:cNvPr id="15" name="Straight Connector 14"/>
          <p:cNvCxnSpPr/>
          <p:nvPr/>
        </p:nvCxnSpPr>
        <p:spPr>
          <a:xfrm>
            <a:off x="8991600" y="0"/>
            <a:ext cx="0" cy="6858000"/>
          </a:xfrm>
          <a:prstGeom prst="line">
            <a:avLst/>
          </a:prstGeom>
        </p:spPr>
        <p:style>
          <a:lnRef idx="2">
            <a:schemeClr val="accent3"/>
          </a:lnRef>
          <a:fillRef idx="0">
            <a:schemeClr val="accent3"/>
          </a:fillRef>
          <a:effectRef idx="1">
            <a:schemeClr val="accent3"/>
          </a:effectRef>
          <a:fontRef idx="minor">
            <a:schemeClr val="tx1"/>
          </a:fontRef>
        </p:style>
      </p:cxnSp>
      <p:sp>
        <p:nvSpPr>
          <p:cNvPr id="3" name="TextBox 2"/>
          <p:cNvSpPr txBox="1"/>
          <p:nvPr/>
        </p:nvSpPr>
        <p:spPr>
          <a:xfrm>
            <a:off x="685800" y="1752600"/>
            <a:ext cx="7620000" cy="2400657"/>
          </a:xfrm>
          <a:prstGeom prst="rect">
            <a:avLst/>
          </a:prstGeom>
          <a:noFill/>
        </p:spPr>
        <p:txBody>
          <a:bodyPr wrap="square" rtlCol="0">
            <a:spAutoFit/>
          </a:bodyPr>
          <a:lstStyle/>
          <a:p>
            <a:pPr marL="285750" indent="-285750">
              <a:spcAft>
                <a:spcPts val="1200"/>
              </a:spcAft>
              <a:buFont typeface="Arial" pitchFamily="34" charset="0"/>
              <a:buChar char="•"/>
            </a:pPr>
            <a:r>
              <a:rPr lang="en-US" sz="2000" b="1" dirty="0" smtClean="0">
                <a:solidFill>
                  <a:schemeClr val="accent1"/>
                </a:solidFill>
              </a:rPr>
              <a:t>Describe what uses patents have </a:t>
            </a:r>
            <a:r>
              <a:rPr lang="en-US" sz="2000" dirty="0" smtClean="0">
                <a:solidFill>
                  <a:schemeClr val="accent1"/>
                </a:solidFill>
              </a:rPr>
              <a:t>for scientists beyond protection of an invention;</a:t>
            </a:r>
            <a:endParaRPr lang="en-US" sz="2000" dirty="0">
              <a:solidFill>
                <a:schemeClr val="accent1"/>
              </a:solidFill>
            </a:endParaRPr>
          </a:p>
          <a:p>
            <a:pPr marL="285750" indent="-285750">
              <a:spcAft>
                <a:spcPts val="1200"/>
              </a:spcAft>
              <a:buFont typeface="Arial" pitchFamily="34" charset="0"/>
              <a:buChar char="•"/>
            </a:pPr>
            <a:r>
              <a:rPr lang="en-US" sz="2000" dirty="0" smtClean="0">
                <a:solidFill>
                  <a:schemeClr val="accent1"/>
                </a:solidFill>
              </a:rPr>
              <a:t>Outline </a:t>
            </a:r>
            <a:r>
              <a:rPr lang="en-US" sz="2000" b="1" dirty="0" smtClean="0">
                <a:solidFill>
                  <a:schemeClr val="accent1"/>
                </a:solidFill>
              </a:rPr>
              <a:t>how patents are classified </a:t>
            </a:r>
            <a:r>
              <a:rPr lang="en-US" sz="2000" dirty="0" smtClean="0">
                <a:solidFill>
                  <a:schemeClr val="accent1"/>
                </a:solidFill>
              </a:rPr>
              <a:t>and what are the differences in the two leading classification systems;</a:t>
            </a:r>
          </a:p>
          <a:p>
            <a:pPr marL="285750" indent="-285750">
              <a:spcAft>
                <a:spcPts val="1200"/>
              </a:spcAft>
              <a:buFont typeface="Arial" pitchFamily="34" charset="0"/>
              <a:buChar char="•"/>
            </a:pPr>
            <a:r>
              <a:rPr lang="en-US" sz="2000" b="1" dirty="0" smtClean="0">
                <a:solidFill>
                  <a:schemeClr val="accent1"/>
                </a:solidFill>
              </a:rPr>
              <a:t>Find</a:t>
            </a:r>
            <a:r>
              <a:rPr lang="en-US" sz="2000" dirty="0" smtClean="0">
                <a:solidFill>
                  <a:schemeClr val="accent1"/>
                </a:solidFill>
              </a:rPr>
              <a:t> online patent databases;</a:t>
            </a:r>
          </a:p>
          <a:p>
            <a:pPr marL="285750" indent="-285750">
              <a:spcAft>
                <a:spcPts val="1200"/>
              </a:spcAft>
              <a:buFont typeface="Arial" pitchFamily="34" charset="0"/>
              <a:buChar char="•"/>
            </a:pPr>
            <a:r>
              <a:rPr lang="en-US" sz="2000" b="1" dirty="0" smtClean="0">
                <a:solidFill>
                  <a:schemeClr val="accent1"/>
                </a:solidFill>
              </a:rPr>
              <a:t>Perform database search </a:t>
            </a:r>
            <a:r>
              <a:rPr lang="en-US" sz="2000" dirty="0" smtClean="0">
                <a:solidFill>
                  <a:schemeClr val="accent1"/>
                </a:solidFill>
              </a:rPr>
              <a:t>using various methods.</a:t>
            </a:r>
            <a:endParaRPr lang="en-US" sz="2000" dirty="0">
              <a:solidFill>
                <a:schemeClr val="accent1"/>
              </a:solidFill>
            </a:endParaRPr>
          </a:p>
        </p:txBody>
      </p:sp>
    </p:spTree>
    <p:extLst>
      <p:ext uri="{BB962C8B-B14F-4D97-AF65-F5344CB8AC3E}">
        <p14:creationId xmlns:p14="http://schemas.microsoft.com/office/powerpoint/2010/main" val="36369182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txBox="1">
            <a:spLocks noChangeArrowheads="1"/>
          </p:cNvSpPr>
          <p:nvPr/>
        </p:nvSpPr>
        <p:spPr>
          <a:xfrm>
            <a:off x="457200" y="0"/>
            <a:ext cx="8686800" cy="914400"/>
          </a:xfrm>
          <a:prstGeom prst="rect">
            <a:avLst/>
          </a:prstGeom>
        </p:spPr>
        <p:txBody>
          <a:bodyPr anchor="b"/>
          <a:lstStyle/>
          <a:p>
            <a:r>
              <a:rPr lang="en-US" sz="3600" dirty="0" smtClean="0">
                <a:latin typeface="+mj-lt"/>
              </a:rPr>
              <a:t>What’s next?</a:t>
            </a:r>
            <a:endParaRPr lang="en-GB" sz="3600" b="1" i="1" dirty="0">
              <a:solidFill>
                <a:schemeClr val="accent2"/>
              </a:solidFill>
              <a:latin typeface="+mj-lt"/>
            </a:endParaRPr>
          </a:p>
        </p:txBody>
      </p:sp>
      <p:cxnSp>
        <p:nvCxnSpPr>
          <p:cNvPr id="15" name="Straight Connector 14"/>
          <p:cNvCxnSpPr/>
          <p:nvPr/>
        </p:nvCxnSpPr>
        <p:spPr>
          <a:xfrm>
            <a:off x="8991600" y="0"/>
            <a:ext cx="0" cy="6858000"/>
          </a:xfrm>
          <a:prstGeom prst="line">
            <a:avLst/>
          </a:prstGeom>
        </p:spPr>
        <p:style>
          <a:lnRef idx="2">
            <a:schemeClr val="accent3"/>
          </a:lnRef>
          <a:fillRef idx="0">
            <a:schemeClr val="accent3"/>
          </a:fillRef>
          <a:effectRef idx="1">
            <a:schemeClr val="accent3"/>
          </a:effectRef>
          <a:fontRef idx="minor">
            <a:schemeClr val="tx1"/>
          </a:fontRef>
        </p:style>
      </p:cxnSp>
      <p:sp>
        <p:nvSpPr>
          <p:cNvPr id="3" name="TextBox 2"/>
          <p:cNvSpPr txBox="1"/>
          <p:nvPr/>
        </p:nvSpPr>
        <p:spPr>
          <a:xfrm>
            <a:off x="685800" y="1752600"/>
            <a:ext cx="7620000" cy="1015663"/>
          </a:xfrm>
          <a:prstGeom prst="rect">
            <a:avLst/>
          </a:prstGeom>
          <a:noFill/>
        </p:spPr>
        <p:txBody>
          <a:bodyPr wrap="square" rtlCol="0">
            <a:spAutoFit/>
          </a:bodyPr>
          <a:lstStyle/>
          <a:p>
            <a:r>
              <a:rPr lang="en-US" sz="2000" dirty="0" smtClean="0"/>
              <a:t>Having learned basic information about patents and how to find them in various sources online, you need to be able to effectively read them, which is not as straightforward as it might appear. </a:t>
            </a:r>
          </a:p>
        </p:txBody>
      </p:sp>
      <p:sp>
        <p:nvSpPr>
          <p:cNvPr id="9" name="Rectangle 8"/>
          <p:cNvSpPr/>
          <p:nvPr/>
        </p:nvSpPr>
        <p:spPr>
          <a:xfrm>
            <a:off x="799883" y="4217233"/>
            <a:ext cx="7509665" cy="1025064"/>
          </a:xfrm>
          <a:prstGeom prst="rect">
            <a:avLst/>
          </a:prstGeom>
          <a:solidFill>
            <a:srgbClr val="EFEBF0"/>
          </a:solidFill>
          <a:ln w="66675">
            <a:noFill/>
            <a:roun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solidFill>
                  <a:schemeClr val="accent1"/>
                </a:solidFill>
              </a:rPr>
              <a:t>Study “Reading a Patent” presentation</a:t>
            </a:r>
            <a:endParaRPr lang="en-US" sz="2400" b="1" dirty="0">
              <a:solidFill>
                <a:schemeClr val="accent1"/>
              </a:solidFill>
            </a:endParaRPr>
          </a:p>
        </p:txBody>
      </p:sp>
      <p:sp>
        <p:nvSpPr>
          <p:cNvPr id="2" name="Right Arrow 1"/>
          <p:cNvSpPr/>
          <p:nvPr/>
        </p:nvSpPr>
        <p:spPr>
          <a:xfrm>
            <a:off x="7391400" y="4057081"/>
            <a:ext cx="914400" cy="1345368"/>
          </a:xfrm>
          <a:prstGeom prst="rightArrow">
            <a:avLst>
              <a:gd name="adj1" fmla="val 50000"/>
              <a:gd name="adj2" fmla="val 45082"/>
            </a:avLst>
          </a:prstGeom>
          <a:solidFill>
            <a:srgbClr val="003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834310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17320" y="0"/>
            <a:ext cx="11704320" cy="6858000"/>
          </a:xfrm>
        </p:spPr>
      </p:pic>
    </p:spTree>
    <p:extLst>
      <p:ext uri="{BB962C8B-B14F-4D97-AF65-F5344CB8AC3E}">
        <p14:creationId xmlns:p14="http://schemas.microsoft.com/office/powerpoint/2010/main" val="14590162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0"/>
            <a:ext cx="8610600" cy="914400"/>
          </a:xfrm>
        </p:spPr>
        <p:txBody>
          <a:bodyPr/>
          <a:lstStyle/>
          <a:p>
            <a:r>
              <a:rPr lang="en-US" sz="3600" dirty="0" smtClean="0">
                <a:solidFill>
                  <a:schemeClr val="tx1"/>
                </a:solidFill>
                <a:latin typeface="+mj-lt"/>
              </a:rPr>
              <a:t>What are you searching for?</a:t>
            </a:r>
            <a:endParaRPr lang="en-US" sz="3600" dirty="0">
              <a:solidFill>
                <a:schemeClr val="tx1"/>
              </a:solidFill>
              <a:latin typeface="+mj-lt"/>
            </a:endParaRPr>
          </a:p>
        </p:txBody>
      </p:sp>
      <p:sp>
        <p:nvSpPr>
          <p:cNvPr id="6" name="Content Placeholder 5"/>
          <p:cNvSpPr>
            <a:spLocks noGrp="1"/>
          </p:cNvSpPr>
          <p:nvPr>
            <p:ph idx="1"/>
          </p:nvPr>
        </p:nvSpPr>
        <p:spPr>
          <a:xfrm>
            <a:off x="457200" y="1600200"/>
            <a:ext cx="8305440" cy="2667000"/>
          </a:xfrm>
        </p:spPr>
        <p:txBody>
          <a:bodyPr/>
          <a:lstStyle/>
          <a:p>
            <a:pPr marL="285750" indent="-285750">
              <a:lnSpc>
                <a:spcPct val="110000"/>
              </a:lnSpc>
              <a:buFont typeface="Arial" pitchFamily="34" charset="0"/>
              <a:buChar char="•"/>
            </a:pPr>
            <a:r>
              <a:rPr lang="en-GB" dirty="0" smtClean="0">
                <a:solidFill>
                  <a:schemeClr val="accent2"/>
                </a:solidFill>
                <a:latin typeface="Arial" charset="0"/>
              </a:rPr>
              <a:t>Do you need to find a </a:t>
            </a:r>
            <a:r>
              <a:rPr lang="en-GB" b="1" dirty="0" smtClean="0">
                <a:solidFill>
                  <a:schemeClr val="accent2"/>
                </a:solidFill>
                <a:latin typeface="Arial" charset="0"/>
              </a:rPr>
              <a:t>particular patent, e.g. patent or publication number</a:t>
            </a:r>
            <a:r>
              <a:rPr lang="en-GB" dirty="0" smtClean="0">
                <a:solidFill>
                  <a:schemeClr val="accent2"/>
                </a:solidFill>
                <a:latin typeface="Arial" charset="0"/>
              </a:rPr>
              <a:t>?</a:t>
            </a:r>
          </a:p>
          <a:p>
            <a:pPr marL="285750" indent="-285750">
              <a:lnSpc>
                <a:spcPct val="110000"/>
              </a:lnSpc>
              <a:buFont typeface="Arial" pitchFamily="34" charset="0"/>
              <a:buChar char="•"/>
            </a:pPr>
            <a:endParaRPr lang="en-GB" dirty="0">
              <a:solidFill>
                <a:schemeClr val="accent2"/>
              </a:solidFill>
              <a:latin typeface="Arial" charset="0"/>
            </a:endParaRPr>
          </a:p>
          <a:p>
            <a:pPr marL="285750" indent="-285750">
              <a:lnSpc>
                <a:spcPct val="110000"/>
              </a:lnSpc>
              <a:buFont typeface="Arial" pitchFamily="34" charset="0"/>
              <a:buChar char="•"/>
            </a:pPr>
            <a:r>
              <a:rPr lang="en-GB" dirty="0" smtClean="0">
                <a:solidFill>
                  <a:schemeClr val="accent2"/>
                </a:solidFill>
                <a:latin typeface="Arial" charset="0"/>
              </a:rPr>
              <a:t>Are you looking for a </a:t>
            </a:r>
            <a:r>
              <a:rPr lang="en-GB" b="1" dirty="0" smtClean="0">
                <a:solidFill>
                  <a:schemeClr val="accent2"/>
                </a:solidFill>
                <a:latin typeface="Arial" charset="0"/>
              </a:rPr>
              <a:t>particular invention</a:t>
            </a:r>
            <a:r>
              <a:rPr lang="en-GB" dirty="0" smtClean="0">
                <a:solidFill>
                  <a:schemeClr val="accent2"/>
                </a:solidFill>
                <a:latin typeface="Arial" charset="0"/>
              </a:rPr>
              <a:t>?</a:t>
            </a:r>
          </a:p>
          <a:p>
            <a:pPr marL="285750" indent="-285750">
              <a:lnSpc>
                <a:spcPct val="110000"/>
              </a:lnSpc>
              <a:buFont typeface="Arial" pitchFamily="34" charset="0"/>
              <a:buChar char="•"/>
            </a:pPr>
            <a:endParaRPr lang="en-GB" dirty="0">
              <a:solidFill>
                <a:schemeClr val="accent2"/>
              </a:solidFill>
              <a:latin typeface="Arial" charset="0"/>
            </a:endParaRPr>
          </a:p>
          <a:p>
            <a:pPr marL="285750" indent="-285750">
              <a:lnSpc>
                <a:spcPct val="110000"/>
              </a:lnSpc>
              <a:buFont typeface="Arial" pitchFamily="34" charset="0"/>
              <a:buChar char="•"/>
            </a:pPr>
            <a:r>
              <a:rPr lang="en-GB" dirty="0" smtClean="0">
                <a:solidFill>
                  <a:schemeClr val="accent2"/>
                </a:solidFill>
                <a:latin typeface="Arial" charset="0"/>
              </a:rPr>
              <a:t>Are you looking for a </a:t>
            </a:r>
            <a:r>
              <a:rPr lang="en-GB" b="1" dirty="0" smtClean="0">
                <a:solidFill>
                  <a:schemeClr val="accent2"/>
                </a:solidFill>
                <a:latin typeface="Arial" charset="0"/>
              </a:rPr>
              <a:t>particular area, e.g. water purification</a:t>
            </a:r>
            <a:r>
              <a:rPr lang="en-GB" dirty="0" smtClean="0">
                <a:solidFill>
                  <a:schemeClr val="accent2"/>
                </a:solidFill>
                <a:latin typeface="Arial" charset="0"/>
              </a:rPr>
              <a:t>?</a:t>
            </a:r>
          </a:p>
          <a:p>
            <a:pPr marL="285750" indent="-285750">
              <a:lnSpc>
                <a:spcPct val="110000"/>
              </a:lnSpc>
              <a:buFont typeface="Arial" pitchFamily="34" charset="0"/>
              <a:buChar char="•"/>
            </a:pPr>
            <a:endParaRPr lang="en-GB" dirty="0" smtClean="0">
              <a:solidFill>
                <a:schemeClr val="accent2"/>
              </a:solidFill>
              <a:latin typeface="Arial" charset="0"/>
            </a:endParaRPr>
          </a:p>
          <a:p>
            <a:pPr marL="285750" indent="-285750">
              <a:lnSpc>
                <a:spcPct val="110000"/>
              </a:lnSpc>
              <a:buFont typeface="Arial" pitchFamily="34" charset="0"/>
              <a:buChar char="•"/>
            </a:pPr>
            <a:r>
              <a:rPr lang="en-GB" dirty="0" smtClean="0">
                <a:solidFill>
                  <a:schemeClr val="accent2"/>
                </a:solidFill>
                <a:latin typeface="Arial" charset="0"/>
              </a:rPr>
              <a:t>Are you looking at a </a:t>
            </a:r>
            <a:r>
              <a:rPr lang="en-GB" b="1" dirty="0" smtClean="0">
                <a:solidFill>
                  <a:schemeClr val="accent2"/>
                </a:solidFill>
                <a:latin typeface="Arial" charset="0"/>
              </a:rPr>
              <a:t>particular period</a:t>
            </a:r>
            <a:r>
              <a:rPr lang="en-GB" dirty="0" smtClean="0">
                <a:solidFill>
                  <a:schemeClr val="accent2"/>
                </a:solidFill>
                <a:latin typeface="Arial" charset="0"/>
              </a:rPr>
              <a:t>?</a:t>
            </a:r>
          </a:p>
          <a:p>
            <a:pPr marL="285750" indent="-285750">
              <a:lnSpc>
                <a:spcPct val="110000"/>
              </a:lnSpc>
              <a:buFont typeface="Arial" pitchFamily="34" charset="0"/>
              <a:buChar char="•"/>
            </a:pPr>
            <a:endParaRPr lang="en-GB" dirty="0" smtClean="0">
              <a:solidFill>
                <a:schemeClr val="accent2"/>
              </a:solidFill>
              <a:latin typeface="Arial" charset="0"/>
            </a:endParaRPr>
          </a:p>
          <a:p>
            <a:pPr marL="285750" indent="-285750">
              <a:lnSpc>
                <a:spcPct val="110000"/>
              </a:lnSpc>
              <a:buFont typeface="Arial" pitchFamily="34" charset="0"/>
              <a:buChar char="•"/>
            </a:pPr>
            <a:r>
              <a:rPr lang="en-GB" dirty="0" smtClean="0">
                <a:solidFill>
                  <a:schemeClr val="accent2"/>
                </a:solidFill>
                <a:latin typeface="Arial" charset="0"/>
              </a:rPr>
              <a:t>Do you need to find </a:t>
            </a:r>
            <a:r>
              <a:rPr lang="en-GB" b="1" dirty="0" smtClean="0">
                <a:solidFill>
                  <a:schemeClr val="accent2"/>
                </a:solidFill>
                <a:latin typeface="Arial" charset="0"/>
              </a:rPr>
              <a:t>everything</a:t>
            </a:r>
            <a:r>
              <a:rPr lang="en-GB" dirty="0" smtClean="0">
                <a:solidFill>
                  <a:schemeClr val="accent2"/>
                </a:solidFill>
                <a:latin typeface="Arial" charset="0"/>
              </a:rPr>
              <a:t> or </a:t>
            </a:r>
            <a:r>
              <a:rPr lang="en-GB" b="1" dirty="0" smtClean="0">
                <a:solidFill>
                  <a:schemeClr val="accent2"/>
                </a:solidFill>
                <a:latin typeface="Arial" charset="0"/>
              </a:rPr>
              <a:t>just examples, claims</a:t>
            </a:r>
            <a:r>
              <a:rPr lang="en-GB" dirty="0" smtClean="0">
                <a:solidFill>
                  <a:schemeClr val="accent2"/>
                </a:solidFill>
                <a:latin typeface="Arial" charset="0"/>
              </a:rPr>
              <a:t>? </a:t>
            </a:r>
          </a:p>
          <a:p>
            <a:pPr marL="285750" indent="-285750">
              <a:lnSpc>
                <a:spcPct val="110000"/>
              </a:lnSpc>
              <a:buFont typeface="Arial" pitchFamily="34" charset="0"/>
              <a:buChar char="•"/>
            </a:pPr>
            <a:endParaRPr lang="en-GB" dirty="0" smtClean="0">
              <a:solidFill>
                <a:schemeClr val="accent2"/>
              </a:solidFill>
              <a:latin typeface="Arial" charset="0"/>
            </a:endParaRPr>
          </a:p>
          <a:p>
            <a:pPr marL="285750" indent="-285750">
              <a:lnSpc>
                <a:spcPct val="110000"/>
              </a:lnSpc>
              <a:buFont typeface="Arial" pitchFamily="34" charset="0"/>
              <a:buChar char="•"/>
            </a:pPr>
            <a:r>
              <a:rPr lang="en-GB" dirty="0" smtClean="0">
                <a:solidFill>
                  <a:schemeClr val="accent2"/>
                </a:solidFill>
                <a:latin typeface="Arial" charset="0"/>
              </a:rPr>
              <a:t>Are certain </a:t>
            </a:r>
            <a:r>
              <a:rPr lang="en-GB" b="1" dirty="0" smtClean="0">
                <a:solidFill>
                  <a:schemeClr val="accent2"/>
                </a:solidFill>
                <a:latin typeface="Arial" charset="0"/>
              </a:rPr>
              <a:t>companies</a:t>
            </a:r>
            <a:r>
              <a:rPr lang="en-GB" dirty="0" smtClean="0">
                <a:solidFill>
                  <a:schemeClr val="accent2"/>
                </a:solidFill>
                <a:latin typeface="Arial" charset="0"/>
              </a:rPr>
              <a:t> or </a:t>
            </a:r>
            <a:r>
              <a:rPr lang="en-GB" b="1" dirty="0" smtClean="0">
                <a:solidFill>
                  <a:schemeClr val="accent2"/>
                </a:solidFill>
                <a:latin typeface="Arial" charset="0"/>
              </a:rPr>
              <a:t>inventors</a:t>
            </a:r>
            <a:r>
              <a:rPr lang="en-GB" dirty="0" smtClean="0">
                <a:solidFill>
                  <a:schemeClr val="accent2"/>
                </a:solidFill>
                <a:latin typeface="Arial" charset="0"/>
              </a:rPr>
              <a:t> important?</a:t>
            </a:r>
          </a:p>
          <a:p>
            <a:pPr>
              <a:lnSpc>
                <a:spcPct val="110000"/>
              </a:lnSpc>
            </a:pPr>
            <a:endParaRPr lang="en-GB" dirty="0">
              <a:solidFill>
                <a:schemeClr val="accent2"/>
              </a:solidFill>
              <a:latin typeface="Arial" charset="0"/>
            </a:endParaRPr>
          </a:p>
          <a:p>
            <a:endParaRPr lang="en-US" b="1" dirty="0"/>
          </a:p>
        </p:txBody>
      </p:sp>
      <p:cxnSp>
        <p:nvCxnSpPr>
          <p:cNvPr id="4" name="Straight Connector 3"/>
          <p:cNvCxnSpPr/>
          <p:nvPr/>
        </p:nvCxnSpPr>
        <p:spPr>
          <a:xfrm>
            <a:off x="8991600" y="0"/>
            <a:ext cx="0" cy="6858000"/>
          </a:xfrm>
          <a:prstGeom prst="line">
            <a:avLst/>
          </a:prstGeom>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3628208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33400" y="0"/>
            <a:ext cx="8610600" cy="914400"/>
          </a:xfrm>
        </p:spPr>
        <p:txBody>
          <a:bodyPr/>
          <a:lstStyle/>
          <a:p>
            <a:r>
              <a:rPr lang="en-US" sz="3600" dirty="0" smtClean="0">
                <a:solidFill>
                  <a:schemeClr val="tx1"/>
                </a:solidFill>
                <a:latin typeface="+mj-lt"/>
              </a:rPr>
              <a:t>Why are you searching? </a:t>
            </a:r>
            <a:endParaRPr lang="en-GB" sz="3600" b="1" i="1" dirty="0" smtClean="0">
              <a:solidFill>
                <a:schemeClr val="tx1"/>
              </a:solidFill>
              <a:latin typeface="+mj-lt"/>
            </a:endParaRPr>
          </a:p>
        </p:txBody>
      </p:sp>
      <p:sp>
        <p:nvSpPr>
          <p:cNvPr id="2" name="TextBox 1"/>
          <p:cNvSpPr txBox="1"/>
          <p:nvPr/>
        </p:nvSpPr>
        <p:spPr>
          <a:xfrm>
            <a:off x="457200" y="1441371"/>
            <a:ext cx="8382000" cy="3816429"/>
          </a:xfrm>
          <a:prstGeom prst="rect">
            <a:avLst/>
          </a:prstGeom>
          <a:noFill/>
        </p:spPr>
        <p:txBody>
          <a:bodyPr wrap="square" rtlCol="0">
            <a:spAutoFit/>
          </a:bodyPr>
          <a:lstStyle/>
          <a:p>
            <a:r>
              <a:rPr lang="en-GB" sz="1600" b="1" dirty="0" smtClean="0">
                <a:solidFill>
                  <a:schemeClr val="accent1">
                    <a:lumMod val="75000"/>
                  </a:schemeClr>
                </a:solidFill>
                <a:latin typeface="Arial" charset="0"/>
              </a:rPr>
              <a:t>Novelty</a:t>
            </a:r>
            <a:r>
              <a:rPr lang="en-GB" sz="1600" dirty="0" smtClean="0">
                <a:latin typeface="Arial" charset="0"/>
              </a:rPr>
              <a:t> – is this idea already protected?</a:t>
            </a:r>
          </a:p>
          <a:p>
            <a:endParaRPr lang="en-GB" sz="1600" dirty="0">
              <a:latin typeface="Arial" charset="0"/>
            </a:endParaRPr>
          </a:p>
          <a:p>
            <a:r>
              <a:rPr lang="en-GB" sz="1600" b="1" dirty="0">
                <a:solidFill>
                  <a:schemeClr val="accent1">
                    <a:lumMod val="75000"/>
                  </a:schemeClr>
                </a:solidFill>
                <a:latin typeface="Arial" charset="0"/>
              </a:rPr>
              <a:t>Infringement</a:t>
            </a:r>
            <a:r>
              <a:rPr lang="en-GB" sz="1600" dirty="0">
                <a:latin typeface="Arial" charset="0"/>
              </a:rPr>
              <a:t> – </a:t>
            </a:r>
            <a:r>
              <a:rPr lang="en-GB" sz="1600" dirty="0" smtClean="0">
                <a:latin typeface="Arial" charset="0"/>
              </a:rPr>
              <a:t>is </a:t>
            </a:r>
            <a:r>
              <a:rPr lang="en-GB" sz="1600" dirty="0">
                <a:latin typeface="Arial" charset="0"/>
              </a:rPr>
              <a:t>anyone trying to </a:t>
            </a:r>
            <a:r>
              <a:rPr lang="en-GB" sz="1600" dirty="0" smtClean="0">
                <a:latin typeface="Arial" charset="0"/>
              </a:rPr>
              <a:t>use or patent an idea which is already protected?</a:t>
            </a:r>
          </a:p>
          <a:p>
            <a:endParaRPr lang="en-GB" sz="1600" dirty="0">
              <a:latin typeface="Arial" charset="0"/>
            </a:endParaRPr>
          </a:p>
          <a:p>
            <a:r>
              <a:rPr lang="en-GB" sz="1600" b="1" dirty="0">
                <a:solidFill>
                  <a:schemeClr val="accent1">
                    <a:lumMod val="75000"/>
                  </a:schemeClr>
                </a:solidFill>
                <a:latin typeface="Arial" charset="0"/>
              </a:rPr>
              <a:t>Solution to a </a:t>
            </a:r>
            <a:r>
              <a:rPr lang="en-GB" sz="1600" b="1" dirty="0" smtClean="0">
                <a:solidFill>
                  <a:schemeClr val="accent1">
                    <a:lumMod val="75000"/>
                  </a:schemeClr>
                </a:solidFill>
                <a:latin typeface="Arial" charset="0"/>
              </a:rPr>
              <a:t>technical problem</a:t>
            </a:r>
            <a:r>
              <a:rPr lang="en-GB" sz="1600" dirty="0" smtClean="0">
                <a:latin typeface="Arial" charset="0"/>
              </a:rPr>
              <a:t> – has anyone already solved a problem you are having?</a:t>
            </a:r>
          </a:p>
          <a:p>
            <a:r>
              <a:rPr lang="en-GB" sz="1600" dirty="0" smtClean="0">
                <a:latin typeface="Arial" charset="0"/>
              </a:rPr>
              <a:t>  </a:t>
            </a:r>
            <a:endParaRPr lang="en-GB" sz="1600" dirty="0">
              <a:latin typeface="Arial" charset="0"/>
            </a:endParaRPr>
          </a:p>
          <a:p>
            <a:r>
              <a:rPr lang="en-GB" sz="1600" b="1" dirty="0">
                <a:solidFill>
                  <a:schemeClr val="accent1">
                    <a:lumMod val="75000"/>
                  </a:schemeClr>
                </a:solidFill>
                <a:latin typeface="Arial" charset="0"/>
              </a:rPr>
              <a:t>Free </a:t>
            </a:r>
            <a:r>
              <a:rPr lang="en-GB" sz="1600" b="1" dirty="0" smtClean="0">
                <a:solidFill>
                  <a:schemeClr val="accent1">
                    <a:lumMod val="75000"/>
                  </a:schemeClr>
                </a:solidFill>
                <a:latin typeface="Arial" charset="0"/>
              </a:rPr>
              <a:t>technology</a:t>
            </a:r>
            <a:r>
              <a:rPr lang="en-GB" sz="1600" b="1" dirty="0" smtClean="0">
                <a:latin typeface="Arial" charset="0"/>
              </a:rPr>
              <a:t> </a:t>
            </a:r>
            <a:r>
              <a:rPr lang="en-GB" sz="1600" dirty="0" smtClean="0">
                <a:latin typeface="Arial" charset="0"/>
              </a:rPr>
              <a:t>– is there an expired patent that you could use?</a:t>
            </a:r>
          </a:p>
          <a:p>
            <a:endParaRPr lang="en-GB" sz="1600" dirty="0">
              <a:latin typeface="Arial" charset="0"/>
            </a:endParaRPr>
          </a:p>
          <a:p>
            <a:r>
              <a:rPr lang="en-GB" sz="1600" b="1" dirty="0" smtClean="0">
                <a:solidFill>
                  <a:schemeClr val="accent1">
                    <a:lumMod val="75000"/>
                  </a:schemeClr>
                </a:solidFill>
                <a:latin typeface="Arial" charset="0"/>
              </a:rPr>
              <a:t>Keeping up to date</a:t>
            </a:r>
            <a:r>
              <a:rPr lang="en-GB" sz="1600" dirty="0" smtClean="0">
                <a:latin typeface="Arial" charset="0"/>
              </a:rPr>
              <a:t> – browsing a wealth of knowledge with commercial value in your area.</a:t>
            </a:r>
          </a:p>
          <a:p>
            <a:endParaRPr lang="en-GB" sz="1600" dirty="0">
              <a:latin typeface="Arial" charset="0"/>
            </a:endParaRPr>
          </a:p>
          <a:p>
            <a:r>
              <a:rPr lang="en-GB" sz="1600" b="1" dirty="0" smtClean="0">
                <a:solidFill>
                  <a:schemeClr val="accent1">
                    <a:lumMod val="75000"/>
                  </a:schemeClr>
                </a:solidFill>
                <a:latin typeface="Arial" charset="0"/>
              </a:rPr>
              <a:t>Company/inventor searches</a:t>
            </a:r>
            <a:r>
              <a:rPr lang="en-GB" sz="1600" b="1" dirty="0" smtClean="0">
                <a:latin typeface="Arial" charset="0"/>
              </a:rPr>
              <a:t> </a:t>
            </a:r>
            <a:r>
              <a:rPr lang="en-GB" sz="1600" dirty="0" smtClean="0">
                <a:latin typeface="Arial" charset="0"/>
              </a:rPr>
              <a:t>– what are your peers and competitors working on? </a:t>
            </a:r>
            <a:r>
              <a:rPr lang="en-GB" sz="1600" i="1" dirty="0" smtClean="0">
                <a:solidFill>
                  <a:schemeClr val="accent3">
                    <a:lumMod val="75000"/>
                  </a:schemeClr>
                </a:solidFill>
                <a:latin typeface="Arial" charset="0"/>
              </a:rPr>
              <a:t>(A very common tool used by companies to check for competition and potential infringement)</a:t>
            </a:r>
          </a:p>
          <a:p>
            <a:endParaRPr lang="en-GB" sz="1600" i="1" dirty="0">
              <a:latin typeface="Arial" charset="0"/>
            </a:endParaRPr>
          </a:p>
          <a:p>
            <a:r>
              <a:rPr lang="en-GB" sz="1600" b="1" dirty="0" smtClean="0">
                <a:solidFill>
                  <a:schemeClr val="accent1">
                    <a:lumMod val="75000"/>
                  </a:schemeClr>
                </a:solidFill>
                <a:latin typeface="Arial" charset="0"/>
              </a:rPr>
              <a:t>Status</a:t>
            </a:r>
            <a:r>
              <a:rPr lang="en-GB" sz="1600" dirty="0" smtClean="0">
                <a:latin typeface="Arial" charset="0"/>
              </a:rPr>
              <a:t> – is the patent you are interested in pending, granted or already expired? </a:t>
            </a:r>
            <a:endParaRPr lang="en-GB" sz="1600" dirty="0">
              <a:latin typeface="Arial" charset="0"/>
            </a:endParaRPr>
          </a:p>
          <a:p>
            <a:endParaRPr lang="en-US" dirty="0"/>
          </a:p>
        </p:txBody>
      </p:sp>
      <p:cxnSp>
        <p:nvCxnSpPr>
          <p:cNvPr id="4" name="Straight Connector 3"/>
          <p:cNvCxnSpPr/>
          <p:nvPr/>
        </p:nvCxnSpPr>
        <p:spPr>
          <a:xfrm>
            <a:off x="8991600" y="76200"/>
            <a:ext cx="0" cy="6858000"/>
          </a:xfrm>
          <a:prstGeom prst="line">
            <a:avLst/>
          </a:prstGeom>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4534953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0"/>
            <a:ext cx="8686800" cy="914400"/>
          </a:xfrm>
        </p:spPr>
        <p:txBody>
          <a:bodyPr/>
          <a:lstStyle/>
          <a:p>
            <a:r>
              <a:rPr lang="en-US" sz="3600" dirty="0" smtClean="0">
                <a:latin typeface="+mj-lt"/>
              </a:rPr>
              <a:t>How are you searching?</a:t>
            </a:r>
            <a:endParaRPr lang="en-GB" sz="3600" b="1" i="1" dirty="0" smtClean="0">
              <a:solidFill>
                <a:schemeClr val="accent2"/>
              </a:solidFill>
              <a:latin typeface="+mj-lt"/>
            </a:endParaRPr>
          </a:p>
        </p:txBody>
      </p:sp>
      <p:sp>
        <p:nvSpPr>
          <p:cNvPr id="5" name="TextBox 4"/>
          <p:cNvSpPr txBox="1"/>
          <p:nvPr/>
        </p:nvSpPr>
        <p:spPr>
          <a:xfrm>
            <a:off x="200025" y="2044005"/>
            <a:ext cx="8229600" cy="1384995"/>
          </a:xfrm>
          <a:prstGeom prst="rect">
            <a:avLst/>
          </a:prstGeom>
          <a:noFill/>
        </p:spPr>
        <p:txBody>
          <a:bodyPr wrap="square" rtlCol="0">
            <a:spAutoFit/>
          </a:bodyPr>
          <a:lstStyle/>
          <a:p>
            <a:pPr marL="742950" indent="-742950">
              <a:buFont typeface="+mj-lt"/>
              <a:buAutoNum type="arabicPeriod"/>
            </a:pPr>
            <a:r>
              <a:rPr lang="en-GB" sz="2800" dirty="0" smtClean="0">
                <a:solidFill>
                  <a:schemeClr val="accent2"/>
                </a:solidFill>
                <a:latin typeface="Arial" charset="0"/>
              </a:rPr>
              <a:t>Classifications </a:t>
            </a:r>
            <a:endParaRPr lang="en-GB" sz="2800" dirty="0">
              <a:solidFill>
                <a:schemeClr val="accent2"/>
              </a:solidFill>
              <a:latin typeface="Arial" charset="0"/>
            </a:endParaRPr>
          </a:p>
          <a:p>
            <a:pPr marL="742950" indent="-742950">
              <a:buFont typeface="+mj-lt"/>
              <a:buAutoNum type="arabicPeriod"/>
            </a:pPr>
            <a:endParaRPr lang="en-GB" sz="2800" dirty="0">
              <a:solidFill>
                <a:schemeClr val="accent2"/>
              </a:solidFill>
              <a:latin typeface="Arial" charset="0"/>
            </a:endParaRPr>
          </a:p>
          <a:p>
            <a:pPr marL="742950" indent="-742950">
              <a:buFont typeface="+mj-lt"/>
              <a:buAutoNum type="arabicPeriod"/>
            </a:pPr>
            <a:r>
              <a:rPr lang="en-GB" sz="2800" dirty="0" smtClean="0">
                <a:solidFill>
                  <a:schemeClr val="accent2"/>
                </a:solidFill>
                <a:latin typeface="Arial" charset="0"/>
              </a:rPr>
              <a:t>Keywords, Names &amp; Combinations</a:t>
            </a:r>
            <a:endParaRPr lang="en-GB" sz="2800" dirty="0">
              <a:solidFill>
                <a:schemeClr val="accent2"/>
              </a:solidFill>
              <a:latin typeface="Arial" charset="0"/>
            </a:endParaRPr>
          </a:p>
        </p:txBody>
      </p:sp>
      <p:cxnSp>
        <p:nvCxnSpPr>
          <p:cNvPr id="4" name="Straight Connector 3"/>
          <p:cNvCxnSpPr/>
          <p:nvPr/>
        </p:nvCxnSpPr>
        <p:spPr>
          <a:xfrm>
            <a:off x="8991600" y="0"/>
            <a:ext cx="0" cy="6858000"/>
          </a:xfrm>
          <a:prstGeom prst="line">
            <a:avLst/>
          </a:prstGeom>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34823841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1676401"/>
            <a:ext cx="8305801" cy="2769989"/>
          </a:xfrm>
          <a:prstGeom prst="rect">
            <a:avLst/>
          </a:prstGeom>
          <a:noFill/>
        </p:spPr>
        <p:txBody>
          <a:bodyPr wrap="square" rtlCol="0">
            <a:spAutoFit/>
          </a:bodyPr>
          <a:lstStyle/>
          <a:p>
            <a:r>
              <a:rPr lang="en-GB" sz="2000" dirty="0" smtClean="0"/>
              <a:t>International Patent Classification, IPC</a:t>
            </a:r>
          </a:p>
          <a:p>
            <a:r>
              <a:rPr lang="en-GB" sz="2000" b="1" i="1" dirty="0" smtClean="0">
                <a:solidFill>
                  <a:schemeClr val="accent2"/>
                </a:solidFill>
              </a:rPr>
              <a:t> </a:t>
            </a:r>
            <a:endParaRPr lang="en-GB" sz="2000" b="1" i="1" dirty="0">
              <a:solidFill>
                <a:schemeClr val="accent2"/>
              </a:solidFill>
            </a:endParaRPr>
          </a:p>
          <a:p>
            <a:pPr algn="r"/>
            <a:r>
              <a:rPr lang="en-US" sz="2000" dirty="0" smtClean="0">
                <a:solidFill>
                  <a:schemeClr val="accent2"/>
                </a:solidFill>
              </a:rPr>
              <a:t>“… </a:t>
            </a:r>
            <a:r>
              <a:rPr lang="en-US" sz="2000" dirty="0">
                <a:solidFill>
                  <a:schemeClr val="accent2"/>
                </a:solidFill>
              </a:rPr>
              <a:t>established by the Strasbourg Agreement 1971, provides for a hierarchical system of language independent symbols for the classification of patents and utility models according to the different areas of technology to which they pertain</a:t>
            </a:r>
            <a:r>
              <a:rPr lang="en-US" sz="2000" dirty="0" smtClean="0">
                <a:solidFill>
                  <a:schemeClr val="accent2"/>
                </a:solidFill>
              </a:rPr>
              <a:t>.”</a:t>
            </a:r>
          </a:p>
          <a:p>
            <a:pPr algn="r"/>
            <a:endParaRPr lang="en-US" sz="2000" dirty="0" smtClean="0">
              <a:solidFill>
                <a:schemeClr val="accent2"/>
              </a:solidFill>
            </a:endParaRPr>
          </a:p>
          <a:p>
            <a:pPr algn="r"/>
            <a:r>
              <a:rPr lang="en-US" sz="1400" i="1" dirty="0" smtClean="0">
                <a:solidFill>
                  <a:schemeClr val="accent2"/>
                </a:solidFill>
              </a:rPr>
              <a:t>- </a:t>
            </a:r>
            <a:r>
              <a:rPr lang="en-US" sz="1400" i="1" dirty="0" smtClean="0">
                <a:solidFill>
                  <a:schemeClr val="accent2"/>
                </a:solidFill>
                <a:hlinkClick r:id="rId2"/>
              </a:rPr>
              <a:t>World Intellectual Property Organization</a:t>
            </a:r>
            <a:r>
              <a:rPr lang="en-US" sz="1200" dirty="0" smtClean="0">
                <a:solidFill>
                  <a:schemeClr val="accent2"/>
                </a:solidFill>
                <a:hlinkClick r:id="rId2"/>
              </a:rPr>
              <a:t> </a:t>
            </a:r>
            <a:endParaRPr lang="en-US" sz="1200" dirty="0">
              <a:solidFill>
                <a:schemeClr val="accent2"/>
              </a:solidFill>
            </a:endParaRPr>
          </a:p>
          <a:p>
            <a:endParaRPr lang="en-GB" sz="2000" b="1" i="1" dirty="0">
              <a:solidFill>
                <a:schemeClr val="accent2"/>
              </a:solidFill>
            </a:endParaRPr>
          </a:p>
        </p:txBody>
      </p:sp>
      <p:sp>
        <p:nvSpPr>
          <p:cNvPr id="9" name="Rectangle 2"/>
          <p:cNvSpPr txBox="1">
            <a:spLocks noChangeArrowheads="1"/>
          </p:cNvSpPr>
          <p:nvPr/>
        </p:nvSpPr>
        <p:spPr>
          <a:xfrm>
            <a:off x="457200" y="0"/>
            <a:ext cx="8686800" cy="914400"/>
          </a:xfrm>
          <a:prstGeom prst="rect">
            <a:avLst/>
          </a:prstGeom>
        </p:spPr>
        <p:txBody>
          <a:bodyPr anchor="b"/>
          <a:lstStyle/>
          <a:p>
            <a:r>
              <a:rPr lang="en-US" sz="3600" dirty="0" smtClean="0">
                <a:latin typeface="+mj-lt"/>
              </a:rPr>
              <a:t>How are you searching?</a:t>
            </a:r>
            <a:endParaRPr lang="en-GB" sz="3600" b="1" i="1" dirty="0">
              <a:solidFill>
                <a:schemeClr val="accent2"/>
              </a:solidFill>
              <a:latin typeface="+mj-lt"/>
            </a:endParaRPr>
          </a:p>
        </p:txBody>
      </p:sp>
      <p:cxnSp>
        <p:nvCxnSpPr>
          <p:cNvPr id="10" name="Straight Connector 9"/>
          <p:cNvCxnSpPr/>
          <p:nvPr/>
        </p:nvCxnSpPr>
        <p:spPr>
          <a:xfrm>
            <a:off x="8991600" y="0"/>
            <a:ext cx="0" cy="6858000"/>
          </a:xfrm>
          <a:prstGeom prst="line">
            <a:avLst/>
          </a:prstGeom>
        </p:spPr>
        <p:style>
          <a:lnRef idx="2">
            <a:schemeClr val="accent3"/>
          </a:lnRef>
          <a:fillRef idx="0">
            <a:schemeClr val="accent3"/>
          </a:fillRef>
          <a:effectRef idx="1">
            <a:schemeClr val="accent3"/>
          </a:effectRef>
          <a:fontRef idx="minor">
            <a:schemeClr val="tx1"/>
          </a:fontRef>
        </p:style>
      </p:cxnSp>
      <p:sp>
        <p:nvSpPr>
          <p:cNvPr id="11" name="Rectangle 2"/>
          <p:cNvSpPr txBox="1">
            <a:spLocks noChangeArrowheads="1"/>
          </p:cNvSpPr>
          <p:nvPr/>
        </p:nvSpPr>
        <p:spPr>
          <a:xfrm>
            <a:off x="762000" y="381000"/>
            <a:ext cx="8534400" cy="914400"/>
          </a:xfrm>
          <a:prstGeom prst="rect">
            <a:avLst/>
          </a:prstGeom>
        </p:spPr>
        <p:txBody>
          <a:bodyPr anchor="b"/>
          <a:lstStyle/>
          <a:p>
            <a:r>
              <a:rPr lang="en-US" sz="2800" dirty="0" smtClean="0"/>
              <a:t>- Classifications</a:t>
            </a:r>
            <a:endParaRPr lang="en-GB" sz="2800" b="1" i="1" dirty="0">
              <a:solidFill>
                <a:schemeClr val="accent2"/>
              </a:solidFill>
            </a:endParaRPr>
          </a:p>
        </p:txBody>
      </p:sp>
      <p:grpSp>
        <p:nvGrpSpPr>
          <p:cNvPr id="12" name="Group 11"/>
          <p:cNvGrpSpPr/>
          <p:nvPr/>
        </p:nvGrpSpPr>
        <p:grpSpPr>
          <a:xfrm>
            <a:off x="1024735" y="4267200"/>
            <a:ext cx="7585866" cy="1015663"/>
            <a:chOff x="1024735" y="4449320"/>
            <a:chExt cx="7585866" cy="1015663"/>
          </a:xfrm>
        </p:grpSpPr>
        <p:grpSp>
          <p:nvGrpSpPr>
            <p:cNvPr id="3" name="Group 2"/>
            <p:cNvGrpSpPr/>
            <p:nvPr/>
          </p:nvGrpSpPr>
          <p:grpSpPr>
            <a:xfrm>
              <a:off x="1024735" y="4495800"/>
              <a:ext cx="7585866" cy="830371"/>
              <a:chOff x="1024735" y="4495800"/>
              <a:chExt cx="7585866" cy="830371"/>
            </a:xfrm>
          </p:grpSpPr>
          <p:sp>
            <p:nvSpPr>
              <p:cNvPr id="7" name="Rectangle 6"/>
              <p:cNvSpPr/>
              <p:nvPr/>
            </p:nvSpPr>
            <p:spPr>
              <a:xfrm>
                <a:off x="1024735" y="4495800"/>
                <a:ext cx="7509665" cy="830371"/>
              </a:xfrm>
              <a:prstGeom prst="rect">
                <a:avLst/>
              </a:prstGeom>
              <a:solidFill>
                <a:srgbClr val="E4B8C2"/>
              </a:solidFill>
              <a:ln w="66675">
                <a:solidFill>
                  <a:srgbClr val="E4B8C2"/>
                </a:solidFill>
                <a:roun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057400" y="4596825"/>
                <a:ext cx="6553201" cy="584775"/>
              </a:xfrm>
              <a:prstGeom prst="rect">
                <a:avLst/>
              </a:prstGeom>
              <a:noFill/>
            </p:spPr>
            <p:txBody>
              <a:bodyPr wrap="square" rtlCol="0">
                <a:spAutoFit/>
              </a:bodyPr>
              <a:lstStyle/>
              <a:p>
                <a:r>
                  <a:rPr lang="en-US" sz="1600" dirty="0" smtClean="0"/>
                  <a:t>Currently about 95% of all patent documents published worldwide are indexed with IPC, which is updated every 5 years. </a:t>
                </a:r>
                <a:endParaRPr lang="en-US" sz="1600" dirty="0"/>
              </a:p>
            </p:txBody>
          </p:sp>
        </p:grpSp>
        <p:sp>
          <p:nvSpPr>
            <p:cNvPr id="4" name="TextBox 3"/>
            <p:cNvSpPr txBox="1"/>
            <p:nvPr/>
          </p:nvSpPr>
          <p:spPr>
            <a:xfrm>
              <a:off x="1276350" y="4449320"/>
              <a:ext cx="304800" cy="1015663"/>
            </a:xfrm>
            <a:prstGeom prst="rect">
              <a:avLst/>
            </a:prstGeom>
            <a:noFill/>
          </p:spPr>
          <p:txBody>
            <a:bodyPr wrap="square" rtlCol="0">
              <a:spAutoFit/>
            </a:bodyPr>
            <a:lstStyle/>
            <a:p>
              <a:r>
                <a:rPr lang="en-GB" sz="6000" dirty="0" smtClean="0">
                  <a:solidFill>
                    <a:srgbClr val="5C0010"/>
                  </a:solidFill>
                  <a:latin typeface="Adobe Garamond Pro" pitchFamily="18" charset="0"/>
                </a:rPr>
                <a:t>!</a:t>
              </a:r>
              <a:endParaRPr lang="en-GB" sz="6000" dirty="0">
                <a:solidFill>
                  <a:srgbClr val="5C0010"/>
                </a:solidFill>
                <a:latin typeface="Adobe Garamond Pro" pitchFamily="18" charset="0"/>
              </a:endParaRPr>
            </a:p>
          </p:txBody>
        </p:sp>
        <p:sp>
          <p:nvSpPr>
            <p:cNvPr id="13" name="TextBox 12"/>
            <p:cNvSpPr txBox="1"/>
            <p:nvPr/>
          </p:nvSpPr>
          <p:spPr>
            <a:xfrm flipV="1">
              <a:off x="1524000" y="4495800"/>
              <a:ext cx="304800" cy="923330"/>
            </a:xfrm>
            <a:prstGeom prst="rect">
              <a:avLst/>
            </a:prstGeom>
            <a:noFill/>
          </p:spPr>
          <p:txBody>
            <a:bodyPr wrap="square" rtlCol="0">
              <a:spAutoFit/>
            </a:bodyPr>
            <a:lstStyle/>
            <a:p>
              <a:r>
                <a:rPr lang="en-GB" sz="5400" dirty="0" smtClean="0">
                  <a:solidFill>
                    <a:srgbClr val="904653"/>
                  </a:solidFill>
                  <a:latin typeface="Adobe Garamond Pro" pitchFamily="18" charset="0"/>
                </a:rPr>
                <a:t>!</a:t>
              </a:r>
              <a:endParaRPr lang="en-GB" sz="5400" dirty="0">
                <a:solidFill>
                  <a:srgbClr val="904653"/>
                </a:solidFill>
                <a:latin typeface="Adobe Garamond Pro" pitchFamily="18" charset="0"/>
              </a:endParaRPr>
            </a:p>
          </p:txBody>
        </p:sp>
      </p:grpSp>
    </p:spTree>
    <p:extLst>
      <p:ext uri="{BB962C8B-B14F-4D97-AF65-F5344CB8AC3E}">
        <p14:creationId xmlns:p14="http://schemas.microsoft.com/office/powerpoint/2010/main" val="16158849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33400" y="0"/>
            <a:ext cx="8610600" cy="914400"/>
          </a:xfrm>
        </p:spPr>
        <p:txBody>
          <a:bodyPr/>
          <a:lstStyle/>
          <a:p>
            <a:r>
              <a:rPr lang="en-US" sz="3600" dirty="0" smtClean="0">
                <a:solidFill>
                  <a:schemeClr val="tx1"/>
                </a:solidFill>
                <a:latin typeface="+mj-lt"/>
              </a:rPr>
              <a:t>IPC Structure</a:t>
            </a:r>
            <a:endParaRPr lang="en-GB" sz="3600" b="1" i="1" dirty="0" smtClean="0">
              <a:solidFill>
                <a:schemeClr val="tx1"/>
              </a:solidFill>
              <a:latin typeface="+mj-lt"/>
            </a:endParaRPr>
          </a:p>
        </p:txBody>
      </p:sp>
      <p:sp>
        <p:nvSpPr>
          <p:cNvPr id="2" name="Rectangle 1"/>
          <p:cNvSpPr/>
          <p:nvPr/>
        </p:nvSpPr>
        <p:spPr>
          <a:xfrm>
            <a:off x="1143000" y="1524000"/>
            <a:ext cx="4114800" cy="646331"/>
          </a:xfrm>
          <a:prstGeom prst="rect">
            <a:avLst/>
          </a:prstGeom>
          <a:solidFill>
            <a:schemeClr val="accent6">
              <a:lumMod val="20000"/>
              <a:lumOff val="80000"/>
            </a:schemeClr>
          </a:solidFill>
        </p:spPr>
        <p:txBody>
          <a:bodyPr wrap="square">
            <a:spAutoFit/>
          </a:bodyPr>
          <a:lstStyle/>
          <a:p>
            <a:r>
              <a:rPr lang="en-GB" sz="3600" b="1" i="1" dirty="0" smtClean="0">
                <a:solidFill>
                  <a:schemeClr val="accent2"/>
                </a:solidFill>
                <a:latin typeface="Arial" charset="0"/>
              </a:rPr>
              <a:t>8 sections:</a:t>
            </a:r>
            <a:endParaRPr lang="en-GB" sz="3600" b="1" i="1" dirty="0">
              <a:solidFill>
                <a:schemeClr val="accent2"/>
              </a:solidFill>
              <a:latin typeface="Arial" charset="0"/>
            </a:endParaRPr>
          </a:p>
        </p:txBody>
      </p:sp>
      <p:sp>
        <p:nvSpPr>
          <p:cNvPr id="3" name="Rectangle 2"/>
          <p:cNvSpPr/>
          <p:nvPr/>
        </p:nvSpPr>
        <p:spPr>
          <a:xfrm>
            <a:off x="4495800" y="1524000"/>
            <a:ext cx="4267200" cy="3939540"/>
          </a:xfrm>
          <a:prstGeom prst="rect">
            <a:avLst/>
          </a:prstGeom>
          <a:solidFill>
            <a:schemeClr val="accent6">
              <a:lumMod val="20000"/>
              <a:lumOff val="80000"/>
            </a:schemeClr>
          </a:solidFill>
        </p:spPr>
        <p:txBody>
          <a:bodyPr wrap="square">
            <a:spAutoFit/>
          </a:bodyPr>
          <a:lstStyle/>
          <a:p>
            <a:r>
              <a:rPr lang="en-US" sz="2000" dirty="0" smtClean="0">
                <a:latin typeface="+mj-lt"/>
              </a:rPr>
              <a:t>A:</a:t>
            </a:r>
            <a:r>
              <a:rPr lang="en-US" sz="2000" dirty="0" smtClean="0">
                <a:solidFill>
                  <a:schemeClr val="accent2"/>
                </a:solidFill>
                <a:latin typeface="Arial" charset="0"/>
              </a:rPr>
              <a:t> </a:t>
            </a:r>
            <a:r>
              <a:rPr lang="en-US" dirty="0" smtClean="0">
                <a:solidFill>
                  <a:schemeClr val="accent3">
                    <a:lumMod val="50000"/>
                  </a:schemeClr>
                </a:solidFill>
                <a:latin typeface="Arial" charset="0"/>
              </a:rPr>
              <a:t>Human necessities</a:t>
            </a:r>
          </a:p>
          <a:p>
            <a:endParaRPr lang="en-US" sz="1000" dirty="0">
              <a:solidFill>
                <a:schemeClr val="tx2">
                  <a:lumMod val="75000"/>
                </a:schemeClr>
              </a:solidFill>
              <a:latin typeface="Arial" charset="0"/>
            </a:endParaRPr>
          </a:p>
          <a:p>
            <a:r>
              <a:rPr lang="en-US" sz="2000" dirty="0" smtClean="0">
                <a:latin typeface="+mj-lt"/>
              </a:rPr>
              <a:t>B:</a:t>
            </a:r>
            <a:r>
              <a:rPr lang="en-US" sz="2000" dirty="0" smtClean="0">
                <a:solidFill>
                  <a:schemeClr val="accent2"/>
                </a:solidFill>
                <a:latin typeface="Arial" charset="0"/>
              </a:rPr>
              <a:t> </a:t>
            </a:r>
            <a:r>
              <a:rPr lang="en-US" dirty="0" smtClean="0">
                <a:solidFill>
                  <a:schemeClr val="accent3">
                    <a:lumMod val="50000"/>
                  </a:schemeClr>
                </a:solidFill>
                <a:latin typeface="Arial" charset="0"/>
              </a:rPr>
              <a:t>Performing operations; transporting</a:t>
            </a:r>
          </a:p>
          <a:p>
            <a:endParaRPr lang="en-US" sz="1000" dirty="0">
              <a:solidFill>
                <a:schemeClr val="tx2">
                  <a:lumMod val="75000"/>
                </a:schemeClr>
              </a:solidFill>
              <a:latin typeface="Arial" charset="0"/>
            </a:endParaRPr>
          </a:p>
          <a:p>
            <a:r>
              <a:rPr lang="en-US" sz="2000" dirty="0" smtClean="0">
                <a:latin typeface="+mj-lt"/>
              </a:rPr>
              <a:t>C:</a:t>
            </a:r>
            <a:r>
              <a:rPr lang="en-US" sz="2000" dirty="0" smtClean="0">
                <a:solidFill>
                  <a:schemeClr val="accent2"/>
                </a:solidFill>
                <a:latin typeface="Arial" charset="0"/>
              </a:rPr>
              <a:t> </a:t>
            </a:r>
            <a:r>
              <a:rPr lang="en-US" b="1" dirty="0" smtClean="0">
                <a:solidFill>
                  <a:schemeClr val="accent3">
                    <a:lumMod val="50000"/>
                  </a:schemeClr>
                </a:solidFill>
                <a:latin typeface="Arial" charset="0"/>
              </a:rPr>
              <a:t>Chemistry; metallurgy</a:t>
            </a:r>
          </a:p>
          <a:p>
            <a:endParaRPr lang="en-US" sz="1000" dirty="0">
              <a:solidFill>
                <a:schemeClr val="tx2">
                  <a:lumMod val="60000"/>
                  <a:lumOff val="40000"/>
                </a:schemeClr>
              </a:solidFill>
              <a:latin typeface="Arial" charset="0"/>
            </a:endParaRPr>
          </a:p>
          <a:p>
            <a:r>
              <a:rPr lang="en-US" sz="2000" dirty="0" smtClean="0">
                <a:latin typeface="+mj-lt"/>
              </a:rPr>
              <a:t>D:</a:t>
            </a:r>
            <a:r>
              <a:rPr lang="en-US" sz="2000" dirty="0" smtClean="0">
                <a:solidFill>
                  <a:schemeClr val="accent2"/>
                </a:solidFill>
                <a:latin typeface="Arial" charset="0"/>
              </a:rPr>
              <a:t> </a:t>
            </a:r>
            <a:r>
              <a:rPr lang="en-US" dirty="0" smtClean="0">
                <a:solidFill>
                  <a:schemeClr val="accent3">
                    <a:lumMod val="50000"/>
                  </a:schemeClr>
                </a:solidFill>
                <a:latin typeface="Arial" charset="0"/>
              </a:rPr>
              <a:t>Textiles; paper</a:t>
            </a:r>
          </a:p>
          <a:p>
            <a:r>
              <a:rPr lang="en-US" sz="1000" dirty="0" smtClean="0">
                <a:solidFill>
                  <a:schemeClr val="tx2">
                    <a:lumMod val="75000"/>
                  </a:schemeClr>
                </a:solidFill>
                <a:latin typeface="Arial" charset="0"/>
              </a:rPr>
              <a:t> </a:t>
            </a:r>
            <a:endParaRPr lang="en-US" sz="1000" dirty="0">
              <a:solidFill>
                <a:schemeClr val="tx2">
                  <a:lumMod val="75000"/>
                </a:schemeClr>
              </a:solidFill>
              <a:latin typeface="Arial" charset="0"/>
            </a:endParaRPr>
          </a:p>
          <a:p>
            <a:r>
              <a:rPr lang="en-US" sz="2000" dirty="0" smtClean="0">
                <a:latin typeface="+mj-lt"/>
              </a:rPr>
              <a:t>E:</a:t>
            </a:r>
            <a:r>
              <a:rPr lang="en-US" sz="2000" dirty="0" smtClean="0">
                <a:solidFill>
                  <a:schemeClr val="accent2"/>
                </a:solidFill>
                <a:latin typeface="Arial" charset="0"/>
              </a:rPr>
              <a:t> </a:t>
            </a:r>
            <a:r>
              <a:rPr lang="en-US" dirty="0" smtClean="0">
                <a:solidFill>
                  <a:schemeClr val="accent3">
                    <a:lumMod val="50000"/>
                  </a:schemeClr>
                </a:solidFill>
                <a:latin typeface="Arial" charset="0"/>
              </a:rPr>
              <a:t>Fixed constructions</a:t>
            </a:r>
          </a:p>
          <a:p>
            <a:endParaRPr lang="en-US" sz="1000" dirty="0">
              <a:solidFill>
                <a:schemeClr val="tx2">
                  <a:lumMod val="75000"/>
                </a:schemeClr>
              </a:solidFill>
              <a:latin typeface="Arial" charset="0"/>
            </a:endParaRPr>
          </a:p>
          <a:p>
            <a:r>
              <a:rPr lang="en-US" sz="2000" dirty="0" smtClean="0">
                <a:latin typeface="+mj-lt"/>
              </a:rPr>
              <a:t>F:</a:t>
            </a:r>
            <a:r>
              <a:rPr lang="en-US" sz="2000" dirty="0" smtClean="0">
                <a:solidFill>
                  <a:schemeClr val="accent2"/>
                </a:solidFill>
                <a:latin typeface="Arial" charset="0"/>
              </a:rPr>
              <a:t> </a:t>
            </a:r>
            <a:r>
              <a:rPr lang="en-US" dirty="0" smtClean="0">
                <a:solidFill>
                  <a:schemeClr val="accent3">
                    <a:lumMod val="50000"/>
                  </a:schemeClr>
                </a:solidFill>
                <a:latin typeface="Arial" charset="0"/>
              </a:rPr>
              <a:t>Mechanical engineering; lighting; heating; weapons; blasting</a:t>
            </a:r>
          </a:p>
          <a:p>
            <a:endParaRPr lang="en-US" sz="1000" dirty="0">
              <a:solidFill>
                <a:schemeClr val="tx2">
                  <a:lumMod val="75000"/>
                </a:schemeClr>
              </a:solidFill>
              <a:latin typeface="Arial" charset="0"/>
            </a:endParaRPr>
          </a:p>
          <a:p>
            <a:r>
              <a:rPr lang="en-US" sz="2000" dirty="0" smtClean="0">
                <a:latin typeface="+mj-lt"/>
              </a:rPr>
              <a:t>G:</a:t>
            </a:r>
            <a:r>
              <a:rPr lang="en-US" sz="2000" dirty="0" smtClean="0">
                <a:solidFill>
                  <a:schemeClr val="accent2"/>
                </a:solidFill>
                <a:latin typeface="Arial" charset="0"/>
              </a:rPr>
              <a:t> </a:t>
            </a:r>
            <a:r>
              <a:rPr lang="en-US" dirty="0" smtClean="0">
                <a:solidFill>
                  <a:schemeClr val="accent3">
                    <a:lumMod val="50000"/>
                  </a:schemeClr>
                </a:solidFill>
                <a:latin typeface="Arial" charset="0"/>
              </a:rPr>
              <a:t>Physics</a:t>
            </a:r>
          </a:p>
          <a:p>
            <a:endParaRPr lang="en-US" sz="1000" dirty="0">
              <a:solidFill>
                <a:schemeClr val="tx2">
                  <a:lumMod val="75000"/>
                </a:schemeClr>
              </a:solidFill>
              <a:latin typeface="Arial" charset="0"/>
            </a:endParaRPr>
          </a:p>
          <a:p>
            <a:r>
              <a:rPr lang="en-US" sz="2000" dirty="0" smtClean="0">
                <a:latin typeface="+mj-lt"/>
              </a:rPr>
              <a:t>H:</a:t>
            </a:r>
            <a:r>
              <a:rPr lang="en-US" sz="2000" dirty="0" smtClean="0">
                <a:solidFill>
                  <a:schemeClr val="accent2"/>
                </a:solidFill>
                <a:latin typeface="Arial" charset="0"/>
              </a:rPr>
              <a:t> </a:t>
            </a:r>
            <a:r>
              <a:rPr lang="en-US" dirty="0" smtClean="0">
                <a:solidFill>
                  <a:schemeClr val="accent3">
                    <a:lumMod val="50000"/>
                  </a:schemeClr>
                </a:solidFill>
                <a:latin typeface="Arial" charset="0"/>
              </a:rPr>
              <a:t>Electricity</a:t>
            </a:r>
            <a:endParaRPr lang="en-US" dirty="0">
              <a:solidFill>
                <a:schemeClr val="accent3">
                  <a:lumMod val="50000"/>
                </a:schemeClr>
              </a:solidFill>
              <a:latin typeface="Arial" charset="0"/>
            </a:endParaRPr>
          </a:p>
        </p:txBody>
      </p:sp>
      <p:sp>
        <p:nvSpPr>
          <p:cNvPr id="7" name="Rectangle 6"/>
          <p:cNvSpPr/>
          <p:nvPr/>
        </p:nvSpPr>
        <p:spPr>
          <a:xfrm>
            <a:off x="685800" y="5511225"/>
            <a:ext cx="4572000" cy="584775"/>
          </a:xfrm>
          <a:prstGeom prst="rect">
            <a:avLst/>
          </a:prstGeom>
        </p:spPr>
        <p:txBody>
          <a:bodyPr>
            <a:spAutoFit/>
          </a:bodyPr>
          <a:lstStyle/>
          <a:p>
            <a:r>
              <a:rPr lang="en-GB" sz="3200" b="1" i="1" dirty="0" smtClean="0">
                <a:solidFill>
                  <a:schemeClr val="accent2"/>
                </a:solidFill>
                <a:latin typeface="Arial" charset="0"/>
              </a:rPr>
              <a:t>70, 000 subgroups</a:t>
            </a:r>
            <a:endParaRPr lang="en-GB" sz="3200" b="1" i="1" dirty="0">
              <a:solidFill>
                <a:schemeClr val="accent2"/>
              </a:solidFill>
              <a:latin typeface="Arial" charset="0"/>
            </a:endParaRPr>
          </a:p>
        </p:txBody>
      </p:sp>
      <p:sp>
        <p:nvSpPr>
          <p:cNvPr id="9" name="Rectangle 8"/>
          <p:cNvSpPr/>
          <p:nvPr/>
        </p:nvSpPr>
        <p:spPr>
          <a:xfrm>
            <a:off x="1219200" y="3362980"/>
            <a:ext cx="4572000" cy="523220"/>
          </a:xfrm>
          <a:prstGeom prst="rect">
            <a:avLst/>
          </a:prstGeom>
        </p:spPr>
        <p:txBody>
          <a:bodyPr>
            <a:spAutoFit/>
          </a:bodyPr>
          <a:lstStyle/>
          <a:p>
            <a:r>
              <a:rPr lang="en-GB" sz="2800" b="1" i="1" dirty="0" smtClean="0">
                <a:solidFill>
                  <a:schemeClr val="accent2"/>
                </a:solidFill>
                <a:latin typeface="Arial" charset="0"/>
              </a:rPr>
              <a:t>624 classes</a:t>
            </a:r>
            <a:endParaRPr lang="en-GB" sz="2800" b="1" i="1" dirty="0">
              <a:solidFill>
                <a:schemeClr val="accent2"/>
              </a:solidFill>
              <a:latin typeface="Arial" charset="0"/>
            </a:endParaRPr>
          </a:p>
        </p:txBody>
      </p:sp>
      <p:sp>
        <p:nvSpPr>
          <p:cNvPr id="10" name="Rectangle 9"/>
          <p:cNvSpPr/>
          <p:nvPr/>
        </p:nvSpPr>
        <p:spPr>
          <a:xfrm>
            <a:off x="1447800" y="4186535"/>
            <a:ext cx="4572000" cy="461665"/>
          </a:xfrm>
          <a:prstGeom prst="rect">
            <a:avLst/>
          </a:prstGeom>
        </p:spPr>
        <p:txBody>
          <a:bodyPr>
            <a:spAutoFit/>
          </a:bodyPr>
          <a:lstStyle/>
          <a:p>
            <a:r>
              <a:rPr lang="en-GB" sz="2400" b="1" i="1" dirty="0" smtClean="0">
                <a:solidFill>
                  <a:schemeClr val="accent2"/>
                </a:solidFill>
                <a:latin typeface="Arial" charset="0"/>
              </a:rPr>
              <a:t>subclasses</a:t>
            </a:r>
            <a:endParaRPr lang="en-GB" sz="2400" b="1" i="1" dirty="0">
              <a:solidFill>
                <a:schemeClr val="accent2"/>
              </a:solidFill>
              <a:latin typeface="Arial" charset="0"/>
            </a:endParaRPr>
          </a:p>
        </p:txBody>
      </p:sp>
      <p:sp>
        <p:nvSpPr>
          <p:cNvPr id="11" name="Rectangle 10"/>
          <p:cNvSpPr/>
          <p:nvPr/>
        </p:nvSpPr>
        <p:spPr>
          <a:xfrm>
            <a:off x="1828800" y="4933890"/>
            <a:ext cx="4572000" cy="400110"/>
          </a:xfrm>
          <a:prstGeom prst="rect">
            <a:avLst/>
          </a:prstGeom>
        </p:spPr>
        <p:txBody>
          <a:bodyPr>
            <a:spAutoFit/>
          </a:bodyPr>
          <a:lstStyle/>
          <a:p>
            <a:r>
              <a:rPr lang="en-GB" sz="2000" b="1" i="1" dirty="0" smtClean="0">
                <a:solidFill>
                  <a:schemeClr val="accent2"/>
                </a:solidFill>
                <a:latin typeface="Arial" charset="0"/>
              </a:rPr>
              <a:t>groups</a:t>
            </a:r>
            <a:endParaRPr lang="en-GB" sz="2000" b="1" i="1" dirty="0">
              <a:solidFill>
                <a:schemeClr val="accent2"/>
              </a:solidFill>
              <a:latin typeface="Arial" charset="0"/>
            </a:endParaRPr>
          </a:p>
        </p:txBody>
      </p:sp>
      <p:sp>
        <p:nvSpPr>
          <p:cNvPr id="8" name="Rectangle 7"/>
          <p:cNvSpPr/>
          <p:nvPr/>
        </p:nvSpPr>
        <p:spPr>
          <a:xfrm>
            <a:off x="609600" y="2539425"/>
            <a:ext cx="4572000" cy="584775"/>
          </a:xfrm>
          <a:prstGeom prst="rect">
            <a:avLst/>
          </a:prstGeom>
        </p:spPr>
        <p:txBody>
          <a:bodyPr>
            <a:spAutoFit/>
          </a:bodyPr>
          <a:lstStyle/>
          <a:p>
            <a:r>
              <a:rPr lang="en-GB" sz="3200" b="1" i="1" dirty="0" smtClean="0">
                <a:solidFill>
                  <a:schemeClr val="accent2"/>
                </a:solidFill>
                <a:latin typeface="Arial" charset="0"/>
              </a:rPr>
              <a:t>118 subsections*</a:t>
            </a:r>
            <a:endParaRPr lang="en-GB" sz="3200" b="1" i="1" dirty="0">
              <a:solidFill>
                <a:schemeClr val="accent2"/>
              </a:solidFill>
              <a:latin typeface="Arial" charset="0"/>
            </a:endParaRPr>
          </a:p>
        </p:txBody>
      </p:sp>
      <p:cxnSp>
        <p:nvCxnSpPr>
          <p:cNvPr id="15" name="Straight Arrow Connector 14"/>
          <p:cNvCxnSpPr/>
          <p:nvPr/>
        </p:nvCxnSpPr>
        <p:spPr>
          <a:xfrm>
            <a:off x="2362200" y="2170331"/>
            <a:ext cx="0" cy="4204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2362200" y="3048000"/>
            <a:ext cx="0" cy="4204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362200" y="3810000"/>
            <a:ext cx="0" cy="4204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2346385" y="4572000"/>
            <a:ext cx="0" cy="4204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400300" y="6318646"/>
            <a:ext cx="6781800" cy="307777"/>
          </a:xfrm>
          <a:prstGeom prst="rect">
            <a:avLst/>
          </a:prstGeom>
          <a:noFill/>
        </p:spPr>
        <p:txBody>
          <a:bodyPr wrap="square" rtlCol="0">
            <a:spAutoFit/>
          </a:bodyPr>
          <a:lstStyle/>
          <a:p>
            <a:r>
              <a:rPr lang="en-US" sz="1400" dirty="0" smtClean="0"/>
              <a:t>* Informative heading consisting of words, doesn’t have classification symbol</a:t>
            </a:r>
            <a:endParaRPr lang="en-US" sz="1400" dirty="0"/>
          </a:p>
        </p:txBody>
      </p:sp>
      <p:cxnSp>
        <p:nvCxnSpPr>
          <p:cNvPr id="20" name="Straight Connector 19"/>
          <p:cNvCxnSpPr/>
          <p:nvPr/>
        </p:nvCxnSpPr>
        <p:spPr>
          <a:xfrm>
            <a:off x="8991600" y="0"/>
            <a:ext cx="0" cy="6858000"/>
          </a:xfrm>
          <a:prstGeom prst="line">
            <a:avLst/>
          </a:prstGeom>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2068688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670988" y="990600"/>
            <a:ext cx="8168212" cy="3551761"/>
            <a:chOff x="678871" y="762000"/>
            <a:chExt cx="8168212" cy="3739467"/>
          </a:xfrm>
        </p:grpSpPr>
        <p:grpSp>
          <p:nvGrpSpPr>
            <p:cNvPr id="26" name="Group 25"/>
            <p:cNvGrpSpPr/>
            <p:nvPr/>
          </p:nvGrpSpPr>
          <p:grpSpPr>
            <a:xfrm>
              <a:off x="678871" y="762000"/>
              <a:ext cx="8168212" cy="3739467"/>
              <a:chOff x="678871" y="838200"/>
              <a:chExt cx="8168212" cy="3739467"/>
            </a:xfrm>
          </p:grpSpPr>
          <p:sp>
            <p:nvSpPr>
              <p:cNvPr id="6" name="Rectangle 5"/>
              <p:cNvSpPr/>
              <p:nvPr/>
            </p:nvSpPr>
            <p:spPr>
              <a:xfrm>
                <a:off x="712175" y="838200"/>
                <a:ext cx="2386796" cy="12524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p:cNvGrpSpPr/>
              <p:nvPr/>
            </p:nvGrpSpPr>
            <p:grpSpPr>
              <a:xfrm>
                <a:off x="678871" y="838201"/>
                <a:ext cx="8168212" cy="3739466"/>
                <a:chOff x="678871" y="814551"/>
                <a:chExt cx="8168212" cy="3739466"/>
              </a:xfrm>
            </p:grpSpPr>
            <p:sp>
              <p:nvSpPr>
                <p:cNvPr id="10" name="Rectangle 9"/>
                <p:cNvSpPr/>
                <p:nvPr/>
              </p:nvSpPr>
              <p:spPr>
                <a:xfrm>
                  <a:off x="712175" y="814551"/>
                  <a:ext cx="8134908" cy="37394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10884" y="814552"/>
                  <a:ext cx="5308916" cy="240494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10884" y="814551"/>
                  <a:ext cx="4091625" cy="181401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685800" y="855123"/>
                  <a:ext cx="351378" cy="369332"/>
                </a:xfrm>
                <a:prstGeom prst="rect">
                  <a:avLst/>
                </a:prstGeom>
                <a:noFill/>
              </p:spPr>
              <p:txBody>
                <a:bodyPr wrap="none" rtlCol="0">
                  <a:spAutoFit/>
                </a:bodyPr>
                <a:lstStyle/>
                <a:p>
                  <a:r>
                    <a:rPr lang="en-US" b="1" i="1" dirty="0" smtClean="0"/>
                    <a:t>C</a:t>
                  </a:r>
                  <a:endParaRPr lang="en-US" b="1" i="1" dirty="0"/>
                </a:p>
              </p:txBody>
            </p:sp>
            <p:sp>
              <p:nvSpPr>
                <p:cNvPr id="14" name="TextBox 13"/>
                <p:cNvSpPr txBox="1"/>
                <p:nvPr/>
              </p:nvSpPr>
              <p:spPr>
                <a:xfrm>
                  <a:off x="3140254" y="855123"/>
                  <a:ext cx="441146" cy="369332"/>
                </a:xfrm>
                <a:prstGeom prst="rect">
                  <a:avLst/>
                </a:prstGeom>
                <a:noFill/>
              </p:spPr>
              <p:txBody>
                <a:bodyPr wrap="none" rtlCol="0">
                  <a:spAutoFit/>
                </a:bodyPr>
                <a:lstStyle/>
                <a:p>
                  <a:r>
                    <a:rPr lang="en-US" b="1" i="1" dirty="0" smtClean="0"/>
                    <a:t>07</a:t>
                  </a:r>
                  <a:endParaRPr lang="en-US" b="1" i="1" dirty="0"/>
                </a:p>
              </p:txBody>
            </p:sp>
            <p:sp>
              <p:nvSpPr>
                <p:cNvPr id="16" name="TextBox 15"/>
                <p:cNvSpPr txBox="1"/>
                <p:nvPr/>
              </p:nvSpPr>
              <p:spPr>
                <a:xfrm>
                  <a:off x="6066616" y="847975"/>
                  <a:ext cx="799267" cy="1555403"/>
                </a:xfrm>
                <a:prstGeom prst="rect">
                  <a:avLst/>
                </a:prstGeom>
                <a:noFill/>
              </p:spPr>
              <p:txBody>
                <a:bodyPr wrap="square" rtlCol="0">
                  <a:spAutoFit/>
                </a:bodyPr>
                <a:lstStyle/>
                <a:p>
                  <a:r>
                    <a:rPr lang="en-US" b="1" i="1" dirty="0" smtClean="0"/>
                    <a:t>67/00</a:t>
                  </a:r>
                </a:p>
                <a:p>
                  <a:endParaRPr lang="en-US" b="1" i="1" dirty="0" smtClean="0"/>
                </a:p>
                <a:p>
                  <a:r>
                    <a:rPr lang="en-US" b="1" i="1" dirty="0" smtClean="0"/>
                    <a:t>or</a:t>
                  </a:r>
                </a:p>
                <a:p>
                  <a:endParaRPr lang="en-US" b="1" i="1" dirty="0" smtClean="0"/>
                </a:p>
                <a:p>
                  <a:r>
                    <a:rPr lang="en-US" b="1" i="1" dirty="0" smtClean="0"/>
                    <a:t>67/58</a:t>
                  </a:r>
                  <a:endParaRPr lang="en-US" b="1" i="1" dirty="0"/>
                </a:p>
              </p:txBody>
            </p:sp>
            <p:sp>
              <p:nvSpPr>
                <p:cNvPr id="17" name="TextBox 16"/>
                <p:cNvSpPr txBox="1"/>
                <p:nvPr/>
              </p:nvSpPr>
              <p:spPr>
                <a:xfrm>
                  <a:off x="4724400" y="855123"/>
                  <a:ext cx="351378" cy="369332"/>
                </a:xfrm>
                <a:prstGeom prst="rect">
                  <a:avLst/>
                </a:prstGeom>
                <a:noFill/>
              </p:spPr>
              <p:txBody>
                <a:bodyPr wrap="none" rtlCol="0">
                  <a:spAutoFit/>
                </a:bodyPr>
                <a:lstStyle/>
                <a:p>
                  <a:r>
                    <a:rPr lang="en-US" b="1" i="1" dirty="0" smtClean="0"/>
                    <a:t>C</a:t>
                  </a:r>
                  <a:endParaRPr lang="en-US" b="1" i="1" dirty="0"/>
                </a:p>
              </p:txBody>
            </p:sp>
            <p:sp>
              <p:nvSpPr>
                <p:cNvPr id="19" name="TextBox 18"/>
                <p:cNvSpPr txBox="1"/>
                <p:nvPr/>
              </p:nvSpPr>
              <p:spPr>
                <a:xfrm>
                  <a:off x="685800" y="1264706"/>
                  <a:ext cx="2141933" cy="388851"/>
                </a:xfrm>
                <a:prstGeom prst="rect">
                  <a:avLst/>
                </a:prstGeom>
                <a:noFill/>
              </p:spPr>
              <p:txBody>
                <a:bodyPr wrap="none" rtlCol="0">
                  <a:spAutoFit/>
                </a:bodyPr>
                <a:lstStyle/>
                <a:p>
                  <a:r>
                    <a:rPr lang="en-US" b="1" dirty="0" smtClean="0">
                      <a:solidFill>
                        <a:schemeClr val="tx2">
                          <a:lumMod val="75000"/>
                        </a:schemeClr>
                      </a:solidFill>
                    </a:rPr>
                    <a:t>1</a:t>
                  </a:r>
                  <a:r>
                    <a:rPr lang="en-US" b="1" baseline="30000" dirty="0" smtClean="0">
                      <a:solidFill>
                        <a:schemeClr val="tx2">
                          <a:lumMod val="75000"/>
                        </a:schemeClr>
                      </a:solidFill>
                    </a:rPr>
                    <a:t>st</a:t>
                  </a:r>
                  <a:r>
                    <a:rPr lang="en-US" b="1" dirty="0" smtClean="0">
                      <a:solidFill>
                        <a:schemeClr val="tx2">
                          <a:lumMod val="75000"/>
                        </a:schemeClr>
                      </a:solidFill>
                    </a:rPr>
                    <a:t> Level </a:t>
                  </a:r>
                  <a:r>
                    <a:rPr lang="en-US" b="1" dirty="0" smtClean="0"/>
                    <a:t>- Section</a:t>
                  </a:r>
                  <a:endParaRPr lang="en-US" b="1" dirty="0"/>
                </a:p>
              </p:txBody>
            </p:sp>
            <p:sp>
              <p:nvSpPr>
                <p:cNvPr id="20" name="TextBox 19"/>
                <p:cNvSpPr txBox="1"/>
                <p:nvPr/>
              </p:nvSpPr>
              <p:spPr>
                <a:xfrm>
                  <a:off x="702519" y="2147204"/>
                  <a:ext cx="2001120" cy="388851"/>
                </a:xfrm>
                <a:prstGeom prst="rect">
                  <a:avLst/>
                </a:prstGeom>
                <a:noFill/>
              </p:spPr>
              <p:txBody>
                <a:bodyPr wrap="square" rtlCol="0">
                  <a:spAutoFit/>
                </a:bodyPr>
                <a:lstStyle/>
                <a:p>
                  <a:r>
                    <a:rPr lang="en-US" b="1" dirty="0" smtClean="0">
                      <a:solidFill>
                        <a:schemeClr val="tx2">
                          <a:lumMod val="75000"/>
                        </a:schemeClr>
                      </a:solidFill>
                    </a:rPr>
                    <a:t>2</a:t>
                  </a:r>
                  <a:r>
                    <a:rPr lang="en-US" b="1" baseline="30000" dirty="0" smtClean="0">
                      <a:solidFill>
                        <a:schemeClr val="tx2">
                          <a:lumMod val="75000"/>
                        </a:schemeClr>
                      </a:solidFill>
                    </a:rPr>
                    <a:t>nd</a:t>
                  </a:r>
                  <a:r>
                    <a:rPr lang="en-US" b="1" dirty="0" smtClean="0">
                      <a:solidFill>
                        <a:schemeClr val="tx2">
                          <a:lumMod val="75000"/>
                        </a:schemeClr>
                      </a:solidFill>
                    </a:rPr>
                    <a:t> Level </a:t>
                  </a:r>
                  <a:r>
                    <a:rPr lang="en-US" b="1" dirty="0" smtClean="0"/>
                    <a:t>- Class</a:t>
                  </a:r>
                  <a:endParaRPr lang="en-US" b="1" dirty="0"/>
                </a:p>
              </p:txBody>
            </p:sp>
            <p:sp>
              <p:nvSpPr>
                <p:cNvPr id="21" name="TextBox 20"/>
                <p:cNvSpPr txBox="1"/>
                <p:nvPr/>
              </p:nvSpPr>
              <p:spPr>
                <a:xfrm>
                  <a:off x="678871" y="2704766"/>
                  <a:ext cx="2403222" cy="388851"/>
                </a:xfrm>
                <a:prstGeom prst="rect">
                  <a:avLst/>
                </a:prstGeom>
                <a:noFill/>
              </p:spPr>
              <p:txBody>
                <a:bodyPr wrap="none" rtlCol="0">
                  <a:spAutoFit/>
                </a:bodyPr>
                <a:lstStyle/>
                <a:p>
                  <a:r>
                    <a:rPr lang="en-US" b="1" dirty="0" smtClean="0">
                      <a:solidFill>
                        <a:schemeClr val="tx2">
                          <a:lumMod val="75000"/>
                        </a:schemeClr>
                      </a:solidFill>
                    </a:rPr>
                    <a:t>3</a:t>
                  </a:r>
                  <a:r>
                    <a:rPr lang="en-US" b="1" baseline="30000" dirty="0" smtClean="0">
                      <a:solidFill>
                        <a:schemeClr val="tx2">
                          <a:lumMod val="75000"/>
                        </a:schemeClr>
                      </a:solidFill>
                    </a:rPr>
                    <a:t>rd</a:t>
                  </a:r>
                  <a:r>
                    <a:rPr lang="en-US" b="1" dirty="0" smtClean="0">
                      <a:solidFill>
                        <a:schemeClr val="tx2">
                          <a:lumMod val="75000"/>
                        </a:schemeClr>
                      </a:solidFill>
                    </a:rPr>
                    <a:t>  Level </a:t>
                  </a:r>
                  <a:r>
                    <a:rPr lang="en-US" b="1" dirty="0" smtClean="0"/>
                    <a:t>- Subclass</a:t>
                  </a:r>
                  <a:endParaRPr lang="en-US" b="1" dirty="0"/>
                </a:p>
              </p:txBody>
            </p:sp>
            <p:sp>
              <p:nvSpPr>
                <p:cNvPr id="23" name="TextBox 22"/>
                <p:cNvSpPr txBox="1"/>
                <p:nvPr/>
              </p:nvSpPr>
              <p:spPr>
                <a:xfrm>
                  <a:off x="693683" y="4028356"/>
                  <a:ext cx="2979683" cy="388851"/>
                </a:xfrm>
                <a:prstGeom prst="rect">
                  <a:avLst/>
                </a:prstGeom>
                <a:noFill/>
              </p:spPr>
              <p:txBody>
                <a:bodyPr wrap="square" rtlCol="0">
                  <a:spAutoFit/>
                </a:bodyPr>
                <a:lstStyle/>
                <a:p>
                  <a:r>
                    <a:rPr lang="en-US" b="1" dirty="0" smtClean="0"/>
                    <a:t>Subgroup - </a:t>
                  </a:r>
                  <a:r>
                    <a:rPr lang="en-US" b="1" dirty="0" smtClean="0">
                      <a:solidFill>
                        <a:schemeClr val="tx2">
                          <a:lumMod val="75000"/>
                        </a:schemeClr>
                      </a:solidFill>
                    </a:rPr>
                    <a:t>Lower  Level</a:t>
                  </a:r>
                  <a:endParaRPr lang="en-US" b="1" dirty="0">
                    <a:solidFill>
                      <a:schemeClr val="tx2">
                        <a:lumMod val="75000"/>
                      </a:schemeClr>
                    </a:solidFill>
                  </a:endParaRPr>
                </a:p>
              </p:txBody>
            </p:sp>
            <p:sp>
              <p:nvSpPr>
                <p:cNvPr id="24" name="TextBox 23"/>
                <p:cNvSpPr txBox="1"/>
                <p:nvPr/>
              </p:nvSpPr>
              <p:spPr>
                <a:xfrm>
                  <a:off x="693683" y="3381816"/>
                  <a:ext cx="2776469" cy="388851"/>
                </a:xfrm>
                <a:prstGeom prst="rect">
                  <a:avLst/>
                </a:prstGeom>
                <a:noFill/>
              </p:spPr>
              <p:txBody>
                <a:bodyPr wrap="square" rtlCol="0">
                  <a:spAutoFit/>
                </a:bodyPr>
                <a:lstStyle/>
                <a:p>
                  <a:r>
                    <a:rPr lang="en-US" b="1" dirty="0" smtClean="0"/>
                    <a:t>Main Group –  </a:t>
                  </a:r>
                  <a:r>
                    <a:rPr lang="en-US" b="1" dirty="0" smtClean="0">
                      <a:solidFill>
                        <a:schemeClr val="tx2">
                          <a:lumMod val="75000"/>
                        </a:schemeClr>
                      </a:solidFill>
                    </a:rPr>
                    <a:t>4</a:t>
                  </a:r>
                  <a:r>
                    <a:rPr lang="en-US" b="1" baseline="30000" dirty="0" smtClean="0">
                      <a:solidFill>
                        <a:schemeClr val="tx2">
                          <a:lumMod val="75000"/>
                        </a:schemeClr>
                      </a:solidFill>
                    </a:rPr>
                    <a:t>th</a:t>
                  </a:r>
                  <a:r>
                    <a:rPr lang="en-US" b="1" dirty="0" smtClean="0">
                      <a:solidFill>
                        <a:schemeClr val="tx2">
                          <a:lumMod val="75000"/>
                        </a:schemeClr>
                      </a:solidFill>
                    </a:rPr>
                    <a:t>  Level </a:t>
                  </a:r>
                  <a:endParaRPr lang="en-US" b="1" dirty="0">
                    <a:solidFill>
                      <a:schemeClr val="tx2">
                        <a:lumMod val="75000"/>
                      </a:schemeClr>
                    </a:solidFill>
                  </a:endParaRPr>
                </a:p>
              </p:txBody>
            </p:sp>
          </p:grpSp>
        </p:grpSp>
        <p:sp>
          <p:nvSpPr>
            <p:cNvPr id="28" name="TextBox 27"/>
            <p:cNvSpPr txBox="1"/>
            <p:nvPr/>
          </p:nvSpPr>
          <p:spPr>
            <a:xfrm>
              <a:off x="685800" y="1533064"/>
              <a:ext cx="2834176" cy="388851"/>
            </a:xfrm>
            <a:prstGeom prst="rect">
              <a:avLst/>
            </a:prstGeom>
            <a:noFill/>
          </p:spPr>
          <p:txBody>
            <a:bodyPr wrap="square" rtlCol="0">
              <a:spAutoFit/>
            </a:bodyPr>
            <a:lstStyle/>
            <a:p>
              <a:r>
                <a:rPr lang="en-GB" dirty="0" smtClean="0">
                  <a:solidFill>
                    <a:schemeClr val="accent2"/>
                  </a:solidFill>
                  <a:latin typeface="Arial" charset="0"/>
                </a:rPr>
                <a:t>Chemistry</a:t>
              </a:r>
              <a:r>
                <a:rPr lang="en-GB" dirty="0">
                  <a:solidFill>
                    <a:schemeClr val="accent2"/>
                  </a:solidFill>
                  <a:latin typeface="Arial" charset="0"/>
                </a:rPr>
                <a:t>, </a:t>
              </a:r>
              <a:r>
                <a:rPr lang="en-GB" dirty="0" smtClean="0">
                  <a:solidFill>
                    <a:schemeClr val="accent2"/>
                  </a:solidFill>
                  <a:latin typeface="Arial" charset="0"/>
                </a:rPr>
                <a:t>Metallurgy</a:t>
              </a:r>
              <a:endParaRPr lang="en-GB" dirty="0">
                <a:solidFill>
                  <a:schemeClr val="accent2"/>
                </a:solidFill>
                <a:latin typeface="Arial" charset="0"/>
              </a:endParaRPr>
            </a:p>
          </p:txBody>
        </p:sp>
        <p:sp>
          <p:nvSpPr>
            <p:cNvPr id="29" name="TextBox 28"/>
            <p:cNvSpPr txBox="1"/>
            <p:nvPr/>
          </p:nvSpPr>
          <p:spPr>
            <a:xfrm>
              <a:off x="2703639" y="2098804"/>
              <a:ext cx="2554161" cy="646331"/>
            </a:xfrm>
            <a:prstGeom prst="rect">
              <a:avLst/>
            </a:prstGeom>
            <a:noFill/>
          </p:spPr>
          <p:txBody>
            <a:bodyPr wrap="square" rtlCol="0">
              <a:spAutoFit/>
            </a:bodyPr>
            <a:lstStyle/>
            <a:p>
              <a:r>
                <a:rPr lang="en-GB" dirty="0" smtClean="0">
                  <a:solidFill>
                    <a:schemeClr val="accent2"/>
                  </a:solidFill>
                  <a:latin typeface="Arial" charset="0"/>
                </a:rPr>
                <a:t>Organic Chemistry</a:t>
              </a:r>
              <a:endParaRPr lang="en-GB" dirty="0">
                <a:solidFill>
                  <a:schemeClr val="accent2"/>
                </a:solidFill>
                <a:latin typeface="Arial" charset="0"/>
              </a:endParaRPr>
            </a:p>
            <a:p>
              <a:endParaRPr lang="en-US" b="1" i="1" dirty="0"/>
            </a:p>
          </p:txBody>
        </p:sp>
        <p:sp>
          <p:nvSpPr>
            <p:cNvPr id="27" name="Rectangle 26"/>
            <p:cNvSpPr/>
            <p:nvPr/>
          </p:nvSpPr>
          <p:spPr>
            <a:xfrm>
              <a:off x="3581400" y="2576016"/>
              <a:ext cx="3589283" cy="622161"/>
            </a:xfrm>
            <a:prstGeom prst="rect">
              <a:avLst/>
            </a:prstGeom>
          </p:spPr>
          <p:txBody>
            <a:bodyPr wrap="square">
              <a:spAutoFit/>
            </a:bodyPr>
            <a:lstStyle/>
            <a:p>
              <a:pPr>
                <a:lnSpc>
                  <a:spcPct val="90000"/>
                </a:lnSpc>
                <a:buFontTx/>
                <a:buNone/>
              </a:pPr>
              <a:r>
                <a:rPr lang="en-GB" dirty="0">
                  <a:solidFill>
                    <a:schemeClr val="accent2"/>
                  </a:solidFill>
                  <a:latin typeface="Arial" charset="0"/>
                </a:rPr>
                <a:t>Acyclic or carbocyclic compounds</a:t>
              </a:r>
            </a:p>
          </p:txBody>
        </p:sp>
        <p:sp>
          <p:nvSpPr>
            <p:cNvPr id="30" name="Rectangle 29"/>
            <p:cNvSpPr/>
            <p:nvPr/>
          </p:nvSpPr>
          <p:spPr>
            <a:xfrm>
              <a:off x="4114800" y="4030587"/>
              <a:ext cx="3903633" cy="341632"/>
            </a:xfrm>
            <a:prstGeom prst="rect">
              <a:avLst/>
            </a:prstGeom>
          </p:spPr>
          <p:txBody>
            <a:bodyPr wrap="none">
              <a:spAutoFit/>
            </a:bodyPr>
            <a:lstStyle/>
            <a:p>
              <a:pPr>
                <a:lnSpc>
                  <a:spcPct val="90000"/>
                </a:lnSpc>
                <a:buFontTx/>
                <a:buNone/>
              </a:pPr>
              <a:r>
                <a:rPr lang="en-GB" dirty="0">
                  <a:solidFill>
                    <a:schemeClr val="accent2"/>
                  </a:solidFill>
                  <a:latin typeface="Arial" charset="0"/>
                </a:rPr>
                <a:t>Preparation of carboxylic acid esters</a:t>
              </a:r>
            </a:p>
          </p:txBody>
        </p:sp>
        <p:sp>
          <p:nvSpPr>
            <p:cNvPr id="31" name="Rectangle 30"/>
            <p:cNvSpPr/>
            <p:nvPr/>
          </p:nvSpPr>
          <p:spPr>
            <a:xfrm>
              <a:off x="4114800" y="3202040"/>
              <a:ext cx="4732283" cy="680489"/>
            </a:xfrm>
            <a:prstGeom prst="rect">
              <a:avLst/>
            </a:prstGeom>
          </p:spPr>
          <p:txBody>
            <a:bodyPr wrap="square">
              <a:spAutoFit/>
            </a:bodyPr>
            <a:lstStyle/>
            <a:p>
              <a:r>
                <a:rPr lang="en-GB" dirty="0" smtClean="0">
                  <a:solidFill>
                    <a:schemeClr val="accent2"/>
                  </a:solidFill>
                  <a:latin typeface="Arial" charset="0"/>
                </a:rPr>
                <a:t>Separation/purification/stabilisation/use </a:t>
              </a:r>
              <a:r>
                <a:rPr lang="en-GB" dirty="0">
                  <a:solidFill>
                    <a:schemeClr val="accent2"/>
                  </a:solidFill>
                  <a:latin typeface="Arial" charset="0"/>
                </a:rPr>
                <a:t>of </a:t>
              </a:r>
              <a:endParaRPr lang="en-GB" dirty="0" smtClean="0">
                <a:solidFill>
                  <a:schemeClr val="accent2"/>
                </a:solidFill>
                <a:latin typeface="Arial" charset="0"/>
              </a:endParaRPr>
            </a:p>
            <a:p>
              <a:r>
                <a:rPr lang="en-GB" dirty="0" smtClean="0">
                  <a:solidFill>
                    <a:schemeClr val="accent2"/>
                  </a:solidFill>
                  <a:latin typeface="Arial" charset="0"/>
                </a:rPr>
                <a:t>additives</a:t>
              </a:r>
              <a:r>
                <a:rPr lang="en-GB" dirty="0">
                  <a:solidFill>
                    <a:schemeClr val="accent2"/>
                  </a:solidFill>
                  <a:latin typeface="Arial" charset="0"/>
                </a:rPr>
                <a:t>….by liquid-liquid treatment</a:t>
              </a:r>
            </a:p>
          </p:txBody>
        </p:sp>
      </p:grpSp>
      <p:sp>
        <p:nvSpPr>
          <p:cNvPr id="33" name="TextBox 32"/>
          <p:cNvSpPr txBox="1"/>
          <p:nvPr/>
        </p:nvSpPr>
        <p:spPr>
          <a:xfrm>
            <a:off x="3429000" y="3440668"/>
            <a:ext cx="761747" cy="369332"/>
          </a:xfrm>
          <a:prstGeom prst="rect">
            <a:avLst/>
          </a:prstGeom>
          <a:noFill/>
        </p:spPr>
        <p:txBody>
          <a:bodyPr wrap="none" rtlCol="0">
            <a:spAutoFit/>
          </a:bodyPr>
          <a:lstStyle/>
          <a:p>
            <a:r>
              <a:rPr lang="en-US" b="1" i="1" dirty="0" smtClean="0"/>
              <a:t>67/</a:t>
            </a:r>
            <a:r>
              <a:rPr lang="en-US" b="1" i="1" dirty="0" smtClean="0">
                <a:solidFill>
                  <a:srgbClr val="FF0000"/>
                </a:solidFill>
              </a:rPr>
              <a:t>00</a:t>
            </a:r>
          </a:p>
        </p:txBody>
      </p:sp>
      <p:sp>
        <p:nvSpPr>
          <p:cNvPr id="34" name="TextBox 33"/>
          <p:cNvSpPr txBox="1"/>
          <p:nvPr/>
        </p:nvSpPr>
        <p:spPr>
          <a:xfrm>
            <a:off x="3447393" y="4050268"/>
            <a:ext cx="761747" cy="369332"/>
          </a:xfrm>
          <a:prstGeom prst="rect">
            <a:avLst/>
          </a:prstGeom>
          <a:noFill/>
        </p:spPr>
        <p:txBody>
          <a:bodyPr wrap="none" rtlCol="0">
            <a:spAutoFit/>
          </a:bodyPr>
          <a:lstStyle/>
          <a:p>
            <a:r>
              <a:rPr lang="en-US" b="1" i="1" dirty="0" smtClean="0"/>
              <a:t>67/</a:t>
            </a:r>
            <a:r>
              <a:rPr lang="en-US" b="1" i="1" dirty="0" smtClean="0">
                <a:solidFill>
                  <a:srgbClr val="FF0000"/>
                </a:solidFill>
              </a:rPr>
              <a:t>58</a:t>
            </a:r>
            <a:endParaRPr lang="en-US" b="1" i="1" dirty="0">
              <a:solidFill>
                <a:srgbClr val="FF0000"/>
              </a:solidFill>
            </a:endParaRPr>
          </a:p>
        </p:txBody>
      </p:sp>
      <p:sp>
        <p:nvSpPr>
          <p:cNvPr id="32" name="Rectangle 2"/>
          <p:cNvSpPr>
            <a:spLocks noGrp="1" noChangeArrowheads="1"/>
          </p:cNvSpPr>
          <p:nvPr>
            <p:ph type="title"/>
          </p:nvPr>
        </p:nvSpPr>
        <p:spPr>
          <a:xfrm>
            <a:off x="533400" y="0"/>
            <a:ext cx="8610600" cy="914400"/>
          </a:xfrm>
        </p:spPr>
        <p:txBody>
          <a:bodyPr/>
          <a:lstStyle/>
          <a:p>
            <a:r>
              <a:rPr lang="en-US" sz="3600" dirty="0" smtClean="0">
                <a:solidFill>
                  <a:schemeClr val="tx1"/>
                </a:solidFill>
                <a:latin typeface="+mj-lt"/>
              </a:rPr>
              <a:t>IPC Example</a:t>
            </a:r>
            <a:endParaRPr lang="en-GB" sz="3600" b="1" i="1" dirty="0" smtClean="0">
              <a:solidFill>
                <a:schemeClr val="tx1"/>
              </a:solidFill>
              <a:latin typeface="+mj-lt"/>
            </a:endParaRPr>
          </a:p>
        </p:txBody>
      </p:sp>
      <p:cxnSp>
        <p:nvCxnSpPr>
          <p:cNvPr id="38" name="Straight Connector 37"/>
          <p:cNvCxnSpPr/>
          <p:nvPr/>
        </p:nvCxnSpPr>
        <p:spPr>
          <a:xfrm>
            <a:off x="8991600" y="0"/>
            <a:ext cx="0" cy="6858000"/>
          </a:xfrm>
          <a:prstGeom prst="line">
            <a:avLst/>
          </a:prstGeom>
        </p:spPr>
        <p:style>
          <a:lnRef idx="2">
            <a:schemeClr val="accent3"/>
          </a:lnRef>
          <a:fillRef idx="0">
            <a:schemeClr val="accent3"/>
          </a:fillRef>
          <a:effectRef idx="1">
            <a:schemeClr val="accent3"/>
          </a:effectRef>
          <a:fontRef idx="minor">
            <a:schemeClr val="tx1"/>
          </a:fontRef>
        </p:style>
      </p:cxnSp>
      <p:grpSp>
        <p:nvGrpSpPr>
          <p:cNvPr id="39" name="Group 38"/>
          <p:cNvGrpSpPr/>
          <p:nvPr/>
        </p:nvGrpSpPr>
        <p:grpSpPr>
          <a:xfrm>
            <a:off x="1024735" y="4953000"/>
            <a:ext cx="7585866" cy="1015663"/>
            <a:chOff x="1024735" y="4449320"/>
            <a:chExt cx="7585866" cy="1015663"/>
          </a:xfrm>
        </p:grpSpPr>
        <p:grpSp>
          <p:nvGrpSpPr>
            <p:cNvPr id="40" name="Group 39"/>
            <p:cNvGrpSpPr/>
            <p:nvPr/>
          </p:nvGrpSpPr>
          <p:grpSpPr>
            <a:xfrm>
              <a:off x="1024735" y="4495800"/>
              <a:ext cx="7585866" cy="830371"/>
              <a:chOff x="1024735" y="4495800"/>
              <a:chExt cx="7585866" cy="830371"/>
            </a:xfrm>
          </p:grpSpPr>
          <p:sp>
            <p:nvSpPr>
              <p:cNvPr id="43" name="Rectangle 42"/>
              <p:cNvSpPr/>
              <p:nvPr/>
            </p:nvSpPr>
            <p:spPr>
              <a:xfrm>
                <a:off x="1024735" y="4495800"/>
                <a:ext cx="7509665" cy="830371"/>
              </a:xfrm>
              <a:prstGeom prst="rect">
                <a:avLst/>
              </a:prstGeom>
              <a:solidFill>
                <a:srgbClr val="E4B8C2"/>
              </a:solidFill>
              <a:ln w="66675">
                <a:solidFill>
                  <a:srgbClr val="E4B8C2"/>
                </a:solidFill>
                <a:roun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p:cNvSpPr txBox="1"/>
              <p:nvPr/>
            </p:nvSpPr>
            <p:spPr>
              <a:xfrm>
                <a:off x="2057400" y="4626545"/>
                <a:ext cx="6553201" cy="584775"/>
              </a:xfrm>
              <a:prstGeom prst="rect">
                <a:avLst/>
              </a:prstGeom>
              <a:noFill/>
            </p:spPr>
            <p:txBody>
              <a:bodyPr wrap="square" rtlCol="0">
                <a:spAutoFit/>
              </a:bodyPr>
              <a:lstStyle/>
              <a:p>
                <a:r>
                  <a:rPr lang="en-GB" sz="1600" dirty="0" smtClean="0"/>
                  <a:t>C07C67/58 </a:t>
                </a:r>
                <a:r>
                  <a:rPr lang="en-GB" sz="1600" dirty="0"/>
                  <a:t>IPC number only points at a classification of a patent, within which there are </a:t>
                </a:r>
                <a:r>
                  <a:rPr lang="en-GB" sz="1600" dirty="0" smtClean="0"/>
                  <a:t>many patents</a:t>
                </a:r>
                <a:r>
                  <a:rPr lang="en-GB" sz="1600" dirty="0"/>
                  <a:t>, each with the unique number</a:t>
                </a:r>
                <a:r>
                  <a:rPr lang="en-GB" sz="1600" dirty="0" smtClean="0"/>
                  <a:t>.</a:t>
                </a:r>
                <a:endParaRPr lang="en-GB" sz="1600" dirty="0"/>
              </a:p>
            </p:txBody>
          </p:sp>
        </p:grpSp>
        <p:sp>
          <p:nvSpPr>
            <p:cNvPr id="41" name="TextBox 40"/>
            <p:cNvSpPr txBox="1"/>
            <p:nvPr/>
          </p:nvSpPr>
          <p:spPr>
            <a:xfrm>
              <a:off x="1276350" y="4449320"/>
              <a:ext cx="304800" cy="1015663"/>
            </a:xfrm>
            <a:prstGeom prst="rect">
              <a:avLst/>
            </a:prstGeom>
            <a:noFill/>
          </p:spPr>
          <p:txBody>
            <a:bodyPr wrap="square" rtlCol="0">
              <a:spAutoFit/>
            </a:bodyPr>
            <a:lstStyle/>
            <a:p>
              <a:r>
                <a:rPr lang="en-GB" sz="6000" dirty="0" smtClean="0">
                  <a:solidFill>
                    <a:srgbClr val="5C0010"/>
                  </a:solidFill>
                  <a:latin typeface="Adobe Garamond Pro" pitchFamily="18" charset="0"/>
                </a:rPr>
                <a:t>!</a:t>
              </a:r>
              <a:endParaRPr lang="en-GB" sz="6000" dirty="0">
                <a:solidFill>
                  <a:srgbClr val="5C0010"/>
                </a:solidFill>
                <a:latin typeface="Adobe Garamond Pro" pitchFamily="18" charset="0"/>
              </a:endParaRPr>
            </a:p>
          </p:txBody>
        </p:sp>
        <p:sp>
          <p:nvSpPr>
            <p:cNvPr id="42" name="TextBox 41"/>
            <p:cNvSpPr txBox="1"/>
            <p:nvPr/>
          </p:nvSpPr>
          <p:spPr>
            <a:xfrm flipV="1">
              <a:off x="1524000" y="4495800"/>
              <a:ext cx="304800" cy="923330"/>
            </a:xfrm>
            <a:prstGeom prst="rect">
              <a:avLst/>
            </a:prstGeom>
            <a:noFill/>
          </p:spPr>
          <p:txBody>
            <a:bodyPr wrap="square" rtlCol="0">
              <a:spAutoFit/>
            </a:bodyPr>
            <a:lstStyle/>
            <a:p>
              <a:r>
                <a:rPr lang="en-GB" sz="5400" dirty="0" smtClean="0">
                  <a:solidFill>
                    <a:srgbClr val="904653"/>
                  </a:solidFill>
                  <a:latin typeface="Adobe Garamond Pro" pitchFamily="18" charset="0"/>
                </a:rPr>
                <a:t>!</a:t>
              </a:r>
              <a:endParaRPr lang="en-GB" sz="5400" dirty="0">
                <a:solidFill>
                  <a:srgbClr val="904653"/>
                </a:solidFill>
                <a:latin typeface="Adobe Garamond Pro" pitchFamily="18" charset="0"/>
              </a:endParaRPr>
            </a:p>
          </p:txBody>
        </p:sp>
      </p:grpSp>
    </p:spTree>
    <p:extLst>
      <p:ext uri="{BB962C8B-B14F-4D97-AF65-F5344CB8AC3E}">
        <p14:creationId xmlns:p14="http://schemas.microsoft.com/office/powerpoint/2010/main" val="3164817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04800" y="1647799"/>
            <a:ext cx="8431924" cy="400110"/>
          </a:xfrm>
          <a:prstGeom prst="rect">
            <a:avLst/>
          </a:prstGeom>
          <a:noFill/>
        </p:spPr>
        <p:txBody>
          <a:bodyPr wrap="square" rtlCol="0">
            <a:spAutoFit/>
          </a:bodyPr>
          <a:lstStyle/>
          <a:p>
            <a:r>
              <a:rPr lang="en-GB" sz="2000" dirty="0" smtClean="0">
                <a:latin typeface="Arial" charset="0"/>
              </a:rPr>
              <a:t>European Patent Classification, ECLA </a:t>
            </a:r>
            <a:endParaRPr lang="en-GB" sz="2000" b="1" i="1" dirty="0">
              <a:solidFill>
                <a:schemeClr val="accent2"/>
              </a:solidFill>
              <a:latin typeface="Arial" charset="0"/>
            </a:endParaRPr>
          </a:p>
        </p:txBody>
      </p:sp>
      <p:sp>
        <p:nvSpPr>
          <p:cNvPr id="8" name="Rectangle 2"/>
          <p:cNvSpPr txBox="1">
            <a:spLocks noChangeArrowheads="1"/>
          </p:cNvSpPr>
          <p:nvPr/>
        </p:nvSpPr>
        <p:spPr>
          <a:xfrm>
            <a:off x="457200" y="0"/>
            <a:ext cx="8686800" cy="914400"/>
          </a:xfrm>
          <a:prstGeom prst="rect">
            <a:avLst/>
          </a:prstGeom>
        </p:spPr>
        <p:txBody>
          <a:bodyPr anchor="b"/>
          <a:lstStyle/>
          <a:p>
            <a:r>
              <a:rPr lang="en-US" sz="3600" dirty="0" smtClean="0">
                <a:latin typeface="+mj-lt"/>
              </a:rPr>
              <a:t>How are you searching?</a:t>
            </a:r>
            <a:endParaRPr lang="en-GB" sz="3600" b="1" i="1" dirty="0">
              <a:solidFill>
                <a:schemeClr val="accent2"/>
              </a:solidFill>
              <a:latin typeface="+mj-lt"/>
            </a:endParaRPr>
          </a:p>
        </p:txBody>
      </p:sp>
      <p:cxnSp>
        <p:nvCxnSpPr>
          <p:cNvPr id="13" name="Straight Connector 12"/>
          <p:cNvCxnSpPr/>
          <p:nvPr/>
        </p:nvCxnSpPr>
        <p:spPr>
          <a:xfrm>
            <a:off x="8991600" y="0"/>
            <a:ext cx="0" cy="6858000"/>
          </a:xfrm>
          <a:prstGeom prst="line">
            <a:avLst/>
          </a:prstGeom>
        </p:spPr>
        <p:style>
          <a:lnRef idx="2">
            <a:schemeClr val="accent3"/>
          </a:lnRef>
          <a:fillRef idx="0">
            <a:schemeClr val="accent3"/>
          </a:fillRef>
          <a:effectRef idx="1">
            <a:schemeClr val="accent3"/>
          </a:effectRef>
          <a:fontRef idx="minor">
            <a:schemeClr val="tx1"/>
          </a:fontRef>
        </p:style>
      </p:cxnSp>
      <p:sp>
        <p:nvSpPr>
          <p:cNvPr id="14" name="Rectangle 2"/>
          <p:cNvSpPr txBox="1">
            <a:spLocks noChangeArrowheads="1"/>
          </p:cNvSpPr>
          <p:nvPr/>
        </p:nvSpPr>
        <p:spPr>
          <a:xfrm>
            <a:off x="762000" y="381000"/>
            <a:ext cx="8534400" cy="914400"/>
          </a:xfrm>
          <a:prstGeom prst="rect">
            <a:avLst/>
          </a:prstGeom>
        </p:spPr>
        <p:txBody>
          <a:bodyPr anchor="b"/>
          <a:lstStyle/>
          <a:p>
            <a:r>
              <a:rPr lang="en-US" sz="2800" dirty="0" smtClean="0"/>
              <a:t>- Classifications</a:t>
            </a:r>
            <a:endParaRPr lang="en-GB" sz="2800" b="1" i="1" dirty="0">
              <a:solidFill>
                <a:schemeClr val="accent2"/>
              </a:solidFill>
            </a:endParaRPr>
          </a:p>
        </p:txBody>
      </p:sp>
      <p:grpSp>
        <p:nvGrpSpPr>
          <p:cNvPr id="15" name="Group 14"/>
          <p:cNvGrpSpPr/>
          <p:nvPr/>
        </p:nvGrpSpPr>
        <p:grpSpPr>
          <a:xfrm>
            <a:off x="681288" y="4114799"/>
            <a:ext cx="7585866" cy="1066801"/>
            <a:chOff x="1024735" y="4461990"/>
            <a:chExt cx="7585866" cy="864181"/>
          </a:xfrm>
        </p:grpSpPr>
        <p:grpSp>
          <p:nvGrpSpPr>
            <p:cNvPr id="16" name="Group 15"/>
            <p:cNvGrpSpPr/>
            <p:nvPr/>
          </p:nvGrpSpPr>
          <p:grpSpPr>
            <a:xfrm>
              <a:off x="1024735" y="4495800"/>
              <a:ext cx="7585866" cy="830371"/>
              <a:chOff x="1024735" y="4495800"/>
              <a:chExt cx="7585866" cy="830371"/>
            </a:xfrm>
          </p:grpSpPr>
          <p:sp>
            <p:nvSpPr>
              <p:cNvPr id="19" name="Rectangle 18"/>
              <p:cNvSpPr/>
              <p:nvPr/>
            </p:nvSpPr>
            <p:spPr>
              <a:xfrm>
                <a:off x="1024735" y="4495800"/>
                <a:ext cx="7509665" cy="830371"/>
              </a:xfrm>
              <a:prstGeom prst="rect">
                <a:avLst/>
              </a:prstGeom>
              <a:solidFill>
                <a:srgbClr val="E4B8C2"/>
              </a:solidFill>
              <a:ln w="66675">
                <a:solidFill>
                  <a:srgbClr val="E4B8C2"/>
                </a:solidFill>
                <a:roun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2057400" y="4596825"/>
                <a:ext cx="6553201" cy="338554"/>
              </a:xfrm>
              <a:prstGeom prst="rect">
                <a:avLst/>
              </a:prstGeom>
              <a:noFill/>
            </p:spPr>
            <p:txBody>
              <a:bodyPr wrap="square" rtlCol="0">
                <a:spAutoFit/>
              </a:bodyPr>
              <a:lstStyle/>
              <a:p>
                <a:endParaRPr lang="en-US" sz="1600" dirty="0"/>
              </a:p>
            </p:txBody>
          </p:sp>
        </p:grpSp>
        <p:sp>
          <p:nvSpPr>
            <p:cNvPr id="17" name="TextBox 16"/>
            <p:cNvSpPr txBox="1"/>
            <p:nvPr/>
          </p:nvSpPr>
          <p:spPr>
            <a:xfrm>
              <a:off x="1157037" y="4461990"/>
              <a:ext cx="400050" cy="520680"/>
            </a:xfrm>
            <a:prstGeom prst="rect">
              <a:avLst/>
            </a:prstGeom>
            <a:noFill/>
          </p:spPr>
          <p:txBody>
            <a:bodyPr wrap="square" rtlCol="0">
              <a:spAutoFit/>
            </a:bodyPr>
            <a:lstStyle/>
            <a:p>
              <a:r>
                <a:rPr lang="en-GB" sz="6000" dirty="0" smtClean="0">
                  <a:solidFill>
                    <a:srgbClr val="5C0010"/>
                  </a:solidFill>
                  <a:latin typeface="Adobe Garamond Pro" pitchFamily="18" charset="0"/>
                </a:rPr>
                <a:t>!</a:t>
              </a:r>
              <a:endParaRPr lang="en-GB" sz="6000" dirty="0">
                <a:solidFill>
                  <a:srgbClr val="5C0010"/>
                </a:solidFill>
                <a:latin typeface="Adobe Garamond Pro" pitchFamily="18" charset="0"/>
              </a:endParaRPr>
            </a:p>
          </p:txBody>
        </p:sp>
        <p:sp>
          <p:nvSpPr>
            <p:cNvPr id="18" name="TextBox 17"/>
            <p:cNvSpPr txBox="1"/>
            <p:nvPr/>
          </p:nvSpPr>
          <p:spPr>
            <a:xfrm flipV="1">
              <a:off x="1362622" y="4729371"/>
              <a:ext cx="352425" cy="473346"/>
            </a:xfrm>
            <a:prstGeom prst="rect">
              <a:avLst/>
            </a:prstGeom>
            <a:noFill/>
          </p:spPr>
          <p:txBody>
            <a:bodyPr wrap="square" rtlCol="0">
              <a:spAutoFit/>
            </a:bodyPr>
            <a:lstStyle/>
            <a:p>
              <a:r>
                <a:rPr lang="en-GB" sz="5400" dirty="0" smtClean="0">
                  <a:solidFill>
                    <a:srgbClr val="904653"/>
                  </a:solidFill>
                  <a:latin typeface="Adobe Garamond Pro" pitchFamily="18" charset="0"/>
                </a:rPr>
                <a:t>!</a:t>
              </a:r>
              <a:endParaRPr lang="en-GB" sz="5400" dirty="0">
                <a:solidFill>
                  <a:srgbClr val="904653"/>
                </a:solidFill>
                <a:latin typeface="Adobe Garamond Pro" pitchFamily="18" charset="0"/>
              </a:endParaRPr>
            </a:p>
          </p:txBody>
        </p:sp>
      </p:grpSp>
      <p:sp>
        <p:nvSpPr>
          <p:cNvPr id="3" name="Rectangle 2"/>
          <p:cNvSpPr/>
          <p:nvPr/>
        </p:nvSpPr>
        <p:spPr>
          <a:xfrm>
            <a:off x="1713953" y="4038600"/>
            <a:ext cx="6266014" cy="1077218"/>
          </a:xfrm>
          <a:prstGeom prst="rect">
            <a:avLst/>
          </a:prstGeom>
        </p:spPr>
        <p:txBody>
          <a:bodyPr wrap="square">
            <a:spAutoFit/>
          </a:bodyPr>
          <a:lstStyle/>
          <a:p>
            <a:endParaRPr lang="en-GB" sz="1600" dirty="0"/>
          </a:p>
          <a:p>
            <a:r>
              <a:rPr lang="en-GB" sz="1600" dirty="0"/>
              <a:t>Unlike IPC codes, ECLA codes are not printed on patent documents and the whole classification is updated </a:t>
            </a:r>
            <a:r>
              <a:rPr lang="en-GB" sz="1600" dirty="0" smtClean="0"/>
              <a:t>regularly. ELCA exists for the ease of searching.</a:t>
            </a:r>
            <a:endParaRPr lang="en-GB" sz="1600" dirty="0"/>
          </a:p>
        </p:txBody>
      </p:sp>
      <p:sp>
        <p:nvSpPr>
          <p:cNvPr id="2" name="Rectangle 1"/>
          <p:cNvSpPr/>
          <p:nvPr/>
        </p:nvSpPr>
        <p:spPr>
          <a:xfrm>
            <a:off x="457200" y="2505670"/>
            <a:ext cx="7809954" cy="923330"/>
          </a:xfrm>
          <a:prstGeom prst="rect">
            <a:avLst/>
          </a:prstGeom>
        </p:spPr>
        <p:txBody>
          <a:bodyPr wrap="square">
            <a:spAutoFit/>
          </a:bodyPr>
          <a:lstStyle/>
          <a:p>
            <a:r>
              <a:rPr lang="en-GB" dirty="0"/>
              <a:t>The European Classification </a:t>
            </a:r>
            <a:r>
              <a:rPr lang="en-GB" dirty="0" smtClean="0"/>
              <a:t>system </a:t>
            </a:r>
            <a:r>
              <a:rPr lang="en-GB" dirty="0"/>
              <a:t>is a European Patent office internal classification system based on the IPC symbols, but containing greater detail – 134,000 groups instead of 70,000.</a:t>
            </a:r>
          </a:p>
        </p:txBody>
      </p:sp>
    </p:spTree>
    <p:extLst>
      <p:ext uri="{BB962C8B-B14F-4D97-AF65-F5344CB8AC3E}">
        <p14:creationId xmlns:p14="http://schemas.microsoft.com/office/powerpoint/2010/main" val="16523978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4343400" y="1676400"/>
            <a:ext cx="0" cy="2362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889958" y="4038600"/>
            <a:ext cx="7187242" cy="0"/>
          </a:xfrm>
          <a:prstGeom prst="line">
            <a:avLst/>
          </a:prstGeom>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00449" y="5014658"/>
            <a:ext cx="1126588" cy="951367"/>
          </a:xfrm>
          <a:prstGeom prst="rect">
            <a:avLst/>
          </a:prstGeom>
        </p:spPr>
      </p:pic>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4643323"/>
            <a:ext cx="1042057" cy="612399"/>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75642" y="4643323"/>
            <a:ext cx="1042057" cy="612399"/>
          </a:xfrm>
          <a:prstGeom prst="rect">
            <a:avLst/>
          </a:prstGeom>
        </p:spPr>
      </p:pic>
      <p:sp>
        <p:nvSpPr>
          <p:cNvPr id="12" name="TextBox 11"/>
          <p:cNvSpPr txBox="1"/>
          <p:nvPr/>
        </p:nvSpPr>
        <p:spPr>
          <a:xfrm>
            <a:off x="889958" y="1676400"/>
            <a:ext cx="1736373" cy="369332"/>
          </a:xfrm>
          <a:prstGeom prst="rect">
            <a:avLst/>
          </a:prstGeom>
          <a:noFill/>
        </p:spPr>
        <p:txBody>
          <a:bodyPr wrap="none" rtlCol="0">
            <a:spAutoFit/>
          </a:bodyPr>
          <a:lstStyle/>
          <a:p>
            <a:r>
              <a:rPr lang="en-US" dirty="0" smtClean="0"/>
              <a:t>General advice</a:t>
            </a:r>
            <a:endParaRPr lang="en-US" dirty="0"/>
          </a:p>
        </p:txBody>
      </p:sp>
      <p:cxnSp>
        <p:nvCxnSpPr>
          <p:cNvPr id="17" name="Straight Connector 16"/>
          <p:cNvCxnSpPr/>
          <p:nvPr/>
        </p:nvCxnSpPr>
        <p:spPr>
          <a:xfrm>
            <a:off x="889958" y="1676400"/>
            <a:ext cx="0" cy="3693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889958" y="1676400"/>
            <a:ext cx="405442" cy="0"/>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019800" y="1676400"/>
            <a:ext cx="2172390" cy="369332"/>
          </a:xfrm>
          <a:prstGeom prst="rect">
            <a:avLst/>
          </a:prstGeom>
          <a:noFill/>
        </p:spPr>
        <p:txBody>
          <a:bodyPr wrap="none" rtlCol="0">
            <a:spAutoFit/>
          </a:bodyPr>
          <a:lstStyle/>
          <a:p>
            <a:r>
              <a:rPr lang="en-US" dirty="0" smtClean="0"/>
              <a:t>General truncation*</a:t>
            </a:r>
            <a:endParaRPr lang="en-US" dirty="0"/>
          </a:p>
        </p:txBody>
      </p:sp>
      <p:cxnSp>
        <p:nvCxnSpPr>
          <p:cNvPr id="22" name="Straight Connector 21"/>
          <p:cNvCxnSpPr/>
          <p:nvPr/>
        </p:nvCxnSpPr>
        <p:spPr>
          <a:xfrm>
            <a:off x="7696200" y="1662023"/>
            <a:ext cx="45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153400" y="1662023"/>
            <a:ext cx="0" cy="383709"/>
          </a:xfrm>
          <a:prstGeom prst="line">
            <a:avLst/>
          </a:prstGeom>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914400" y="4088285"/>
            <a:ext cx="7133516" cy="369332"/>
          </a:xfrm>
          <a:prstGeom prst="rect">
            <a:avLst/>
          </a:prstGeom>
          <a:noFill/>
        </p:spPr>
        <p:txBody>
          <a:bodyPr wrap="square" rtlCol="0">
            <a:spAutoFit/>
          </a:bodyPr>
          <a:lstStyle/>
          <a:p>
            <a:pPr algn="ctr"/>
            <a:r>
              <a:rPr lang="en-US" dirty="0" smtClean="0"/>
              <a:t>Combinations of keywords can be used with Boolean Logic:</a:t>
            </a:r>
            <a:endParaRPr lang="en-US" dirty="0"/>
          </a:p>
        </p:txBody>
      </p:sp>
      <p:sp>
        <p:nvSpPr>
          <p:cNvPr id="31" name="Rectangle 30"/>
          <p:cNvSpPr/>
          <p:nvPr/>
        </p:nvSpPr>
        <p:spPr>
          <a:xfrm>
            <a:off x="762000" y="2209800"/>
            <a:ext cx="3581399" cy="1524007"/>
          </a:xfrm>
          <a:prstGeom prst="rect">
            <a:avLst/>
          </a:prstGeom>
        </p:spPr>
        <p:txBody>
          <a:bodyPr wrap="square">
            <a:spAutoFit/>
          </a:bodyPr>
          <a:lstStyle/>
          <a:p>
            <a:pPr marL="285750" indent="-285750">
              <a:lnSpc>
                <a:spcPct val="150000"/>
              </a:lnSpc>
              <a:buFont typeface="Arial" pitchFamily="34" charset="0"/>
              <a:buChar char="•"/>
            </a:pPr>
            <a:r>
              <a:rPr lang="en-GB" sz="1600" dirty="0" smtClean="0">
                <a:solidFill>
                  <a:schemeClr val="accent2"/>
                </a:solidFill>
                <a:latin typeface="Arial" charset="0"/>
              </a:rPr>
              <a:t>Use words </a:t>
            </a:r>
            <a:r>
              <a:rPr lang="en-GB" sz="1600" dirty="0">
                <a:solidFill>
                  <a:schemeClr val="accent2"/>
                </a:solidFill>
                <a:latin typeface="Arial" charset="0"/>
              </a:rPr>
              <a:t>rather than </a:t>
            </a:r>
            <a:r>
              <a:rPr lang="en-GB" sz="1600" dirty="0" smtClean="0">
                <a:solidFill>
                  <a:schemeClr val="accent2"/>
                </a:solidFill>
                <a:latin typeface="Arial" charset="0"/>
              </a:rPr>
              <a:t>phrases</a:t>
            </a:r>
          </a:p>
          <a:p>
            <a:pPr marL="285750" indent="-285750">
              <a:lnSpc>
                <a:spcPct val="150000"/>
              </a:lnSpc>
              <a:buFont typeface="Arial" pitchFamily="34" charset="0"/>
              <a:buChar char="•"/>
            </a:pPr>
            <a:r>
              <a:rPr lang="en-GB" sz="1600" dirty="0" smtClean="0">
                <a:solidFill>
                  <a:schemeClr val="accent2"/>
                </a:solidFill>
                <a:latin typeface="Arial" charset="0"/>
              </a:rPr>
              <a:t>Try synonyms</a:t>
            </a:r>
          </a:p>
          <a:p>
            <a:pPr marL="285750" indent="-285750">
              <a:lnSpc>
                <a:spcPct val="150000"/>
              </a:lnSpc>
              <a:buFont typeface="Arial" pitchFamily="34" charset="0"/>
              <a:buChar char="•"/>
            </a:pPr>
            <a:r>
              <a:rPr lang="en-GB" sz="1600" dirty="0" smtClean="0">
                <a:solidFill>
                  <a:schemeClr val="accent2"/>
                </a:solidFill>
                <a:latin typeface="Arial" charset="0"/>
              </a:rPr>
              <a:t>Try both English and </a:t>
            </a:r>
            <a:r>
              <a:rPr lang="en-GB" sz="1600" dirty="0">
                <a:solidFill>
                  <a:schemeClr val="accent2"/>
                </a:solidFill>
                <a:latin typeface="Arial" charset="0"/>
              </a:rPr>
              <a:t>US </a:t>
            </a:r>
            <a:r>
              <a:rPr lang="en-GB" sz="1600" dirty="0" smtClean="0">
                <a:solidFill>
                  <a:schemeClr val="accent2"/>
                </a:solidFill>
                <a:latin typeface="Arial" charset="0"/>
              </a:rPr>
              <a:t>spellings</a:t>
            </a:r>
          </a:p>
          <a:p>
            <a:pPr marL="285750" indent="-285750">
              <a:lnSpc>
                <a:spcPct val="150000"/>
              </a:lnSpc>
              <a:buFont typeface="Arial" pitchFamily="34" charset="0"/>
              <a:buChar char="•"/>
            </a:pPr>
            <a:r>
              <a:rPr lang="en-GB" sz="1600" dirty="0" smtClean="0">
                <a:solidFill>
                  <a:schemeClr val="accent2"/>
                </a:solidFill>
                <a:latin typeface="Arial" charset="0"/>
              </a:rPr>
              <a:t>Try </a:t>
            </a:r>
            <a:r>
              <a:rPr lang="en-GB" sz="1600" dirty="0">
                <a:solidFill>
                  <a:schemeClr val="accent2"/>
                </a:solidFill>
                <a:latin typeface="Arial" charset="0"/>
              </a:rPr>
              <a:t>trade </a:t>
            </a:r>
            <a:r>
              <a:rPr lang="en-GB" sz="1600" dirty="0" smtClean="0">
                <a:solidFill>
                  <a:schemeClr val="accent2"/>
                </a:solidFill>
                <a:latin typeface="Arial" charset="0"/>
              </a:rPr>
              <a:t>and </a:t>
            </a:r>
            <a:r>
              <a:rPr lang="en-GB" sz="1600" dirty="0">
                <a:solidFill>
                  <a:schemeClr val="accent2"/>
                </a:solidFill>
                <a:latin typeface="Arial" charset="0"/>
              </a:rPr>
              <a:t>generic </a:t>
            </a:r>
            <a:r>
              <a:rPr lang="en-GB" sz="1600" dirty="0" smtClean="0">
                <a:solidFill>
                  <a:schemeClr val="accent2"/>
                </a:solidFill>
                <a:latin typeface="Arial" charset="0"/>
              </a:rPr>
              <a:t>names.</a:t>
            </a:r>
            <a:endParaRPr lang="en-GB" sz="1600" dirty="0">
              <a:solidFill>
                <a:schemeClr val="accent2"/>
              </a:solidFill>
              <a:latin typeface="Arial" charset="0"/>
            </a:endParaRPr>
          </a:p>
        </p:txBody>
      </p:sp>
      <p:sp>
        <p:nvSpPr>
          <p:cNvPr id="6144" name="Rectangle 6143"/>
          <p:cNvSpPr/>
          <p:nvPr/>
        </p:nvSpPr>
        <p:spPr>
          <a:xfrm>
            <a:off x="4343400" y="2115630"/>
            <a:ext cx="3962400" cy="1815882"/>
          </a:xfrm>
          <a:prstGeom prst="rect">
            <a:avLst/>
          </a:prstGeom>
        </p:spPr>
        <p:txBody>
          <a:bodyPr wrap="square">
            <a:spAutoFit/>
          </a:bodyPr>
          <a:lstStyle/>
          <a:p>
            <a:r>
              <a:rPr lang="en-US" sz="1600" b="1" dirty="0" smtClean="0">
                <a:solidFill>
                  <a:schemeClr val="accent2"/>
                </a:solidFill>
                <a:latin typeface="Arial" charset="0"/>
              </a:rPr>
              <a:t>* - a </a:t>
            </a:r>
            <a:r>
              <a:rPr lang="en-US" sz="1600" b="1" dirty="0">
                <a:solidFill>
                  <a:schemeClr val="accent2"/>
                </a:solidFill>
                <a:latin typeface="Arial" charset="0"/>
              </a:rPr>
              <a:t>string of characters of any </a:t>
            </a:r>
            <a:r>
              <a:rPr lang="en-US" sz="1600" b="1" dirty="0" smtClean="0">
                <a:solidFill>
                  <a:schemeClr val="accent2"/>
                </a:solidFill>
                <a:latin typeface="Arial" charset="0"/>
              </a:rPr>
              <a:t>length;</a:t>
            </a:r>
          </a:p>
          <a:p>
            <a:r>
              <a:rPr lang="en-US" sz="1600" b="1" dirty="0" smtClean="0">
                <a:solidFill>
                  <a:schemeClr val="accent2"/>
                </a:solidFill>
                <a:latin typeface="Arial" charset="0"/>
              </a:rPr>
              <a:t>? </a:t>
            </a:r>
            <a:r>
              <a:rPr lang="en-US" sz="1600" b="1" dirty="0">
                <a:solidFill>
                  <a:schemeClr val="accent2"/>
                </a:solidFill>
                <a:latin typeface="Arial" charset="0"/>
              </a:rPr>
              <a:t>- </a:t>
            </a:r>
            <a:r>
              <a:rPr lang="en-US" sz="1600" b="1" dirty="0" smtClean="0">
                <a:solidFill>
                  <a:schemeClr val="accent2"/>
                </a:solidFill>
                <a:latin typeface="Arial" charset="0"/>
              </a:rPr>
              <a:t>zero </a:t>
            </a:r>
            <a:r>
              <a:rPr lang="en-US" sz="1600" b="1" dirty="0">
                <a:solidFill>
                  <a:schemeClr val="accent2"/>
                </a:solidFill>
                <a:latin typeface="Arial" charset="0"/>
              </a:rPr>
              <a:t>or one </a:t>
            </a:r>
            <a:r>
              <a:rPr lang="en-US" sz="1600" b="1" dirty="0" smtClean="0">
                <a:solidFill>
                  <a:schemeClr val="accent2"/>
                </a:solidFill>
                <a:latin typeface="Arial" charset="0"/>
              </a:rPr>
              <a:t>character;</a:t>
            </a:r>
            <a:endParaRPr lang="en-US" sz="1600" b="1" dirty="0">
              <a:solidFill>
                <a:schemeClr val="accent2"/>
              </a:solidFill>
              <a:latin typeface="Arial" charset="0"/>
            </a:endParaRPr>
          </a:p>
          <a:p>
            <a:r>
              <a:rPr lang="en-US" sz="1600" b="1" dirty="0" smtClean="0">
                <a:solidFill>
                  <a:schemeClr val="accent2"/>
                </a:solidFill>
                <a:latin typeface="Arial" charset="0"/>
              </a:rPr>
              <a:t># </a:t>
            </a:r>
            <a:r>
              <a:rPr lang="en-US" sz="1600" b="1" dirty="0">
                <a:solidFill>
                  <a:schemeClr val="accent2"/>
                </a:solidFill>
                <a:latin typeface="Arial" charset="0"/>
              </a:rPr>
              <a:t>- </a:t>
            </a:r>
            <a:r>
              <a:rPr lang="en-US" sz="1600" b="1" dirty="0" smtClean="0">
                <a:solidFill>
                  <a:schemeClr val="accent2"/>
                </a:solidFill>
                <a:latin typeface="Arial" charset="0"/>
              </a:rPr>
              <a:t>exactly </a:t>
            </a:r>
            <a:r>
              <a:rPr lang="en-US" sz="1600" b="1" dirty="0">
                <a:solidFill>
                  <a:schemeClr val="accent2"/>
                </a:solidFill>
                <a:latin typeface="Arial" charset="0"/>
              </a:rPr>
              <a:t>one </a:t>
            </a:r>
            <a:r>
              <a:rPr lang="en-US" sz="1600" b="1" dirty="0" smtClean="0">
                <a:solidFill>
                  <a:schemeClr val="accent2"/>
                </a:solidFill>
                <a:latin typeface="Arial" charset="0"/>
              </a:rPr>
              <a:t>character.</a:t>
            </a:r>
          </a:p>
          <a:p>
            <a:endParaRPr lang="en-GB" sz="1600" b="1" i="1" dirty="0" smtClean="0">
              <a:solidFill>
                <a:schemeClr val="accent2"/>
              </a:solidFill>
              <a:latin typeface="Arial" charset="0"/>
            </a:endParaRPr>
          </a:p>
          <a:p>
            <a:r>
              <a:rPr lang="en-GB" sz="1600" dirty="0" smtClean="0">
                <a:solidFill>
                  <a:schemeClr val="accent2"/>
                </a:solidFill>
                <a:latin typeface="Arial" charset="0"/>
              </a:rPr>
              <a:t>Example:</a:t>
            </a:r>
          </a:p>
          <a:p>
            <a:r>
              <a:rPr lang="en-GB" sz="1600" dirty="0" err="1" smtClean="0">
                <a:solidFill>
                  <a:schemeClr val="bg2">
                    <a:lumMod val="50000"/>
                  </a:schemeClr>
                </a:solidFill>
                <a:latin typeface="Arial" charset="0"/>
              </a:rPr>
              <a:t>Catal</a:t>
            </a:r>
            <a:r>
              <a:rPr lang="en-GB" sz="1600" dirty="0" smtClean="0">
                <a:solidFill>
                  <a:schemeClr val="bg2">
                    <a:lumMod val="50000"/>
                  </a:schemeClr>
                </a:solidFill>
                <a:latin typeface="Arial" charset="0"/>
              </a:rPr>
              <a:t>* (</a:t>
            </a:r>
            <a:r>
              <a:rPr lang="en-GB" sz="1600" dirty="0">
                <a:solidFill>
                  <a:schemeClr val="bg2">
                    <a:lumMod val="50000"/>
                  </a:schemeClr>
                </a:solidFill>
                <a:latin typeface="Arial" charset="0"/>
              </a:rPr>
              <a:t>includes catalyst, catalysts, catalysis, catalytic </a:t>
            </a:r>
            <a:r>
              <a:rPr lang="en-GB" sz="1600" dirty="0" err="1">
                <a:solidFill>
                  <a:schemeClr val="bg2">
                    <a:lumMod val="50000"/>
                  </a:schemeClr>
                </a:solidFill>
                <a:latin typeface="Arial" charset="0"/>
              </a:rPr>
              <a:t>etc</a:t>
            </a:r>
            <a:r>
              <a:rPr lang="en-GB" sz="1600" dirty="0" smtClean="0">
                <a:solidFill>
                  <a:schemeClr val="bg2">
                    <a:lumMod val="50000"/>
                  </a:schemeClr>
                </a:solidFill>
                <a:latin typeface="Arial" charset="0"/>
              </a:rPr>
              <a:t>)</a:t>
            </a:r>
            <a:endParaRPr lang="en-GB" sz="1600" dirty="0">
              <a:solidFill>
                <a:schemeClr val="bg2">
                  <a:lumMod val="50000"/>
                </a:schemeClr>
              </a:solidFill>
              <a:latin typeface="Arial" charset="0"/>
            </a:endParaRPr>
          </a:p>
        </p:txBody>
      </p:sp>
      <p:sp>
        <p:nvSpPr>
          <p:cNvPr id="6145" name="Rectangle 6144"/>
          <p:cNvSpPr/>
          <p:nvPr/>
        </p:nvSpPr>
        <p:spPr>
          <a:xfrm>
            <a:off x="2657449" y="4555306"/>
            <a:ext cx="3467616" cy="369332"/>
          </a:xfrm>
          <a:prstGeom prst="rect">
            <a:avLst/>
          </a:prstGeom>
        </p:spPr>
        <p:txBody>
          <a:bodyPr wrap="none">
            <a:spAutoFit/>
          </a:bodyPr>
          <a:lstStyle/>
          <a:p>
            <a:pPr>
              <a:defRPr/>
            </a:pPr>
            <a:r>
              <a:rPr lang="en-GB" i="1" dirty="0">
                <a:solidFill>
                  <a:schemeClr val="accent2"/>
                </a:solidFill>
                <a:latin typeface="Arial" charset="0"/>
              </a:rPr>
              <a:t>Catalyst </a:t>
            </a:r>
            <a:r>
              <a:rPr lang="en-GB" b="1" dirty="0">
                <a:solidFill>
                  <a:schemeClr val="accent2"/>
                </a:solidFill>
                <a:latin typeface="Arial" charset="0"/>
              </a:rPr>
              <a:t>and</a:t>
            </a:r>
            <a:r>
              <a:rPr lang="en-GB" i="1" dirty="0">
                <a:solidFill>
                  <a:schemeClr val="accent2"/>
                </a:solidFill>
                <a:latin typeface="Arial" charset="0"/>
              </a:rPr>
              <a:t> </a:t>
            </a:r>
            <a:r>
              <a:rPr lang="en-GB" i="1" dirty="0" err="1">
                <a:solidFill>
                  <a:schemeClr val="accent2"/>
                </a:solidFill>
                <a:latin typeface="Arial" charset="0"/>
              </a:rPr>
              <a:t>sulfur</a:t>
            </a:r>
            <a:r>
              <a:rPr lang="en-GB" i="1" dirty="0">
                <a:solidFill>
                  <a:schemeClr val="accent2"/>
                </a:solidFill>
                <a:latin typeface="Arial" charset="0"/>
              </a:rPr>
              <a:t> </a:t>
            </a:r>
            <a:r>
              <a:rPr lang="en-GB" b="1" dirty="0">
                <a:solidFill>
                  <a:schemeClr val="accent2"/>
                </a:solidFill>
                <a:latin typeface="Arial" charset="0"/>
              </a:rPr>
              <a:t>and</a:t>
            </a:r>
            <a:r>
              <a:rPr lang="en-GB" i="1" dirty="0">
                <a:solidFill>
                  <a:schemeClr val="accent2"/>
                </a:solidFill>
                <a:latin typeface="Arial" charset="0"/>
              </a:rPr>
              <a:t> acrylate</a:t>
            </a:r>
          </a:p>
        </p:txBody>
      </p:sp>
      <p:sp>
        <p:nvSpPr>
          <p:cNvPr id="6147" name="Rectangle 6146"/>
          <p:cNvSpPr/>
          <p:nvPr/>
        </p:nvSpPr>
        <p:spPr>
          <a:xfrm>
            <a:off x="6046619" y="5430941"/>
            <a:ext cx="1954381" cy="369332"/>
          </a:xfrm>
          <a:prstGeom prst="rect">
            <a:avLst/>
          </a:prstGeom>
        </p:spPr>
        <p:txBody>
          <a:bodyPr wrap="none">
            <a:spAutoFit/>
          </a:bodyPr>
          <a:lstStyle/>
          <a:p>
            <a:pPr>
              <a:defRPr/>
            </a:pPr>
            <a:r>
              <a:rPr lang="en-GB" i="1" dirty="0" err="1">
                <a:solidFill>
                  <a:schemeClr val="accent2"/>
                </a:solidFill>
                <a:latin typeface="Arial" charset="0"/>
              </a:rPr>
              <a:t>Butanol</a:t>
            </a:r>
            <a:r>
              <a:rPr lang="en-GB" i="1" dirty="0">
                <a:solidFill>
                  <a:schemeClr val="accent2"/>
                </a:solidFill>
                <a:latin typeface="Arial" charset="0"/>
              </a:rPr>
              <a:t> </a:t>
            </a:r>
            <a:r>
              <a:rPr lang="en-GB" b="1" dirty="0">
                <a:solidFill>
                  <a:schemeClr val="accent2"/>
                </a:solidFill>
                <a:latin typeface="Arial" charset="0"/>
              </a:rPr>
              <a:t>or</a:t>
            </a:r>
            <a:r>
              <a:rPr lang="en-GB" i="1" dirty="0">
                <a:solidFill>
                  <a:schemeClr val="accent2"/>
                </a:solidFill>
                <a:latin typeface="Arial" charset="0"/>
              </a:rPr>
              <a:t> </a:t>
            </a:r>
            <a:r>
              <a:rPr lang="en-GB" i="1" dirty="0" err="1">
                <a:solidFill>
                  <a:schemeClr val="accent2"/>
                </a:solidFill>
                <a:latin typeface="Arial" charset="0"/>
              </a:rPr>
              <a:t>BuOH</a:t>
            </a:r>
            <a:endParaRPr lang="en-GB" i="1" dirty="0">
              <a:solidFill>
                <a:schemeClr val="accent2"/>
              </a:solidFill>
              <a:latin typeface="Arial" charset="0"/>
            </a:endParaRPr>
          </a:p>
        </p:txBody>
      </p:sp>
      <p:sp>
        <p:nvSpPr>
          <p:cNvPr id="6148" name="Rectangle 6147"/>
          <p:cNvSpPr/>
          <p:nvPr/>
        </p:nvSpPr>
        <p:spPr>
          <a:xfrm>
            <a:off x="914400" y="5366869"/>
            <a:ext cx="2031325" cy="369332"/>
          </a:xfrm>
          <a:prstGeom prst="rect">
            <a:avLst/>
          </a:prstGeom>
        </p:spPr>
        <p:txBody>
          <a:bodyPr wrap="none">
            <a:spAutoFit/>
          </a:bodyPr>
          <a:lstStyle/>
          <a:p>
            <a:pPr>
              <a:defRPr/>
            </a:pPr>
            <a:r>
              <a:rPr lang="en-GB" i="1" dirty="0">
                <a:solidFill>
                  <a:schemeClr val="accent2"/>
                </a:solidFill>
                <a:latin typeface="Arial" charset="0"/>
              </a:rPr>
              <a:t>Ester </a:t>
            </a:r>
            <a:r>
              <a:rPr lang="en-GB" b="1" dirty="0">
                <a:solidFill>
                  <a:schemeClr val="accent2"/>
                </a:solidFill>
                <a:latin typeface="Arial" charset="0"/>
              </a:rPr>
              <a:t>not</a:t>
            </a:r>
            <a:r>
              <a:rPr lang="en-GB" i="1" dirty="0">
                <a:solidFill>
                  <a:schemeClr val="accent2"/>
                </a:solidFill>
                <a:latin typeface="Arial" charset="0"/>
              </a:rPr>
              <a:t> succinic</a:t>
            </a:r>
          </a:p>
        </p:txBody>
      </p:sp>
      <p:cxnSp>
        <p:nvCxnSpPr>
          <p:cNvPr id="6150" name="Straight Connector 6149"/>
          <p:cNvCxnSpPr/>
          <p:nvPr/>
        </p:nvCxnSpPr>
        <p:spPr>
          <a:xfrm>
            <a:off x="889958" y="4038600"/>
            <a:ext cx="0" cy="419017"/>
          </a:xfrm>
          <a:prstGeom prst="line">
            <a:avLst/>
          </a:prstGeom>
        </p:spPr>
        <p:style>
          <a:lnRef idx="1">
            <a:schemeClr val="accent1"/>
          </a:lnRef>
          <a:fillRef idx="0">
            <a:schemeClr val="accent1"/>
          </a:fillRef>
          <a:effectRef idx="0">
            <a:schemeClr val="accent1"/>
          </a:effectRef>
          <a:fontRef idx="minor">
            <a:schemeClr val="tx1"/>
          </a:fontRef>
        </p:style>
      </p:cxnSp>
      <p:cxnSp>
        <p:nvCxnSpPr>
          <p:cNvPr id="6152" name="Straight Connector 6151"/>
          <p:cNvCxnSpPr/>
          <p:nvPr/>
        </p:nvCxnSpPr>
        <p:spPr>
          <a:xfrm>
            <a:off x="8077200" y="4038601"/>
            <a:ext cx="0" cy="413265"/>
          </a:xfrm>
          <a:prstGeom prst="line">
            <a:avLst/>
          </a:prstGeom>
        </p:spPr>
        <p:style>
          <a:lnRef idx="1">
            <a:schemeClr val="accent1"/>
          </a:lnRef>
          <a:fillRef idx="0">
            <a:schemeClr val="accent1"/>
          </a:fillRef>
          <a:effectRef idx="0">
            <a:schemeClr val="accent1"/>
          </a:effectRef>
          <a:fontRef idx="minor">
            <a:schemeClr val="tx1"/>
          </a:fontRef>
        </p:style>
      </p:cxnSp>
      <p:sp>
        <p:nvSpPr>
          <p:cNvPr id="23" name="Rectangle 2"/>
          <p:cNvSpPr txBox="1">
            <a:spLocks noChangeArrowheads="1"/>
          </p:cNvSpPr>
          <p:nvPr/>
        </p:nvSpPr>
        <p:spPr>
          <a:xfrm>
            <a:off x="457200" y="0"/>
            <a:ext cx="8686800" cy="914400"/>
          </a:xfrm>
          <a:prstGeom prst="rect">
            <a:avLst/>
          </a:prstGeom>
        </p:spPr>
        <p:txBody>
          <a:bodyPr anchor="b"/>
          <a:lstStyle/>
          <a:p>
            <a:r>
              <a:rPr lang="en-US" sz="3600" dirty="0" smtClean="0">
                <a:latin typeface="+mj-lt"/>
              </a:rPr>
              <a:t>How are you searching?</a:t>
            </a:r>
            <a:endParaRPr lang="en-GB" sz="3600" b="1" i="1" dirty="0">
              <a:solidFill>
                <a:schemeClr val="accent2"/>
              </a:solidFill>
              <a:latin typeface="+mj-lt"/>
            </a:endParaRPr>
          </a:p>
        </p:txBody>
      </p:sp>
      <p:cxnSp>
        <p:nvCxnSpPr>
          <p:cNvPr id="24" name="Straight Connector 23"/>
          <p:cNvCxnSpPr/>
          <p:nvPr/>
        </p:nvCxnSpPr>
        <p:spPr>
          <a:xfrm>
            <a:off x="8991600" y="0"/>
            <a:ext cx="0" cy="6858000"/>
          </a:xfrm>
          <a:prstGeom prst="line">
            <a:avLst/>
          </a:prstGeom>
        </p:spPr>
        <p:style>
          <a:lnRef idx="2">
            <a:schemeClr val="accent3"/>
          </a:lnRef>
          <a:fillRef idx="0">
            <a:schemeClr val="accent3"/>
          </a:fillRef>
          <a:effectRef idx="1">
            <a:schemeClr val="accent3"/>
          </a:effectRef>
          <a:fontRef idx="minor">
            <a:schemeClr val="tx1"/>
          </a:fontRef>
        </p:style>
      </p:cxnSp>
      <p:sp>
        <p:nvSpPr>
          <p:cNvPr id="25" name="Rectangle 2"/>
          <p:cNvSpPr txBox="1">
            <a:spLocks noChangeArrowheads="1"/>
          </p:cNvSpPr>
          <p:nvPr/>
        </p:nvSpPr>
        <p:spPr>
          <a:xfrm>
            <a:off x="762000" y="381000"/>
            <a:ext cx="8534400" cy="914400"/>
          </a:xfrm>
          <a:prstGeom prst="rect">
            <a:avLst/>
          </a:prstGeom>
        </p:spPr>
        <p:txBody>
          <a:bodyPr anchor="b"/>
          <a:lstStyle/>
          <a:p>
            <a:r>
              <a:rPr lang="en-US" sz="2800" dirty="0" smtClean="0"/>
              <a:t>- Keywords, names &amp; combinations</a:t>
            </a:r>
            <a:endParaRPr lang="en-GB" sz="2800" b="1" i="1" dirty="0">
              <a:solidFill>
                <a:schemeClr val="accent2"/>
              </a:solidFill>
            </a:endParaRPr>
          </a:p>
        </p:txBody>
      </p:sp>
      <p:sp>
        <p:nvSpPr>
          <p:cNvPr id="2" name="TextBox 1"/>
          <p:cNvSpPr txBox="1"/>
          <p:nvPr/>
        </p:nvSpPr>
        <p:spPr>
          <a:xfrm>
            <a:off x="2657449" y="6400800"/>
            <a:ext cx="6064481" cy="307777"/>
          </a:xfrm>
          <a:prstGeom prst="rect">
            <a:avLst/>
          </a:prstGeom>
          <a:noFill/>
        </p:spPr>
        <p:txBody>
          <a:bodyPr wrap="none" rtlCol="0">
            <a:spAutoFit/>
          </a:bodyPr>
          <a:lstStyle/>
          <a:p>
            <a:r>
              <a:rPr lang="en-US" sz="1400" dirty="0" smtClean="0"/>
              <a:t>* Each patent database has its own truncation rules to optimize the search</a:t>
            </a:r>
            <a:endParaRPr lang="en-US" sz="1400" dirty="0"/>
          </a:p>
        </p:txBody>
      </p:sp>
    </p:spTree>
    <p:extLst>
      <p:ext uri="{BB962C8B-B14F-4D97-AF65-F5344CB8AC3E}">
        <p14:creationId xmlns:p14="http://schemas.microsoft.com/office/powerpoint/2010/main" val="219278031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BSfC">
      <a:dk1>
        <a:sysClr val="windowText" lastClr="000000"/>
      </a:dk1>
      <a:lt1>
        <a:sysClr val="window" lastClr="FFFFFF"/>
      </a:lt1>
      <a:dk2>
        <a:srgbClr val="795BB5"/>
      </a:dk2>
      <a:lt2>
        <a:srgbClr val="BCBCBC"/>
      </a:lt2>
      <a:accent1>
        <a:srgbClr val="2A0B6A"/>
      </a:accent1>
      <a:accent2>
        <a:srgbClr val="2C1A50"/>
      </a:accent2>
      <a:accent3>
        <a:srgbClr val="8B002A"/>
      </a:accent3>
      <a:accent4>
        <a:srgbClr val="2C1A50"/>
      </a:accent4>
      <a:accent5>
        <a:srgbClr val="190345"/>
      </a:accent5>
      <a:accent6>
        <a:srgbClr val="795BB5"/>
      </a:accent6>
      <a:hlink>
        <a:srgbClr val="2A0B6A"/>
      </a:hlink>
      <a:folHlink>
        <a:srgbClr val="2C1A5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5861</TotalTime>
  <Words>903</Words>
  <Application>Microsoft Office PowerPoint</Application>
  <PresentationFormat>On-screen Show (4:3)</PresentationFormat>
  <Paragraphs>138</Paragraphs>
  <Slides>14</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MS PGothic</vt:lpstr>
      <vt:lpstr>Adobe Garamond Pro</vt:lpstr>
      <vt:lpstr>Arial</vt:lpstr>
      <vt:lpstr>Calibri</vt:lpstr>
      <vt:lpstr>StarSymbol</vt:lpstr>
      <vt:lpstr>Office Theme</vt:lpstr>
      <vt:lpstr>PowerPoint Presentation</vt:lpstr>
      <vt:lpstr>What are you searching for?</vt:lpstr>
      <vt:lpstr>Why are you searching? </vt:lpstr>
      <vt:lpstr>How are you searching?</vt:lpstr>
      <vt:lpstr>PowerPoint Presentation</vt:lpstr>
      <vt:lpstr>IPC Structure</vt:lpstr>
      <vt:lpstr>IPC Example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Patent searching presentation</dc:title>
  <dc:creator>Administrator</dc:creator>
  <cp:lastModifiedBy>Chris Runciman</cp:lastModifiedBy>
  <cp:revision>88</cp:revision>
  <dcterms:modified xsi:type="dcterms:W3CDTF">2020-11-18T10:38:31Z</dcterms:modified>
</cp:coreProperties>
</file>