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263" r:id="rId3"/>
    <p:sldId id="272" r:id="rId4"/>
    <p:sldId id="274" r:id="rId5"/>
    <p:sldId id="264" r:id="rId6"/>
    <p:sldId id="260" r:id="rId7"/>
    <p:sldId id="269" r:id="rId8"/>
    <p:sldId id="270" r:id="rId9"/>
    <p:sldId id="276" r:id="rId10"/>
    <p:sldId id="277" r:id="rId11"/>
    <p:sldId id="275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0B6A"/>
    <a:srgbClr val="8B00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D9B288-B080-44A8-8F21-364ACA8A4F64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EFA069-D786-4D34-8BD5-EC0278EDF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030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C2812-96C4-445C-B67F-39E9FCFE10F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5840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0"/>
          <p:cNvPicPr/>
          <p:nvPr/>
        </p:nvPicPr>
        <p:blipFill>
          <a:blip r:embed="rId4">
            <a:lum bright="-100000"/>
          </a:blip>
          <a:stretch>
            <a:fillRect/>
          </a:stretch>
        </p:blipFill>
        <p:spPr>
          <a:xfrm>
            <a:off x="263520" y="6270480"/>
            <a:ext cx="1944360" cy="326520"/>
          </a:xfrm>
          <a:prstGeom prst="rect">
            <a:avLst/>
          </a:prstGeom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38040" y="2286000"/>
            <a:ext cx="8424360" cy="1142640"/>
          </a:xfrm>
          <a:prstGeom prst="rect">
            <a:avLst/>
          </a:prstGeom>
        </p:spPr>
        <p:txBody>
          <a:bodyPr anchor="b"/>
          <a:lstStyle/>
          <a:p>
            <a:r>
              <a:rPr lang="en-GB" sz="4800">
                <a:solidFill>
                  <a:srgbClr val="97D0ED"/>
                </a:solidFill>
                <a:latin typeface="Arial"/>
                <a:ea typeface="MS PGothic"/>
              </a:rPr>
              <a:t>Click to edit the title text formatClick to edit Master title style</a:t>
            </a:r>
            <a:endParaRPr/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GB"/>
              <a:t>Click to edit the outline text format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n-GB"/>
              <a:t>Second Outline Level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n-GB"/>
              <a:t>Third Outline Level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n-GB"/>
              <a:t>Fourth Outline Level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n-GB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GB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GB"/>
              <a:t>Seventh Outline Level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n-GB"/>
              <a:t>Eighth Outline Level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en-GB"/>
              <a:t>Ninth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stomShape 1"/>
          <p:cNvSpPr/>
          <p:nvPr/>
        </p:nvSpPr>
        <p:spPr>
          <a:xfrm>
            <a:off x="714240" y="1829880"/>
            <a:ext cx="77148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en-GB" sz="3600" b="1" i="1" dirty="0" smtClean="0">
                <a:solidFill>
                  <a:srgbClr val="000000"/>
                </a:solidFill>
                <a:latin typeface="Arial"/>
              </a:rPr>
              <a:t>Reading a Patent</a:t>
            </a:r>
            <a:endParaRPr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1734966" y="4267200"/>
            <a:ext cx="5673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A0B6A"/>
                </a:solidFill>
              </a:rPr>
              <a:t>Developed for Business Skills for Chemists resource</a:t>
            </a:r>
            <a:endParaRPr lang="en-US" dirty="0">
              <a:solidFill>
                <a:srgbClr val="2A0B6A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8991600" y="0"/>
            <a:ext cx="0" cy="6858000"/>
          </a:xfrm>
          <a:prstGeom prst="line">
            <a:avLst/>
          </a:prstGeom>
          <a:ln>
            <a:solidFill>
              <a:srgbClr val="8B002A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6181578"/>
            <a:ext cx="1835621" cy="5365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6181578"/>
            <a:ext cx="3144528" cy="503125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457200" y="0"/>
            <a:ext cx="8686800" cy="914400"/>
          </a:xfrm>
          <a:prstGeom prst="rect">
            <a:avLst/>
          </a:prstGeom>
        </p:spPr>
        <p:txBody>
          <a:bodyPr anchor="b"/>
          <a:lstStyle/>
          <a:p>
            <a:r>
              <a:rPr lang="en-US" sz="3600" dirty="0" smtClean="0">
                <a:latin typeface="+mj-lt"/>
              </a:rPr>
              <a:t>What is next…</a:t>
            </a:r>
            <a:endParaRPr lang="en-GB" sz="3600" b="1" i="1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8991600" y="0"/>
            <a:ext cx="0" cy="68580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799883" y="4217233"/>
            <a:ext cx="7509665" cy="1025064"/>
          </a:xfrm>
          <a:prstGeom prst="rect">
            <a:avLst/>
          </a:prstGeom>
          <a:solidFill>
            <a:srgbClr val="EFEBF0"/>
          </a:solidFill>
          <a:ln w="66675">
            <a:noFill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>
                <a:solidFill>
                  <a:srgbClr val="2A0B6A"/>
                </a:solidFill>
              </a:rPr>
              <a:t>Study </a:t>
            </a:r>
            <a:r>
              <a:rPr lang="en-US" sz="2400" b="1" dirty="0" smtClean="0">
                <a:solidFill>
                  <a:srgbClr val="2A0B6A"/>
                </a:solidFill>
              </a:rPr>
              <a:t>“IPO </a:t>
            </a:r>
            <a:r>
              <a:rPr lang="en-US" sz="2400" b="1" dirty="0">
                <a:solidFill>
                  <a:srgbClr val="2A0B6A"/>
                </a:solidFill>
              </a:rPr>
              <a:t>patent application </a:t>
            </a:r>
            <a:r>
              <a:rPr lang="en-US" sz="2400" b="1" dirty="0" smtClean="0">
                <a:solidFill>
                  <a:srgbClr val="2A0B6A"/>
                </a:solidFill>
              </a:rPr>
              <a:t>guide” </a:t>
            </a:r>
            <a:endParaRPr lang="en-US" sz="2400" b="1" dirty="0">
              <a:solidFill>
                <a:srgbClr val="2A0B6A"/>
              </a:solidFill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7391400" y="4057081"/>
            <a:ext cx="914400" cy="1345368"/>
          </a:xfrm>
          <a:prstGeom prst="rightArrow">
            <a:avLst>
              <a:gd name="adj1" fmla="val 50000"/>
              <a:gd name="adj2" fmla="val 45082"/>
            </a:avLst>
          </a:prstGeom>
          <a:solidFill>
            <a:srgbClr val="003D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90600" y="1905000"/>
            <a:ext cx="7467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Maybe at some stage of your career you will deal with patent applications for your own invention - a good knowledge of searching for, reading and applying for patents will come in handy, and save time and money.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6519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17320" y="0"/>
            <a:ext cx="11704320" cy="6858000"/>
          </a:xfrm>
        </p:spPr>
      </p:pic>
    </p:spTree>
    <p:extLst>
      <p:ext uri="{BB962C8B-B14F-4D97-AF65-F5344CB8AC3E}">
        <p14:creationId xmlns:p14="http://schemas.microsoft.com/office/powerpoint/2010/main" val="4245037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0"/>
            <a:ext cx="8610600" cy="914400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  <a:latin typeface="+mj-lt"/>
              </a:rPr>
              <a:t>Patent Layout</a:t>
            </a:r>
            <a:endParaRPr lang="en-US" sz="36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8991600" y="0"/>
            <a:ext cx="0" cy="6858000"/>
          </a:xfrm>
          <a:prstGeom prst="line">
            <a:avLst/>
          </a:prstGeom>
          <a:ln>
            <a:solidFill>
              <a:srgbClr val="8B002A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69363" y="838200"/>
            <a:ext cx="8191795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/>
              </a:rPr>
              <a:t>Patent Cooperation Treaty (PCT), signed in 1970, lead to the unified patent filing procedures across the 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/>
              </a:rPr>
              <a:t>signatories (see picture below). 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/>
              </a:rPr>
              <a:t>With 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/>
              </a:rPr>
              <a:t>filing 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/>
              </a:rPr>
              <a:t>uniformity came further unified structure of patents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/>
              </a:rPr>
              <a:t>.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Arial" pitchFamily="34"/>
            </a:endParaRPr>
          </a:p>
          <a:p>
            <a:pPr lvl="0"/>
            <a:endParaRPr lang="en-US" sz="1400" b="1" dirty="0" smtClean="0">
              <a:solidFill>
                <a:schemeClr val="tx2">
                  <a:lumMod val="75000"/>
                </a:schemeClr>
              </a:solidFill>
              <a:latin typeface="Arial" pitchFamily="34"/>
            </a:endParaRPr>
          </a:p>
          <a:p>
            <a:pPr lvl="0"/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/>
              </a:rPr>
              <a:t>Now, patents across the world are similar in the way they are structured and written to achieve better legibility and comprehensibility, which serves the main purpose of patents  - to protect the invention. However, some minor differences exist in the appearance of patents granted by different authorities. </a:t>
            </a:r>
          </a:p>
          <a:p>
            <a:pPr lvl="0"/>
            <a:endParaRPr lang="en-US" sz="1400" b="1" dirty="0">
              <a:solidFill>
                <a:schemeClr val="tx2">
                  <a:lumMod val="75000"/>
                </a:schemeClr>
              </a:solidFill>
              <a:latin typeface="Arial" pitchFamily="34"/>
            </a:endParaRPr>
          </a:p>
          <a:p>
            <a:pPr lvl="0"/>
            <a:endParaRPr lang="en-US" sz="1400" b="1" dirty="0">
              <a:solidFill>
                <a:schemeClr val="tx2">
                  <a:lumMod val="75000"/>
                </a:schemeClr>
              </a:solidFill>
              <a:latin typeface="Arial" pitchFamily="34"/>
            </a:endParaRPr>
          </a:p>
          <a:p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69181" y="6330345"/>
            <a:ext cx="363181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Image courtesy of </a:t>
            </a:r>
            <a:r>
              <a:rPr lang="en-US" sz="1000" dirty="0" err="1" smtClean="0"/>
              <a:t>Japinderum</a:t>
            </a:r>
            <a:r>
              <a:rPr lang="en-US" sz="1000" dirty="0" smtClean="0"/>
              <a:t>, CC </a:t>
            </a:r>
            <a:r>
              <a:rPr lang="en-US" sz="1000" dirty="0"/>
              <a:t>BY-SA 3.0, </a:t>
            </a:r>
            <a:r>
              <a:rPr lang="en-US" sz="1000" dirty="0" smtClean="0"/>
              <a:t>2008</a:t>
            </a:r>
            <a:endParaRPr lang="en-US" sz="1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51" y="2883932"/>
            <a:ext cx="7256650" cy="3356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69363" y="2602468"/>
            <a:ext cx="5650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146 Patent Cooperation Treaty members, 2012 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56597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066800" y="1733794"/>
            <a:ext cx="184731" cy="618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90000"/>
              </a:lnSpc>
              <a:spcBef>
                <a:spcPts val="697"/>
              </a:spcBef>
              <a:buClr>
                <a:srgbClr val="3333CC"/>
              </a:buClr>
              <a:buFont typeface="Arial" pitchFamily="34"/>
            </a:pPr>
            <a:endParaRPr lang="en-US" b="1" dirty="0">
              <a:solidFill>
                <a:schemeClr val="tx2">
                  <a:lumMod val="75000"/>
                </a:schemeClr>
              </a:solidFill>
              <a:latin typeface="Arial" pitchFamily="34"/>
            </a:endParaRP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533400" y="0"/>
            <a:ext cx="8610600" cy="914400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  <a:latin typeface="+mj-lt"/>
              </a:rPr>
              <a:t>Key elements of a patent</a:t>
            </a:r>
            <a:endParaRPr lang="en-US" sz="36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8991600" y="0"/>
            <a:ext cx="0" cy="6858000"/>
          </a:xfrm>
          <a:prstGeom prst="line">
            <a:avLst/>
          </a:prstGeom>
          <a:ln>
            <a:solidFill>
              <a:srgbClr val="8B002A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48640" y="1994118"/>
            <a:ext cx="79857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/>
                </a:solidFill>
              </a:rPr>
              <a:t>      All patents contain the same key elements. Knowing these elements and their definition will enable the reader to extract useful information faster and more effectively.  </a:t>
            </a:r>
            <a:endParaRPr lang="en-US" sz="2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602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066800" y="1733794"/>
            <a:ext cx="184731" cy="618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90000"/>
              </a:lnSpc>
              <a:spcBef>
                <a:spcPts val="697"/>
              </a:spcBef>
              <a:buClr>
                <a:srgbClr val="3333CC"/>
              </a:buClr>
              <a:buFont typeface="Arial" pitchFamily="34"/>
            </a:pPr>
            <a:endParaRPr lang="en-US" b="1" dirty="0">
              <a:solidFill>
                <a:schemeClr val="tx2">
                  <a:lumMod val="75000"/>
                </a:schemeClr>
              </a:solidFill>
              <a:latin typeface="Arial" pitchFamily="34"/>
            </a:endParaRP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533400" y="0"/>
            <a:ext cx="8610600" cy="914400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  <a:latin typeface="+mj-lt"/>
              </a:rPr>
              <a:t>Patent </a:t>
            </a:r>
            <a:r>
              <a:rPr lang="en-US" sz="3600" dirty="0">
                <a:solidFill>
                  <a:schemeClr val="tx1"/>
                </a:solidFill>
                <a:latin typeface="+mj-lt"/>
              </a:rPr>
              <a:t>k</a:t>
            </a:r>
            <a:r>
              <a:rPr lang="en-US" sz="3600" dirty="0" smtClean="0">
                <a:solidFill>
                  <a:schemeClr val="tx1"/>
                </a:solidFill>
                <a:latin typeface="+mj-lt"/>
              </a:rPr>
              <a:t>ey elements</a:t>
            </a:r>
            <a:endParaRPr lang="en-US" sz="3600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0580895"/>
              </p:ext>
            </p:extLst>
          </p:nvPr>
        </p:nvGraphicFramePr>
        <p:xfrm>
          <a:off x="533400" y="914400"/>
          <a:ext cx="8077200" cy="5246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5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7227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Element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Description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227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</a:rPr>
                        <a:t>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</a:rPr>
                        <a:t>The title of the patent describes the subject matter in the patent.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8711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</a:rPr>
                        <a:t>Bibliographic details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</a:rPr>
                        <a:t>Anyone involved in the preparation of a patent application is required to provide references that may affect the patentability of the invention.  Both patent and non-patent references are listed.  Typically, foreign patents and U.S. patent publications are also included in the cited references.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5666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</a:rPr>
                        <a:t>Abstract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</a:rPr>
                        <a:t>An abstract is designed to help the readers quickly determine the subject matter of the patent.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6555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</a:rPr>
                        <a:t>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</a:rPr>
                        <a:t>A statement of the field of art to which the invention pertains. This statement may include a paraphrasing of the applicable patent classification definitions.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8711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</a:rPr>
                        <a:t>Background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</a:rPr>
                        <a:t>The background describes the state of the technology before the invention.  Related patents and other references are usually disclosed here.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8711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</a:rPr>
                        <a:t>Summary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</a:rPr>
                        <a:t>The summary is usually a brief, concise description of the invention that does not refer to the drawings.</a:t>
                      </a:r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70195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</a:rPr>
                        <a:t>Detailed 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</a:rPr>
                        <a:t>This section typically refers to the figures and includes a detailed description of the invention with enough information that </a:t>
                      </a:r>
                      <a:r>
                        <a:rPr lang="en-US" sz="1200" b="1" dirty="0" smtClean="0">
                          <a:latin typeface="+mn-lt"/>
                        </a:rPr>
                        <a:t>a</a:t>
                      </a:r>
                      <a:r>
                        <a:rPr lang="en-US" sz="1200" b="1" baseline="0" dirty="0" smtClean="0">
                          <a:latin typeface="+mn-lt"/>
                        </a:rPr>
                        <a:t> person</a:t>
                      </a:r>
                      <a:r>
                        <a:rPr lang="en-US" sz="1200" b="1" dirty="0" smtClean="0">
                          <a:latin typeface="+mn-lt"/>
                        </a:rPr>
                        <a:t> of ordinary skill in the related technology can make and use the invention.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6168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</a:rPr>
                        <a:t>Claims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n-lt"/>
                        </a:rPr>
                        <a:t>The claims describe subject matter of the invention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.</a:t>
                      </a:r>
                      <a:r>
                        <a:rPr lang="en-US" sz="12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  A patent owner only has rights to prevent others from making, using, selling, offering for sale, importing, and/or exporting what is claimed.  Subject matter disclosed in the figures and text are not protected unless that subject matter is also claimed.</a:t>
                      </a:r>
                      <a:endParaRPr lang="en-US" sz="12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90233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</a:rPr>
                        <a:t>Search Report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When patent is filed,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an examiner performs a search of the existing literature, patented and non-patented, to conclude on the uniqueness of the invention. The result of this work is presented as a search report. 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8991600" y="0"/>
            <a:ext cx="0" cy="6858000"/>
          </a:xfrm>
          <a:prstGeom prst="line">
            <a:avLst/>
          </a:prstGeom>
          <a:ln>
            <a:solidFill>
              <a:srgbClr val="8B002A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7393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246" y="838200"/>
            <a:ext cx="4658297" cy="5349240"/>
          </a:xfrm>
          <a:prstGeom prst="rect">
            <a:avLst/>
          </a:prstGeom>
        </p:spPr>
      </p:pic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533400" y="0"/>
            <a:ext cx="8610600" cy="914400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  <a:latin typeface="+mj-lt"/>
              </a:rPr>
              <a:t>Patent example: US Patent Office</a:t>
            </a:r>
            <a:endParaRPr lang="en-US" sz="3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7999" y="1363132"/>
            <a:ext cx="1722967" cy="1725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770967" y="1363132"/>
            <a:ext cx="228600" cy="1725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33400" y="1828800"/>
            <a:ext cx="19812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3400" y="5334000"/>
            <a:ext cx="6096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700052" y="4876800"/>
            <a:ext cx="2329148" cy="1143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700052" y="1828800"/>
            <a:ext cx="2329148" cy="24976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219700" y="1752600"/>
            <a:ext cx="342900" cy="0"/>
          </a:xfrm>
          <a:prstGeom prst="straightConnector1">
            <a:avLst/>
          </a:prstGeom>
          <a:ln w="34925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7061765" y="1820682"/>
            <a:ext cx="187597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2400"/>
            </a:pPr>
            <a:r>
              <a:rPr lang="en-US" sz="1000" b="1" dirty="0" smtClean="0">
                <a:solidFill>
                  <a:schemeClr val="tx2">
                    <a:lumMod val="75000"/>
                  </a:schemeClr>
                </a:solidFill>
                <a:latin typeface="Arial" pitchFamily="34"/>
                <a:ea typeface="DejaVu Sans" pitchFamily="2"/>
                <a:cs typeface="FreeSans" pitchFamily="2"/>
              </a:rPr>
              <a:t>Other possibilities:</a:t>
            </a:r>
          </a:p>
          <a:p>
            <a:pPr marL="285750" lvl="0" indent="-285750" hangingPunct="0"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2400"/>
            </a:pPr>
            <a:r>
              <a:rPr lang="en-US" sz="1000" b="1" dirty="0" smtClean="0">
                <a:solidFill>
                  <a:schemeClr val="tx2">
                    <a:lumMod val="75000"/>
                  </a:schemeClr>
                </a:solidFill>
                <a:latin typeface="Arial" pitchFamily="34"/>
                <a:ea typeface="DejaVu Sans" pitchFamily="2"/>
                <a:cs typeface="FreeSans" pitchFamily="2"/>
              </a:rPr>
              <a:t>A1:  </a:t>
            </a:r>
            <a:r>
              <a:rPr lang="en-US" sz="1000" b="1" dirty="0">
                <a:solidFill>
                  <a:schemeClr val="tx2">
                    <a:lumMod val="75000"/>
                  </a:schemeClr>
                </a:solidFill>
                <a:latin typeface="Arial" pitchFamily="34"/>
                <a:ea typeface="DejaVu Sans" pitchFamily="2"/>
                <a:cs typeface="FreeSans" pitchFamily="2"/>
              </a:rPr>
              <a:t>Patent published with search </a:t>
            </a:r>
            <a:r>
              <a:rPr lang="en-US" sz="1000" b="1" dirty="0" smtClean="0">
                <a:solidFill>
                  <a:schemeClr val="tx2">
                    <a:lumMod val="75000"/>
                  </a:schemeClr>
                </a:solidFill>
                <a:latin typeface="Arial" pitchFamily="34"/>
                <a:ea typeface="DejaVu Sans" pitchFamily="2"/>
                <a:cs typeface="FreeSans" pitchFamily="2"/>
              </a:rPr>
              <a:t>report</a:t>
            </a:r>
          </a:p>
          <a:p>
            <a:pPr marL="285750" lvl="0" indent="-285750" hangingPunct="0"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2400"/>
            </a:pPr>
            <a:r>
              <a:rPr lang="en-US" sz="1000" b="1" dirty="0" smtClean="0">
                <a:solidFill>
                  <a:schemeClr val="tx2">
                    <a:lumMod val="75000"/>
                  </a:schemeClr>
                </a:solidFill>
                <a:latin typeface="Arial" pitchFamily="34"/>
                <a:ea typeface="DejaVu Sans" pitchFamily="2"/>
                <a:cs typeface="FreeSans" pitchFamily="2"/>
              </a:rPr>
              <a:t>A2:  </a:t>
            </a:r>
            <a:r>
              <a:rPr lang="en-US" sz="1000" b="1" dirty="0">
                <a:solidFill>
                  <a:schemeClr val="tx2">
                    <a:lumMod val="75000"/>
                  </a:schemeClr>
                </a:solidFill>
                <a:latin typeface="Arial" pitchFamily="34"/>
                <a:ea typeface="DejaVu Sans" pitchFamily="2"/>
                <a:cs typeface="FreeSans" pitchFamily="2"/>
              </a:rPr>
              <a:t>Patent published without search report</a:t>
            </a:r>
          </a:p>
          <a:p>
            <a:pPr marL="285750" lvl="0" indent="-285750" hangingPunct="0"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2400"/>
            </a:pPr>
            <a:r>
              <a:rPr lang="en-US" sz="1000" b="1" dirty="0" smtClean="0">
                <a:solidFill>
                  <a:schemeClr val="tx2">
                    <a:lumMod val="75000"/>
                  </a:schemeClr>
                </a:solidFill>
                <a:latin typeface="Arial" pitchFamily="34"/>
                <a:ea typeface="DejaVu Sans" pitchFamily="2"/>
                <a:cs typeface="FreeSans" pitchFamily="2"/>
              </a:rPr>
              <a:t>A3:  </a:t>
            </a:r>
            <a:r>
              <a:rPr lang="en-US" sz="1000" b="1" dirty="0">
                <a:solidFill>
                  <a:schemeClr val="tx2">
                    <a:lumMod val="75000"/>
                  </a:schemeClr>
                </a:solidFill>
                <a:latin typeface="Arial" pitchFamily="34"/>
                <a:ea typeface="DejaVu Sans" pitchFamily="2"/>
                <a:cs typeface="FreeSans" pitchFamily="2"/>
              </a:rPr>
              <a:t>Delayed search report</a:t>
            </a:r>
          </a:p>
          <a:p>
            <a:pPr marL="285750" lvl="0" indent="-285750" hangingPunct="0"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2400"/>
            </a:pPr>
            <a:r>
              <a:rPr lang="en-US" sz="1000" b="1" dirty="0" smtClean="0">
                <a:solidFill>
                  <a:schemeClr val="tx2">
                    <a:lumMod val="75000"/>
                  </a:schemeClr>
                </a:solidFill>
                <a:latin typeface="Arial" pitchFamily="34"/>
                <a:ea typeface="DejaVu Sans" pitchFamily="2"/>
                <a:cs typeface="FreeSans" pitchFamily="2"/>
              </a:rPr>
              <a:t>A4:  Search </a:t>
            </a:r>
            <a:r>
              <a:rPr lang="en-US" sz="1000" b="1" dirty="0">
                <a:solidFill>
                  <a:schemeClr val="tx2">
                    <a:lumMod val="75000"/>
                  </a:schemeClr>
                </a:solidFill>
                <a:latin typeface="Arial" pitchFamily="34"/>
                <a:ea typeface="DejaVu Sans" pitchFamily="2"/>
                <a:cs typeface="FreeSans" pitchFamily="2"/>
              </a:rPr>
              <a:t>report carried out by EPO to </a:t>
            </a:r>
            <a:r>
              <a:rPr lang="en-US" sz="1000" b="1" dirty="0" smtClean="0">
                <a:solidFill>
                  <a:schemeClr val="tx2">
                    <a:lumMod val="75000"/>
                  </a:schemeClr>
                </a:solidFill>
                <a:latin typeface="Arial" pitchFamily="34"/>
                <a:ea typeface="DejaVu Sans" pitchFamily="2"/>
                <a:cs typeface="FreeSans" pitchFamily="2"/>
              </a:rPr>
              <a:t>add </a:t>
            </a:r>
            <a:r>
              <a:rPr lang="en-US" sz="1000" b="1" dirty="0">
                <a:solidFill>
                  <a:schemeClr val="tx2">
                    <a:lumMod val="75000"/>
                  </a:schemeClr>
                </a:solidFill>
                <a:latin typeface="Arial" pitchFamily="34"/>
                <a:ea typeface="DejaVu Sans" pitchFamily="2"/>
                <a:cs typeface="FreeSans" pitchFamily="2"/>
              </a:rPr>
              <a:t>to </a:t>
            </a:r>
            <a:r>
              <a:rPr lang="en-US" sz="1000" b="1" dirty="0" smtClean="0">
                <a:solidFill>
                  <a:schemeClr val="tx2">
                    <a:lumMod val="75000"/>
                  </a:schemeClr>
                </a:solidFill>
                <a:latin typeface="Arial" pitchFamily="34"/>
                <a:ea typeface="DejaVu Sans" pitchFamily="2"/>
                <a:cs typeface="FreeSans" pitchFamily="2"/>
              </a:rPr>
              <a:t>report </a:t>
            </a:r>
            <a:r>
              <a:rPr lang="en-US" sz="1000" b="1" dirty="0">
                <a:solidFill>
                  <a:schemeClr val="tx2">
                    <a:lumMod val="75000"/>
                  </a:schemeClr>
                </a:solidFill>
                <a:latin typeface="Arial" pitchFamily="34"/>
                <a:ea typeface="DejaVu Sans" pitchFamily="2"/>
                <a:cs typeface="FreeSans" pitchFamily="2"/>
              </a:rPr>
              <a:t>already done by WIPO</a:t>
            </a:r>
          </a:p>
          <a:p>
            <a:pPr marL="285750" lvl="0" indent="-285750" hangingPunct="0"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2400"/>
            </a:pPr>
            <a:r>
              <a:rPr lang="en-US" sz="1000" b="1" dirty="0">
                <a:solidFill>
                  <a:schemeClr val="tx2">
                    <a:lumMod val="75000"/>
                  </a:schemeClr>
                </a:solidFill>
                <a:latin typeface="Arial" pitchFamily="34"/>
                <a:ea typeface="DejaVu Sans" pitchFamily="2"/>
                <a:cs typeface="FreeSans" pitchFamily="2"/>
              </a:rPr>
              <a:t>B1 or </a:t>
            </a:r>
            <a:r>
              <a:rPr lang="en-US" sz="1000" b="1" dirty="0" smtClean="0">
                <a:solidFill>
                  <a:schemeClr val="tx2">
                    <a:lumMod val="75000"/>
                  </a:schemeClr>
                </a:solidFill>
                <a:latin typeface="Arial" pitchFamily="34"/>
                <a:ea typeface="DejaVu Sans" pitchFamily="2"/>
                <a:cs typeface="FreeSans" pitchFamily="2"/>
              </a:rPr>
              <a:t>C1:  Granted patent</a:t>
            </a:r>
            <a:endParaRPr lang="en-US" sz="1000" b="1" dirty="0">
              <a:solidFill>
                <a:schemeClr val="tx2">
                  <a:lumMod val="75000"/>
                </a:schemeClr>
              </a:solidFill>
              <a:latin typeface="Arial" pitchFamily="34"/>
              <a:ea typeface="DejaVu Sans" pitchFamily="2"/>
              <a:cs typeface="FreeSans" pitchFamily="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09243" y="1548825"/>
            <a:ext cx="3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B2 (or C2) indicates amended granted patent.</a:t>
            </a:r>
            <a:endParaRPr lang="en-US" sz="1600" dirty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3897217" y="1219203"/>
            <a:ext cx="0" cy="143929"/>
          </a:xfrm>
          <a:prstGeom prst="line">
            <a:avLst/>
          </a:prstGeom>
          <a:ln w="3492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886200" y="1219200"/>
            <a:ext cx="1676400" cy="0"/>
          </a:xfrm>
          <a:prstGeom prst="line">
            <a:avLst/>
          </a:prstGeom>
          <a:ln w="34925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562600" y="990600"/>
            <a:ext cx="34824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US</a:t>
            </a:r>
            <a:r>
              <a:rPr lang="en-US" sz="1600" dirty="0" smtClean="0"/>
              <a:t> patent number; assigned when patent is granted.</a:t>
            </a:r>
            <a:endParaRPr lang="en-US" sz="1600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5219700" y="3766847"/>
            <a:ext cx="289543" cy="0"/>
          </a:xfrm>
          <a:prstGeom prst="straightConnector1">
            <a:avLst/>
          </a:prstGeom>
          <a:ln w="34925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486401" y="3597570"/>
            <a:ext cx="16001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Bibliography</a:t>
            </a:r>
          </a:p>
        </p:txBody>
      </p:sp>
      <p:cxnSp>
        <p:nvCxnSpPr>
          <p:cNvPr id="30" name="Straight Connector 29"/>
          <p:cNvCxnSpPr>
            <a:stCxn id="9" idx="2"/>
          </p:cNvCxnSpPr>
          <p:nvPr/>
        </p:nvCxnSpPr>
        <p:spPr>
          <a:xfrm>
            <a:off x="1524000" y="2133600"/>
            <a:ext cx="0" cy="2286000"/>
          </a:xfrm>
          <a:prstGeom prst="line">
            <a:avLst/>
          </a:prstGeom>
          <a:ln w="3492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524000" y="4419600"/>
            <a:ext cx="3886201" cy="0"/>
          </a:xfrm>
          <a:prstGeom prst="straightConnector1">
            <a:avLst/>
          </a:prstGeom>
          <a:ln w="34925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410200" y="4234934"/>
            <a:ext cx="2429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Title</a:t>
            </a:r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762000" y="4800600"/>
            <a:ext cx="0" cy="533400"/>
          </a:xfrm>
          <a:prstGeom prst="line">
            <a:avLst/>
          </a:prstGeom>
          <a:ln w="3492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762000" y="4800600"/>
            <a:ext cx="4648201" cy="0"/>
          </a:xfrm>
          <a:prstGeom prst="straightConnector1">
            <a:avLst/>
          </a:prstGeom>
          <a:ln w="34925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410201" y="4655403"/>
            <a:ext cx="34761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Classification according to the International Patent classification.  This invention relates to class A - Human Necessities. 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5029200" y="5943600"/>
            <a:ext cx="392641" cy="0"/>
          </a:xfrm>
          <a:prstGeom prst="line">
            <a:avLst/>
          </a:prstGeom>
          <a:ln w="34925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421841" y="5758934"/>
            <a:ext cx="29275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Abstract of the invention</a:t>
            </a:r>
          </a:p>
        </p:txBody>
      </p:sp>
      <p:cxnSp>
        <p:nvCxnSpPr>
          <p:cNvPr id="60" name="Straight Connector 59"/>
          <p:cNvCxnSpPr/>
          <p:nvPr/>
        </p:nvCxnSpPr>
        <p:spPr>
          <a:xfrm>
            <a:off x="5030083" y="1485360"/>
            <a:ext cx="196320" cy="0"/>
          </a:xfrm>
          <a:prstGeom prst="line">
            <a:avLst/>
          </a:prstGeom>
          <a:ln w="3492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5225520" y="1485360"/>
            <a:ext cx="0" cy="275167"/>
          </a:xfrm>
          <a:prstGeom prst="line">
            <a:avLst/>
          </a:prstGeom>
          <a:ln w="3492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5030083" y="2889683"/>
            <a:ext cx="189617" cy="0"/>
          </a:xfrm>
          <a:prstGeom prst="line">
            <a:avLst/>
          </a:prstGeom>
          <a:ln w="349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5212071" y="2889683"/>
            <a:ext cx="0" cy="877164"/>
          </a:xfrm>
          <a:prstGeom prst="line">
            <a:avLst/>
          </a:prstGeom>
          <a:ln w="349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5509243" y="2133600"/>
            <a:ext cx="16001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 patent is granted for 20 years subject to maintenance fee.</a:t>
            </a:r>
          </a:p>
        </p:txBody>
      </p:sp>
      <p:sp>
        <p:nvSpPr>
          <p:cNvPr id="79" name="Rectangle 78"/>
          <p:cNvSpPr/>
          <p:nvPr/>
        </p:nvSpPr>
        <p:spPr>
          <a:xfrm>
            <a:off x="3047999" y="1535669"/>
            <a:ext cx="1951568" cy="152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1" name="Straight Connector 80"/>
          <p:cNvCxnSpPr/>
          <p:nvPr/>
        </p:nvCxnSpPr>
        <p:spPr>
          <a:xfrm>
            <a:off x="4495800" y="1688069"/>
            <a:ext cx="0" cy="611199"/>
          </a:xfrm>
          <a:prstGeom prst="line">
            <a:avLst/>
          </a:prstGeom>
          <a:ln w="349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4489903" y="2299268"/>
            <a:ext cx="1066800" cy="0"/>
          </a:xfrm>
          <a:prstGeom prst="straightConnector1">
            <a:avLst/>
          </a:prstGeom>
          <a:ln w="3492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8991600" y="0"/>
            <a:ext cx="0" cy="6858000"/>
          </a:xfrm>
          <a:prstGeom prst="line">
            <a:avLst/>
          </a:prstGeom>
          <a:ln>
            <a:solidFill>
              <a:srgbClr val="8B002A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226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511" y="216966"/>
            <a:ext cx="4360888" cy="64797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0367" y="1166503"/>
            <a:ext cx="388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WO – </a:t>
            </a:r>
            <a:r>
              <a:rPr lang="en-US" sz="1600" b="1" dirty="0" smtClean="0"/>
              <a:t>publication</a:t>
            </a:r>
            <a:r>
              <a:rPr lang="en-US" sz="1600" dirty="0" smtClean="0"/>
              <a:t> number assigned by the World Intellectual Property Organization. This patent is not granted yet, as indicated by the code A, and therefore it doesn’t have a patent number yet. </a:t>
            </a:r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7086600" y="685801"/>
            <a:ext cx="1676400" cy="3386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764418" y="1024467"/>
            <a:ext cx="1407782" cy="2457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724400" y="3703895"/>
            <a:ext cx="3581400" cy="2074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84922" y="4236878"/>
            <a:ext cx="2429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Title of the invention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0364" y="2898050"/>
            <a:ext cx="38862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Classification according to the International Patent Classification. This invention relates to class C - Chemistry.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704216" y="5839987"/>
            <a:ext cx="4287384" cy="8986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45881" y="5850523"/>
            <a:ext cx="2429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Abstract</a:t>
            </a:r>
          </a:p>
        </p:txBody>
      </p:sp>
      <p:sp>
        <p:nvSpPr>
          <p:cNvPr id="14" name="Title 4"/>
          <p:cNvSpPr txBox="1">
            <a:spLocks/>
          </p:cNvSpPr>
          <p:nvPr/>
        </p:nvSpPr>
        <p:spPr>
          <a:xfrm>
            <a:off x="0" y="228600"/>
            <a:ext cx="8610600" cy="914400"/>
          </a:xfrm>
          <a:prstGeom prst="rect">
            <a:avLst/>
          </a:prstGeo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  <a:latin typeface="+mj-lt"/>
              </a:rPr>
              <a:t>Patent example: WIPO</a:t>
            </a:r>
            <a:endParaRPr lang="en-US" sz="36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6" name="Straight Connector 15"/>
          <p:cNvCxnSpPr>
            <a:stCxn id="5" idx="3"/>
          </p:cNvCxnSpPr>
          <p:nvPr/>
        </p:nvCxnSpPr>
        <p:spPr>
          <a:xfrm>
            <a:off x="4146567" y="1951333"/>
            <a:ext cx="3930633" cy="0"/>
          </a:xfrm>
          <a:prstGeom prst="line">
            <a:avLst/>
          </a:prstGeom>
          <a:ln w="34925">
            <a:solidFill>
              <a:schemeClr val="tx2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8077200" y="1024467"/>
            <a:ext cx="0" cy="926866"/>
          </a:xfrm>
          <a:prstGeom prst="line">
            <a:avLst/>
          </a:prstGeom>
          <a:ln w="349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7" idx="2"/>
          </p:cNvCxnSpPr>
          <p:nvPr/>
        </p:nvCxnSpPr>
        <p:spPr>
          <a:xfrm>
            <a:off x="5468309" y="1270216"/>
            <a:ext cx="0" cy="1853984"/>
          </a:xfrm>
          <a:prstGeom prst="line">
            <a:avLst/>
          </a:prstGeom>
          <a:ln w="349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4146567" y="3124200"/>
            <a:ext cx="1321742" cy="0"/>
          </a:xfrm>
          <a:prstGeom prst="straightConnector1">
            <a:avLst/>
          </a:prstGeom>
          <a:ln w="3492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8" idx="1"/>
          </p:cNvCxnSpPr>
          <p:nvPr/>
        </p:nvCxnSpPr>
        <p:spPr>
          <a:xfrm flipH="1">
            <a:off x="3505200" y="3807608"/>
            <a:ext cx="1219200" cy="0"/>
          </a:xfrm>
          <a:prstGeom prst="line">
            <a:avLst/>
          </a:prstGeom>
          <a:ln w="349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505200" y="3807608"/>
            <a:ext cx="0" cy="598547"/>
          </a:xfrm>
          <a:prstGeom prst="line">
            <a:avLst/>
          </a:prstGeom>
          <a:ln w="349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endCxn id="9" idx="3"/>
          </p:cNvCxnSpPr>
          <p:nvPr/>
        </p:nvCxnSpPr>
        <p:spPr>
          <a:xfrm flipH="1">
            <a:off x="2714253" y="4406155"/>
            <a:ext cx="790947" cy="0"/>
          </a:xfrm>
          <a:prstGeom prst="straightConnector1">
            <a:avLst/>
          </a:prstGeom>
          <a:ln w="3492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8991600" y="0"/>
            <a:ext cx="0" cy="6858000"/>
          </a:xfrm>
          <a:prstGeom prst="line">
            <a:avLst/>
          </a:prstGeom>
          <a:ln>
            <a:solidFill>
              <a:srgbClr val="8B002A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1371600" y="6019800"/>
            <a:ext cx="3332616" cy="0"/>
          </a:xfrm>
          <a:prstGeom prst="line">
            <a:avLst/>
          </a:prstGeom>
          <a:ln w="34925">
            <a:solidFill>
              <a:schemeClr val="tx2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451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066800" y="1733794"/>
            <a:ext cx="184731" cy="618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90000"/>
              </a:lnSpc>
              <a:spcBef>
                <a:spcPts val="697"/>
              </a:spcBef>
              <a:buClr>
                <a:srgbClr val="3333CC"/>
              </a:buClr>
              <a:buFont typeface="Arial" pitchFamily="34"/>
            </a:pPr>
            <a:endParaRPr lang="en-US" b="1" dirty="0">
              <a:solidFill>
                <a:schemeClr val="tx2">
                  <a:lumMod val="75000"/>
                </a:schemeClr>
              </a:solidFill>
              <a:latin typeface="Arial" pitchFamily="34"/>
            </a:endParaRP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533400" y="0"/>
            <a:ext cx="8610600" cy="914400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  <a:latin typeface="+mj-lt"/>
              </a:rPr>
              <a:t>Patent Claims</a:t>
            </a:r>
            <a:endParaRPr lang="en-US" sz="3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652438" y="1447799"/>
            <a:ext cx="7772400" cy="45273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 marL="342720" marR="0" lvl="0" indent="-342720" algn="l" rtl="0" hangingPunct="0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None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  <a:defRPr lang="en-US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DejaVu Sans" pitchFamily="2"/>
                <a:cs typeface="FreeSans" pitchFamily="2"/>
              </a:defRPr>
            </a:defPPr>
            <a:lvl1pPr marL="342720" marR="0" lvl="0" indent="-342720" algn="l" rtl="0" hangingPunct="0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  <a:defRPr lang="en-US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DejaVu Sans" pitchFamily="2"/>
                <a:cs typeface="FreeSans" pitchFamily="2"/>
              </a:defRPr>
            </a:lvl1pPr>
            <a:lvl2pPr marL="742680" marR="0" lvl="1" indent="-28548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171360" algn="l"/>
                <a:tab pos="1085759" algn="l"/>
                <a:tab pos="2000160" algn="l"/>
                <a:tab pos="2914560" algn="l"/>
                <a:tab pos="3828959" algn="l"/>
                <a:tab pos="4743360" algn="l"/>
                <a:tab pos="5657760" algn="l"/>
                <a:tab pos="6572160" algn="l"/>
                <a:tab pos="7486560" algn="l"/>
                <a:tab pos="8400960" algn="l"/>
                <a:tab pos="9315360" algn="l"/>
              </a:tabLst>
              <a:defRPr lang="en-US" sz="2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DejaVu Sans" pitchFamily="2"/>
                <a:cs typeface="FreeSans" pitchFamily="2"/>
              </a:defRPr>
            </a:lvl2pPr>
            <a:lvl3pPr marL="1143000" marR="0" lvl="2" indent="-2286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  <a:tab pos="8915399" algn="l"/>
              </a:tabLst>
              <a:def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DejaVu Sans" pitchFamily="2"/>
                <a:cs typeface="FreeSans" pitchFamily="2"/>
              </a:defRPr>
            </a:lvl3pPr>
            <a:lvl4pPr marL="1600199" marR="0" lvl="3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228600" algn="l"/>
                <a:tab pos="1143000" algn="l"/>
                <a:tab pos="2057400" algn="l"/>
                <a:tab pos="2971800" algn="l"/>
                <a:tab pos="3886200" algn="l"/>
                <a:tab pos="4800600" algn="l"/>
                <a:tab pos="5715000" algn="l"/>
                <a:tab pos="6629400" algn="l"/>
                <a:tab pos="7543799" algn="l"/>
                <a:tab pos="84582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DejaVu Sans" pitchFamily="2"/>
                <a:cs typeface="FreeSans" pitchFamily="2"/>
              </a:defRPr>
            </a:lvl4pPr>
            <a:lvl5pPr marL="2057400" marR="0" lvl="4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DejaVu Sans" pitchFamily="2"/>
                <a:cs typeface="FreeSans" pitchFamily="2"/>
              </a:defRPr>
            </a:lvl5pPr>
            <a:lvl6pPr marL="2057400" marR="0" lvl="5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DejaVu Sans" pitchFamily="2"/>
                <a:cs typeface="FreeSans" pitchFamily="2"/>
              </a:defRPr>
            </a:lvl6pPr>
            <a:lvl7pPr marL="2057400" marR="0" lvl="6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DejaVu Sans" pitchFamily="2"/>
                <a:cs typeface="FreeSans" pitchFamily="2"/>
              </a:defRPr>
            </a:lvl7pPr>
            <a:lvl8pPr marL="2057400" marR="0" lvl="7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DejaVu Sans" pitchFamily="2"/>
                <a:cs typeface="FreeSans" pitchFamily="2"/>
              </a:defRPr>
            </a:lvl8pPr>
            <a:lvl9pPr marL="2057400" marR="0" lvl="8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DejaVu Sans" pitchFamily="2"/>
                <a:cs typeface="FreeSans" pitchFamily="2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697"/>
              </a:spcBef>
              <a:buClr>
                <a:srgbClr val="3333CC"/>
              </a:buClr>
              <a:buNone/>
            </a:pPr>
            <a:r>
              <a:rPr lang="en-US" sz="2800" dirty="0" smtClean="0">
                <a:solidFill>
                  <a:schemeClr val="accent2"/>
                </a:solidFill>
                <a:latin typeface="Arial" pitchFamily="34"/>
              </a:rPr>
              <a:t>Claims are one of the most important part of the patent for the inventor because they </a:t>
            </a:r>
            <a:r>
              <a:rPr lang="en-US" sz="2800" b="1" dirty="0" smtClean="0">
                <a:solidFill>
                  <a:schemeClr val="accent2"/>
                </a:solidFill>
                <a:latin typeface="Arial" pitchFamily="34"/>
              </a:rPr>
              <a:t>describe what is being protected</a:t>
            </a:r>
            <a:r>
              <a:rPr lang="en-US" sz="2800" dirty="0" smtClean="0">
                <a:solidFill>
                  <a:schemeClr val="accent2"/>
                </a:solidFill>
                <a:latin typeface="Arial" pitchFamily="34"/>
              </a:rPr>
              <a:t>. Therefore claims are written so that:</a:t>
            </a:r>
          </a:p>
          <a:p>
            <a:pPr marL="0" indent="0">
              <a:lnSpc>
                <a:spcPct val="90000"/>
              </a:lnSpc>
              <a:spcBef>
                <a:spcPts val="697"/>
              </a:spcBef>
              <a:buClr>
                <a:srgbClr val="3333CC"/>
              </a:buClr>
              <a:buNone/>
            </a:pPr>
            <a:endParaRPr lang="en-US" sz="2800" dirty="0" smtClean="0">
              <a:solidFill>
                <a:schemeClr val="accent2"/>
              </a:solidFill>
              <a:latin typeface="Arial" pitchFamily="34"/>
            </a:endParaRPr>
          </a:p>
          <a:p>
            <a:pPr>
              <a:lnSpc>
                <a:spcPct val="90000"/>
              </a:lnSpc>
              <a:spcBef>
                <a:spcPts val="697"/>
              </a:spcBef>
              <a:buClr>
                <a:schemeClr val="accent5"/>
              </a:buClr>
            </a:pPr>
            <a:r>
              <a:rPr lang="en-US" sz="2400" dirty="0" smtClean="0">
                <a:solidFill>
                  <a:schemeClr val="accent3"/>
                </a:solidFill>
                <a:latin typeface="Arial" pitchFamily="34"/>
              </a:rPr>
              <a:t>Technical features are well defined; </a:t>
            </a:r>
          </a:p>
          <a:p>
            <a:pPr>
              <a:lnSpc>
                <a:spcPct val="90000"/>
              </a:lnSpc>
              <a:spcBef>
                <a:spcPts val="697"/>
              </a:spcBef>
              <a:buClr>
                <a:schemeClr val="accent5"/>
              </a:buClr>
            </a:pPr>
            <a:r>
              <a:rPr lang="en-US" sz="2400" dirty="0">
                <a:solidFill>
                  <a:schemeClr val="accent3"/>
                </a:solidFill>
                <a:latin typeface="Arial" pitchFamily="34"/>
              </a:rPr>
              <a:t>A</a:t>
            </a:r>
            <a:r>
              <a:rPr lang="en-US" sz="2400" dirty="0" smtClean="0">
                <a:solidFill>
                  <a:schemeClr val="accent3"/>
                </a:solidFill>
                <a:latin typeface="Arial" pitchFamily="34"/>
              </a:rPr>
              <a:t> balance between broadest monopoly &amp; avoiding prior art is achieved; </a:t>
            </a:r>
          </a:p>
          <a:p>
            <a:pPr>
              <a:lnSpc>
                <a:spcPct val="90000"/>
              </a:lnSpc>
              <a:spcBef>
                <a:spcPts val="697"/>
              </a:spcBef>
              <a:buClr>
                <a:schemeClr val="accent5"/>
              </a:buClr>
            </a:pPr>
            <a:r>
              <a:rPr lang="en-US" sz="2400" dirty="0" smtClean="0">
                <a:solidFill>
                  <a:schemeClr val="accent3"/>
                </a:solidFill>
                <a:latin typeface="Arial" pitchFamily="34"/>
              </a:rPr>
              <a:t>The conflict between description &amp; claims is avoided;</a:t>
            </a:r>
          </a:p>
          <a:p>
            <a:pPr>
              <a:lnSpc>
                <a:spcPct val="90000"/>
              </a:lnSpc>
              <a:spcBef>
                <a:spcPts val="697"/>
              </a:spcBef>
              <a:buClr>
                <a:schemeClr val="accent5"/>
              </a:buClr>
            </a:pPr>
            <a:r>
              <a:rPr lang="en-US" sz="2400" dirty="0" smtClean="0">
                <a:solidFill>
                  <a:schemeClr val="accent3"/>
                </a:solidFill>
                <a:latin typeface="Arial" pitchFamily="34"/>
              </a:rPr>
              <a:t>Appropriate language is used…</a:t>
            </a:r>
          </a:p>
          <a:p>
            <a:pPr marL="0" indent="0">
              <a:lnSpc>
                <a:spcPct val="90000"/>
              </a:lnSpc>
              <a:spcBef>
                <a:spcPts val="697"/>
              </a:spcBef>
              <a:buClr>
                <a:srgbClr val="3333CC"/>
              </a:buClr>
              <a:buFont typeface="Arial" pitchFamily="34"/>
              <a:buChar char="•"/>
            </a:pPr>
            <a:endParaRPr lang="en-US" sz="2800" dirty="0">
              <a:solidFill>
                <a:schemeClr val="accent2"/>
              </a:solidFill>
              <a:latin typeface="Arial" pitchFamily="34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8991600" y="0"/>
            <a:ext cx="0" cy="6858000"/>
          </a:xfrm>
          <a:prstGeom prst="line">
            <a:avLst/>
          </a:prstGeom>
          <a:ln>
            <a:solidFill>
              <a:srgbClr val="8B002A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8570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066800" y="1733794"/>
            <a:ext cx="184731" cy="618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90000"/>
              </a:lnSpc>
              <a:spcBef>
                <a:spcPts val="697"/>
              </a:spcBef>
              <a:buClr>
                <a:srgbClr val="3333CC"/>
              </a:buClr>
              <a:buFont typeface="Arial" pitchFamily="34"/>
            </a:pPr>
            <a:endParaRPr lang="en-US" b="1" dirty="0">
              <a:solidFill>
                <a:schemeClr val="tx2">
                  <a:lumMod val="75000"/>
                </a:schemeClr>
              </a:solidFill>
              <a:latin typeface="Arial" pitchFamily="34"/>
            </a:endParaRP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533400" y="0"/>
            <a:ext cx="8610600" cy="914400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  <a:latin typeface="+mj-lt"/>
              </a:rPr>
              <a:t>Patent Language</a:t>
            </a:r>
            <a:endParaRPr lang="en-US" sz="3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533400" y="1371600"/>
            <a:ext cx="7772400" cy="3867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 marL="342720" marR="0" lvl="0" indent="-342720" algn="l" rtl="0" hangingPunct="0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None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  <a:defRPr lang="en-US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DejaVu Sans" pitchFamily="2"/>
                <a:cs typeface="FreeSans" pitchFamily="2"/>
              </a:defRPr>
            </a:defPPr>
            <a:lvl1pPr marL="342720" marR="0" lvl="0" indent="-342720" algn="l" rtl="0" hangingPunct="0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  <a:defRPr lang="en-US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DejaVu Sans" pitchFamily="2"/>
                <a:cs typeface="FreeSans" pitchFamily="2"/>
              </a:defRPr>
            </a:lvl1pPr>
            <a:lvl2pPr marL="742680" marR="0" lvl="1" indent="-28548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171360" algn="l"/>
                <a:tab pos="1085759" algn="l"/>
                <a:tab pos="2000160" algn="l"/>
                <a:tab pos="2914560" algn="l"/>
                <a:tab pos="3828959" algn="l"/>
                <a:tab pos="4743360" algn="l"/>
                <a:tab pos="5657760" algn="l"/>
                <a:tab pos="6572160" algn="l"/>
                <a:tab pos="7486560" algn="l"/>
                <a:tab pos="8400960" algn="l"/>
                <a:tab pos="9315360" algn="l"/>
              </a:tabLst>
              <a:defRPr lang="en-US" sz="2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DejaVu Sans" pitchFamily="2"/>
                <a:cs typeface="FreeSans" pitchFamily="2"/>
              </a:defRPr>
            </a:lvl2pPr>
            <a:lvl3pPr marL="1143000" marR="0" lvl="2" indent="-2286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  <a:tab pos="8915399" algn="l"/>
              </a:tabLst>
              <a:def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DejaVu Sans" pitchFamily="2"/>
                <a:cs typeface="FreeSans" pitchFamily="2"/>
              </a:defRPr>
            </a:lvl3pPr>
            <a:lvl4pPr marL="1600199" marR="0" lvl="3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228600" algn="l"/>
                <a:tab pos="1143000" algn="l"/>
                <a:tab pos="2057400" algn="l"/>
                <a:tab pos="2971800" algn="l"/>
                <a:tab pos="3886200" algn="l"/>
                <a:tab pos="4800600" algn="l"/>
                <a:tab pos="5715000" algn="l"/>
                <a:tab pos="6629400" algn="l"/>
                <a:tab pos="7543799" algn="l"/>
                <a:tab pos="84582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DejaVu Sans" pitchFamily="2"/>
                <a:cs typeface="FreeSans" pitchFamily="2"/>
              </a:defRPr>
            </a:lvl4pPr>
            <a:lvl5pPr marL="2057400" marR="0" lvl="4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DejaVu Sans" pitchFamily="2"/>
                <a:cs typeface="FreeSans" pitchFamily="2"/>
              </a:defRPr>
            </a:lvl5pPr>
            <a:lvl6pPr marL="2057400" marR="0" lvl="5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DejaVu Sans" pitchFamily="2"/>
                <a:cs typeface="FreeSans" pitchFamily="2"/>
              </a:defRPr>
            </a:lvl6pPr>
            <a:lvl7pPr marL="2057400" marR="0" lvl="6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DejaVu Sans" pitchFamily="2"/>
                <a:cs typeface="FreeSans" pitchFamily="2"/>
              </a:defRPr>
            </a:lvl7pPr>
            <a:lvl8pPr marL="2057400" marR="0" lvl="7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DejaVu Sans" pitchFamily="2"/>
                <a:cs typeface="FreeSans" pitchFamily="2"/>
              </a:defRPr>
            </a:lvl8pPr>
            <a:lvl9pPr marL="2057400" marR="0" lvl="8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DejaVu Sans" pitchFamily="2"/>
                <a:cs typeface="FreeSans" pitchFamily="2"/>
              </a:defRPr>
            </a:lvl9pPr>
          </a:lstStyle>
          <a:p>
            <a:pPr marL="0" indent="0">
              <a:spcBef>
                <a:spcPts val="697"/>
              </a:spcBef>
              <a:buClr>
                <a:srgbClr val="3333CC"/>
              </a:buClr>
              <a:buNone/>
            </a:pPr>
            <a:r>
              <a:rPr lang="en-US" sz="2000" dirty="0" smtClean="0">
                <a:solidFill>
                  <a:schemeClr val="accent2"/>
                </a:solidFill>
                <a:latin typeface="Arial" pitchFamily="34"/>
              </a:rPr>
              <a:t>In a patent, the language is more than just a way to deliver information; it is also crucial in maximizing protection of the invention. The distinct manner in which patents are written can make patents challenging to understand for untrained readers.</a:t>
            </a:r>
          </a:p>
          <a:p>
            <a:pPr marL="0" indent="0">
              <a:spcBef>
                <a:spcPts val="697"/>
              </a:spcBef>
              <a:buClr>
                <a:srgbClr val="3333CC"/>
              </a:buClr>
              <a:buNone/>
            </a:pPr>
            <a:endParaRPr lang="en-US" sz="2000" dirty="0">
              <a:solidFill>
                <a:schemeClr val="tx2"/>
              </a:solidFill>
              <a:latin typeface="Arial" pitchFamily="34"/>
            </a:endParaRPr>
          </a:p>
          <a:p>
            <a:pPr>
              <a:spcBef>
                <a:spcPts val="697"/>
              </a:spcBef>
              <a:buClr>
                <a:srgbClr val="3333CC"/>
              </a:buClr>
            </a:pPr>
            <a:r>
              <a:rPr lang="en-US" sz="1600" dirty="0" smtClean="0">
                <a:solidFill>
                  <a:schemeClr val="accent1"/>
                </a:solidFill>
                <a:latin typeface="Arial" pitchFamily="34"/>
              </a:rPr>
              <a:t>Because patents are designed to be read by experts in the field, specific terminology is used extensively, sometimes without definitions.</a:t>
            </a:r>
          </a:p>
          <a:p>
            <a:pPr>
              <a:spcBef>
                <a:spcPts val="697"/>
              </a:spcBef>
              <a:buClr>
                <a:srgbClr val="3333CC"/>
              </a:buClr>
            </a:pPr>
            <a:r>
              <a:rPr lang="en-US" sz="1600" dirty="0" smtClean="0">
                <a:solidFill>
                  <a:schemeClr val="accent1"/>
                </a:solidFill>
                <a:latin typeface="Arial" pitchFamily="34"/>
              </a:rPr>
              <a:t>There is a constant balancing act when writing a patent, between covering as much ground as possible to ensure the strongest possible protection of the invention, and keeping the language focused on the specific invention to prevent challenges or rejection.</a:t>
            </a:r>
          </a:p>
          <a:p>
            <a:pPr>
              <a:spcBef>
                <a:spcPts val="697"/>
              </a:spcBef>
              <a:buClr>
                <a:srgbClr val="3333CC"/>
              </a:buClr>
            </a:pPr>
            <a:r>
              <a:rPr lang="en-US" sz="1600" dirty="0" smtClean="0">
                <a:solidFill>
                  <a:schemeClr val="accent1"/>
                </a:solidFill>
                <a:latin typeface="Arial" pitchFamily="34"/>
              </a:rPr>
              <a:t>The result of this is a broad tone, but avoiding vague terms. Lists of possible variations and applications are common, making the patent tricky to parse.</a:t>
            </a:r>
            <a:endParaRPr lang="en-US" sz="1600" dirty="0">
              <a:solidFill>
                <a:schemeClr val="accent1"/>
              </a:solidFill>
              <a:latin typeface="Arial" pitchFamily="34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8991600" y="0"/>
            <a:ext cx="0" cy="6858000"/>
          </a:xfrm>
          <a:prstGeom prst="line">
            <a:avLst/>
          </a:prstGeom>
          <a:ln>
            <a:solidFill>
              <a:srgbClr val="8B002A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42905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066800" y="1733794"/>
            <a:ext cx="184731" cy="618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90000"/>
              </a:lnSpc>
              <a:spcBef>
                <a:spcPts val="697"/>
              </a:spcBef>
              <a:buClr>
                <a:srgbClr val="3333CC"/>
              </a:buClr>
              <a:buFont typeface="Arial" pitchFamily="34"/>
            </a:pPr>
            <a:endParaRPr lang="en-US" b="1" dirty="0">
              <a:solidFill>
                <a:schemeClr val="tx2">
                  <a:lumMod val="75000"/>
                </a:schemeClr>
              </a:solidFill>
              <a:latin typeface="Arial" pitchFamily="34"/>
            </a:endParaRP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533400" y="0"/>
            <a:ext cx="8610600" cy="914400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  <a:latin typeface="+mj-lt"/>
              </a:rPr>
              <a:t>Now you should be able to…</a:t>
            </a:r>
            <a:endParaRPr lang="en-US" sz="36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8991600" y="0"/>
            <a:ext cx="0" cy="6858000"/>
          </a:xfrm>
          <a:prstGeom prst="line">
            <a:avLst/>
          </a:prstGeom>
          <a:ln>
            <a:solidFill>
              <a:srgbClr val="8B002A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762000" y="1733794"/>
            <a:ext cx="7696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2"/>
                </a:solidFill>
              </a:rPr>
              <a:t>Identify key elements </a:t>
            </a:r>
            <a:r>
              <a:rPr lang="en-US" sz="2000" dirty="0" smtClean="0">
                <a:solidFill>
                  <a:schemeClr val="accent2"/>
                </a:solidFill>
              </a:rPr>
              <a:t>of any patent published by any authority in the world;</a:t>
            </a: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2"/>
                </a:solidFill>
              </a:rPr>
              <a:t>With some practice, effectively </a:t>
            </a:r>
            <a:r>
              <a:rPr lang="en-US" sz="2000" b="1" dirty="0" smtClean="0">
                <a:solidFill>
                  <a:schemeClr val="accent2"/>
                </a:solidFill>
              </a:rPr>
              <a:t>find key information </a:t>
            </a:r>
            <a:r>
              <a:rPr lang="en-US" sz="2000" dirty="0" smtClean="0">
                <a:solidFill>
                  <a:schemeClr val="accent2"/>
                </a:solidFill>
              </a:rPr>
              <a:t>in the patent;</a:t>
            </a: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2"/>
                </a:solidFill>
              </a:rPr>
              <a:t>Identify what is being protected </a:t>
            </a:r>
            <a:r>
              <a:rPr lang="en-US" sz="2000" dirty="0" smtClean="0">
                <a:solidFill>
                  <a:schemeClr val="accent2"/>
                </a:solidFill>
              </a:rPr>
              <a:t>by a patent;</a:t>
            </a: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2"/>
                </a:solidFill>
              </a:rPr>
              <a:t>Conclude on the patent status</a:t>
            </a:r>
            <a:r>
              <a:rPr lang="en-US" sz="2000" dirty="0" smtClean="0">
                <a:solidFill>
                  <a:schemeClr val="accent2"/>
                </a:solidFill>
              </a:rPr>
              <a:t>, e.g. whether it is granted or not and how long is patent monopoly going to last for. </a:t>
            </a:r>
            <a:endParaRPr lang="en-US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412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SfC">
      <a:dk1>
        <a:sysClr val="windowText" lastClr="000000"/>
      </a:dk1>
      <a:lt1>
        <a:sysClr val="window" lastClr="FFFFFF"/>
      </a:lt1>
      <a:dk2>
        <a:srgbClr val="795BB5"/>
      </a:dk2>
      <a:lt2>
        <a:srgbClr val="BCBCBC"/>
      </a:lt2>
      <a:accent1>
        <a:srgbClr val="2A0B6A"/>
      </a:accent1>
      <a:accent2>
        <a:srgbClr val="2C1A50"/>
      </a:accent2>
      <a:accent3>
        <a:srgbClr val="8B002A"/>
      </a:accent3>
      <a:accent4>
        <a:srgbClr val="2C1A50"/>
      </a:accent4>
      <a:accent5>
        <a:srgbClr val="190345"/>
      </a:accent5>
      <a:accent6>
        <a:srgbClr val="795BB5"/>
      </a:accent6>
      <a:hlink>
        <a:srgbClr val="2A0B6A"/>
      </a:hlink>
      <a:folHlink>
        <a:srgbClr val="2C1A5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rgbClr val="8B002A"/>
          </a:solidFill>
        </a:ln>
      </a:spPr>
      <a:bodyPr/>
      <a:lstStyle/>
      <a:style>
        <a:lnRef idx="2">
          <a:schemeClr val="accent3"/>
        </a:lnRef>
        <a:fillRef idx="0">
          <a:schemeClr val="accent3"/>
        </a:fillRef>
        <a:effectRef idx="1">
          <a:schemeClr val="accent3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4416</TotalTime>
  <Words>936</Words>
  <Application>Microsoft Office PowerPoint</Application>
  <PresentationFormat>On-screen Show (4:3)</PresentationFormat>
  <Paragraphs>72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MS PGothic</vt:lpstr>
      <vt:lpstr>Arial</vt:lpstr>
      <vt:lpstr>Calibri</vt:lpstr>
      <vt:lpstr>DejaVu Sans</vt:lpstr>
      <vt:lpstr>FreeSans</vt:lpstr>
      <vt:lpstr>StarSymbol</vt:lpstr>
      <vt:lpstr>Times New Roman</vt:lpstr>
      <vt:lpstr>Office Theme</vt:lpstr>
      <vt:lpstr>PowerPoint Presentation</vt:lpstr>
      <vt:lpstr>Patent Layout</vt:lpstr>
      <vt:lpstr>Key elements of a patent</vt:lpstr>
      <vt:lpstr>Patent key elements</vt:lpstr>
      <vt:lpstr>Patent example: US Patent Office</vt:lpstr>
      <vt:lpstr>PowerPoint Presentation</vt:lpstr>
      <vt:lpstr>Patent Claims</vt:lpstr>
      <vt:lpstr>Patent Language</vt:lpstr>
      <vt:lpstr>Now you should be able to…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Reading a patent presentation</dc:title>
  <dc:creator>Administrator</dc:creator>
  <cp:lastModifiedBy>Chris Runciman</cp:lastModifiedBy>
  <cp:revision>74</cp:revision>
  <dcterms:modified xsi:type="dcterms:W3CDTF">2020-11-18T10:54:03Z</dcterms:modified>
</cp:coreProperties>
</file>