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7" r:id="rId2"/>
    <p:sldId id="300" r:id="rId3"/>
    <p:sldId id="301" r:id="rId4"/>
    <p:sldId id="307" r:id="rId5"/>
    <p:sldId id="315" r:id="rId6"/>
    <p:sldId id="31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7F95"/>
    <a:srgbClr val="48A9C5"/>
    <a:srgbClr val="E4D2F2"/>
    <a:srgbClr val="C1E4FF"/>
    <a:srgbClr val="C1FFDD"/>
    <a:srgbClr val="A3D8FF"/>
    <a:srgbClr val="75FFB3"/>
    <a:srgbClr val="FFEDB3"/>
    <a:srgbClr val="FFE48F"/>
    <a:srgbClr val="FFD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92"/>
    <p:restoredTop sz="96327"/>
  </p:normalViewPr>
  <p:slideViewPr>
    <p:cSldViewPr snapToGrid="0" snapToObjects="1">
      <p:cViewPr varScale="1">
        <p:scale>
          <a:sx n="106" d="100"/>
          <a:sy n="106" d="100"/>
        </p:scale>
        <p:origin x="10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33F9FAB-8F67-554C-8976-182FAB92D935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8643668" y="5816600"/>
            <a:ext cx="2966332" cy="3701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28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rsc.li/3J1Ve1T</a:t>
            </a:r>
            <a:endParaRPr lang="en-US" sz="28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FF322-6A4C-3A46-B344-2441C752DB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9D8518-C9E4-E94A-B755-7B1325DA99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Practical skills tracking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CA9A63-69D0-CD40-8FC6-D5C374751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53181" y="-904437"/>
            <a:ext cx="4333437" cy="4333437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16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F7F95"/>
                </a:solidFill>
              </a:rPr>
              <a:t>Use these tools to help you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50000"/>
              </a:lnSpc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btain clear, meaningful feedback on your competency in specific practical skills.</a:t>
            </a:r>
          </a:p>
          <a:p>
            <a:pPr marL="342900" lvl="0" indent="-342900">
              <a:lnSpc>
                <a:spcPct val="150000"/>
              </a:lnSpc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rack your progression through practical activities.</a:t>
            </a:r>
          </a:p>
          <a:p>
            <a:pPr marL="342900" lvl="0" indent="-342900">
              <a:lnSpc>
                <a:spcPct val="150000"/>
              </a:lnSpc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nderstand how to improve your competency in a specific practical skill.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9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350AFE14-7558-414E-BACA-B5608B6942FE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CPAC skills tracker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8" name="Group 37" descr="This target diagram shows a section for each of the CPACs and competency can be assessed using this structure">
            <a:extLst>
              <a:ext uri="{FF2B5EF4-FFF2-40B4-BE49-F238E27FC236}">
                <a16:creationId xmlns:a16="http://schemas.microsoft.com/office/drawing/2014/main" id="{8C634023-6505-4493-2317-0C6B2AF81C4E}"/>
              </a:ext>
            </a:extLst>
          </p:cNvPr>
          <p:cNvGrpSpPr/>
          <p:nvPr/>
        </p:nvGrpSpPr>
        <p:grpSpPr>
          <a:xfrm>
            <a:off x="133758" y="64043"/>
            <a:ext cx="7122508" cy="6757887"/>
            <a:chOff x="133758" y="64043"/>
            <a:chExt cx="7122508" cy="675788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9C3481-B8E6-356B-C1B9-C38F49F52E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7035" y="2357135"/>
              <a:ext cx="2646421" cy="115287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46A34B4-57CD-D623-3782-7987206866E5}"/>
                </a:ext>
              </a:extLst>
            </p:cNvPr>
            <p:cNvCxnSpPr>
              <a:cxnSpLocks/>
            </p:cNvCxnSpPr>
            <p:nvPr/>
          </p:nvCxnSpPr>
          <p:spPr>
            <a:xfrm>
              <a:off x="3846574" y="3502137"/>
              <a:ext cx="2745301" cy="46298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72BB593-8811-E97F-18B7-CA4ECBCF9FF9}"/>
                </a:ext>
              </a:extLst>
            </p:cNvPr>
            <p:cNvCxnSpPr>
              <a:cxnSpLocks/>
            </p:cNvCxnSpPr>
            <p:nvPr/>
          </p:nvCxnSpPr>
          <p:spPr>
            <a:xfrm>
              <a:off x="3869780" y="3510266"/>
              <a:ext cx="2525418" cy="224933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780869B-B213-9D25-36CB-FCFC5977B6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9637" y="3499012"/>
              <a:ext cx="1869882" cy="16970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390E2E6-E3AD-906B-734F-475361CFA5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9591" y="3500188"/>
              <a:ext cx="2467354" cy="39605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AC24D0E-16D3-360A-81B6-6812F3D794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18385" y="2502364"/>
              <a:ext cx="2341134" cy="99039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B167A3F-CE8E-42FF-3957-F7BEE662B506}"/>
                </a:ext>
              </a:extLst>
            </p:cNvPr>
            <p:cNvSpPr txBox="1"/>
            <p:nvPr/>
          </p:nvSpPr>
          <p:spPr>
            <a:xfrm>
              <a:off x="5679657" y="1656744"/>
              <a:ext cx="1576609" cy="1415772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2d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Selects appropriate equipment and measurement strategies in order to ensure suitably accurate results.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20553E2-32C9-B7EC-A608-CBDB9D1E08E6}"/>
                </a:ext>
              </a:extLst>
            </p:cNvPr>
            <p:cNvSpPr txBox="1"/>
            <p:nvPr/>
          </p:nvSpPr>
          <p:spPr>
            <a:xfrm>
              <a:off x="5771647" y="3197566"/>
              <a:ext cx="1478135" cy="1969770"/>
            </a:xfrm>
            <a:prstGeom prst="rect">
              <a:avLst/>
            </a:prstGeom>
            <a:solidFill>
              <a:srgbClr val="C1FFDD"/>
            </a:solidFill>
            <a:ln w="63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3a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Identifies hazards and assesses risks associated with these hazards when carrying out experimental techniques and procedures in the lab or field.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1D2003F-B706-F20D-D98E-40ACC1453665}"/>
                </a:ext>
              </a:extLst>
            </p:cNvPr>
            <p:cNvSpPr txBox="1"/>
            <p:nvPr/>
          </p:nvSpPr>
          <p:spPr>
            <a:xfrm>
              <a:off x="5508856" y="5339889"/>
              <a:ext cx="1455450" cy="1231106"/>
            </a:xfrm>
            <a:prstGeom prst="rect">
              <a:avLst/>
            </a:prstGeom>
            <a:solidFill>
              <a:srgbClr val="C1FFDD"/>
            </a:solidFill>
            <a:ln w="63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3b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Uses appropriate safety equipment and approaches to minimise risks with minimal prompting.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A3C628D-6F80-FFB8-568F-F054FBC40D9C}"/>
                </a:ext>
              </a:extLst>
            </p:cNvPr>
            <p:cNvCxnSpPr>
              <a:cxnSpLocks/>
            </p:cNvCxnSpPr>
            <p:nvPr/>
          </p:nvCxnSpPr>
          <p:spPr>
            <a:xfrm>
              <a:off x="3852397" y="3500961"/>
              <a:ext cx="682675" cy="231034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F6E5915-F3B5-3ADD-4D37-45E7A785CFD4}"/>
                </a:ext>
              </a:extLst>
            </p:cNvPr>
            <p:cNvSpPr txBox="1"/>
            <p:nvPr/>
          </p:nvSpPr>
          <p:spPr>
            <a:xfrm>
              <a:off x="3826080" y="5590824"/>
              <a:ext cx="1573889" cy="1231106"/>
            </a:xfrm>
            <a:prstGeom prst="rect">
              <a:avLst/>
            </a:prstGeom>
            <a:solidFill>
              <a:srgbClr val="C1E4FF"/>
            </a:solidFill>
            <a:ln w="635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4a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Makes accurate observations relevant to the experimental or investigative procedure.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84C3F9-1401-CC84-D025-1A685B768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1008" y="3508393"/>
              <a:ext cx="672755" cy="235819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D065F03-C35C-B95E-8393-2C2652E84982}"/>
                </a:ext>
              </a:extLst>
            </p:cNvPr>
            <p:cNvSpPr txBox="1"/>
            <p:nvPr/>
          </p:nvSpPr>
          <p:spPr>
            <a:xfrm>
              <a:off x="288511" y="5698914"/>
              <a:ext cx="3406063" cy="1046440"/>
            </a:xfrm>
            <a:prstGeom prst="rect">
              <a:avLst/>
            </a:prstGeom>
            <a:solidFill>
              <a:srgbClr val="C1E4FF"/>
            </a:solidFill>
            <a:ln w="635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4b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Obtains accurate, precise and sufficient data for experimental and investigative procedures and records this methodically using appropriate units and conventions. 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5F2F31D-0CE4-8A11-AE78-177DEB2200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6150" y="1324669"/>
              <a:ext cx="1456247" cy="217629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CD94CB6-DCFF-2579-CB37-89986918CD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9949" y="1111637"/>
              <a:ext cx="19974" cy="23967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4678103-6DA5-50C0-F763-3462ED5FAB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8775" y="1345268"/>
              <a:ext cx="1430151" cy="213956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8B8A451-7403-31B4-796D-D2886EDD0114}"/>
                </a:ext>
              </a:extLst>
            </p:cNvPr>
            <p:cNvSpPr txBox="1"/>
            <p:nvPr/>
          </p:nvSpPr>
          <p:spPr>
            <a:xfrm>
              <a:off x="160224" y="1769104"/>
              <a:ext cx="1881872" cy="1046440"/>
            </a:xfrm>
            <a:prstGeom prst="rect">
              <a:avLst/>
            </a:prstGeom>
            <a:solidFill>
              <a:srgbClr val="FFBDBD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1a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Correctly follows instructions to carry out the experimental techniques or procedures.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B7B490E-BD94-719F-BA60-769F26FCF6E1}"/>
                </a:ext>
              </a:extLst>
            </p:cNvPr>
            <p:cNvSpPr txBox="1"/>
            <p:nvPr/>
          </p:nvSpPr>
          <p:spPr>
            <a:xfrm>
              <a:off x="193211" y="132959"/>
              <a:ext cx="2489909" cy="1415772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2a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Correctly uses appropriate instrumentation, apparatus and materials (including ICT) to carry out investigative activities, experimental techniques and procedures with minimal assistance or prompting.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0A4A81D-D97F-D1BB-6809-BAF16994B8A3}"/>
                </a:ext>
              </a:extLst>
            </p:cNvPr>
            <p:cNvSpPr txBox="1"/>
            <p:nvPr/>
          </p:nvSpPr>
          <p:spPr>
            <a:xfrm>
              <a:off x="2820136" y="64043"/>
              <a:ext cx="2082224" cy="1415772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2b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Carries out techniques or procedures methodically, in sequence and in combination, identifying practical issues and making adjustments when necessary.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6310E0C-C24C-409B-D86F-FC427D4109EE}"/>
                </a:ext>
              </a:extLst>
            </p:cNvPr>
            <p:cNvSpPr txBox="1"/>
            <p:nvPr/>
          </p:nvSpPr>
          <p:spPr>
            <a:xfrm>
              <a:off x="5039375" y="132959"/>
              <a:ext cx="2174229" cy="1415772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2c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Identifies and controls significant quantitative variables where applicable, and plans approaches to take account of variables that cannot readily be controlled.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0744978-10E0-3C1A-23EF-3A56DF7158DE}"/>
                </a:ext>
              </a:extLst>
            </p:cNvPr>
            <p:cNvSpPr txBox="1"/>
            <p:nvPr/>
          </p:nvSpPr>
          <p:spPr>
            <a:xfrm>
              <a:off x="157828" y="3008694"/>
              <a:ext cx="1732823" cy="1415772"/>
            </a:xfrm>
            <a:prstGeom prst="rect">
              <a:avLst/>
            </a:prstGeom>
            <a:solidFill>
              <a:srgbClr val="E4D2F2"/>
            </a:solidFill>
            <a:ln w="63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5b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Sources of information are cited demonstrating that research has taken place, supporting planning and conclusions.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0751254-2C5E-D92B-3E1A-CB05796B322E}"/>
                </a:ext>
              </a:extLst>
            </p:cNvPr>
            <p:cNvSpPr txBox="1"/>
            <p:nvPr/>
          </p:nvSpPr>
          <p:spPr>
            <a:xfrm>
              <a:off x="133758" y="4553132"/>
              <a:ext cx="2067488" cy="1046440"/>
            </a:xfrm>
            <a:prstGeom prst="rect">
              <a:avLst/>
            </a:prstGeom>
            <a:solidFill>
              <a:srgbClr val="E4D2F2"/>
            </a:solidFill>
            <a:ln w="63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CPAC 5a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Uses appropriate software and/or tools to process data, carry out research and report findings.</a:t>
              </a:r>
            </a:p>
          </p:txBody>
        </p:sp>
        <p:pic>
          <p:nvPicPr>
            <p:cNvPr id="61" name="Picture 2" descr="Image result for hendecagon">
              <a:extLst>
                <a:ext uri="{FF2B5EF4-FFF2-40B4-BE49-F238E27FC236}">
                  <a16:creationId xmlns:a16="http://schemas.microsoft.com/office/drawing/2014/main" id="{65C71BEF-40F3-7DA7-3960-E0E1035672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C00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8578" y="1977257"/>
              <a:ext cx="3051926" cy="30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2" descr="Image result for hendecagon">
              <a:extLst>
                <a:ext uri="{FF2B5EF4-FFF2-40B4-BE49-F238E27FC236}">
                  <a16:creationId xmlns:a16="http://schemas.microsoft.com/office/drawing/2014/main" id="{0D9D6945-C6E9-0A5E-7DEC-C2FBD1A0A2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355" y="2330961"/>
              <a:ext cx="2333826" cy="23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2" descr="Image result for hendecagon">
              <a:extLst>
                <a:ext uri="{FF2B5EF4-FFF2-40B4-BE49-F238E27FC236}">
                  <a16:creationId xmlns:a16="http://schemas.microsoft.com/office/drawing/2014/main" id="{07526A96-C3CB-727A-6CFB-F74C7ADD88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92D05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1248" y="2690342"/>
              <a:ext cx="1620001" cy="1624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7E8AB47-AC4A-2E61-D612-FCC4233FBFB0}"/>
                </a:ext>
              </a:extLst>
            </p:cNvPr>
            <p:cNvSpPr/>
            <p:nvPr/>
          </p:nvSpPr>
          <p:spPr>
            <a:xfrm>
              <a:off x="3711600" y="3351600"/>
              <a:ext cx="302880" cy="30486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5" name="Picture 2" descr="Image result for hendecagon">
              <a:extLst>
                <a:ext uri="{FF2B5EF4-FFF2-40B4-BE49-F238E27FC236}">
                  <a16:creationId xmlns:a16="http://schemas.microsoft.com/office/drawing/2014/main" id="{8CB07FEA-60A5-3345-EC33-F6C745B3EB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506" y="1618393"/>
              <a:ext cx="3770026" cy="37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8DAD35B-4CC8-2D43-0655-075F36246B83}"/>
              </a:ext>
            </a:extLst>
          </p:cNvPr>
          <p:cNvSpPr txBox="1"/>
          <p:nvPr/>
        </p:nvSpPr>
        <p:spPr>
          <a:xfrm>
            <a:off x="7469550" y="662585"/>
            <a:ext cx="3780606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2F7F95"/>
                </a:solidFill>
                <a:latin typeface="Century Gothic" panose="020B0502020202020204" pitchFamily="34" charset="0"/>
              </a:rPr>
              <a:t>CPAC overview</a:t>
            </a:r>
          </a:p>
          <a:p>
            <a:pPr marL="316531" indent="-316531">
              <a:spcBef>
                <a:spcPts val="554"/>
              </a:spcBef>
              <a:buFont typeface="+mj-lt"/>
              <a:buAutoNum type="arabicPeriod"/>
            </a:pP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Follows written procedures</a:t>
            </a: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EEB500"/>
                </a:solidFill>
                <a:latin typeface="Century Gothic" panose="020B0502020202020204" pitchFamily="34" charset="0"/>
              </a:rPr>
              <a:t>Applies investigative approaches and methods when using instruments and equipment</a:t>
            </a: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Safely uses a range of practical equipment and materials</a:t>
            </a:r>
            <a:endParaRPr lang="en-GB" sz="1400" b="1" dirty="0">
              <a:solidFill>
                <a:srgbClr val="00B05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Makes and records observations</a:t>
            </a:r>
            <a:endParaRPr lang="en-GB" sz="1400" b="1" dirty="0">
              <a:solidFill>
                <a:srgbClr val="0070C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Researches, references and reports</a:t>
            </a:r>
            <a:endParaRPr lang="en-GB" sz="1400" b="1" dirty="0">
              <a:solidFill>
                <a:srgbClr val="7030A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0DFD971-B87C-9FE4-8EA1-D46572CA7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880687">
            <a:off x="3893120" y="171064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147E5330-267B-370B-86F8-70D8564F3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11492"/>
              </p:ext>
            </p:extLst>
          </p:nvPr>
        </p:nvGraphicFramePr>
        <p:xfrm>
          <a:off x="8000328" y="3716580"/>
          <a:ext cx="2658455" cy="2658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352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  <a:gridCol w="2040103">
                  <a:extLst>
                    <a:ext uri="{9D8B030D-6E8A-4147-A177-3AD203B41FA5}">
                      <a16:colId xmlns:a16="http://schemas.microsoft.com/office/drawing/2014/main" val="2260653360"/>
                    </a:ext>
                  </a:extLst>
                </a:gridCol>
              </a:tblGrid>
              <a:tr h="28692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Key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 err="1">
                          <a:latin typeface="Century Gothic" panose="020B0502020202020204" pitchFamily="34" charset="0"/>
                        </a:rPr>
                        <a:t>Centred</a:t>
                      </a: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 heading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A9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273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Achieved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8320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P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Partially achieved but with minor areas for work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  <a:tr h="5238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Needs improvement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071536"/>
                  </a:ext>
                </a:extLst>
              </a:tr>
              <a:tr h="6779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N/A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Does not apply to this practical group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011707"/>
                  </a:ext>
                </a:extLst>
              </a:tr>
            </a:tbl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63038CCD-DD20-1B82-3C9B-EB9048A8D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634840">
            <a:off x="2471174" y="2667593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BE89F81-2EB9-892B-9107-26DC5766E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2924543">
            <a:off x="4460539" y="2060187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B65AA26-CDD8-2B57-F934-35B8F9835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8586485">
            <a:off x="2738356" y="2057347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E2F64-FC1C-14EC-C04E-F828477CE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4913417">
            <a:off x="4731889" y="2617493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4DC8C5-7516-F40C-B466-778103EEF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0800000">
            <a:off x="3586773" y="3965141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813FE51-6E1E-BCEB-4F39-56F985A46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2774476">
            <a:off x="2976820" y="377104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B77B3E1-60C8-B247-2358-5355A77F4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4798904">
            <a:off x="2568744" y="3285398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10DA4CC-B45F-FC23-E5D4-F2BDF643B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20607138">
            <a:off x="3292716" y="172519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424F843-7AC2-55C2-9374-3F208CACB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6947876">
            <a:off x="4657537" y="3281375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B9763D-9F4B-DDFB-3C3C-4F19802FA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8841873">
            <a:off x="4224144" y="3764645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91569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DCAA2A57-FE58-2D44-8DE4-E58AF40FC68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Reflection and target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F74CD86-7821-6470-196E-57451AE2B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322635"/>
              </p:ext>
            </p:extLst>
          </p:nvPr>
        </p:nvGraphicFramePr>
        <p:xfrm>
          <a:off x="103883" y="103705"/>
          <a:ext cx="6568521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6180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  <a:gridCol w="1412341">
                  <a:extLst>
                    <a:ext uri="{9D8B030D-6E8A-4147-A177-3AD203B41FA5}">
                      <a16:colId xmlns:a16="http://schemas.microsoft.com/office/drawing/2014/main" val="2260653360"/>
                    </a:ext>
                  </a:extLst>
                </a:gridCol>
              </a:tblGrid>
              <a:tr h="432000">
                <a:tc gridSpan="2"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Record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 err="1">
                          <a:latin typeface="Century Gothic" panose="020B0502020202020204" pitchFamily="34" charset="0"/>
                        </a:rPr>
                        <a:t>Centred</a:t>
                      </a: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 heading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A9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Practical group: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Individual practical activity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Date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07153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0117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21363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68456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25370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B0E5D6A-8DEF-ED12-80BB-4DE0F7F21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721846"/>
              </p:ext>
            </p:extLst>
          </p:nvPr>
        </p:nvGraphicFramePr>
        <p:xfrm>
          <a:off x="6672404" y="101236"/>
          <a:ext cx="4577155" cy="3458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7155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</a:tblGrid>
              <a:tr h="432309">
                <a:tc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Key notes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3026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1" dirty="0">
                          <a:latin typeface="Century Gothic" panose="020B0502020202020204" pitchFamily="34" charset="0"/>
                        </a:rPr>
                        <a:t>What are the important things to remember when doing this style of practical?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120F912-ED7A-F548-7F88-AFE434A5D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1833"/>
              </p:ext>
            </p:extLst>
          </p:nvPr>
        </p:nvGraphicFramePr>
        <p:xfrm>
          <a:off x="103883" y="3559705"/>
          <a:ext cx="11145677" cy="3194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5677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</a:tblGrid>
              <a:tr h="415786">
                <a:tc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Reflection and targets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1389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What went well? 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Which skills have you developed in this group of </a:t>
                      </a:r>
                      <a:r>
                        <a:rPr lang="en-GB" sz="1200" i="1" dirty="0" err="1">
                          <a:latin typeface="Century Gothic" panose="020B0502020202020204" pitchFamily="34" charset="0"/>
                        </a:rPr>
                        <a:t>practicals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? What aspect of your work and write-ups are you most proud of?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1389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Targets 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Which areas do you need to improve on? Is there a specific skill you are still uncertain about? Which CPACs do you need to work on?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5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350AFE14-7558-414E-BACA-B5608B6942FE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Practical skills tracker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8" name="Group 37" descr="This target diagram shows a section for each key practical skill and competency can be assessed using this structure">
            <a:extLst>
              <a:ext uri="{FF2B5EF4-FFF2-40B4-BE49-F238E27FC236}">
                <a16:creationId xmlns:a16="http://schemas.microsoft.com/office/drawing/2014/main" id="{8C634023-6505-4493-2317-0C6B2AF81C4E}"/>
              </a:ext>
            </a:extLst>
          </p:cNvPr>
          <p:cNvGrpSpPr/>
          <p:nvPr/>
        </p:nvGrpSpPr>
        <p:grpSpPr>
          <a:xfrm>
            <a:off x="133758" y="64043"/>
            <a:ext cx="7122508" cy="6542444"/>
            <a:chOff x="133758" y="64043"/>
            <a:chExt cx="7122508" cy="6542444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9C3481-B8E6-356B-C1B9-C38F49F52E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7035" y="2357135"/>
              <a:ext cx="2646421" cy="115287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46A34B4-57CD-D623-3782-7987206866E5}"/>
                </a:ext>
              </a:extLst>
            </p:cNvPr>
            <p:cNvCxnSpPr>
              <a:cxnSpLocks/>
            </p:cNvCxnSpPr>
            <p:nvPr/>
          </p:nvCxnSpPr>
          <p:spPr>
            <a:xfrm>
              <a:off x="3846574" y="3502137"/>
              <a:ext cx="2745301" cy="46298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72BB593-8811-E97F-18B7-CA4ECBCF9FF9}"/>
                </a:ext>
              </a:extLst>
            </p:cNvPr>
            <p:cNvCxnSpPr>
              <a:cxnSpLocks/>
            </p:cNvCxnSpPr>
            <p:nvPr/>
          </p:nvCxnSpPr>
          <p:spPr>
            <a:xfrm>
              <a:off x="3869780" y="3510266"/>
              <a:ext cx="2525418" cy="224933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780869B-B213-9D25-36CB-FCFC5977B6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9637" y="3499012"/>
              <a:ext cx="1869882" cy="16970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390E2E6-E3AD-906B-734F-475361CFA5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9591" y="3500188"/>
              <a:ext cx="2467354" cy="39605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AC24D0E-16D3-360A-81B6-6812F3D794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18385" y="2502364"/>
              <a:ext cx="2341134" cy="99039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B167A3F-CE8E-42FF-3957-F7BEE662B506}"/>
                </a:ext>
              </a:extLst>
            </p:cNvPr>
            <p:cNvSpPr txBox="1"/>
            <p:nvPr/>
          </p:nvSpPr>
          <p:spPr>
            <a:xfrm>
              <a:off x="5679657" y="1656744"/>
              <a:ext cx="1576609" cy="1200329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Selects appropriate equipment and measurement strategies in order to ensure suitably accurate results.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20553E2-32C9-B7EC-A608-CBDB9D1E08E6}"/>
                </a:ext>
              </a:extLst>
            </p:cNvPr>
            <p:cNvSpPr txBox="1"/>
            <p:nvPr/>
          </p:nvSpPr>
          <p:spPr>
            <a:xfrm>
              <a:off x="5771647" y="3197566"/>
              <a:ext cx="1478135" cy="1754326"/>
            </a:xfrm>
            <a:prstGeom prst="rect">
              <a:avLst/>
            </a:prstGeom>
            <a:solidFill>
              <a:srgbClr val="C1FFDD"/>
            </a:solidFill>
            <a:ln w="63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Identifies hazards and assesses risks associated with these hazards when carrying out experimental techniques and procedures in the lab or field.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1D2003F-B706-F20D-D98E-40ACC1453665}"/>
                </a:ext>
              </a:extLst>
            </p:cNvPr>
            <p:cNvSpPr txBox="1"/>
            <p:nvPr/>
          </p:nvSpPr>
          <p:spPr>
            <a:xfrm>
              <a:off x="5508856" y="5339889"/>
              <a:ext cx="1455450" cy="1015663"/>
            </a:xfrm>
            <a:prstGeom prst="rect">
              <a:avLst/>
            </a:prstGeom>
            <a:solidFill>
              <a:srgbClr val="C1FFDD"/>
            </a:solidFill>
            <a:ln w="63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Uses appropriate safety equipment and approaches to minimise risks with minimal prompting.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A3C628D-6F80-FFB8-568F-F054FBC40D9C}"/>
                </a:ext>
              </a:extLst>
            </p:cNvPr>
            <p:cNvCxnSpPr>
              <a:cxnSpLocks/>
            </p:cNvCxnSpPr>
            <p:nvPr/>
          </p:nvCxnSpPr>
          <p:spPr>
            <a:xfrm>
              <a:off x="3852397" y="3500961"/>
              <a:ext cx="682675" cy="231034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F6E5915-F3B5-3ADD-4D37-45E7A785CFD4}"/>
                </a:ext>
              </a:extLst>
            </p:cNvPr>
            <p:cNvSpPr txBox="1"/>
            <p:nvPr/>
          </p:nvSpPr>
          <p:spPr>
            <a:xfrm>
              <a:off x="3826080" y="5590824"/>
              <a:ext cx="1573889" cy="1015663"/>
            </a:xfrm>
            <a:prstGeom prst="rect">
              <a:avLst/>
            </a:prstGeom>
            <a:solidFill>
              <a:srgbClr val="C1E4FF"/>
            </a:solidFill>
            <a:ln w="635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Makes accurate observations relevant to the experimental or investigative procedure.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C84C3F9-1401-CC84-D025-1A685B768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1008" y="3508393"/>
              <a:ext cx="672755" cy="235819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D065F03-C35C-B95E-8393-2C2652E84982}"/>
                </a:ext>
              </a:extLst>
            </p:cNvPr>
            <p:cNvSpPr txBox="1"/>
            <p:nvPr/>
          </p:nvSpPr>
          <p:spPr>
            <a:xfrm>
              <a:off x="305537" y="5618815"/>
              <a:ext cx="3406063" cy="830997"/>
            </a:xfrm>
            <a:prstGeom prst="rect">
              <a:avLst/>
            </a:prstGeom>
            <a:solidFill>
              <a:srgbClr val="C1E4FF"/>
            </a:solidFill>
            <a:ln w="635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Obtains accurate, precise and sufficient data for experimental and investigative procedures and records this methodically using appropriate units and conventions. 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5F2F31D-0CE4-8A11-AE78-177DEB2200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6150" y="1324669"/>
              <a:ext cx="1456247" cy="217629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CD94CB6-DCFF-2579-CB37-89986918CD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9949" y="1111637"/>
              <a:ext cx="19974" cy="239675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4678103-6DA5-50C0-F763-3462ED5FAB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8775" y="1345268"/>
              <a:ext cx="1430151" cy="213956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8B8A451-7403-31B4-796D-D2886EDD0114}"/>
                </a:ext>
              </a:extLst>
            </p:cNvPr>
            <p:cNvSpPr txBox="1"/>
            <p:nvPr/>
          </p:nvSpPr>
          <p:spPr>
            <a:xfrm>
              <a:off x="160224" y="1769104"/>
              <a:ext cx="1881872" cy="830997"/>
            </a:xfrm>
            <a:prstGeom prst="rect">
              <a:avLst/>
            </a:prstGeom>
            <a:solidFill>
              <a:srgbClr val="FFBDBD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Correctly follows instructions to carry out the experimental techniques or procedures.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B7B490E-BD94-719F-BA60-769F26FCF6E1}"/>
                </a:ext>
              </a:extLst>
            </p:cNvPr>
            <p:cNvSpPr txBox="1"/>
            <p:nvPr/>
          </p:nvSpPr>
          <p:spPr>
            <a:xfrm>
              <a:off x="207561" y="290413"/>
              <a:ext cx="2489909" cy="1200329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Correctly uses appropriate instrumentation, apparatus and materials (including ICT) to carry out investigative activities, experimental techniques and procedures with minimal assistance or prompting.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0A4A81D-D97F-D1BB-6809-BAF16994B8A3}"/>
                </a:ext>
              </a:extLst>
            </p:cNvPr>
            <p:cNvSpPr txBox="1"/>
            <p:nvPr/>
          </p:nvSpPr>
          <p:spPr>
            <a:xfrm>
              <a:off x="2820136" y="64043"/>
              <a:ext cx="2082224" cy="1200329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Carries out techniques or procedures methodically, in sequence and in combination, identifying practical issues and making adjustments when necessary.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6310E0C-C24C-409B-D86F-FC427D4109EE}"/>
                </a:ext>
              </a:extLst>
            </p:cNvPr>
            <p:cNvSpPr txBox="1"/>
            <p:nvPr/>
          </p:nvSpPr>
          <p:spPr>
            <a:xfrm>
              <a:off x="5039375" y="243405"/>
              <a:ext cx="2174229" cy="1200329"/>
            </a:xfrm>
            <a:prstGeom prst="rect">
              <a:avLst/>
            </a:prstGeom>
            <a:solidFill>
              <a:srgbClr val="FFEDB3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Identifies and controls significant quantitative variables where applicable, and plans approaches to take account of variables that cannot readily be controlled.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0744978-10E0-3C1A-23EF-3A56DF7158DE}"/>
                </a:ext>
              </a:extLst>
            </p:cNvPr>
            <p:cNvSpPr txBox="1"/>
            <p:nvPr/>
          </p:nvSpPr>
          <p:spPr>
            <a:xfrm>
              <a:off x="157828" y="3008694"/>
              <a:ext cx="1732823" cy="1200329"/>
            </a:xfrm>
            <a:prstGeom prst="rect">
              <a:avLst/>
            </a:prstGeom>
            <a:solidFill>
              <a:srgbClr val="E4D2F2"/>
            </a:solidFill>
            <a:ln w="63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Sources of information are cited demonstrating that research has taken place, supporting planning and conclusions.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0751254-2C5E-D92B-3E1A-CB05796B322E}"/>
                </a:ext>
              </a:extLst>
            </p:cNvPr>
            <p:cNvSpPr txBox="1"/>
            <p:nvPr/>
          </p:nvSpPr>
          <p:spPr>
            <a:xfrm>
              <a:off x="133758" y="4553132"/>
              <a:ext cx="2067488" cy="830997"/>
            </a:xfrm>
            <a:prstGeom prst="rect">
              <a:avLst/>
            </a:prstGeom>
            <a:solidFill>
              <a:srgbClr val="E4D2F2"/>
            </a:solidFill>
            <a:ln w="63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Uses appropriate software and/or tools to process data, carry out research and report findings.</a:t>
              </a:r>
            </a:p>
          </p:txBody>
        </p:sp>
        <p:pic>
          <p:nvPicPr>
            <p:cNvPr id="61" name="Picture 2" descr="Image result for hendecagon">
              <a:extLst>
                <a:ext uri="{FF2B5EF4-FFF2-40B4-BE49-F238E27FC236}">
                  <a16:creationId xmlns:a16="http://schemas.microsoft.com/office/drawing/2014/main" id="{65C71BEF-40F3-7DA7-3960-E0E1035672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C00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8578" y="1977257"/>
              <a:ext cx="3051926" cy="30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2" descr="Image result for hendecagon">
              <a:extLst>
                <a:ext uri="{FF2B5EF4-FFF2-40B4-BE49-F238E27FC236}">
                  <a16:creationId xmlns:a16="http://schemas.microsoft.com/office/drawing/2014/main" id="{0D9D6945-C6E9-0A5E-7DEC-C2FBD1A0A2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355" y="2330961"/>
              <a:ext cx="2333826" cy="23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2" descr="Image result for hendecagon">
              <a:extLst>
                <a:ext uri="{FF2B5EF4-FFF2-40B4-BE49-F238E27FC236}">
                  <a16:creationId xmlns:a16="http://schemas.microsoft.com/office/drawing/2014/main" id="{07526A96-C3CB-727A-6CFB-F74C7ADD88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92D05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1248" y="2690342"/>
              <a:ext cx="1620001" cy="1624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7E8AB47-AC4A-2E61-D612-FCC4233FBFB0}"/>
                </a:ext>
              </a:extLst>
            </p:cNvPr>
            <p:cNvSpPr/>
            <p:nvPr/>
          </p:nvSpPr>
          <p:spPr>
            <a:xfrm>
              <a:off x="3711600" y="3351600"/>
              <a:ext cx="302880" cy="30486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5" name="Picture 2" descr="Image result for hendecagon">
              <a:extLst>
                <a:ext uri="{FF2B5EF4-FFF2-40B4-BE49-F238E27FC236}">
                  <a16:creationId xmlns:a16="http://schemas.microsoft.com/office/drawing/2014/main" id="{8CB07FEA-60A5-3345-EC33-F6C745B3EB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506" y="1618393"/>
              <a:ext cx="3770026" cy="37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8DAD35B-4CC8-2D43-0655-075F36246B83}"/>
              </a:ext>
            </a:extLst>
          </p:cNvPr>
          <p:cNvSpPr txBox="1"/>
          <p:nvPr/>
        </p:nvSpPr>
        <p:spPr>
          <a:xfrm>
            <a:off x="7469550" y="662585"/>
            <a:ext cx="3780606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48A9C5"/>
                </a:solidFill>
                <a:latin typeface="Century Gothic" panose="020B0502020202020204" pitchFamily="34" charset="0"/>
              </a:rPr>
              <a:t>Skills overview</a:t>
            </a:r>
          </a:p>
          <a:p>
            <a:pPr marL="316531" indent="-316531">
              <a:spcBef>
                <a:spcPts val="554"/>
              </a:spcBef>
              <a:buFont typeface="+mj-lt"/>
              <a:buAutoNum type="arabicPeriod"/>
            </a:pP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Follows written procedures</a:t>
            </a: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EEB500"/>
                </a:solidFill>
                <a:latin typeface="Century Gothic" panose="020B0502020202020204" pitchFamily="34" charset="0"/>
              </a:rPr>
              <a:t>Applies investigative approaches and methods when using instruments and equipment</a:t>
            </a: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Safely uses a range of practical equipment and materials</a:t>
            </a:r>
            <a:endParaRPr lang="en-GB" sz="1400" b="1" dirty="0">
              <a:solidFill>
                <a:srgbClr val="00B05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Makes and records observations</a:t>
            </a:r>
            <a:endParaRPr lang="en-GB" sz="1400" b="1" dirty="0">
              <a:solidFill>
                <a:srgbClr val="0070C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316531" indent="-316531" defTabSz="844083">
              <a:spcBef>
                <a:spcPts val="554"/>
              </a:spcBef>
              <a:buFont typeface="+mj-lt"/>
              <a:buAutoNum type="arabicPeriod"/>
              <a:defRPr/>
            </a:pPr>
            <a:r>
              <a:rPr lang="en-GB" sz="1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Researches, references and reports</a:t>
            </a:r>
            <a:endParaRPr lang="en-GB" sz="1400" b="1" dirty="0">
              <a:solidFill>
                <a:srgbClr val="7030A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0DFD971-B87C-9FE4-8EA1-D46572CA7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880687">
            <a:off x="3893120" y="171064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147E5330-267B-370B-86F8-70D8564F3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945227"/>
              </p:ext>
            </p:extLst>
          </p:nvPr>
        </p:nvGraphicFramePr>
        <p:xfrm>
          <a:off x="7965420" y="3868682"/>
          <a:ext cx="2658455" cy="248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352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  <a:gridCol w="2040103">
                  <a:extLst>
                    <a:ext uri="{9D8B030D-6E8A-4147-A177-3AD203B41FA5}">
                      <a16:colId xmlns:a16="http://schemas.microsoft.com/office/drawing/2014/main" val="2260653360"/>
                    </a:ext>
                  </a:extLst>
                </a:gridCol>
              </a:tblGrid>
              <a:tr h="31592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Key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 err="1">
                          <a:latin typeface="Century Gothic" panose="020B0502020202020204" pitchFamily="34" charset="0"/>
                        </a:rPr>
                        <a:t>Centred</a:t>
                      </a: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 heading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A9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3008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Achieved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7370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P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Partially achieved but with minor areas for work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  <a:tr h="4557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Needs improvement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071536"/>
                  </a:ext>
                </a:extLst>
              </a:tr>
              <a:tr h="6692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N/A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400" b="0" i="0" dirty="0">
                          <a:latin typeface="Century Gothic" panose="020B0502020202020204" pitchFamily="34" charset="0"/>
                        </a:rPr>
                        <a:t>Does not apply to this practical group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011707"/>
                  </a:ext>
                </a:extLst>
              </a:tr>
            </a:tbl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63038CCD-DD20-1B82-3C9B-EB9048A8D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634840">
            <a:off x="2471174" y="2667593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BE89F81-2EB9-892B-9107-26DC5766E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2924543">
            <a:off x="4460539" y="2060187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B65AA26-CDD8-2B57-F934-35B8F9835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8586485">
            <a:off x="2738356" y="2057347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E2F64-FC1C-14EC-C04E-F828477CE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4913417">
            <a:off x="4731889" y="2617493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4DC8C5-7516-F40C-B466-778103EEF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0800000">
            <a:off x="3586773" y="3965141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813FE51-6E1E-BCEB-4F39-56F985A46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2774476">
            <a:off x="2976820" y="377104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B77B3E1-60C8-B247-2358-5355A77F4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4798904">
            <a:off x="2568744" y="3285398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10DA4CC-B45F-FC23-E5D4-F2BDF643B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20607138">
            <a:off x="3292716" y="1725192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424F843-7AC2-55C2-9374-3F208CACB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6947876">
            <a:off x="4657537" y="3281375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B9763D-9F4B-DDFB-3C3C-4F19802FA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8841873">
            <a:off x="4224144" y="3764645"/>
            <a:ext cx="525761" cy="1456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108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N/A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N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</a:t>
            </a:r>
          </a:p>
          <a:p>
            <a:pPr algn="ctr"/>
            <a:endParaRPr lang="en-GB" sz="1108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108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5943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DCAA2A57-FE58-2D44-8DE4-E58AF40FC68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Reflection and target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F74CD86-7821-6470-196E-57451AE2B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094905"/>
              </p:ext>
            </p:extLst>
          </p:nvPr>
        </p:nvGraphicFramePr>
        <p:xfrm>
          <a:off x="103883" y="103705"/>
          <a:ext cx="6568521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6180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  <a:gridCol w="1412341">
                  <a:extLst>
                    <a:ext uri="{9D8B030D-6E8A-4147-A177-3AD203B41FA5}">
                      <a16:colId xmlns:a16="http://schemas.microsoft.com/office/drawing/2014/main" val="2260653360"/>
                    </a:ext>
                  </a:extLst>
                </a:gridCol>
              </a:tblGrid>
              <a:tr h="432000">
                <a:tc gridSpan="2"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Record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 err="1">
                          <a:latin typeface="Century Gothic" panose="020B0502020202020204" pitchFamily="34" charset="0"/>
                        </a:rPr>
                        <a:t>Centred</a:t>
                      </a: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 heading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A9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Practical group: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Individual practical activity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1" i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Date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07153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0117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21363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68456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25370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B0E5D6A-8DEF-ED12-80BB-4DE0F7F21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543411"/>
              </p:ext>
            </p:extLst>
          </p:nvPr>
        </p:nvGraphicFramePr>
        <p:xfrm>
          <a:off x="6672404" y="101236"/>
          <a:ext cx="4577155" cy="3458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7155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</a:tblGrid>
              <a:tr h="432309">
                <a:tc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Key notes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3026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1" dirty="0">
                          <a:latin typeface="Century Gothic" panose="020B0502020202020204" pitchFamily="34" charset="0"/>
                        </a:rPr>
                        <a:t>What are the important things to remember when doing this style of practical?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120F912-ED7A-F548-7F88-AFE434A5D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86169"/>
              </p:ext>
            </p:extLst>
          </p:nvPr>
        </p:nvGraphicFramePr>
        <p:xfrm>
          <a:off x="103883" y="3559705"/>
          <a:ext cx="11145677" cy="3194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5677">
                  <a:extLst>
                    <a:ext uri="{9D8B030D-6E8A-4147-A177-3AD203B41FA5}">
                      <a16:colId xmlns:a16="http://schemas.microsoft.com/office/drawing/2014/main" val="2530096022"/>
                    </a:ext>
                  </a:extLst>
                </a:gridCol>
              </a:tblGrid>
              <a:tr h="415786">
                <a:tc>
                  <a:txBody>
                    <a:bodyPr/>
                    <a:lstStyle/>
                    <a:p>
                      <a:pPr algn="l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Reflection and targets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F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88589"/>
                  </a:ext>
                </a:extLst>
              </a:tr>
              <a:tr h="1389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What went well? 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Which skills have you developed in this group of </a:t>
                      </a:r>
                      <a:r>
                        <a:rPr lang="en-GB" sz="1200" i="1" dirty="0" err="1">
                          <a:latin typeface="Century Gothic" panose="020B0502020202020204" pitchFamily="34" charset="0"/>
                        </a:rPr>
                        <a:t>practicals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? What aspect of your work and write-ups are you most proud of?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52598"/>
                  </a:ext>
                </a:extLst>
              </a:tr>
              <a:tr h="1389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Targets </a:t>
                      </a:r>
                      <a:r>
                        <a:rPr lang="en-GB" sz="1200" i="1" dirty="0">
                          <a:latin typeface="Century Gothic" panose="020B0502020202020204" pitchFamily="34" charset="0"/>
                        </a:rPr>
                        <a:t>Which areas do you need to improve on? Is there a specific skill you are still uncertain about? </a:t>
                      </a:r>
                      <a:endParaRPr lang="en-US" sz="1500" b="1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771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02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894</Words>
  <Application>Microsoft Office PowerPoint</Application>
  <PresentationFormat>Widescreen</PresentationFormat>
  <Paragraphs>268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Office Theme</vt:lpstr>
      <vt:lpstr>16–18 years</vt:lpstr>
      <vt:lpstr>Use these tools to help you to …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skills tracking - feedback, target and reflection</dc:title>
  <dc:creator>Royal Society of Chemistry</dc:creator>
  <cp:keywords>CPACs, A-level, practical skills, peer assessment, metacognition, AQA, Edexcel, OCR</cp:keywords>
  <dc:description>From How to help students develop practical skills, Education in Chemistry, https://rsc.li/3EDMvQP</dc:description>
  <cp:lastModifiedBy>Juliet Kennard</cp:lastModifiedBy>
  <cp:revision>579</cp:revision>
  <dcterms:created xsi:type="dcterms:W3CDTF">2021-04-13T16:26:00Z</dcterms:created>
  <dcterms:modified xsi:type="dcterms:W3CDTF">2023-03-01T06:33:16Z</dcterms:modified>
</cp:coreProperties>
</file>