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1" r:id="rId6"/>
    <p:sldId id="267" r:id="rId7"/>
    <p:sldId id="264" r:id="rId8"/>
    <p:sldId id="262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 Thornton" initials="WT" lastIdx="2" clrIdx="0">
    <p:extLst>
      <p:ext uri="{19B8F6BF-5375-455C-9EA6-DF929625EA0E}">
        <p15:presenceInfo xmlns:p15="http://schemas.microsoft.com/office/powerpoint/2012/main" userId="08a38bbb7b4eb8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3792" autoAdjust="0"/>
  </p:normalViewPr>
  <p:slideViewPr>
    <p:cSldViewPr snapToGrid="0" snapToObjects="1">
      <p:cViewPr varScale="1">
        <p:scale>
          <a:sx n="62" d="100"/>
          <a:sy n="62" d="100"/>
        </p:scale>
        <p:origin x="812" y="28"/>
      </p:cViewPr>
      <p:guideLst/>
    </p:cSldViewPr>
  </p:slideViewPr>
  <p:outlineViewPr>
    <p:cViewPr>
      <p:scale>
        <a:sx n="33" d="100"/>
        <a:sy n="33" d="100"/>
      </p:scale>
      <p:origin x="0" y="-964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CA293-8B58-43B4-9E46-DC007064F666}" type="datetimeFigureOut">
              <a:rPr lang="en-GB" smtClean="0"/>
              <a:t>20/08/2021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0290F-0956-45D6-B5A2-D2151959EE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326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D60290F-0956-45D6-B5A2-D2151959EECB}" type="slidenum">
              <a:rPr/>
              <a:t>4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405763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4D60290F-0956-45D6-B5A2-D2151959EECB}" type="slidenum">
              <a:rPr/>
              <a:t>5</a:t>
            </a:fld>
            <a:endParaRPr lang="ga"/>
          </a:p>
        </p:txBody>
      </p:sp>
    </p:spTree>
    <p:extLst>
      <p:ext uri="{BB962C8B-B14F-4D97-AF65-F5344CB8AC3E}">
        <p14:creationId xmlns:p14="http://schemas.microsoft.com/office/powerpoint/2010/main" val="3524974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saccA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500" y="4823374"/>
            <a:ext cx="5728570" cy="529462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</a:t>
            </a:r>
            <a:r>
              <a:rPr lang="en-GB" sz="1800" b="0" i="0" u="none" baseline="0">
                <a:hlinkClick r:id="rId2"/>
              </a:rPr>
              <a:t>/3saccAU</a:t>
            </a:r>
            <a:r>
              <a:rPr lang="en-GB" sz="1800" b="0" i="0" u="none" baseline="0"/>
              <a:t> </a:t>
            </a:r>
            <a:br>
              <a:rPr lang="en-GB" sz="1800" b="0" i="0" u="none" baseline="0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500" y="5499067"/>
            <a:ext cx="5728569" cy="713843"/>
          </a:xfrm>
        </p:spPr>
        <p:txBody>
          <a:bodyPr/>
          <a:lstStyle/>
          <a:p>
            <a:pPr algn="l" rtl="0"/>
            <a:r>
              <a:rPr lang="ga" b="1" i="0" u="none" baseline="0" dirty="0"/>
              <a:t>Briseadh na mbrioscaí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E97FDD-6BDF-1346-8E58-F66FACC773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Ag smaoineamh ar sholaid eile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18619"/>
            <a:ext cx="9540000" cy="4340700"/>
          </a:xfrm>
        </p:spPr>
        <p:txBody>
          <a:bodyPr/>
          <a:lstStyle/>
          <a:p>
            <a:pPr algn="l" rtl="0"/>
            <a:r>
              <a:rPr lang="ga" b="0" i="0" u="none" baseline="0"/>
              <a:t>Scríobhaigí liosta de sholaid bheaga eile. </a:t>
            </a:r>
          </a:p>
          <a:p>
            <a:pPr algn="l" rtl="0"/>
            <a:r>
              <a:rPr lang="ga" b="0" i="0" u="none" baseline="0"/>
              <a:t>An mbíonn na píosaí iontu ar cóimhéid i gcónaí? Cén chaoi a seiceálfaí a leithéid?</a:t>
            </a:r>
          </a:p>
          <a:p>
            <a:pPr algn="l" rtl="0"/>
            <a:r>
              <a:rPr lang="ga" b="0" i="0" u="none" baseline="0"/>
              <a:t>Cén trealamh a d’fhéadfaí a úsáid chun breathnú níos grinne orthu?</a:t>
            </a:r>
          </a:p>
          <a:p>
            <a:pPr algn="l" rtl="0"/>
            <a:r>
              <a:rPr lang="ga" b="0" i="0" u="none" baseline="0"/>
              <a:t>Céard ba mhaith libh a fhoghlaim anois?</a:t>
            </a:r>
          </a:p>
        </p:txBody>
      </p:sp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ga" b="0" i="0" u="none" baseline="0" dirty="0"/>
              <a:t>Céard a cheapann sibh faoinár g</a:t>
            </a:r>
            <a:r>
              <a:rPr lang="ga" b="1" i="0" u="none" baseline="0" dirty="0">
                <a:solidFill>
                  <a:srgbClr val="DA1884"/>
                </a:solidFill>
              </a:rPr>
              <a:t>cuspóirí foghlama</a:t>
            </a:r>
            <a:r>
              <a:rPr lang="ga" b="0" i="0" u="none" baseline="0" dirty="0"/>
              <a:t> inniu?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ga" b="0" i="0" u="none" baseline="0" dirty="0"/>
              <a:t>Táim in ann cur síos a dhéanamh ar airíonna solad.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ga" b="0" i="0" u="none" baseline="0" dirty="0"/>
              <a:t>Táim in ann iniúchadh a dhéanamh ar airíonna solad.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ga" b="0" i="0" u="none" baseline="0" dirty="0"/>
              <a:t>Táim in ann tuartha, breathnuithe agus comparáidí a dhéanamh.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ga" b="0" i="0" u="none" baseline="0" dirty="0"/>
              <a:t>Táim in ann mo chuid scileanna breathnóireachta a úsáid chun dhá ábhar a chur i gcomparáid lena chéile.</a:t>
            </a:r>
          </a:p>
          <a:p>
            <a:pPr algn="l" rtl="0"/>
            <a:r>
              <a:rPr lang="ga" b="0" i="0" u="none" baseline="0" dirty="0"/>
              <a:t>Má tá sibh muiníneach faoin méid sin, sínigí cúig mhéar in airde, nó sínigí méar amháin más fearr libh an ceacht a phlé arís.</a:t>
            </a:r>
          </a:p>
          <a:p>
            <a:endParaRPr lang="ga" dirty="0"/>
          </a:p>
          <a:p>
            <a:endParaRPr lang="ga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3386403-CCB1-40E6-AE02-27F66CB037C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BB7EB5F-1BBD-40DA-9696-9EC5AA55EB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86910" y="5328745"/>
            <a:ext cx="7126243" cy="1377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Sleamhnáin 2, 7 agus 9: íomhánna © Royal Society of Chemistry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4: íomhá © Emily Hills/Shutterstock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5: foinse na híomhá: pixabay.com (ní theastaíonn admháil)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6: íomhá 1 © Moving Moment/Shutterstock; íomhá 2 © vetlana Verbitckaia/Shutterstock; íomhá 3 © Royal Society of Chemistry</a:t>
            </a:r>
          </a:p>
          <a:p>
            <a:pPr algn="l" rtl="0"/>
            <a:r>
              <a:rPr lang="ga" b="0" i="0" u="none" baseline="0" dirty="0">
                <a:latin typeface="Century Gothic" panose="020B0502020202020204" pitchFamily="34" charset="0"/>
              </a:rPr>
              <a:t>Sleamhnán 11: íomhá © Prostock-studiol/Shutterstock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28F645-A82F-4F9C-A599-8CB7A009B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587" y="2503377"/>
            <a:ext cx="4644160" cy="348312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CB3291DC-8520-48E0-8F39-FE91AA5A32FB}"/>
              </a:ext>
            </a:extLst>
          </p:cNvPr>
          <p:cNvSpPr txBox="1">
            <a:spLocks/>
          </p:cNvSpPr>
          <p:nvPr/>
        </p:nvSpPr>
        <p:spPr>
          <a:xfrm>
            <a:off x="540000" y="438554"/>
            <a:ext cx="5728569" cy="7138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400" b="1" i="0" u="none" baseline="0">
                <a:solidFill>
                  <a:srgbClr val="DA1884"/>
                </a:solidFill>
                <a:ea typeface="+mj-ea"/>
                <a:cs typeface="+mj-cs"/>
              </a:rPr>
              <a:t>Briseadh na mbrioscaí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B18A98-FD33-47E6-A137-0AD18910EB33}"/>
              </a:ext>
            </a:extLst>
          </p:cNvPr>
          <p:cNvSpPr txBox="1"/>
          <p:nvPr/>
        </p:nvSpPr>
        <p:spPr>
          <a:xfrm>
            <a:off x="446482" y="1412388"/>
            <a:ext cx="100533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ga" sz="2400" b="1" i="0" u="none" baseline="0" dirty="0"/>
              <a:t>Déanfaimid an méid seo a leanas:</a:t>
            </a:r>
          </a:p>
          <a:p>
            <a:pPr algn="l" rtl="0"/>
            <a:r>
              <a:rPr lang="ga" sz="2400" b="0" i="0" u="none" baseline="0" dirty="0">
                <a:latin typeface="Century Gothic" panose="020B0502020202020204" pitchFamily="34" charset="0"/>
              </a:rPr>
              <a:t>Iniúchadh ar an gceist an solad nó leacht iad grabhróga briosca.</a:t>
            </a:r>
          </a:p>
        </p:txBody>
      </p:sp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/>
              <a:t>Táim in ann cur síos a dhéanamh ar airíonna solad.</a:t>
            </a:r>
          </a:p>
          <a:p>
            <a:pPr algn="l" rtl="0"/>
            <a:r>
              <a:rPr lang="ga" b="0" i="0" u="none" baseline="0"/>
              <a:t>Táim in ann iniúchadh a dhéanamh ar airíonna solad.</a:t>
            </a:r>
          </a:p>
          <a:p>
            <a:pPr marL="0" indent="0" algn="l" rtl="0"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/>
              <a:t>Táim in ann tuartha, breathnuithe agus comparáidí a dhéanamh.</a:t>
            </a:r>
          </a:p>
          <a:p>
            <a:pPr algn="l" rtl="0"/>
            <a:r>
              <a:rPr lang="ga" b="0" i="0" u="none" baseline="0"/>
              <a:t>Táim in ann mo chuid scileanna breathnóireachta a úsáid chun dhá ábhar a chur i gcomparáid lena chéile.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810898" cy="5598000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Staideanna na n-ábhar:</a:t>
            </a:r>
            <a:r>
              <a:rPr lang="ga" b="0" i="0" u="none" baseline="0"/>
              <a:t> solad, leacht nó gás.</a:t>
            </a:r>
          </a:p>
          <a:p>
            <a:endParaRPr lang="ga" b="1" dirty="0">
              <a:solidFill>
                <a:srgbClr val="DA1884"/>
              </a:solidFill>
            </a:endParaRPr>
          </a:p>
          <a:p>
            <a:endParaRPr lang="ga" b="1" dirty="0">
              <a:solidFill>
                <a:srgbClr val="DA1884"/>
              </a:solidFill>
            </a:endParaRPr>
          </a:p>
          <a:p>
            <a:endParaRPr lang="ga" b="1" dirty="0">
              <a:solidFill>
                <a:srgbClr val="DA1884"/>
              </a:solidFill>
            </a:endParaRPr>
          </a:p>
          <a:p>
            <a:endParaRPr lang="ga" b="1" dirty="0">
              <a:solidFill>
                <a:srgbClr val="DA1884"/>
              </a:solidFill>
            </a:endParaRPr>
          </a:p>
          <a:p>
            <a:endParaRPr lang="ga" b="1" dirty="0">
              <a:solidFill>
                <a:srgbClr val="DA1884"/>
              </a:solidFill>
            </a:endParaRPr>
          </a:p>
          <a:p>
            <a:endParaRPr lang="ga" b="1" dirty="0">
              <a:solidFill>
                <a:srgbClr val="DA1884"/>
              </a:solidFill>
            </a:endParaRP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Cáithnín:</a:t>
            </a:r>
            <a:r>
              <a:rPr lang="ga" b="0" i="0" u="none" baseline="0"/>
              <a:t> aonad beag bídeach ábhair.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988F19-12DB-443F-86F1-721B71DA916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2429" y="1755288"/>
            <a:ext cx="4047779" cy="26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363029" cy="5598000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Solad:</a:t>
            </a:r>
            <a:r>
              <a:rPr lang="ga" b="0" i="0" u="none" baseline="0" dirty="0"/>
              <a:t> ábhar ag a bhfuil toirt sheasta agus nach n-athraíonn a chruth. </a:t>
            </a:r>
          </a:p>
          <a:p>
            <a:pPr marL="898525" indent="-898525" algn="l" rtl="0">
              <a:buNone/>
            </a:pPr>
            <a:r>
              <a:rPr lang="ga" b="0" i="0" u="none" baseline="0" dirty="0"/>
              <a:t>	Mar shampla: oighear, adhmad agus plaisteach.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Leacht:</a:t>
            </a:r>
            <a:r>
              <a:rPr lang="ga" b="0" i="0" u="none" baseline="0" dirty="0"/>
              <a:t> ábhar ag a bhfuil toirt sheasta agus atá in ann sreabhadh agus a ghlacann cruth a ghabhdáin. </a:t>
            </a:r>
          </a:p>
          <a:p>
            <a:pPr marL="0" indent="0" algn="l" rtl="0">
              <a:buNone/>
            </a:pPr>
            <a:r>
              <a:rPr lang="ga" b="0" i="0" u="none" baseline="0" dirty="0"/>
              <a:t>	Mar shampla: uisce, sú agus laibhe. </a:t>
            </a:r>
          </a:p>
          <a:p>
            <a:pPr algn="l" rtl="0"/>
            <a:r>
              <a:rPr lang="ga" b="1" i="0" u="none" baseline="0" dirty="0">
                <a:solidFill>
                  <a:srgbClr val="DA1884"/>
                </a:solidFill>
              </a:rPr>
              <a:t>Gás:</a:t>
            </a:r>
            <a:r>
              <a:rPr lang="ga" b="0" i="0" u="none" baseline="0" dirty="0"/>
              <a:t> ábhar a scaipeann i ngach treo, agus a líonann a ghabhdán. Is féidir gáis a chomhbhrú. </a:t>
            </a:r>
          </a:p>
          <a:p>
            <a:pPr marL="0" indent="0" algn="l" rtl="0">
              <a:buNone/>
            </a:pPr>
            <a:r>
              <a:rPr lang="ga" b="0" i="0" u="none" baseline="0" dirty="0"/>
              <a:t>	Mar shampla: ocsaigin, dé-ocsaíd charbóin 	agus nítrigin.</a:t>
            </a:r>
          </a:p>
        </p:txBody>
      </p:sp>
      <p:pic>
        <p:nvPicPr>
          <p:cNvPr id="5" name="Picture 4" descr="A close-up of a coconut&#10;&#10;Description automatically generated with low confidence">
            <a:extLst>
              <a:ext uri="{FF2B5EF4-FFF2-40B4-BE49-F238E27FC236}">
                <a16:creationId xmlns:a16="http://schemas.microsoft.com/office/drawing/2014/main" id="{832AEBFE-7DF7-4DE3-9C36-56AEB0646C7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850" y="864806"/>
            <a:ext cx="1972879" cy="1361492"/>
          </a:xfrm>
          <a:prstGeom prst="rect">
            <a:avLst/>
          </a:prstGeom>
        </p:spPr>
      </p:pic>
      <p:pic>
        <p:nvPicPr>
          <p:cNvPr id="9" name="Picture 8" descr="A picture containing beverage, cup, food, fruit drink&#10;&#10;Description automatically generated">
            <a:extLst>
              <a:ext uri="{FF2B5EF4-FFF2-40B4-BE49-F238E27FC236}">
                <a16:creationId xmlns:a16="http://schemas.microsoft.com/office/drawing/2014/main" id="{36A555F7-A632-4A1B-AAE6-95A01F3110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6767" y="2634038"/>
            <a:ext cx="1161224" cy="1651518"/>
          </a:xfrm>
          <a:prstGeom prst="rect">
            <a:avLst/>
          </a:prstGeom>
        </p:spPr>
      </p:pic>
      <p:pic>
        <p:nvPicPr>
          <p:cNvPr id="11" name="Picture 10" descr="A row of fire hydrants&#10;&#10;Description automatically generated with low confidence">
            <a:extLst>
              <a:ext uri="{FF2B5EF4-FFF2-40B4-BE49-F238E27FC236}">
                <a16:creationId xmlns:a16="http://schemas.microsoft.com/office/drawing/2014/main" id="{0E6592BF-6DA8-4A8F-A40C-FCDF7E926AC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8594" y="4693297"/>
            <a:ext cx="1733196" cy="129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85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929218" cy="5598000"/>
          </a:xfrm>
        </p:spPr>
        <p:txBody>
          <a:bodyPr/>
          <a:lstStyle/>
          <a:p>
            <a:pPr algn="l" rtl="0"/>
            <a:r>
              <a:rPr lang="ga" b="0" i="0" u="none" baseline="0" dirty="0"/>
              <a:t>Déanaigí grabhróga briosca leis an trealamh a chuirtear ar fáil.</a:t>
            </a:r>
          </a:p>
          <a:p>
            <a:endParaRPr lang="ga" dirty="0"/>
          </a:p>
          <a:p>
            <a:pPr marL="0" indent="0" algn="l" rtl="0">
              <a:buNone/>
            </a:pPr>
            <a:r>
              <a:rPr lang="ga" b="1" i="0" u="none" baseline="0" dirty="0">
                <a:solidFill>
                  <a:srgbClr val="DA1884"/>
                </a:solidFill>
              </a:rPr>
              <a:t>Smaoinígí air seo a leanas...</a:t>
            </a:r>
          </a:p>
          <a:p>
            <a:pPr algn="l" rtl="0"/>
            <a:r>
              <a:rPr lang="ga" b="0" i="0" u="none" baseline="0" dirty="0"/>
              <a:t>Anois go bhfuil an briosca briste agaibh, cén difríocht atá ann?</a:t>
            </a:r>
          </a:p>
          <a:p>
            <a:pPr algn="l" rtl="0"/>
            <a:r>
              <a:rPr lang="ga" b="0" i="0" u="none" baseline="0" dirty="0"/>
              <a:t>An solad nó leacht iad na grabhróga sin?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EEA63D-89CF-44B7-AFC2-F3B6879F0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9955" y="4783228"/>
            <a:ext cx="1754610" cy="1428753"/>
          </a:xfrm>
          <a:prstGeom prst="rect">
            <a:avLst/>
          </a:prstGeom>
        </p:spPr>
      </p:pic>
      <p:pic>
        <p:nvPicPr>
          <p:cNvPr id="6" name="Picture 5" descr="A picture containing food, bread&#10;&#10;Description automatically generated">
            <a:extLst>
              <a:ext uri="{FF2B5EF4-FFF2-40B4-BE49-F238E27FC236}">
                <a16:creationId xmlns:a16="http://schemas.microsoft.com/office/drawing/2014/main" id="{B1EC4DF2-7417-45B4-9C2F-52C68512E8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51" y="4929031"/>
            <a:ext cx="2083454" cy="1388969"/>
          </a:xfrm>
          <a:prstGeom prst="rect">
            <a:avLst/>
          </a:prstGeom>
        </p:spPr>
      </p:pic>
      <p:pic>
        <p:nvPicPr>
          <p:cNvPr id="8" name="Picture 7" descr="A picture containing rolling pin, kitchenware&#10;&#10;Description automatically generated">
            <a:extLst>
              <a:ext uri="{FF2B5EF4-FFF2-40B4-BE49-F238E27FC236}">
                <a16:creationId xmlns:a16="http://schemas.microsoft.com/office/drawing/2014/main" id="{266F7FD8-AE6F-4E4D-B287-2E1348BBFFE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4093" y="4929030"/>
            <a:ext cx="2270723" cy="150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89FFFC-A2AC-44F2-9515-718EB40CE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13" y="365125"/>
            <a:ext cx="10515600" cy="558067"/>
          </a:xfrm>
        </p:spPr>
        <p:txBody>
          <a:bodyPr>
            <a:normAutofit/>
          </a:bodyPr>
          <a:lstStyle/>
          <a:p>
            <a:pPr algn="l" rtl="0"/>
            <a:r>
              <a:rPr lang="ga" b="1" i="0" u="none" baseline="0" dirty="0"/>
              <a:t>Comparáid idir uisce agus grabhróga briosca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6CFFC0-8280-47AA-A946-E40D6A13D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38929" y="3019753"/>
            <a:ext cx="2914141" cy="1963082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7F82191-8723-4BED-9F01-78D00EFB53AE}"/>
              </a:ext>
            </a:extLst>
          </p:cNvPr>
          <p:cNvSpPr/>
          <p:nvPr/>
        </p:nvSpPr>
        <p:spPr>
          <a:xfrm>
            <a:off x="6080177" y="1216394"/>
            <a:ext cx="4582381" cy="1468690"/>
          </a:xfrm>
          <a:prstGeom prst="wedgeRoundRectCallout">
            <a:avLst>
              <a:gd name="adj1" fmla="val -33711"/>
              <a:gd name="adj2" fmla="val 7093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ga" sz="2400" b="1" i="0" u="none" baseline="0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bhfeiceann sibh píosaí beaga? </a:t>
            </a:r>
          </a:p>
          <a:p>
            <a:pPr marL="0" indent="0" algn="l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ga" sz="2400" b="0" i="0" u="none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bhfuil na píosaí ar fad ar cóimhéid?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BA9E7E04-D307-4723-B892-16A642BA6A94}"/>
              </a:ext>
            </a:extLst>
          </p:cNvPr>
          <p:cNvSpPr/>
          <p:nvPr/>
        </p:nvSpPr>
        <p:spPr>
          <a:xfrm>
            <a:off x="90856" y="4842175"/>
            <a:ext cx="4548073" cy="1860701"/>
          </a:xfrm>
          <a:prstGeom prst="wedgeRoundRectCallout">
            <a:avLst>
              <a:gd name="adj1" fmla="val 48886"/>
              <a:gd name="adj2" fmla="val -81613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ga" sz="2400" b="1" i="0" u="none" baseline="0">
                <a:solidFill>
                  <a:srgbClr val="DA188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Céard a tharlaíonn nuair a chlaontar an gabhdán? </a:t>
            </a:r>
          </a:p>
          <a:p>
            <a:pPr algn="l" rtl="0"/>
            <a:r>
              <a:rPr lang="ga" sz="24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Cén chaoi a mbogann sé?  </a:t>
            </a:r>
          </a:p>
          <a:p>
            <a:pPr algn="l" rtl="0"/>
            <a:r>
              <a:rPr lang="ga" sz="24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féidir é a dhoirteadh?</a:t>
            </a:r>
          </a:p>
          <a:p>
            <a:pPr algn="l" rtl="0"/>
            <a:r>
              <a:rPr lang="ga" sz="24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 ndéantar carn de? </a:t>
            </a:r>
            <a:endParaRPr lang="ga" sz="24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82E91C4D-2518-4560-8141-B2E1FF52668A}"/>
              </a:ext>
            </a:extLst>
          </p:cNvPr>
          <p:cNvSpPr/>
          <p:nvPr/>
        </p:nvSpPr>
        <p:spPr>
          <a:xfrm>
            <a:off x="150263" y="941411"/>
            <a:ext cx="4670779" cy="2830859"/>
          </a:xfrm>
          <a:prstGeom prst="wedgeRoundRectCallout">
            <a:avLst>
              <a:gd name="adj1" fmla="val 46447"/>
              <a:gd name="adj2" fmla="val 6572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g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95E141-4EAC-4A4B-B082-4025763041E3}"/>
              </a:ext>
            </a:extLst>
          </p:cNvPr>
          <p:cNvSpPr txBox="1"/>
          <p:nvPr/>
        </p:nvSpPr>
        <p:spPr>
          <a:xfrm>
            <a:off x="238661" y="1216394"/>
            <a:ext cx="4582381" cy="1758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ga" sz="2400" b="1" i="0" u="none" baseline="0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Céard a fheiceann sibh?</a:t>
            </a:r>
            <a:r>
              <a:rPr lang="ga" sz="2400" b="0" i="0" u="none" baseline="0" dirty="0">
                <a:solidFill>
                  <a:srgbClr val="DA188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l" rtl="0">
              <a:lnSpc>
                <a:spcPct val="107000"/>
              </a:lnSpc>
              <a:buNone/>
            </a:pPr>
            <a:r>
              <a:rPr lang="ga" sz="2400" b="0" i="0" u="none" baseline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chaoi a bhfuil an t-uisce agus na grabhróga briosca cosúil lena chéile?</a:t>
            </a:r>
          </a:p>
          <a:p>
            <a:pPr marL="0" indent="0" algn="l" rtl="0">
              <a:lnSpc>
                <a:spcPct val="107000"/>
              </a:lnSpc>
              <a:spcAft>
                <a:spcPts val="800"/>
              </a:spcAft>
              <a:buNone/>
            </a:pPr>
            <a:r>
              <a:rPr lang="ga" sz="2400" b="0" i="0" u="none" baseline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Cén chaoi a bhfuil siad difriúil lena chéile?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329D89E9-8AE6-4D05-9DE7-2404CFDA10AE}"/>
              </a:ext>
            </a:extLst>
          </p:cNvPr>
          <p:cNvSpPr/>
          <p:nvPr/>
        </p:nvSpPr>
        <p:spPr>
          <a:xfrm>
            <a:off x="5216893" y="5257111"/>
            <a:ext cx="4913306" cy="1468690"/>
          </a:xfrm>
          <a:prstGeom prst="wedgeRoundRectCallout">
            <a:avLst>
              <a:gd name="adj1" fmla="val -4138"/>
              <a:gd name="adj2" fmla="val -6646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ga" sz="1800" b="0" i="0" u="none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l" rtl="0"/>
            <a:r>
              <a:rPr lang="ga" sz="2400" b="1" i="0" u="none" baseline="0" dirty="0">
                <a:solidFill>
                  <a:srgbClr val="DA1884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Déanaigí iarracht é a dhoirteadh isteach i ngabhdáin a bhfuil cruth difriúil orthu. </a:t>
            </a:r>
          </a:p>
          <a:p>
            <a:pPr algn="l" rtl="0"/>
            <a:r>
              <a:rPr lang="ga" sz="2400" b="0" i="0" u="none" baseline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 nglacann sé cruth an ghabhdáin?</a:t>
            </a:r>
            <a:endParaRPr lang="ga" sz="2400" dirty="0">
              <a:solidFill>
                <a:schemeClr val="tx1"/>
              </a:solidFill>
            </a:endParaRPr>
          </a:p>
          <a:p>
            <a:pPr algn="ctr" rtl="0"/>
            <a:endParaRPr lang="ga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0D862F-23EC-4251-BA03-643D097D9A3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84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3B42A-2B12-4F6A-8765-F247038F0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104" y="364401"/>
            <a:ext cx="10515600" cy="1325563"/>
          </a:xfrm>
        </p:spPr>
        <p:txBody>
          <a:bodyPr/>
          <a:lstStyle/>
          <a:p>
            <a:pPr algn="l" rtl="0"/>
            <a:r>
              <a:rPr lang="ga" b="1" i="0" u="none" baseline="0"/>
              <a:t>Breathnuithe a thaifeadadh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53BB4-3D41-42B7-91F6-626FCD571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42" y="1180226"/>
            <a:ext cx="10515600" cy="4497547"/>
          </a:xfrm>
        </p:spPr>
        <p:txBody>
          <a:bodyPr/>
          <a:lstStyle/>
          <a:p>
            <a:pPr marL="0" indent="0" algn="l" rtl="0">
              <a:buNone/>
            </a:pPr>
            <a:r>
              <a:rPr lang="ga" b="0" i="0" u="none" baseline="0"/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19F69FA-2A64-4F77-9F85-8BCF43DDC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49404"/>
              </p:ext>
            </p:extLst>
          </p:nvPr>
        </p:nvGraphicFramePr>
        <p:xfrm>
          <a:off x="492104" y="1349545"/>
          <a:ext cx="9187543" cy="4158907"/>
        </p:xfrm>
        <a:graphic>
          <a:graphicData uri="http://schemas.openxmlformats.org/drawingml/2006/table">
            <a:tbl>
              <a:tblPr firstRow="1" firstCol="1" bandRow="1"/>
              <a:tblGrid>
                <a:gridCol w="2563422">
                  <a:extLst>
                    <a:ext uri="{9D8B030D-6E8A-4147-A177-3AD203B41FA5}">
                      <a16:colId xmlns:a16="http://schemas.microsoft.com/office/drawing/2014/main" val="2792447172"/>
                    </a:ext>
                  </a:extLst>
                </a:gridCol>
                <a:gridCol w="3831935">
                  <a:extLst>
                    <a:ext uri="{9D8B030D-6E8A-4147-A177-3AD203B41FA5}">
                      <a16:colId xmlns:a16="http://schemas.microsoft.com/office/drawing/2014/main" val="4176628311"/>
                    </a:ext>
                  </a:extLst>
                </a:gridCol>
                <a:gridCol w="2792186">
                  <a:extLst>
                    <a:ext uri="{9D8B030D-6E8A-4147-A177-3AD203B41FA5}">
                      <a16:colId xmlns:a16="http://schemas.microsoft.com/office/drawing/2014/main" val="3448776950"/>
                    </a:ext>
                  </a:extLst>
                </a:gridCol>
              </a:tblGrid>
              <a:tr h="431396"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2400" b="1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Grabhróga briosca</a:t>
                      </a:r>
                      <a:endParaRPr lang="ga" sz="24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600" b="1" i="1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Scríobhaigí nótaí nó déanaigí léaráidí le lipéid chun na breathnuithe a thaifeadadh. </a:t>
                      </a:r>
                      <a:endParaRPr lang="ga" sz="16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2400" b="1" i="0" u="none" baseline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Uisce</a:t>
                      </a:r>
                      <a:endParaRPr lang="ga" sz="2400" b="1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849427"/>
                  </a:ext>
                </a:extLst>
              </a:tr>
              <a:tr h="977337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8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Céard a fheiceann sibh? </a:t>
                      </a:r>
                    </a:p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8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 bhfeiceann sibh cáithníní beaga?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324437"/>
                  </a:ext>
                </a:extLst>
              </a:tr>
              <a:tr h="905163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8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Céard a tharlaíonn nuair a chlaontar an gabhdán?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851667"/>
                  </a:ext>
                </a:extLst>
              </a:tr>
              <a:tr h="868219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8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Céard a tharlaíonn nuair a dhoirtear a bhfuil sa ghabhdán ar fhochupán?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855877"/>
                  </a:ext>
                </a:extLst>
              </a:tr>
              <a:tr h="897965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8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An nglacann sé cruth an ghabhdáin?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ga" sz="1100" b="0" i="0" u="none" baseline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83372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438A0A9-87E5-4692-B09E-66F6644130B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467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58111"/>
            <a:ext cx="9154718" cy="2402677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Cén chaoi a raibh an t-uisce agus na grabhróga briosca cosúil lena chéile?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Cén chaoi a raibh siad difriúil lena chéile?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An solad nó leacht í grabhróg briosca?</a:t>
            </a:r>
          </a:p>
          <a:p>
            <a:pPr marL="342900" indent="-342900" algn="l" rtl="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ga" b="0" i="0" u="none" baseline="0"/>
              <a:t>An féidir solad a dhoirteadh?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221AE0-9973-4E56-AA84-BAB2E629A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990" y="3938238"/>
            <a:ext cx="4852020" cy="27292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1EC77-D07D-483F-A761-74B00A819A9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</Words>
  <Application>Microsoft Office PowerPoint</Application>
  <PresentationFormat>Widescreen</PresentationFormat>
  <Paragraphs>98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https://rsc.li/3saccAU  </vt:lpstr>
      <vt:lpstr>PowerPoint Presentation</vt:lpstr>
      <vt:lpstr>Cuspóirí foghlama</vt:lpstr>
      <vt:lpstr>Foclóir áisiúil</vt:lpstr>
      <vt:lpstr>Foclóir áisiúil</vt:lpstr>
      <vt:lpstr>Modh</vt:lpstr>
      <vt:lpstr>Comparáid idir uisce agus grabhróga briosca</vt:lpstr>
      <vt:lpstr>Breathnuithe a thaifeadadh</vt:lpstr>
      <vt:lpstr>Céard a d’fhoghlaim sibh?</vt:lpstr>
      <vt:lpstr>Ag smaoineamh ar sholaid eile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Briseadh na mbrioscaí: sleamhnáin don seomra ranga</dc:title>
  <dc:subject>Dírítear sa turgnamh seo ar airíonna solad gráinneach. </dc:subject>
  <dc:creator>Melinda Welch</dc:creator>
  <cp:keywords>primary science experiment; solids; liquids; biscuit bashing; slides</cp:keywords>
  <cp:lastModifiedBy>Chloe Francis</cp:lastModifiedBy>
  <cp:revision>260</cp:revision>
  <dcterms:created xsi:type="dcterms:W3CDTF">2021-04-13T16:26:00Z</dcterms:created>
  <dcterms:modified xsi:type="dcterms:W3CDTF">2021-08-20T15:12:12Z</dcterms:modified>
  <cp:category>Royal Society of Chemistry</cp:category>
</cp:coreProperties>
</file>