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6"/>
  </p:notesMasterIdLst>
  <p:handoutMasterIdLst>
    <p:handoutMasterId r:id="rId27"/>
  </p:handoutMasterIdLst>
  <p:sldIdLst>
    <p:sldId id="300" r:id="rId6"/>
    <p:sldId id="301"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318" r:id="rId24"/>
    <p:sldId id="319" r:id="rId25"/>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D0ED"/>
    <a:srgbClr val="CCE8F6"/>
    <a:srgbClr val="99CD00"/>
    <a:srgbClr val="A9B600"/>
    <a:srgbClr val="003F7B"/>
    <a:srgbClr val="E17000"/>
    <a:srgbClr val="FFDE53"/>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6897" autoAdjust="0"/>
  </p:normalViewPr>
  <p:slideViewPr>
    <p:cSldViewPr>
      <p:cViewPr>
        <p:scale>
          <a:sx n="75" d="100"/>
          <a:sy n="75" d="100"/>
        </p:scale>
        <p:origin x="-1992" y="-564"/>
      </p:cViewPr>
      <p:guideLst>
        <p:guide orient="horz" pos="3984"/>
        <p:guide pos="2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38138" y="22860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800">
                <a:latin typeface="Myriad Pro" pitchFamily="34" charset="0"/>
              </a:defRPr>
            </a:lvl1pPr>
          </a:lstStyle>
          <a:p>
            <a:endParaRPr lang="en-GB"/>
          </a:p>
        </p:txBody>
      </p:sp>
      <p:sp>
        <p:nvSpPr>
          <p:cNvPr id="16387" name="Rectangle 3"/>
          <p:cNvSpPr>
            <a:spLocks noGrp="1" noChangeArrowheads="1"/>
          </p:cNvSpPr>
          <p:nvPr>
            <p:ph type="dt" sz="quarter" idx="1"/>
          </p:nvPr>
        </p:nvSpPr>
        <p:spPr bwMode="auto">
          <a:xfrm>
            <a:off x="2895600" y="83820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endParaRPr lang="en-GB"/>
          </a:p>
        </p:txBody>
      </p:sp>
      <p:sp>
        <p:nvSpPr>
          <p:cNvPr id="16389" name="Rectangle 5"/>
          <p:cNvSpPr>
            <a:spLocks noGrp="1" noChangeArrowheads="1"/>
          </p:cNvSpPr>
          <p:nvPr>
            <p:ph type="sldNum" sz="quarter" idx="3"/>
          </p:nvPr>
        </p:nvSpPr>
        <p:spPr bwMode="auto">
          <a:xfrm>
            <a:off x="5867400" y="8382000"/>
            <a:ext cx="60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defRPr>
            </a:lvl1pPr>
          </a:lstStyle>
          <a:p>
            <a:fld id="{AEE36218-3D13-495C-B02F-984F1370892A}" type="slidenum">
              <a:rPr lang="en-GB"/>
              <a:pPr/>
              <a:t>‹#›</a:t>
            </a:fld>
            <a:endParaRPr lang="en-GB"/>
          </a:p>
        </p:txBody>
      </p:sp>
      <p:pic>
        <p:nvPicPr>
          <p:cNvPr id="16390" name="Picture 6" descr="RSC_logo"/>
          <p:cNvPicPr>
            <a:picLocks noChangeAspect="1" noChangeArrowheads="1"/>
          </p:cNvPicPr>
          <p:nvPr/>
        </p:nvPicPr>
        <p:blipFill>
          <a:blip r:embed="rId2" cstate="print"/>
          <a:srcRect/>
          <a:stretch>
            <a:fillRect/>
          </a:stretch>
        </p:blipFill>
        <p:spPr bwMode="auto">
          <a:xfrm>
            <a:off x="334963" y="8610600"/>
            <a:ext cx="1614487" cy="233363"/>
          </a:xfrm>
          <a:prstGeom prst="rect">
            <a:avLst/>
          </a:prstGeom>
          <a:noFill/>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EE20935F-33D8-422B-A210-B228F1282278}"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F654BD5-C4D6-4FCB-99FE-CC4C20B18C3B}"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E20935F-33D8-422B-A210-B228F1282278}"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E20935F-33D8-422B-A210-B228F1282278}"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188"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D054D99-D63D-48AD-80EA-3819D6EC9F7A}" type="slidenum">
              <a:rPr lang="en-GB"/>
              <a:pPr/>
              <a:t>‹#›</a:t>
            </a:fld>
            <a:endParaRPr lang="en-GB"/>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5" y="457200"/>
            <a:ext cx="2105025"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38138" y="457200"/>
            <a:ext cx="616743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21F6F35-41FA-41D4-AB3A-49DF46D51B99}" type="slidenum">
              <a:rPr lang="en-GB"/>
              <a:pPr/>
              <a:t>‹#›</a:t>
            </a:fld>
            <a:endParaRPr lang="en-GB"/>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027113"/>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338138" y="1981200"/>
            <a:ext cx="8424862" cy="3962400"/>
          </a:xfrm>
        </p:spPr>
        <p:txBody>
          <a:bodyPr/>
          <a:lstStyle/>
          <a:p>
            <a:endParaRPr lang="en-GB"/>
          </a:p>
        </p:txBody>
      </p:sp>
      <p:sp>
        <p:nvSpPr>
          <p:cNvPr id="4" name="Date Placeholder 3"/>
          <p:cNvSpPr>
            <a:spLocks noGrp="1"/>
          </p:cNvSpPr>
          <p:nvPr>
            <p:ph type="dt" sz="half" idx="10"/>
          </p:nvPr>
        </p:nvSpPr>
        <p:spPr>
          <a:xfrm>
            <a:off x="7086600" y="6172200"/>
            <a:ext cx="1143000" cy="457200"/>
          </a:xfrm>
        </p:spPr>
        <p:txBody>
          <a:bodyPr/>
          <a:lstStyle>
            <a:lvl1pPr>
              <a:defRPr/>
            </a:lvl1pPr>
          </a:lstStyle>
          <a:p>
            <a:endParaRPr lang="en-GB"/>
          </a:p>
        </p:txBody>
      </p:sp>
      <p:sp>
        <p:nvSpPr>
          <p:cNvPr id="5" name="Footer Placeholder 4"/>
          <p:cNvSpPr>
            <a:spLocks noGrp="1"/>
          </p:cNvSpPr>
          <p:nvPr>
            <p:ph type="ftr" sz="quarter" idx="11"/>
          </p:nvPr>
        </p:nvSpPr>
        <p:spPr>
          <a:xfrm>
            <a:off x="4114800" y="6172200"/>
            <a:ext cx="2895600" cy="457200"/>
          </a:xfrm>
        </p:spPr>
        <p:txBody>
          <a:bodyPr/>
          <a:lstStyle>
            <a:lvl1pPr>
              <a:defRPr/>
            </a:lvl1pPr>
          </a:lstStyle>
          <a:p>
            <a:endParaRPr lang="en-GB"/>
          </a:p>
        </p:txBody>
      </p:sp>
      <p:sp>
        <p:nvSpPr>
          <p:cNvPr id="6" name="Slide Number Placeholder 5"/>
          <p:cNvSpPr>
            <a:spLocks noGrp="1"/>
          </p:cNvSpPr>
          <p:nvPr>
            <p:ph type="sldNum" sz="quarter" idx="12"/>
          </p:nvPr>
        </p:nvSpPr>
        <p:spPr>
          <a:xfrm>
            <a:off x="8305800" y="6172200"/>
            <a:ext cx="457200" cy="457200"/>
          </a:xfrm>
        </p:spPr>
        <p:txBody>
          <a:bodyPr/>
          <a:lstStyle>
            <a:lvl1pPr>
              <a:defRPr/>
            </a:lvl1pPr>
          </a:lstStyle>
          <a:p>
            <a:fld id="{E44369A6-CBD1-4015-B8C6-348D21899794}" type="slidenum">
              <a:rPr lang="en-GB"/>
              <a:pPr/>
              <a:t>‹#›</a:t>
            </a:fld>
            <a:endParaRPr lang="en-GB"/>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027113"/>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38138" y="1981200"/>
            <a:ext cx="4135437" cy="3962400"/>
          </a:xfrm>
        </p:spPr>
        <p:txBody>
          <a:bodyPr/>
          <a:lstStyle/>
          <a:p>
            <a:endParaRPr lang="en-GB"/>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7086600" y="6172200"/>
            <a:ext cx="1143000" cy="457200"/>
          </a:xfrm>
        </p:spPr>
        <p:txBody>
          <a:bodyPr/>
          <a:lstStyle>
            <a:lvl1pPr>
              <a:defRPr/>
            </a:lvl1pPr>
          </a:lstStyle>
          <a:p>
            <a:endParaRPr lang="en-GB"/>
          </a:p>
        </p:txBody>
      </p:sp>
      <p:sp>
        <p:nvSpPr>
          <p:cNvPr id="6" name="Footer Placeholder 5"/>
          <p:cNvSpPr>
            <a:spLocks noGrp="1"/>
          </p:cNvSpPr>
          <p:nvPr>
            <p:ph type="ftr" sz="quarter" idx="11"/>
          </p:nvPr>
        </p:nvSpPr>
        <p:spPr>
          <a:xfrm>
            <a:off x="4114800" y="61722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8305800" y="6172200"/>
            <a:ext cx="457200" cy="457200"/>
          </a:xfrm>
        </p:spPr>
        <p:txBody>
          <a:bodyPr/>
          <a:lstStyle>
            <a:lvl1pPr>
              <a:defRPr/>
            </a:lvl1pPr>
          </a:lstStyle>
          <a:p>
            <a:fld id="{D6E9389D-B80C-42B4-83C1-FDB3CD30EAFD}" type="slidenum">
              <a:rPr lang="en-GB"/>
              <a:pPr/>
              <a:t>‹#›</a:t>
            </a:fld>
            <a:endParaRPr lang="en-GB"/>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38138" y="457200"/>
            <a:ext cx="8424862" cy="1027113"/>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38138" y="19812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25975" y="19812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38138" y="40386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25975" y="40386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7086600" y="6172200"/>
            <a:ext cx="1143000" cy="457200"/>
          </a:xfrm>
        </p:spPr>
        <p:txBody>
          <a:bodyPr/>
          <a:lstStyle>
            <a:lvl1pPr>
              <a:defRPr/>
            </a:lvl1pPr>
          </a:lstStyle>
          <a:p>
            <a:endParaRPr lang="en-GB"/>
          </a:p>
        </p:txBody>
      </p:sp>
      <p:sp>
        <p:nvSpPr>
          <p:cNvPr id="8" name="Footer Placeholder 7"/>
          <p:cNvSpPr>
            <a:spLocks noGrp="1"/>
          </p:cNvSpPr>
          <p:nvPr>
            <p:ph type="ftr" sz="quarter" idx="11"/>
          </p:nvPr>
        </p:nvSpPr>
        <p:spPr>
          <a:xfrm>
            <a:off x="4114800" y="6172200"/>
            <a:ext cx="2895600" cy="457200"/>
          </a:xfrm>
        </p:spPr>
        <p:txBody>
          <a:bodyPr/>
          <a:lstStyle>
            <a:lvl1pPr>
              <a:defRPr/>
            </a:lvl1pPr>
          </a:lstStyle>
          <a:p>
            <a:endParaRPr lang="en-GB"/>
          </a:p>
        </p:txBody>
      </p:sp>
      <p:sp>
        <p:nvSpPr>
          <p:cNvPr id="9" name="Slide Number Placeholder 8"/>
          <p:cNvSpPr>
            <a:spLocks noGrp="1"/>
          </p:cNvSpPr>
          <p:nvPr>
            <p:ph type="sldNum" sz="quarter" idx="12"/>
          </p:nvPr>
        </p:nvSpPr>
        <p:spPr>
          <a:xfrm>
            <a:off x="8305800" y="6172200"/>
            <a:ext cx="457200" cy="457200"/>
          </a:xfrm>
        </p:spPr>
        <p:txBody>
          <a:bodyPr/>
          <a:lstStyle>
            <a:lvl1pPr>
              <a:defRPr/>
            </a:lvl1pPr>
          </a:lstStyle>
          <a:p>
            <a:fld id="{A02E2BC5-2F00-43F3-B4C0-FB7C0EE91469}" type="slidenum">
              <a:rPr lang="en-GB"/>
              <a:pPr/>
              <a:t>‹#›</a:t>
            </a:fld>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56E8176-350E-4BB9-B91D-97B4F8A3E427}" type="slidenum">
              <a:rPr lang="en-GB"/>
              <a:pPr/>
              <a:t>‹#›</a:t>
            </a:fld>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7EFD853-126E-434F-A7B7-27CC0923E1E7}" type="slidenum">
              <a:rPr lang="en-GB"/>
              <a:pPr/>
              <a:t>‹#›</a:t>
            </a:fld>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38" y="1981200"/>
            <a:ext cx="41354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5975" y="1981200"/>
            <a:ext cx="4137025"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D700BD4-151B-4852-9284-9EC6248E161B}" type="slidenum">
              <a:rPr lang="en-GB"/>
              <a:pPr/>
              <a:t>‹#›</a:t>
            </a:fld>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2612CF2-B8D5-4FBD-A4AE-0A25A7D3CC3D}" type="slidenum">
              <a:rPr lang="en-GB"/>
              <a:pPr/>
              <a:t>‹#›</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A0594CB-17AF-4189-B011-37A396F2F644}" type="slidenum">
              <a:rPr lang="en-GB"/>
              <a:pPr/>
              <a:t>‹#›</a:t>
            </a:fld>
            <a:endParaRPr lang="en-GB"/>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0B8C637F-DBDF-410C-8F8A-5D84165D8D40}" type="slidenum">
              <a:rPr lang="en-GB"/>
              <a:pPr/>
              <a:t>‹#›</a:t>
            </a:fld>
            <a:endParaRPr lang="en-GB"/>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F144456-769C-4981-B589-50A9EA0A2510}" type="slidenum">
              <a:rPr lang="en-GB"/>
              <a:pPr/>
              <a:t>‹#›</a:t>
            </a:fld>
            <a:endParaRPr lang="en-GB"/>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BF0D1C64-BD65-4D24-83B1-8DD75CE9EBA9}" type="slidenum">
              <a:rPr lang="en-GB"/>
              <a:pPr/>
              <a:t>‹#›</a:t>
            </a:fld>
            <a:endParaRPr lang="en-GB"/>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D6E"/>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
        <p:nvSpPr>
          <p:cNvPr id="1028" name="Rectangle 4"/>
          <p:cNvSpPr>
            <a:spLocks noGrp="1" noChangeArrowheads="1"/>
          </p:cNvSpPr>
          <p:nvPr>
            <p:ph type="dt" sz="half" idx="2"/>
          </p:nvPr>
        </p:nvSpPr>
        <p:spPr bwMode="auto">
          <a:xfrm>
            <a:off x="7086600" y="6172200"/>
            <a:ext cx="1143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endParaRPr lang="en-GB"/>
          </a:p>
        </p:txBody>
      </p:sp>
      <p:sp>
        <p:nvSpPr>
          <p:cNvPr id="1029" name="Rectangle 5"/>
          <p:cNvSpPr>
            <a:spLocks noGrp="1" noChangeArrowheads="1"/>
          </p:cNvSpPr>
          <p:nvPr>
            <p:ph type="ftr" sz="quarter" idx="3"/>
          </p:nvPr>
        </p:nvSpPr>
        <p:spPr bwMode="auto">
          <a:xfrm>
            <a:off x="4114800" y="61722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endParaRPr lang="en-GB"/>
          </a:p>
        </p:txBody>
      </p:sp>
      <p:sp>
        <p:nvSpPr>
          <p:cNvPr id="1030" name="Rectangle 6"/>
          <p:cNvSpPr>
            <a:spLocks noGrp="1" noChangeArrowheads="1"/>
          </p:cNvSpPr>
          <p:nvPr>
            <p:ph type="sldNum" sz="quarter" idx="4"/>
          </p:nvPr>
        </p:nvSpPr>
        <p:spPr bwMode="auto">
          <a:xfrm>
            <a:off x="8305800" y="6172200"/>
            <a:ext cx="457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99906F1F-E741-4F05-B805-6EF19C4FEC74}" type="slidenum">
              <a:rPr lang="en-GB"/>
              <a:pPr/>
              <a:t>‹#›</a:t>
            </a:fld>
            <a:endParaRPr lang="en-GB"/>
          </a:p>
        </p:txBody>
      </p:sp>
      <p:pic>
        <p:nvPicPr>
          <p:cNvPr id="1042" name="Picture 18" descr="white logo clear background_cropped"/>
          <p:cNvPicPr>
            <a:picLocks noChangeAspect="1" noChangeArrowheads="1"/>
          </p:cNvPicPr>
          <p:nvPr userDrawn="1"/>
        </p:nvPicPr>
        <p:blipFill>
          <a:blip r:embed="rId16" cstate="print"/>
          <a:srcRect/>
          <a:stretch>
            <a:fillRect/>
          </a:stretch>
        </p:blipFill>
        <p:spPr bwMode="auto">
          <a:xfrm>
            <a:off x="261938" y="6269038"/>
            <a:ext cx="1943100" cy="327025"/>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fade/>
  </p:transition>
  <p:timing>
    <p:tnLst>
      <p:par>
        <p:cTn id="1" dur="indefinite" restart="never" nodeType="tmRoot"/>
      </p:par>
    </p:tnLst>
  </p:timing>
  <p:txStyles>
    <p:titleStyle>
      <a:lvl1pPr algn="l" rtl="0" fontAlgn="base">
        <a:spcBef>
          <a:spcPct val="0"/>
        </a:spcBef>
        <a:spcAft>
          <a:spcPct val="0"/>
        </a:spcAft>
        <a:defRPr sz="4400">
          <a:solidFill>
            <a:schemeClr val="bg1"/>
          </a:solidFill>
          <a:latin typeface="+mj-lt"/>
          <a:ea typeface="+mj-ea"/>
          <a:cs typeface="+mj-cs"/>
        </a:defRPr>
      </a:lvl1pPr>
      <a:lvl2pPr algn="l" rtl="0" fontAlgn="base">
        <a:spcBef>
          <a:spcPct val="0"/>
        </a:spcBef>
        <a:spcAft>
          <a:spcPct val="0"/>
        </a:spcAft>
        <a:defRPr sz="4400">
          <a:solidFill>
            <a:schemeClr val="bg1"/>
          </a:solidFill>
          <a:latin typeface="Arial" charset="0"/>
          <a:ea typeface="ＭＳ Ｐゴシック" pitchFamily="34" charset="-128"/>
        </a:defRPr>
      </a:lvl2pPr>
      <a:lvl3pPr algn="l" rtl="0" fontAlgn="base">
        <a:spcBef>
          <a:spcPct val="0"/>
        </a:spcBef>
        <a:spcAft>
          <a:spcPct val="0"/>
        </a:spcAft>
        <a:defRPr sz="4400">
          <a:solidFill>
            <a:schemeClr val="bg1"/>
          </a:solidFill>
          <a:latin typeface="Arial" charset="0"/>
          <a:ea typeface="ＭＳ Ｐゴシック" pitchFamily="34" charset="-128"/>
        </a:defRPr>
      </a:lvl3pPr>
      <a:lvl4pPr algn="l" rtl="0" fontAlgn="base">
        <a:spcBef>
          <a:spcPct val="0"/>
        </a:spcBef>
        <a:spcAft>
          <a:spcPct val="0"/>
        </a:spcAft>
        <a:defRPr sz="4400">
          <a:solidFill>
            <a:schemeClr val="bg1"/>
          </a:solidFill>
          <a:latin typeface="Arial" charset="0"/>
          <a:ea typeface="ＭＳ Ｐゴシック" pitchFamily="34" charset="-128"/>
        </a:defRPr>
      </a:lvl4pPr>
      <a:lvl5pPr algn="l" rtl="0" fontAlgn="base">
        <a:spcBef>
          <a:spcPct val="0"/>
        </a:spcBef>
        <a:spcAft>
          <a:spcPct val="0"/>
        </a:spcAft>
        <a:defRPr sz="4400">
          <a:solidFill>
            <a:schemeClr val="bg1"/>
          </a:solidFill>
          <a:latin typeface="Arial" charset="0"/>
          <a:ea typeface="ＭＳ Ｐゴシック" pitchFamily="34" charset="-128"/>
        </a:defRPr>
      </a:lvl5pPr>
      <a:lvl6pPr marL="457200" algn="l" rtl="0" fontAlgn="base">
        <a:spcBef>
          <a:spcPct val="0"/>
        </a:spcBef>
        <a:spcAft>
          <a:spcPct val="0"/>
        </a:spcAft>
        <a:defRPr sz="4400">
          <a:solidFill>
            <a:schemeClr val="bg1"/>
          </a:solidFill>
          <a:latin typeface="Arial" charset="0"/>
          <a:ea typeface="ＭＳ Ｐゴシック" pitchFamily="34" charset="-128"/>
        </a:defRPr>
      </a:lvl6pPr>
      <a:lvl7pPr marL="914400" algn="l" rtl="0" fontAlgn="base">
        <a:spcBef>
          <a:spcPct val="0"/>
        </a:spcBef>
        <a:spcAft>
          <a:spcPct val="0"/>
        </a:spcAft>
        <a:defRPr sz="4400">
          <a:solidFill>
            <a:schemeClr val="bg1"/>
          </a:solidFill>
          <a:latin typeface="Arial" charset="0"/>
          <a:ea typeface="ＭＳ Ｐゴシック" pitchFamily="34" charset="-128"/>
        </a:defRPr>
      </a:lvl7pPr>
      <a:lvl8pPr marL="1371600" algn="l" rtl="0" fontAlgn="base">
        <a:spcBef>
          <a:spcPct val="0"/>
        </a:spcBef>
        <a:spcAft>
          <a:spcPct val="0"/>
        </a:spcAft>
        <a:defRPr sz="4400">
          <a:solidFill>
            <a:schemeClr val="bg1"/>
          </a:solidFill>
          <a:latin typeface="Arial" charset="0"/>
          <a:ea typeface="ＭＳ Ｐゴシック" pitchFamily="34" charset="-128"/>
        </a:defRPr>
      </a:lvl8pPr>
      <a:lvl9pPr marL="1828800" algn="l" rtl="0" fontAlgn="base">
        <a:spcBef>
          <a:spcPct val="0"/>
        </a:spcBef>
        <a:spcAft>
          <a:spcPct val="0"/>
        </a:spcAft>
        <a:defRPr sz="4400">
          <a:solidFill>
            <a:schemeClr val="bg1"/>
          </a:solidFill>
          <a:latin typeface="Arial" charset="0"/>
          <a:ea typeface="ＭＳ Ｐゴシック" pitchFamily="34" charset="-128"/>
        </a:defRPr>
      </a:lvl9pPr>
    </p:titleStyle>
    <p:bodyStyle>
      <a:lvl1pPr marL="342900" indent="-342900" algn="l" rtl="0" fontAlgn="base">
        <a:spcBef>
          <a:spcPct val="0"/>
        </a:spcBef>
        <a:spcAft>
          <a:spcPct val="0"/>
        </a:spcAft>
        <a:buClr>
          <a:srgbClr val="97D0ED"/>
        </a:buClr>
        <a:buFont typeface="Wingdings" pitchFamily="2" charset="2"/>
        <a:buChar char="§"/>
        <a:defRPr sz="3200">
          <a:solidFill>
            <a:schemeClr val="bg1"/>
          </a:solidFill>
          <a:latin typeface="+mn-lt"/>
          <a:ea typeface="+mn-ea"/>
          <a:cs typeface="+mn-cs"/>
        </a:defRPr>
      </a:lvl1pPr>
      <a:lvl2pPr marL="742950" indent="-285750" algn="l" rtl="0" fontAlgn="base">
        <a:spcBef>
          <a:spcPct val="0"/>
        </a:spcBef>
        <a:spcAft>
          <a:spcPct val="0"/>
        </a:spcAft>
        <a:buClr>
          <a:srgbClr val="97D0ED"/>
        </a:buClr>
        <a:buFont typeface="Wingdings" pitchFamily="2" charset="2"/>
        <a:buChar char="§"/>
        <a:defRPr sz="2800">
          <a:solidFill>
            <a:schemeClr val="bg1"/>
          </a:solidFill>
          <a:latin typeface="+mn-lt"/>
          <a:ea typeface="+mn-ea"/>
        </a:defRPr>
      </a:lvl2pPr>
      <a:lvl3pPr marL="1143000" indent="-228600" algn="l" rtl="0" fontAlgn="base">
        <a:spcBef>
          <a:spcPct val="0"/>
        </a:spcBef>
        <a:spcAft>
          <a:spcPct val="0"/>
        </a:spcAft>
        <a:buClr>
          <a:srgbClr val="CCE8F6"/>
        </a:buClr>
        <a:buFont typeface="Wingdings" pitchFamily="2" charset="2"/>
        <a:buChar char="§"/>
        <a:defRPr sz="2400">
          <a:solidFill>
            <a:schemeClr val="bg1"/>
          </a:solidFill>
          <a:latin typeface="+mn-lt"/>
          <a:ea typeface="+mn-ea"/>
        </a:defRPr>
      </a:lvl3pPr>
      <a:lvl4pPr marL="1600200" indent="-228600" algn="l" rtl="0" fontAlgn="base">
        <a:spcBef>
          <a:spcPct val="0"/>
        </a:spcBef>
        <a:spcAft>
          <a:spcPct val="0"/>
        </a:spcAft>
        <a:buClr>
          <a:srgbClr val="CCE8F6"/>
        </a:buClr>
        <a:buFont typeface="Wingdings" pitchFamily="2" charset="2"/>
        <a:buChar char="§"/>
        <a:defRPr sz="2000">
          <a:solidFill>
            <a:schemeClr val="bg1"/>
          </a:solidFill>
          <a:latin typeface="+mn-lt"/>
          <a:ea typeface="+mn-ea"/>
        </a:defRPr>
      </a:lvl4pPr>
      <a:lvl5pPr marL="20574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3571876"/>
            <a:ext cx="8424862" cy="857256"/>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
            </a:r>
            <a:br>
              <a:rPr lang="en-GB" dirty="0" smtClean="0"/>
            </a:br>
            <a:r>
              <a:rPr lang="en-GB" sz="5400" b="1" dirty="0" smtClean="0">
                <a:latin typeface="Verdana" pitchFamily="32" charset="0"/>
              </a:rPr>
              <a:t/>
            </a:r>
            <a:br>
              <a:rPr lang="en-GB" sz="5400" b="1" dirty="0" smtClean="0">
                <a:latin typeface="Verdana" pitchFamily="32" charset="0"/>
              </a:rPr>
            </a:br>
            <a:r>
              <a:rPr lang="en-GB" sz="3200" dirty="0" smtClean="0">
                <a:solidFill>
                  <a:schemeClr val="bg1"/>
                </a:solidFill>
                <a:latin typeface="+mn-lt"/>
                <a:ea typeface="+mn-ea"/>
                <a:cs typeface="+mn-cs"/>
              </a:rPr>
              <a:t>Exothermic reactions and the fire triangle</a:t>
            </a:r>
            <a:endParaRPr lang="en-GB" sz="3200" dirty="0">
              <a:solidFill>
                <a:schemeClr val="bg1"/>
              </a:solidFill>
              <a:latin typeface="+mn-lt"/>
              <a:ea typeface="+mn-ea"/>
              <a:cs typeface="+mn-cs"/>
            </a:endParaRPr>
          </a:p>
        </p:txBody>
      </p:sp>
      <p:sp>
        <p:nvSpPr>
          <p:cNvPr id="3" name="Rectangle 4"/>
          <p:cNvSpPr txBox="1">
            <a:spLocks noChangeArrowheads="1"/>
          </p:cNvSpPr>
          <p:nvPr/>
        </p:nvSpPr>
        <p:spPr bwMode="auto">
          <a:xfrm>
            <a:off x="338138" y="2643190"/>
            <a:ext cx="84248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800" b="0" i="0" u="none" strike="noStrike" kern="0" cap="none" spc="0" normalizeH="0" baseline="0" noProof="0" dirty="0" smtClean="0">
                <a:ln>
                  <a:noFill/>
                </a:ln>
                <a:solidFill>
                  <a:srgbClr val="97D0ED"/>
                </a:solidFill>
                <a:effectLst/>
                <a:uLnTx/>
                <a:uFillTx/>
                <a:latin typeface="+mj-lt"/>
                <a:ea typeface="+mj-ea"/>
                <a:cs typeface="+mj-cs"/>
              </a:rPr>
              <a:t>Shooting	</a:t>
            </a:r>
            <a:endParaRPr kumimoji="0" lang="en-GB" sz="4800" b="0" i="0" u="none" strike="noStrike" kern="0" cap="none" spc="0" normalizeH="0" baseline="0" noProof="0" dirty="0">
              <a:ln>
                <a:noFill/>
              </a:ln>
              <a:solidFill>
                <a:srgbClr val="97D0ED"/>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395536" y="1844824"/>
            <a:ext cx="7723188" cy="4431983"/>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When gunpowder is ignited energy is produced. More energy is produced in the reaction than is needed for the reaction to take place. Chemists refer to this type of reaction as being </a:t>
            </a:r>
            <a:r>
              <a:rPr lang="en-US" sz="1800" b="1" dirty="0">
                <a:solidFill>
                  <a:schemeClr val="bg1"/>
                </a:solidFill>
                <a:latin typeface="+mn-lt"/>
              </a:rPr>
              <a:t>exothermic</a:t>
            </a:r>
            <a:r>
              <a:rPr lang="en-US" sz="18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The chemical equation for an exothermic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reaction can be represented as follows: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Reactants		products + energy</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Some reactions require more energy to take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place than is produced from the reaction.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These types of reaction are referred to as being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b="1" dirty="0">
                <a:solidFill>
                  <a:schemeClr val="bg1"/>
                </a:solidFill>
                <a:latin typeface="+mn-lt"/>
              </a:rPr>
              <a:t>endothermic</a:t>
            </a:r>
            <a:r>
              <a:rPr lang="en-US" sz="1800" dirty="0">
                <a:solidFill>
                  <a:schemeClr val="bg1"/>
                </a:solidFill>
                <a:latin typeface="+mn-lt"/>
              </a:rPr>
              <a:t> by chemists. They can be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represented as follows: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Reactants + energy		products</a:t>
            </a:r>
          </a:p>
        </p:txBody>
      </p:sp>
      <p:sp>
        <p:nvSpPr>
          <p:cNvPr id="6" name="Line 8"/>
          <p:cNvSpPr>
            <a:spLocks noChangeShapeType="1"/>
          </p:cNvSpPr>
          <p:nvPr/>
        </p:nvSpPr>
        <p:spPr bwMode="auto">
          <a:xfrm>
            <a:off x="1763688" y="3861048"/>
            <a:ext cx="1143008" cy="0"/>
          </a:xfrm>
          <a:prstGeom prst="line">
            <a:avLst/>
          </a:prstGeom>
          <a:noFill/>
          <a:ln w="38160">
            <a:solidFill>
              <a:schemeClr val="bg1"/>
            </a:solidFill>
            <a:miter lim="800000"/>
            <a:headEnd/>
            <a:tailEnd type="triangle" w="med" len="med"/>
          </a:ln>
          <a:effectLst/>
        </p:spPr>
        <p:txBody>
          <a:bodyPr/>
          <a:lstStyle/>
          <a:p>
            <a:endParaRPr lang="en-GB"/>
          </a:p>
        </p:txBody>
      </p:sp>
      <p:sp>
        <p:nvSpPr>
          <p:cNvPr id="7" name="Line 9"/>
          <p:cNvSpPr>
            <a:spLocks noChangeShapeType="1"/>
          </p:cNvSpPr>
          <p:nvPr/>
        </p:nvSpPr>
        <p:spPr bwMode="auto">
          <a:xfrm>
            <a:off x="2771800" y="6093296"/>
            <a:ext cx="1035050" cy="1588"/>
          </a:xfrm>
          <a:prstGeom prst="line">
            <a:avLst/>
          </a:prstGeom>
          <a:noFill/>
          <a:ln w="38160">
            <a:solidFill>
              <a:schemeClr val="bg1"/>
            </a:solidFill>
            <a:miter lim="800000"/>
            <a:headEnd/>
            <a:tailEnd type="triangle" w="med" len="med"/>
          </a:ln>
          <a:effectLst/>
        </p:spPr>
        <p:txBody>
          <a:bodyPr/>
          <a:lstStyle/>
          <a:p>
            <a:endParaRPr lang="en-GB"/>
          </a:p>
        </p:txBody>
      </p:sp>
      <p:pic>
        <p:nvPicPr>
          <p:cNvPr id="8" name="Picture 10"/>
          <p:cNvPicPr>
            <a:picLocks noChangeAspect="1" noChangeArrowheads="1"/>
          </p:cNvPicPr>
          <p:nvPr/>
        </p:nvPicPr>
        <p:blipFill>
          <a:blip r:embed="rId2" cstate="print"/>
          <a:srcRect/>
          <a:stretch>
            <a:fillRect/>
          </a:stretch>
        </p:blipFill>
        <p:spPr bwMode="auto">
          <a:xfrm>
            <a:off x="6643702" y="2647956"/>
            <a:ext cx="1603375" cy="1638300"/>
          </a:xfrm>
          <a:prstGeom prst="rect">
            <a:avLst/>
          </a:prstGeom>
          <a:noFill/>
          <a:ln w="9525">
            <a:noFill/>
            <a:round/>
            <a:headEnd/>
            <a:tailEnd/>
          </a:ln>
          <a:effectLst/>
        </p:spPr>
      </p:pic>
      <p:pic>
        <p:nvPicPr>
          <p:cNvPr id="9" name="Picture 11"/>
          <p:cNvPicPr>
            <a:picLocks noChangeAspect="1" noChangeArrowheads="1"/>
          </p:cNvPicPr>
          <p:nvPr/>
        </p:nvPicPr>
        <p:blipFill>
          <a:blip r:embed="rId3" cstate="print"/>
          <a:srcRect/>
          <a:stretch>
            <a:fillRect/>
          </a:stretch>
        </p:blipFill>
        <p:spPr bwMode="auto">
          <a:xfrm>
            <a:off x="6643702" y="4695845"/>
            <a:ext cx="1616075" cy="1590675"/>
          </a:xfrm>
          <a:prstGeom prst="rect">
            <a:avLst/>
          </a:prstGeom>
          <a:noFill/>
          <a:ln w="9525">
            <a:noFill/>
            <a:round/>
            <a:headEnd/>
            <a:tailEnd/>
          </a:ln>
          <a:effectLst/>
        </p:spPr>
      </p:pic>
      <p:sp>
        <p:nvSpPr>
          <p:cNvPr id="10" name="Text Box 4"/>
          <p:cNvSpPr txBox="1">
            <a:spLocks noChangeArrowheads="1"/>
          </p:cNvSpPr>
          <p:nvPr/>
        </p:nvSpPr>
        <p:spPr bwMode="auto">
          <a:xfrm>
            <a:off x="428596" y="500042"/>
            <a:ext cx="10144196" cy="1354217"/>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Exothermic and endothermic </a:t>
            </a:r>
            <a:r>
              <a:rPr lang="en-US" sz="4400" dirty="0" smtClean="0">
                <a:solidFill>
                  <a:schemeClr val="bg1"/>
                </a:solidFill>
                <a:latin typeface="+mj-lt"/>
                <a:ea typeface="+mj-ea"/>
                <a:cs typeface="+mj-cs"/>
              </a:rPr>
              <a:t/>
            </a:r>
            <a:br>
              <a:rPr lang="en-US" sz="4400" dirty="0" smtClean="0">
                <a:solidFill>
                  <a:schemeClr val="bg1"/>
                </a:solidFill>
                <a:latin typeface="+mj-lt"/>
                <a:ea typeface="+mj-ea"/>
                <a:cs typeface="+mj-cs"/>
              </a:rPr>
            </a:br>
            <a:r>
              <a:rPr lang="en-US" sz="4400" dirty="0" smtClean="0">
                <a:solidFill>
                  <a:schemeClr val="bg1"/>
                </a:solidFill>
                <a:latin typeface="+mj-lt"/>
                <a:ea typeface="+mj-ea"/>
                <a:cs typeface="+mj-cs"/>
              </a:rPr>
              <a:t>reactions </a:t>
            </a:r>
            <a:endParaRPr lang="en-US" sz="4400" dirty="0">
              <a:solidFill>
                <a:schemeClr val="bg1"/>
              </a:solidFill>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428596" y="1928802"/>
            <a:ext cx="8715404" cy="3416320"/>
          </a:xfrm>
          <a:prstGeom prst="rect">
            <a:avLst/>
          </a:prstGeom>
          <a:noFill/>
          <a:ln w="9525">
            <a:noFill/>
            <a:round/>
            <a:headEnd/>
            <a:tailEnd/>
          </a:ln>
          <a:effectLst/>
        </p:spPr>
        <p:txBody>
          <a:bodyPr wrap="square" lIns="0" tIns="0" rIns="90000" bIns="0">
            <a:spAutoFit/>
          </a:bodyPr>
          <a:lstStyle/>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200" dirty="0" smtClean="0">
                <a:solidFill>
                  <a:schemeClr val="bg1"/>
                </a:solidFill>
                <a:latin typeface="+mn-lt"/>
              </a:rPr>
              <a:t> </a:t>
            </a:r>
            <a:r>
              <a:rPr lang="en-US" sz="2000" dirty="0" smtClean="0">
                <a:solidFill>
                  <a:schemeClr val="bg1"/>
                </a:solidFill>
                <a:latin typeface="+mn-lt"/>
              </a:rPr>
              <a:t>It </a:t>
            </a:r>
            <a:r>
              <a:rPr lang="en-US" sz="2000" dirty="0">
                <a:solidFill>
                  <a:schemeClr val="bg1"/>
                </a:solidFill>
                <a:latin typeface="+mn-lt"/>
              </a:rPr>
              <a:t>is extremely difficult to measure the absolute amount of energy in a chemical system. Chemists therefore measure the enthalpy change, </a:t>
            </a:r>
            <a:r>
              <a:rPr lang="en-GB" sz="2000" dirty="0">
                <a:solidFill>
                  <a:schemeClr val="bg1"/>
                </a:solidFill>
                <a:latin typeface="+mn-lt"/>
              </a:rPr>
              <a:t>∆H</a:t>
            </a:r>
            <a:r>
              <a:rPr lang="en-US" sz="20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chemeClr val="bg1"/>
                </a:solidFill>
                <a:latin typeface="+mn-lt"/>
              </a:rPr>
              <a:t> ∆</a:t>
            </a:r>
            <a:r>
              <a:rPr lang="en-GB" sz="2000" dirty="0">
                <a:solidFill>
                  <a:schemeClr val="bg1"/>
                </a:solidFill>
                <a:latin typeface="+mn-lt"/>
              </a:rPr>
              <a:t>H</a:t>
            </a:r>
            <a:r>
              <a:rPr lang="en-US" sz="2000" dirty="0">
                <a:solidFill>
                  <a:schemeClr val="bg1"/>
                </a:solidFill>
                <a:latin typeface="+mn-lt"/>
              </a:rPr>
              <a:t> = energy used in bond breaking reactions – energy released in bond making products.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By </a:t>
            </a:r>
            <a:r>
              <a:rPr lang="en-US" sz="2000" dirty="0">
                <a:solidFill>
                  <a:schemeClr val="bg1"/>
                </a:solidFill>
                <a:latin typeface="+mn-lt"/>
              </a:rPr>
              <a:t>definition the enthalpy change has a negative or minus value</a:t>
            </a:r>
            <a:r>
              <a:rPr lang="en-US" sz="2000" dirty="0" smtClean="0">
                <a:solidFill>
                  <a:schemeClr val="bg1"/>
                </a:solidFill>
                <a:latin typeface="+mn-lt"/>
              </a:rPr>
              <a:t>:</a:t>
            </a:r>
            <a:br>
              <a:rPr lang="en-US" sz="2000" dirty="0" smtClean="0">
                <a:solidFill>
                  <a:schemeClr val="bg1"/>
                </a:solidFill>
                <a:latin typeface="+mn-lt"/>
              </a:rPr>
            </a:br>
            <a:r>
              <a:rPr lang="en-GB" sz="2000" dirty="0" smtClean="0">
                <a:solidFill>
                  <a:schemeClr val="bg1"/>
                </a:solidFill>
                <a:latin typeface="+mn-lt"/>
              </a:rPr>
              <a:t>∆H</a:t>
            </a:r>
            <a:r>
              <a:rPr lang="en-US" sz="2000" dirty="0" smtClean="0">
                <a:solidFill>
                  <a:schemeClr val="bg1"/>
                </a:solidFill>
                <a:latin typeface="+mn-lt"/>
              </a:rPr>
              <a:t> &lt; </a:t>
            </a:r>
            <a:r>
              <a:rPr lang="en-US" sz="2000" dirty="0">
                <a:solidFill>
                  <a:schemeClr val="bg1"/>
                </a:solidFill>
                <a:latin typeface="+mn-lt"/>
              </a:rPr>
              <a:t>0. In an exothermic reaction a negative </a:t>
            </a:r>
            <a:r>
              <a:rPr lang="en-GB" sz="2000" dirty="0">
                <a:solidFill>
                  <a:schemeClr val="bg1"/>
                </a:solidFill>
                <a:latin typeface="+mn-lt"/>
              </a:rPr>
              <a:t>∆H</a:t>
            </a:r>
            <a:r>
              <a:rPr lang="en-US" sz="2000" dirty="0">
                <a:solidFill>
                  <a:schemeClr val="bg1"/>
                </a:solidFill>
                <a:latin typeface="+mn-lt"/>
              </a:rPr>
              <a:t> is produced as a larger value (the energy released in the reaction) is subtracted from a smaller value (the energy used for the reaction) The opposite is true, i.e. a positive </a:t>
            </a:r>
            <a:r>
              <a:rPr lang="en-GB" sz="2000" dirty="0">
                <a:solidFill>
                  <a:schemeClr val="bg1"/>
                </a:solidFill>
                <a:latin typeface="+mn-lt"/>
              </a:rPr>
              <a:t>∆H</a:t>
            </a:r>
            <a:r>
              <a:rPr lang="en-US" sz="2000" dirty="0">
                <a:solidFill>
                  <a:schemeClr val="bg1"/>
                </a:solidFill>
                <a:latin typeface="+mn-lt"/>
              </a:rPr>
              <a:t> value, for an endothermic reaction.</a:t>
            </a:r>
          </a:p>
        </p:txBody>
      </p:sp>
      <p:sp>
        <p:nvSpPr>
          <p:cNvPr id="5" name="Text Box 5"/>
          <p:cNvSpPr txBox="1">
            <a:spLocks noChangeArrowheads="1"/>
          </p:cNvSpPr>
          <p:nvPr/>
        </p:nvSpPr>
        <p:spPr bwMode="auto">
          <a:xfrm>
            <a:off x="357158" y="965942"/>
            <a:ext cx="7429552" cy="677108"/>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Enthalpy change, </a:t>
            </a:r>
            <a:r>
              <a:rPr lang="en-GB" sz="4400" dirty="0">
                <a:solidFill>
                  <a:schemeClr val="bg1"/>
                </a:solidFill>
                <a:latin typeface="+mj-lt"/>
                <a:ea typeface="+mj-ea"/>
                <a:cs typeface="+mj-cs"/>
              </a:rPr>
              <a:t>∆H </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428596" y="1785926"/>
            <a:ext cx="8143932" cy="4339650"/>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Energy diagrams are often used to show if a reaction is endothermic or exothermic. Below is an example of an energy diagram for an exothermic reaction:</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Energy diagram for the complete combustion of </a:t>
            </a:r>
            <a:r>
              <a:rPr lang="en-US" sz="2000" dirty="0" smtClean="0">
                <a:solidFill>
                  <a:schemeClr val="bg1"/>
                </a:solidFill>
                <a:latin typeface="+mn-lt"/>
              </a:rPr>
              <a:t>carbon.</a:t>
            </a: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smtClean="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000000"/>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The </a:t>
            </a:r>
            <a:r>
              <a:rPr lang="en-US" sz="2000" dirty="0">
                <a:solidFill>
                  <a:schemeClr val="bg1"/>
                </a:solidFill>
                <a:latin typeface="+mn-lt"/>
              </a:rPr>
              <a:t>information above tells a chemist that burning 12 g of carbon in oxygen produces 393.5 kJ.</a:t>
            </a:r>
          </a:p>
        </p:txBody>
      </p:sp>
      <p:pic>
        <p:nvPicPr>
          <p:cNvPr id="5" name="Picture 7"/>
          <p:cNvPicPr>
            <a:picLocks noChangeAspect="1" noChangeArrowheads="1"/>
          </p:cNvPicPr>
          <p:nvPr/>
        </p:nvPicPr>
        <p:blipFill>
          <a:blip r:embed="rId2" cstate="print"/>
          <a:srcRect/>
          <a:stretch>
            <a:fillRect/>
          </a:stretch>
        </p:blipFill>
        <p:spPr bwMode="auto">
          <a:xfrm>
            <a:off x="1357290" y="3357562"/>
            <a:ext cx="6435725" cy="1973263"/>
          </a:xfrm>
          <a:prstGeom prst="rect">
            <a:avLst/>
          </a:prstGeom>
          <a:noFill/>
          <a:ln w="9525">
            <a:noFill/>
            <a:round/>
            <a:headEnd/>
            <a:tailEnd/>
          </a:ln>
          <a:effectLst/>
        </p:spPr>
      </p:pic>
      <p:sp>
        <p:nvSpPr>
          <p:cNvPr id="6" name="Text Box 4"/>
          <p:cNvSpPr txBox="1">
            <a:spLocks noChangeArrowheads="1"/>
          </p:cNvSpPr>
          <p:nvPr/>
        </p:nvSpPr>
        <p:spPr bwMode="auto">
          <a:xfrm>
            <a:off x="428596" y="894504"/>
            <a:ext cx="8286808" cy="677108"/>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Enthalpy change, </a:t>
            </a:r>
            <a:r>
              <a:rPr lang="en-GB" sz="4400" dirty="0">
                <a:solidFill>
                  <a:schemeClr val="bg1"/>
                </a:solidFill>
                <a:latin typeface="+mj-lt"/>
                <a:ea typeface="+mj-ea"/>
                <a:cs typeface="+mj-cs"/>
              </a:rPr>
              <a:t>∆</a:t>
            </a:r>
            <a:r>
              <a:rPr lang="en-GB" sz="4400" dirty="0" smtClean="0">
                <a:solidFill>
                  <a:schemeClr val="bg1"/>
                </a:solidFill>
                <a:latin typeface="+mj-lt"/>
                <a:ea typeface="+mj-ea"/>
                <a:cs typeface="+mj-cs"/>
              </a:rPr>
              <a:t>H</a:t>
            </a:r>
            <a:endParaRPr lang="en-GB" sz="4400" dirty="0">
              <a:solidFill>
                <a:schemeClr val="bg1"/>
              </a:solidFill>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57158" y="1702908"/>
            <a:ext cx="9001188" cy="4308872"/>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An example of an energy diagram for an endothermic reaction can be found below:</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Energy diagram for the formation of hydrogen </a:t>
            </a:r>
            <a:r>
              <a:rPr lang="en-US" sz="2000" dirty="0" smtClean="0">
                <a:solidFill>
                  <a:schemeClr val="bg1"/>
                </a:solidFill>
                <a:latin typeface="+mn-lt"/>
              </a:rPr>
              <a:t>iodide.</a:t>
            </a: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smtClean="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The </a:t>
            </a:r>
            <a:r>
              <a:rPr lang="en-US" sz="2000" dirty="0">
                <a:solidFill>
                  <a:schemeClr val="bg1"/>
                </a:solidFill>
                <a:latin typeface="+mn-lt"/>
              </a:rPr>
              <a:t>information in this energy diagram tells a chemist that a net value of </a:t>
            </a:r>
            <a:r>
              <a:rPr lang="en-US" sz="2000" dirty="0" smtClean="0">
                <a:solidFill>
                  <a:schemeClr val="bg1"/>
                </a:solidFill>
                <a:latin typeface="+mn-lt"/>
              </a:rPr>
              <a:t/>
            </a:r>
            <a:br>
              <a:rPr lang="en-US" sz="2000" dirty="0" smtClean="0">
                <a:solidFill>
                  <a:schemeClr val="bg1"/>
                </a:solidFill>
                <a:latin typeface="+mn-lt"/>
              </a:rPr>
            </a:br>
            <a:r>
              <a:rPr lang="en-US" sz="2000" dirty="0" smtClean="0">
                <a:solidFill>
                  <a:schemeClr val="bg1"/>
                </a:solidFill>
                <a:latin typeface="+mn-lt"/>
              </a:rPr>
              <a:t>+</a:t>
            </a:r>
            <a:r>
              <a:rPr lang="en-US" sz="2000" dirty="0">
                <a:solidFill>
                  <a:schemeClr val="bg1"/>
                </a:solidFill>
                <a:latin typeface="+mn-lt"/>
              </a:rPr>
              <a:t>52 kJ of energy is required for the reaction to take place. As the </a:t>
            </a:r>
            <a:r>
              <a:rPr lang="en-US" sz="2000" dirty="0" smtClean="0">
                <a:solidFill>
                  <a:schemeClr val="bg1"/>
                </a:solidFill>
                <a:latin typeface="+mn-lt"/>
              </a:rPr>
              <a:t/>
            </a:r>
            <a:br>
              <a:rPr lang="en-US" sz="2000" dirty="0" smtClean="0">
                <a:solidFill>
                  <a:schemeClr val="bg1"/>
                </a:solidFill>
                <a:latin typeface="+mn-lt"/>
              </a:rPr>
            </a:br>
            <a:r>
              <a:rPr lang="en-GB" sz="2000" dirty="0" smtClean="0">
                <a:solidFill>
                  <a:schemeClr val="bg1"/>
                </a:solidFill>
                <a:latin typeface="+mn-lt"/>
              </a:rPr>
              <a:t>∆</a:t>
            </a:r>
            <a:r>
              <a:rPr lang="en-GB" sz="2000" dirty="0">
                <a:solidFill>
                  <a:schemeClr val="bg1"/>
                </a:solidFill>
                <a:latin typeface="+mn-lt"/>
              </a:rPr>
              <a:t>H</a:t>
            </a:r>
            <a:r>
              <a:rPr lang="en-US" sz="2000" dirty="0">
                <a:solidFill>
                  <a:schemeClr val="bg1"/>
                </a:solidFill>
                <a:latin typeface="+mn-lt"/>
              </a:rPr>
              <a:t> is positive the reaction is endothermic.</a:t>
            </a:r>
          </a:p>
        </p:txBody>
      </p:sp>
      <p:sp>
        <p:nvSpPr>
          <p:cNvPr id="5" name="Text Box 4"/>
          <p:cNvSpPr txBox="1">
            <a:spLocks noChangeArrowheads="1"/>
          </p:cNvSpPr>
          <p:nvPr/>
        </p:nvSpPr>
        <p:spPr bwMode="auto">
          <a:xfrm>
            <a:off x="357158" y="894504"/>
            <a:ext cx="9215502" cy="677108"/>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Enthalpy change, </a:t>
            </a:r>
            <a:r>
              <a:rPr lang="en-GB" sz="4400" dirty="0">
                <a:solidFill>
                  <a:schemeClr val="bg1"/>
                </a:solidFill>
                <a:latin typeface="+mj-lt"/>
                <a:ea typeface="+mj-ea"/>
                <a:cs typeface="+mj-cs"/>
              </a:rPr>
              <a:t>∆</a:t>
            </a:r>
            <a:r>
              <a:rPr lang="en-GB" sz="4400" dirty="0" smtClean="0">
                <a:solidFill>
                  <a:schemeClr val="bg1"/>
                </a:solidFill>
                <a:latin typeface="+mj-lt"/>
                <a:ea typeface="+mj-ea"/>
                <a:cs typeface="+mj-cs"/>
              </a:rPr>
              <a:t>H</a:t>
            </a:r>
            <a:endParaRPr lang="en-GB" sz="4400" dirty="0">
              <a:solidFill>
                <a:schemeClr val="bg1"/>
              </a:solidFill>
              <a:latin typeface="+mj-lt"/>
              <a:ea typeface="+mj-ea"/>
              <a:cs typeface="+mj-cs"/>
            </a:endParaRPr>
          </a:p>
        </p:txBody>
      </p:sp>
      <p:pic>
        <p:nvPicPr>
          <p:cNvPr id="6" name="Picture 7"/>
          <p:cNvPicPr>
            <a:picLocks noChangeAspect="1" noChangeArrowheads="1"/>
          </p:cNvPicPr>
          <p:nvPr/>
        </p:nvPicPr>
        <p:blipFill>
          <a:blip r:embed="rId2" cstate="print"/>
          <a:srcRect/>
          <a:stretch>
            <a:fillRect/>
          </a:stretch>
        </p:blipFill>
        <p:spPr bwMode="auto">
          <a:xfrm>
            <a:off x="1142976" y="3286124"/>
            <a:ext cx="6475412" cy="1673225"/>
          </a:xfrm>
          <a:prstGeom prst="rect">
            <a:avLst/>
          </a:prstGeom>
          <a:noFill/>
          <a:ln w="9525">
            <a:noFill/>
            <a:round/>
            <a:headEnd/>
            <a:tailEnd/>
          </a:ln>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57158" y="2428868"/>
            <a:ext cx="8463314" cy="3693319"/>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chemeClr val="bg1"/>
                </a:solidFill>
                <a:latin typeface="+mn-lt"/>
              </a:rPr>
              <a:t>Using data tables chemists can work out if a reaction will be exothermic or endothermic. Here is an example using the formation of hydrogen chloride from reacting hydrogen and chlorine together.</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chemeClr val="bg1"/>
              </a:solidFill>
              <a:latin typeface="+mn-lt"/>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chemeClr val="bg1"/>
                </a:solidFill>
                <a:latin typeface="+mn-lt"/>
              </a:rPr>
              <a:t>H</a:t>
            </a:r>
            <a:r>
              <a:rPr lang="en-GB" sz="2000" baseline="-25000" dirty="0" smtClean="0">
                <a:solidFill>
                  <a:schemeClr val="bg1"/>
                </a:solidFill>
                <a:latin typeface="+mn-lt"/>
              </a:rPr>
              <a:t>2</a:t>
            </a:r>
            <a:r>
              <a:rPr lang="en-GB" sz="2000" dirty="0" smtClean="0">
                <a:solidFill>
                  <a:schemeClr val="bg1"/>
                </a:solidFill>
                <a:latin typeface="+mn-lt"/>
              </a:rPr>
              <a:t>(g</a:t>
            </a:r>
            <a:r>
              <a:rPr lang="en-GB" sz="2000" dirty="0">
                <a:solidFill>
                  <a:schemeClr val="bg1"/>
                </a:solidFill>
                <a:latin typeface="+mn-lt"/>
              </a:rPr>
              <a:t>) + </a:t>
            </a:r>
            <a:r>
              <a:rPr lang="en-GB" sz="2000" dirty="0" smtClean="0">
                <a:solidFill>
                  <a:schemeClr val="bg1"/>
                </a:solidFill>
                <a:latin typeface="+mn-lt"/>
              </a:rPr>
              <a:t>Cl</a:t>
            </a:r>
            <a:r>
              <a:rPr lang="en-GB" sz="2000" baseline="-25000" dirty="0" smtClean="0">
                <a:solidFill>
                  <a:schemeClr val="bg1"/>
                </a:solidFill>
                <a:latin typeface="+mn-lt"/>
              </a:rPr>
              <a:t>2</a:t>
            </a:r>
            <a:r>
              <a:rPr lang="en-GB" sz="2000" dirty="0" smtClean="0">
                <a:solidFill>
                  <a:schemeClr val="bg1"/>
                </a:solidFill>
                <a:latin typeface="+mn-lt"/>
              </a:rPr>
              <a:t>(g</a:t>
            </a:r>
            <a:r>
              <a:rPr lang="en-GB" sz="2000" dirty="0">
                <a:solidFill>
                  <a:schemeClr val="bg1"/>
                </a:solidFill>
                <a:latin typeface="+mn-lt"/>
              </a:rPr>
              <a:t>)               </a:t>
            </a:r>
            <a:r>
              <a:rPr lang="en-GB" sz="2000" dirty="0" smtClean="0">
                <a:solidFill>
                  <a:schemeClr val="bg1"/>
                </a:solidFill>
                <a:latin typeface="+mn-lt"/>
              </a:rPr>
              <a:t>2HCl(g</a:t>
            </a:r>
            <a:r>
              <a:rPr lang="en-GB" sz="20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chemeClr val="bg1"/>
                </a:solidFill>
                <a:latin typeface="+mn-lt"/>
              </a:rPr>
              <a:t>Using relative atomic masses, 2 g of hydrogen react with 71g </a:t>
            </a:r>
            <a:r>
              <a:rPr lang="en-GB" sz="2000" dirty="0" smtClean="0">
                <a:solidFill>
                  <a:schemeClr val="bg1"/>
                </a:solidFill>
                <a:latin typeface="+mn-lt"/>
              </a:rPr>
              <a:t>of </a:t>
            </a:r>
            <a:r>
              <a:rPr lang="en-GB" sz="2000" dirty="0">
                <a:solidFill>
                  <a:schemeClr val="bg1"/>
                </a:solidFill>
                <a:latin typeface="+mn-lt"/>
              </a:rPr>
              <a:t>chlorine to form 73 g of hydrogen chloride.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chemeClr val="bg1"/>
                </a:solidFill>
                <a:latin typeface="+mn-lt"/>
              </a:rPr>
              <a:t>The data book states that it requires +436 </a:t>
            </a:r>
            <a:r>
              <a:rPr lang="en-GB" sz="2000" dirty="0" smtClean="0">
                <a:solidFill>
                  <a:schemeClr val="bg1"/>
                </a:solidFill>
                <a:latin typeface="+mn-lt"/>
              </a:rPr>
              <a:t>kJ </a:t>
            </a:r>
            <a:r>
              <a:rPr lang="en-GB" sz="2000" dirty="0">
                <a:solidFill>
                  <a:schemeClr val="bg1"/>
                </a:solidFill>
                <a:latin typeface="+mn-lt"/>
              </a:rPr>
              <a:t>of energy to break the H-H bonds in 2 g of hydrogen molecules and +242 kJ of energy to break the  </a:t>
            </a:r>
            <a:r>
              <a:rPr lang="en-GB" sz="2000" dirty="0" smtClean="0">
                <a:solidFill>
                  <a:schemeClr val="bg1"/>
                </a:solidFill>
                <a:latin typeface="+mn-lt"/>
              </a:rPr>
              <a:t/>
            </a:r>
            <a:br>
              <a:rPr lang="en-GB" sz="2000" dirty="0" smtClean="0">
                <a:solidFill>
                  <a:schemeClr val="bg1"/>
                </a:solidFill>
                <a:latin typeface="+mn-lt"/>
              </a:rPr>
            </a:br>
            <a:r>
              <a:rPr lang="en-GB" sz="2000" dirty="0" err="1" smtClean="0">
                <a:solidFill>
                  <a:schemeClr val="bg1"/>
                </a:solidFill>
                <a:latin typeface="+mn-lt"/>
              </a:rPr>
              <a:t>Cl-Cl</a:t>
            </a:r>
            <a:r>
              <a:rPr lang="en-GB" sz="2000" dirty="0" smtClean="0">
                <a:solidFill>
                  <a:schemeClr val="bg1"/>
                </a:solidFill>
                <a:latin typeface="+mn-lt"/>
              </a:rPr>
              <a:t> </a:t>
            </a:r>
            <a:r>
              <a:rPr lang="en-GB" sz="2000" dirty="0">
                <a:solidFill>
                  <a:schemeClr val="bg1"/>
                </a:solidFill>
                <a:latin typeface="+mn-lt"/>
              </a:rPr>
              <a:t>bonds in 71 g of chlorine molecules. </a:t>
            </a:r>
          </a:p>
        </p:txBody>
      </p:sp>
      <p:sp>
        <p:nvSpPr>
          <p:cNvPr id="5" name="Text Box 4"/>
          <p:cNvSpPr txBox="1">
            <a:spLocks noChangeArrowheads="1"/>
          </p:cNvSpPr>
          <p:nvPr/>
        </p:nvSpPr>
        <p:spPr bwMode="auto">
          <a:xfrm>
            <a:off x="357158" y="860337"/>
            <a:ext cx="9858444" cy="1354217"/>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Working out </a:t>
            </a:r>
            <a:r>
              <a:rPr lang="en-GB" sz="4400" dirty="0">
                <a:solidFill>
                  <a:schemeClr val="bg1"/>
                </a:solidFill>
                <a:latin typeface="+mj-lt"/>
                <a:ea typeface="+mj-ea"/>
                <a:cs typeface="+mj-cs"/>
              </a:rPr>
              <a:t>∆H for a reaction from data tables </a:t>
            </a:r>
          </a:p>
        </p:txBody>
      </p:sp>
      <p:sp>
        <p:nvSpPr>
          <p:cNvPr id="6" name="Line 7"/>
          <p:cNvSpPr>
            <a:spLocks noChangeShapeType="1"/>
          </p:cNvSpPr>
          <p:nvPr/>
        </p:nvSpPr>
        <p:spPr bwMode="auto">
          <a:xfrm>
            <a:off x="4427984" y="3789040"/>
            <a:ext cx="900113" cy="1587"/>
          </a:xfrm>
          <a:prstGeom prst="line">
            <a:avLst/>
          </a:prstGeom>
          <a:noFill/>
          <a:ln w="38160">
            <a:solidFill>
              <a:schemeClr val="bg1"/>
            </a:solidFill>
            <a:miter lim="800000"/>
            <a:headEnd/>
            <a:tailEnd type="triangle" w="med" len="med"/>
          </a:ln>
          <a:effectLst/>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57158" y="2428868"/>
            <a:ext cx="8769325" cy="3508653"/>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a:solidFill>
                  <a:schemeClr val="bg1"/>
                </a:solidFill>
                <a:latin typeface="+mn-lt"/>
              </a:rPr>
              <a:t>The data book also tells us that </a:t>
            </a:r>
            <a:r>
              <a:rPr lang="en-GB" sz="1900" dirty="0" smtClean="0">
                <a:solidFill>
                  <a:schemeClr val="bg1"/>
                </a:solidFill>
                <a:latin typeface="+mn-lt"/>
              </a:rPr>
              <a:t>−</a:t>
            </a:r>
            <a:r>
              <a:rPr lang="en-GB" sz="1900" dirty="0" smtClean="0">
                <a:solidFill>
                  <a:schemeClr val="bg1"/>
                </a:solidFill>
                <a:latin typeface="+mn-lt"/>
              </a:rPr>
              <a:t>431 </a:t>
            </a:r>
            <a:r>
              <a:rPr lang="en-GB" sz="1900" dirty="0">
                <a:solidFill>
                  <a:schemeClr val="bg1"/>
                </a:solidFill>
                <a:latin typeface="+mn-lt"/>
              </a:rPr>
              <a:t>kJ of energy are released when 36.5g of hydrogen chloride is formed. As we form </a:t>
            </a:r>
            <a:r>
              <a:rPr lang="en-GB" sz="1900" dirty="0" smtClean="0">
                <a:solidFill>
                  <a:schemeClr val="bg1"/>
                </a:solidFill>
                <a:latin typeface="+mn-lt"/>
              </a:rPr>
              <a:t>2HCl </a:t>
            </a:r>
            <a:r>
              <a:rPr lang="en-GB" sz="1900" dirty="0">
                <a:solidFill>
                  <a:schemeClr val="bg1"/>
                </a:solidFill>
                <a:latin typeface="+mn-lt"/>
              </a:rPr>
              <a:t>from 2 g of H</a:t>
            </a:r>
            <a:r>
              <a:rPr lang="en-GB" sz="1900" baseline="-25000" dirty="0">
                <a:solidFill>
                  <a:schemeClr val="bg1"/>
                </a:solidFill>
                <a:latin typeface="+mn-lt"/>
              </a:rPr>
              <a:t>2</a:t>
            </a:r>
            <a:r>
              <a:rPr lang="en-GB" sz="1900" dirty="0">
                <a:solidFill>
                  <a:schemeClr val="bg1"/>
                </a:solidFill>
                <a:latin typeface="+mn-lt"/>
              </a:rPr>
              <a:t> and 71 g of Cl</a:t>
            </a:r>
            <a:r>
              <a:rPr lang="en-GB" sz="1900" baseline="-25000" dirty="0">
                <a:solidFill>
                  <a:schemeClr val="bg1"/>
                </a:solidFill>
                <a:latin typeface="+mn-lt"/>
              </a:rPr>
              <a:t>2</a:t>
            </a:r>
            <a:r>
              <a:rPr lang="en-GB" sz="1900" dirty="0">
                <a:solidFill>
                  <a:schemeClr val="bg1"/>
                </a:solidFill>
                <a:latin typeface="+mn-lt"/>
              </a:rPr>
              <a:t> then </a:t>
            </a:r>
            <a:r>
              <a:rPr lang="en-GB" sz="1900" dirty="0" smtClean="0">
                <a:solidFill>
                  <a:schemeClr val="bg1"/>
                </a:solidFill>
                <a:latin typeface="+mn-lt"/>
              </a:rPr>
              <a:t/>
            </a:r>
            <a:br>
              <a:rPr lang="en-GB" sz="1900" dirty="0" smtClean="0">
                <a:solidFill>
                  <a:schemeClr val="bg1"/>
                </a:solidFill>
                <a:latin typeface="+mn-lt"/>
              </a:rPr>
            </a:br>
            <a:r>
              <a:rPr lang="en-GB" sz="1900" dirty="0" smtClean="0">
                <a:solidFill>
                  <a:schemeClr val="bg1"/>
                </a:solidFill>
                <a:latin typeface="+mn-lt"/>
              </a:rPr>
              <a:t>73 </a:t>
            </a:r>
            <a:r>
              <a:rPr lang="en-GB" sz="1900" dirty="0">
                <a:solidFill>
                  <a:schemeClr val="bg1"/>
                </a:solidFill>
                <a:latin typeface="+mn-lt"/>
              </a:rPr>
              <a:t>g of </a:t>
            </a:r>
            <a:r>
              <a:rPr lang="en-GB" sz="1900" dirty="0" err="1" smtClean="0">
                <a:solidFill>
                  <a:schemeClr val="bg1"/>
                </a:solidFill>
                <a:latin typeface="+mn-lt"/>
              </a:rPr>
              <a:t>HCl</a:t>
            </a:r>
            <a:r>
              <a:rPr lang="en-GB" sz="1900" dirty="0" smtClean="0">
                <a:solidFill>
                  <a:schemeClr val="bg1"/>
                </a:solidFill>
                <a:latin typeface="+mn-lt"/>
              </a:rPr>
              <a:t> are </a:t>
            </a:r>
            <a:r>
              <a:rPr lang="en-GB" sz="1900" dirty="0">
                <a:solidFill>
                  <a:schemeClr val="bg1"/>
                </a:solidFill>
                <a:latin typeface="+mn-lt"/>
              </a:rPr>
              <a:t>formed.</a:t>
            </a:r>
            <a:r>
              <a:rPr lang="en-US" sz="1900" dirty="0">
                <a:solidFill>
                  <a:schemeClr val="bg1"/>
                </a:solidFill>
                <a:latin typeface="+mn-lt"/>
              </a:rPr>
              <a:t> </a:t>
            </a:r>
            <a:r>
              <a:rPr lang="en-GB" sz="1900" dirty="0">
                <a:solidFill>
                  <a:schemeClr val="bg1"/>
                </a:solidFill>
                <a:latin typeface="+mn-lt"/>
              </a:rPr>
              <a:t>If it takes </a:t>
            </a:r>
            <a:r>
              <a:rPr lang="en-GB" sz="1900" dirty="0" smtClean="0">
                <a:solidFill>
                  <a:schemeClr val="bg1"/>
                </a:solidFill>
                <a:latin typeface="+mn-lt"/>
              </a:rPr>
              <a:t>−4</a:t>
            </a:r>
            <a:r>
              <a:rPr lang="en-GB" sz="1900" dirty="0" smtClean="0">
                <a:solidFill>
                  <a:schemeClr val="bg1"/>
                </a:solidFill>
                <a:latin typeface="+mn-lt"/>
              </a:rPr>
              <a:t>31 </a:t>
            </a:r>
            <a:r>
              <a:rPr lang="en-GB" sz="1900" dirty="0">
                <a:solidFill>
                  <a:schemeClr val="bg1"/>
                </a:solidFill>
                <a:latin typeface="+mn-lt"/>
              </a:rPr>
              <a:t>kJ per 36.5g of </a:t>
            </a:r>
            <a:r>
              <a:rPr lang="en-GB" sz="1900" dirty="0" err="1" smtClean="0">
                <a:solidFill>
                  <a:schemeClr val="bg1"/>
                </a:solidFill>
                <a:latin typeface="+mn-lt"/>
              </a:rPr>
              <a:t>HCl</a:t>
            </a:r>
            <a:r>
              <a:rPr lang="en-GB" sz="1900" dirty="0" smtClean="0">
                <a:solidFill>
                  <a:schemeClr val="bg1"/>
                </a:solidFill>
                <a:latin typeface="+mn-lt"/>
              </a:rPr>
              <a:t> </a:t>
            </a:r>
            <a:r>
              <a:rPr lang="en-GB" sz="1900" dirty="0">
                <a:solidFill>
                  <a:schemeClr val="bg1"/>
                </a:solidFill>
                <a:latin typeface="+mn-lt"/>
              </a:rPr>
              <a:t>produced then the energy required to produce 2HCL is twice as much, or </a:t>
            </a:r>
            <a:r>
              <a:rPr lang="en-GB" sz="1800" dirty="0" smtClean="0">
                <a:solidFill>
                  <a:schemeClr val="bg1"/>
                </a:solidFill>
              </a:rPr>
              <a:t>−</a:t>
            </a:r>
            <a:r>
              <a:rPr lang="en-GB" sz="1900" dirty="0" smtClean="0">
                <a:solidFill>
                  <a:schemeClr val="bg1"/>
                </a:solidFill>
                <a:latin typeface="+mn-lt"/>
              </a:rPr>
              <a:t>862 </a:t>
            </a:r>
            <a:r>
              <a:rPr lang="en-GB" sz="1900" dirty="0">
                <a:solidFill>
                  <a:schemeClr val="bg1"/>
                </a:solidFill>
                <a:latin typeface="+mn-lt"/>
              </a:rPr>
              <a:t>kJ.</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a:solidFill>
                  <a:schemeClr val="bg1"/>
                </a:solidFill>
                <a:latin typeface="+mn-lt"/>
              </a:rPr>
              <a:t>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a:solidFill>
                  <a:schemeClr val="bg1"/>
                </a:solidFill>
                <a:latin typeface="+mn-lt"/>
              </a:rPr>
              <a:t>The energy change is therefore: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smtClean="0">
                <a:solidFill>
                  <a:schemeClr val="bg1"/>
                </a:solidFill>
                <a:latin typeface="+mn-lt"/>
              </a:rPr>
              <a:t>+</a:t>
            </a:r>
            <a:r>
              <a:rPr lang="en-GB" sz="1900" dirty="0">
                <a:solidFill>
                  <a:schemeClr val="bg1"/>
                </a:solidFill>
                <a:latin typeface="+mn-lt"/>
              </a:rPr>
              <a:t>436 kJ (energy required to break H-H bonds in 2 g of hydrogen molecules) + </a:t>
            </a:r>
            <a:r>
              <a:rPr lang="en-GB" sz="1900" dirty="0" smtClean="0">
                <a:solidFill>
                  <a:schemeClr val="bg1"/>
                </a:solidFill>
                <a:latin typeface="+mn-lt"/>
              </a:rPr>
              <a:t/>
            </a:r>
            <a:br>
              <a:rPr lang="en-GB" sz="1900" dirty="0" smtClean="0">
                <a:solidFill>
                  <a:schemeClr val="bg1"/>
                </a:solidFill>
                <a:latin typeface="+mn-lt"/>
              </a:rPr>
            </a:br>
            <a:r>
              <a:rPr lang="en-GB" sz="1900" dirty="0" smtClean="0">
                <a:solidFill>
                  <a:schemeClr val="bg1"/>
                </a:solidFill>
                <a:latin typeface="+mn-lt"/>
              </a:rPr>
              <a:t>+</a:t>
            </a:r>
            <a:r>
              <a:rPr lang="en-GB" sz="1900" dirty="0">
                <a:solidFill>
                  <a:schemeClr val="bg1"/>
                </a:solidFill>
                <a:latin typeface="+mn-lt"/>
              </a:rPr>
              <a:t>242 kJ (energy required to break </a:t>
            </a:r>
            <a:r>
              <a:rPr lang="en-GB" sz="1900" dirty="0" err="1">
                <a:solidFill>
                  <a:schemeClr val="bg1"/>
                </a:solidFill>
                <a:latin typeface="+mn-lt"/>
              </a:rPr>
              <a:t>Cl-Cl</a:t>
            </a:r>
            <a:r>
              <a:rPr lang="en-GB" sz="1900" dirty="0">
                <a:solidFill>
                  <a:schemeClr val="bg1"/>
                </a:solidFill>
                <a:latin typeface="+mn-lt"/>
              </a:rPr>
              <a:t> bonds in 2 g of chlorine molecules) + </a:t>
            </a:r>
            <a:r>
              <a:rPr lang="en-GB" sz="1900" dirty="0" smtClean="0">
                <a:solidFill>
                  <a:schemeClr val="bg1"/>
                </a:solidFill>
                <a:latin typeface="+mn-lt"/>
              </a:rPr>
              <a:t/>
            </a:r>
            <a:br>
              <a:rPr lang="en-GB" sz="1900" dirty="0" smtClean="0">
                <a:solidFill>
                  <a:schemeClr val="bg1"/>
                </a:solidFill>
                <a:latin typeface="+mn-lt"/>
              </a:rPr>
            </a:br>
            <a:r>
              <a:rPr lang="en-GB" sz="1800" dirty="0" smtClean="0">
                <a:solidFill>
                  <a:schemeClr val="bg1"/>
                </a:solidFill>
              </a:rPr>
              <a:t> </a:t>
            </a:r>
            <a:r>
              <a:rPr lang="en-GB" sz="1900" dirty="0" smtClean="0">
                <a:solidFill>
                  <a:schemeClr val="bg1"/>
                </a:solidFill>
              </a:rPr>
              <a:t>−</a:t>
            </a:r>
            <a:r>
              <a:rPr lang="en-GB" sz="1900" dirty="0" smtClean="0">
                <a:solidFill>
                  <a:schemeClr val="bg1"/>
                </a:solidFill>
                <a:latin typeface="+mn-lt"/>
              </a:rPr>
              <a:t>862 </a:t>
            </a:r>
            <a:r>
              <a:rPr lang="en-GB" sz="1900" dirty="0">
                <a:solidFill>
                  <a:schemeClr val="bg1"/>
                </a:solidFill>
                <a:latin typeface="+mn-lt"/>
              </a:rPr>
              <a:t>kJ (energy released in the formation of 2 g of </a:t>
            </a:r>
            <a:r>
              <a:rPr lang="en-GB" sz="1900" dirty="0" err="1" smtClean="0">
                <a:solidFill>
                  <a:schemeClr val="bg1"/>
                </a:solidFill>
                <a:latin typeface="+mn-lt"/>
              </a:rPr>
              <a:t>HCl</a:t>
            </a:r>
            <a:r>
              <a:rPr lang="en-GB" sz="1900" dirty="0" smtClean="0">
                <a:solidFill>
                  <a:schemeClr val="bg1"/>
                </a:solidFill>
                <a:latin typeface="+mn-lt"/>
              </a:rPr>
              <a:t>) </a:t>
            </a:r>
            <a:r>
              <a:rPr lang="en-GB" sz="1900" dirty="0">
                <a:solidFill>
                  <a:schemeClr val="bg1"/>
                </a:solidFill>
                <a:latin typeface="+mn-lt"/>
              </a:rPr>
              <a:t>= </a:t>
            </a:r>
            <a:r>
              <a:rPr lang="en-GB" sz="1800" dirty="0" smtClean="0">
                <a:solidFill>
                  <a:schemeClr val="bg1"/>
                </a:solidFill>
              </a:rPr>
              <a:t>−</a:t>
            </a:r>
            <a:r>
              <a:rPr lang="en-GB" sz="1900" dirty="0" smtClean="0">
                <a:solidFill>
                  <a:schemeClr val="bg1"/>
                </a:solidFill>
                <a:latin typeface="+mn-lt"/>
              </a:rPr>
              <a:t>184 </a:t>
            </a:r>
            <a:r>
              <a:rPr lang="en-GB" sz="1900" dirty="0">
                <a:solidFill>
                  <a:schemeClr val="bg1"/>
                </a:solidFill>
                <a:latin typeface="+mn-lt"/>
              </a:rPr>
              <a:t>kJ.</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a:solidFill>
                  <a:schemeClr val="bg1"/>
                </a:solidFill>
                <a:latin typeface="+mn-lt"/>
              </a:rPr>
              <a:t>Or: (+436 kJ) + (+242 kJ) + </a:t>
            </a:r>
            <a:r>
              <a:rPr lang="en-GB" sz="1900" dirty="0" smtClean="0">
                <a:solidFill>
                  <a:schemeClr val="bg1"/>
                </a:solidFill>
                <a:latin typeface="+mn-lt"/>
              </a:rPr>
              <a:t>(</a:t>
            </a:r>
            <a:r>
              <a:rPr lang="en-GB" sz="1800" dirty="0" smtClean="0">
                <a:solidFill>
                  <a:schemeClr val="bg1"/>
                </a:solidFill>
              </a:rPr>
              <a:t>−</a:t>
            </a:r>
            <a:r>
              <a:rPr lang="en-GB" sz="1900" dirty="0" smtClean="0">
                <a:solidFill>
                  <a:schemeClr val="bg1"/>
                </a:solidFill>
                <a:latin typeface="+mn-lt"/>
              </a:rPr>
              <a:t>862 </a:t>
            </a:r>
            <a:r>
              <a:rPr lang="en-GB" sz="1900" dirty="0">
                <a:solidFill>
                  <a:schemeClr val="bg1"/>
                </a:solidFill>
                <a:latin typeface="+mn-lt"/>
              </a:rPr>
              <a:t>kJ) = </a:t>
            </a:r>
            <a:r>
              <a:rPr lang="en-GB" sz="1800" dirty="0" smtClean="0">
                <a:solidFill>
                  <a:schemeClr val="bg1"/>
                </a:solidFill>
              </a:rPr>
              <a:t>−</a:t>
            </a:r>
            <a:r>
              <a:rPr lang="en-GB" sz="1900" dirty="0" smtClean="0">
                <a:solidFill>
                  <a:schemeClr val="bg1"/>
                </a:solidFill>
                <a:latin typeface="+mn-lt"/>
              </a:rPr>
              <a:t>184 </a:t>
            </a:r>
            <a:r>
              <a:rPr lang="en-GB" sz="1900" dirty="0">
                <a:solidFill>
                  <a:schemeClr val="bg1"/>
                </a:solidFill>
                <a:latin typeface="+mn-lt"/>
              </a:rPr>
              <a:t>kJ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9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900" dirty="0">
                <a:solidFill>
                  <a:schemeClr val="bg1"/>
                </a:solidFill>
                <a:latin typeface="+mn-lt"/>
              </a:rPr>
              <a:t>As the ∆H for the total reaction is negative then the reaction is exothermic.</a:t>
            </a:r>
          </a:p>
        </p:txBody>
      </p:sp>
      <p:sp>
        <p:nvSpPr>
          <p:cNvPr id="5" name="Text Box 4"/>
          <p:cNvSpPr txBox="1">
            <a:spLocks noChangeArrowheads="1"/>
          </p:cNvSpPr>
          <p:nvPr/>
        </p:nvSpPr>
        <p:spPr bwMode="auto">
          <a:xfrm>
            <a:off x="285720" y="860337"/>
            <a:ext cx="9001188" cy="1354217"/>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a:solidFill>
                  <a:schemeClr val="bg1"/>
                </a:solidFill>
                <a:latin typeface="+mj-lt"/>
                <a:ea typeface="+mj-ea"/>
                <a:cs typeface="+mj-cs"/>
              </a:rPr>
              <a:t>Working out </a:t>
            </a:r>
            <a:r>
              <a:rPr lang="en-GB" sz="4400" dirty="0">
                <a:solidFill>
                  <a:schemeClr val="bg1"/>
                </a:solidFill>
                <a:latin typeface="+mj-lt"/>
                <a:ea typeface="+mj-ea"/>
                <a:cs typeface="+mj-cs"/>
              </a:rPr>
              <a:t>∆H for a reaction from data </a:t>
            </a:r>
            <a:r>
              <a:rPr lang="en-GB" sz="4400" dirty="0" smtClean="0">
                <a:solidFill>
                  <a:schemeClr val="bg1"/>
                </a:solidFill>
                <a:latin typeface="+mj-lt"/>
                <a:ea typeface="+mj-ea"/>
                <a:cs typeface="+mj-cs"/>
              </a:rPr>
              <a:t>tables</a:t>
            </a:r>
            <a:endParaRPr lang="en-GB" sz="4400" dirty="0">
              <a:solidFill>
                <a:schemeClr val="bg1"/>
              </a:solidFill>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571472" y="1839290"/>
            <a:ext cx="8324850" cy="3385542"/>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97D0ED"/>
                </a:solidFill>
                <a:latin typeface="+mn-lt"/>
              </a:rPr>
              <a:t>Source </a:t>
            </a:r>
            <a:r>
              <a:rPr lang="en-GB" dirty="0">
                <a:solidFill>
                  <a:srgbClr val="97D0ED"/>
                </a:solidFill>
                <a:latin typeface="+mn-lt"/>
              </a:rPr>
              <a:t>of fuel – required as something has to burn in order for the fire to take </a:t>
            </a:r>
            <a:r>
              <a:rPr lang="en-GB" dirty="0" smtClean="0">
                <a:solidFill>
                  <a:srgbClr val="97D0ED"/>
                </a:solidFill>
                <a:latin typeface="+mn-lt"/>
              </a:rPr>
              <a:t>place.</a:t>
            </a:r>
            <a:br>
              <a:rPr lang="en-GB" dirty="0" smtClean="0">
                <a:solidFill>
                  <a:srgbClr val="97D0ED"/>
                </a:solidFill>
                <a:latin typeface="+mn-lt"/>
              </a:rPr>
            </a:br>
            <a:endParaRPr lang="en-GB" dirty="0" smtClean="0">
              <a:solidFill>
                <a:srgbClr val="97D0ED"/>
              </a:solidFill>
              <a:latin typeface="+mn-lt"/>
            </a:endParaRPr>
          </a:p>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97D0ED"/>
                </a:solidFill>
                <a:latin typeface="+mn-lt"/>
              </a:rPr>
              <a:t> Source </a:t>
            </a:r>
            <a:r>
              <a:rPr lang="en-GB" dirty="0">
                <a:solidFill>
                  <a:srgbClr val="97D0ED"/>
                </a:solidFill>
                <a:latin typeface="+mn-lt"/>
              </a:rPr>
              <a:t>of oxygen – required to allow the combustion reaction causing the fire to take </a:t>
            </a:r>
            <a:r>
              <a:rPr lang="en-GB" dirty="0" smtClean="0">
                <a:solidFill>
                  <a:srgbClr val="97D0ED"/>
                </a:solidFill>
                <a:latin typeface="+mn-lt"/>
              </a:rPr>
              <a:t>place.</a:t>
            </a:r>
            <a:br>
              <a:rPr lang="en-GB" dirty="0" smtClean="0">
                <a:solidFill>
                  <a:srgbClr val="97D0ED"/>
                </a:solidFill>
                <a:latin typeface="+mn-lt"/>
              </a:rPr>
            </a:br>
            <a:endParaRPr lang="en-GB" dirty="0" smtClean="0">
              <a:solidFill>
                <a:srgbClr val="97D0ED"/>
              </a:solidFill>
              <a:latin typeface="+mn-lt"/>
            </a:endParaRPr>
          </a:p>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97D0ED"/>
                </a:solidFill>
                <a:latin typeface="+mn-lt"/>
              </a:rPr>
              <a:t> An </a:t>
            </a:r>
            <a:r>
              <a:rPr lang="en-GB" dirty="0">
                <a:solidFill>
                  <a:srgbClr val="97D0ED"/>
                </a:solidFill>
                <a:latin typeface="+mn-lt"/>
              </a:rPr>
              <a:t>initial ignition or source of heat to provide the energy for the reaction to start</a:t>
            </a:r>
            <a:r>
              <a:rPr lang="en-GB" b="1" dirty="0">
                <a:solidFill>
                  <a:srgbClr val="97D0ED"/>
                </a:solidFill>
                <a:latin typeface="+mn-lt"/>
              </a:rPr>
              <a:t>.</a:t>
            </a:r>
          </a:p>
        </p:txBody>
      </p:sp>
      <p:sp>
        <p:nvSpPr>
          <p:cNvPr id="5" name="Rectangle 4"/>
          <p:cNvSpPr/>
          <p:nvPr/>
        </p:nvSpPr>
        <p:spPr>
          <a:xfrm>
            <a:off x="285720" y="428604"/>
            <a:ext cx="8858280" cy="1384995"/>
          </a:xfrm>
          <a:prstGeom prst="rect">
            <a:avLst/>
          </a:prstGeom>
        </p:spPr>
        <p:txBody>
          <a:bodyPr wrap="square">
            <a:spAutoFit/>
          </a:bodyPr>
          <a:lstStyle/>
          <a:p>
            <a:pPr marL="514350" indent="-514350">
              <a:buClrTx/>
              <a:buFont typeface="+mj-lt"/>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solidFill>
                  <a:schemeClr val="bg1"/>
                </a:solidFill>
                <a:latin typeface="+mn-lt"/>
              </a:rPr>
              <a:t>What </a:t>
            </a:r>
            <a:r>
              <a:rPr lang="en-GB" sz="2800" dirty="0" smtClean="0">
                <a:solidFill>
                  <a:schemeClr val="bg1"/>
                </a:solidFill>
                <a:latin typeface="+mn-lt"/>
              </a:rPr>
              <a:t>are the three inter-related components which make up the fire triangle in order for fire to take place? Explain the role of each component.</a:t>
            </a:r>
            <a:endParaRPr lang="en-GB" sz="2800" dirty="0">
              <a:solidFill>
                <a:schemeClr val="bg1"/>
              </a:solidFill>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additive="repl">
                                        <p:cTn id="6" dur="1" fill="hold">
                                          <p:stCondLst>
                                            <p:cond delay="0"/>
                                          </p:stCondLst>
                                        </p:cTn>
                                        <p:tgtEl>
                                          <p:spTgt spid="4">
                                            <p:txEl>
                                              <p:pRg st="1" end="1"/>
                                            </p:txEl>
                                          </p:spTgt>
                                        </p:tgtEl>
                                        <p:attrNameLst>
                                          <p:attrName>style.visibility</p:attrName>
                                        </p:attrNameLst>
                                      </p:cBhvr>
                                      <p:to>
                                        <p:strVal val="visible"/>
                                      </p:to>
                                    </p:set>
                                    <p:anim calcmode="lin" valueType="num">
                                      <p:cBhvr>
                                        <p:cTn id="7" dur="500" fill="hold"/>
                                        <p:tgtEl>
                                          <p:spTgt spid="4">
                                            <p:txEl>
                                              <p:pRg st="1" end="1"/>
                                            </p:txEl>
                                          </p:spTgt>
                                        </p:tgtEl>
                                        <p:attrNameLst>
                                          <p:attrName>ppt_x</p:attrName>
                                        </p:attrNameLst>
                                      </p:cBhvr>
                                      <p:tavLst>
                                        <p:tav tm="100000">
                                          <p:val>
                                            <p:strVal val="#ppt_x"/>
                                          </p:val>
                                        </p:tav>
                                        <p:tav>
                                          <p:val>
                                            <p:strVal val="#ppt_x"/>
                                          </p:val>
                                        </p:tav>
                                      </p:tavLst>
                                    </p:anim>
                                    <p:anim calcmode="lin" valueType="num">
                                      <p:cBhvr>
                                        <p:cTn id="8" dur="500" fill="hold"/>
                                        <p:tgtEl>
                                          <p:spTgt spid="4">
                                            <p:txEl>
                                              <p:pRg st="1" end="1"/>
                                            </p:txEl>
                                          </p:spTgt>
                                        </p:tgtEl>
                                        <p:attrNameLst>
                                          <p:attrName>ppt_y</p:attrName>
                                        </p:attrNameLst>
                                      </p:cBhvr>
                                      <p:tavLst>
                                        <p:tav tm="100000">
                                          <p:val>
                                            <p:strVal val="1+#ppt_h/2"/>
                                          </p:val>
                                        </p:tav>
                                        <p:tav>
                                          <p:val>
                                            <p:strVal val="#ppt_y"/>
                                          </p:val>
                                        </p:tav>
                                      </p:tavLst>
                                    </p:anim>
                                  </p:childTnLst>
                                </p:cTn>
                              </p:par>
                              <p:par>
                                <p:cTn id="9" presetID="2" presetClass="entr" presetSubtype="4" fill="hold" nodeType="withEffect">
                                  <p:stCondLst>
                                    <p:cond delay="0"/>
                                  </p:stCondLst>
                                  <p:childTnLst>
                                    <p:set>
                                      <p:cBhvr additive="repl">
                                        <p:cTn id="10" dur="1" fill="hold">
                                          <p:stCondLst>
                                            <p:cond delay="0"/>
                                          </p:stCondLst>
                                        </p:cTn>
                                        <p:tgtEl>
                                          <p:spTgt spid="4">
                                            <p:txEl>
                                              <p:pRg st="2" end="2"/>
                                            </p:txEl>
                                          </p:spTgt>
                                        </p:tgtEl>
                                        <p:attrNameLst>
                                          <p:attrName>style.visibility</p:attrName>
                                        </p:attrNameLst>
                                      </p:cBhvr>
                                      <p:to>
                                        <p:strVal val="visible"/>
                                      </p:to>
                                    </p:set>
                                    <p:anim calcmode="lin" valueType="num">
                                      <p:cBhvr>
                                        <p:cTn id="11" dur="500" fill="hold"/>
                                        <p:tgtEl>
                                          <p:spTgt spid="4">
                                            <p:txEl>
                                              <p:pRg st="2" end="2"/>
                                            </p:txEl>
                                          </p:spTgt>
                                        </p:tgtEl>
                                        <p:attrNameLst>
                                          <p:attrName>ppt_x</p:attrName>
                                        </p:attrNameLst>
                                      </p:cBhvr>
                                      <p:tavLst>
                                        <p:tav tm="100000">
                                          <p:val>
                                            <p:strVal val="#ppt_x"/>
                                          </p:val>
                                        </p:tav>
                                        <p:tav>
                                          <p:val>
                                            <p:strVal val="#ppt_x"/>
                                          </p:val>
                                        </p:tav>
                                      </p:tavLst>
                                    </p:anim>
                                    <p:anim calcmode="lin" valueType="num">
                                      <p:cBhvr>
                                        <p:cTn id="12" dur="500" fill="hold"/>
                                        <p:tgtEl>
                                          <p:spTgt spid="4">
                                            <p:txEl>
                                              <p:pRg st="2" end="2"/>
                                            </p:txEl>
                                          </p:spTgt>
                                        </p:tgtEl>
                                        <p:attrNameLst>
                                          <p:attrName>ppt_y</p:attrName>
                                        </p:attrNameLst>
                                      </p:cBhvr>
                                      <p:tavLst>
                                        <p:tav tm="100000">
                                          <p:val>
                                            <p:strVal val="1+#ppt_h/2"/>
                                          </p:val>
                                        </p:tav>
                                        <p:tav>
                                          <p:val>
                                            <p:strVal val="#ppt_y"/>
                                          </p:val>
                                        </p:tav>
                                      </p:tavLst>
                                    </p:anim>
                                  </p:childTnLst>
                                </p:cTn>
                              </p:par>
                              <p:par>
                                <p:cTn id="13" presetID="2" presetClass="entr" presetSubtype="4" fill="hold" nodeType="withEffect">
                                  <p:stCondLst>
                                    <p:cond delay="0"/>
                                  </p:stCondLst>
                                  <p:childTnLst>
                                    <p:set>
                                      <p:cBhvr additive="repl">
                                        <p:cTn id="14" dur="1" fill="hold">
                                          <p:stCondLst>
                                            <p:cond delay="0"/>
                                          </p:stCondLst>
                                        </p:cTn>
                                        <p:tgtEl>
                                          <p:spTgt spid="4">
                                            <p:txEl>
                                              <p:pRg st="3" end="3"/>
                                            </p:txEl>
                                          </p:spTgt>
                                        </p:tgtEl>
                                        <p:attrNameLst>
                                          <p:attrName>style.visibility</p:attrName>
                                        </p:attrNameLst>
                                      </p:cBhvr>
                                      <p:to>
                                        <p:strVal val="visible"/>
                                      </p:to>
                                    </p:set>
                                    <p:anim calcmode="lin" valueType="num">
                                      <p:cBhvr>
                                        <p:cTn id="15" dur="500" fill="hold"/>
                                        <p:tgtEl>
                                          <p:spTgt spid="4">
                                            <p:txEl>
                                              <p:pRg st="3" end="3"/>
                                            </p:txEl>
                                          </p:spTgt>
                                        </p:tgtEl>
                                        <p:attrNameLst>
                                          <p:attrName>ppt_x</p:attrName>
                                        </p:attrNameLst>
                                      </p:cBhvr>
                                      <p:tavLst>
                                        <p:tav tm="100000">
                                          <p:val>
                                            <p:strVal val="#ppt_x"/>
                                          </p:val>
                                        </p:tav>
                                        <p:tav>
                                          <p:val>
                                            <p:strVal val="#ppt_x"/>
                                          </p:val>
                                        </p:tav>
                                      </p:tavLst>
                                    </p:anim>
                                    <p:anim calcmode="lin" valueType="num">
                                      <p:cBhvr>
                                        <p:cTn id="16" dur="500" fill="hold"/>
                                        <p:tgtEl>
                                          <p:spTgt spid="4">
                                            <p:txEl>
                                              <p:pRg st="3" end="3"/>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500034" y="1010269"/>
            <a:ext cx="8643966" cy="5447645"/>
          </a:xfrm>
          <a:prstGeom prst="rect">
            <a:avLst/>
          </a:prstGeom>
          <a:noFill/>
          <a:ln w="9525">
            <a:noFill/>
            <a:round/>
            <a:headEnd/>
            <a:tailEnd/>
          </a:ln>
          <a:effectLst/>
        </p:spPr>
        <p:txBody>
          <a:bodyPr wrap="square" lIns="0" tIns="0" rIns="90000" bIns="0">
            <a:spAutoFit/>
          </a:bodyPr>
          <a:lstStyle/>
          <a:p>
            <a:pPr marL="514350" indent="-514350">
              <a:buFont typeface="+mj-lt"/>
              <a:buAutoNum type="arabicPeriod" startAt="2"/>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solidFill>
                  <a:schemeClr val="bg1"/>
                </a:solidFill>
                <a:latin typeface="+mn-lt"/>
              </a:rPr>
              <a:t>What </a:t>
            </a:r>
            <a:r>
              <a:rPr lang="en-GB" sz="2800" dirty="0" smtClean="0">
                <a:solidFill>
                  <a:schemeClr val="bg1"/>
                </a:solidFill>
                <a:latin typeface="+mn-lt"/>
              </a:rPr>
              <a:t>are the three most common components of traditional gunpowder?</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800" b="1" dirty="0">
              <a:solidFill>
                <a:srgbClr val="97D0ED"/>
              </a:solidFill>
              <a:latin typeface="Verdana" pitchFamily="32"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dirty="0" smtClean="0">
                <a:solidFill>
                  <a:srgbClr val="97D0ED"/>
                </a:solidFill>
                <a:latin typeface="+mn-lt"/>
              </a:rPr>
              <a:t>Charcoal</a:t>
            </a:r>
            <a:r>
              <a:rPr lang="en-GB" sz="2200" dirty="0">
                <a:solidFill>
                  <a:srgbClr val="97D0ED"/>
                </a:solidFill>
                <a:latin typeface="+mn-lt"/>
              </a:rPr>
              <a:t>, </a:t>
            </a:r>
            <a:r>
              <a:rPr lang="en-GB" sz="2200" dirty="0" err="1">
                <a:solidFill>
                  <a:srgbClr val="97D0ED"/>
                </a:solidFill>
                <a:latin typeface="+mn-lt"/>
              </a:rPr>
              <a:t>sulfur</a:t>
            </a:r>
            <a:r>
              <a:rPr lang="en-GB" sz="2200" dirty="0">
                <a:solidFill>
                  <a:srgbClr val="97D0ED"/>
                </a:solidFill>
                <a:latin typeface="+mn-lt"/>
              </a:rPr>
              <a:t> and potassium nitrate (often known as salt </a:t>
            </a:r>
            <a:r>
              <a:rPr lang="en-GB" sz="2200" dirty="0" err="1">
                <a:solidFill>
                  <a:srgbClr val="97D0ED"/>
                </a:solidFill>
                <a:latin typeface="+mn-lt"/>
              </a:rPr>
              <a:t>petre</a:t>
            </a:r>
            <a:r>
              <a:rPr lang="en-GB" sz="2200" dirty="0">
                <a:solidFill>
                  <a:srgbClr val="97D0ED"/>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dirty="0">
              <a:solidFill>
                <a:srgbClr val="97D0ED"/>
              </a:solidFill>
              <a:latin typeface="+mn-lt"/>
            </a:endParaRPr>
          </a:p>
          <a:p>
            <a:pPr marL="514350" indent="-514350">
              <a:buClrTx/>
              <a:buFont typeface="+mj-lt"/>
              <a:buAutoNum type="arabicPeriod" startAt="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solidFill>
                  <a:schemeClr val="bg1"/>
                </a:solidFill>
                <a:latin typeface="+mn-lt"/>
              </a:rPr>
              <a:t>What </a:t>
            </a:r>
            <a:r>
              <a:rPr lang="en-GB" sz="2800" dirty="0">
                <a:solidFill>
                  <a:schemeClr val="bg1"/>
                </a:solidFill>
                <a:latin typeface="+mn-lt"/>
              </a:rPr>
              <a:t>is the difference between an exothermic reaction and an endothermic reaction?</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b="1"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dirty="0" smtClean="0">
                <a:solidFill>
                  <a:srgbClr val="97D0ED"/>
                </a:solidFill>
                <a:latin typeface="+mn-lt"/>
              </a:rPr>
              <a:t>An </a:t>
            </a:r>
            <a:r>
              <a:rPr lang="en-GB" sz="2200" dirty="0">
                <a:solidFill>
                  <a:srgbClr val="97D0ED"/>
                </a:solidFill>
                <a:latin typeface="+mn-lt"/>
              </a:rPr>
              <a:t>exothermic reaction is a reaction whereby more energy is produced and released from the reaction than is required in order for the reaction to take place. An example of which is a combustion reaction. An endothermic reaction requires more energy for the reaction to take place than is created.</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b="1" dirty="0">
              <a:solidFill>
                <a:srgbClr val="E61937"/>
              </a:solidFill>
              <a:latin typeface="+mn-lt"/>
            </a:endParaRPr>
          </a:p>
          <a:p>
            <a:pPr algn="jus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800" b="1" dirty="0">
              <a:solidFill>
                <a:srgbClr val="E61937"/>
              </a:solidFill>
              <a:latin typeface="Verdana" pitchFamily="32"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4">
                                            <p:txEl>
                                              <p:pRg st="2" end="2"/>
                                            </p:txEl>
                                          </p:spTgt>
                                        </p:tgtEl>
                                        <p:attrNameLst>
                                          <p:attrName>style.visibility</p:attrName>
                                        </p:attrNameLst>
                                      </p:cBhvr>
                                      <p:to>
                                        <p:strVal val="visible"/>
                                      </p:to>
                                    </p:set>
                                    <p:anim calcmode="lin" valueType="num">
                                      <p:cBhvr>
                                        <p:cTn id="7" dur="500" fill="hold"/>
                                        <p:tgtEl>
                                          <p:spTgt spid="4">
                                            <p:txEl>
                                              <p:pRg st="2" end="2"/>
                                            </p:txEl>
                                          </p:spTgt>
                                        </p:tgtEl>
                                        <p:attrNameLst>
                                          <p:attrName>ppt_x</p:attrName>
                                        </p:attrNameLst>
                                      </p:cBhvr>
                                      <p:tavLst>
                                        <p:tav tm="100000">
                                          <p:val>
                                            <p:strVal val="#ppt_x"/>
                                          </p:val>
                                        </p:tav>
                                        <p:tav>
                                          <p:val>
                                            <p:strVal val="#ppt_x"/>
                                          </p:val>
                                        </p:tav>
                                      </p:tavLst>
                                    </p:anim>
                                    <p:anim calcmode="lin" valueType="num">
                                      <p:cBhvr>
                                        <p:cTn id="8" dur="500" fill="hold"/>
                                        <p:tgtEl>
                                          <p:spTgt spid="4">
                                            <p:txEl>
                                              <p:pRg st="2" end="2"/>
                                            </p:txEl>
                                          </p:spTgt>
                                        </p:tgtEl>
                                        <p:attrNameLst>
                                          <p:attrName>ppt_y</p:attrName>
                                        </p:attrNameLst>
                                      </p:cBhvr>
                                      <p:tavLst>
                                        <p:tav tm="100000">
                                          <p:val>
                                            <p:strVal val="1+#ppt_h/2"/>
                                          </p:val>
                                        </p:tav>
                                        <p:tav>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additive="repl">
                                        <p:cTn id="12" dur="1" fill="hold">
                                          <p:stCondLst>
                                            <p:cond delay="0"/>
                                          </p:stCondLst>
                                        </p:cTn>
                                        <p:tgtEl>
                                          <p:spTgt spid="4">
                                            <p:txEl>
                                              <p:pRg st="6" end="6"/>
                                            </p:txEl>
                                          </p:spTgt>
                                        </p:tgtEl>
                                        <p:attrNameLst>
                                          <p:attrName>style.visibility</p:attrName>
                                        </p:attrNameLst>
                                      </p:cBhvr>
                                      <p:to>
                                        <p:strVal val="visible"/>
                                      </p:to>
                                    </p:set>
                                    <p:anim calcmode="lin" valueType="num">
                                      <p:cBhvr>
                                        <p:cTn id="13" dur="500" fill="hold"/>
                                        <p:tgtEl>
                                          <p:spTgt spid="4">
                                            <p:txEl>
                                              <p:pRg st="6" end="6"/>
                                            </p:txEl>
                                          </p:spTgt>
                                        </p:tgtEl>
                                        <p:attrNameLst>
                                          <p:attrName>ppt_x</p:attrName>
                                        </p:attrNameLst>
                                      </p:cBhvr>
                                      <p:tavLst>
                                        <p:tav tm="100000">
                                          <p:val>
                                            <p:strVal val="#ppt_x"/>
                                          </p:val>
                                        </p:tav>
                                        <p:tav>
                                          <p:val>
                                            <p:strVal val="#ppt_x"/>
                                          </p:val>
                                        </p:tav>
                                      </p:tavLst>
                                    </p:anim>
                                    <p:anim calcmode="lin" valueType="num">
                                      <p:cBhvr>
                                        <p:cTn id="14" dur="500" fill="hold"/>
                                        <p:tgtEl>
                                          <p:spTgt spid="4">
                                            <p:txEl>
                                              <p:pRg st="6" end="6"/>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571472" y="428604"/>
            <a:ext cx="8358246" cy="5816977"/>
          </a:xfrm>
          <a:prstGeom prst="rect">
            <a:avLst/>
          </a:prstGeom>
          <a:noFill/>
          <a:ln w="9525">
            <a:noFill/>
            <a:round/>
            <a:headEnd/>
            <a:tailEnd/>
          </a:ln>
          <a:effectLst/>
        </p:spPr>
        <p:txBody>
          <a:bodyPr wrap="square" lIns="0" tIns="0" rIns="90000" bIns="0">
            <a:spAutoFit/>
          </a:bodyPr>
          <a:lstStyle/>
          <a:p>
            <a:pPr marL="457200" indent="-457200">
              <a:buClrTx/>
              <a:buFont typeface="+mj-lt"/>
              <a:buAutoNum type="arabicPeriod" startAt="4"/>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chemeClr val="bg1"/>
                </a:solidFill>
                <a:latin typeface="+mn-lt"/>
              </a:rPr>
              <a:t>Using </a:t>
            </a:r>
            <a:r>
              <a:rPr lang="en-GB" dirty="0">
                <a:solidFill>
                  <a:schemeClr val="bg1"/>
                </a:solidFill>
                <a:latin typeface="+mn-lt"/>
              </a:rPr>
              <a:t>the following data, is the formation of water from hydrogen and oxygen an exothermic or an endothermic reaction</a:t>
            </a:r>
            <a:r>
              <a:rPr lang="en-GB" dirty="0" smtClean="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chemeClr val="bg1"/>
                </a:solidFill>
                <a:latin typeface="+mn-lt"/>
              </a:rPr>
              <a:t>Bond </a:t>
            </a:r>
            <a:r>
              <a:rPr lang="en-GB" dirty="0">
                <a:solidFill>
                  <a:schemeClr val="bg1"/>
                </a:solidFill>
                <a:latin typeface="+mn-lt"/>
              </a:rPr>
              <a:t>energies in kJ/mol: H-H is 436, O=O is 496 and O-H is 463. Show your workings.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800" b="1" dirty="0">
              <a:solidFill>
                <a:srgbClr val="00326E"/>
              </a:solidFill>
              <a:latin typeface="Verdana" pitchFamily="32"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rgbClr val="97D0ED"/>
                </a:solidFill>
                <a:latin typeface="+mn-lt"/>
              </a:rPr>
              <a:t>The </a:t>
            </a:r>
            <a:r>
              <a:rPr lang="en-GB" sz="2000" dirty="0">
                <a:solidFill>
                  <a:srgbClr val="97D0ED"/>
                </a:solidFill>
                <a:latin typeface="+mn-lt"/>
              </a:rPr>
              <a:t>reaction is exothermic producing a net enthalpy change of +484 kJ (242 kJ per mole of hydrogen burned or water formed).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i="1"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Workings – Chemical equation is 2H</a:t>
            </a:r>
            <a:r>
              <a:rPr lang="en-GB" sz="2000" baseline="-25000" dirty="0">
                <a:solidFill>
                  <a:srgbClr val="97D0ED"/>
                </a:solidFill>
                <a:latin typeface="+mn-lt"/>
              </a:rPr>
              <a:t>2</a:t>
            </a:r>
            <a:r>
              <a:rPr lang="en-GB" sz="2000" dirty="0">
                <a:solidFill>
                  <a:srgbClr val="97D0ED"/>
                </a:solidFill>
                <a:latin typeface="+mn-lt"/>
              </a:rPr>
              <a:t>(g) + O</a:t>
            </a:r>
            <a:r>
              <a:rPr lang="en-GB" sz="2000" baseline="-25000" dirty="0">
                <a:solidFill>
                  <a:srgbClr val="97D0ED"/>
                </a:solidFill>
                <a:latin typeface="+mn-lt"/>
              </a:rPr>
              <a:t>2</a:t>
            </a:r>
            <a:r>
              <a:rPr lang="en-GB" sz="2000" dirty="0">
                <a:solidFill>
                  <a:srgbClr val="97D0ED"/>
                </a:solidFill>
                <a:latin typeface="+mn-lt"/>
              </a:rPr>
              <a:t>(g)      2H</a:t>
            </a:r>
            <a:r>
              <a:rPr lang="en-GB" sz="2000" baseline="-25000" dirty="0">
                <a:solidFill>
                  <a:srgbClr val="97D0ED"/>
                </a:solidFill>
                <a:latin typeface="+mn-lt"/>
              </a:rPr>
              <a:t>2</a:t>
            </a:r>
            <a:r>
              <a:rPr lang="en-GB" sz="2000" dirty="0">
                <a:solidFill>
                  <a:srgbClr val="97D0ED"/>
                </a:solidFill>
                <a:latin typeface="+mn-lt"/>
              </a:rPr>
              <a:t>O(g)</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Bonds broken (energy taken in/needed):</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(2 x H-H = 2 x 436) + (1 x O=O = 1 x 496)</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 1368 kJ</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97D0ED"/>
                </a:solidFill>
                <a:latin typeface="+mn-lt"/>
              </a:rPr>
              <a:t>(answered continued on next slide)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4">
                                            <p:txEl>
                                              <p:pRg st="3" end="3"/>
                                            </p:txEl>
                                          </p:spTgt>
                                        </p:tgtEl>
                                        <p:attrNameLst>
                                          <p:attrName>style.visibility</p:attrName>
                                        </p:attrNameLst>
                                      </p:cBhvr>
                                      <p:to>
                                        <p:strVal val="visible"/>
                                      </p:to>
                                    </p:set>
                                    <p:anim calcmode="lin" valueType="num">
                                      <p:cBhvr>
                                        <p:cTn id="7" dur="500" fill="hold"/>
                                        <p:tgtEl>
                                          <p:spTgt spid="4">
                                            <p:txEl>
                                              <p:pRg st="3" end="3"/>
                                            </p:txEl>
                                          </p:spTgt>
                                        </p:tgtEl>
                                        <p:attrNameLst>
                                          <p:attrName>ppt_x</p:attrName>
                                        </p:attrNameLst>
                                      </p:cBhvr>
                                      <p:tavLst>
                                        <p:tav tm="100000">
                                          <p:val>
                                            <p:strVal val="#ppt_x"/>
                                          </p:val>
                                        </p:tav>
                                        <p:tav>
                                          <p:val>
                                            <p:strVal val="#ppt_x"/>
                                          </p:val>
                                        </p:tav>
                                      </p:tavLst>
                                    </p:anim>
                                    <p:anim calcmode="lin" valueType="num">
                                      <p:cBhvr>
                                        <p:cTn id="8" dur="500" fill="hold"/>
                                        <p:tgtEl>
                                          <p:spTgt spid="4">
                                            <p:txEl>
                                              <p:pRg st="3" end="3"/>
                                            </p:txEl>
                                          </p:spTgt>
                                        </p:tgtEl>
                                        <p:attrNameLst>
                                          <p:attrName>ppt_y</p:attrName>
                                        </p:attrNameLst>
                                      </p:cBhvr>
                                      <p:tavLst>
                                        <p:tav tm="100000">
                                          <p:val>
                                            <p:strVal val="1+#ppt_h/2"/>
                                          </p:val>
                                        </p:tav>
                                        <p:tav>
                                          <p:val>
                                            <p:strVal val="#ppt_y"/>
                                          </p:val>
                                        </p:tav>
                                      </p:tavLst>
                                    </p:anim>
                                  </p:childTnLst>
                                </p:cTn>
                              </p:par>
                              <p:par>
                                <p:cTn id="9" presetID="2" presetClass="entr" presetSubtype="4" fill="hold" nodeType="withEffect">
                                  <p:stCondLst>
                                    <p:cond delay="0"/>
                                  </p:stCondLst>
                                  <p:childTnLst>
                                    <p:set>
                                      <p:cBhvr additive="repl">
                                        <p:cTn id="10" dur="1" fill="hold">
                                          <p:stCondLst>
                                            <p:cond delay="0"/>
                                          </p:stCondLst>
                                        </p:cTn>
                                        <p:tgtEl>
                                          <p:spTgt spid="4">
                                            <p:txEl>
                                              <p:pRg st="5" end="5"/>
                                            </p:txEl>
                                          </p:spTgt>
                                        </p:tgtEl>
                                        <p:attrNameLst>
                                          <p:attrName>style.visibility</p:attrName>
                                        </p:attrNameLst>
                                      </p:cBhvr>
                                      <p:to>
                                        <p:strVal val="visible"/>
                                      </p:to>
                                    </p:set>
                                    <p:anim calcmode="lin" valueType="num">
                                      <p:cBhvr>
                                        <p:cTn id="11" dur="500" fill="hold"/>
                                        <p:tgtEl>
                                          <p:spTgt spid="4">
                                            <p:txEl>
                                              <p:pRg st="5" end="5"/>
                                            </p:txEl>
                                          </p:spTgt>
                                        </p:tgtEl>
                                        <p:attrNameLst>
                                          <p:attrName>ppt_x</p:attrName>
                                        </p:attrNameLst>
                                      </p:cBhvr>
                                      <p:tavLst>
                                        <p:tav tm="100000">
                                          <p:val>
                                            <p:strVal val="#ppt_x"/>
                                          </p:val>
                                        </p:tav>
                                        <p:tav>
                                          <p:val>
                                            <p:strVal val="#ppt_x"/>
                                          </p:val>
                                        </p:tav>
                                      </p:tavLst>
                                    </p:anim>
                                    <p:anim calcmode="lin" valueType="num">
                                      <p:cBhvr>
                                        <p:cTn id="12" dur="500" fill="hold"/>
                                        <p:tgtEl>
                                          <p:spTgt spid="4">
                                            <p:txEl>
                                              <p:pRg st="5" end="5"/>
                                            </p:txEl>
                                          </p:spTgt>
                                        </p:tgtEl>
                                        <p:attrNameLst>
                                          <p:attrName>ppt_y</p:attrName>
                                        </p:attrNameLst>
                                      </p:cBhvr>
                                      <p:tavLst>
                                        <p:tav tm="100000">
                                          <p:val>
                                            <p:strVal val="1+#ppt_h/2"/>
                                          </p:val>
                                        </p:tav>
                                        <p:tav>
                                          <p:val>
                                            <p:strVal val="#ppt_y"/>
                                          </p:val>
                                        </p:tav>
                                      </p:tavLst>
                                    </p:anim>
                                  </p:childTnLst>
                                </p:cTn>
                              </p:par>
                              <p:par>
                                <p:cTn id="13" presetID="2" presetClass="entr" presetSubtype="4" fill="hold" nodeType="withEffect">
                                  <p:stCondLst>
                                    <p:cond delay="0"/>
                                  </p:stCondLst>
                                  <p:childTnLst>
                                    <p:set>
                                      <p:cBhvr additive="repl">
                                        <p:cTn id="14" dur="1" fill="hold">
                                          <p:stCondLst>
                                            <p:cond delay="0"/>
                                          </p:stCondLst>
                                        </p:cTn>
                                        <p:tgtEl>
                                          <p:spTgt spid="4">
                                            <p:txEl>
                                              <p:pRg st="7" end="7"/>
                                            </p:txEl>
                                          </p:spTgt>
                                        </p:tgtEl>
                                        <p:attrNameLst>
                                          <p:attrName>style.visibility</p:attrName>
                                        </p:attrNameLst>
                                      </p:cBhvr>
                                      <p:to>
                                        <p:strVal val="visible"/>
                                      </p:to>
                                    </p:set>
                                    <p:anim calcmode="lin" valueType="num">
                                      <p:cBhvr>
                                        <p:cTn id="15" dur="500" fill="hold"/>
                                        <p:tgtEl>
                                          <p:spTgt spid="4">
                                            <p:txEl>
                                              <p:pRg st="7" end="7"/>
                                            </p:txEl>
                                          </p:spTgt>
                                        </p:tgtEl>
                                        <p:attrNameLst>
                                          <p:attrName>ppt_x</p:attrName>
                                        </p:attrNameLst>
                                      </p:cBhvr>
                                      <p:tavLst>
                                        <p:tav tm="100000">
                                          <p:val>
                                            <p:strVal val="#ppt_x"/>
                                          </p:val>
                                        </p:tav>
                                        <p:tav>
                                          <p:val>
                                            <p:strVal val="#ppt_x"/>
                                          </p:val>
                                        </p:tav>
                                      </p:tavLst>
                                    </p:anim>
                                    <p:anim calcmode="lin" valueType="num">
                                      <p:cBhvr>
                                        <p:cTn id="16" dur="500" fill="hold"/>
                                        <p:tgtEl>
                                          <p:spTgt spid="4">
                                            <p:txEl>
                                              <p:pRg st="7" end="7"/>
                                            </p:txEl>
                                          </p:spTgt>
                                        </p:tgtEl>
                                        <p:attrNameLst>
                                          <p:attrName>ppt_y</p:attrName>
                                        </p:attrNameLst>
                                      </p:cBhvr>
                                      <p:tavLst>
                                        <p:tav tm="100000">
                                          <p:val>
                                            <p:strVal val="1+#ppt_h/2"/>
                                          </p:val>
                                        </p:tav>
                                        <p:tav>
                                          <p:val>
                                            <p:strVal val="#ppt_y"/>
                                          </p:val>
                                        </p:tav>
                                      </p:tavLst>
                                    </p:anim>
                                  </p:childTnLst>
                                </p:cTn>
                              </p:par>
                              <p:par>
                                <p:cTn id="17" presetID="2" presetClass="entr" presetSubtype="4" fill="hold" nodeType="withEffect">
                                  <p:stCondLst>
                                    <p:cond delay="0"/>
                                  </p:stCondLst>
                                  <p:childTnLst>
                                    <p:set>
                                      <p:cBhvr additive="repl">
                                        <p:cTn id="18" dur="1" fill="hold">
                                          <p:stCondLst>
                                            <p:cond delay="0"/>
                                          </p:stCondLst>
                                        </p:cTn>
                                        <p:tgtEl>
                                          <p:spTgt spid="4">
                                            <p:txEl>
                                              <p:pRg st="9" end="9"/>
                                            </p:txEl>
                                          </p:spTgt>
                                        </p:tgtEl>
                                        <p:attrNameLst>
                                          <p:attrName>style.visibility</p:attrName>
                                        </p:attrNameLst>
                                      </p:cBhvr>
                                      <p:to>
                                        <p:strVal val="visible"/>
                                      </p:to>
                                    </p:set>
                                    <p:anim calcmode="lin" valueType="num">
                                      <p:cBhvr>
                                        <p:cTn id="19" dur="500" fill="hold"/>
                                        <p:tgtEl>
                                          <p:spTgt spid="4">
                                            <p:txEl>
                                              <p:pRg st="9" end="9"/>
                                            </p:txEl>
                                          </p:spTgt>
                                        </p:tgtEl>
                                        <p:attrNameLst>
                                          <p:attrName>ppt_x</p:attrName>
                                        </p:attrNameLst>
                                      </p:cBhvr>
                                      <p:tavLst>
                                        <p:tav tm="100000">
                                          <p:val>
                                            <p:strVal val="#ppt_x"/>
                                          </p:val>
                                        </p:tav>
                                        <p:tav>
                                          <p:val>
                                            <p:strVal val="#ppt_x"/>
                                          </p:val>
                                        </p:tav>
                                      </p:tavLst>
                                    </p:anim>
                                    <p:anim calcmode="lin" valueType="num">
                                      <p:cBhvr>
                                        <p:cTn id="20" dur="500" fill="hold"/>
                                        <p:tgtEl>
                                          <p:spTgt spid="4">
                                            <p:txEl>
                                              <p:pRg st="9" end="9"/>
                                            </p:txEl>
                                          </p:spTgt>
                                        </p:tgtEl>
                                        <p:attrNameLst>
                                          <p:attrName>ppt_y</p:attrName>
                                        </p:attrNameLst>
                                      </p:cBhvr>
                                      <p:tavLst>
                                        <p:tav tm="100000">
                                          <p:val>
                                            <p:strVal val="1+#ppt_h/2"/>
                                          </p:val>
                                        </p:tav>
                                        <p:tav>
                                          <p:val>
                                            <p:strVal val="#ppt_y"/>
                                          </p:val>
                                        </p:tav>
                                      </p:tavLst>
                                    </p:anim>
                                  </p:childTnLst>
                                </p:cTn>
                              </p:par>
                              <p:par>
                                <p:cTn id="21" presetID="2" presetClass="entr" presetSubtype="4" fill="hold" nodeType="withEffect">
                                  <p:stCondLst>
                                    <p:cond delay="0"/>
                                  </p:stCondLst>
                                  <p:childTnLst>
                                    <p:set>
                                      <p:cBhvr additive="repl">
                                        <p:cTn id="22" dur="1" fill="hold">
                                          <p:stCondLst>
                                            <p:cond delay="0"/>
                                          </p:stCondLst>
                                        </p:cTn>
                                        <p:tgtEl>
                                          <p:spTgt spid="4">
                                            <p:txEl>
                                              <p:pRg st="11" end="11"/>
                                            </p:txEl>
                                          </p:spTgt>
                                        </p:tgtEl>
                                        <p:attrNameLst>
                                          <p:attrName>style.visibility</p:attrName>
                                        </p:attrNameLst>
                                      </p:cBhvr>
                                      <p:to>
                                        <p:strVal val="visible"/>
                                      </p:to>
                                    </p:set>
                                    <p:anim calcmode="lin" valueType="num">
                                      <p:cBhvr>
                                        <p:cTn id="23" dur="500" fill="hold"/>
                                        <p:tgtEl>
                                          <p:spTgt spid="4">
                                            <p:txEl>
                                              <p:pRg st="11" end="11"/>
                                            </p:txEl>
                                          </p:spTgt>
                                        </p:tgtEl>
                                        <p:attrNameLst>
                                          <p:attrName>ppt_x</p:attrName>
                                        </p:attrNameLst>
                                      </p:cBhvr>
                                      <p:tavLst>
                                        <p:tav tm="100000">
                                          <p:val>
                                            <p:strVal val="#ppt_x"/>
                                          </p:val>
                                        </p:tav>
                                        <p:tav>
                                          <p:val>
                                            <p:strVal val="#ppt_x"/>
                                          </p:val>
                                        </p:tav>
                                      </p:tavLst>
                                    </p:anim>
                                    <p:anim calcmode="lin" valueType="num">
                                      <p:cBhvr>
                                        <p:cTn id="24" dur="500" fill="hold"/>
                                        <p:tgtEl>
                                          <p:spTgt spid="4">
                                            <p:txEl>
                                              <p:pRg st="11" end="11"/>
                                            </p:txEl>
                                          </p:spTgt>
                                        </p:tgtEl>
                                        <p:attrNameLst>
                                          <p:attrName>ppt_y</p:attrName>
                                        </p:attrNameLst>
                                      </p:cBhvr>
                                      <p:tavLst>
                                        <p:tav tm="100000">
                                          <p:val>
                                            <p:strVal val="1+#ppt_h/2"/>
                                          </p:val>
                                        </p:tav>
                                        <p:tav>
                                          <p:val>
                                            <p:strVal val="#ppt_y"/>
                                          </p:val>
                                        </p:tav>
                                      </p:tavLst>
                                    </p:anim>
                                  </p:childTnLst>
                                </p:cTn>
                              </p:par>
                              <p:par>
                                <p:cTn id="25" presetID="2" presetClass="entr" presetSubtype="4" fill="hold" nodeType="withEffect">
                                  <p:stCondLst>
                                    <p:cond delay="0"/>
                                  </p:stCondLst>
                                  <p:childTnLst>
                                    <p:set>
                                      <p:cBhvr additive="repl">
                                        <p:cTn id="26" dur="1" fill="hold">
                                          <p:stCondLst>
                                            <p:cond delay="0"/>
                                          </p:stCondLst>
                                        </p:cTn>
                                        <p:tgtEl>
                                          <p:spTgt spid="4">
                                            <p:txEl>
                                              <p:pRg st="13" end="13"/>
                                            </p:txEl>
                                          </p:spTgt>
                                        </p:tgtEl>
                                        <p:attrNameLst>
                                          <p:attrName>style.visibility</p:attrName>
                                        </p:attrNameLst>
                                      </p:cBhvr>
                                      <p:to>
                                        <p:strVal val="visible"/>
                                      </p:to>
                                    </p:set>
                                    <p:anim calcmode="lin" valueType="num">
                                      <p:cBhvr>
                                        <p:cTn id="27" dur="500" fill="hold"/>
                                        <p:tgtEl>
                                          <p:spTgt spid="4">
                                            <p:txEl>
                                              <p:pRg st="13" end="13"/>
                                            </p:txEl>
                                          </p:spTgt>
                                        </p:tgtEl>
                                        <p:attrNameLst>
                                          <p:attrName>ppt_x</p:attrName>
                                        </p:attrNameLst>
                                      </p:cBhvr>
                                      <p:tavLst>
                                        <p:tav tm="100000">
                                          <p:val>
                                            <p:strVal val="#ppt_x"/>
                                          </p:val>
                                        </p:tav>
                                        <p:tav>
                                          <p:val>
                                            <p:strVal val="#ppt_x"/>
                                          </p:val>
                                        </p:tav>
                                      </p:tavLst>
                                    </p:anim>
                                    <p:anim calcmode="lin" valueType="num">
                                      <p:cBhvr>
                                        <p:cTn id="28" dur="500" fill="hold"/>
                                        <p:tgtEl>
                                          <p:spTgt spid="4">
                                            <p:txEl>
                                              <p:pRg st="13" end="13"/>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428596" y="857232"/>
            <a:ext cx="8072494" cy="4308872"/>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smtClean="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rgbClr val="97D0ED"/>
                </a:solidFill>
                <a:latin typeface="+mn-lt"/>
              </a:rPr>
              <a:t>Bonds </a:t>
            </a:r>
            <a:r>
              <a:rPr lang="en-GB" sz="2000" dirty="0">
                <a:solidFill>
                  <a:srgbClr val="97D0ED"/>
                </a:solidFill>
                <a:latin typeface="+mn-lt"/>
              </a:rPr>
              <a:t>made (energy produced):</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(4 x O-H = 4 x 463)</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 1852 kJ</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The overall energy change for the reaction is therefore: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rgbClr val="97D0ED"/>
                </a:solidFill>
              </a:rPr>
              <a:t>−</a:t>
            </a:r>
            <a:r>
              <a:rPr lang="en-GB" sz="2000" dirty="0" smtClean="0">
                <a:solidFill>
                  <a:srgbClr val="97D0ED"/>
                </a:solidFill>
                <a:latin typeface="+mn-lt"/>
              </a:rPr>
              <a:t>1368 kJ </a:t>
            </a:r>
            <a:r>
              <a:rPr lang="en-GB" sz="2000" dirty="0" smtClean="0">
                <a:solidFill>
                  <a:srgbClr val="97D0ED"/>
                </a:solidFill>
              </a:rPr>
              <a:t>−</a:t>
            </a:r>
            <a:r>
              <a:rPr lang="en-GB" sz="2000" dirty="0" smtClean="0">
                <a:solidFill>
                  <a:srgbClr val="97D0ED"/>
                </a:solidFill>
                <a:latin typeface="+mn-lt"/>
              </a:rPr>
              <a:t> </a:t>
            </a:r>
            <a:r>
              <a:rPr lang="en-GB" sz="2000" dirty="0" smtClean="0">
                <a:solidFill>
                  <a:srgbClr val="97D0ED"/>
                </a:solidFill>
              </a:rPr>
              <a:t>−1</a:t>
            </a:r>
            <a:r>
              <a:rPr lang="en-GB" sz="2000" dirty="0" smtClean="0">
                <a:solidFill>
                  <a:srgbClr val="97D0ED"/>
                </a:solidFill>
                <a:latin typeface="+mn-lt"/>
              </a:rPr>
              <a:t>852 kJ</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a:solidFill>
                  <a:srgbClr val="97D0ED"/>
                </a:solidFill>
                <a:latin typeface="+mn-lt"/>
              </a:rPr>
              <a:t>= +484 kJ (or 242 kJ per mole of hydrogen burned or water formed). As the enthalpy change is positive for the overall reaction the reaction is exothermic.</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additive="repl">
                                        <p:cTn id="6" dur="1" fill="hold">
                                          <p:stCondLst>
                                            <p:cond delay="0"/>
                                          </p:stCondLst>
                                        </p:cTn>
                                        <p:tgtEl>
                                          <p:spTgt spid="4">
                                            <p:txEl>
                                              <p:pRg st="1" end="1"/>
                                            </p:txEl>
                                          </p:spTgt>
                                        </p:tgtEl>
                                        <p:attrNameLst>
                                          <p:attrName>style.visibility</p:attrName>
                                        </p:attrNameLst>
                                      </p:cBhvr>
                                      <p:to>
                                        <p:strVal val="visible"/>
                                      </p:to>
                                    </p:set>
                                    <p:anim calcmode="lin" valueType="num">
                                      <p:cBhvr>
                                        <p:cTn id="7" dur="500" fill="hold"/>
                                        <p:tgtEl>
                                          <p:spTgt spid="4">
                                            <p:txEl>
                                              <p:pRg st="1" end="1"/>
                                            </p:txEl>
                                          </p:spTgt>
                                        </p:tgtEl>
                                        <p:attrNameLst>
                                          <p:attrName>ppt_x</p:attrName>
                                        </p:attrNameLst>
                                      </p:cBhvr>
                                      <p:tavLst>
                                        <p:tav tm="100000">
                                          <p:val>
                                            <p:strVal val="#ppt_x"/>
                                          </p:val>
                                        </p:tav>
                                        <p:tav>
                                          <p:val>
                                            <p:strVal val="#ppt_x"/>
                                          </p:val>
                                        </p:tav>
                                      </p:tavLst>
                                    </p:anim>
                                    <p:anim calcmode="lin" valueType="num">
                                      <p:cBhvr>
                                        <p:cTn id="8" dur="500" fill="hold"/>
                                        <p:tgtEl>
                                          <p:spTgt spid="4">
                                            <p:txEl>
                                              <p:pRg st="1" end="1"/>
                                            </p:txEl>
                                          </p:spTgt>
                                        </p:tgtEl>
                                        <p:attrNameLst>
                                          <p:attrName>ppt_y</p:attrName>
                                        </p:attrNameLst>
                                      </p:cBhvr>
                                      <p:tavLst>
                                        <p:tav tm="100000">
                                          <p:val>
                                            <p:strVal val="1+#ppt_h/2"/>
                                          </p:val>
                                        </p:tav>
                                        <p:tav>
                                          <p:val>
                                            <p:strVal val="#ppt_y"/>
                                          </p:val>
                                        </p:tav>
                                      </p:tavLst>
                                    </p:anim>
                                  </p:childTnLst>
                                </p:cTn>
                              </p:par>
                              <p:par>
                                <p:cTn id="9" presetID="2" presetClass="entr" presetSubtype="4" fill="hold" nodeType="withEffect">
                                  <p:stCondLst>
                                    <p:cond delay="0"/>
                                  </p:stCondLst>
                                  <p:childTnLst>
                                    <p:set>
                                      <p:cBhvr additive="repl">
                                        <p:cTn id="10" dur="1" fill="hold">
                                          <p:stCondLst>
                                            <p:cond delay="0"/>
                                          </p:stCondLst>
                                        </p:cTn>
                                        <p:tgtEl>
                                          <p:spTgt spid="4">
                                            <p:txEl>
                                              <p:pRg st="3" end="3"/>
                                            </p:txEl>
                                          </p:spTgt>
                                        </p:tgtEl>
                                        <p:attrNameLst>
                                          <p:attrName>style.visibility</p:attrName>
                                        </p:attrNameLst>
                                      </p:cBhvr>
                                      <p:to>
                                        <p:strVal val="visible"/>
                                      </p:to>
                                    </p:set>
                                    <p:anim calcmode="lin" valueType="num">
                                      <p:cBhvr>
                                        <p:cTn id="11" dur="500" fill="hold"/>
                                        <p:tgtEl>
                                          <p:spTgt spid="4">
                                            <p:txEl>
                                              <p:pRg st="3" end="3"/>
                                            </p:txEl>
                                          </p:spTgt>
                                        </p:tgtEl>
                                        <p:attrNameLst>
                                          <p:attrName>ppt_x</p:attrName>
                                        </p:attrNameLst>
                                      </p:cBhvr>
                                      <p:tavLst>
                                        <p:tav tm="100000">
                                          <p:val>
                                            <p:strVal val="#ppt_x"/>
                                          </p:val>
                                        </p:tav>
                                        <p:tav>
                                          <p:val>
                                            <p:strVal val="#ppt_x"/>
                                          </p:val>
                                        </p:tav>
                                      </p:tavLst>
                                    </p:anim>
                                    <p:anim calcmode="lin" valueType="num">
                                      <p:cBhvr>
                                        <p:cTn id="12" dur="500" fill="hold"/>
                                        <p:tgtEl>
                                          <p:spTgt spid="4">
                                            <p:txEl>
                                              <p:pRg st="3" end="3"/>
                                            </p:txEl>
                                          </p:spTgt>
                                        </p:tgtEl>
                                        <p:attrNameLst>
                                          <p:attrName>ppt_y</p:attrName>
                                        </p:attrNameLst>
                                      </p:cBhvr>
                                      <p:tavLst>
                                        <p:tav tm="100000">
                                          <p:val>
                                            <p:strVal val="1+#ppt_h/2"/>
                                          </p:val>
                                        </p:tav>
                                        <p:tav>
                                          <p:val>
                                            <p:strVal val="#ppt_y"/>
                                          </p:val>
                                        </p:tav>
                                      </p:tavLst>
                                    </p:anim>
                                  </p:childTnLst>
                                </p:cTn>
                              </p:par>
                              <p:par>
                                <p:cTn id="13" presetID="2" presetClass="entr" presetSubtype="4" fill="hold" nodeType="withEffect">
                                  <p:stCondLst>
                                    <p:cond delay="0"/>
                                  </p:stCondLst>
                                  <p:childTnLst>
                                    <p:set>
                                      <p:cBhvr additive="repl">
                                        <p:cTn id="14" dur="1" fill="hold">
                                          <p:stCondLst>
                                            <p:cond delay="0"/>
                                          </p:stCondLst>
                                        </p:cTn>
                                        <p:tgtEl>
                                          <p:spTgt spid="4">
                                            <p:txEl>
                                              <p:pRg st="5" end="5"/>
                                            </p:txEl>
                                          </p:spTgt>
                                        </p:tgtEl>
                                        <p:attrNameLst>
                                          <p:attrName>style.visibility</p:attrName>
                                        </p:attrNameLst>
                                      </p:cBhvr>
                                      <p:to>
                                        <p:strVal val="visible"/>
                                      </p:to>
                                    </p:set>
                                    <p:anim calcmode="lin" valueType="num">
                                      <p:cBhvr>
                                        <p:cTn id="15" dur="500" fill="hold"/>
                                        <p:tgtEl>
                                          <p:spTgt spid="4">
                                            <p:txEl>
                                              <p:pRg st="5" end="5"/>
                                            </p:txEl>
                                          </p:spTgt>
                                        </p:tgtEl>
                                        <p:attrNameLst>
                                          <p:attrName>ppt_x</p:attrName>
                                        </p:attrNameLst>
                                      </p:cBhvr>
                                      <p:tavLst>
                                        <p:tav tm="100000">
                                          <p:val>
                                            <p:strVal val="#ppt_x"/>
                                          </p:val>
                                        </p:tav>
                                        <p:tav>
                                          <p:val>
                                            <p:strVal val="#ppt_x"/>
                                          </p:val>
                                        </p:tav>
                                      </p:tavLst>
                                    </p:anim>
                                    <p:anim calcmode="lin" valueType="num">
                                      <p:cBhvr>
                                        <p:cTn id="16" dur="500" fill="hold"/>
                                        <p:tgtEl>
                                          <p:spTgt spid="4">
                                            <p:txEl>
                                              <p:pRg st="5" end="5"/>
                                            </p:txEl>
                                          </p:spTgt>
                                        </p:tgtEl>
                                        <p:attrNameLst>
                                          <p:attrName>ppt_y</p:attrName>
                                        </p:attrNameLst>
                                      </p:cBhvr>
                                      <p:tavLst>
                                        <p:tav tm="100000">
                                          <p:val>
                                            <p:strVal val="1+#ppt_h/2"/>
                                          </p:val>
                                        </p:tav>
                                        <p:tav>
                                          <p:val>
                                            <p:strVal val="#ppt_y"/>
                                          </p:val>
                                        </p:tav>
                                      </p:tavLst>
                                    </p:anim>
                                  </p:childTnLst>
                                </p:cTn>
                              </p:par>
                              <p:par>
                                <p:cTn id="17" presetID="2" presetClass="entr" presetSubtype="4" fill="hold" nodeType="withEffect">
                                  <p:stCondLst>
                                    <p:cond delay="0"/>
                                  </p:stCondLst>
                                  <p:childTnLst>
                                    <p:set>
                                      <p:cBhvr additive="repl">
                                        <p:cTn id="18" dur="1" fill="hold">
                                          <p:stCondLst>
                                            <p:cond delay="0"/>
                                          </p:stCondLst>
                                        </p:cTn>
                                        <p:tgtEl>
                                          <p:spTgt spid="4">
                                            <p:txEl>
                                              <p:pRg st="7" end="7"/>
                                            </p:txEl>
                                          </p:spTgt>
                                        </p:tgtEl>
                                        <p:attrNameLst>
                                          <p:attrName>style.visibility</p:attrName>
                                        </p:attrNameLst>
                                      </p:cBhvr>
                                      <p:to>
                                        <p:strVal val="visible"/>
                                      </p:to>
                                    </p:set>
                                    <p:anim calcmode="lin" valueType="num">
                                      <p:cBhvr>
                                        <p:cTn id="19" dur="500" fill="hold"/>
                                        <p:tgtEl>
                                          <p:spTgt spid="4">
                                            <p:txEl>
                                              <p:pRg st="7" end="7"/>
                                            </p:txEl>
                                          </p:spTgt>
                                        </p:tgtEl>
                                        <p:attrNameLst>
                                          <p:attrName>ppt_x</p:attrName>
                                        </p:attrNameLst>
                                      </p:cBhvr>
                                      <p:tavLst>
                                        <p:tav tm="100000">
                                          <p:val>
                                            <p:strVal val="#ppt_x"/>
                                          </p:val>
                                        </p:tav>
                                        <p:tav>
                                          <p:val>
                                            <p:strVal val="#ppt_x"/>
                                          </p:val>
                                        </p:tav>
                                      </p:tavLst>
                                    </p:anim>
                                    <p:anim calcmode="lin" valueType="num">
                                      <p:cBhvr>
                                        <p:cTn id="20" dur="500" fill="hold"/>
                                        <p:tgtEl>
                                          <p:spTgt spid="4">
                                            <p:txEl>
                                              <p:pRg st="7" end="7"/>
                                            </p:txEl>
                                          </p:spTgt>
                                        </p:tgtEl>
                                        <p:attrNameLst>
                                          <p:attrName>ppt_y</p:attrName>
                                        </p:attrNameLst>
                                      </p:cBhvr>
                                      <p:tavLst>
                                        <p:tav tm="100000">
                                          <p:val>
                                            <p:strVal val="1+#ppt_h/2"/>
                                          </p:val>
                                        </p:tav>
                                        <p:tav>
                                          <p:val>
                                            <p:strVal val="#ppt_y"/>
                                          </p:val>
                                        </p:tav>
                                      </p:tavLst>
                                    </p:anim>
                                  </p:childTnLst>
                                </p:cTn>
                              </p:par>
                              <p:par>
                                <p:cTn id="21" presetID="2" presetClass="entr" presetSubtype="4" fill="hold" nodeType="withEffect">
                                  <p:stCondLst>
                                    <p:cond delay="0"/>
                                  </p:stCondLst>
                                  <p:childTnLst>
                                    <p:set>
                                      <p:cBhvr additive="repl">
                                        <p:cTn id="22" dur="1" fill="hold">
                                          <p:stCondLst>
                                            <p:cond delay="0"/>
                                          </p:stCondLst>
                                        </p:cTn>
                                        <p:tgtEl>
                                          <p:spTgt spid="4">
                                            <p:txEl>
                                              <p:pRg st="9" end="9"/>
                                            </p:txEl>
                                          </p:spTgt>
                                        </p:tgtEl>
                                        <p:attrNameLst>
                                          <p:attrName>style.visibility</p:attrName>
                                        </p:attrNameLst>
                                      </p:cBhvr>
                                      <p:to>
                                        <p:strVal val="visible"/>
                                      </p:to>
                                    </p:set>
                                    <p:anim calcmode="lin" valueType="num">
                                      <p:cBhvr>
                                        <p:cTn id="23" dur="500" fill="hold"/>
                                        <p:tgtEl>
                                          <p:spTgt spid="4">
                                            <p:txEl>
                                              <p:pRg st="9" end="9"/>
                                            </p:txEl>
                                          </p:spTgt>
                                        </p:tgtEl>
                                        <p:attrNameLst>
                                          <p:attrName>ppt_x</p:attrName>
                                        </p:attrNameLst>
                                      </p:cBhvr>
                                      <p:tavLst>
                                        <p:tav tm="100000">
                                          <p:val>
                                            <p:strVal val="#ppt_x"/>
                                          </p:val>
                                        </p:tav>
                                        <p:tav>
                                          <p:val>
                                            <p:strVal val="#ppt_x"/>
                                          </p:val>
                                        </p:tav>
                                      </p:tavLst>
                                    </p:anim>
                                    <p:anim calcmode="lin" valueType="num">
                                      <p:cBhvr>
                                        <p:cTn id="24" dur="500" fill="hold"/>
                                        <p:tgtEl>
                                          <p:spTgt spid="4">
                                            <p:txEl>
                                              <p:pRg st="9" end="9"/>
                                            </p:txEl>
                                          </p:spTgt>
                                        </p:tgtEl>
                                        <p:attrNameLst>
                                          <p:attrName>ppt_y</p:attrName>
                                        </p:attrNameLst>
                                      </p:cBhvr>
                                      <p:tavLst>
                                        <p:tav tm="100000">
                                          <p:val>
                                            <p:strVal val="1+#ppt_h/2"/>
                                          </p:val>
                                        </p:tav>
                                        <p:tav>
                                          <p:val>
                                            <p:strVal val="#ppt_y"/>
                                          </p:val>
                                        </p:tav>
                                      </p:tavLst>
                                    </p:anim>
                                  </p:childTnLst>
                                </p:cTn>
                              </p:par>
                              <p:par>
                                <p:cTn id="25" presetID="2" presetClass="entr" presetSubtype="4" fill="hold" nodeType="withEffect">
                                  <p:stCondLst>
                                    <p:cond delay="0"/>
                                  </p:stCondLst>
                                  <p:childTnLst>
                                    <p:set>
                                      <p:cBhvr additive="repl">
                                        <p:cTn id="26" dur="1" fill="hold">
                                          <p:stCondLst>
                                            <p:cond delay="0"/>
                                          </p:stCondLst>
                                        </p:cTn>
                                        <p:tgtEl>
                                          <p:spTgt spid="4">
                                            <p:txEl>
                                              <p:pRg st="11" end="11"/>
                                            </p:txEl>
                                          </p:spTgt>
                                        </p:tgtEl>
                                        <p:attrNameLst>
                                          <p:attrName>style.visibility</p:attrName>
                                        </p:attrNameLst>
                                      </p:cBhvr>
                                      <p:to>
                                        <p:strVal val="visible"/>
                                      </p:to>
                                    </p:set>
                                    <p:anim calcmode="lin" valueType="num">
                                      <p:cBhvr>
                                        <p:cTn id="27" dur="500" fill="hold"/>
                                        <p:tgtEl>
                                          <p:spTgt spid="4">
                                            <p:txEl>
                                              <p:pRg st="11" end="11"/>
                                            </p:txEl>
                                          </p:spTgt>
                                        </p:tgtEl>
                                        <p:attrNameLst>
                                          <p:attrName>ppt_x</p:attrName>
                                        </p:attrNameLst>
                                      </p:cBhvr>
                                      <p:tavLst>
                                        <p:tav tm="100000">
                                          <p:val>
                                            <p:strVal val="#ppt_x"/>
                                          </p:val>
                                        </p:tav>
                                        <p:tav>
                                          <p:val>
                                            <p:strVal val="#ppt_x"/>
                                          </p:val>
                                        </p:tav>
                                      </p:tavLst>
                                    </p:anim>
                                    <p:anim calcmode="lin" valueType="num">
                                      <p:cBhvr>
                                        <p:cTn id="28" dur="500" fill="hold"/>
                                        <p:tgtEl>
                                          <p:spTgt spid="4">
                                            <p:txEl>
                                              <p:pRg st="11" end="11"/>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28596" y="1571612"/>
            <a:ext cx="8061328" cy="4116512"/>
          </a:xfrm>
          <a:prstGeom prst="rect">
            <a:avLst/>
          </a:prstGeom>
          <a:noFill/>
          <a:ln w="9525">
            <a:noFill/>
            <a:round/>
            <a:headEnd/>
            <a:tailEnd/>
          </a:ln>
          <a:effectLst/>
        </p:spPr>
        <p:txBody>
          <a:bodyPr wrap="square" lIns="0" tIns="0" rIns="90000" bIns="0">
            <a:spAutoFit/>
          </a:bodyPr>
          <a:lstStyle/>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Shooting </a:t>
            </a:r>
            <a:r>
              <a:rPr lang="en-US" sz="2000" dirty="0">
                <a:solidFill>
                  <a:schemeClr val="bg1"/>
                </a:solidFill>
                <a:latin typeface="+mn-lt"/>
              </a:rPr>
              <a:t>was originally a functional activity used for hunting, to provide food, and as an offensive and defensive method. </a:t>
            </a:r>
            <a:endParaRPr lang="en-US" sz="2000" dirty="0" smtClean="0">
              <a:solidFill>
                <a:schemeClr val="bg1"/>
              </a:solidFill>
              <a:latin typeface="+mn-lt"/>
            </a:endParaRPr>
          </a:p>
          <a:p>
            <a:pPr>
              <a:spcBef>
                <a:spcPts val="1125"/>
              </a:spcBef>
              <a:buClrTx/>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Although </a:t>
            </a:r>
            <a:r>
              <a:rPr lang="en-US" sz="2000" dirty="0">
                <a:solidFill>
                  <a:schemeClr val="bg1"/>
                </a:solidFill>
                <a:latin typeface="+mn-lt"/>
              </a:rPr>
              <a:t>still unfortunately often linked to acts of violence, shooting is now a </a:t>
            </a:r>
            <a:r>
              <a:rPr lang="en-US" sz="2000" dirty="0" err="1">
                <a:solidFill>
                  <a:schemeClr val="bg1"/>
                </a:solidFill>
                <a:latin typeface="+mn-lt"/>
              </a:rPr>
              <a:t>recognised</a:t>
            </a:r>
            <a:r>
              <a:rPr lang="en-US" sz="2000" dirty="0">
                <a:solidFill>
                  <a:schemeClr val="bg1"/>
                </a:solidFill>
                <a:latin typeface="+mn-lt"/>
              </a:rPr>
              <a:t> sport and leisure activity when carried out in a safe and controlled environment</a:t>
            </a:r>
            <a:r>
              <a:rPr lang="en-US" sz="2000" dirty="0" smtClean="0">
                <a:solidFill>
                  <a:schemeClr val="bg1"/>
                </a:solidFill>
                <a:latin typeface="+mn-lt"/>
              </a:rPr>
              <a:t>.</a:t>
            </a:r>
          </a:p>
          <a:p>
            <a:pPr>
              <a:spcBef>
                <a:spcPts val="1125"/>
              </a:spcBef>
              <a:buClrTx/>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The </a:t>
            </a:r>
            <a:r>
              <a:rPr lang="en-US" sz="2000" dirty="0">
                <a:solidFill>
                  <a:schemeClr val="bg1"/>
                </a:solidFill>
                <a:latin typeface="+mn-lt"/>
              </a:rPr>
              <a:t>National Rifle Association (NRA),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founded in 1959, is the main </a:t>
            </a:r>
            <a:r>
              <a:rPr lang="en-US" sz="2000" dirty="0" smtClean="0">
                <a:solidFill>
                  <a:schemeClr val="bg1"/>
                </a:solidFill>
                <a:latin typeface="+mn-lt"/>
              </a:rPr>
              <a:t>governing body</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of </a:t>
            </a:r>
            <a:r>
              <a:rPr lang="en-US" sz="2000" dirty="0">
                <a:solidFill>
                  <a:schemeClr val="bg1"/>
                </a:solidFill>
                <a:latin typeface="+mn-lt"/>
              </a:rPr>
              <a:t>the sport in </a:t>
            </a:r>
            <a:r>
              <a:rPr lang="en-US" sz="2000" dirty="0" smtClean="0">
                <a:solidFill>
                  <a:schemeClr val="bg1"/>
                </a:solidFill>
                <a:latin typeface="+mn-lt"/>
              </a:rPr>
              <a:t>Britain </a:t>
            </a:r>
            <a:r>
              <a:rPr lang="en-US" sz="2000" dirty="0">
                <a:solidFill>
                  <a:schemeClr val="bg1"/>
                </a:solidFill>
                <a:latin typeface="+mn-lt"/>
              </a:rPr>
              <a:t>and </a:t>
            </a:r>
            <a:r>
              <a:rPr lang="en-US" sz="2000" dirty="0" smtClean="0">
                <a:solidFill>
                  <a:schemeClr val="bg1"/>
                </a:solidFill>
                <a:latin typeface="+mn-lt"/>
              </a:rPr>
              <a:t>has its </a:t>
            </a:r>
            <a:r>
              <a:rPr lang="en-US" sz="2000" dirty="0">
                <a:solidFill>
                  <a:schemeClr val="bg1"/>
                </a:solidFill>
                <a:latin typeface="+mn-lt"/>
              </a:rPr>
              <a:t>base </a:t>
            </a:r>
            <a:r>
              <a:rPr lang="en-US" sz="2000" dirty="0" smtClean="0">
                <a:solidFill>
                  <a:schemeClr val="bg1"/>
                </a:solidFill>
                <a:latin typeface="+mn-lt"/>
              </a:rPr>
              <a:t>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err="1" smtClean="0">
                <a:solidFill>
                  <a:schemeClr val="bg1"/>
                </a:solidFill>
                <a:latin typeface="+mn-lt"/>
              </a:rPr>
              <a:t>Bisley</a:t>
            </a:r>
            <a:r>
              <a:rPr lang="en-US" sz="2000" dirty="0">
                <a:solidFill>
                  <a:schemeClr val="bg1"/>
                </a:solidFill>
                <a:latin typeface="+mn-lt"/>
              </a:rPr>
              <a:t>, </a:t>
            </a:r>
            <a:r>
              <a:rPr lang="en-US" sz="2000" dirty="0" smtClean="0">
                <a:solidFill>
                  <a:schemeClr val="bg1"/>
                </a:solidFill>
                <a:latin typeface="+mn-lt"/>
              </a:rPr>
              <a:t>a </a:t>
            </a:r>
            <a:r>
              <a:rPr lang="en-US" sz="2000" dirty="0">
                <a:solidFill>
                  <a:schemeClr val="bg1"/>
                </a:solidFill>
                <a:latin typeface="+mn-lt"/>
              </a:rPr>
              <a:t>world-renowned shooting venue.</a:t>
            </a:r>
          </a:p>
        </p:txBody>
      </p:sp>
      <p:pic>
        <p:nvPicPr>
          <p:cNvPr id="5" name="Picture 9"/>
          <p:cNvPicPr>
            <a:picLocks noChangeAspect="1" noChangeArrowheads="1"/>
          </p:cNvPicPr>
          <p:nvPr/>
        </p:nvPicPr>
        <p:blipFill>
          <a:blip r:embed="rId3" cstate="print"/>
          <a:srcRect/>
          <a:stretch>
            <a:fillRect/>
          </a:stretch>
        </p:blipFill>
        <p:spPr bwMode="auto">
          <a:xfrm>
            <a:off x="5786446" y="4000504"/>
            <a:ext cx="2444750" cy="2444750"/>
          </a:xfrm>
          <a:prstGeom prst="rect">
            <a:avLst/>
          </a:prstGeom>
          <a:noFill/>
          <a:ln w="9525">
            <a:noFill/>
            <a:round/>
            <a:headEnd/>
            <a:tailEnd/>
          </a:ln>
          <a:effectLst/>
        </p:spPr>
      </p:pic>
      <p:sp>
        <p:nvSpPr>
          <p:cNvPr id="6" name="Rectangle 2"/>
          <p:cNvSpPr>
            <a:spLocks noGrp="1" noChangeArrowheads="1"/>
          </p:cNvSpPr>
          <p:nvPr>
            <p:ph type="title"/>
          </p:nvPr>
        </p:nvSpPr>
        <p:spPr>
          <a:xfrm>
            <a:off x="338138" y="457200"/>
            <a:ext cx="8424862" cy="1027113"/>
          </a:xfrm>
        </p:spPr>
        <p:txBody>
          <a:bodyPr/>
          <a:lstStyle/>
          <a:p>
            <a:r>
              <a:rPr lang="en-GB" dirty="0" smtClean="0"/>
              <a:t>Background</a:t>
            </a:r>
            <a:endParaRPr lang="en-GB"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571472" y="610136"/>
            <a:ext cx="8572528" cy="5170646"/>
          </a:xfrm>
          <a:prstGeom prst="rect">
            <a:avLst/>
          </a:prstGeom>
          <a:noFill/>
          <a:ln w="9525">
            <a:noFill/>
            <a:round/>
            <a:headEnd/>
            <a:tailEnd/>
          </a:ln>
          <a:effectLst/>
        </p:spPr>
        <p:txBody>
          <a:bodyPr wrap="square" lIns="0" tIns="0" rIns="90000" bIns="0">
            <a:spAutoFit/>
          </a:bodyPr>
          <a:lstStyle/>
          <a:p>
            <a:pPr marL="514350" indent="-514350">
              <a:buClrTx/>
              <a:buFont typeface="+mj-lt"/>
              <a:buAutoNum type="arabicPeriod" startAt="5"/>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smtClean="0">
                <a:solidFill>
                  <a:schemeClr val="bg1"/>
                </a:solidFill>
                <a:latin typeface="+mn-lt"/>
              </a:rPr>
              <a:t>Draw </a:t>
            </a:r>
            <a:r>
              <a:rPr lang="en-GB" sz="2800" dirty="0">
                <a:solidFill>
                  <a:schemeClr val="bg1"/>
                </a:solidFill>
                <a:latin typeface="+mn-lt"/>
              </a:rPr>
              <a:t>an energy diagram for the reaction in Q4.</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800" b="1" dirty="0">
              <a:solidFill>
                <a:srgbClr val="00326E"/>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rgbClr val="97D0ED"/>
                </a:solidFill>
                <a:latin typeface="+mn-lt"/>
              </a:rPr>
              <a:t>Energy </a:t>
            </a:r>
            <a:r>
              <a:rPr lang="en-GB" sz="2000" dirty="0">
                <a:solidFill>
                  <a:srgbClr val="97D0ED"/>
                </a:solidFill>
                <a:latin typeface="+mn-lt"/>
              </a:rPr>
              <a:t>diagram for the formation of water from hydrogen and oxygen.</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a:solidFill>
                <a:srgbClr val="E61937"/>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b="1"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b="1"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b="1" dirty="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smtClean="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dirty="0" smtClean="0">
              <a:solidFill>
                <a:srgbClr val="97D0ED"/>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dirty="0" smtClean="0">
                <a:solidFill>
                  <a:srgbClr val="97D0ED"/>
                </a:solidFill>
                <a:latin typeface="+mn-lt"/>
              </a:rPr>
              <a:t>The </a:t>
            </a:r>
            <a:r>
              <a:rPr lang="en-GB" sz="2000" dirty="0">
                <a:solidFill>
                  <a:srgbClr val="97D0ED"/>
                </a:solidFill>
                <a:latin typeface="+mn-lt"/>
              </a:rPr>
              <a:t>information in this energy diagram tells a </a:t>
            </a:r>
            <a:r>
              <a:rPr lang="en-GB" sz="2000" dirty="0" smtClean="0">
                <a:solidFill>
                  <a:srgbClr val="97D0ED"/>
                </a:solidFill>
                <a:latin typeface="+mn-lt"/>
              </a:rPr>
              <a:t>chemist </a:t>
            </a:r>
            <a:r>
              <a:rPr lang="en-GB" sz="2000" dirty="0">
                <a:solidFill>
                  <a:srgbClr val="97D0ED"/>
                </a:solidFill>
                <a:latin typeface="+mn-lt"/>
              </a:rPr>
              <a:t>that a net value </a:t>
            </a:r>
            <a:r>
              <a:rPr lang="en-GB" sz="2000" dirty="0" smtClean="0">
                <a:solidFill>
                  <a:srgbClr val="97D0ED"/>
                </a:solidFill>
                <a:latin typeface="+mn-lt"/>
              </a:rPr>
              <a:t/>
            </a:r>
            <a:br>
              <a:rPr lang="en-GB" sz="2000" dirty="0" smtClean="0">
                <a:solidFill>
                  <a:srgbClr val="97D0ED"/>
                </a:solidFill>
                <a:latin typeface="+mn-lt"/>
              </a:rPr>
            </a:br>
            <a:r>
              <a:rPr lang="en-GB" sz="2000" dirty="0" smtClean="0">
                <a:solidFill>
                  <a:schemeClr val="bg1"/>
                </a:solidFill>
              </a:rPr>
              <a:t> </a:t>
            </a:r>
            <a:r>
              <a:rPr lang="en-GB" sz="2000" dirty="0" smtClean="0">
                <a:solidFill>
                  <a:srgbClr val="97D0ED"/>
                </a:solidFill>
              </a:rPr>
              <a:t>−</a:t>
            </a:r>
            <a:r>
              <a:rPr lang="en-GB" sz="2000" dirty="0" smtClean="0">
                <a:solidFill>
                  <a:srgbClr val="97D0ED"/>
                </a:solidFill>
                <a:latin typeface="+mn-lt"/>
              </a:rPr>
              <a:t>484 </a:t>
            </a:r>
            <a:r>
              <a:rPr lang="en-GB" sz="2000" dirty="0" smtClean="0">
                <a:solidFill>
                  <a:srgbClr val="97D0ED"/>
                </a:solidFill>
                <a:latin typeface="+mn-lt"/>
              </a:rPr>
              <a:t>kJ </a:t>
            </a:r>
            <a:r>
              <a:rPr lang="en-GB" sz="2000" dirty="0">
                <a:solidFill>
                  <a:srgbClr val="97D0ED"/>
                </a:solidFill>
                <a:latin typeface="+mn-lt"/>
              </a:rPr>
              <a:t>of energy is required for the reaction to take place. As the ∆H is negative the reaction is exothermic.</a:t>
            </a:r>
          </a:p>
        </p:txBody>
      </p:sp>
      <p:pic>
        <p:nvPicPr>
          <p:cNvPr id="5" name="Picture 6"/>
          <p:cNvPicPr>
            <a:picLocks noChangeAspect="1" noChangeArrowheads="1"/>
          </p:cNvPicPr>
          <p:nvPr/>
        </p:nvPicPr>
        <p:blipFill>
          <a:blip r:embed="rId2" cstate="print"/>
          <a:srcRect/>
          <a:stretch>
            <a:fillRect/>
          </a:stretch>
        </p:blipFill>
        <p:spPr bwMode="auto">
          <a:xfrm>
            <a:off x="1000100" y="2357430"/>
            <a:ext cx="6886575" cy="2112962"/>
          </a:xfrm>
          <a:prstGeom prst="rect">
            <a:avLst/>
          </a:prstGeom>
          <a:noFill/>
          <a:ln w="9525">
            <a:noFill/>
            <a:round/>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additive="repl">
                                        <p:cTn id="6" dur="1" fill="hold">
                                          <p:stCondLst>
                                            <p:cond delay="0"/>
                                          </p:stCondLst>
                                        </p:cTn>
                                        <p:tgtEl>
                                          <p:spTgt spid="4">
                                            <p:txEl>
                                              <p:pRg st="2" end="2"/>
                                            </p:txEl>
                                          </p:spTgt>
                                        </p:tgtEl>
                                        <p:attrNameLst>
                                          <p:attrName>style.visibility</p:attrName>
                                        </p:attrNameLst>
                                      </p:cBhvr>
                                      <p:to>
                                        <p:strVal val="visible"/>
                                      </p:to>
                                    </p:set>
                                    <p:anim calcmode="lin" valueType="num">
                                      <p:cBhvr>
                                        <p:cTn id="7" dur="500" fill="hold"/>
                                        <p:tgtEl>
                                          <p:spTgt spid="4">
                                            <p:txEl>
                                              <p:pRg st="2" end="2"/>
                                            </p:txEl>
                                          </p:spTgt>
                                        </p:tgtEl>
                                        <p:attrNameLst>
                                          <p:attrName>ppt_x</p:attrName>
                                        </p:attrNameLst>
                                      </p:cBhvr>
                                      <p:tavLst>
                                        <p:tav tm="100000">
                                          <p:val>
                                            <p:strVal val="#ppt_x"/>
                                          </p:val>
                                        </p:tav>
                                        <p:tav>
                                          <p:val>
                                            <p:strVal val="#ppt_x"/>
                                          </p:val>
                                        </p:tav>
                                      </p:tavLst>
                                    </p:anim>
                                    <p:anim calcmode="lin" valueType="num">
                                      <p:cBhvr>
                                        <p:cTn id="8" dur="500" fill="hold"/>
                                        <p:tgtEl>
                                          <p:spTgt spid="4">
                                            <p:txEl>
                                              <p:pRg st="2" end="2"/>
                                            </p:txEl>
                                          </p:spTgt>
                                        </p:tgtEl>
                                        <p:attrNameLst>
                                          <p:attrName>ppt_y</p:attrName>
                                        </p:attrNameLst>
                                      </p:cBhvr>
                                      <p:tavLst>
                                        <p:tav tm="100000">
                                          <p:val>
                                            <p:strVal val="1+#ppt_h/2"/>
                                          </p:val>
                                        </p:tav>
                                        <p:tav>
                                          <p:val>
                                            <p:strVal val="#ppt_y"/>
                                          </p:val>
                                        </p:tav>
                                      </p:tavLst>
                                    </p:anim>
                                  </p:childTnLst>
                                </p:cTn>
                              </p:par>
                              <p:par>
                                <p:cTn id="9" presetID="2" presetClass="entr" presetSubtype="4" fill="hold" nodeType="withEffect">
                                  <p:stCondLst>
                                    <p:cond delay="0"/>
                                  </p:stCondLst>
                                  <p:childTnLst>
                                    <p:set>
                                      <p:cBhvr additive="repl">
                                        <p:cTn id="10" dur="1" fill="hold">
                                          <p:stCondLst>
                                            <p:cond delay="0"/>
                                          </p:stCondLst>
                                        </p:cTn>
                                        <p:tgtEl>
                                          <p:spTgt spid="4">
                                            <p:txEl>
                                              <p:pRg st="13" end="13"/>
                                            </p:txEl>
                                          </p:spTgt>
                                        </p:tgtEl>
                                        <p:attrNameLst>
                                          <p:attrName>style.visibility</p:attrName>
                                        </p:attrNameLst>
                                      </p:cBhvr>
                                      <p:to>
                                        <p:strVal val="visible"/>
                                      </p:to>
                                    </p:set>
                                    <p:anim calcmode="lin" valueType="num">
                                      <p:cBhvr>
                                        <p:cTn id="11" dur="500" fill="hold"/>
                                        <p:tgtEl>
                                          <p:spTgt spid="4">
                                            <p:txEl>
                                              <p:pRg st="13" end="13"/>
                                            </p:txEl>
                                          </p:spTgt>
                                        </p:tgtEl>
                                        <p:attrNameLst>
                                          <p:attrName>ppt_x</p:attrName>
                                        </p:attrNameLst>
                                      </p:cBhvr>
                                      <p:tavLst>
                                        <p:tav tm="100000">
                                          <p:val>
                                            <p:strVal val="#ppt_x"/>
                                          </p:val>
                                        </p:tav>
                                        <p:tav>
                                          <p:val>
                                            <p:strVal val="#ppt_x"/>
                                          </p:val>
                                        </p:tav>
                                      </p:tavLst>
                                    </p:anim>
                                    <p:anim calcmode="lin" valueType="num">
                                      <p:cBhvr>
                                        <p:cTn id="12" dur="500" fill="hold"/>
                                        <p:tgtEl>
                                          <p:spTgt spid="4">
                                            <p:txEl>
                                              <p:pRg st="13" end="13"/>
                                            </p:txEl>
                                          </p:spTgt>
                                        </p:tgtEl>
                                        <p:attrNameLst>
                                          <p:attrName>ppt_y</p:attrName>
                                        </p:attrNameLst>
                                      </p:cBhvr>
                                      <p:tavLst>
                                        <p:tav tm="100000">
                                          <p:val>
                                            <p:strVal val="1+#ppt_h/2"/>
                                          </p:val>
                                        </p:tav>
                                        <p:tav>
                                          <p:val>
                                            <p:strVal val="#ppt_y"/>
                                          </p:val>
                                        </p:tav>
                                      </p:tavLst>
                                    </p:anim>
                                  </p:childTnLst>
                                </p:cTn>
                              </p:par>
                              <p:par>
                                <p:cTn id="13" presetID="2" presetClass="entr" presetSubtype="4" fill="hold" nodeType="withEffect">
                                  <p:stCondLst>
                                    <p:cond delay="0"/>
                                  </p:stCondLst>
                                  <p:childTnLst>
                                    <p:set>
                                      <p:cBhvr additive="repl">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100000">
                                          <p:val>
                                            <p:strVal val="#ppt_x"/>
                                          </p:val>
                                        </p:tav>
                                        <p:tav>
                                          <p:val>
                                            <p:strVal val="#ppt_x"/>
                                          </p:val>
                                        </p:tav>
                                      </p:tavLst>
                                    </p:anim>
                                    <p:anim calcmode="lin" valueType="num">
                                      <p:cBhvr>
                                        <p:cTn id="16" dur="500" fill="hold"/>
                                        <p:tgtEl>
                                          <p:spTgt spid="5"/>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428596" y="1428736"/>
            <a:ext cx="7358063" cy="4809009"/>
          </a:xfrm>
          <a:prstGeom prst="rect">
            <a:avLst/>
          </a:prstGeom>
          <a:noFill/>
          <a:ln w="9525">
            <a:noFill/>
            <a:round/>
            <a:headEnd/>
            <a:tailEnd/>
          </a:ln>
          <a:effectLst/>
        </p:spPr>
        <p:txBody>
          <a:bodyPr wrap="square" lIns="0" tIns="0" rIns="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900" dirty="0" smtClean="0">
              <a:solidFill>
                <a:schemeClr val="bg1"/>
              </a:solidFill>
              <a:latin typeface="Verdana" pitchFamily="32"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Shooting </a:t>
            </a:r>
            <a:r>
              <a:rPr lang="en-US" sz="1900" dirty="0">
                <a:solidFill>
                  <a:schemeClr val="bg1"/>
                </a:solidFill>
                <a:latin typeface="+mn-lt"/>
              </a:rPr>
              <a:t>involves the propulsion of a bullet from a barrel.</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9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This propulsion can come from a variety of different </a:t>
            </a:r>
            <a:r>
              <a:rPr lang="en-US" sz="1900" dirty="0" smtClean="0">
                <a:solidFill>
                  <a:schemeClr val="bg1"/>
                </a:solidFill>
                <a:latin typeface="+mn-lt"/>
              </a:rPr>
              <a:t/>
            </a:r>
            <a:br>
              <a:rPr lang="en-US" sz="1900" dirty="0" smtClean="0">
                <a:solidFill>
                  <a:schemeClr val="bg1"/>
                </a:solidFill>
                <a:latin typeface="+mn-lt"/>
              </a:rPr>
            </a:br>
            <a:r>
              <a:rPr lang="en-US" sz="1900" dirty="0" smtClean="0">
                <a:solidFill>
                  <a:schemeClr val="bg1"/>
                </a:solidFill>
                <a:latin typeface="+mn-lt"/>
              </a:rPr>
              <a:t>sources</a:t>
            </a:r>
            <a:r>
              <a:rPr lang="en-US" sz="1900" dirty="0">
                <a:solidFill>
                  <a:schemeClr val="bg1"/>
                </a:solidFill>
                <a:latin typeface="+mn-lt"/>
              </a:rPr>
              <a:t>, </a:t>
            </a:r>
            <a:r>
              <a:rPr lang="en-US" sz="1900" dirty="0" smtClean="0">
                <a:solidFill>
                  <a:schemeClr val="bg1"/>
                </a:solidFill>
                <a:latin typeface="+mn-lt"/>
              </a:rPr>
              <a:t>which </a:t>
            </a:r>
            <a:r>
              <a:rPr lang="en-US" sz="1900" dirty="0">
                <a:solidFill>
                  <a:schemeClr val="bg1"/>
                </a:solidFill>
                <a:latin typeface="+mn-lt"/>
              </a:rPr>
              <a:t>include</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SzTx/>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 </a:t>
            </a:r>
            <a:r>
              <a:rPr lang="en-US" sz="1900" dirty="0">
                <a:solidFill>
                  <a:schemeClr val="bg1"/>
                </a:solidFill>
                <a:latin typeface="+mn-lt"/>
              </a:rPr>
              <a:t>Stored kinetic energy from spring loaded guns</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SzTx/>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 </a:t>
            </a:r>
            <a:r>
              <a:rPr lang="en-US" sz="1900" dirty="0">
                <a:solidFill>
                  <a:schemeClr val="bg1"/>
                </a:solidFill>
                <a:latin typeface="+mn-lt"/>
              </a:rPr>
              <a:t>High air pressure in inside air guns, in which </a:t>
            </a:r>
            <a:r>
              <a:rPr lang="en-US" sz="1900" dirty="0" smtClean="0">
                <a:solidFill>
                  <a:schemeClr val="bg1"/>
                </a:solidFill>
                <a:latin typeface="+mn-lt"/>
              </a:rPr>
              <a:t> </a:t>
            </a:r>
            <a:br>
              <a:rPr lang="en-US" sz="1900" dirty="0" smtClean="0">
                <a:solidFill>
                  <a:schemeClr val="bg1"/>
                </a:solidFill>
                <a:latin typeface="+mn-lt"/>
              </a:rPr>
            </a:br>
            <a:r>
              <a:rPr lang="en-US" sz="1900" dirty="0" smtClean="0">
                <a:solidFill>
                  <a:schemeClr val="bg1"/>
                </a:solidFill>
                <a:latin typeface="+mn-lt"/>
              </a:rPr>
              <a:t>compressed </a:t>
            </a:r>
            <a:r>
              <a:rPr lang="en-US" sz="1900" dirty="0">
                <a:solidFill>
                  <a:schemeClr val="bg1"/>
                </a:solidFill>
                <a:latin typeface="+mn-lt"/>
              </a:rPr>
              <a:t>air propels a bullet out of the </a:t>
            </a:r>
            <a:r>
              <a:rPr lang="en-US" sz="1900" dirty="0" err="1" smtClean="0">
                <a:solidFill>
                  <a:schemeClr val="bg1"/>
                </a:solidFill>
                <a:latin typeface="+mn-lt"/>
              </a:rPr>
              <a:t>hamber</a:t>
            </a:r>
            <a:r>
              <a:rPr lang="en-US" sz="1900" dirty="0" smtClean="0">
                <a:solidFill>
                  <a:schemeClr val="bg1"/>
                </a:solidFill>
                <a:latin typeface="+mn-lt"/>
              </a:rPr>
              <a:t> </a:t>
            </a:r>
            <a:br>
              <a:rPr lang="en-US" sz="1900" dirty="0" smtClean="0">
                <a:solidFill>
                  <a:schemeClr val="bg1"/>
                </a:solidFill>
                <a:latin typeface="+mn-lt"/>
              </a:rPr>
            </a:br>
            <a:r>
              <a:rPr lang="en-US" sz="1900" dirty="0" smtClean="0">
                <a:solidFill>
                  <a:schemeClr val="bg1"/>
                </a:solidFill>
                <a:latin typeface="+mn-lt"/>
              </a:rPr>
              <a:t>to </a:t>
            </a:r>
            <a:r>
              <a:rPr lang="en-US" sz="1900" dirty="0">
                <a:solidFill>
                  <a:schemeClr val="bg1"/>
                </a:solidFill>
                <a:latin typeface="+mn-lt"/>
              </a:rPr>
              <a:t>release the build up of pressure</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SzTx/>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 From </a:t>
            </a:r>
            <a:r>
              <a:rPr lang="en-US" sz="1900" dirty="0">
                <a:solidFill>
                  <a:schemeClr val="bg1"/>
                </a:solidFill>
                <a:latin typeface="+mn-lt"/>
              </a:rPr>
              <a:t>a combustion reaction, such as when </a:t>
            </a:r>
            <a:r>
              <a:rPr lang="en-US" sz="1900" dirty="0" smtClean="0">
                <a:solidFill>
                  <a:schemeClr val="bg1"/>
                </a:solidFill>
                <a:latin typeface="+mn-lt"/>
              </a:rPr>
              <a:t>gunpowder</a:t>
            </a:r>
            <a:br>
              <a:rPr lang="en-US" sz="1900" dirty="0" smtClean="0">
                <a:solidFill>
                  <a:schemeClr val="bg1"/>
                </a:solidFill>
                <a:latin typeface="+mn-lt"/>
              </a:rPr>
            </a:br>
            <a:r>
              <a:rPr lang="en-US" sz="1900" dirty="0" smtClean="0">
                <a:solidFill>
                  <a:schemeClr val="bg1"/>
                </a:solidFill>
                <a:latin typeface="+mn-lt"/>
              </a:rPr>
              <a:t> </a:t>
            </a:r>
            <a:r>
              <a:rPr lang="en-US" sz="1900" dirty="0">
                <a:solidFill>
                  <a:schemeClr val="bg1"/>
                </a:solidFill>
                <a:latin typeface="+mn-lt"/>
              </a:rPr>
              <a:t>is ignited.</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9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It is this final way in which a bullet can be fired that really links the sport of shooting to chemistry, although all the methods have direct links to science as a whole.</a:t>
            </a:r>
          </a:p>
        </p:txBody>
      </p:sp>
      <p:pic>
        <p:nvPicPr>
          <p:cNvPr id="5" name="Picture 9"/>
          <p:cNvPicPr>
            <a:picLocks noChangeAspect="1" noChangeArrowheads="1"/>
          </p:cNvPicPr>
          <p:nvPr/>
        </p:nvPicPr>
        <p:blipFill>
          <a:blip r:embed="rId2" cstate="print"/>
          <a:srcRect/>
          <a:stretch>
            <a:fillRect/>
          </a:stretch>
        </p:blipFill>
        <p:spPr bwMode="auto">
          <a:xfrm>
            <a:off x="6629430" y="2357430"/>
            <a:ext cx="2228850" cy="2089150"/>
          </a:xfrm>
          <a:prstGeom prst="rect">
            <a:avLst/>
          </a:prstGeom>
          <a:noFill/>
          <a:ln w="9525">
            <a:noFill/>
            <a:round/>
            <a:headEnd/>
            <a:tailEnd/>
          </a:ln>
          <a:effectLst/>
        </p:spPr>
      </p:pic>
      <p:sp>
        <p:nvSpPr>
          <p:cNvPr id="6" name="Rectangle 5"/>
          <p:cNvSpPr/>
          <p:nvPr/>
        </p:nvSpPr>
        <p:spPr>
          <a:xfrm>
            <a:off x="285720" y="785794"/>
            <a:ext cx="8858312" cy="769441"/>
          </a:xfrm>
          <a:prstGeom prst="rect">
            <a:avLst/>
          </a:prstGeom>
        </p:spPr>
        <p:txBody>
          <a:bodyPr wrap="square">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smtClean="0">
                <a:solidFill>
                  <a:schemeClr val="bg1"/>
                </a:solidFill>
                <a:latin typeface="+mj-lt"/>
                <a:ea typeface="+mj-ea"/>
                <a:cs typeface="+mj-cs"/>
              </a:rPr>
              <a:t>Shooting and the link to Chemistry</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57158" y="1906281"/>
            <a:ext cx="8572560" cy="3808735"/>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In order for a fire to take place there must be three inter - relating components present. These can be represented in a diagram known as the fire triangle, which can be seen on the next slide.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The </a:t>
            </a:r>
            <a:r>
              <a:rPr lang="en-US" sz="2000" dirty="0">
                <a:solidFill>
                  <a:schemeClr val="bg1"/>
                </a:solidFill>
                <a:latin typeface="+mn-lt"/>
              </a:rPr>
              <a:t>first component which must be present is a fuel to burn. This is often, but not always, carbon based.</a:t>
            </a: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smtClean="0">
                <a:solidFill>
                  <a:schemeClr val="bg1"/>
                </a:solidFill>
                <a:latin typeface="+mn-lt"/>
              </a:rPr>
              <a:t> The </a:t>
            </a:r>
            <a:r>
              <a:rPr lang="en-US" sz="2000" dirty="0">
                <a:solidFill>
                  <a:schemeClr val="bg1"/>
                </a:solidFill>
                <a:latin typeface="+mn-lt"/>
              </a:rPr>
              <a:t>second component which must be present is oxygen.</a:t>
            </a: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smtClean="0">
                <a:solidFill>
                  <a:schemeClr val="bg1"/>
                </a:solidFill>
                <a:latin typeface="+mn-lt"/>
              </a:rPr>
              <a:t> The </a:t>
            </a:r>
            <a:r>
              <a:rPr lang="en-US" sz="2000" dirty="0">
                <a:solidFill>
                  <a:schemeClr val="bg1"/>
                </a:solidFill>
                <a:latin typeface="+mn-lt"/>
              </a:rPr>
              <a:t>third component which must be present is a source of ignition (or heat). This could be a spark or a flame for example. Once the fuel has started to burn the energy released from the burning fuel will continue to supply the energy needed for the burning to continue. </a:t>
            </a:r>
          </a:p>
        </p:txBody>
      </p:sp>
      <p:sp>
        <p:nvSpPr>
          <p:cNvPr id="5" name="Rectangle 4"/>
          <p:cNvSpPr/>
          <p:nvPr/>
        </p:nvSpPr>
        <p:spPr>
          <a:xfrm>
            <a:off x="179033" y="873609"/>
            <a:ext cx="4107215" cy="769441"/>
          </a:xfrm>
          <a:prstGeom prst="rect">
            <a:avLst/>
          </a:prstGeom>
        </p:spPr>
        <p:txBody>
          <a:bodyPr wrap="none">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smtClean="0">
                <a:solidFill>
                  <a:schemeClr val="bg1"/>
                </a:solidFill>
                <a:latin typeface="+mj-lt"/>
                <a:ea typeface="+mj-ea"/>
                <a:cs typeface="+mj-cs"/>
              </a:rPr>
              <a:t>The fire triangle</a:t>
            </a:r>
            <a:endParaRPr lang="en-GB" sz="4400" dirty="0">
              <a:solidFill>
                <a:schemeClr val="bg1"/>
              </a:solidFill>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85720" y="894504"/>
            <a:ext cx="8786842" cy="677108"/>
          </a:xfrm>
          <a:prstGeom prst="rect">
            <a:avLst/>
          </a:prstGeom>
          <a:noFill/>
          <a:ln w="9525">
            <a:noFill/>
            <a:round/>
            <a:headEnd/>
            <a:tailEnd/>
          </a:ln>
          <a:effectLst/>
        </p:spPr>
        <p:txBody>
          <a:bodyPr wrap="square"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a:solidFill>
                  <a:schemeClr val="bg1"/>
                </a:solidFill>
                <a:latin typeface="+mj-lt"/>
                <a:ea typeface="+mj-ea"/>
                <a:cs typeface="+mj-cs"/>
              </a:rPr>
              <a:t>The fire </a:t>
            </a:r>
            <a:r>
              <a:rPr lang="en-GB" sz="4400" dirty="0" smtClean="0">
                <a:solidFill>
                  <a:schemeClr val="bg1"/>
                </a:solidFill>
                <a:latin typeface="+mj-lt"/>
                <a:ea typeface="+mj-ea"/>
                <a:cs typeface="+mj-cs"/>
              </a:rPr>
              <a:t>triangle</a:t>
            </a:r>
            <a:endParaRPr lang="en-GB" sz="4400" dirty="0">
              <a:solidFill>
                <a:schemeClr val="bg1"/>
              </a:solidFill>
              <a:latin typeface="+mj-lt"/>
              <a:ea typeface="+mj-ea"/>
              <a:cs typeface="+mj-cs"/>
            </a:endParaRPr>
          </a:p>
        </p:txBody>
      </p:sp>
      <p:pic>
        <p:nvPicPr>
          <p:cNvPr id="5" name="Picture 7"/>
          <p:cNvPicPr>
            <a:picLocks noChangeAspect="1" noChangeArrowheads="1"/>
          </p:cNvPicPr>
          <p:nvPr/>
        </p:nvPicPr>
        <p:blipFill>
          <a:blip r:embed="rId2" cstate="print"/>
          <a:srcRect/>
          <a:stretch>
            <a:fillRect/>
          </a:stretch>
        </p:blipFill>
        <p:spPr bwMode="auto">
          <a:xfrm>
            <a:off x="2428860" y="1800238"/>
            <a:ext cx="3378200" cy="3486150"/>
          </a:xfrm>
          <a:prstGeom prst="rect">
            <a:avLst/>
          </a:prstGeom>
          <a:noFill/>
          <a:ln w="9525">
            <a:noFill/>
            <a:round/>
            <a:headEnd/>
            <a:tailEnd/>
          </a:ln>
          <a:effectLst/>
        </p:spPr>
      </p:pic>
      <p:sp>
        <p:nvSpPr>
          <p:cNvPr id="6" name="Text Box 8"/>
          <p:cNvSpPr txBox="1">
            <a:spLocks noChangeArrowheads="1"/>
          </p:cNvSpPr>
          <p:nvPr/>
        </p:nvSpPr>
        <p:spPr bwMode="auto">
          <a:xfrm>
            <a:off x="6000760" y="2357430"/>
            <a:ext cx="2249487" cy="833178"/>
          </a:xfrm>
          <a:prstGeom prst="rect">
            <a:avLst/>
          </a:prstGeom>
          <a:noFill/>
          <a:ln w="9525">
            <a:noFill/>
            <a:round/>
            <a:headEnd/>
            <a:tailEnd/>
          </a:ln>
          <a:effectLst/>
        </p:spPr>
        <p:txBody>
          <a:bodyPr lIns="90000" tIns="46800" rIns="90000" bIns="46800">
            <a:spAutoFit/>
          </a:bodyPr>
          <a:lstStyle/>
          <a:p>
            <a:pPr>
              <a:spcBef>
                <a:spcPts val="112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chemeClr val="bg1"/>
                </a:solidFill>
              </a:rPr>
              <a:t>Or ignition source</a:t>
            </a:r>
          </a:p>
        </p:txBody>
      </p:sp>
      <p:sp>
        <p:nvSpPr>
          <p:cNvPr id="7" name="Text Box 1"/>
          <p:cNvSpPr txBox="1">
            <a:spLocks noChangeArrowheads="1"/>
          </p:cNvSpPr>
          <p:nvPr/>
        </p:nvSpPr>
        <p:spPr bwMode="auto">
          <a:xfrm>
            <a:off x="428596" y="5528091"/>
            <a:ext cx="7358063" cy="615553"/>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When one or more of the three components is no longer present the fire will stop.</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57158" y="1690767"/>
            <a:ext cx="6296025" cy="4580741"/>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Verdana" pitchFamily="32" charset="0"/>
              </a:rPr>
              <a:t>Combustion reactions are reactions with oxygen that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Verdana" pitchFamily="32" charset="0"/>
              </a:rPr>
              <a:t>are normally accompanied by a release of energy.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Verdana" pitchFamily="32" charset="0"/>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 Typically </a:t>
            </a:r>
            <a:r>
              <a:rPr lang="en-US" sz="1900" dirty="0">
                <a:solidFill>
                  <a:schemeClr val="bg1"/>
                </a:solidFill>
                <a:latin typeface="+mn-lt"/>
              </a:rPr>
              <a:t>heat and light energy are given off </a:t>
            </a:r>
            <a:r>
              <a:rPr lang="en-US" sz="1900" dirty="0" smtClean="0">
                <a:solidFill>
                  <a:schemeClr val="bg1"/>
                </a:solidFill>
                <a:latin typeface="+mn-lt"/>
              </a:rPr>
              <a:t> during </a:t>
            </a:r>
            <a:r>
              <a:rPr lang="en-US" sz="1900" dirty="0">
                <a:solidFill>
                  <a:schemeClr val="bg1"/>
                </a:solidFill>
                <a:latin typeface="+mn-lt"/>
              </a:rPr>
              <a:t>a combustion reaction – a fire </a:t>
            </a:r>
            <a:r>
              <a:rPr lang="en-US" sz="1900" dirty="0" smtClean="0">
                <a:solidFill>
                  <a:schemeClr val="bg1"/>
                </a:solidFill>
                <a:latin typeface="+mn-lt"/>
              </a:rPr>
              <a:t>being </a:t>
            </a:r>
            <a:r>
              <a:rPr lang="en-US" sz="1900" dirty="0">
                <a:solidFill>
                  <a:schemeClr val="bg1"/>
                </a:solidFill>
                <a:latin typeface="+mn-lt"/>
              </a:rPr>
              <a:t>a common example.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Verdana" pitchFamily="32" charset="0"/>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chemeClr val="bg1"/>
                </a:solidFill>
                <a:latin typeface="Verdana" pitchFamily="32" charset="0"/>
              </a:rPr>
              <a:t> </a:t>
            </a:r>
            <a:r>
              <a:rPr lang="en-US" sz="1900" dirty="0" smtClean="0">
                <a:solidFill>
                  <a:schemeClr val="bg1"/>
                </a:solidFill>
                <a:latin typeface="+mn-lt"/>
              </a:rPr>
              <a:t>If </a:t>
            </a:r>
            <a:r>
              <a:rPr lang="en-US" sz="1900" dirty="0">
                <a:solidFill>
                  <a:schemeClr val="bg1"/>
                </a:solidFill>
                <a:latin typeface="+mn-lt"/>
              </a:rPr>
              <a:t>sound energy is also released the </a:t>
            </a:r>
            <a:r>
              <a:rPr lang="en-US" sz="1900" dirty="0" smtClean="0">
                <a:solidFill>
                  <a:schemeClr val="bg1"/>
                </a:solidFill>
                <a:latin typeface="+mn-lt"/>
              </a:rPr>
              <a:t>combustion reaction </a:t>
            </a:r>
            <a:r>
              <a:rPr lang="en-US" sz="1900" dirty="0">
                <a:solidFill>
                  <a:schemeClr val="bg1"/>
                </a:solidFill>
                <a:latin typeface="+mn-lt"/>
              </a:rPr>
              <a:t>is known as an explosion.</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Verdana" pitchFamily="32" charset="0"/>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smtClean="0">
                <a:solidFill>
                  <a:schemeClr val="bg1"/>
                </a:solidFill>
                <a:latin typeface="+mn-lt"/>
              </a:rPr>
              <a:t> When </a:t>
            </a:r>
            <a:r>
              <a:rPr lang="en-US" sz="1900" dirty="0">
                <a:solidFill>
                  <a:schemeClr val="bg1"/>
                </a:solidFill>
                <a:latin typeface="+mn-lt"/>
              </a:rPr>
              <a:t>gunpowder is ignited a combustion </a:t>
            </a:r>
            <a:r>
              <a:rPr lang="en-US" sz="1900" dirty="0" smtClean="0">
                <a:solidFill>
                  <a:schemeClr val="bg1"/>
                </a:solidFill>
                <a:latin typeface="+mn-lt"/>
              </a:rPr>
              <a:t> reaction </a:t>
            </a:r>
            <a:r>
              <a:rPr lang="en-US" sz="1900" dirty="0">
                <a:solidFill>
                  <a:schemeClr val="bg1"/>
                </a:solidFill>
                <a:latin typeface="+mn-lt"/>
              </a:rPr>
              <a:t>(often in the form of a controlled </a:t>
            </a:r>
            <a:r>
              <a:rPr lang="en-US" sz="1900" dirty="0" smtClean="0">
                <a:solidFill>
                  <a:schemeClr val="bg1"/>
                </a:solidFill>
                <a:latin typeface="+mn-lt"/>
              </a:rPr>
              <a:t>explosion</a:t>
            </a:r>
            <a:r>
              <a:rPr lang="en-US" sz="1900" dirty="0">
                <a:solidFill>
                  <a:schemeClr val="bg1"/>
                </a:solidFill>
                <a:latin typeface="+mn-lt"/>
              </a:rPr>
              <a:t>) takes place. </a:t>
            </a:r>
            <a:r>
              <a:rPr lang="en-US" sz="1900" dirty="0" smtClean="0">
                <a:solidFill>
                  <a:schemeClr val="bg1"/>
                </a:solidFill>
                <a:latin typeface="+mn-lt"/>
              </a:rPr>
              <a:t>It </a:t>
            </a:r>
            <a:r>
              <a:rPr lang="en-US" sz="1900" dirty="0">
                <a:solidFill>
                  <a:schemeClr val="bg1"/>
                </a:solidFill>
                <a:latin typeface="+mn-lt"/>
              </a:rPr>
              <a:t>is the release of </a:t>
            </a:r>
            <a:r>
              <a:rPr lang="en-US" sz="1900" dirty="0" smtClean="0">
                <a:solidFill>
                  <a:schemeClr val="bg1"/>
                </a:solidFill>
                <a:latin typeface="+mn-lt"/>
              </a:rPr>
              <a:t>energy </a:t>
            </a:r>
            <a:r>
              <a:rPr lang="en-US" sz="1900" dirty="0">
                <a:solidFill>
                  <a:schemeClr val="bg1"/>
                </a:solidFill>
                <a:latin typeface="+mn-lt"/>
              </a:rPr>
              <a:t>from the reaction that will propel a </a:t>
            </a:r>
            <a:r>
              <a:rPr lang="en-US" sz="1900" dirty="0" smtClean="0">
                <a:solidFill>
                  <a:schemeClr val="bg1"/>
                </a:solidFill>
                <a:latin typeface="+mn-lt"/>
              </a:rPr>
              <a:t>bullet </a:t>
            </a:r>
            <a:r>
              <a:rPr lang="en-US" sz="1900" dirty="0">
                <a:solidFill>
                  <a:schemeClr val="bg1"/>
                </a:solidFill>
                <a:latin typeface="+mn-lt"/>
              </a:rPr>
              <a:t>from a gun, when gunpowder is used </a:t>
            </a:r>
            <a:r>
              <a:rPr lang="en-US" sz="1900" dirty="0" smtClean="0">
                <a:solidFill>
                  <a:schemeClr val="bg1"/>
                </a:solidFill>
                <a:latin typeface="+mn-lt"/>
              </a:rPr>
              <a:t>to </a:t>
            </a:r>
            <a:r>
              <a:rPr lang="en-US" sz="1900" dirty="0">
                <a:solidFill>
                  <a:schemeClr val="bg1"/>
                </a:solidFill>
                <a:latin typeface="+mn-lt"/>
              </a:rPr>
              <a:t>fire bullets.</a:t>
            </a:r>
          </a:p>
        </p:txBody>
      </p:sp>
      <p:pic>
        <p:nvPicPr>
          <p:cNvPr id="5" name="Picture 1"/>
          <p:cNvPicPr>
            <a:picLocks noChangeAspect="1" noChangeArrowheads="1"/>
          </p:cNvPicPr>
          <p:nvPr/>
        </p:nvPicPr>
        <p:blipFill>
          <a:blip r:embed="rId2" cstate="print"/>
          <a:srcRect/>
          <a:stretch>
            <a:fillRect/>
          </a:stretch>
        </p:blipFill>
        <p:spPr bwMode="auto">
          <a:xfrm>
            <a:off x="6929454" y="1928802"/>
            <a:ext cx="1822450" cy="1862138"/>
          </a:xfrm>
          <a:prstGeom prst="rect">
            <a:avLst/>
          </a:prstGeom>
          <a:noFill/>
          <a:ln w="9525">
            <a:noFill/>
            <a:round/>
            <a:headEnd/>
            <a:tailEnd/>
          </a:ln>
          <a:effectLst/>
        </p:spPr>
      </p:pic>
      <p:pic>
        <p:nvPicPr>
          <p:cNvPr id="6" name="Picture 11"/>
          <p:cNvPicPr>
            <a:picLocks noChangeAspect="1" noChangeArrowheads="1"/>
          </p:cNvPicPr>
          <p:nvPr/>
        </p:nvPicPr>
        <p:blipFill>
          <a:blip r:embed="rId3" cstate="print"/>
          <a:srcRect/>
          <a:stretch>
            <a:fillRect/>
          </a:stretch>
        </p:blipFill>
        <p:spPr bwMode="auto">
          <a:xfrm>
            <a:off x="6786578" y="4286256"/>
            <a:ext cx="2133600" cy="2133600"/>
          </a:xfrm>
          <a:prstGeom prst="rect">
            <a:avLst/>
          </a:prstGeom>
          <a:noFill/>
          <a:ln w="9525">
            <a:noFill/>
            <a:round/>
            <a:headEnd/>
            <a:tailEnd/>
          </a:ln>
          <a:effectLst/>
        </p:spPr>
      </p:pic>
      <p:sp>
        <p:nvSpPr>
          <p:cNvPr id="7" name="Text Box 4"/>
          <p:cNvSpPr txBox="1">
            <a:spLocks noChangeArrowheads="1"/>
          </p:cNvSpPr>
          <p:nvPr/>
        </p:nvSpPr>
        <p:spPr bwMode="auto">
          <a:xfrm>
            <a:off x="285720" y="728551"/>
            <a:ext cx="7072362" cy="771623"/>
          </a:xfrm>
          <a:prstGeom prst="rect">
            <a:avLst/>
          </a:prstGeom>
          <a:noFill/>
          <a:ln w="9525">
            <a:noFill/>
            <a:round/>
            <a:headEnd/>
            <a:tailEnd/>
          </a:ln>
          <a:effectLst/>
        </p:spPr>
        <p:txBody>
          <a:bodyPr wrap="square"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a:solidFill>
                  <a:schemeClr val="bg1"/>
                </a:solidFill>
                <a:latin typeface="+mj-lt"/>
                <a:ea typeface="+mj-ea"/>
                <a:cs typeface="+mj-cs"/>
              </a:rPr>
              <a:t>Combustion reactions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95536" y="1772816"/>
            <a:ext cx="7718425" cy="3693319"/>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Gunpowder, also known as black powder, is a granular mixture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of charcoal, sulfur and potassium nitrate, KNO</a:t>
            </a:r>
            <a:r>
              <a:rPr lang="en-US" sz="2000" baseline="-25000" dirty="0">
                <a:solidFill>
                  <a:schemeClr val="bg1"/>
                </a:solidFill>
                <a:latin typeface="+mn-lt"/>
              </a:rPr>
              <a:t>3</a:t>
            </a:r>
            <a:r>
              <a:rPr lang="en-US" sz="2000" dirty="0">
                <a:solidFill>
                  <a:schemeClr val="bg1"/>
                </a:solidFill>
                <a:latin typeface="+mn-lt"/>
              </a:rPr>
              <a:t> (which is also known as </a:t>
            </a:r>
            <a:r>
              <a:rPr lang="en-US" sz="2000" dirty="0" err="1">
                <a:solidFill>
                  <a:schemeClr val="bg1"/>
                </a:solidFill>
                <a:latin typeface="+mn-lt"/>
              </a:rPr>
              <a:t>saltpetre</a:t>
            </a:r>
            <a:r>
              <a:rPr lang="en-US" sz="20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The mixture, when ignited, is explosive and burns rapidly producing volumes of gases and hot solids which can be used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as a propellant in firearms.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The composition of modern day gunpowder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is quite different to traditional gunpowder,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but the traditional powder composition was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chemeClr val="bg1"/>
                </a:solidFill>
                <a:latin typeface="+mn-lt"/>
              </a:rPr>
              <a:t>developed as long ago as 1780.</a:t>
            </a:r>
          </a:p>
        </p:txBody>
      </p:sp>
      <p:pic>
        <p:nvPicPr>
          <p:cNvPr id="5" name="Picture 9"/>
          <p:cNvPicPr>
            <a:picLocks noChangeAspect="1" noChangeArrowheads="1"/>
          </p:cNvPicPr>
          <p:nvPr/>
        </p:nvPicPr>
        <p:blipFill>
          <a:blip r:embed="rId2" cstate="print"/>
          <a:srcRect/>
          <a:stretch>
            <a:fillRect/>
          </a:stretch>
        </p:blipFill>
        <p:spPr bwMode="auto">
          <a:xfrm>
            <a:off x="6215074" y="3989409"/>
            <a:ext cx="2528887" cy="2511425"/>
          </a:xfrm>
          <a:prstGeom prst="rect">
            <a:avLst/>
          </a:prstGeom>
          <a:noFill/>
          <a:ln w="9525">
            <a:noFill/>
            <a:round/>
            <a:headEnd/>
            <a:tailEnd/>
          </a:ln>
          <a:effectLst/>
        </p:spPr>
      </p:pic>
      <p:sp>
        <p:nvSpPr>
          <p:cNvPr id="6" name="Text Box 3"/>
          <p:cNvSpPr txBox="1">
            <a:spLocks noChangeArrowheads="1"/>
          </p:cNvSpPr>
          <p:nvPr/>
        </p:nvSpPr>
        <p:spPr bwMode="auto">
          <a:xfrm>
            <a:off x="357158" y="871427"/>
            <a:ext cx="8786842" cy="771623"/>
          </a:xfrm>
          <a:prstGeom prst="rect">
            <a:avLst/>
          </a:prstGeom>
          <a:noFill/>
          <a:ln w="9525">
            <a:noFill/>
            <a:round/>
            <a:headEnd/>
            <a:tailEnd/>
          </a:ln>
          <a:effectLst/>
        </p:spPr>
        <p:txBody>
          <a:bodyPr wrap="square"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a:solidFill>
                  <a:schemeClr val="bg1"/>
                </a:solidFill>
                <a:latin typeface="+mj-lt"/>
                <a:ea typeface="+mj-ea"/>
                <a:cs typeface="+mj-cs"/>
              </a:rPr>
              <a:t>Traditional gunpowder</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95536" y="1844824"/>
            <a:ext cx="7499350" cy="3931846"/>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The proportions, by weight, of the mixture of substances in traditional gunpowder vary slightly depending on the purpose of the powder but are normally roughly, 15% charcoal (softwood), 10% sulfur, and 75% potassium nitrate. Each component has a specific purpose as follows</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 The nitrate, typically potassium nitrate, </a:t>
            </a:r>
            <a:r>
              <a:rPr lang="en-US" sz="1900" dirty="0" smtClean="0">
                <a:solidFill>
                  <a:schemeClr val="bg1"/>
                </a:solidFill>
                <a:latin typeface="+mn-lt"/>
              </a:rPr>
              <a:t>supplies </a:t>
            </a:r>
            <a:r>
              <a:rPr lang="en-US" sz="1900" dirty="0">
                <a:solidFill>
                  <a:schemeClr val="bg1"/>
                </a:solidFill>
                <a:latin typeface="+mn-lt"/>
              </a:rPr>
              <a:t>the oxygen for the reactions which </a:t>
            </a:r>
            <a:r>
              <a:rPr lang="en-US" sz="1900" dirty="0" smtClean="0">
                <a:solidFill>
                  <a:schemeClr val="bg1"/>
                </a:solidFill>
                <a:latin typeface="+mn-lt"/>
              </a:rPr>
              <a:t>take </a:t>
            </a:r>
            <a:r>
              <a:rPr lang="en-US" sz="1900" dirty="0">
                <a:solidFill>
                  <a:schemeClr val="bg1"/>
                </a:solidFill>
                <a:latin typeface="+mn-lt"/>
              </a:rPr>
              <a:t>place when the powder is ignited</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 The charcoal provides carbon and other </a:t>
            </a:r>
            <a:r>
              <a:rPr lang="en-US" sz="1900" dirty="0" smtClean="0">
                <a:solidFill>
                  <a:schemeClr val="bg1"/>
                </a:solidFill>
                <a:latin typeface="+mn-lt"/>
              </a:rPr>
              <a:t>fuel</a:t>
            </a:r>
            <a:br>
              <a:rPr lang="en-US" sz="1900" dirty="0" smtClean="0">
                <a:solidFill>
                  <a:schemeClr val="bg1"/>
                </a:solidFill>
                <a:latin typeface="+mn-lt"/>
              </a:rPr>
            </a:br>
            <a:r>
              <a:rPr lang="en-US" sz="1900" dirty="0" smtClean="0">
                <a:solidFill>
                  <a:schemeClr val="bg1"/>
                </a:solidFill>
                <a:latin typeface="+mn-lt"/>
              </a:rPr>
              <a:t> </a:t>
            </a:r>
            <a:r>
              <a:rPr lang="en-US" sz="1900" dirty="0">
                <a:solidFill>
                  <a:schemeClr val="bg1"/>
                </a:solidFill>
                <a:latin typeface="+mn-lt"/>
              </a:rPr>
              <a:t>sources for the reaction</a:t>
            </a:r>
            <a:r>
              <a:rPr lang="en-US" sz="1900" dirty="0" smtClean="0">
                <a:solidFill>
                  <a:schemeClr val="bg1"/>
                </a:solidFill>
                <a:latin typeface="+mn-lt"/>
              </a:rPr>
              <a:t>.</a:t>
            </a:r>
            <a:endParaRPr lang="en-US" sz="1900" dirty="0">
              <a:solidFill>
                <a:schemeClr val="bg1"/>
              </a:solidFill>
              <a:latin typeface="+mn-lt"/>
            </a:endParaRPr>
          </a:p>
          <a:p>
            <a:pPr>
              <a:spcBef>
                <a:spcPts val="1125"/>
              </a:spcBef>
              <a:buClr>
                <a:srgbClr val="97D0ED"/>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900" dirty="0">
                <a:solidFill>
                  <a:schemeClr val="bg1"/>
                </a:solidFill>
                <a:latin typeface="+mn-lt"/>
              </a:rPr>
              <a:t> </a:t>
            </a:r>
            <a:r>
              <a:rPr lang="en-US" sz="1900" dirty="0" smtClean="0">
                <a:solidFill>
                  <a:schemeClr val="bg1"/>
                </a:solidFill>
                <a:latin typeface="+mn-lt"/>
              </a:rPr>
              <a:t>The </a:t>
            </a:r>
            <a:r>
              <a:rPr lang="en-US" sz="1900" dirty="0">
                <a:solidFill>
                  <a:schemeClr val="bg1"/>
                </a:solidFill>
                <a:latin typeface="+mn-lt"/>
              </a:rPr>
              <a:t>sulfur lowers the temperature of </a:t>
            </a:r>
            <a:r>
              <a:rPr lang="en-US" sz="1900" dirty="0" smtClean="0">
                <a:solidFill>
                  <a:schemeClr val="bg1"/>
                </a:solidFill>
                <a:latin typeface="+mn-lt"/>
              </a:rPr>
              <a:t>ignition</a:t>
            </a:r>
            <a:br>
              <a:rPr lang="en-US" sz="1900" dirty="0" smtClean="0">
                <a:solidFill>
                  <a:schemeClr val="bg1"/>
                </a:solidFill>
                <a:latin typeface="+mn-lt"/>
              </a:rPr>
            </a:br>
            <a:r>
              <a:rPr lang="en-US" sz="1900" dirty="0" smtClean="0">
                <a:solidFill>
                  <a:schemeClr val="bg1"/>
                </a:solidFill>
                <a:latin typeface="+mn-lt"/>
              </a:rPr>
              <a:t>and </a:t>
            </a:r>
            <a:r>
              <a:rPr lang="en-US" sz="1900" dirty="0">
                <a:solidFill>
                  <a:schemeClr val="bg1"/>
                </a:solidFill>
                <a:latin typeface="+mn-lt"/>
              </a:rPr>
              <a:t>increases the speed of combustion whilst </a:t>
            </a:r>
            <a:r>
              <a:rPr lang="en-US" sz="1900" dirty="0" smtClean="0">
                <a:solidFill>
                  <a:schemeClr val="bg1"/>
                </a:solidFill>
                <a:latin typeface="+mn-lt"/>
              </a:rPr>
              <a:t>also </a:t>
            </a:r>
            <a:br>
              <a:rPr lang="en-US" sz="1900" dirty="0" smtClean="0">
                <a:solidFill>
                  <a:schemeClr val="bg1"/>
                </a:solidFill>
                <a:latin typeface="+mn-lt"/>
              </a:rPr>
            </a:br>
            <a:r>
              <a:rPr lang="en-US" sz="1900" dirty="0" smtClean="0">
                <a:solidFill>
                  <a:schemeClr val="bg1"/>
                </a:solidFill>
                <a:latin typeface="+mn-lt"/>
              </a:rPr>
              <a:t>acting </a:t>
            </a:r>
            <a:r>
              <a:rPr lang="en-US" sz="1900" dirty="0">
                <a:solidFill>
                  <a:schemeClr val="bg1"/>
                </a:solidFill>
                <a:latin typeface="+mn-lt"/>
              </a:rPr>
              <a:t>as an additional fuel source.</a:t>
            </a:r>
          </a:p>
        </p:txBody>
      </p:sp>
      <p:pic>
        <p:nvPicPr>
          <p:cNvPr id="5" name="Picture 7"/>
          <p:cNvPicPr>
            <a:picLocks noChangeAspect="1" noChangeArrowheads="1"/>
          </p:cNvPicPr>
          <p:nvPr/>
        </p:nvPicPr>
        <p:blipFill>
          <a:blip r:embed="rId3" cstate="print"/>
          <a:srcRect/>
          <a:stretch>
            <a:fillRect/>
          </a:stretch>
        </p:blipFill>
        <p:spPr bwMode="auto">
          <a:xfrm>
            <a:off x="6715140" y="4429132"/>
            <a:ext cx="1949450" cy="1936750"/>
          </a:xfrm>
          <a:prstGeom prst="rect">
            <a:avLst/>
          </a:prstGeom>
          <a:noFill/>
          <a:ln w="9525">
            <a:noFill/>
            <a:round/>
            <a:headEnd/>
            <a:tailEnd/>
          </a:ln>
          <a:effectLst/>
        </p:spPr>
      </p:pic>
      <p:sp>
        <p:nvSpPr>
          <p:cNvPr id="6" name="Text Box 3"/>
          <p:cNvSpPr txBox="1">
            <a:spLocks noChangeArrowheads="1"/>
          </p:cNvSpPr>
          <p:nvPr/>
        </p:nvSpPr>
        <p:spPr bwMode="auto">
          <a:xfrm>
            <a:off x="395536" y="908720"/>
            <a:ext cx="10358510" cy="771623"/>
          </a:xfrm>
          <a:prstGeom prst="rect">
            <a:avLst/>
          </a:prstGeom>
          <a:noFill/>
          <a:ln w="9525">
            <a:noFill/>
            <a:round/>
            <a:headEnd/>
            <a:tailEnd/>
          </a:ln>
          <a:effectLst/>
        </p:spPr>
        <p:txBody>
          <a:bodyPr wrap="square"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a:solidFill>
                  <a:schemeClr val="bg1"/>
                </a:solidFill>
                <a:latin typeface="+mj-lt"/>
                <a:ea typeface="+mj-ea"/>
                <a:cs typeface="+mj-cs"/>
              </a:rPr>
              <a:t>Traditional </a:t>
            </a:r>
            <a:r>
              <a:rPr lang="en-GB" sz="4400" dirty="0" smtClean="0">
                <a:solidFill>
                  <a:schemeClr val="bg1"/>
                </a:solidFill>
                <a:latin typeface="+mj-lt"/>
                <a:ea typeface="+mj-ea"/>
                <a:cs typeface="+mj-cs"/>
              </a:rPr>
              <a:t>gunpowder</a:t>
            </a:r>
            <a:endParaRPr lang="en-GB" sz="4400" dirty="0">
              <a:solidFill>
                <a:schemeClr val="bg1"/>
              </a:solidFill>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571472" y="1988660"/>
            <a:ext cx="7859713" cy="3877985"/>
          </a:xfrm>
          <a:prstGeom prst="rect">
            <a:avLst/>
          </a:prstGeom>
          <a:noFill/>
          <a:ln w="9525">
            <a:noFill/>
            <a:round/>
            <a:headEnd/>
            <a:tailEnd/>
          </a:ln>
          <a:effectLst/>
        </p:spPr>
        <p:txBody>
          <a:bodyPr lIns="0" tIns="0" rIns="90000" bIns="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The reactions which take place when gunpowder is ignited are extremely complicated and difficult to represent in a chemical equation in full. However the following is a widely accepted simple chemical equation which is commonly used to represent the combustion of gunpowder:</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chemeClr val="bg1"/>
                </a:solidFill>
                <a:latin typeface="+mn-lt"/>
              </a:rPr>
              <a:t>2KNO</a:t>
            </a:r>
            <a:r>
              <a:rPr lang="en-US" sz="1800" baseline="-25000" dirty="0" smtClean="0">
                <a:solidFill>
                  <a:schemeClr val="bg1"/>
                </a:solidFill>
                <a:latin typeface="+mn-lt"/>
              </a:rPr>
              <a:t>3</a:t>
            </a:r>
            <a:r>
              <a:rPr lang="en-US" sz="1800" dirty="0" smtClean="0">
                <a:solidFill>
                  <a:schemeClr val="bg1"/>
                </a:solidFill>
                <a:latin typeface="+mn-lt"/>
              </a:rPr>
              <a:t>(s</a:t>
            </a:r>
            <a:r>
              <a:rPr lang="en-US" sz="1800" dirty="0">
                <a:solidFill>
                  <a:schemeClr val="bg1"/>
                </a:solidFill>
                <a:latin typeface="+mn-lt"/>
              </a:rPr>
              <a:t>) + </a:t>
            </a:r>
            <a:r>
              <a:rPr lang="en-US" sz="1800" dirty="0" smtClean="0">
                <a:solidFill>
                  <a:schemeClr val="bg1"/>
                </a:solidFill>
                <a:latin typeface="+mn-lt"/>
              </a:rPr>
              <a:t>S(s</a:t>
            </a:r>
            <a:r>
              <a:rPr lang="en-US" sz="1800" dirty="0">
                <a:solidFill>
                  <a:schemeClr val="bg1"/>
                </a:solidFill>
                <a:latin typeface="+mn-lt"/>
              </a:rPr>
              <a:t>) + </a:t>
            </a:r>
            <a:r>
              <a:rPr lang="en-US" sz="1800" dirty="0" smtClean="0">
                <a:solidFill>
                  <a:schemeClr val="bg1"/>
                </a:solidFill>
                <a:latin typeface="+mn-lt"/>
              </a:rPr>
              <a:t>3C(s</a:t>
            </a:r>
            <a:r>
              <a:rPr lang="en-US" sz="1800" dirty="0">
                <a:solidFill>
                  <a:schemeClr val="bg1"/>
                </a:solidFill>
                <a:latin typeface="+mn-lt"/>
              </a:rPr>
              <a:t>)          </a:t>
            </a:r>
            <a:r>
              <a:rPr lang="en-US" sz="1800" dirty="0" smtClean="0">
                <a:solidFill>
                  <a:schemeClr val="bg1"/>
                </a:solidFill>
                <a:latin typeface="+mn-lt"/>
              </a:rPr>
              <a:t>K</a:t>
            </a:r>
            <a:r>
              <a:rPr lang="en-US" sz="1800" baseline="-25000" dirty="0" smtClean="0">
                <a:solidFill>
                  <a:schemeClr val="bg1"/>
                </a:solidFill>
                <a:latin typeface="+mn-lt"/>
              </a:rPr>
              <a:t>2</a:t>
            </a:r>
            <a:r>
              <a:rPr lang="en-US" sz="1800" dirty="0" smtClean="0">
                <a:solidFill>
                  <a:schemeClr val="bg1"/>
                </a:solidFill>
                <a:latin typeface="+mn-lt"/>
              </a:rPr>
              <a:t>S(s</a:t>
            </a:r>
            <a:r>
              <a:rPr lang="en-US" sz="1800" dirty="0">
                <a:solidFill>
                  <a:schemeClr val="bg1"/>
                </a:solidFill>
                <a:latin typeface="+mn-lt"/>
              </a:rPr>
              <a:t>) + </a:t>
            </a:r>
            <a:r>
              <a:rPr lang="en-US" sz="1800" dirty="0" smtClean="0">
                <a:solidFill>
                  <a:schemeClr val="bg1"/>
                </a:solidFill>
                <a:latin typeface="+mn-lt"/>
              </a:rPr>
              <a:t>N</a:t>
            </a:r>
            <a:r>
              <a:rPr lang="en-US" sz="1800" baseline="-25000" dirty="0" smtClean="0">
                <a:solidFill>
                  <a:schemeClr val="bg1"/>
                </a:solidFill>
                <a:latin typeface="+mn-lt"/>
              </a:rPr>
              <a:t>2</a:t>
            </a:r>
            <a:r>
              <a:rPr lang="en-US" sz="1800" dirty="0" smtClean="0">
                <a:solidFill>
                  <a:schemeClr val="bg1"/>
                </a:solidFill>
                <a:latin typeface="+mn-lt"/>
              </a:rPr>
              <a:t>(g</a:t>
            </a:r>
            <a:r>
              <a:rPr lang="en-US" sz="1800" dirty="0">
                <a:solidFill>
                  <a:schemeClr val="bg1"/>
                </a:solidFill>
                <a:latin typeface="+mn-lt"/>
              </a:rPr>
              <a:t>) + </a:t>
            </a:r>
            <a:r>
              <a:rPr lang="en-US" sz="1800" dirty="0" smtClean="0">
                <a:solidFill>
                  <a:schemeClr val="bg1"/>
                </a:solidFill>
                <a:latin typeface="+mn-lt"/>
              </a:rPr>
              <a:t>3CO</a:t>
            </a:r>
            <a:r>
              <a:rPr lang="en-US" sz="1800" baseline="-25000" dirty="0" smtClean="0">
                <a:solidFill>
                  <a:schemeClr val="bg1"/>
                </a:solidFill>
                <a:latin typeface="+mn-lt"/>
              </a:rPr>
              <a:t>2</a:t>
            </a:r>
            <a:r>
              <a:rPr lang="en-US" sz="1800" dirty="0" smtClean="0">
                <a:solidFill>
                  <a:schemeClr val="bg1"/>
                </a:solidFill>
                <a:latin typeface="+mn-lt"/>
              </a:rPr>
              <a:t>(g</a:t>
            </a:r>
            <a:r>
              <a:rPr lang="en-US" sz="18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b="1"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chemeClr val="bg1"/>
                </a:solidFill>
                <a:latin typeface="+mn-lt"/>
              </a:rPr>
              <a:t>A still simplified equation that represents the reaction slightly more accurately is: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chemeClr val="bg1"/>
                </a:solidFill>
                <a:latin typeface="+mn-lt"/>
              </a:rPr>
              <a:t>10KNO</a:t>
            </a:r>
            <a:r>
              <a:rPr lang="en-US" sz="1800" baseline="-25000" dirty="0" smtClean="0">
                <a:solidFill>
                  <a:schemeClr val="bg1"/>
                </a:solidFill>
                <a:latin typeface="+mn-lt"/>
              </a:rPr>
              <a:t>3</a:t>
            </a:r>
            <a:r>
              <a:rPr lang="en-US" sz="1800" dirty="0" smtClean="0">
                <a:solidFill>
                  <a:schemeClr val="bg1"/>
                </a:solidFill>
                <a:latin typeface="+mn-lt"/>
              </a:rPr>
              <a:t>(s</a:t>
            </a:r>
            <a:r>
              <a:rPr lang="en-US" sz="1800" dirty="0">
                <a:solidFill>
                  <a:schemeClr val="bg1"/>
                </a:solidFill>
                <a:latin typeface="+mn-lt"/>
              </a:rPr>
              <a:t>) + </a:t>
            </a:r>
            <a:r>
              <a:rPr lang="en-US" sz="1800" dirty="0" smtClean="0">
                <a:solidFill>
                  <a:schemeClr val="bg1"/>
                </a:solidFill>
                <a:latin typeface="+mn-lt"/>
              </a:rPr>
              <a:t>3S(s</a:t>
            </a:r>
            <a:r>
              <a:rPr lang="en-US" sz="1800" dirty="0">
                <a:solidFill>
                  <a:schemeClr val="bg1"/>
                </a:solidFill>
                <a:latin typeface="+mn-lt"/>
              </a:rPr>
              <a:t>) + </a:t>
            </a:r>
            <a:r>
              <a:rPr lang="en-US" sz="1800" dirty="0" smtClean="0">
                <a:solidFill>
                  <a:schemeClr val="bg1"/>
                </a:solidFill>
                <a:latin typeface="+mn-lt"/>
              </a:rPr>
              <a:t>8C(s</a:t>
            </a:r>
            <a:r>
              <a:rPr lang="en-US" sz="1800" dirty="0">
                <a:solidFill>
                  <a:schemeClr val="bg1"/>
                </a:solidFill>
                <a:latin typeface="+mn-lt"/>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800" dirty="0">
              <a:solidFill>
                <a:schemeClr val="bg1"/>
              </a:solidFill>
              <a:latin typeface="+mn-lt"/>
            </a:endParaRP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chemeClr val="bg1"/>
                </a:solidFill>
                <a:latin typeface="+mn-lt"/>
              </a:rPr>
              <a:t>2K</a:t>
            </a:r>
            <a:r>
              <a:rPr lang="en-US" sz="1800" baseline="-25000" dirty="0" smtClean="0">
                <a:solidFill>
                  <a:schemeClr val="bg1"/>
                </a:solidFill>
                <a:latin typeface="+mn-lt"/>
              </a:rPr>
              <a:t>2</a:t>
            </a:r>
            <a:r>
              <a:rPr lang="en-US" sz="1800" dirty="0" smtClean="0">
                <a:solidFill>
                  <a:schemeClr val="bg1"/>
                </a:solidFill>
                <a:latin typeface="+mn-lt"/>
              </a:rPr>
              <a:t>CO</a:t>
            </a:r>
            <a:r>
              <a:rPr lang="en-US" sz="1800" baseline="-25000" dirty="0" smtClean="0">
                <a:solidFill>
                  <a:schemeClr val="bg1"/>
                </a:solidFill>
                <a:latin typeface="+mn-lt"/>
              </a:rPr>
              <a:t>3</a:t>
            </a:r>
            <a:r>
              <a:rPr lang="en-US" sz="1800" dirty="0" smtClean="0">
                <a:solidFill>
                  <a:schemeClr val="bg1"/>
                </a:solidFill>
                <a:latin typeface="+mn-lt"/>
              </a:rPr>
              <a:t>(s</a:t>
            </a:r>
            <a:r>
              <a:rPr lang="en-US" sz="1800" dirty="0">
                <a:solidFill>
                  <a:schemeClr val="bg1"/>
                </a:solidFill>
                <a:latin typeface="+mn-lt"/>
              </a:rPr>
              <a:t>) + </a:t>
            </a:r>
            <a:r>
              <a:rPr lang="en-US" sz="1800" dirty="0" smtClean="0">
                <a:solidFill>
                  <a:schemeClr val="bg1"/>
                </a:solidFill>
                <a:latin typeface="+mn-lt"/>
              </a:rPr>
              <a:t>3K</a:t>
            </a:r>
            <a:r>
              <a:rPr lang="en-US" sz="1800" baseline="-25000" dirty="0" smtClean="0">
                <a:solidFill>
                  <a:schemeClr val="bg1"/>
                </a:solidFill>
                <a:latin typeface="+mn-lt"/>
              </a:rPr>
              <a:t>2</a:t>
            </a:r>
            <a:r>
              <a:rPr lang="en-US" sz="1800" dirty="0" smtClean="0">
                <a:solidFill>
                  <a:schemeClr val="bg1"/>
                </a:solidFill>
                <a:latin typeface="+mn-lt"/>
              </a:rPr>
              <a:t>SO</a:t>
            </a:r>
            <a:r>
              <a:rPr lang="en-US" sz="1800" baseline="-25000" dirty="0" smtClean="0">
                <a:solidFill>
                  <a:schemeClr val="bg1"/>
                </a:solidFill>
                <a:latin typeface="+mn-lt"/>
              </a:rPr>
              <a:t>4</a:t>
            </a:r>
            <a:r>
              <a:rPr lang="en-US" sz="1800" dirty="0" smtClean="0">
                <a:solidFill>
                  <a:schemeClr val="bg1"/>
                </a:solidFill>
                <a:latin typeface="+mn-lt"/>
              </a:rPr>
              <a:t>(s</a:t>
            </a:r>
            <a:r>
              <a:rPr lang="en-US" sz="1800" dirty="0">
                <a:solidFill>
                  <a:schemeClr val="bg1"/>
                </a:solidFill>
                <a:latin typeface="+mn-lt"/>
              </a:rPr>
              <a:t>) + </a:t>
            </a:r>
            <a:r>
              <a:rPr lang="en-US" sz="1800" dirty="0" smtClean="0">
                <a:solidFill>
                  <a:schemeClr val="bg1"/>
                </a:solidFill>
                <a:latin typeface="+mn-lt"/>
              </a:rPr>
              <a:t>6CO</a:t>
            </a:r>
            <a:r>
              <a:rPr lang="en-US" sz="1800" baseline="-25000" dirty="0" smtClean="0">
                <a:solidFill>
                  <a:schemeClr val="bg1"/>
                </a:solidFill>
                <a:latin typeface="+mn-lt"/>
              </a:rPr>
              <a:t>2</a:t>
            </a:r>
            <a:r>
              <a:rPr lang="en-US" sz="1800" dirty="0" smtClean="0">
                <a:solidFill>
                  <a:schemeClr val="bg1"/>
                </a:solidFill>
                <a:latin typeface="+mn-lt"/>
              </a:rPr>
              <a:t>(g</a:t>
            </a:r>
            <a:r>
              <a:rPr lang="en-US" sz="1800" dirty="0">
                <a:solidFill>
                  <a:schemeClr val="bg1"/>
                </a:solidFill>
                <a:latin typeface="+mn-lt"/>
              </a:rPr>
              <a:t>) + </a:t>
            </a:r>
            <a:r>
              <a:rPr lang="en-US" sz="1800" dirty="0" smtClean="0">
                <a:solidFill>
                  <a:schemeClr val="bg1"/>
                </a:solidFill>
                <a:latin typeface="+mn-lt"/>
              </a:rPr>
              <a:t>5N</a:t>
            </a:r>
            <a:r>
              <a:rPr lang="en-US" sz="1800" baseline="-25000" dirty="0" smtClean="0">
                <a:solidFill>
                  <a:schemeClr val="bg1"/>
                </a:solidFill>
                <a:latin typeface="+mn-lt"/>
              </a:rPr>
              <a:t>2</a:t>
            </a:r>
            <a:r>
              <a:rPr lang="en-US" sz="1800" dirty="0" smtClean="0">
                <a:solidFill>
                  <a:schemeClr val="bg1"/>
                </a:solidFill>
                <a:latin typeface="+mn-lt"/>
              </a:rPr>
              <a:t>(g</a:t>
            </a:r>
            <a:r>
              <a:rPr lang="en-US" sz="1800" dirty="0">
                <a:solidFill>
                  <a:schemeClr val="bg1"/>
                </a:solidFill>
                <a:latin typeface="+mn-lt"/>
              </a:rPr>
              <a:t>)</a:t>
            </a:r>
          </a:p>
        </p:txBody>
      </p:sp>
      <p:sp>
        <p:nvSpPr>
          <p:cNvPr id="7" name="Text Box 3"/>
          <p:cNvSpPr txBox="1">
            <a:spLocks noChangeArrowheads="1"/>
          </p:cNvSpPr>
          <p:nvPr/>
        </p:nvSpPr>
        <p:spPr bwMode="auto">
          <a:xfrm>
            <a:off x="357158" y="942865"/>
            <a:ext cx="8858312" cy="771623"/>
          </a:xfrm>
          <a:prstGeom prst="rect">
            <a:avLst/>
          </a:prstGeom>
          <a:noFill/>
          <a:ln w="9525">
            <a:noFill/>
            <a:round/>
            <a:headEnd/>
            <a:tailEnd/>
          </a:ln>
          <a:effectLst/>
        </p:spPr>
        <p:txBody>
          <a:bodyPr wrap="square"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dirty="0">
                <a:solidFill>
                  <a:schemeClr val="bg1"/>
                </a:solidFill>
                <a:latin typeface="+mj-lt"/>
                <a:ea typeface="+mj-ea"/>
                <a:cs typeface="+mj-cs"/>
              </a:rPr>
              <a:t>Traditional </a:t>
            </a:r>
            <a:r>
              <a:rPr lang="en-GB" sz="4400" dirty="0" smtClean="0">
                <a:solidFill>
                  <a:schemeClr val="bg1"/>
                </a:solidFill>
                <a:latin typeface="+mj-lt"/>
                <a:ea typeface="+mj-ea"/>
                <a:cs typeface="+mj-cs"/>
              </a:rPr>
              <a:t>gunpowder</a:t>
            </a:r>
            <a:endParaRPr lang="en-GB" sz="4400" dirty="0">
              <a:solidFill>
                <a:schemeClr val="bg1"/>
              </a:solidFill>
              <a:latin typeface="+mj-lt"/>
              <a:ea typeface="+mj-ea"/>
              <a:cs typeface="+mj-cs"/>
            </a:endParaRPr>
          </a:p>
        </p:txBody>
      </p:sp>
      <p:sp>
        <p:nvSpPr>
          <p:cNvPr id="8" name="Line 9"/>
          <p:cNvSpPr>
            <a:spLocks noChangeShapeType="1"/>
          </p:cNvSpPr>
          <p:nvPr/>
        </p:nvSpPr>
        <p:spPr bwMode="auto">
          <a:xfrm>
            <a:off x="4357686" y="5140340"/>
            <a:ext cx="1588" cy="360362"/>
          </a:xfrm>
          <a:prstGeom prst="line">
            <a:avLst/>
          </a:prstGeom>
          <a:noFill/>
          <a:ln w="38160">
            <a:solidFill>
              <a:schemeClr val="bg1"/>
            </a:solidFill>
            <a:miter lim="800000"/>
            <a:headEnd/>
            <a:tailEnd type="triangle" w="med" len="med"/>
          </a:ln>
          <a:effectLst/>
        </p:spPr>
        <p:txBody>
          <a:bodyPr/>
          <a:lstStyle/>
          <a:p>
            <a:endParaRPr lang="en-GB"/>
          </a:p>
        </p:txBody>
      </p:sp>
      <p:sp>
        <p:nvSpPr>
          <p:cNvPr id="9" name="Line 8"/>
          <p:cNvSpPr>
            <a:spLocks noChangeShapeType="1"/>
          </p:cNvSpPr>
          <p:nvPr/>
        </p:nvSpPr>
        <p:spPr bwMode="auto">
          <a:xfrm>
            <a:off x="4211960" y="3501008"/>
            <a:ext cx="450850" cy="1588"/>
          </a:xfrm>
          <a:prstGeom prst="line">
            <a:avLst/>
          </a:prstGeom>
          <a:noFill/>
          <a:ln w="38160">
            <a:solidFill>
              <a:schemeClr val="bg1"/>
            </a:solidFill>
            <a:miter lim="800000"/>
            <a:headEnd/>
            <a:tailEnd type="triangle" w="med" len="med"/>
          </a:ln>
          <a:effectLst/>
        </p:spPr>
        <p:txBody>
          <a:bodyPr/>
          <a:lstStyle/>
          <a:p>
            <a:endParaRPr lang="en-GB"/>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de3b66ef86f3a48964d61bf297e06ed2">
  <xsd:schema xmlns:xsd="http://www.w3.org/2001/XMLSchema" xmlns:p="http://schemas.microsoft.com/office/2006/metadata/properties" xmlns:ns2="27d643f5-4560-4eff-9f48-d0fe6b2bec2d" targetNamespace="http://schemas.microsoft.com/office/2006/metadata/properties" ma:root="true" ma:fieldsID="53da3a070955ee010971d6d1cee84047"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06C08420-C0A9-4317-B202-7FD829293C3A}">
  <ds:schemaRefs>
    <ds:schemaRef ds:uri="http://schemas.microsoft.com/office/2006/metadata/longProperties"/>
  </ds:schemaRefs>
</ds:datastoreItem>
</file>

<file path=customXml/itemProps2.xml><?xml version="1.0" encoding="utf-8"?>
<ds:datastoreItem xmlns:ds="http://schemas.openxmlformats.org/officeDocument/2006/customXml" ds:itemID="{519D6510-70A0-4780-BC03-8ADC6B0857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A417F56C-2E74-466D-BC66-FD465BAFC25A}">
  <ds:schemaRefs>
    <ds:schemaRef ds:uri="http://schemas.microsoft.com/sharepoint/v3/contenttype/forms"/>
  </ds:schemaRefs>
</ds:datastoreItem>
</file>

<file path=customXml/itemProps4.xml><?xml version="1.0" encoding="utf-8"?>
<ds:datastoreItem xmlns:ds="http://schemas.openxmlformats.org/officeDocument/2006/customXml" ds:itemID="{D701D7D1-248B-4466-802A-563FFDADA5E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27d643f5-4560-4eff-9f48-d0fe6b2bec2d"/>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4923</TotalTime>
  <Words>1365</Words>
  <Application>Microsoft Office PowerPoint</Application>
  <PresentationFormat>On-screen Show (4:3)</PresentationFormat>
  <Paragraphs>183</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Blank Presentation</vt:lpstr>
      <vt:lpstr>  Exothermic reactions and the fire triangle</vt:lpstr>
      <vt:lpstr>Background</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PPT Template Blue</dc:title>
  <dc:creator>RSC</dc:creator>
  <cp:lastModifiedBy>Alex Kersting</cp:lastModifiedBy>
  <cp:revision>51</cp:revision>
  <dcterms:created xsi:type="dcterms:W3CDTF">2005-06-21T08:44:06Z</dcterms:created>
  <dcterms:modified xsi:type="dcterms:W3CDTF">2012-10-08T13:21:05Z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Order">
    <vt:lpwstr>1700.00000000000</vt:lpwstr>
  </property>
</Properties>
</file>